
<file path=[Content_Types].xml><?xml version="1.0" encoding="utf-8"?>
<Types xmlns="http://schemas.openxmlformats.org/package/2006/content-types">
  <Default Extension="xml" ContentType="application/xml"/>
  <Default Extension="doc" ContentType="application/msword"/>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Microsoft_Equation3.bin" ContentType="application/vnd.openxmlformats-officedocument.oleObject"/>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7.bin" ContentType="application/vnd.openxmlformats-officedocument.oleObject"/>
  <Override PartName="/ppt/notesSlides/notesSlide20.xml" ContentType="application/vnd.openxmlformats-officedocument.presentationml.notesSlide+xml"/>
  <Override PartName="/ppt/embeddings/oleObject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80"/>
  </p:notesMasterIdLst>
  <p:handoutMasterIdLst>
    <p:handoutMasterId r:id="rId81"/>
  </p:handoutMasterIdLst>
  <p:sldIdLst>
    <p:sldId id="256" r:id="rId3"/>
    <p:sldId id="452" r:id="rId4"/>
    <p:sldId id="453" r:id="rId5"/>
    <p:sldId id="454" r:id="rId6"/>
    <p:sldId id="399" r:id="rId7"/>
    <p:sldId id="375" r:id="rId8"/>
    <p:sldId id="400" r:id="rId9"/>
    <p:sldId id="420" r:id="rId10"/>
    <p:sldId id="421" r:id="rId11"/>
    <p:sldId id="384" r:id="rId12"/>
    <p:sldId id="425" r:id="rId13"/>
    <p:sldId id="458" r:id="rId14"/>
    <p:sldId id="459" r:id="rId15"/>
    <p:sldId id="456" r:id="rId16"/>
    <p:sldId id="457" r:id="rId17"/>
    <p:sldId id="411" r:id="rId18"/>
    <p:sldId id="444" r:id="rId19"/>
    <p:sldId id="461" r:id="rId20"/>
    <p:sldId id="468" r:id="rId21"/>
    <p:sldId id="472" r:id="rId22"/>
    <p:sldId id="412" r:id="rId23"/>
    <p:sldId id="413" r:id="rId24"/>
    <p:sldId id="414" r:id="rId25"/>
    <p:sldId id="445" r:id="rId26"/>
    <p:sldId id="446" r:id="rId27"/>
    <p:sldId id="447" r:id="rId28"/>
    <p:sldId id="448" r:id="rId29"/>
    <p:sldId id="415" r:id="rId30"/>
    <p:sldId id="379" r:id="rId31"/>
    <p:sldId id="429" r:id="rId32"/>
    <p:sldId id="464" r:id="rId33"/>
    <p:sldId id="465" r:id="rId34"/>
    <p:sldId id="417" r:id="rId35"/>
    <p:sldId id="463" r:id="rId36"/>
    <p:sldId id="434" r:id="rId37"/>
    <p:sldId id="427" r:id="rId38"/>
    <p:sldId id="435" r:id="rId39"/>
    <p:sldId id="436" r:id="rId40"/>
    <p:sldId id="437" r:id="rId41"/>
    <p:sldId id="438" r:id="rId42"/>
    <p:sldId id="439" r:id="rId43"/>
    <p:sldId id="440" r:id="rId44"/>
    <p:sldId id="441" r:id="rId45"/>
    <p:sldId id="442" r:id="rId46"/>
    <p:sldId id="466" r:id="rId47"/>
    <p:sldId id="469" r:id="rId48"/>
    <p:sldId id="470" r:id="rId49"/>
    <p:sldId id="471" r:id="rId50"/>
    <p:sldId id="462" r:id="rId51"/>
    <p:sldId id="338" r:id="rId52"/>
    <p:sldId id="321" r:id="rId53"/>
    <p:sldId id="293" r:id="rId54"/>
    <p:sldId id="329" r:id="rId55"/>
    <p:sldId id="323" r:id="rId56"/>
    <p:sldId id="290" r:id="rId57"/>
    <p:sldId id="322" r:id="rId58"/>
    <p:sldId id="278" r:id="rId59"/>
    <p:sldId id="279" r:id="rId60"/>
    <p:sldId id="286" r:id="rId61"/>
    <p:sldId id="325" r:id="rId62"/>
    <p:sldId id="326" r:id="rId63"/>
    <p:sldId id="328" r:id="rId64"/>
    <p:sldId id="331" r:id="rId65"/>
    <p:sldId id="272" r:id="rId66"/>
    <p:sldId id="289" r:id="rId67"/>
    <p:sldId id="288" r:id="rId68"/>
    <p:sldId id="332" r:id="rId69"/>
    <p:sldId id="336" r:id="rId70"/>
    <p:sldId id="273" r:id="rId71"/>
    <p:sldId id="276" r:id="rId72"/>
    <p:sldId id="281" r:id="rId73"/>
    <p:sldId id="282" r:id="rId74"/>
    <p:sldId id="283" r:id="rId75"/>
    <p:sldId id="280" r:id="rId76"/>
    <p:sldId id="337" r:id="rId77"/>
    <p:sldId id="296" r:id="rId78"/>
    <p:sldId id="301" r:id="rId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 Hamill" initials="TH"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81" autoAdjust="0"/>
    <p:restoredTop sz="94660"/>
  </p:normalViewPr>
  <p:slideViewPr>
    <p:cSldViewPr>
      <p:cViewPr varScale="1">
        <p:scale>
          <a:sx n="145" d="100"/>
          <a:sy n="145" d="100"/>
        </p:scale>
        <p:origin x="-200"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commentAuthors" Target="commentAuthors.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1.emf"/><Relationship Id="rId2" Type="http://schemas.openxmlformats.org/officeDocument/2006/relationships/image" Target="../media/image8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3.emf"/><Relationship Id="rId2" Type="http://schemas.openxmlformats.org/officeDocument/2006/relationships/image" Target="../media/image8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5.emf"/><Relationship Id="rId2" Type="http://schemas.openxmlformats.org/officeDocument/2006/relationships/image" Target="../media/image8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7.emf"/><Relationship Id="rId2" Type="http://schemas.openxmlformats.org/officeDocument/2006/relationships/image" Target="../media/image8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F4A17-13B3-5745-8C0D-B7CF3582D64D}" type="datetimeFigureOut">
              <a:rPr lang="en-US" smtClean="0"/>
              <a:t>6/13/11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20686C-DECE-5548-841B-4BDF0E606418}" type="slidenum">
              <a:rPr lang="en-US" smtClean="0"/>
              <a:t>‹#›</a:t>
            </a:fld>
            <a:endParaRPr lang="en-US"/>
          </a:p>
        </p:txBody>
      </p:sp>
    </p:spTree>
    <p:extLst>
      <p:ext uri="{BB962C8B-B14F-4D97-AF65-F5344CB8AC3E}">
        <p14:creationId xmlns:p14="http://schemas.microsoft.com/office/powerpoint/2010/main" val="2020648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Calibri"/>
              </a:defRPr>
            </a:lvl1pPr>
          </a:lstStyle>
          <a:p>
            <a:endParaRPr lang="en-US" dirty="0"/>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Calibri"/>
              </a:defRPr>
            </a:lvl1pPr>
          </a:lstStyle>
          <a:p>
            <a:endParaRPr lang="en-US" dirty="0"/>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Calibri"/>
              </a:defRPr>
            </a:lvl1pPr>
          </a:lstStyle>
          <a:p>
            <a:endParaRPr lang="en-US" dirty="0"/>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Calibri"/>
              </a:defRPr>
            </a:lvl1pPr>
          </a:lstStyle>
          <a:p>
            <a:fld id="{4A55C01C-F4D9-B041-9BB3-EEAB3A94BF34}" type="slidenum">
              <a:rPr lang="en-US" smtClean="0"/>
              <a:pPr/>
              <a:t>‹#›</a:t>
            </a:fld>
            <a:endParaRPr lang="en-US" dirty="0"/>
          </a:p>
        </p:txBody>
      </p:sp>
    </p:spTree>
    <p:extLst>
      <p:ext uri="{BB962C8B-B14F-4D97-AF65-F5344CB8AC3E}">
        <p14:creationId xmlns:p14="http://schemas.microsoft.com/office/powerpoint/2010/main" val="145404984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7CACE-5EF7-2744-9114-1A0AF88B87C3}" type="slidenum">
              <a:rPr lang="en-US"/>
              <a:pPr/>
              <a:t>12</a:t>
            </a:fld>
            <a:endParaRPr lang="en-US"/>
          </a:p>
        </p:txBody>
      </p:sp>
      <p:sp>
        <p:nvSpPr>
          <p:cNvPr id="14338" name="Rectangle 1026"/>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339" name="Rectangle 1027"/>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7163609D-6B59-1E45-B6A8-67C1E778E01C}" type="slidenum">
              <a:rPr lang="en-US"/>
              <a:pPr/>
              <a:t>64</a:t>
            </a:fld>
            <a:endParaRPr lang="en-US"/>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2620F23C-6AC8-2C4C-9F37-D31D42D33B59}" type="slidenum">
              <a:rPr lang="en-US"/>
              <a:pPr/>
              <a:t>65</a:t>
            </a:fld>
            <a:endParaRPr lang="en-US"/>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xfrm>
            <a:off x="685800" y="4343400"/>
            <a:ext cx="5486400" cy="4114800"/>
          </a:xfrm>
          <a:noFill/>
          <a:ln/>
        </p:spPr>
        <p:txBody>
          <a:bodyPr/>
          <a:lstStyle/>
          <a:p>
            <a:pPr eaLnBrk="1" hangingPunct="1"/>
            <a:r>
              <a:rPr lang="en-US" sz="1800">
                <a:solidFill>
                  <a:srgbClr val="000000"/>
                </a:solidFill>
                <a:latin typeface="Lucida Grande" charset="0"/>
              </a:rPr>
              <a:t>We tried various methods for statistically correcting the model output, Tom suggested Logistic regression - turned out to be the best as well as the simplest.</a:t>
            </a:r>
          </a:p>
          <a:p>
            <a:pPr eaLnBrk="1" hangingPunct="1"/>
            <a:endParaRPr lang="en-US" sz="1800">
              <a:solidFill>
                <a:srgbClr val="000000"/>
              </a:solidFill>
              <a:latin typeface="Lucida Grande" charset="0"/>
            </a:endParaRPr>
          </a:p>
          <a:p>
            <a:pPr eaLnBrk="1" hangingPunct="1"/>
            <a:r>
              <a:rPr lang="en-US" sz="1800">
                <a:solidFill>
                  <a:srgbClr val="000000"/>
                </a:solidFill>
                <a:latin typeface="Lucida Grande" charset="0"/>
              </a:rPr>
              <a:t>This is how it works --</a:t>
            </a:r>
          </a:p>
          <a:p>
            <a:pPr eaLnBrk="1" hangingPunct="1"/>
            <a:r>
              <a:rPr lang="en-US" sz="1800">
                <a:solidFill>
                  <a:srgbClr val="000000"/>
                </a:solidFill>
                <a:latin typeface="Lucida Grande" charset="0"/>
              </a:rPr>
              <a:t>• given x and y the problem is to determine P(y=1 | x).</a:t>
            </a:r>
          </a:p>
          <a:p>
            <a:pPr eaLnBrk="1" hangingPunct="1"/>
            <a:r>
              <a:rPr lang="en-US" sz="1800">
                <a:solidFill>
                  <a:srgbClr val="000000"/>
                </a:solidFill>
                <a:latin typeface="Lucida Grande" charset="0"/>
              </a:rPr>
              <a:t>• many people use ordinary linear regression (NGM MOS) - but it really isn’t well suited to this problem.</a:t>
            </a:r>
          </a:p>
          <a:p>
            <a:pPr eaLnBrk="1" hangingPunct="1"/>
            <a:r>
              <a:rPr lang="en-US" sz="1800">
                <a:solidFill>
                  <a:srgbClr val="000000"/>
                </a:solidFill>
                <a:latin typeface="Lucida Grande" charset="0"/>
              </a:rPr>
              <a:t>• Logistic regression was designed specifically for this problem - P is modelled as ??</a:t>
            </a:r>
          </a:p>
          <a:p>
            <a:pPr eaLnBrk="1" hangingPunct="1"/>
            <a:r>
              <a:rPr lang="en-US" sz="1800">
                <a:solidFill>
                  <a:srgbClr val="000000"/>
                </a:solidFill>
                <a:latin typeface="Lucida Grande" charset="0"/>
              </a:rPr>
              <a:t>(don’t ask me where this equation comes from - it’s a long and irrelevant story).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988E3A4-D2B1-7A40-9CB4-F3D0D76670AD}" type="slidenum">
              <a:rPr lang="en-US"/>
              <a:pPr/>
              <a:t>66</a:t>
            </a:fld>
            <a:endParaRPr lang="en-US"/>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xfrm>
            <a:off x="685800" y="4343400"/>
            <a:ext cx="5486400" cy="4114800"/>
          </a:xfrm>
          <a:noFill/>
          <a:ln/>
        </p:spPr>
        <p:txBody>
          <a:bodyPr/>
          <a:lstStyle/>
          <a:p>
            <a:pPr eaLnBrk="1" hangingPunct="1"/>
            <a:r>
              <a:rPr lang="en-US" sz="1800">
                <a:solidFill>
                  <a:srgbClr val="000000"/>
                </a:solidFill>
                <a:latin typeface="Lucida Grande" charset="0"/>
              </a:rPr>
              <a:t>A concrete example to illustrate how we do this:</a:t>
            </a:r>
          </a:p>
          <a:p>
            <a:pPr eaLnBrk="1" hangingPunct="1"/>
            <a:endParaRPr lang="en-US" sz="1800">
              <a:solidFill>
                <a:srgbClr val="000000"/>
              </a:solidFill>
              <a:latin typeface="Lucida Grande" charset="0"/>
            </a:endParaRPr>
          </a:p>
          <a:p>
            <a:pPr eaLnBrk="1" hangingPunct="1"/>
            <a:r>
              <a:rPr lang="en-US" sz="1800">
                <a:solidFill>
                  <a:srgbClr val="000000"/>
                </a:solidFill>
                <a:latin typeface="Lucida Grande" charset="0"/>
              </a:rPr>
              <a:t>T850 for a given grid point - scatter plot of all forecasts and verifications over 23*31 cases.</a:t>
            </a:r>
          </a:p>
          <a:p>
            <a:pPr eaLnBrk="1" hangingPunct="1"/>
            <a:r>
              <a:rPr lang="en-US" sz="1800">
                <a:solidFill>
                  <a:srgbClr val="000000"/>
                </a:solidFill>
                <a:latin typeface="Lucida Grande" charset="0"/>
              </a:rPr>
              <a:t>If we just calculate the observed frequency for discrete bins, you get probs given by the solid horiz lines.  If you use logistic regression, you get the smooth dotted curve</a:t>
            </a:r>
          </a:p>
          <a:p>
            <a:pPr eaLnBrk="1" hangingPunct="1"/>
            <a:endParaRPr lang="en-US" sz="1800">
              <a:solidFill>
                <a:srgbClr val="000000"/>
              </a:solidFill>
              <a:latin typeface="Lucida Grande" charset="0"/>
            </a:endParaRPr>
          </a:p>
          <a:p>
            <a:pPr eaLnBrk="1" hangingPunct="1"/>
            <a:r>
              <a:rPr lang="en-US" sz="1800">
                <a:solidFill>
                  <a:srgbClr val="000000"/>
                </a:solidFill>
                <a:latin typeface="Lucida Grande" charset="0"/>
              </a:rPr>
              <a:t>Note there may be problems with extrapolation - over-forecast extreme probs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5F0E96D6-8C81-3E4D-A6ED-2DBB9ED703B4}" type="slidenum">
              <a:rPr lang="en-US">
                <a:latin typeface="Arial" charset="0"/>
                <a:ea typeface="ＭＳ Ｐゴシック" charset="-128"/>
                <a:cs typeface="ＭＳ Ｐゴシック" charset="-128"/>
              </a:rPr>
              <a:pPr/>
              <a:t>68</a:t>
            </a:fld>
            <a:endParaRPr lang="en-US">
              <a:latin typeface="Arial" charset="0"/>
              <a:ea typeface="ＭＳ Ｐゴシック" charset="-128"/>
              <a:cs typeface="ＭＳ Ｐゴシック" charset="-128"/>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A7A5055A-FB0F-B240-A708-8CCAB5BBE242}" type="slidenum">
              <a:rPr lang="en-US"/>
              <a:pPr/>
              <a:t>69</a:t>
            </a:fld>
            <a:endParaRPr lang="en-US"/>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9D4A327-3451-6641-B866-A89D0EFC261C}" type="slidenum">
              <a:rPr lang="en-US"/>
              <a:pPr/>
              <a:t>70</a:t>
            </a:fld>
            <a:endParaRPr lang="en-US"/>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A16ED88-C26E-BE4A-A480-47FCE561B38A}" type="slidenum">
              <a:rPr lang="en-US"/>
              <a:pPr/>
              <a:t>71</a:t>
            </a:fld>
            <a:endParaRPr lang="en-US"/>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04BEB15-6BF5-4844-870C-0273ABA84EBA}" type="slidenum">
              <a:rPr lang="en-US"/>
              <a:pPr/>
              <a:t>72</a:t>
            </a:fld>
            <a:endParaRPr lang="en-US"/>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FE64CC87-6E37-1643-BB2E-97004A44ACBE}" type="slidenum">
              <a:rPr lang="en-US"/>
              <a:pPr/>
              <a:t>73</a:t>
            </a:fld>
            <a:endParaRPr lang="en-US"/>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3C25608-9BEA-BD44-B615-80969D233192}" type="slidenum">
              <a:rPr lang="en-US"/>
              <a:pPr/>
              <a:t>74</a:t>
            </a:fld>
            <a:endParaRPr lang="en-US"/>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DE564-9FC0-E84C-AED6-B90FB76E9E95}" type="slidenum">
              <a:rPr lang="en-US"/>
              <a:pPr/>
              <a:t>13</a:t>
            </a:fld>
            <a:endParaRPr lang="en-US"/>
          </a:p>
        </p:txBody>
      </p:sp>
      <p:sp>
        <p:nvSpPr>
          <p:cNvPr id="53250" name="Rectangle 1026"/>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1" name="Rectangle 1027"/>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FE36949-DBAE-1A49-BF8C-CD1723CAE150}" type="slidenum">
              <a:rPr lang="en-US"/>
              <a:pPr/>
              <a:t>76</a:t>
            </a:fld>
            <a:endParaRPr lang="en-US"/>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AC01158-2F31-9240-9365-04BA214BF3C3}" type="slidenum">
              <a:rPr lang="en-US" sz="1200"/>
              <a:pPr/>
              <a:t>15</a:t>
            </a:fld>
            <a:endParaRPr lang="en-US" sz="1200"/>
          </a:p>
        </p:txBody>
      </p:sp>
      <p:sp>
        <p:nvSpPr>
          <p:cNvPr id="36867" name="Rectangle 2"/>
          <p:cNvSpPr>
            <a:spLocks noChangeArrowheads="1"/>
          </p:cNvSpPr>
          <p:nvPr>
            <p:ph type="sldImg"/>
          </p:nvPr>
        </p:nvSpPr>
        <p:spPr>
          <a:solidFill>
            <a:srgbClr val="FFFFFF"/>
          </a:solidFill>
          <a:ln/>
        </p:spPr>
      </p:sp>
      <p:sp>
        <p:nvSpPr>
          <p:cNvPr id="3686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6FE04-39D1-0945-9653-549B37C04794}" type="slidenum">
              <a:rPr lang="en-US"/>
              <a:pPr/>
              <a:t>16</a:t>
            </a:fld>
            <a:endParaRPr lang="en-US"/>
          </a:p>
        </p:txBody>
      </p:sp>
      <p:sp>
        <p:nvSpPr>
          <p:cNvPr id="4301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3E61239-952F-AF4B-899C-EADB13893F0A}" type="slidenum">
              <a:rPr lang="en-US">
                <a:latin typeface="Arial" charset="0"/>
                <a:ea typeface="ＭＳ Ｐゴシック" charset="-128"/>
                <a:cs typeface="ＭＳ Ｐゴシック" charset="-128"/>
              </a:rPr>
              <a:pPr/>
              <a:t>17</a:t>
            </a:fld>
            <a:endParaRPr lang="en-US">
              <a:latin typeface="Arial" charset="0"/>
              <a:ea typeface="ＭＳ Ｐゴシック" charset="-128"/>
              <a:cs typeface="ＭＳ Ｐゴシック" charset="-128"/>
            </a:endParaRPr>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7F5556B-C855-CA4C-9E11-F4D1A3D6D2AD}" type="slidenum">
              <a:rPr lang="en-US" sz="1200"/>
              <a:pPr/>
              <a:t>18</a:t>
            </a:fld>
            <a:endParaRPr lang="en-US" sz="1200"/>
          </a:p>
        </p:txBody>
      </p:sp>
      <p:sp>
        <p:nvSpPr>
          <p:cNvPr id="95235" name="Rectangle 2"/>
          <p:cNvSpPr>
            <a:spLocks noChangeArrowheads="1"/>
          </p:cNvSpPr>
          <p:nvPr>
            <p:ph type="sldImg"/>
          </p:nvPr>
        </p:nvSpPr>
        <p:spPr>
          <a:solidFill>
            <a:srgbClr val="FFFFFF"/>
          </a:solidFill>
          <a:ln/>
        </p:spPr>
      </p:sp>
      <p:sp>
        <p:nvSpPr>
          <p:cNvPr id="9523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419CB1-CCFE-6C43-A61B-061A747D9AF9}" type="slidenum">
              <a:rPr lang="en-US"/>
              <a:pPr/>
              <a:t>19</a:t>
            </a:fld>
            <a:endParaRPr lang="en-US"/>
          </a:p>
        </p:txBody>
      </p:sp>
      <p:sp>
        <p:nvSpPr>
          <p:cNvPr id="3993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BAB2A2C-DD69-7C45-893B-75BB8FC70C22}" type="slidenum">
              <a:rPr lang="en-US"/>
              <a:pPr/>
              <a:t>57</a:t>
            </a:fld>
            <a:endParaRPr lang="en-US"/>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67BF66D-1E02-B44D-9984-0BA73A16DCF1}" type="slidenum">
              <a:rPr lang="en-US"/>
              <a:pPr/>
              <a:t>58</a:t>
            </a:fld>
            <a:endParaRPr lang="en-US"/>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45EC5FD-35F9-0F4B-A84B-92E237FEBAF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F8A15B4-D14D-4B40-8380-DC02F40A2FC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755D28E-07F7-344F-9654-0C26C0F1EDE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F9D5C1-26DB-7546-A90B-163839FE96BC}" type="datetime1">
              <a:rPr lang="en-US" smtClean="0">
                <a:solidFill>
                  <a:prstClr val="black">
                    <a:tint val="75000"/>
                  </a:prstClr>
                </a:solidFill>
                <a:latin typeface="Calibri"/>
              </a:rPr>
              <a:pPr/>
              <a:t>6/14/11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368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10294E-8352-AC46-BF17-5A9BC792788A}" type="datetime1">
              <a:rPr lang="en-US" smtClean="0">
                <a:solidFill>
                  <a:prstClr val="black">
                    <a:tint val="75000"/>
                  </a:prstClr>
                </a:solidFill>
                <a:latin typeface="Calibri"/>
              </a:rPr>
              <a:pPr/>
              <a:t>6/14/11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6999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D9A44-01B7-1341-A2B1-052AE07FE2B8}" type="datetime1">
              <a:rPr lang="en-US" smtClean="0">
                <a:solidFill>
                  <a:prstClr val="black">
                    <a:tint val="75000"/>
                  </a:prstClr>
                </a:solidFill>
                <a:latin typeface="Calibri"/>
              </a:rPr>
              <a:pPr/>
              <a:t>6/14/11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5627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793111-BDC3-0A40-AA37-314281C0EEB3}" type="datetime1">
              <a:rPr lang="en-US" smtClean="0">
                <a:solidFill>
                  <a:prstClr val="black">
                    <a:tint val="75000"/>
                  </a:prstClr>
                </a:solidFill>
                <a:latin typeface="Calibri"/>
              </a:rPr>
              <a:pPr/>
              <a:t>6/14/11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4792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566F3B-2C93-D445-8148-0E14ADCAF231}" type="datetime1">
              <a:rPr lang="en-US" smtClean="0">
                <a:solidFill>
                  <a:prstClr val="black">
                    <a:tint val="75000"/>
                  </a:prstClr>
                </a:solidFill>
                <a:latin typeface="Calibri"/>
              </a:rPr>
              <a:pPr/>
              <a:t>6/14/11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2987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F2813-1B1C-0645-BAAD-EACC9C2BB246}" type="datetime1">
              <a:rPr lang="en-US" smtClean="0">
                <a:solidFill>
                  <a:prstClr val="black">
                    <a:tint val="75000"/>
                  </a:prstClr>
                </a:solidFill>
                <a:latin typeface="Calibri"/>
              </a:rPr>
              <a:pPr/>
              <a:t>6/14/11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1598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E467C-E14C-9E47-A02A-44E0F287FC5A}" type="datetime1">
              <a:rPr lang="en-US" smtClean="0">
                <a:solidFill>
                  <a:prstClr val="black">
                    <a:tint val="75000"/>
                  </a:prstClr>
                </a:solidFill>
                <a:latin typeface="Calibri"/>
              </a:rPr>
              <a:pPr/>
              <a:t>6/14/11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5613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FFB68A-E68E-1140-905E-5B162B4820DA}" type="datetime1">
              <a:rPr lang="en-US" smtClean="0">
                <a:solidFill>
                  <a:prstClr val="black">
                    <a:tint val="75000"/>
                  </a:prstClr>
                </a:solidFill>
                <a:latin typeface="Calibri"/>
              </a:rPr>
              <a:pPr/>
              <a:t>6/14/11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4588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034744B-61F1-7445-8681-61AA331E26B9}"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FCBAA6-67DD-9447-A136-FD0C1E605F86}" type="datetime1">
              <a:rPr lang="en-US" smtClean="0">
                <a:solidFill>
                  <a:prstClr val="black">
                    <a:tint val="75000"/>
                  </a:prstClr>
                </a:solidFill>
                <a:latin typeface="Calibri"/>
              </a:rPr>
              <a:pPr/>
              <a:t>6/14/11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0839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C481D-E99F-5A4D-9E73-CC1987F8DD93}" type="datetime1">
              <a:rPr lang="en-US" smtClean="0">
                <a:solidFill>
                  <a:prstClr val="black">
                    <a:tint val="75000"/>
                  </a:prstClr>
                </a:solidFill>
                <a:latin typeface="Calibri"/>
              </a:rPr>
              <a:pPr/>
              <a:t>6/14/11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2384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4E1D2C-3FCA-7B47-9C49-5043123B349C}" type="datetime1">
              <a:rPr lang="en-US" smtClean="0">
                <a:solidFill>
                  <a:prstClr val="black">
                    <a:tint val="75000"/>
                  </a:prstClr>
                </a:solidFill>
                <a:latin typeface="Calibri"/>
              </a:rPr>
              <a:pPr/>
              <a:t>6/14/11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7691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895836C-5B8A-B949-B8A9-C4C6FE73CDF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E6233DA-F4BB-1D42-AC54-C679B9992F9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E0A9E120-A8BA-C145-9219-4C249753117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4A7F779-D887-D84E-8DE4-6593B1D3BD8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547BCF62-85C5-B346-AD44-E3EF1CADB5B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E3065A7-B07F-054B-86E1-7BEF6EE6779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A969784-0512-8548-870E-F5742DD5610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a:defRPr>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a:defRPr>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a:defRPr>
            </a:lvl1pPr>
          </a:lstStyle>
          <a:p>
            <a:fld id="{ADFFCE0B-A012-C647-B977-7663C43F319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Calibri"/>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a:ea typeface="+mn-ea"/>
        </a:defRPr>
      </a:lvl2pPr>
      <a:lvl3pPr marL="1143000" indent="-228600" algn="l" rtl="0" eaLnBrk="0" fontAlgn="base" hangingPunct="0">
        <a:spcBef>
          <a:spcPct val="20000"/>
        </a:spcBef>
        <a:spcAft>
          <a:spcPct val="0"/>
        </a:spcAft>
        <a:buChar char="•"/>
        <a:defRPr sz="2400">
          <a:solidFill>
            <a:schemeClr val="tx1"/>
          </a:solidFill>
          <a:latin typeface="Calibri"/>
          <a:ea typeface="+mn-ea"/>
        </a:defRPr>
      </a:lvl3pPr>
      <a:lvl4pPr marL="1600200" indent="-228600" algn="l" rtl="0" eaLnBrk="0" fontAlgn="base" hangingPunct="0">
        <a:spcBef>
          <a:spcPct val="20000"/>
        </a:spcBef>
        <a:spcAft>
          <a:spcPct val="0"/>
        </a:spcAft>
        <a:buChar char="–"/>
        <a:defRPr sz="2000">
          <a:solidFill>
            <a:schemeClr val="tx1"/>
          </a:solidFill>
          <a:latin typeface="Calibri"/>
          <a:ea typeface="+mn-ea"/>
        </a:defRPr>
      </a:lvl4pPr>
      <a:lvl5pPr marL="2057400" indent="-228600" algn="l" rtl="0" eaLnBrk="0" fontAlgn="base" hangingPunct="0">
        <a:spcBef>
          <a:spcPct val="20000"/>
        </a:spcBef>
        <a:spcAft>
          <a:spcPct val="0"/>
        </a:spcAft>
        <a:buChar char="»"/>
        <a:defRPr sz="2000">
          <a:solidFill>
            <a:schemeClr val="tx1"/>
          </a:solidFill>
          <a:latin typeface="Calibri"/>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AD4C183F-D381-3542-A9A9-826E97DC8EF5}" type="datetime1">
              <a:rPr lang="en-US" smtClean="0">
                <a:solidFill>
                  <a:prstClr val="black">
                    <a:tint val="75000"/>
                  </a:prstClr>
                </a:solidFill>
                <a:latin typeface="Calibri"/>
                <a:ea typeface="+mn-ea"/>
                <a:cs typeface="+mn-cs"/>
              </a:rPr>
              <a:pPr defTabSz="457200" eaLnBrk="1" fontAlgn="auto" hangingPunct="1">
                <a:spcBef>
                  <a:spcPts val="0"/>
                </a:spcBef>
                <a:spcAft>
                  <a:spcPts val="0"/>
                </a:spcAft>
              </a:pPr>
              <a:t>6/14/11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FA4465CA-C827-DE4B-AFDB-C3B6AAA9923F}"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358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9" Type="http://schemas.openxmlformats.org/officeDocument/2006/relationships/image" Target="../media/image15.png"/><Relationship Id="rId20" Type="http://schemas.openxmlformats.org/officeDocument/2006/relationships/image" Target="../media/image26.png"/><Relationship Id="rId21" Type="http://schemas.openxmlformats.org/officeDocument/2006/relationships/image" Target="../media/image27.png"/><Relationship Id="rId22" Type="http://schemas.openxmlformats.org/officeDocument/2006/relationships/image" Target="../media/image28.png"/><Relationship Id="rId23" Type="http://schemas.openxmlformats.org/officeDocument/2006/relationships/image" Target="../media/image29.png"/><Relationship Id="rId24" Type="http://schemas.openxmlformats.org/officeDocument/2006/relationships/image" Target="../media/image30.png"/><Relationship Id="rId25" Type="http://schemas.openxmlformats.org/officeDocument/2006/relationships/image" Target="../media/image31.png"/><Relationship Id="rId26" Type="http://schemas.openxmlformats.org/officeDocument/2006/relationships/image" Target="../media/image32.png"/><Relationship Id="rId27" Type="http://schemas.openxmlformats.org/officeDocument/2006/relationships/image" Target="../media/image33.png"/><Relationship Id="rId10" Type="http://schemas.openxmlformats.org/officeDocument/2006/relationships/image" Target="../media/image16.png"/><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8" Type="http://schemas.openxmlformats.org/officeDocument/2006/relationships/image" Target="../media/image24.png"/><Relationship Id="rId1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_rels/slide13.xml.rels><?xml version="1.0" encoding="UTF-8" standalone="yes"?>
<Relationships xmlns="http://schemas.openxmlformats.org/package/2006/relationships"><Relationship Id="rId9" Type="http://schemas.openxmlformats.org/officeDocument/2006/relationships/image" Target="../media/image15.png"/><Relationship Id="rId20" Type="http://schemas.openxmlformats.org/officeDocument/2006/relationships/image" Target="../media/image26.png"/><Relationship Id="rId21" Type="http://schemas.openxmlformats.org/officeDocument/2006/relationships/image" Target="../media/image27.png"/><Relationship Id="rId22" Type="http://schemas.openxmlformats.org/officeDocument/2006/relationships/image" Target="../media/image28.png"/><Relationship Id="rId23" Type="http://schemas.openxmlformats.org/officeDocument/2006/relationships/image" Target="../media/image29.png"/><Relationship Id="rId24" Type="http://schemas.openxmlformats.org/officeDocument/2006/relationships/image" Target="../media/image30.png"/><Relationship Id="rId25" Type="http://schemas.openxmlformats.org/officeDocument/2006/relationships/image" Target="../media/image31.png"/><Relationship Id="rId26" Type="http://schemas.openxmlformats.org/officeDocument/2006/relationships/image" Target="../media/image32.png"/><Relationship Id="rId27" Type="http://schemas.openxmlformats.org/officeDocument/2006/relationships/image" Target="../media/image33.png"/><Relationship Id="rId10" Type="http://schemas.openxmlformats.org/officeDocument/2006/relationships/image" Target="../media/image16.png"/><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8" Type="http://schemas.openxmlformats.org/officeDocument/2006/relationships/image" Target="../media/image24.png"/><Relationship Id="rId1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Microsoft_Word_97_-_2004_Document1.doc"/><Relationship Id="rId5" Type="http://schemas.openxmlformats.org/officeDocument/2006/relationships/image" Target="../media/image4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Microsoft_Word_97_-_2004_Document2.doc"/><Relationship Id="rId5" Type="http://schemas.openxmlformats.org/officeDocument/2006/relationships/image" Target="../media/image4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Equation3.bin"/><Relationship Id="rId4" Type="http://schemas.openxmlformats.org/officeDocument/2006/relationships/image" Target="../media/image5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1.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62.emf"/><Relationship Id="rId5" Type="http://schemas.openxmlformats.org/officeDocument/2006/relationships/image" Target="../media/image63.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64.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6.emf"/><Relationship Id="rId1" Type="http://schemas.openxmlformats.org/officeDocument/2006/relationships/vmlDrawing" Target="../drawings/vmlDrawing7.vml"/><Relationship Id="rId2"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71.emf"/><Relationship Id="rId5" Type="http://schemas.openxmlformats.org/officeDocument/2006/relationships/image" Target="../media/image72.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73.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www.nws.noaa.gov/mdl/synop/index.htm"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9" Type="http://schemas.openxmlformats.org/officeDocument/2006/relationships/image" Target="../media/image76.png"/><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image" Target="../media/image27.png"/><Relationship Id="rId23" Type="http://schemas.openxmlformats.org/officeDocument/2006/relationships/image" Target="../media/image28.png"/><Relationship Id="rId24" Type="http://schemas.openxmlformats.org/officeDocument/2006/relationships/image" Target="../media/image29.png"/><Relationship Id="rId25" Type="http://schemas.openxmlformats.org/officeDocument/2006/relationships/image" Target="../media/image30.png"/><Relationship Id="rId26" Type="http://schemas.openxmlformats.org/officeDocument/2006/relationships/image" Target="../media/image32.png"/><Relationship Id="rId27" Type="http://schemas.openxmlformats.org/officeDocument/2006/relationships/image" Target="../media/image33.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Microsoft_Word_97_-_2004_Document4.doc"/><Relationship Id="rId5" Type="http://schemas.openxmlformats.org/officeDocument/2006/relationships/image" Target="../media/image81.emf"/><Relationship Id="rId6" Type="http://schemas.openxmlformats.org/officeDocument/2006/relationships/oleObject" Target="../embeddings/Microsoft_Word_97_-_2004_Document5.doc"/><Relationship Id="rId7" Type="http://schemas.openxmlformats.org/officeDocument/2006/relationships/image" Target="../media/image82.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Microsoft_Word_97_-_2004_Document6.doc"/><Relationship Id="rId5" Type="http://schemas.openxmlformats.org/officeDocument/2006/relationships/image" Target="../media/image83.emf"/><Relationship Id="rId6" Type="http://schemas.openxmlformats.org/officeDocument/2006/relationships/oleObject" Target="../embeddings/Microsoft_Word_97_-_2004_Document7.doc"/><Relationship Id="rId7" Type="http://schemas.openxmlformats.org/officeDocument/2006/relationships/image" Target="../media/image84.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Microsoft_Word_97_-_2004_Document8.doc"/><Relationship Id="rId5" Type="http://schemas.openxmlformats.org/officeDocument/2006/relationships/image" Target="../media/image85.emf"/><Relationship Id="rId6" Type="http://schemas.openxmlformats.org/officeDocument/2006/relationships/oleObject" Target="../embeddings/Microsoft_Word_97_-_2004_Document9.doc"/><Relationship Id="rId7" Type="http://schemas.openxmlformats.org/officeDocument/2006/relationships/image" Target="../media/image86.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Microsoft_Word_97_-_2004_Document10.doc"/><Relationship Id="rId5" Type="http://schemas.openxmlformats.org/officeDocument/2006/relationships/image" Target="../media/image87.emf"/><Relationship Id="rId6" Type="http://schemas.openxmlformats.org/officeDocument/2006/relationships/oleObject" Target="../embeddings/Microsoft_Word_97_-_2004_Document11.doc"/><Relationship Id="rId7" Type="http://schemas.openxmlformats.org/officeDocument/2006/relationships/image" Target="../media/image88.emf"/><Relationship Id="rId1" Type="http://schemas.openxmlformats.org/officeDocument/2006/relationships/vmlDrawing" Target="../drawings/vmlDrawing13.vml"/><Relationship Id="rId2"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89.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8.bin"/><Relationship Id="rId5" Type="http://schemas.openxmlformats.org/officeDocument/2006/relationships/image" Target="../media/image90.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7"/>
          <p:cNvPicPr>
            <a:picLocks noChangeAspect="1" noChangeArrowheads="1"/>
          </p:cNvPicPr>
          <p:nvPr/>
        </p:nvPicPr>
        <p:blipFill>
          <a:blip r:embed="rId2">
            <a:alphaModFix amt="24000"/>
          </a:blip>
          <a:srcRect/>
          <a:stretch>
            <a:fillRect/>
          </a:stretch>
        </p:blipFill>
        <p:spPr bwMode="auto">
          <a:xfrm>
            <a:off x="609600" y="0"/>
            <a:ext cx="6767513" cy="6858000"/>
          </a:xfrm>
          <a:prstGeom prst="rect">
            <a:avLst/>
          </a:prstGeom>
          <a:noFill/>
          <a:ln w="9525">
            <a:noFill/>
            <a:miter lim="800000"/>
            <a:headEnd/>
            <a:tailEnd/>
          </a:ln>
        </p:spPr>
      </p:pic>
      <p:sp>
        <p:nvSpPr>
          <p:cNvPr id="14340" name="Rectangle 2"/>
          <p:cNvSpPr>
            <a:spLocks noGrp="1" noChangeArrowheads="1"/>
          </p:cNvSpPr>
          <p:nvPr>
            <p:ph type="ctrTitle"/>
          </p:nvPr>
        </p:nvSpPr>
        <p:spPr>
          <a:xfrm>
            <a:off x="685800" y="2743200"/>
            <a:ext cx="7772400" cy="1143000"/>
          </a:xfrm>
        </p:spPr>
        <p:txBody>
          <a:bodyPr/>
          <a:lstStyle/>
          <a:p>
            <a:pPr eaLnBrk="1" hangingPunct="1"/>
            <a:r>
              <a:rPr lang="en-US" sz="4800" dirty="0"/>
              <a:t>Using r</a:t>
            </a:r>
            <a:r>
              <a:rPr lang="en-US" sz="4800" dirty="0" smtClean="0"/>
              <a:t>eforecasts </a:t>
            </a:r>
            <a:r>
              <a:rPr lang="en-US" sz="4800" dirty="0"/>
              <a:t>to </a:t>
            </a:r>
            <a:r>
              <a:rPr lang="en-US" sz="4800" dirty="0" smtClean="0"/>
              <a:t>improve probabilistic weather </a:t>
            </a:r>
            <a:br>
              <a:rPr lang="en-US" sz="4800" dirty="0" smtClean="0"/>
            </a:br>
            <a:r>
              <a:rPr lang="en-US" sz="4800" dirty="0" smtClean="0"/>
              <a:t>forecast guidance</a:t>
            </a:r>
            <a:endParaRPr lang="en-US" dirty="0"/>
          </a:p>
        </p:txBody>
      </p:sp>
      <p:sp>
        <p:nvSpPr>
          <p:cNvPr id="14341" name="Rectangle 3"/>
          <p:cNvSpPr>
            <a:spLocks noGrp="1" noChangeArrowheads="1"/>
          </p:cNvSpPr>
          <p:nvPr>
            <p:ph type="subTitle" idx="1"/>
          </p:nvPr>
        </p:nvSpPr>
        <p:spPr>
          <a:xfrm>
            <a:off x="304800" y="4876800"/>
            <a:ext cx="8534400" cy="1752600"/>
          </a:xfrm>
        </p:spPr>
        <p:txBody>
          <a:bodyPr/>
          <a:lstStyle/>
          <a:p>
            <a:pPr eaLnBrk="1" hangingPunct="1"/>
            <a:r>
              <a:rPr lang="en-US" dirty="0"/>
              <a:t>Tom Hamill</a:t>
            </a:r>
          </a:p>
          <a:p>
            <a:pPr eaLnBrk="1" hangingPunct="1"/>
            <a:r>
              <a:rPr lang="en-US" sz="2800" i="1" dirty="0"/>
              <a:t>NOAA Earth System Research </a:t>
            </a:r>
            <a:r>
              <a:rPr lang="en-US" sz="2800" i="1" dirty="0" smtClean="0"/>
              <a:t>Lab, Boulder, CO USA</a:t>
            </a:r>
            <a:endParaRPr lang="en-US" dirty="0"/>
          </a:p>
          <a:p>
            <a:pPr eaLnBrk="1" hangingPunct="1"/>
            <a:r>
              <a:rPr lang="en-US" sz="2800" dirty="0" err="1"/>
              <a:t>tom.hamill@noaa.gov</a:t>
            </a:r>
            <a:endParaRPr lang="en-US" sz="2800" dirty="0"/>
          </a:p>
        </p:txBody>
      </p:sp>
      <p:pic>
        <p:nvPicPr>
          <p:cNvPr id="14342" name="Picture 4" descr="dsrc_globe"/>
          <p:cNvPicPr>
            <a:picLocks noChangeAspect="1" noChangeArrowheads="1"/>
          </p:cNvPicPr>
          <p:nvPr/>
        </p:nvPicPr>
        <p:blipFill>
          <a:blip r:embed="rId3"/>
          <a:srcRect/>
          <a:stretch>
            <a:fillRect/>
          </a:stretch>
        </p:blipFill>
        <p:spPr bwMode="auto">
          <a:xfrm>
            <a:off x="5943600" y="304800"/>
            <a:ext cx="2743200" cy="1909763"/>
          </a:xfrm>
          <a:prstGeom prst="rect">
            <a:avLst/>
          </a:prstGeom>
          <a:noFill/>
          <a:ln w="9525">
            <a:noFill/>
            <a:miter lim="800000"/>
            <a:headEnd/>
            <a:tailEnd/>
          </a:ln>
        </p:spPr>
      </p:pic>
      <p:sp>
        <p:nvSpPr>
          <p:cNvPr id="14343" name="Rectangle 5"/>
          <p:cNvSpPr>
            <a:spLocks noChangeArrowheads="1"/>
          </p:cNvSpPr>
          <p:nvPr/>
        </p:nvSpPr>
        <p:spPr bwMode="auto">
          <a:xfrm>
            <a:off x="7467600" y="304800"/>
            <a:ext cx="1250037" cy="400110"/>
          </a:xfrm>
          <a:prstGeom prst="rect">
            <a:avLst/>
          </a:prstGeom>
          <a:noFill/>
          <a:ln w="9525">
            <a:noFill/>
            <a:miter lim="800000"/>
            <a:headEnd/>
            <a:tailEnd/>
          </a:ln>
        </p:spPr>
        <p:txBody>
          <a:bodyPr wrap="none">
            <a:prstTxWarp prst="textNoShape">
              <a:avLst/>
            </a:prstTxWarp>
            <a:spAutoFit/>
          </a:bodyPr>
          <a:lstStyle/>
          <a:p>
            <a:r>
              <a:rPr lang="en-US" sz="1000" dirty="0">
                <a:solidFill>
                  <a:srgbClr val="AD7A3A"/>
                </a:solidFill>
                <a:latin typeface="Calibri"/>
              </a:rPr>
              <a:t>NOAA Earth System</a:t>
            </a:r>
          </a:p>
          <a:p>
            <a:r>
              <a:rPr lang="en-US" sz="1000" dirty="0">
                <a:solidFill>
                  <a:srgbClr val="AD7A3A"/>
                </a:solidFill>
                <a:latin typeface="Calibri"/>
              </a:rPr>
              <a:t>Research Laboratory</a:t>
            </a:r>
          </a:p>
        </p:txBody>
      </p:sp>
      <p:pic>
        <p:nvPicPr>
          <p:cNvPr id="14344" name="Picture 6" descr="good_noaa_logo"/>
          <p:cNvPicPr>
            <a:picLocks noChangeAspect="1" noChangeArrowheads="1"/>
          </p:cNvPicPr>
          <p:nvPr/>
        </p:nvPicPr>
        <p:blipFill>
          <a:blip r:embed="rId4"/>
          <a:srcRect/>
          <a:stretch>
            <a:fillRect/>
          </a:stretch>
        </p:blipFill>
        <p:spPr bwMode="auto">
          <a:xfrm>
            <a:off x="304800" y="228600"/>
            <a:ext cx="1735138" cy="1752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E45EC5FD-35F9-0F4B-A84B-92E237FEBAF3}" type="slidenum">
              <a:rPr lang="en-US" smtClean="0"/>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Autofit/>
          </a:bodyPr>
          <a:lstStyle/>
          <a:p>
            <a:r>
              <a:rPr lang="en-US" sz="4800" dirty="0"/>
              <a:t>Post-processing and </a:t>
            </a:r>
            <a:br>
              <a:rPr lang="en-US" sz="4800" dirty="0"/>
            </a:br>
            <a:r>
              <a:rPr lang="en-US" sz="4800" dirty="0"/>
              <a:t>reforecast</a:t>
            </a:r>
            <a:br>
              <a:rPr lang="en-US" sz="4800" dirty="0"/>
            </a:br>
            <a:r>
              <a:rPr lang="en-US" sz="4800" dirty="0" smtClean="0"/>
              <a:t>advantages</a:t>
            </a:r>
            <a:br>
              <a:rPr lang="en-US" sz="4800" dirty="0" smtClean="0"/>
            </a:br>
            <a:r>
              <a:rPr lang="en-US" sz="4800" dirty="0"/>
              <a:t/>
            </a:r>
            <a:br>
              <a:rPr lang="en-US" sz="4800" dirty="0"/>
            </a:br>
            <a:r>
              <a:rPr lang="en-US" sz="2800" dirty="0" smtClean="0"/>
              <a:t>(all results using T62 GFS reforecast</a:t>
            </a:r>
            <a:br>
              <a:rPr lang="en-US" sz="2800" dirty="0" smtClean="0"/>
            </a:br>
            <a:r>
              <a:rPr lang="en-US" sz="2800" dirty="0" smtClean="0"/>
              <a:t>unless otherwise noted)</a:t>
            </a:r>
            <a:endParaRPr lang="en-US" sz="2800" dirty="0"/>
          </a:p>
        </p:txBody>
      </p:sp>
      <p:sp>
        <p:nvSpPr>
          <p:cNvPr id="4" name="Slide Number Placeholder 3"/>
          <p:cNvSpPr>
            <a:spLocks noGrp="1"/>
          </p:cNvSpPr>
          <p:nvPr>
            <p:ph type="sldNum" sz="quarter" idx="12"/>
          </p:nvPr>
        </p:nvSpPr>
        <p:spPr/>
        <p:txBody>
          <a:bodyPr/>
          <a:lstStyle/>
          <a:p>
            <a:fld id="{177BC4A7-7D82-FA49-899C-7B50EAA313EC}" type="slidenum">
              <a:rPr lang="en-US" smtClean="0"/>
              <a:t>10</a:t>
            </a:fld>
            <a:endParaRPr lang="en-US"/>
          </a:p>
        </p:txBody>
      </p:sp>
    </p:spTree>
    <p:extLst>
      <p:ext uri="{BB962C8B-B14F-4D97-AF65-F5344CB8AC3E}">
        <p14:creationId xmlns:p14="http://schemas.microsoft.com/office/powerpoint/2010/main" val="2001645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dirty="0" smtClean="0"/>
              <a:t>Statistical downscaling example</a:t>
            </a:r>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11</a:t>
            </a:fld>
            <a:endParaRPr lang="en-US"/>
          </a:p>
        </p:txBody>
      </p:sp>
      <p:pic>
        <p:nvPicPr>
          <p:cNvPr id="5" name="Picture 4" descr="reforecast_example_cal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90600"/>
            <a:ext cx="7728810" cy="4343400"/>
          </a:xfrm>
          <a:prstGeom prst="rect">
            <a:avLst/>
          </a:prstGeom>
        </p:spPr>
      </p:pic>
      <p:sp>
        <p:nvSpPr>
          <p:cNvPr id="6" name="TextBox 5"/>
          <p:cNvSpPr txBox="1"/>
          <p:nvPr/>
        </p:nvSpPr>
        <p:spPr>
          <a:xfrm>
            <a:off x="228600" y="5334000"/>
            <a:ext cx="8077200" cy="1323439"/>
          </a:xfrm>
          <a:prstGeom prst="rect">
            <a:avLst/>
          </a:prstGeom>
          <a:noFill/>
        </p:spPr>
        <p:txBody>
          <a:bodyPr wrap="square" rtlCol="0">
            <a:spAutoFit/>
          </a:bodyPr>
          <a:lstStyle/>
          <a:p>
            <a:r>
              <a:rPr lang="en-US" sz="2000" dirty="0" smtClean="0">
                <a:latin typeface="Calibri"/>
                <a:cs typeface="Calibri"/>
              </a:rPr>
              <a:t>Coarse resolution model forecasts the large-scale precipitation anomaly realistically, but without small-scale detail.  Statistical downscaling fills in this detail, relating past forecasts and observations to correct the real-time forecast.  Methods of statistical downscaling discussed later.</a:t>
            </a:r>
            <a:endParaRPr lang="en-US" sz="2000" dirty="0">
              <a:latin typeface="Calibri"/>
              <a:cs typeface="Calibri"/>
            </a:endParaRPr>
          </a:p>
        </p:txBody>
      </p:sp>
    </p:spTree>
    <p:extLst>
      <p:ext uri="{BB962C8B-B14F-4D97-AF65-F5344CB8AC3E}">
        <p14:creationId xmlns:p14="http://schemas.microsoft.com/office/powerpoint/2010/main" val="570715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lide Number Placeholder 5"/>
          <p:cNvSpPr>
            <a:spLocks noGrp="1"/>
          </p:cNvSpPr>
          <p:nvPr>
            <p:ph type="sldNum" sz="quarter" idx="12"/>
          </p:nvPr>
        </p:nvSpPr>
        <p:spPr/>
        <p:txBody>
          <a:bodyPr/>
          <a:lstStyle/>
          <a:p>
            <a:fld id="{66792965-FDC9-1F43-AC71-EFF92FB5BE45}" type="slidenum">
              <a:rPr lang="en-US"/>
              <a:pPr/>
              <a:t>12</a:t>
            </a:fld>
            <a:endParaRPr lang="en-US"/>
          </a:p>
        </p:txBody>
      </p:sp>
      <p:pic>
        <p:nvPicPr>
          <p:cNvPr id="13314" name="Picture 2" descr="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2743200" cy="211137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analog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nalog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analog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analog_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analog_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analog_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analog_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analog_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3" name="Picture 11" descr="analog_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analog_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5" name="Picture 13" descr="analog_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9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analog_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7" name="Picture 15" descr="analog_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analog_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9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29" name="Picture 17" descr="analog_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analog_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43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1" name="Picture 19" descr="analog_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analog_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43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33" name="Picture 21" descr="analog_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3800" y="3733800"/>
            <a:ext cx="1447800" cy="931863"/>
          </a:xfrm>
          <a:prstGeom prst="rect">
            <a:avLst/>
          </a:prstGeom>
          <a:noFill/>
          <a:extLst>
            <a:ext uri="{909E8E84-426E-40dd-AFC4-6F175D3DCCD1}">
              <a14:hiddenFill xmlns:a14="http://schemas.microsoft.com/office/drawing/2010/main">
                <a:solidFill>
                  <a:srgbClr val="FFFFFF"/>
                </a:solidFill>
              </a14:hiddenFill>
            </a:ext>
          </a:extLst>
        </p:spPr>
      </p:pic>
      <p:pic>
        <p:nvPicPr>
          <p:cNvPr id="13334" name="Picture 22" descr="analog_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4724400"/>
            <a:ext cx="1447800" cy="928688"/>
          </a:xfrm>
          <a:prstGeom prst="rect">
            <a:avLst/>
          </a:prstGeom>
          <a:noFill/>
          <a:extLst>
            <a:ext uri="{909E8E84-426E-40dd-AFC4-6F175D3DCCD1}">
              <a14:hiddenFill xmlns:a14="http://schemas.microsoft.com/office/drawing/2010/main">
                <a:solidFill>
                  <a:srgbClr val="FFFFFF"/>
                </a:solidFill>
              </a14:hiddenFill>
            </a:ext>
          </a:extLst>
        </p:spPr>
      </p:pic>
      <p:pic>
        <p:nvPicPr>
          <p:cNvPr id="13335" name="Picture 23" descr="analog_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3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sp>
        <p:nvSpPr>
          <p:cNvPr id="13336" name="Rectangle 24"/>
          <p:cNvSpPr>
            <a:spLocks noChangeArrowheads="1"/>
          </p:cNvSpPr>
          <p:nvPr/>
        </p:nvSpPr>
        <p:spPr bwMode="auto">
          <a:xfrm>
            <a:off x="1143000" y="152400"/>
            <a:ext cx="6598706"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dirty="0" smtClean="0">
                <a:latin typeface="Calibri"/>
                <a:cs typeface="Calibri"/>
              </a:rPr>
              <a:t>Analog technique for statistical downscaling</a:t>
            </a:r>
            <a:endParaRPr lang="en-US" dirty="0">
              <a:latin typeface="Calibri"/>
              <a:cs typeface="Calibri"/>
            </a:endParaRPr>
          </a:p>
        </p:txBody>
      </p:sp>
      <p:sp>
        <p:nvSpPr>
          <p:cNvPr id="13337" name="Rectangle 25"/>
          <p:cNvSpPr>
            <a:spLocks noChangeArrowheads="1"/>
          </p:cNvSpPr>
          <p:nvPr/>
        </p:nvSpPr>
        <p:spPr bwMode="auto">
          <a:xfrm>
            <a:off x="228600" y="4648200"/>
            <a:ext cx="2289922" cy="181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a:latin typeface="Calibri"/>
                <a:cs typeface="Calibri"/>
              </a:rPr>
              <a:t>On the left are old forecasts</a:t>
            </a:r>
          </a:p>
          <a:p>
            <a:r>
              <a:rPr lang="en-US" sz="1400" dirty="0">
                <a:latin typeface="Calibri"/>
                <a:cs typeface="Calibri"/>
              </a:rPr>
              <a:t>similar to today</a:t>
            </a:r>
            <a:r>
              <a:rPr lang="ja-JP" altLang="en-US" sz="1400" dirty="0">
                <a:latin typeface="Calibri"/>
                <a:cs typeface="Calibri"/>
              </a:rPr>
              <a:t>’</a:t>
            </a:r>
            <a:r>
              <a:rPr lang="en-US" sz="1400" dirty="0">
                <a:latin typeface="Calibri"/>
                <a:cs typeface="Calibri"/>
              </a:rPr>
              <a:t>s ensemble-</a:t>
            </a:r>
          </a:p>
          <a:p>
            <a:r>
              <a:rPr lang="en-US" sz="1400" dirty="0">
                <a:latin typeface="Calibri"/>
                <a:cs typeface="Calibri"/>
              </a:rPr>
              <a:t>mean forecast.  For making </a:t>
            </a:r>
          </a:p>
          <a:p>
            <a:r>
              <a:rPr lang="en-US" sz="1400" dirty="0">
                <a:latin typeface="Calibri"/>
                <a:cs typeface="Calibri"/>
              </a:rPr>
              <a:t>probabilistic forecasts,</a:t>
            </a:r>
          </a:p>
          <a:p>
            <a:r>
              <a:rPr lang="en-US" sz="1400" dirty="0">
                <a:latin typeface="Calibri"/>
                <a:cs typeface="Calibri"/>
              </a:rPr>
              <a:t>form an ensemble from </a:t>
            </a:r>
          </a:p>
          <a:p>
            <a:r>
              <a:rPr lang="en-US" sz="1400" dirty="0">
                <a:latin typeface="Calibri"/>
                <a:cs typeface="Calibri"/>
              </a:rPr>
              <a:t>the accompanying</a:t>
            </a:r>
          </a:p>
          <a:p>
            <a:r>
              <a:rPr lang="en-US" sz="1400" dirty="0">
                <a:latin typeface="Calibri"/>
                <a:cs typeface="Calibri"/>
              </a:rPr>
              <a:t>analyzed weather on the</a:t>
            </a:r>
          </a:p>
          <a:p>
            <a:r>
              <a:rPr lang="en-US" sz="1400" dirty="0">
                <a:latin typeface="Calibri"/>
                <a:cs typeface="Calibri"/>
              </a:rPr>
              <a:t>right-hand side.</a:t>
            </a:r>
            <a:endParaRPr lang="en-US" sz="1600" dirty="0">
              <a:latin typeface="Calibri"/>
              <a:cs typeface="Calibri"/>
            </a:endParaRPr>
          </a:p>
        </p:txBody>
      </p:sp>
      <p:sp>
        <p:nvSpPr>
          <p:cNvPr id="13338" name="Line 26"/>
          <p:cNvSpPr>
            <a:spLocks noChangeShapeType="1"/>
          </p:cNvSpPr>
          <p:nvPr/>
        </p:nvSpPr>
        <p:spPr bwMode="auto">
          <a:xfrm flipV="1">
            <a:off x="2209800" y="5334000"/>
            <a:ext cx="609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3339" name="Picture 27" descr="analog_0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1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13340" name="Picture 28" descr="analog_0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95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41" name="Picture 29" descr="analog_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9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grpSp>
        <p:nvGrpSpPr>
          <p:cNvPr id="13361" name="Group 49"/>
          <p:cNvGrpSpPr>
            <a:grpSpLocks/>
          </p:cNvGrpSpPr>
          <p:nvPr/>
        </p:nvGrpSpPr>
        <p:grpSpPr bwMode="auto">
          <a:xfrm>
            <a:off x="304800" y="2438400"/>
            <a:ext cx="1143000" cy="1143000"/>
            <a:chOff x="528" y="384"/>
            <a:chExt cx="768" cy="768"/>
          </a:xfrm>
        </p:grpSpPr>
        <p:sp>
          <p:nvSpPr>
            <p:cNvPr id="13342" name="Oval 30"/>
            <p:cNvSpPr>
              <a:spLocks noChangeArrowheads="1"/>
            </p:cNvSpPr>
            <p:nvPr/>
          </p:nvSpPr>
          <p:spPr bwMode="auto">
            <a:xfrm>
              <a:off x="52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6" name="Oval 34"/>
            <p:cNvSpPr>
              <a:spLocks noChangeArrowheads="1"/>
            </p:cNvSpPr>
            <p:nvPr/>
          </p:nvSpPr>
          <p:spPr bwMode="auto">
            <a:xfrm>
              <a:off x="76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7" name="Oval 35"/>
            <p:cNvSpPr>
              <a:spLocks noChangeArrowheads="1"/>
            </p:cNvSpPr>
            <p:nvPr/>
          </p:nvSpPr>
          <p:spPr bwMode="auto">
            <a:xfrm>
              <a:off x="100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8" name="Oval 36"/>
            <p:cNvSpPr>
              <a:spLocks noChangeArrowheads="1"/>
            </p:cNvSpPr>
            <p:nvPr/>
          </p:nvSpPr>
          <p:spPr bwMode="auto">
            <a:xfrm>
              <a:off x="124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49" name="Oval 37"/>
            <p:cNvSpPr>
              <a:spLocks noChangeArrowheads="1"/>
            </p:cNvSpPr>
            <p:nvPr/>
          </p:nvSpPr>
          <p:spPr bwMode="auto">
            <a:xfrm>
              <a:off x="52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0" name="Oval 38"/>
            <p:cNvSpPr>
              <a:spLocks noChangeArrowheads="1"/>
            </p:cNvSpPr>
            <p:nvPr/>
          </p:nvSpPr>
          <p:spPr bwMode="auto">
            <a:xfrm>
              <a:off x="76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1" name="Oval 39"/>
            <p:cNvSpPr>
              <a:spLocks noChangeArrowheads="1"/>
            </p:cNvSpPr>
            <p:nvPr/>
          </p:nvSpPr>
          <p:spPr bwMode="auto">
            <a:xfrm>
              <a:off x="100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2" name="Oval 40"/>
            <p:cNvSpPr>
              <a:spLocks noChangeArrowheads="1"/>
            </p:cNvSpPr>
            <p:nvPr/>
          </p:nvSpPr>
          <p:spPr bwMode="auto">
            <a:xfrm>
              <a:off x="124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3" name="Oval 41"/>
            <p:cNvSpPr>
              <a:spLocks noChangeArrowheads="1"/>
            </p:cNvSpPr>
            <p:nvPr/>
          </p:nvSpPr>
          <p:spPr bwMode="auto">
            <a:xfrm>
              <a:off x="52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4" name="Oval 42"/>
            <p:cNvSpPr>
              <a:spLocks noChangeArrowheads="1"/>
            </p:cNvSpPr>
            <p:nvPr/>
          </p:nvSpPr>
          <p:spPr bwMode="auto">
            <a:xfrm>
              <a:off x="76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5" name="Oval 43"/>
            <p:cNvSpPr>
              <a:spLocks noChangeArrowheads="1"/>
            </p:cNvSpPr>
            <p:nvPr/>
          </p:nvSpPr>
          <p:spPr bwMode="auto">
            <a:xfrm>
              <a:off x="100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6" name="Oval 44"/>
            <p:cNvSpPr>
              <a:spLocks noChangeArrowheads="1"/>
            </p:cNvSpPr>
            <p:nvPr/>
          </p:nvSpPr>
          <p:spPr bwMode="auto">
            <a:xfrm>
              <a:off x="124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7" name="Oval 45"/>
            <p:cNvSpPr>
              <a:spLocks noChangeArrowheads="1"/>
            </p:cNvSpPr>
            <p:nvPr/>
          </p:nvSpPr>
          <p:spPr bwMode="auto">
            <a:xfrm>
              <a:off x="52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8" name="Oval 46"/>
            <p:cNvSpPr>
              <a:spLocks noChangeArrowheads="1"/>
            </p:cNvSpPr>
            <p:nvPr/>
          </p:nvSpPr>
          <p:spPr bwMode="auto">
            <a:xfrm>
              <a:off x="76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59" name="Oval 47"/>
            <p:cNvSpPr>
              <a:spLocks noChangeArrowheads="1"/>
            </p:cNvSpPr>
            <p:nvPr/>
          </p:nvSpPr>
          <p:spPr bwMode="auto">
            <a:xfrm>
              <a:off x="100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13360" name="Oval 48"/>
            <p:cNvSpPr>
              <a:spLocks noChangeArrowheads="1"/>
            </p:cNvSpPr>
            <p:nvPr/>
          </p:nvSpPr>
          <p:spPr bwMode="auto">
            <a:xfrm>
              <a:off x="1248" y="1104"/>
              <a:ext cx="48" cy="48"/>
            </a:xfrm>
            <a:prstGeom prst="ellipse">
              <a:avLst/>
            </a:prstGeom>
            <a:solidFill>
              <a:schemeClr val="bg2"/>
            </a:solidFill>
            <a:ln w="3175">
              <a:solidFill>
                <a:schemeClr val="tx1"/>
              </a:solidFill>
              <a:round/>
              <a:headEnd/>
              <a:tailEnd/>
            </a:ln>
          </p:spPr>
          <p:txBody>
            <a:bodyPr wrap="none" anchor="ctr"/>
            <a:lstStyle/>
            <a:p>
              <a:endParaRPr lang="en-US"/>
            </a:p>
          </p:txBody>
        </p:sp>
      </p:grpSp>
      <p:sp>
        <p:nvSpPr>
          <p:cNvPr id="13362" name="Rectangle 50"/>
          <p:cNvSpPr>
            <a:spLocks noChangeArrowheads="1"/>
          </p:cNvSpPr>
          <p:nvPr/>
        </p:nvSpPr>
        <p:spPr bwMode="auto">
          <a:xfrm>
            <a:off x="457200" y="762000"/>
            <a:ext cx="2286000"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600" dirty="0">
                <a:latin typeface="Calibri"/>
                <a:cs typeface="Calibri"/>
              </a:rPr>
              <a:t>Today</a:t>
            </a:r>
            <a:r>
              <a:rPr lang="ja-JP" altLang="en-US" sz="1600" dirty="0">
                <a:latin typeface="Calibri"/>
                <a:cs typeface="Calibri"/>
              </a:rPr>
              <a:t>’</a:t>
            </a:r>
            <a:r>
              <a:rPr lang="en-US" sz="1600" dirty="0">
                <a:latin typeface="Calibri"/>
                <a:cs typeface="Calibri"/>
              </a:rPr>
              <a:t>s ens. mean forecast + a posteriori analyzed </a:t>
            </a:r>
            <a:r>
              <a:rPr lang="en-US" sz="1600" dirty="0" err="1">
                <a:latin typeface="Calibri"/>
                <a:cs typeface="Calibri"/>
              </a:rPr>
              <a:t>precip</a:t>
            </a:r>
            <a:r>
              <a:rPr lang="en-US" sz="1600" dirty="0">
                <a:latin typeface="Calibri"/>
                <a:cs typeface="Calibri"/>
              </a:rPr>
              <a:t>.</a:t>
            </a:r>
            <a:endParaRPr lang="en-US" dirty="0">
              <a:latin typeface="Calibri"/>
              <a:cs typeface="Calibri"/>
            </a:endParaRPr>
          </a:p>
        </p:txBody>
      </p:sp>
      <p:sp>
        <p:nvSpPr>
          <p:cNvPr id="13363" name="Line 51"/>
          <p:cNvSpPr>
            <a:spLocks noChangeShapeType="1"/>
          </p:cNvSpPr>
          <p:nvPr/>
        </p:nvSpPr>
        <p:spPr bwMode="auto">
          <a:xfrm>
            <a:off x="1524000" y="16002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2661146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lide Number Placeholder 5"/>
          <p:cNvSpPr>
            <a:spLocks noGrp="1"/>
          </p:cNvSpPr>
          <p:nvPr>
            <p:ph type="sldNum" sz="quarter" idx="12"/>
          </p:nvPr>
        </p:nvSpPr>
        <p:spPr/>
        <p:txBody>
          <a:bodyPr/>
          <a:lstStyle/>
          <a:p>
            <a:fld id="{2F9C0C1F-7164-FD49-98D8-F25B0D836F0A}" type="slidenum">
              <a:rPr lang="en-US"/>
              <a:pPr/>
              <a:t>13</a:t>
            </a:fld>
            <a:endParaRPr lang="en-US"/>
          </a:p>
        </p:txBody>
      </p:sp>
      <p:pic>
        <p:nvPicPr>
          <p:cNvPr id="52226" name="Picture 2" descr="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2743200" cy="2111375"/>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descr="analog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analog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29" name="Picture 5" descr="analog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analog_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1" name="Picture 7" descr="analog_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2" name="Picture 8" descr="analog_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3" name="Picture 9" descr="analog_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4" name="Picture 10" descr="analog_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5" name="Picture 11" descr="analog_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descr="analog_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7" name="Picture 13" descr="analog_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9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2238" name="Picture 14" descr="analog_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39" name="Picture 15" descr="analog_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0" name="Picture 16" descr="analog_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9800" y="37338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1" name="Picture 17" descr="analog_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2" name="Picture 18" descr="analog_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43800" y="762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3" name="Picture 19" descr="analog_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17526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4" name="Picture 20" descr="analog_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43800" y="27432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45" name="Picture 21" descr="analog_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3800" y="3733800"/>
            <a:ext cx="1447800" cy="931863"/>
          </a:xfrm>
          <a:prstGeom prst="rect">
            <a:avLst/>
          </a:prstGeom>
          <a:noFill/>
          <a:extLst>
            <a:ext uri="{909E8E84-426E-40dd-AFC4-6F175D3DCCD1}">
              <a14:hiddenFill xmlns:a14="http://schemas.microsoft.com/office/drawing/2010/main">
                <a:solidFill>
                  <a:srgbClr val="FFFFFF"/>
                </a:solidFill>
              </a14:hiddenFill>
            </a:ext>
          </a:extLst>
        </p:spPr>
      </p:pic>
      <p:pic>
        <p:nvPicPr>
          <p:cNvPr id="52246" name="Picture 22" descr="analog_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4724400"/>
            <a:ext cx="1447800" cy="928688"/>
          </a:xfrm>
          <a:prstGeom prst="rect">
            <a:avLst/>
          </a:prstGeom>
          <a:noFill/>
          <a:extLst>
            <a:ext uri="{909E8E84-426E-40dd-AFC4-6F175D3DCCD1}">
              <a14:hiddenFill xmlns:a14="http://schemas.microsoft.com/office/drawing/2010/main">
                <a:solidFill>
                  <a:srgbClr val="FFFFFF"/>
                </a:solidFill>
              </a14:hiddenFill>
            </a:ext>
          </a:extLst>
        </p:spPr>
      </p:pic>
      <p:pic>
        <p:nvPicPr>
          <p:cNvPr id="52247" name="Picture 23" descr="analog_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3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51" name="Picture 27" descr="analog_0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71800" y="5715000"/>
            <a:ext cx="1447800" cy="930275"/>
          </a:xfrm>
          <a:prstGeom prst="rect">
            <a:avLst/>
          </a:prstGeom>
          <a:noFill/>
          <a:extLst>
            <a:ext uri="{909E8E84-426E-40dd-AFC4-6F175D3DCCD1}">
              <a14:hiddenFill xmlns:a14="http://schemas.microsoft.com/office/drawing/2010/main">
                <a:solidFill>
                  <a:srgbClr val="FFFFFF"/>
                </a:solidFill>
              </a14:hiddenFill>
            </a:ext>
          </a:extLst>
        </p:spPr>
      </p:pic>
      <p:pic>
        <p:nvPicPr>
          <p:cNvPr id="52252" name="Picture 28" descr="analog_0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95800" y="762000"/>
            <a:ext cx="142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2253" name="Picture 29" descr="analog_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9800" y="4724400"/>
            <a:ext cx="1447800" cy="930275"/>
          </a:xfrm>
          <a:prstGeom prst="rect">
            <a:avLst/>
          </a:prstGeom>
          <a:noFill/>
          <a:extLst>
            <a:ext uri="{909E8E84-426E-40dd-AFC4-6F175D3DCCD1}">
              <a14:hiddenFill xmlns:a14="http://schemas.microsoft.com/office/drawing/2010/main">
                <a:solidFill>
                  <a:srgbClr val="FFFFFF"/>
                </a:solidFill>
              </a14:hiddenFill>
            </a:ext>
          </a:extLst>
        </p:spPr>
      </p:pic>
      <p:grpSp>
        <p:nvGrpSpPr>
          <p:cNvPr id="52254" name="Group 30"/>
          <p:cNvGrpSpPr>
            <a:grpSpLocks/>
          </p:cNvGrpSpPr>
          <p:nvPr/>
        </p:nvGrpSpPr>
        <p:grpSpPr bwMode="auto">
          <a:xfrm>
            <a:off x="304800" y="2438400"/>
            <a:ext cx="1143000" cy="1143000"/>
            <a:chOff x="528" y="384"/>
            <a:chExt cx="768" cy="768"/>
          </a:xfrm>
        </p:grpSpPr>
        <p:sp>
          <p:nvSpPr>
            <p:cNvPr id="52255" name="Oval 31"/>
            <p:cNvSpPr>
              <a:spLocks noChangeArrowheads="1"/>
            </p:cNvSpPr>
            <p:nvPr/>
          </p:nvSpPr>
          <p:spPr bwMode="auto">
            <a:xfrm>
              <a:off x="52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6" name="Oval 32"/>
            <p:cNvSpPr>
              <a:spLocks noChangeArrowheads="1"/>
            </p:cNvSpPr>
            <p:nvPr/>
          </p:nvSpPr>
          <p:spPr bwMode="auto">
            <a:xfrm>
              <a:off x="76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7" name="Oval 33"/>
            <p:cNvSpPr>
              <a:spLocks noChangeArrowheads="1"/>
            </p:cNvSpPr>
            <p:nvPr/>
          </p:nvSpPr>
          <p:spPr bwMode="auto">
            <a:xfrm>
              <a:off x="100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8" name="Oval 34"/>
            <p:cNvSpPr>
              <a:spLocks noChangeArrowheads="1"/>
            </p:cNvSpPr>
            <p:nvPr/>
          </p:nvSpPr>
          <p:spPr bwMode="auto">
            <a:xfrm>
              <a:off x="1248" y="62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59" name="Oval 35"/>
            <p:cNvSpPr>
              <a:spLocks noChangeArrowheads="1"/>
            </p:cNvSpPr>
            <p:nvPr/>
          </p:nvSpPr>
          <p:spPr bwMode="auto">
            <a:xfrm>
              <a:off x="52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0" name="Oval 36"/>
            <p:cNvSpPr>
              <a:spLocks noChangeArrowheads="1"/>
            </p:cNvSpPr>
            <p:nvPr/>
          </p:nvSpPr>
          <p:spPr bwMode="auto">
            <a:xfrm>
              <a:off x="76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1" name="Oval 37"/>
            <p:cNvSpPr>
              <a:spLocks noChangeArrowheads="1"/>
            </p:cNvSpPr>
            <p:nvPr/>
          </p:nvSpPr>
          <p:spPr bwMode="auto">
            <a:xfrm>
              <a:off x="100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2" name="Oval 38"/>
            <p:cNvSpPr>
              <a:spLocks noChangeArrowheads="1"/>
            </p:cNvSpPr>
            <p:nvPr/>
          </p:nvSpPr>
          <p:spPr bwMode="auto">
            <a:xfrm>
              <a:off x="1248" y="38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3" name="Oval 39"/>
            <p:cNvSpPr>
              <a:spLocks noChangeArrowheads="1"/>
            </p:cNvSpPr>
            <p:nvPr/>
          </p:nvSpPr>
          <p:spPr bwMode="auto">
            <a:xfrm>
              <a:off x="52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4" name="Oval 40"/>
            <p:cNvSpPr>
              <a:spLocks noChangeArrowheads="1"/>
            </p:cNvSpPr>
            <p:nvPr/>
          </p:nvSpPr>
          <p:spPr bwMode="auto">
            <a:xfrm>
              <a:off x="76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5" name="Oval 41"/>
            <p:cNvSpPr>
              <a:spLocks noChangeArrowheads="1"/>
            </p:cNvSpPr>
            <p:nvPr/>
          </p:nvSpPr>
          <p:spPr bwMode="auto">
            <a:xfrm>
              <a:off x="100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6" name="Oval 42"/>
            <p:cNvSpPr>
              <a:spLocks noChangeArrowheads="1"/>
            </p:cNvSpPr>
            <p:nvPr/>
          </p:nvSpPr>
          <p:spPr bwMode="auto">
            <a:xfrm>
              <a:off x="1248" y="86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7" name="Oval 43"/>
            <p:cNvSpPr>
              <a:spLocks noChangeArrowheads="1"/>
            </p:cNvSpPr>
            <p:nvPr/>
          </p:nvSpPr>
          <p:spPr bwMode="auto">
            <a:xfrm>
              <a:off x="52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8" name="Oval 44"/>
            <p:cNvSpPr>
              <a:spLocks noChangeArrowheads="1"/>
            </p:cNvSpPr>
            <p:nvPr/>
          </p:nvSpPr>
          <p:spPr bwMode="auto">
            <a:xfrm>
              <a:off x="76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69" name="Oval 45"/>
            <p:cNvSpPr>
              <a:spLocks noChangeArrowheads="1"/>
            </p:cNvSpPr>
            <p:nvPr/>
          </p:nvSpPr>
          <p:spPr bwMode="auto">
            <a:xfrm>
              <a:off x="1008" y="1104"/>
              <a:ext cx="48" cy="48"/>
            </a:xfrm>
            <a:prstGeom prst="ellipse">
              <a:avLst/>
            </a:prstGeom>
            <a:solidFill>
              <a:schemeClr val="bg2"/>
            </a:solidFill>
            <a:ln w="3175">
              <a:solidFill>
                <a:schemeClr val="tx1"/>
              </a:solidFill>
              <a:round/>
              <a:headEnd/>
              <a:tailEnd/>
            </a:ln>
          </p:spPr>
          <p:txBody>
            <a:bodyPr wrap="none" anchor="ctr"/>
            <a:lstStyle/>
            <a:p>
              <a:endParaRPr lang="en-US"/>
            </a:p>
          </p:txBody>
        </p:sp>
        <p:sp>
          <p:nvSpPr>
            <p:cNvPr id="52270" name="Oval 46"/>
            <p:cNvSpPr>
              <a:spLocks noChangeArrowheads="1"/>
            </p:cNvSpPr>
            <p:nvPr/>
          </p:nvSpPr>
          <p:spPr bwMode="auto">
            <a:xfrm>
              <a:off x="1248" y="1104"/>
              <a:ext cx="48" cy="48"/>
            </a:xfrm>
            <a:prstGeom prst="ellipse">
              <a:avLst/>
            </a:prstGeom>
            <a:solidFill>
              <a:schemeClr val="bg2"/>
            </a:solidFill>
            <a:ln w="3175">
              <a:solidFill>
                <a:schemeClr val="tx1"/>
              </a:solidFill>
              <a:round/>
              <a:headEnd/>
              <a:tailEnd/>
            </a:ln>
          </p:spPr>
          <p:txBody>
            <a:bodyPr wrap="none" anchor="ctr"/>
            <a:lstStyle/>
            <a:p>
              <a:endParaRPr lang="en-US"/>
            </a:p>
          </p:txBody>
        </p:sp>
      </p:grpSp>
      <p:sp>
        <p:nvSpPr>
          <p:cNvPr id="52271" name="Rectangle 47"/>
          <p:cNvSpPr>
            <a:spLocks noChangeArrowheads="1"/>
          </p:cNvSpPr>
          <p:nvPr/>
        </p:nvSpPr>
        <p:spPr bwMode="auto">
          <a:xfrm>
            <a:off x="2971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2" name="Rectangle 48"/>
          <p:cNvSpPr>
            <a:spLocks noChangeArrowheads="1"/>
          </p:cNvSpPr>
          <p:nvPr/>
        </p:nvSpPr>
        <p:spPr bwMode="auto">
          <a:xfrm>
            <a:off x="2971800" y="1828800"/>
            <a:ext cx="762000" cy="8382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3" name="Rectangle 49"/>
          <p:cNvSpPr>
            <a:spLocks noChangeArrowheads="1"/>
          </p:cNvSpPr>
          <p:nvPr/>
        </p:nvSpPr>
        <p:spPr bwMode="auto">
          <a:xfrm>
            <a:off x="2971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4" name="Rectangle 50"/>
          <p:cNvSpPr>
            <a:spLocks noChangeArrowheads="1"/>
          </p:cNvSpPr>
          <p:nvPr/>
        </p:nvSpPr>
        <p:spPr bwMode="auto">
          <a:xfrm>
            <a:off x="2971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5" name="Rectangle 51"/>
          <p:cNvSpPr>
            <a:spLocks noChangeArrowheads="1"/>
          </p:cNvSpPr>
          <p:nvPr/>
        </p:nvSpPr>
        <p:spPr bwMode="auto">
          <a:xfrm>
            <a:off x="2971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6" name="Rectangle 52"/>
          <p:cNvSpPr>
            <a:spLocks noChangeArrowheads="1"/>
          </p:cNvSpPr>
          <p:nvPr/>
        </p:nvSpPr>
        <p:spPr bwMode="auto">
          <a:xfrm>
            <a:off x="2971800" y="5791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7" name="Rectangle 53"/>
          <p:cNvSpPr>
            <a:spLocks noChangeArrowheads="1"/>
          </p:cNvSpPr>
          <p:nvPr/>
        </p:nvSpPr>
        <p:spPr bwMode="auto">
          <a:xfrm>
            <a:off x="4495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8" name="Rectangle 54"/>
          <p:cNvSpPr>
            <a:spLocks noChangeArrowheads="1"/>
          </p:cNvSpPr>
          <p:nvPr/>
        </p:nvSpPr>
        <p:spPr bwMode="auto">
          <a:xfrm>
            <a:off x="4495800" y="18288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79" name="Rectangle 55"/>
          <p:cNvSpPr>
            <a:spLocks noChangeArrowheads="1"/>
          </p:cNvSpPr>
          <p:nvPr/>
        </p:nvSpPr>
        <p:spPr bwMode="auto">
          <a:xfrm>
            <a:off x="4495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0" name="Rectangle 56"/>
          <p:cNvSpPr>
            <a:spLocks noChangeArrowheads="1"/>
          </p:cNvSpPr>
          <p:nvPr/>
        </p:nvSpPr>
        <p:spPr bwMode="auto">
          <a:xfrm>
            <a:off x="4495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1" name="Rectangle 57"/>
          <p:cNvSpPr>
            <a:spLocks noChangeArrowheads="1"/>
          </p:cNvSpPr>
          <p:nvPr/>
        </p:nvSpPr>
        <p:spPr bwMode="auto">
          <a:xfrm>
            <a:off x="4495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2" name="Rectangle 58"/>
          <p:cNvSpPr>
            <a:spLocks noChangeArrowheads="1"/>
          </p:cNvSpPr>
          <p:nvPr/>
        </p:nvSpPr>
        <p:spPr bwMode="auto">
          <a:xfrm>
            <a:off x="4495800" y="5791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3" name="Rectangle 59"/>
          <p:cNvSpPr>
            <a:spLocks noChangeArrowheads="1"/>
          </p:cNvSpPr>
          <p:nvPr/>
        </p:nvSpPr>
        <p:spPr bwMode="auto">
          <a:xfrm>
            <a:off x="6019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4" name="Rectangle 60"/>
          <p:cNvSpPr>
            <a:spLocks noChangeArrowheads="1"/>
          </p:cNvSpPr>
          <p:nvPr/>
        </p:nvSpPr>
        <p:spPr bwMode="auto">
          <a:xfrm>
            <a:off x="6019800" y="18288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5" name="Rectangle 61"/>
          <p:cNvSpPr>
            <a:spLocks noChangeArrowheads="1"/>
          </p:cNvSpPr>
          <p:nvPr/>
        </p:nvSpPr>
        <p:spPr bwMode="auto">
          <a:xfrm>
            <a:off x="6019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6" name="Rectangle 62"/>
          <p:cNvSpPr>
            <a:spLocks noChangeArrowheads="1"/>
          </p:cNvSpPr>
          <p:nvPr/>
        </p:nvSpPr>
        <p:spPr bwMode="auto">
          <a:xfrm>
            <a:off x="6019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7" name="Rectangle 63"/>
          <p:cNvSpPr>
            <a:spLocks noChangeArrowheads="1"/>
          </p:cNvSpPr>
          <p:nvPr/>
        </p:nvSpPr>
        <p:spPr bwMode="auto">
          <a:xfrm>
            <a:off x="6019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8" name="Rectangle 64"/>
          <p:cNvSpPr>
            <a:spLocks noChangeArrowheads="1"/>
          </p:cNvSpPr>
          <p:nvPr/>
        </p:nvSpPr>
        <p:spPr bwMode="auto">
          <a:xfrm>
            <a:off x="6019800" y="5791200"/>
            <a:ext cx="762000" cy="8382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89" name="Rectangle 65"/>
          <p:cNvSpPr>
            <a:spLocks noChangeArrowheads="1"/>
          </p:cNvSpPr>
          <p:nvPr/>
        </p:nvSpPr>
        <p:spPr bwMode="auto">
          <a:xfrm>
            <a:off x="7543800" y="8382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0" name="Rectangle 66"/>
          <p:cNvSpPr>
            <a:spLocks noChangeArrowheads="1"/>
          </p:cNvSpPr>
          <p:nvPr/>
        </p:nvSpPr>
        <p:spPr bwMode="auto">
          <a:xfrm>
            <a:off x="7543800" y="18288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1" name="Rectangle 67"/>
          <p:cNvSpPr>
            <a:spLocks noChangeArrowheads="1"/>
          </p:cNvSpPr>
          <p:nvPr/>
        </p:nvSpPr>
        <p:spPr bwMode="auto">
          <a:xfrm>
            <a:off x="7543800" y="28194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2" name="Rectangle 68"/>
          <p:cNvSpPr>
            <a:spLocks noChangeArrowheads="1"/>
          </p:cNvSpPr>
          <p:nvPr/>
        </p:nvSpPr>
        <p:spPr bwMode="auto">
          <a:xfrm>
            <a:off x="7543800" y="38100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3" name="Rectangle 69"/>
          <p:cNvSpPr>
            <a:spLocks noChangeArrowheads="1"/>
          </p:cNvSpPr>
          <p:nvPr/>
        </p:nvSpPr>
        <p:spPr bwMode="auto">
          <a:xfrm>
            <a:off x="7543800" y="4800600"/>
            <a:ext cx="762000" cy="9144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4" name="Rectangle 70"/>
          <p:cNvSpPr>
            <a:spLocks noChangeArrowheads="1"/>
          </p:cNvSpPr>
          <p:nvPr/>
        </p:nvSpPr>
        <p:spPr bwMode="auto">
          <a:xfrm>
            <a:off x="7543800" y="5791200"/>
            <a:ext cx="762000" cy="838200"/>
          </a:xfrm>
          <a:prstGeom prst="rect">
            <a:avLst/>
          </a:prstGeom>
          <a:solidFill>
            <a:schemeClr val="bg1"/>
          </a:solidFill>
          <a:ln w="9525">
            <a:solidFill>
              <a:srgbClr val="FFFFFF"/>
            </a:solidFill>
            <a:miter lim="800000"/>
            <a:headEnd/>
            <a:tailEnd/>
          </a:ln>
        </p:spPr>
        <p:txBody>
          <a:bodyPr wrap="none" anchor="ctr"/>
          <a:lstStyle/>
          <a:p>
            <a:endParaRPr lang="en-US"/>
          </a:p>
        </p:txBody>
      </p:sp>
      <p:sp>
        <p:nvSpPr>
          <p:cNvPr id="52295" name="Rectangle 71"/>
          <p:cNvSpPr>
            <a:spLocks noChangeArrowheads="1"/>
          </p:cNvSpPr>
          <p:nvPr/>
        </p:nvSpPr>
        <p:spPr bwMode="auto">
          <a:xfrm>
            <a:off x="1066800" y="5257800"/>
            <a:ext cx="1608659" cy="9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dirty="0">
                <a:latin typeface="Calibri"/>
                <a:cs typeface="Calibri"/>
              </a:rPr>
              <a:t>Form an</a:t>
            </a:r>
          </a:p>
          <a:p>
            <a:r>
              <a:rPr lang="en-US" sz="1800" dirty="0">
                <a:latin typeface="Calibri"/>
                <a:cs typeface="Calibri"/>
              </a:rPr>
              <a:t>ensemble from</a:t>
            </a:r>
          </a:p>
          <a:p>
            <a:r>
              <a:rPr lang="en-US" sz="1800" dirty="0">
                <a:latin typeface="Calibri"/>
                <a:cs typeface="Calibri"/>
              </a:rPr>
              <a:t>these</a:t>
            </a:r>
            <a:endParaRPr lang="en-US" dirty="0">
              <a:latin typeface="Calibri"/>
              <a:cs typeface="Calibri"/>
            </a:endParaRPr>
          </a:p>
        </p:txBody>
      </p:sp>
      <p:sp>
        <p:nvSpPr>
          <p:cNvPr id="52296" name="Line 72"/>
          <p:cNvSpPr>
            <a:spLocks noChangeShapeType="1"/>
          </p:cNvSpPr>
          <p:nvPr/>
        </p:nvSpPr>
        <p:spPr bwMode="auto">
          <a:xfrm flipV="1">
            <a:off x="2286000" y="4114800"/>
            <a:ext cx="11430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p:cNvSpPr/>
          <p:nvPr/>
        </p:nvSpPr>
        <p:spPr>
          <a:xfrm>
            <a:off x="1143000" y="152400"/>
            <a:ext cx="6781800" cy="523220"/>
          </a:xfrm>
          <a:prstGeom prst="rect">
            <a:avLst/>
          </a:prstGeom>
        </p:spPr>
        <p:txBody>
          <a:bodyPr wrap="square">
            <a:spAutoFit/>
          </a:bodyPr>
          <a:lstStyle/>
          <a:p>
            <a:r>
              <a:rPr lang="en-US" sz="2800" dirty="0">
                <a:latin typeface="Calibri"/>
                <a:cs typeface="Calibri"/>
              </a:rPr>
              <a:t>Analog technique for statistical downscaling</a:t>
            </a:r>
            <a:endParaRPr lang="en-US" sz="2800" dirty="0">
              <a:latin typeface="Calibri"/>
              <a:cs typeface="Calibri"/>
            </a:endParaRPr>
          </a:p>
        </p:txBody>
      </p:sp>
    </p:spTree>
    <p:extLst>
      <p:ext uri="{BB962C8B-B14F-4D97-AF65-F5344CB8AC3E}">
        <p14:creationId xmlns:p14="http://schemas.microsoft.com/office/powerpoint/2010/main" val="21554059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75E3627-8D69-B64C-8D8F-8338C9CE0795}" type="slidenum">
              <a:rPr lang="en-US" sz="1400"/>
              <a:pPr/>
              <a:t>14</a:t>
            </a:fld>
            <a:endParaRPr lang="en-US" sz="1400"/>
          </a:p>
        </p:txBody>
      </p:sp>
      <p:sp>
        <p:nvSpPr>
          <p:cNvPr id="34819" name="Rectangle 2"/>
          <p:cNvSpPr>
            <a:spLocks noGrp="1" noChangeArrowheads="1"/>
          </p:cNvSpPr>
          <p:nvPr>
            <p:ph type="title"/>
          </p:nvPr>
        </p:nvSpPr>
        <p:spPr>
          <a:xfrm>
            <a:off x="228600" y="228600"/>
            <a:ext cx="8610600" cy="609600"/>
          </a:xfrm>
        </p:spPr>
        <p:txBody>
          <a:bodyPr/>
          <a:lstStyle/>
          <a:p>
            <a:pPr eaLnBrk="1" hangingPunct="1"/>
            <a:r>
              <a:rPr lang="en-US" sz="3600" dirty="0">
                <a:ea typeface="ＭＳ Ｐゴシック" charset="0"/>
                <a:cs typeface="Calibri"/>
              </a:rPr>
              <a:t>Downscaled analog probability forecasts</a:t>
            </a:r>
            <a:endParaRPr lang="en-US" dirty="0">
              <a:ea typeface="ＭＳ Ｐゴシック" charset="0"/>
              <a:cs typeface="Calibri"/>
            </a:endParaRPr>
          </a:p>
        </p:txBody>
      </p:sp>
      <p:pic>
        <p:nvPicPr>
          <p:cNvPr id="34820" name="Picture 4" descr="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831850"/>
            <a:ext cx="40386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38600"/>
            <a:ext cx="81534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260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E30D900-93FD-C140-A661-869B593B3E2D}" type="slidenum">
              <a:rPr lang="en-US" sz="1400"/>
              <a:pPr/>
              <a:t>15</a:t>
            </a:fld>
            <a:endParaRPr lang="en-US" sz="1400"/>
          </a:p>
        </p:txBody>
      </p:sp>
      <p:pic>
        <p:nvPicPr>
          <p:cNvPr id="35843" name="Picture 2" descr="Fig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8600"/>
            <a:ext cx="28336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descr="Fig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0"/>
            <a:ext cx="2895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4"/>
          <p:cNvSpPr>
            <a:spLocks noChangeArrowheads="1"/>
          </p:cNvSpPr>
          <p:nvPr/>
        </p:nvSpPr>
        <p:spPr bwMode="auto">
          <a:xfrm>
            <a:off x="4648200" y="5386388"/>
            <a:ext cx="28717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Calibri"/>
                <a:cs typeface="Calibri"/>
              </a:rPr>
              <a:t>Verified over 25 years of forecasts; </a:t>
            </a:r>
          </a:p>
          <a:p>
            <a:r>
              <a:rPr lang="en-US" sz="1400" dirty="0">
                <a:latin typeface="Calibri"/>
                <a:cs typeface="Calibri"/>
              </a:rPr>
              <a:t>skill scores use conventional </a:t>
            </a:r>
          </a:p>
          <a:p>
            <a:r>
              <a:rPr lang="en-US" sz="1400" dirty="0">
                <a:latin typeface="Calibri"/>
                <a:cs typeface="Calibri"/>
              </a:rPr>
              <a:t>method of calculation which may</a:t>
            </a:r>
          </a:p>
          <a:p>
            <a:r>
              <a:rPr lang="en-US" sz="1400" dirty="0">
                <a:latin typeface="Calibri"/>
                <a:cs typeface="Calibri"/>
              </a:rPr>
              <a:t>overestimate skill</a:t>
            </a:r>
          </a:p>
          <a:p>
            <a:r>
              <a:rPr lang="en-US" sz="1400" dirty="0">
                <a:latin typeface="Calibri"/>
                <a:cs typeface="Calibri"/>
              </a:rPr>
              <a:t>(Hamill and </a:t>
            </a:r>
            <a:r>
              <a:rPr lang="en-US" sz="1400" dirty="0" err="1" smtClean="0">
                <a:latin typeface="Calibri"/>
                <a:cs typeface="Calibri"/>
              </a:rPr>
              <a:t>Juras</a:t>
            </a:r>
            <a:r>
              <a:rPr lang="en-US" sz="1400" dirty="0" smtClean="0">
                <a:latin typeface="Calibri"/>
                <a:cs typeface="Calibri"/>
              </a:rPr>
              <a:t>, QJRMS, Oct </a:t>
            </a:r>
            <a:r>
              <a:rPr lang="en-US" sz="1400" dirty="0">
                <a:latin typeface="Calibri"/>
                <a:cs typeface="Calibri"/>
              </a:rPr>
              <a:t>2006).</a:t>
            </a:r>
            <a:endParaRPr lang="en-US" dirty="0">
              <a:latin typeface="Calibri"/>
              <a:cs typeface="Calibri"/>
            </a:endParaRPr>
          </a:p>
        </p:txBody>
      </p:sp>
    </p:spTree>
    <p:extLst>
      <p:ext uri="{BB962C8B-B14F-4D97-AF65-F5344CB8AC3E}">
        <p14:creationId xmlns:p14="http://schemas.microsoft.com/office/powerpoint/2010/main" val="35184374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fld id="{6222DBFA-BBB6-674E-8410-7DFDC55AB0B3}" type="slidenum">
              <a:rPr lang="en-US"/>
              <a:pPr/>
              <a:t>16</a:t>
            </a:fld>
            <a:endParaRPr lang="en-US"/>
          </a:p>
        </p:txBody>
      </p:sp>
      <p:sp>
        <p:nvSpPr>
          <p:cNvPr id="41986" name="Rectangle 2"/>
          <p:cNvSpPr>
            <a:spLocks noGrp="1" noChangeArrowheads="1"/>
          </p:cNvSpPr>
          <p:nvPr>
            <p:ph type="title"/>
          </p:nvPr>
        </p:nvSpPr>
        <p:spPr>
          <a:xfrm>
            <a:off x="304800" y="609600"/>
            <a:ext cx="8534400" cy="1143000"/>
          </a:xfrm>
        </p:spPr>
        <p:txBody>
          <a:bodyPr/>
          <a:lstStyle/>
          <a:p>
            <a:r>
              <a:rPr lang="en-US" dirty="0"/>
              <a:t>Reliability, </a:t>
            </a:r>
            <a:r>
              <a:rPr lang="en-US" dirty="0" smtClean="0"/>
              <a:t>analog day +3 forecast</a:t>
            </a:r>
            <a:endParaRPr lang="en-US" dirty="0"/>
          </a:p>
        </p:txBody>
      </p:sp>
      <p:sp>
        <p:nvSpPr>
          <p:cNvPr id="41987" name="Rectangle 3"/>
          <p:cNvSpPr>
            <a:spLocks noChangeArrowheads="1"/>
          </p:cNvSpPr>
          <p:nvPr/>
        </p:nvSpPr>
        <p:spPr bwMode="auto">
          <a:xfrm>
            <a:off x="1219200" y="2286000"/>
            <a:ext cx="113564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latin typeface="Calibri"/>
                <a:cs typeface="Calibri"/>
              </a:rPr>
              <a:t>2.5 mm</a:t>
            </a:r>
          </a:p>
        </p:txBody>
      </p:sp>
      <p:sp>
        <p:nvSpPr>
          <p:cNvPr id="41988" name="Rectangle 4"/>
          <p:cNvSpPr>
            <a:spLocks noChangeArrowheads="1"/>
          </p:cNvSpPr>
          <p:nvPr/>
        </p:nvSpPr>
        <p:spPr bwMode="auto">
          <a:xfrm>
            <a:off x="4114800" y="2286000"/>
            <a:ext cx="105795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latin typeface="Calibri"/>
                <a:cs typeface="Calibri"/>
              </a:rPr>
              <a:t>25 mm</a:t>
            </a:r>
          </a:p>
        </p:txBody>
      </p:sp>
      <p:sp>
        <p:nvSpPr>
          <p:cNvPr id="41989" name="Rectangle 5"/>
          <p:cNvSpPr>
            <a:spLocks noChangeArrowheads="1"/>
          </p:cNvSpPr>
          <p:nvPr/>
        </p:nvSpPr>
        <p:spPr bwMode="auto">
          <a:xfrm>
            <a:off x="7086600" y="2286000"/>
            <a:ext cx="105795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latin typeface="Calibri"/>
                <a:cs typeface="Calibri"/>
              </a:rPr>
              <a:t>50 mm</a:t>
            </a:r>
          </a:p>
        </p:txBody>
      </p:sp>
      <p:pic>
        <p:nvPicPr>
          <p:cNvPr id="41991" name="Picture 7"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2819400"/>
            <a:ext cx="291465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2819400"/>
            <a:ext cx="291465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1994" name="Picture 10" desc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913063"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5943600"/>
            <a:ext cx="6489727" cy="461665"/>
          </a:xfrm>
          <a:prstGeom prst="rect">
            <a:avLst/>
          </a:prstGeom>
          <a:noFill/>
        </p:spPr>
        <p:txBody>
          <a:bodyPr wrap="none" rtlCol="0">
            <a:spAutoFit/>
          </a:bodyPr>
          <a:lstStyle/>
          <a:p>
            <a:r>
              <a:rPr lang="en-US" dirty="0" smtClean="0">
                <a:latin typeface="Calibri"/>
                <a:cs typeface="Calibri"/>
              </a:rPr>
              <a:t>Can post-process to achieve reliable, skillful PQPFs</a:t>
            </a:r>
            <a:endParaRPr lang="en-US" dirty="0">
              <a:latin typeface="Calibri"/>
              <a:cs typeface="Calibri"/>
            </a:endParaRPr>
          </a:p>
        </p:txBody>
      </p:sp>
    </p:spTree>
    <p:extLst>
      <p:ext uri="{BB962C8B-B14F-4D97-AF65-F5344CB8AC3E}">
        <p14:creationId xmlns:p14="http://schemas.microsoft.com/office/powerpoint/2010/main" val="2815350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303213" y="609600"/>
            <a:ext cx="8537575" cy="533400"/>
          </a:xfrm>
        </p:spPr>
        <p:txBody>
          <a:bodyPr/>
          <a:lstStyle/>
          <a:p>
            <a:pPr eaLnBrk="1" hangingPunct="1"/>
            <a:r>
              <a:rPr lang="en-US" sz="3600" dirty="0" smtClean="0">
                <a:cs typeface="Calibri"/>
              </a:rPr>
              <a:t>Post-processing </a:t>
            </a:r>
            <a:r>
              <a:rPr lang="en-US" sz="3600" dirty="0">
                <a:cs typeface="Calibri"/>
              </a:rPr>
              <a:t>of </a:t>
            </a:r>
            <a:r>
              <a:rPr lang="en-US" sz="3600" dirty="0" smtClean="0">
                <a:cs typeface="Calibri"/>
              </a:rPr>
              <a:t>heavy precipitation and other rare </a:t>
            </a:r>
            <a:r>
              <a:rPr lang="en-US" sz="3600" dirty="0">
                <a:cs typeface="Calibri"/>
              </a:rPr>
              <a:t>events: importance of sample </a:t>
            </a:r>
            <a:r>
              <a:rPr lang="en-US" sz="3600" dirty="0" smtClean="0">
                <a:cs typeface="Calibri"/>
              </a:rPr>
              <a:t>size</a:t>
            </a:r>
            <a:endParaRPr lang="en-US" sz="4000" dirty="0">
              <a:cs typeface="Calibri"/>
            </a:endParaRPr>
          </a:p>
        </p:txBody>
      </p:sp>
      <p:graphicFrame>
        <p:nvGraphicFramePr>
          <p:cNvPr id="25602" name="Object 2"/>
          <p:cNvGraphicFramePr>
            <a:graphicFrameLocks noChangeAspect="1"/>
          </p:cNvGraphicFramePr>
          <p:nvPr>
            <p:extLst>
              <p:ext uri="{D42A27DB-BD31-4B8C-83A1-F6EECF244321}">
                <p14:modId xmlns:p14="http://schemas.microsoft.com/office/powerpoint/2010/main" val="2540728356"/>
              </p:ext>
            </p:extLst>
          </p:nvPr>
        </p:nvGraphicFramePr>
        <p:xfrm>
          <a:off x="457200" y="2895600"/>
          <a:ext cx="7593710" cy="3505200"/>
        </p:xfrm>
        <a:graphic>
          <a:graphicData uri="http://schemas.openxmlformats.org/presentationml/2006/ole">
            <mc:AlternateContent xmlns:mc="http://schemas.openxmlformats.org/markup-compatibility/2006">
              <mc:Choice xmlns:v="urn:schemas-microsoft-com:vml" Requires="v">
                <p:oleObj spid="_x0000_s148487" name="Document" r:id="rId4" imgW="4852416" imgH="2240280" progId="Word.Document.8">
                  <p:embed/>
                </p:oleObj>
              </mc:Choice>
              <mc:Fallback>
                <p:oleObj name="Document" r:id="rId4" imgW="4852416" imgH="224028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95600"/>
                        <a:ext cx="7593710" cy="3505200"/>
                      </a:xfrm>
                      <a:prstGeom prst="rect">
                        <a:avLst/>
                      </a:prstGeom>
                      <a:noFill/>
                    </p:spPr>
                  </p:pic>
                </p:oleObj>
              </mc:Fallback>
            </mc:AlternateContent>
          </a:graphicData>
        </a:graphic>
      </p:graphicFrame>
      <p:sp>
        <p:nvSpPr>
          <p:cNvPr id="25605" name="Rectangle 4"/>
          <p:cNvSpPr>
            <a:spLocks noChangeArrowheads="1"/>
          </p:cNvSpPr>
          <p:nvPr/>
        </p:nvSpPr>
        <p:spPr bwMode="auto">
          <a:xfrm>
            <a:off x="762000" y="1752600"/>
            <a:ext cx="7620000" cy="1006475"/>
          </a:xfrm>
          <a:prstGeom prst="rect">
            <a:avLst/>
          </a:prstGeom>
          <a:noFill/>
          <a:ln w="9525">
            <a:noFill/>
            <a:miter lim="800000"/>
            <a:headEnd/>
            <a:tailEnd/>
          </a:ln>
        </p:spPr>
        <p:txBody>
          <a:bodyPr lIns="91429" tIns="45714" rIns="91429" bIns="45714">
            <a:prstTxWarp prst="textNoShape">
              <a:avLst/>
            </a:prstTxWarp>
            <a:spAutoFit/>
          </a:bodyPr>
          <a:lstStyle/>
          <a:p>
            <a:r>
              <a:rPr lang="en-US" sz="2000" b="1" dirty="0" smtClean="0">
                <a:latin typeface="Calibri"/>
                <a:cs typeface="Calibri"/>
              </a:rPr>
              <a:t>Effective calibration is aided by having </a:t>
            </a:r>
            <a:r>
              <a:rPr lang="en-US" sz="2000" b="1" dirty="0">
                <a:latin typeface="Calibri"/>
                <a:cs typeface="Calibri"/>
              </a:rPr>
              <a:t>old forecast cases that were similar to today’s forecast</a:t>
            </a:r>
            <a:r>
              <a:rPr lang="en-US" sz="2000" dirty="0">
                <a:latin typeface="Calibri"/>
                <a:cs typeface="Calibri"/>
              </a:rPr>
              <a:t>.  Then the difference between the observed and forecast on those days can be used to calibrate today’s forecast.</a:t>
            </a:r>
            <a:endParaRPr lang="en-US" dirty="0">
              <a:latin typeface="Calibri"/>
              <a:cs typeface="Calibri"/>
            </a:endParaRPr>
          </a:p>
        </p:txBody>
      </p:sp>
      <p:sp>
        <p:nvSpPr>
          <p:cNvPr id="7" name="Slide Number Placeholder 6"/>
          <p:cNvSpPr>
            <a:spLocks noGrp="1"/>
          </p:cNvSpPr>
          <p:nvPr>
            <p:ph type="sldNum" sz="quarter" idx="12"/>
          </p:nvPr>
        </p:nvSpPr>
        <p:spPr/>
        <p:txBody>
          <a:bodyPr/>
          <a:lstStyle/>
          <a:p>
            <a:fld id="{A034744B-61F1-7445-8681-61AA331E26B9}" type="slidenum">
              <a:rPr lang="en-US" smtClean="0"/>
              <a:pPr/>
              <a:t>17</a:t>
            </a:fld>
            <a:endParaRPr lang="en-US"/>
          </a:p>
        </p:txBody>
      </p:sp>
      <p:sp>
        <p:nvSpPr>
          <p:cNvPr id="2" name="TextBox 1"/>
          <p:cNvSpPr txBox="1"/>
          <p:nvPr/>
        </p:nvSpPr>
        <p:spPr>
          <a:xfrm>
            <a:off x="228600" y="6324600"/>
            <a:ext cx="7772400" cy="400110"/>
          </a:xfrm>
          <a:prstGeom prst="rect">
            <a:avLst/>
          </a:prstGeom>
          <a:noFill/>
        </p:spPr>
        <p:txBody>
          <a:bodyPr wrap="square" rtlCol="0">
            <a:spAutoFit/>
          </a:bodyPr>
          <a:lstStyle/>
          <a:p>
            <a:r>
              <a:rPr lang="en-US" sz="2000" dirty="0" smtClean="0">
                <a:latin typeface="Calibri"/>
                <a:cs typeface="Calibri"/>
              </a:rPr>
              <a:t>In an example like this, the last 45 days of forecasts weren’t very useful.</a:t>
            </a:r>
            <a:endParaRPr lang="en-US" sz="2000" dirty="0">
              <a:latin typeface="Calibri"/>
              <a:cs typeface="Calibri"/>
            </a:endParaRPr>
          </a:p>
        </p:txBody>
      </p:sp>
    </p:spTree>
    <p:extLst>
      <p:ext uri="{BB962C8B-B14F-4D97-AF65-F5344CB8AC3E}">
        <p14:creationId xmlns:p14="http://schemas.microsoft.com/office/powerpoint/2010/main" val="3892730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22D944B-5346-474B-8992-53A73A3A856C}" type="slidenum">
              <a:rPr lang="en-US" sz="1400"/>
              <a:pPr/>
              <a:t>18</a:t>
            </a:fld>
            <a:endParaRPr lang="en-US" sz="1400"/>
          </a:p>
        </p:txBody>
      </p:sp>
      <p:sp>
        <p:nvSpPr>
          <p:cNvPr id="94212" name="Rectangle 2"/>
          <p:cNvSpPr>
            <a:spLocks noGrp="1" noChangeArrowheads="1"/>
          </p:cNvSpPr>
          <p:nvPr>
            <p:ph type="title"/>
          </p:nvPr>
        </p:nvSpPr>
        <p:spPr>
          <a:xfrm>
            <a:off x="685800" y="457200"/>
            <a:ext cx="7772400" cy="762000"/>
          </a:xfrm>
        </p:spPr>
        <p:txBody>
          <a:bodyPr/>
          <a:lstStyle/>
          <a:p>
            <a:pPr eaLnBrk="1" hangingPunct="1"/>
            <a:r>
              <a:rPr lang="en-US" dirty="0">
                <a:ea typeface="ＭＳ Ｐゴシック" charset="0"/>
                <a:cs typeface="Calibri"/>
              </a:rPr>
              <a:t>Effect of training sample size:</a:t>
            </a:r>
            <a:br>
              <a:rPr lang="en-US" dirty="0">
                <a:ea typeface="ＭＳ Ｐゴシック" charset="0"/>
                <a:cs typeface="Calibri"/>
              </a:rPr>
            </a:br>
            <a:r>
              <a:rPr lang="en-US" sz="2800" dirty="0" smtClean="0">
                <a:ea typeface="ＭＳ Ｐゴシック" charset="0"/>
                <a:cs typeface="Calibri"/>
              </a:rPr>
              <a:t>analog technique sensitivity to training sample size</a:t>
            </a:r>
            <a:endParaRPr lang="en-US" sz="2800" dirty="0">
              <a:ea typeface="ＭＳ Ｐゴシック" charset="0"/>
              <a:cs typeface="Calibri"/>
            </a:endParaRPr>
          </a:p>
        </p:txBody>
      </p:sp>
      <p:graphicFrame>
        <p:nvGraphicFramePr>
          <p:cNvPr id="94210" name="Object 2"/>
          <p:cNvGraphicFramePr>
            <a:graphicFrameLocks noChangeAspect="1"/>
          </p:cNvGraphicFramePr>
          <p:nvPr/>
        </p:nvGraphicFramePr>
        <p:xfrm>
          <a:off x="228600" y="1828800"/>
          <a:ext cx="8305800" cy="4202113"/>
        </p:xfrm>
        <a:graphic>
          <a:graphicData uri="http://schemas.openxmlformats.org/presentationml/2006/ole">
            <mc:AlternateContent xmlns:mc="http://schemas.openxmlformats.org/markup-compatibility/2006">
              <mc:Choice xmlns:v="urn:schemas-microsoft-com:vml" Requires="v">
                <p:oleObj spid="_x0000_s157702" name="Document" r:id="rId4" imgW="5486400" imgH="2776728" progId="Word.Document.8">
                  <p:embed/>
                </p:oleObj>
              </mc:Choice>
              <mc:Fallback>
                <p:oleObj name="Document" r:id="rId4" imgW="5486400" imgH="2776728"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828800"/>
                        <a:ext cx="8305800" cy="420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4213" name="Rectangle 4"/>
          <p:cNvSpPr>
            <a:spLocks noChangeArrowheads="1"/>
          </p:cNvSpPr>
          <p:nvPr/>
        </p:nvSpPr>
        <p:spPr bwMode="auto">
          <a:xfrm>
            <a:off x="2133600" y="6019800"/>
            <a:ext cx="438884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latin typeface="Calibri"/>
                <a:cs typeface="Calibri"/>
              </a:rPr>
              <a:t>colors of dots indicate which size analog ensemble</a:t>
            </a:r>
          </a:p>
          <a:p>
            <a:r>
              <a:rPr lang="en-US" sz="1600" dirty="0">
                <a:latin typeface="Calibri"/>
                <a:cs typeface="Calibri"/>
              </a:rPr>
              <a:t>provided the largest amount of skill.</a:t>
            </a:r>
            <a:endParaRPr lang="en-US" dirty="0">
              <a:latin typeface="Calibri"/>
              <a:cs typeface="Calibri"/>
            </a:endParaRPr>
          </a:p>
        </p:txBody>
      </p:sp>
    </p:spTree>
    <p:extLst>
      <p:ext uri="{BB962C8B-B14F-4D97-AF65-F5344CB8AC3E}">
        <p14:creationId xmlns:p14="http://schemas.microsoft.com/office/powerpoint/2010/main" val="810266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685800"/>
          </a:xfrm>
        </p:spPr>
        <p:txBody>
          <a:bodyPr/>
          <a:lstStyle/>
          <a:p>
            <a:r>
              <a:rPr lang="en-US" dirty="0" smtClean="0"/>
              <a:t>More exotic post-processing application: tornado probabilities</a:t>
            </a:r>
            <a:endParaRPr lang="en-US" dirty="0"/>
          </a:p>
        </p:txBody>
      </p:sp>
      <p:pic>
        <p:nvPicPr>
          <p:cNvPr id="10246" name="Picture 6" descr="and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40005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lia_w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1" y="1371601"/>
            <a:ext cx="3505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8200" y="5029200"/>
            <a:ext cx="4168003" cy="1631216"/>
          </a:xfrm>
          <a:prstGeom prst="rect">
            <a:avLst/>
          </a:prstGeom>
          <a:noFill/>
        </p:spPr>
        <p:txBody>
          <a:bodyPr wrap="none" rtlCol="0">
            <a:spAutoFit/>
          </a:bodyPr>
          <a:lstStyle/>
          <a:p>
            <a:r>
              <a:rPr lang="en-US" sz="2000" dirty="0" smtClean="0">
                <a:latin typeface="Calibri"/>
                <a:cs typeface="Calibri"/>
              </a:rPr>
              <a:t>We used CAPE, vertical wind shear</a:t>
            </a:r>
          </a:p>
          <a:p>
            <a:r>
              <a:rPr lang="en-US" sz="2000" dirty="0" smtClean="0">
                <a:latin typeface="Calibri"/>
                <a:cs typeface="Calibri"/>
              </a:rPr>
              <a:t>and analog approach to find dates</a:t>
            </a:r>
          </a:p>
          <a:p>
            <a:r>
              <a:rPr lang="en-US" sz="2000" dirty="0" smtClean="0">
                <a:latin typeface="Calibri"/>
                <a:cs typeface="Calibri"/>
              </a:rPr>
              <a:t>of similar old cases, then estimated</a:t>
            </a:r>
          </a:p>
          <a:p>
            <a:r>
              <a:rPr lang="en-US" sz="2000" dirty="0" smtClean="0">
                <a:latin typeface="Calibri"/>
                <a:cs typeface="Calibri"/>
              </a:rPr>
              <a:t>tornado probabilities from occurrence</a:t>
            </a:r>
          </a:p>
          <a:p>
            <a:r>
              <a:rPr lang="en-US" sz="2000" dirty="0" smtClean="0">
                <a:latin typeface="Calibri"/>
                <a:cs typeface="Calibri"/>
              </a:rPr>
              <a:t>on those dates.</a:t>
            </a:r>
            <a:endParaRPr lang="en-US" sz="2000" dirty="0">
              <a:latin typeface="Calibri"/>
              <a:cs typeface="Calibri"/>
            </a:endParaRPr>
          </a:p>
        </p:txBody>
      </p:sp>
    </p:spTree>
    <p:extLst>
      <p:ext uri="{BB962C8B-B14F-4D97-AF65-F5344CB8AC3E}">
        <p14:creationId xmlns:p14="http://schemas.microsoft.com/office/powerpoint/2010/main" val="10036173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lstStyle/>
          <a:p>
            <a:r>
              <a:rPr lang="en-US" sz="2800" dirty="0"/>
              <a:t>T</a:t>
            </a:r>
            <a:r>
              <a:rPr lang="en-US" sz="2800" dirty="0" smtClean="0"/>
              <a:t>errain and precipitation patterns in western US.</a:t>
            </a:r>
            <a:br>
              <a:rPr lang="en-US" sz="2800" dirty="0" smtClean="0"/>
            </a:br>
            <a:r>
              <a:rPr lang="en-US" sz="2800" dirty="0" smtClean="0"/>
              <a:t>We have mountains, too, and they modulate our weather.</a:t>
            </a:r>
            <a:endParaRPr lang="en-US" sz="2800"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2</a:t>
            </a:fld>
            <a:endParaRPr lang="en-US"/>
          </a:p>
        </p:txBody>
      </p:sp>
      <p:pic>
        <p:nvPicPr>
          <p:cNvPr id="6" name="Picture 5" descr="westus_preci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498600"/>
            <a:ext cx="3959258" cy="5334000"/>
          </a:xfrm>
          <a:prstGeom prst="rect">
            <a:avLst/>
          </a:prstGeom>
        </p:spPr>
      </p:pic>
      <p:pic>
        <p:nvPicPr>
          <p:cNvPr id="7" name="Picture 6" descr="usaReliefMap-west-50pc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4343400" cy="5425466"/>
          </a:xfrm>
          <a:prstGeom prst="rect">
            <a:avLst/>
          </a:prstGeom>
        </p:spPr>
      </p:pic>
      <p:sp>
        <p:nvSpPr>
          <p:cNvPr id="8" name="TextBox 7"/>
          <p:cNvSpPr txBox="1"/>
          <p:nvPr/>
        </p:nvSpPr>
        <p:spPr>
          <a:xfrm>
            <a:off x="457200" y="1524000"/>
            <a:ext cx="3810000" cy="415498"/>
          </a:xfrm>
          <a:prstGeom prst="rect">
            <a:avLst/>
          </a:prstGeom>
          <a:noFill/>
        </p:spPr>
        <p:txBody>
          <a:bodyPr wrap="square" rtlCol="0">
            <a:spAutoFit/>
          </a:bodyPr>
          <a:lstStyle/>
          <a:p>
            <a:r>
              <a:rPr lang="en-US" sz="1050" dirty="0">
                <a:solidFill>
                  <a:schemeClr val="bg1"/>
                </a:solidFill>
              </a:rPr>
              <a:t>http://</a:t>
            </a:r>
            <a:r>
              <a:rPr lang="en-US" sz="1050" dirty="0" err="1">
                <a:solidFill>
                  <a:schemeClr val="bg1"/>
                </a:solidFill>
              </a:rPr>
              <a:t>birrell.org</a:t>
            </a:r>
            <a:r>
              <a:rPr lang="en-US" sz="1050" dirty="0">
                <a:solidFill>
                  <a:schemeClr val="bg1"/>
                </a:solidFill>
              </a:rPr>
              <a:t>/</a:t>
            </a:r>
            <a:r>
              <a:rPr lang="en-US" sz="1050" dirty="0" err="1">
                <a:solidFill>
                  <a:schemeClr val="bg1"/>
                </a:solidFill>
              </a:rPr>
              <a:t>andrew</a:t>
            </a:r>
            <a:r>
              <a:rPr lang="en-US" sz="1050" dirty="0">
                <a:solidFill>
                  <a:schemeClr val="bg1"/>
                </a:solidFill>
              </a:rPr>
              <a:t>/</a:t>
            </a:r>
            <a:r>
              <a:rPr lang="en-US" sz="1050" dirty="0" err="1">
                <a:solidFill>
                  <a:schemeClr val="bg1"/>
                </a:solidFill>
              </a:rPr>
              <a:t>reliefMaps</a:t>
            </a:r>
            <a:r>
              <a:rPr lang="en-US" sz="1050" dirty="0">
                <a:solidFill>
                  <a:schemeClr val="bg1"/>
                </a:solidFill>
              </a:rPr>
              <a:t>/</a:t>
            </a:r>
            <a:r>
              <a:rPr lang="en-US" sz="1050" dirty="0" err="1">
                <a:solidFill>
                  <a:schemeClr val="bg1"/>
                </a:solidFill>
              </a:rPr>
              <a:t>image.php?zone</a:t>
            </a:r>
            <a:r>
              <a:rPr lang="en-US" sz="1050" dirty="0">
                <a:solidFill>
                  <a:schemeClr val="bg1"/>
                </a:solidFill>
              </a:rPr>
              <a:t>=</a:t>
            </a:r>
            <a:r>
              <a:rPr lang="en-US" sz="1050" dirty="0" err="1">
                <a:solidFill>
                  <a:schemeClr val="bg1"/>
                </a:solidFill>
              </a:rPr>
              <a:t>west&amp;type</a:t>
            </a:r>
            <a:r>
              <a:rPr lang="en-US" sz="1050" dirty="0">
                <a:solidFill>
                  <a:schemeClr val="bg1"/>
                </a:solidFill>
              </a:rPr>
              <a:t>=</a:t>
            </a:r>
            <a:r>
              <a:rPr lang="en-US" sz="1050" dirty="0" err="1">
                <a:solidFill>
                  <a:schemeClr val="bg1"/>
                </a:solidFill>
              </a:rPr>
              <a:t>jpg&amp;scale</a:t>
            </a:r>
            <a:r>
              <a:rPr lang="en-US" sz="1050" dirty="0">
                <a:solidFill>
                  <a:schemeClr val="bg1"/>
                </a:solidFill>
              </a:rPr>
              <a:t>=50</a:t>
            </a:r>
          </a:p>
        </p:txBody>
      </p:sp>
      <p:sp>
        <p:nvSpPr>
          <p:cNvPr id="9" name="TextBox 8"/>
          <p:cNvSpPr txBox="1"/>
          <p:nvPr/>
        </p:nvSpPr>
        <p:spPr>
          <a:xfrm>
            <a:off x="5689208" y="1447800"/>
            <a:ext cx="3454792" cy="276999"/>
          </a:xfrm>
          <a:prstGeom prst="rect">
            <a:avLst/>
          </a:prstGeom>
          <a:noFill/>
        </p:spPr>
        <p:txBody>
          <a:bodyPr wrap="none" rtlCol="0">
            <a:spAutoFit/>
          </a:bodyPr>
          <a:lstStyle/>
          <a:p>
            <a:r>
              <a:rPr lang="en-US" sz="1200" dirty="0"/>
              <a:t>http://</a:t>
            </a:r>
            <a:r>
              <a:rPr lang="en-US" sz="1200" dirty="0" err="1"/>
              <a:t>www.wrcc.dri.edu</a:t>
            </a:r>
            <a:r>
              <a:rPr lang="en-US" sz="1200" dirty="0"/>
              <a:t>/</a:t>
            </a:r>
            <a:r>
              <a:rPr lang="en-US" sz="1200" dirty="0" err="1"/>
              <a:t>pcpn</a:t>
            </a:r>
            <a:r>
              <a:rPr lang="en-US" sz="1200" dirty="0"/>
              <a:t>/</a:t>
            </a:r>
            <a:r>
              <a:rPr lang="en-US" sz="1200" dirty="0" err="1"/>
              <a:t>westus_precip.gif</a:t>
            </a:r>
            <a:endParaRPr lang="en-US" sz="1200" dirty="0"/>
          </a:p>
        </p:txBody>
      </p:sp>
    </p:spTree>
    <p:extLst>
      <p:ext uri="{BB962C8B-B14F-4D97-AF65-F5344CB8AC3E}">
        <p14:creationId xmlns:p14="http://schemas.microsoft.com/office/powerpoint/2010/main" val="20491981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ot1.png"/>
          <p:cNvPicPr>
            <a:picLocks noChangeAspect="1"/>
          </p:cNvPicPr>
          <p:nvPr/>
        </p:nvPicPr>
        <p:blipFill rotWithShape="1">
          <a:blip r:embed="rId2">
            <a:extLst>
              <a:ext uri="{28A0092B-C50C-407E-A947-70E740481C1C}">
                <a14:useLocalDpi xmlns:a14="http://schemas.microsoft.com/office/drawing/2010/main" val="0"/>
              </a:ext>
            </a:extLst>
          </a:blip>
          <a:srcRect l="16131" t="4630" r="15896" b="4313"/>
          <a:stretch/>
        </p:blipFill>
        <p:spPr>
          <a:xfrm>
            <a:off x="288643" y="1741991"/>
            <a:ext cx="2751740" cy="2848417"/>
          </a:xfrm>
          <a:prstGeom prst="rect">
            <a:avLst/>
          </a:prstGeom>
          <a:ln w="25400">
            <a:solidFill>
              <a:schemeClr val="tx1"/>
            </a:solidFill>
          </a:ln>
        </p:spPr>
      </p:pic>
      <p:pic>
        <p:nvPicPr>
          <p:cNvPr id="5" name="Picture 4" descr="plot2.png"/>
          <p:cNvPicPr>
            <a:picLocks noChangeAspect="1"/>
          </p:cNvPicPr>
          <p:nvPr/>
        </p:nvPicPr>
        <p:blipFill rotWithShape="1">
          <a:blip r:embed="rId3">
            <a:extLst>
              <a:ext uri="{28A0092B-C50C-407E-A947-70E740481C1C}">
                <a14:useLocalDpi xmlns:a14="http://schemas.microsoft.com/office/drawing/2010/main" val="0"/>
              </a:ext>
            </a:extLst>
          </a:blip>
          <a:srcRect l="16240" t="4630" r="16329" b="4595"/>
          <a:stretch/>
        </p:blipFill>
        <p:spPr>
          <a:xfrm>
            <a:off x="6113514" y="1741991"/>
            <a:ext cx="2738235" cy="2848417"/>
          </a:xfrm>
          <a:prstGeom prst="rect">
            <a:avLst/>
          </a:prstGeom>
          <a:ln w="25400">
            <a:solidFill>
              <a:srgbClr val="000000"/>
            </a:solidFill>
          </a:ln>
        </p:spPr>
      </p:pic>
      <p:cxnSp>
        <p:nvCxnSpPr>
          <p:cNvPr id="7" name="Straight Connector 6"/>
          <p:cNvCxnSpPr/>
          <p:nvPr/>
        </p:nvCxnSpPr>
        <p:spPr>
          <a:xfrm flipV="1">
            <a:off x="1206500" y="3048000"/>
            <a:ext cx="88900" cy="1460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1574800" y="2971800"/>
            <a:ext cx="7620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73200" y="2955925"/>
            <a:ext cx="22225" cy="161925"/>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1384300" y="2584450"/>
            <a:ext cx="34925" cy="17780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1549400" y="2413000"/>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289050" y="2362200"/>
            <a:ext cx="158750" cy="190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838200" y="3194050"/>
            <a:ext cx="215900" cy="187325"/>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066800" y="2413000"/>
            <a:ext cx="317500" cy="16510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130300" y="2863850"/>
            <a:ext cx="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952500" y="3016250"/>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952500" y="2895600"/>
            <a:ext cx="38100" cy="444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041400" y="2784475"/>
            <a:ext cx="158750" cy="85725"/>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098550" y="2692400"/>
            <a:ext cx="95250" cy="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698500" y="3067050"/>
            <a:ext cx="400050" cy="222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698500" y="3041650"/>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57250" y="3041650"/>
            <a:ext cx="0" cy="698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952500" y="2667000"/>
            <a:ext cx="114300" cy="2540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825500" y="2755900"/>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857250" y="2501900"/>
            <a:ext cx="95250" cy="9525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232150" y="1729290"/>
            <a:ext cx="2711450" cy="2861118"/>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43" name="Straight Arrow Connector 42"/>
          <p:cNvCxnSpPr/>
          <p:nvPr/>
        </p:nvCxnSpPr>
        <p:spPr>
          <a:xfrm>
            <a:off x="4559300" y="1854200"/>
            <a:ext cx="0" cy="262890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321050" y="3181350"/>
            <a:ext cx="2559050"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4540250" y="1733034"/>
            <a:ext cx="333670" cy="369332"/>
          </a:xfrm>
          <a:prstGeom prst="rect">
            <a:avLst/>
          </a:prstGeom>
          <a:noFill/>
        </p:spPr>
        <p:txBody>
          <a:bodyPr wrap="none" rtlCol="0">
            <a:spAutoFit/>
          </a:bodyPr>
          <a:lstStyle/>
          <a:p>
            <a:r>
              <a:rPr lang="en-US" dirty="0" smtClean="0"/>
              <a:t>N</a:t>
            </a:r>
            <a:endParaRPr lang="en-US" dirty="0"/>
          </a:p>
        </p:txBody>
      </p:sp>
      <p:sp>
        <p:nvSpPr>
          <p:cNvPr id="47" name="TextBox 46"/>
          <p:cNvSpPr txBox="1"/>
          <p:nvPr/>
        </p:nvSpPr>
        <p:spPr>
          <a:xfrm>
            <a:off x="5648030" y="3123684"/>
            <a:ext cx="297377" cy="369332"/>
          </a:xfrm>
          <a:prstGeom prst="rect">
            <a:avLst/>
          </a:prstGeom>
          <a:noFill/>
        </p:spPr>
        <p:txBody>
          <a:bodyPr wrap="none" rtlCol="0">
            <a:spAutoFit/>
          </a:bodyPr>
          <a:lstStyle/>
          <a:p>
            <a:r>
              <a:rPr lang="en-US" dirty="0"/>
              <a:t>E</a:t>
            </a:r>
          </a:p>
        </p:txBody>
      </p:sp>
      <p:sp>
        <p:nvSpPr>
          <p:cNvPr id="48" name="TextBox 47"/>
          <p:cNvSpPr txBox="1"/>
          <p:nvPr/>
        </p:nvSpPr>
        <p:spPr>
          <a:xfrm>
            <a:off x="3232150" y="3117850"/>
            <a:ext cx="390026" cy="369332"/>
          </a:xfrm>
          <a:prstGeom prst="rect">
            <a:avLst/>
          </a:prstGeom>
          <a:noFill/>
        </p:spPr>
        <p:txBody>
          <a:bodyPr wrap="none" rtlCol="0">
            <a:spAutoFit/>
          </a:bodyPr>
          <a:lstStyle/>
          <a:p>
            <a:r>
              <a:rPr lang="en-US" dirty="0"/>
              <a:t>W</a:t>
            </a:r>
          </a:p>
        </p:txBody>
      </p:sp>
      <p:sp>
        <p:nvSpPr>
          <p:cNvPr id="49" name="TextBox 48"/>
          <p:cNvSpPr txBox="1"/>
          <p:nvPr/>
        </p:nvSpPr>
        <p:spPr>
          <a:xfrm>
            <a:off x="4559300" y="4221076"/>
            <a:ext cx="290727" cy="369332"/>
          </a:xfrm>
          <a:prstGeom prst="rect">
            <a:avLst/>
          </a:prstGeom>
          <a:noFill/>
        </p:spPr>
        <p:txBody>
          <a:bodyPr wrap="none" rtlCol="0">
            <a:spAutoFit/>
          </a:bodyPr>
          <a:lstStyle/>
          <a:p>
            <a:r>
              <a:rPr lang="en-US" dirty="0"/>
              <a:t>S</a:t>
            </a:r>
          </a:p>
        </p:txBody>
      </p:sp>
      <p:cxnSp>
        <p:nvCxnSpPr>
          <p:cNvPr id="51" name="Straight Arrow Connector 50"/>
          <p:cNvCxnSpPr/>
          <p:nvPr/>
        </p:nvCxnSpPr>
        <p:spPr>
          <a:xfrm>
            <a:off x="5441950" y="4357859"/>
            <a:ext cx="3048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5190584" y="4332459"/>
            <a:ext cx="838691" cy="276999"/>
          </a:xfrm>
          <a:prstGeom prst="rect">
            <a:avLst/>
          </a:prstGeom>
          <a:noFill/>
        </p:spPr>
        <p:txBody>
          <a:bodyPr wrap="none" rtlCol="0">
            <a:spAutoFit/>
          </a:bodyPr>
          <a:lstStyle/>
          <a:p>
            <a:r>
              <a:rPr lang="en-US" sz="1200" b="1" dirty="0" smtClean="0"/>
              <a:t>Error (km)</a:t>
            </a:r>
            <a:endParaRPr lang="en-US" sz="1200" b="1" dirty="0"/>
          </a:p>
        </p:txBody>
      </p:sp>
      <p:cxnSp>
        <p:nvCxnSpPr>
          <p:cNvPr id="55" name="Straight Arrow Connector 54"/>
          <p:cNvCxnSpPr/>
          <p:nvPr/>
        </p:nvCxnSpPr>
        <p:spPr>
          <a:xfrm flipH="1" flipV="1">
            <a:off x="4578350" y="3206750"/>
            <a:ext cx="807930" cy="657694"/>
          </a:xfrm>
          <a:prstGeom prst="straightConnector1">
            <a:avLst/>
          </a:prstGeom>
          <a:ln w="12700" cmpd="sng">
            <a:solidFill>
              <a:srgbClr val="008000"/>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5024030" y="3748901"/>
            <a:ext cx="797739" cy="276999"/>
          </a:xfrm>
          <a:prstGeom prst="rect">
            <a:avLst/>
          </a:prstGeom>
          <a:noFill/>
        </p:spPr>
        <p:txBody>
          <a:bodyPr wrap="none" rtlCol="0">
            <a:spAutoFit/>
          </a:bodyPr>
          <a:lstStyle/>
          <a:p>
            <a:r>
              <a:rPr lang="en-US" sz="1200" b="1" dirty="0" smtClean="0"/>
              <a:t>Observed</a:t>
            </a:r>
            <a:endParaRPr lang="en-US" sz="1200" b="1" dirty="0"/>
          </a:p>
        </p:txBody>
      </p:sp>
      <p:sp>
        <p:nvSpPr>
          <p:cNvPr id="58" name="Oval 57"/>
          <p:cNvSpPr/>
          <p:nvPr/>
        </p:nvSpPr>
        <p:spPr>
          <a:xfrm>
            <a:off x="3765550" y="3550166"/>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924300" y="3670816"/>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4159250" y="3670816"/>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4400550" y="3211426"/>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4508500" y="2985532"/>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4359275" y="3378669"/>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4362450" y="3509407"/>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4521200" y="3397719"/>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4241800" y="3248541"/>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4241800" y="3415142"/>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286250" y="3425183"/>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4276725" y="2925676"/>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521200" y="3136900"/>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4457700" y="2814082"/>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4667250" y="3415142"/>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4625975" y="3628978"/>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4324350" y="3313495"/>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3962400" y="3170667"/>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4406900" y="3316201"/>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4276725" y="3165991"/>
            <a:ext cx="82550" cy="81518"/>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rot="7326900">
            <a:off x="6687039" y="2518039"/>
            <a:ext cx="847396" cy="417426"/>
          </a:xfrm>
          <a:prstGeom prst="ellipse">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600200" y="1219200"/>
            <a:ext cx="6109816" cy="461665"/>
          </a:xfrm>
          <a:prstGeom prst="rect">
            <a:avLst/>
          </a:prstGeom>
          <a:noFill/>
        </p:spPr>
        <p:txBody>
          <a:bodyPr wrap="none" rtlCol="0">
            <a:spAutoFit/>
          </a:bodyPr>
          <a:lstStyle/>
          <a:p>
            <a:r>
              <a:rPr lang="en-US" b="1" dirty="0" smtClean="0">
                <a:latin typeface="Calibri"/>
                <a:cs typeface="Calibri"/>
              </a:rPr>
              <a:t>72-h Forecast Verifying 1200 UTC 9 September</a:t>
            </a:r>
            <a:endParaRPr lang="en-US" b="1" dirty="0">
              <a:latin typeface="Calibri"/>
              <a:cs typeface="Calibri"/>
            </a:endParaRPr>
          </a:p>
        </p:txBody>
      </p:sp>
      <p:sp>
        <p:nvSpPr>
          <p:cNvPr id="82" name="Rectangle 81"/>
          <p:cNvSpPr/>
          <p:nvPr/>
        </p:nvSpPr>
        <p:spPr>
          <a:xfrm>
            <a:off x="857249" y="4473331"/>
            <a:ext cx="1565519" cy="970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6729776" y="4478230"/>
            <a:ext cx="1565519" cy="970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407736" y="1678007"/>
            <a:ext cx="2486528" cy="461665"/>
          </a:xfrm>
          <a:prstGeom prst="rect">
            <a:avLst/>
          </a:prstGeom>
          <a:noFill/>
        </p:spPr>
        <p:txBody>
          <a:bodyPr wrap="none" rtlCol="0">
            <a:spAutoFit/>
          </a:bodyPr>
          <a:lstStyle/>
          <a:p>
            <a:r>
              <a:rPr lang="en-US" sz="1200" b="1" dirty="0" smtClean="0"/>
              <a:t>Ensemble Mean, Reforecast Analog,</a:t>
            </a:r>
          </a:p>
          <a:p>
            <a:r>
              <a:rPr lang="en-US" sz="1200" b="1" dirty="0" smtClean="0"/>
              <a:t>and Observed Positions</a:t>
            </a:r>
            <a:endParaRPr lang="en-US" sz="1200" b="1" dirty="0"/>
          </a:p>
        </p:txBody>
      </p:sp>
      <p:sp>
        <p:nvSpPr>
          <p:cNvPr id="85" name="TextBox 84"/>
          <p:cNvSpPr txBox="1"/>
          <p:nvPr/>
        </p:nvSpPr>
        <p:spPr>
          <a:xfrm>
            <a:off x="3219860" y="1677548"/>
            <a:ext cx="1351652" cy="461665"/>
          </a:xfrm>
          <a:prstGeom prst="rect">
            <a:avLst/>
          </a:prstGeom>
          <a:noFill/>
        </p:spPr>
        <p:txBody>
          <a:bodyPr wrap="none" rtlCol="0">
            <a:spAutoFit/>
          </a:bodyPr>
          <a:lstStyle/>
          <a:p>
            <a:r>
              <a:rPr lang="en-US" sz="1200" b="1" dirty="0" smtClean="0"/>
              <a:t>Reforecast Analog </a:t>
            </a:r>
          </a:p>
          <a:p>
            <a:r>
              <a:rPr lang="en-US" sz="1200" b="1" dirty="0" smtClean="0"/>
              <a:t>Position Errors</a:t>
            </a:r>
            <a:endParaRPr lang="en-US" sz="1200" b="1" dirty="0"/>
          </a:p>
        </p:txBody>
      </p:sp>
      <p:sp>
        <p:nvSpPr>
          <p:cNvPr id="86" name="TextBox 85"/>
          <p:cNvSpPr txBox="1"/>
          <p:nvPr/>
        </p:nvSpPr>
        <p:spPr>
          <a:xfrm>
            <a:off x="6123342" y="1668639"/>
            <a:ext cx="2718638" cy="461665"/>
          </a:xfrm>
          <a:prstGeom prst="rect">
            <a:avLst/>
          </a:prstGeom>
          <a:noFill/>
        </p:spPr>
        <p:txBody>
          <a:bodyPr wrap="none" rtlCol="0">
            <a:spAutoFit/>
          </a:bodyPr>
          <a:lstStyle/>
          <a:p>
            <a:r>
              <a:rPr lang="en-US" sz="1200" b="1" dirty="0" smtClean="0"/>
              <a:t>Bias-Corrected Ensemble Mean Position</a:t>
            </a:r>
          </a:p>
          <a:p>
            <a:r>
              <a:rPr lang="en-US" sz="1200" b="1" dirty="0"/>
              <a:t>a</a:t>
            </a:r>
            <a:r>
              <a:rPr lang="en-US" sz="1200" b="1" dirty="0" smtClean="0"/>
              <a:t>nd Probability Ellipse</a:t>
            </a:r>
            <a:endParaRPr lang="en-US" sz="1200" b="1" dirty="0"/>
          </a:p>
        </p:txBody>
      </p:sp>
      <p:sp>
        <p:nvSpPr>
          <p:cNvPr id="71" name="Title 1"/>
          <p:cNvSpPr txBox="1">
            <a:spLocks/>
          </p:cNvSpPr>
          <p:nvPr/>
        </p:nvSpPr>
        <p:spPr bwMode="auto">
          <a:xfrm>
            <a:off x="685800" y="1524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r>
              <a:rPr lang="en-US" dirty="0" smtClean="0"/>
              <a:t>Hurricane track corrections?</a:t>
            </a:r>
            <a:endParaRPr lang="en-US" dirty="0"/>
          </a:p>
        </p:txBody>
      </p:sp>
    </p:spTree>
    <p:extLst>
      <p:ext uri="{BB962C8B-B14F-4D97-AF65-F5344CB8AC3E}">
        <p14:creationId xmlns:p14="http://schemas.microsoft.com/office/powerpoint/2010/main" val="2168161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99" y="140945"/>
            <a:ext cx="8998824" cy="1143000"/>
          </a:xfrm>
        </p:spPr>
        <p:txBody>
          <a:bodyPr>
            <a:noAutofit/>
          </a:bodyPr>
          <a:lstStyle/>
          <a:p>
            <a:r>
              <a:rPr lang="en-US" sz="3600" dirty="0" smtClean="0"/>
              <a:t>Another use of reforecasts: </a:t>
            </a:r>
            <a:br>
              <a:rPr lang="en-US" sz="3600" dirty="0" smtClean="0"/>
            </a:br>
            <a:r>
              <a:rPr lang="en-US" sz="2400" dirty="0" smtClean="0"/>
              <a:t>assessing usefulness of model output for hydrologic forecasting</a:t>
            </a:r>
            <a:endParaRPr lang="en-US" sz="2400" dirty="0"/>
          </a:p>
        </p:txBody>
      </p:sp>
      <p:pic>
        <p:nvPicPr>
          <p:cNvPr id="4" name="Picture 3" descr="Screen shot 2011-05-31 at 2.11.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3945"/>
            <a:ext cx="9144000" cy="4911634"/>
          </a:xfrm>
          <a:prstGeom prst="rect">
            <a:avLst/>
          </a:prstGeom>
        </p:spPr>
      </p:pic>
      <p:sp>
        <p:nvSpPr>
          <p:cNvPr id="5" name="TextBox 4"/>
          <p:cNvSpPr txBox="1"/>
          <p:nvPr/>
        </p:nvSpPr>
        <p:spPr>
          <a:xfrm>
            <a:off x="75199" y="6418621"/>
            <a:ext cx="6712094" cy="307777"/>
          </a:xfrm>
          <a:prstGeom prst="rect">
            <a:avLst/>
          </a:prstGeom>
          <a:noFill/>
        </p:spPr>
        <p:txBody>
          <a:bodyPr wrap="none" lIns="91431" tIns="45716" rIns="91431" bIns="45716" rtlCol="0">
            <a:spAutoFit/>
          </a:bodyPr>
          <a:lstStyle/>
          <a:p>
            <a:r>
              <a:rPr lang="en-US" sz="1400" dirty="0"/>
              <a:t>from Felix </a:t>
            </a:r>
            <a:r>
              <a:rPr lang="en-US" sz="1400" dirty="0" err="1"/>
              <a:t>Fundel</a:t>
            </a:r>
            <a:r>
              <a:rPr lang="en-US" sz="1400" dirty="0"/>
              <a:t> et al. poster, </a:t>
            </a:r>
            <a:r>
              <a:rPr lang="en-US" sz="1400" i="1" dirty="0"/>
              <a:t>ftp://</a:t>
            </a:r>
            <a:r>
              <a:rPr lang="en-US" sz="1400" i="1" dirty="0" err="1"/>
              <a:t>ftp.wsl.ch</a:t>
            </a:r>
            <a:r>
              <a:rPr lang="en-US" sz="1400" i="1" dirty="0"/>
              <a:t>/pub/</a:t>
            </a:r>
            <a:r>
              <a:rPr lang="en-US" sz="1400" i="1" dirty="0" err="1"/>
              <a:t>zappa</a:t>
            </a:r>
            <a:r>
              <a:rPr lang="en-US" sz="1400" i="1" dirty="0"/>
              <a:t>/imprints/del3_1/</a:t>
            </a:r>
            <a:r>
              <a:rPr lang="en-US" sz="1400" i="1" dirty="0" err="1"/>
              <a:t>cleps_bcn.pdf</a:t>
            </a:r>
            <a:endParaRPr lang="en-US" sz="1400" dirty="0"/>
          </a:p>
        </p:txBody>
      </p:sp>
      <p:sp>
        <p:nvSpPr>
          <p:cNvPr id="6" name="Slide Number Placeholder 5"/>
          <p:cNvSpPr>
            <a:spLocks noGrp="1"/>
          </p:cNvSpPr>
          <p:nvPr>
            <p:ph type="sldNum" sz="quarter" idx="12"/>
          </p:nvPr>
        </p:nvSpPr>
        <p:spPr/>
        <p:txBody>
          <a:bodyPr/>
          <a:lstStyle/>
          <a:p>
            <a:fld id="{177BC4A7-7D82-FA49-899C-7B50EAA313EC}" type="slidenum">
              <a:rPr lang="en-US" smtClean="0"/>
              <a:t>21</a:t>
            </a:fld>
            <a:endParaRPr lang="en-US"/>
          </a:p>
        </p:txBody>
      </p:sp>
    </p:spTree>
    <p:extLst>
      <p:ext uri="{BB962C8B-B14F-4D97-AF65-F5344CB8AC3E}">
        <p14:creationId xmlns:p14="http://schemas.microsoft.com/office/powerpoint/2010/main" val="32161630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23" y="885824"/>
            <a:ext cx="4122738" cy="1773237"/>
          </a:xfrm>
        </p:spPr>
        <p:txBody>
          <a:bodyPr>
            <a:normAutofit fontScale="90000"/>
          </a:bodyPr>
          <a:lstStyle/>
          <a:p>
            <a:r>
              <a:rPr lang="en-US" dirty="0" smtClean="0"/>
              <a:t>Hydrologic</a:t>
            </a:r>
            <a:br>
              <a:rPr lang="en-US" dirty="0" smtClean="0"/>
            </a:br>
            <a:r>
              <a:rPr lang="en-US" dirty="0" smtClean="0"/>
              <a:t>Ensemble</a:t>
            </a:r>
            <a:br>
              <a:rPr lang="en-US" dirty="0" smtClean="0"/>
            </a:br>
            <a:r>
              <a:rPr lang="en-US" dirty="0" smtClean="0"/>
              <a:t>Prediction </a:t>
            </a:r>
            <a:br>
              <a:rPr lang="en-US" dirty="0" smtClean="0"/>
            </a:br>
            <a:r>
              <a:rPr lang="en-US" dirty="0" smtClean="0"/>
              <a:t>Experiment</a:t>
            </a:r>
            <a:endParaRPr lang="en-US" dirty="0"/>
          </a:p>
        </p:txBody>
      </p:sp>
      <p:sp>
        <p:nvSpPr>
          <p:cNvPr id="4" name="Slide Number Placeholder 3"/>
          <p:cNvSpPr>
            <a:spLocks noGrp="1"/>
          </p:cNvSpPr>
          <p:nvPr>
            <p:ph type="sldNum" sz="quarter" idx="12"/>
          </p:nvPr>
        </p:nvSpPr>
        <p:spPr/>
        <p:txBody>
          <a:bodyPr/>
          <a:lstStyle/>
          <a:p>
            <a:fld id="{177BC4A7-7D82-FA49-899C-7B50EAA313EC}" type="slidenum">
              <a:rPr lang="en-US" smtClean="0"/>
              <a:t>22</a:t>
            </a:fld>
            <a:endParaRPr lang="en-US"/>
          </a:p>
        </p:txBody>
      </p:sp>
      <p:pic>
        <p:nvPicPr>
          <p:cNvPr id="5" name="Picture 4" descr="hydroflowch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187" y="0"/>
            <a:ext cx="3914872" cy="6858000"/>
          </a:xfrm>
          <a:prstGeom prst="rect">
            <a:avLst/>
          </a:prstGeom>
        </p:spPr>
      </p:pic>
      <p:sp>
        <p:nvSpPr>
          <p:cNvPr id="6" name="TextBox 5"/>
          <p:cNvSpPr txBox="1"/>
          <p:nvPr/>
        </p:nvSpPr>
        <p:spPr>
          <a:xfrm>
            <a:off x="635000" y="3992563"/>
            <a:ext cx="3607253" cy="2123658"/>
          </a:xfrm>
          <a:prstGeom prst="rect">
            <a:avLst/>
          </a:prstGeom>
          <a:noFill/>
        </p:spPr>
        <p:txBody>
          <a:bodyPr wrap="none" rtlCol="0">
            <a:spAutoFit/>
          </a:bodyPr>
          <a:lstStyle/>
          <a:p>
            <a:r>
              <a:rPr lang="en-US" sz="1800" dirty="0" smtClean="0">
                <a:latin typeface="Calibri"/>
                <a:cs typeface="Calibri"/>
              </a:rPr>
              <a:t>Note that hydrologists envision </a:t>
            </a:r>
          </a:p>
          <a:p>
            <a:r>
              <a:rPr lang="en-US" sz="1800" dirty="0" smtClean="0">
                <a:latin typeface="Calibri"/>
                <a:cs typeface="Calibri"/>
              </a:rPr>
              <a:t>a step to make sure that ensemble </a:t>
            </a:r>
          </a:p>
          <a:p>
            <a:r>
              <a:rPr lang="en-US" sz="1800" dirty="0" smtClean="0">
                <a:latin typeface="Calibri"/>
                <a:cs typeface="Calibri"/>
              </a:rPr>
              <a:t>inputs</a:t>
            </a:r>
            <a:r>
              <a:rPr lang="en-US" sz="1800" dirty="0">
                <a:latin typeface="Calibri"/>
                <a:cs typeface="Calibri"/>
              </a:rPr>
              <a:t> </a:t>
            </a:r>
            <a:r>
              <a:rPr lang="en-US" sz="1800" dirty="0" smtClean="0">
                <a:latin typeface="Calibri"/>
                <a:cs typeface="Calibri"/>
              </a:rPr>
              <a:t>to their hydrologic system </a:t>
            </a:r>
          </a:p>
          <a:p>
            <a:r>
              <a:rPr lang="en-US" sz="1800" dirty="0" smtClean="0">
                <a:latin typeface="Calibri"/>
                <a:cs typeface="Calibri"/>
              </a:rPr>
              <a:t>are as reliable and sharp as possible</a:t>
            </a:r>
            <a:r>
              <a:rPr lang="en-US" sz="1800" dirty="0" smtClean="0">
                <a:latin typeface="Calibri"/>
                <a:cs typeface="Calibri"/>
              </a:rPr>
              <a:t>.</a:t>
            </a:r>
          </a:p>
          <a:p>
            <a:r>
              <a:rPr lang="en-US" sz="1800" dirty="0" smtClean="0">
                <a:latin typeface="Calibri"/>
                <a:cs typeface="Calibri"/>
              </a:rPr>
              <a:t>Reforecasts may be needed for this</a:t>
            </a:r>
          </a:p>
          <a:p>
            <a:r>
              <a:rPr lang="en-US" sz="1800" dirty="0" smtClean="0">
                <a:latin typeface="Calibri"/>
                <a:cs typeface="Calibri"/>
              </a:rPr>
              <a:t>step.</a:t>
            </a:r>
            <a:endParaRPr lang="en-US" sz="1800" dirty="0" smtClean="0">
              <a:latin typeface="Calibri"/>
              <a:cs typeface="Calibri"/>
            </a:endParaRPr>
          </a:p>
          <a:p>
            <a:endParaRPr lang="en-US" dirty="0"/>
          </a:p>
        </p:txBody>
      </p:sp>
      <p:cxnSp>
        <p:nvCxnSpPr>
          <p:cNvPr id="18" name="Straight Arrow Connector 17"/>
          <p:cNvCxnSpPr/>
          <p:nvPr/>
        </p:nvCxnSpPr>
        <p:spPr>
          <a:xfrm>
            <a:off x="4440761" y="1214437"/>
            <a:ext cx="742427"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440761" y="1208880"/>
            <a:ext cx="0" cy="35059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3893073" y="4714875"/>
            <a:ext cx="5678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09600" y="6400800"/>
            <a:ext cx="3352601" cy="338554"/>
          </a:xfrm>
          <a:prstGeom prst="rect">
            <a:avLst/>
          </a:prstGeom>
          <a:noFill/>
        </p:spPr>
        <p:txBody>
          <a:bodyPr wrap="none" rtlCol="0">
            <a:spAutoFit/>
          </a:bodyPr>
          <a:lstStyle/>
          <a:p>
            <a:r>
              <a:rPr lang="en-US" sz="1600" dirty="0" smtClean="0">
                <a:latin typeface="Calibri"/>
                <a:cs typeface="Calibri"/>
              </a:rPr>
              <a:t>from </a:t>
            </a:r>
            <a:r>
              <a:rPr lang="en-US" sz="1600" dirty="0" err="1" smtClean="0">
                <a:latin typeface="Calibri"/>
                <a:cs typeface="Calibri"/>
              </a:rPr>
              <a:t>Schaake</a:t>
            </a:r>
            <a:r>
              <a:rPr lang="en-US" sz="1600" dirty="0" smtClean="0">
                <a:latin typeface="Calibri"/>
                <a:cs typeface="Calibri"/>
              </a:rPr>
              <a:t> et al. 2007 </a:t>
            </a:r>
            <a:r>
              <a:rPr lang="en-US" sz="1600" i="1" dirty="0" smtClean="0">
                <a:latin typeface="Calibri"/>
                <a:cs typeface="Calibri"/>
              </a:rPr>
              <a:t>BAMS</a:t>
            </a:r>
            <a:r>
              <a:rPr lang="en-US" sz="1600" dirty="0" smtClean="0">
                <a:latin typeface="Calibri"/>
                <a:cs typeface="Calibri"/>
              </a:rPr>
              <a:t> article</a:t>
            </a:r>
            <a:endParaRPr lang="en-US" sz="1600" dirty="0">
              <a:latin typeface="Calibri"/>
              <a:cs typeface="Calibri"/>
            </a:endParaRPr>
          </a:p>
        </p:txBody>
      </p:sp>
    </p:spTree>
    <p:extLst>
      <p:ext uri="{BB962C8B-B14F-4D97-AF65-F5344CB8AC3E}">
        <p14:creationId xmlns:p14="http://schemas.microsoft.com/office/powerpoint/2010/main" val="4211926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568"/>
            <a:ext cx="8229600" cy="551253"/>
          </a:xfrm>
        </p:spPr>
        <p:txBody>
          <a:bodyPr>
            <a:normAutofit fontScale="90000"/>
          </a:bodyPr>
          <a:lstStyle/>
          <a:p>
            <a:r>
              <a:rPr lang="en-US" dirty="0" smtClean="0"/>
              <a:t>Reforecast use: tropical </a:t>
            </a:r>
            <a:r>
              <a:rPr lang="en-US" dirty="0" err="1"/>
              <a:t>c</a:t>
            </a:r>
            <a:r>
              <a:rPr lang="en-US" dirty="0" err="1" smtClean="0"/>
              <a:t>yclogenesis</a:t>
            </a:r>
            <a:endParaRPr lang="en-US" dirty="0"/>
          </a:p>
        </p:txBody>
      </p:sp>
      <p:pic>
        <p:nvPicPr>
          <p:cNvPr id="4" name="Picture 3" descr="Fig4.png"/>
          <p:cNvPicPr>
            <a:picLocks noChangeAspect="1"/>
          </p:cNvPicPr>
          <p:nvPr/>
        </p:nvPicPr>
        <p:blipFill>
          <a:blip r:embed="rId2"/>
          <a:stretch>
            <a:fillRect/>
          </a:stretch>
        </p:blipFill>
        <p:spPr>
          <a:xfrm>
            <a:off x="457201" y="790369"/>
            <a:ext cx="7479355" cy="5122415"/>
          </a:xfrm>
          <a:prstGeom prst="rect">
            <a:avLst/>
          </a:prstGeom>
        </p:spPr>
      </p:pic>
      <p:sp>
        <p:nvSpPr>
          <p:cNvPr id="5" name="TextBox 4"/>
          <p:cNvSpPr txBox="1"/>
          <p:nvPr/>
        </p:nvSpPr>
        <p:spPr>
          <a:xfrm>
            <a:off x="579167" y="5900455"/>
            <a:ext cx="7699525" cy="646323"/>
          </a:xfrm>
          <a:prstGeom prst="rect">
            <a:avLst/>
          </a:prstGeom>
          <a:noFill/>
        </p:spPr>
        <p:txBody>
          <a:bodyPr wrap="none" lIns="91431" tIns="45716" rIns="91431" bIns="45716" rtlCol="0">
            <a:spAutoFit/>
          </a:bodyPr>
          <a:lstStyle/>
          <a:p>
            <a:r>
              <a:rPr lang="en-US" sz="1800" dirty="0" smtClean="0">
                <a:latin typeface="Calibri"/>
                <a:cs typeface="Calibri"/>
              </a:rPr>
              <a:t>Many forecast models over-forecast tropical </a:t>
            </a:r>
            <a:r>
              <a:rPr lang="en-US" sz="1800" dirty="0" err="1" smtClean="0">
                <a:latin typeface="Calibri"/>
                <a:cs typeface="Calibri"/>
              </a:rPr>
              <a:t>cyclogenesis</a:t>
            </a:r>
            <a:r>
              <a:rPr lang="en-US" sz="1800" dirty="0" smtClean="0">
                <a:latin typeface="Calibri"/>
                <a:cs typeface="Calibri"/>
              </a:rPr>
              <a:t>.  This ECMWF product</a:t>
            </a:r>
          </a:p>
          <a:p>
            <a:r>
              <a:rPr lang="en-US" sz="1800" dirty="0" smtClean="0">
                <a:latin typeface="Calibri"/>
                <a:cs typeface="Calibri"/>
              </a:rPr>
              <a:t>uses </a:t>
            </a:r>
            <a:r>
              <a:rPr lang="en-US" sz="1800" dirty="0" err="1" smtClean="0">
                <a:latin typeface="Calibri"/>
                <a:cs typeface="Calibri"/>
              </a:rPr>
              <a:t>TCgenesis</a:t>
            </a:r>
            <a:r>
              <a:rPr lang="en-US" sz="1800" dirty="0" smtClean="0">
                <a:latin typeface="Calibri"/>
                <a:cs typeface="Calibri"/>
              </a:rPr>
              <a:t> from reforecasts to provide some calibration for possible biases.</a:t>
            </a:r>
            <a:endParaRPr lang="en-US" sz="1800" dirty="0">
              <a:latin typeface="Calibri"/>
              <a:cs typeface="Calibri"/>
            </a:endParaRPr>
          </a:p>
        </p:txBody>
      </p:sp>
      <p:sp>
        <p:nvSpPr>
          <p:cNvPr id="6" name="TextBox 5"/>
          <p:cNvSpPr txBox="1"/>
          <p:nvPr/>
        </p:nvSpPr>
        <p:spPr>
          <a:xfrm>
            <a:off x="0" y="6546787"/>
            <a:ext cx="4129030" cy="307777"/>
          </a:xfrm>
          <a:prstGeom prst="rect">
            <a:avLst/>
          </a:prstGeom>
          <a:noFill/>
        </p:spPr>
        <p:txBody>
          <a:bodyPr wrap="none" lIns="91431" tIns="45716" rIns="91431" bIns="45716" rtlCol="0">
            <a:spAutoFit/>
          </a:bodyPr>
          <a:lstStyle/>
          <a:p>
            <a:r>
              <a:rPr lang="en-US" sz="1400" dirty="0">
                <a:latin typeface="Calibri"/>
                <a:cs typeface="Calibri"/>
              </a:rPr>
              <a:t>Ref: D. Richardson, personal communication, ECMWF.</a:t>
            </a:r>
          </a:p>
        </p:txBody>
      </p:sp>
    </p:spTree>
    <p:extLst>
      <p:ext uri="{BB962C8B-B14F-4D97-AF65-F5344CB8AC3E}">
        <p14:creationId xmlns:p14="http://schemas.microsoft.com/office/powerpoint/2010/main" val="3937541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505"/>
            <a:ext cx="8229600" cy="985663"/>
          </a:xfrm>
        </p:spPr>
        <p:txBody>
          <a:bodyPr>
            <a:noAutofit/>
          </a:bodyPr>
          <a:lstStyle/>
          <a:p>
            <a:r>
              <a:rPr lang="en-US" sz="3200" dirty="0" smtClean="0"/>
              <a:t>Another reforecast use: </a:t>
            </a:r>
            <a:r>
              <a:rPr lang="en-US" sz="3200" dirty="0"/>
              <a:t>facilitates quantitatively assessing how unusual an event is (EFI)</a:t>
            </a:r>
          </a:p>
        </p:txBody>
      </p:sp>
      <p:pic>
        <p:nvPicPr>
          <p:cNvPr id="4" name="Picture 3" descr="Screen shot 2011-05-31 at 11.27.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60302"/>
            <a:ext cx="7968827" cy="5597699"/>
          </a:xfrm>
          <a:prstGeom prst="rect">
            <a:avLst/>
          </a:prstGeom>
        </p:spPr>
      </p:pic>
      <p:sp>
        <p:nvSpPr>
          <p:cNvPr id="3" name="Slide Number Placeholder 2"/>
          <p:cNvSpPr>
            <a:spLocks noGrp="1"/>
          </p:cNvSpPr>
          <p:nvPr>
            <p:ph type="sldNum" sz="quarter" idx="12"/>
          </p:nvPr>
        </p:nvSpPr>
        <p:spPr/>
        <p:txBody>
          <a:bodyPr/>
          <a:lstStyle/>
          <a:p>
            <a:fld id="{177BC4A7-7D82-FA49-899C-7B50EAA313EC}" type="slidenum">
              <a:rPr lang="en-US" smtClean="0"/>
              <a:t>24</a:t>
            </a:fld>
            <a:endParaRPr lang="en-US"/>
          </a:p>
        </p:txBody>
      </p:sp>
    </p:spTree>
    <p:extLst>
      <p:ext uri="{BB962C8B-B14F-4D97-AF65-F5344CB8AC3E}">
        <p14:creationId xmlns:p14="http://schemas.microsoft.com/office/powerpoint/2010/main" val="9534354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34744B-61F1-7445-8681-61AA331E26B9}" type="slidenum">
              <a:rPr lang="en-US" smtClean="0"/>
              <a:pPr/>
              <a:t>25</a:t>
            </a:fld>
            <a:endParaRPr lang="en-US"/>
          </a:p>
        </p:txBody>
      </p:sp>
      <p:pic>
        <p:nvPicPr>
          <p:cNvPr id="5" name="Picture 4" descr="Screen shot 2011-06-13 at 2.50.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
            <a:ext cx="9144000" cy="6706900"/>
          </a:xfrm>
          <a:prstGeom prst="rect">
            <a:avLst/>
          </a:prstGeom>
        </p:spPr>
      </p:pic>
    </p:spTree>
    <p:extLst>
      <p:ext uri="{BB962C8B-B14F-4D97-AF65-F5344CB8AC3E}">
        <p14:creationId xmlns:p14="http://schemas.microsoft.com/office/powerpoint/2010/main" val="848908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7998"/>
            <a:ext cx="8229600" cy="736083"/>
          </a:xfrm>
        </p:spPr>
        <p:txBody>
          <a:bodyPr>
            <a:normAutofit fontScale="90000"/>
          </a:bodyPr>
          <a:lstStyle/>
          <a:p>
            <a:r>
              <a:rPr lang="en-US" dirty="0" smtClean="0"/>
              <a:t>Extreme Forecast Index</a:t>
            </a:r>
            <a:br>
              <a:rPr lang="en-US" dirty="0" smtClean="0"/>
            </a:br>
            <a:r>
              <a:rPr lang="en-US" dirty="0" smtClean="0"/>
              <a:t>(needs accurate </a:t>
            </a:r>
            <a:r>
              <a:rPr lang="en-US" i="1" dirty="0" smtClean="0"/>
              <a:t>forecast</a:t>
            </a:r>
            <a:r>
              <a:rPr lang="en-US" dirty="0" smtClean="0"/>
              <a:t> climatology, such as provided by reforecasts)</a:t>
            </a:r>
            <a:endParaRPr lang="en-US" dirty="0"/>
          </a:p>
        </p:txBody>
      </p:sp>
      <p:sp>
        <p:nvSpPr>
          <p:cNvPr id="4" name="Slide Number Placeholder 3"/>
          <p:cNvSpPr>
            <a:spLocks noGrp="1"/>
          </p:cNvSpPr>
          <p:nvPr>
            <p:ph type="sldNum" sz="quarter" idx="12"/>
          </p:nvPr>
        </p:nvSpPr>
        <p:spPr/>
        <p:txBody>
          <a:bodyPr/>
          <a:lstStyle/>
          <a:p>
            <a:fld id="{177BC4A7-7D82-FA49-899C-7B50EAA313EC}" type="slidenum">
              <a:rPr lang="en-US" smtClean="0"/>
              <a:t>26</a:t>
            </a:fld>
            <a:endParaRPr lang="en-US" dirty="0"/>
          </a:p>
        </p:txBody>
      </p:sp>
      <p:sp>
        <p:nvSpPr>
          <p:cNvPr id="6" name="TextBox 5"/>
          <p:cNvSpPr txBox="1"/>
          <p:nvPr/>
        </p:nvSpPr>
        <p:spPr>
          <a:xfrm>
            <a:off x="435398" y="3907200"/>
            <a:ext cx="8251402" cy="2343108"/>
          </a:xfrm>
          <a:prstGeom prst="rect">
            <a:avLst/>
          </a:prstGeom>
          <a:noFill/>
        </p:spPr>
        <p:txBody>
          <a:bodyPr wrap="square" lIns="91431" tIns="45716" rIns="91431" bIns="45716" rtlCol="0">
            <a:spAutoFit/>
          </a:bodyPr>
          <a:lstStyle/>
          <a:p>
            <a:r>
              <a:rPr lang="en-US" sz="2400" i="1" dirty="0"/>
              <a:t>p</a:t>
            </a:r>
            <a:r>
              <a:rPr lang="en-US" sz="2400" dirty="0"/>
              <a:t> is the percentile of the cumulative distribution estimated from the ensemble; </a:t>
            </a:r>
            <a:r>
              <a:rPr lang="en-US" sz="2400" i="1" dirty="0" err="1"/>
              <a:t>F</a:t>
            </a:r>
            <a:r>
              <a:rPr lang="en-US" sz="2400" i="1" baseline="-25000" dirty="0" err="1"/>
              <a:t>f</a:t>
            </a:r>
            <a:r>
              <a:rPr lang="en-US" sz="2400" i="1" baseline="-25000" dirty="0"/>
              <a:t> </a:t>
            </a:r>
            <a:r>
              <a:rPr lang="en-US" sz="2400" i="1" dirty="0"/>
              <a:t>(p)</a:t>
            </a:r>
            <a:r>
              <a:rPr lang="en-US" sz="2400" dirty="0"/>
              <a:t> is how the </a:t>
            </a:r>
            <a:r>
              <a:rPr lang="en-US" sz="2400" i="1" dirty="0"/>
              <a:t>p</a:t>
            </a:r>
            <a:r>
              <a:rPr lang="en-US" sz="2400" dirty="0"/>
              <a:t>-percentile of the climate record ranks in the EPS (0 the minimum, 1 the maximum).  This “Anderson-Darling” version introduces a weighted statistic that</a:t>
            </a:r>
          </a:p>
          <a:p>
            <a:r>
              <a:rPr lang="en-US" sz="2400" dirty="0"/>
              <a:t>gives more power in the tails of the distribution. 2/π is normalization factor to keep -1 ≤ EFI ≤ 1.</a:t>
            </a:r>
          </a:p>
        </p:txBody>
      </p:sp>
      <p:graphicFrame>
        <p:nvGraphicFramePr>
          <p:cNvPr id="8" name="Object 7"/>
          <p:cNvGraphicFramePr>
            <a:graphicFrameLocks noChangeAspect="1"/>
          </p:cNvGraphicFramePr>
          <p:nvPr>
            <p:extLst>
              <p:ext uri="{D42A27DB-BD31-4B8C-83A1-F6EECF244321}">
                <p14:modId xmlns:p14="http://schemas.microsoft.com/office/powerpoint/2010/main" val="3995794246"/>
              </p:ext>
            </p:extLst>
          </p:nvPr>
        </p:nvGraphicFramePr>
        <p:xfrm>
          <a:off x="2698340" y="2530473"/>
          <a:ext cx="3499261" cy="1287464"/>
        </p:xfrm>
        <a:graphic>
          <a:graphicData uri="http://schemas.openxmlformats.org/presentationml/2006/ole">
            <mc:AlternateContent xmlns:mc="http://schemas.openxmlformats.org/markup-compatibility/2006">
              <mc:Choice xmlns:v="urn:schemas-microsoft-com:vml" Requires="v">
                <p:oleObj spid="_x0000_s149510" name="Equation" r:id="rId3" imgW="1346200" imgH="495300" progId="Equation.3">
                  <p:embed/>
                </p:oleObj>
              </mc:Choice>
              <mc:Fallback>
                <p:oleObj name="Equation" r:id="rId3" imgW="1346200" imgH="495300" progId="Equation.3">
                  <p:embed/>
                  <p:pic>
                    <p:nvPicPr>
                      <p:cNvPr id="0" name=""/>
                      <p:cNvPicPr/>
                      <p:nvPr/>
                    </p:nvPicPr>
                    <p:blipFill>
                      <a:blip r:embed="rId4"/>
                      <a:stretch>
                        <a:fillRect/>
                      </a:stretch>
                    </p:blipFill>
                    <p:spPr>
                      <a:xfrm>
                        <a:off x="2698340" y="2530473"/>
                        <a:ext cx="3499261" cy="1287464"/>
                      </a:xfrm>
                      <a:prstGeom prst="rect">
                        <a:avLst/>
                      </a:prstGeom>
                    </p:spPr>
                  </p:pic>
                </p:oleObj>
              </mc:Fallback>
            </mc:AlternateContent>
          </a:graphicData>
        </a:graphic>
      </p:graphicFrame>
      <p:sp>
        <p:nvSpPr>
          <p:cNvPr id="9" name="TextBox 8"/>
          <p:cNvSpPr txBox="1"/>
          <p:nvPr/>
        </p:nvSpPr>
        <p:spPr>
          <a:xfrm>
            <a:off x="246063" y="6413699"/>
            <a:ext cx="6964792" cy="307777"/>
          </a:xfrm>
          <a:prstGeom prst="rect">
            <a:avLst/>
          </a:prstGeom>
          <a:noFill/>
        </p:spPr>
        <p:txBody>
          <a:bodyPr wrap="none" lIns="91431" tIns="45716" rIns="91431" bIns="45716" rtlCol="0">
            <a:spAutoFit/>
          </a:bodyPr>
          <a:lstStyle/>
          <a:p>
            <a:r>
              <a:rPr lang="en-US" sz="1400" dirty="0"/>
              <a:t>From: </a:t>
            </a:r>
            <a:r>
              <a:rPr lang="en-US" sz="1400" dirty="0" err="1"/>
              <a:t>LaLaurette</a:t>
            </a:r>
            <a:r>
              <a:rPr lang="en-US" sz="1400" dirty="0"/>
              <a:t>, QJRMS, 2003, and http://</a:t>
            </a:r>
            <a:r>
              <a:rPr lang="en-US" sz="1400" dirty="0" err="1"/>
              <a:t>www.ecmwf.int</a:t>
            </a:r>
            <a:r>
              <a:rPr lang="en-US" sz="1400" dirty="0"/>
              <a:t>/products/forecasts/</a:t>
            </a:r>
            <a:r>
              <a:rPr lang="en-US" sz="1400" dirty="0" err="1"/>
              <a:t>efi_guide.pdf</a:t>
            </a:r>
            <a:r>
              <a:rPr lang="en-US" sz="1400" dirty="0"/>
              <a:t> </a:t>
            </a:r>
          </a:p>
        </p:txBody>
      </p:sp>
    </p:spTree>
    <p:extLst>
      <p:ext uri="{BB962C8B-B14F-4D97-AF65-F5344CB8AC3E}">
        <p14:creationId xmlns:p14="http://schemas.microsoft.com/office/powerpoint/2010/main" val="3321276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144"/>
            <a:ext cx="8229600" cy="826788"/>
          </a:xfrm>
        </p:spPr>
        <p:txBody>
          <a:bodyPr/>
          <a:lstStyle/>
          <a:p>
            <a:r>
              <a:rPr lang="en-US" dirty="0" smtClean="0"/>
              <a:t>EFI</a:t>
            </a:r>
            <a:endParaRPr lang="en-US" dirty="0"/>
          </a:p>
        </p:txBody>
      </p:sp>
      <p:sp>
        <p:nvSpPr>
          <p:cNvPr id="4" name="Slide Number Placeholder 3"/>
          <p:cNvSpPr>
            <a:spLocks noGrp="1"/>
          </p:cNvSpPr>
          <p:nvPr>
            <p:ph type="sldNum" sz="quarter" idx="12"/>
          </p:nvPr>
        </p:nvSpPr>
        <p:spPr/>
        <p:txBody>
          <a:bodyPr/>
          <a:lstStyle/>
          <a:p>
            <a:fld id="{177BC4A7-7D82-FA49-899C-7B50EAA313EC}" type="slidenum">
              <a:rPr lang="en-US" smtClean="0"/>
              <a:t>27</a:t>
            </a:fld>
            <a:endParaRPr lang="en-US"/>
          </a:p>
        </p:txBody>
      </p:sp>
      <p:pic>
        <p:nvPicPr>
          <p:cNvPr id="6" name="Picture 5" descr="Screen shot 2011-05-31 at 2.44.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0663"/>
            <a:ext cx="9144000" cy="5880812"/>
          </a:xfrm>
          <a:prstGeom prst="rect">
            <a:avLst/>
          </a:prstGeom>
        </p:spPr>
      </p:pic>
      <p:cxnSp>
        <p:nvCxnSpPr>
          <p:cNvPr id="8" name="Straight Arrow Connector 7"/>
          <p:cNvCxnSpPr/>
          <p:nvPr/>
        </p:nvCxnSpPr>
        <p:spPr>
          <a:xfrm>
            <a:off x="2475117" y="1580871"/>
            <a:ext cx="12959" cy="349864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37623" y="6433105"/>
            <a:ext cx="957752" cy="369332"/>
          </a:xfrm>
          <a:prstGeom prst="rect">
            <a:avLst/>
          </a:prstGeom>
          <a:noFill/>
        </p:spPr>
        <p:txBody>
          <a:bodyPr wrap="none" lIns="91431" tIns="45716" rIns="91431" bIns="45716" rtlCol="0">
            <a:spAutoFit/>
          </a:bodyPr>
          <a:lstStyle/>
          <a:p>
            <a:r>
              <a:rPr lang="en-US" dirty="0" smtClean="0"/>
              <a:t>Ref: ibid</a:t>
            </a:r>
            <a:endParaRPr lang="en-US" dirty="0"/>
          </a:p>
        </p:txBody>
      </p:sp>
    </p:spTree>
    <p:extLst>
      <p:ext uri="{BB962C8B-B14F-4D97-AF65-F5344CB8AC3E}">
        <p14:creationId xmlns:p14="http://schemas.microsoft.com/office/powerpoint/2010/main" val="4214906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9825"/>
            <a:ext cx="8229600" cy="1143000"/>
          </a:xfrm>
        </p:spPr>
        <p:txBody>
          <a:bodyPr>
            <a:noAutofit/>
          </a:bodyPr>
          <a:lstStyle/>
          <a:p>
            <a:r>
              <a:rPr lang="en-US" sz="4800" dirty="0"/>
              <a:t>Reforecast / calibration</a:t>
            </a:r>
            <a:br>
              <a:rPr lang="en-US" sz="4800" dirty="0"/>
            </a:br>
            <a:r>
              <a:rPr lang="en-US" sz="4800" dirty="0"/>
              <a:t>disadvantages</a:t>
            </a:r>
          </a:p>
        </p:txBody>
      </p:sp>
      <p:sp>
        <p:nvSpPr>
          <p:cNvPr id="4" name="Slide Number Placeholder 3"/>
          <p:cNvSpPr>
            <a:spLocks noGrp="1"/>
          </p:cNvSpPr>
          <p:nvPr>
            <p:ph type="sldNum" sz="quarter" idx="12"/>
          </p:nvPr>
        </p:nvSpPr>
        <p:spPr/>
        <p:txBody>
          <a:bodyPr/>
          <a:lstStyle/>
          <a:p>
            <a:fld id="{177BC4A7-7D82-FA49-899C-7B50EAA313EC}" type="slidenum">
              <a:rPr lang="en-US" smtClean="0"/>
              <a:t>28</a:t>
            </a:fld>
            <a:endParaRPr lang="en-US"/>
          </a:p>
        </p:txBody>
      </p:sp>
    </p:spTree>
    <p:extLst>
      <p:ext uri="{BB962C8B-B14F-4D97-AF65-F5344CB8AC3E}">
        <p14:creationId xmlns:p14="http://schemas.microsoft.com/office/powerpoint/2010/main" val="426987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3625" cy="786629"/>
          </a:xfrm>
        </p:spPr>
        <p:txBody>
          <a:bodyPr>
            <a:noAutofit/>
          </a:bodyPr>
          <a:lstStyle/>
          <a:p>
            <a:r>
              <a:rPr lang="en-US" sz="3600" dirty="0" smtClean="0"/>
              <a:t>Advantage of </a:t>
            </a:r>
            <a:r>
              <a:rPr lang="en-US" sz="3600" i="1" dirty="0" smtClean="0"/>
              <a:t>dynamical </a:t>
            </a:r>
            <a:r>
              <a:rPr lang="en-US" sz="3600" dirty="0" smtClean="0"/>
              <a:t>downscaling: forecasts of some processes very bad without high resolution, explicit convection</a:t>
            </a:r>
            <a:endParaRPr lang="en-US" sz="3600" dirty="0"/>
          </a:p>
        </p:txBody>
      </p:sp>
      <p:sp>
        <p:nvSpPr>
          <p:cNvPr id="4" name="Slide Number Placeholder 3"/>
          <p:cNvSpPr>
            <a:spLocks noGrp="1"/>
          </p:cNvSpPr>
          <p:nvPr>
            <p:ph type="sldNum" sz="quarter" idx="12"/>
          </p:nvPr>
        </p:nvSpPr>
        <p:spPr>
          <a:xfrm>
            <a:off x="6553200" y="6356351"/>
            <a:ext cx="2133600" cy="365125"/>
          </a:xfrm>
        </p:spPr>
        <p:txBody>
          <a:bodyPr/>
          <a:lstStyle/>
          <a:p>
            <a:fld id="{F6144F85-B91C-AB4C-858C-75C9F2190BCD}" type="slidenum">
              <a:rPr lang="en-US" sz="1100" smtClean="0">
                <a:cs typeface="Calibri"/>
              </a:rPr>
              <a:pPr/>
              <a:t>29</a:t>
            </a:fld>
            <a:endParaRPr lang="en-US" sz="1100">
              <a:cs typeface="Calibri"/>
            </a:endParaRPr>
          </a:p>
        </p:txBody>
      </p:sp>
      <p:pic>
        <p:nvPicPr>
          <p:cNvPr id="5" name="Picture 4" descr="Picture 26.png"/>
          <p:cNvPicPr>
            <a:picLocks noChangeAspect="1"/>
          </p:cNvPicPr>
          <p:nvPr/>
        </p:nvPicPr>
        <p:blipFill>
          <a:blip r:embed="rId2"/>
          <a:stretch>
            <a:fillRect/>
          </a:stretch>
        </p:blipFill>
        <p:spPr>
          <a:xfrm>
            <a:off x="0" y="2660692"/>
            <a:ext cx="9144000" cy="2564027"/>
          </a:xfrm>
          <a:prstGeom prst="rect">
            <a:avLst/>
          </a:prstGeom>
        </p:spPr>
      </p:pic>
      <p:sp>
        <p:nvSpPr>
          <p:cNvPr id="6" name="TextBox 5"/>
          <p:cNvSpPr txBox="1"/>
          <p:nvPr/>
        </p:nvSpPr>
        <p:spPr>
          <a:xfrm>
            <a:off x="457200" y="2286000"/>
            <a:ext cx="2060612" cy="369324"/>
          </a:xfrm>
          <a:prstGeom prst="rect">
            <a:avLst/>
          </a:prstGeom>
          <a:noFill/>
        </p:spPr>
        <p:txBody>
          <a:bodyPr wrap="none" lIns="91431" tIns="45716" rIns="91431" bIns="45716" rtlCol="0">
            <a:spAutoFit/>
          </a:bodyPr>
          <a:lstStyle/>
          <a:p>
            <a:r>
              <a:rPr lang="en-US" sz="1800" dirty="0" smtClean="0">
                <a:latin typeface="Calibri"/>
                <a:cs typeface="Calibri"/>
              </a:rPr>
              <a:t>30-km SREF P &gt; 0.5”</a:t>
            </a:r>
            <a:endParaRPr lang="en-US" sz="1800" dirty="0">
              <a:latin typeface="Calibri"/>
              <a:cs typeface="Calibri"/>
            </a:endParaRPr>
          </a:p>
        </p:txBody>
      </p:sp>
      <p:sp>
        <p:nvSpPr>
          <p:cNvPr id="7" name="TextBox 6"/>
          <p:cNvSpPr txBox="1"/>
          <p:nvPr/>
        </p:nvSpPr>
        <p:spPr>
          <a:xfrm>
            <a:off x="3505200" y="2286000"/>
            <a:ext cx="1980011" cy="369324"/>
          </a:xfrm>
          <a:prstGeom prst="rect">
            <a:avLst/>
          </a:prstGeom>
          <a:noFill/>
        </p:spPr>
        <p:txBody>
          <a:bodyPr wrap="none" lIns="91431" tIns="45716" rIns="91431" bIns="45716" rtlCol="0">
            <a:spAutoFit/>
          </a:bodyPr>
          <a:lstStyle/>
          <a:p>
            <a:r>
              <a:rPr lang="en-US" sz="1800" dirty="0" smtClean="0">
                <a:latin typeface="Calibri"/>
                <a:cs typeface="Calibri"/>
              </a:rPr>
              <a:t>4-km SSEF P &gt; 0.5 “</a:t>
            </a:r>
            <a:endParaRPr lang="en-US" sz="1800" dirty="0">
              <a:latin typeface="Calibri"/>
              <a:cs typeface="Calibri"/>
            </a:endParaRPr>
          </a:p>
        </p:txBody>
      </p:sp>
      <p:sp>
        <p:nvSpPr>
          <p:cNvPr id="8" name="TextBox 7"/>
          <p:cNvSpPr txBox="1"/>
          <p:nvPr/>
        </p:nvSpPr>
        <p:spPr>
          <a:xfrm>
            <a:off x="7010400" y="2286000"/>
            <a:ext cx="1265886" cy="369324"/>
          </a:xfrm>
          <a:prstGeom prst="rect">
            <a:avLst/>
          </a:prstGeom>
          <a:noFill/>
        </p:spPr>
        <p:txBody>
          <a:bodyPr wrap="none" lIns="91431" tIns="45716" rIns="91431" bIns="45716" rtlCol="0">
            <a:spAutoFit/>
          </a:bodyPr>
          <a:lstStyle/>
          <a:p>
            <a:r>
              <a:rPr lang="en-US" sz="1800" dirty="0" smtClean="0">
                <a:latin typeface="Calibri"/>
                <a:cs typeface="Calibri"/>
              </a:rPr>
              <a:t>Verification</a:t>
            </a:r>
            <a:endParaRPr lang="en-US" sz="1800" dirty="0">
              <a:latin typeface="Calibri"/>
              <a:cs typeface="Calibri"/>
            </a:endParaRPr>
          </a:p>
        </p:txBody>
      </p:sp>
      <p:sp>
        <p:nvSpPr>
          <p:cNvPr id="9" name="TextBox 8"/>
          <p:cNvSpPr txBox="1"/>
          <p:nvPr/>
        </p:nvSpPr>
        <p:spPr>
          <a:xfrm>
            <a:off x="304800" y="1676400"/>
            <a:ext cx="8606312" cy="369324"/>
          </a:xfrm>
          <a:prstGeom prst="rect">
            <a:avLst/>
          </a:prstGeom>
          <a:noFill/>
        </p:spPr>
        <p:txBody>
          <a:bodyPr wrap="none" lIns="91431" tIns="45716" rIns="91431" bIns="45716" rtlCol="0">
            <a:spAutoFit/>
          </a:bodyPr>
          <a:lstStyle/>
          <a:p>
            <a:r>
              <a:rPr lang="en-US" sz="1800" dirty="0" smtClean="0">
                <a:latin typeface="Calibri"/>
                <a:cs typeface="Calibri"/>
              </a:rPr>
              <a:t>An example from NSSL-SPC Hazardous Weather Test Bed, forecast initialized 20 May 2010</a:t>
            </a:r>
            <a:endParaRPr lang="en-US" sz="1800" dirty="0">
              <a:latin typeface="Calibri"/>
              <a:cs typeface="Calibri"/>
            </a:endParaRPr>
          </a:p>
        </p:txBody>
      </p:sp>
      <p:sp>
        <p:nvSpPr>
          <p:cNvPr id="10" name="TextBox 9"/>
          <p:cNvSpPr txBox="1"/>
          <p:nvPr/>
        </p:nvSpPr>
        <p:spPr>
          <a:xfrm>
            <a:off x="76200" y="5410200"/>
            <a:ext cx="8972510" cy="1200321"/>
          </a:xfrm>
          <a:prstGeom prst="rect">
            <a:avLst/>
          </a:prstGeom>
          <a:noFill/>
        </p:spPr>
        <p:txBody>
          <a:bodyPr wrap="none" lIns="91431" tIns="45716" rIns="91431" bIns="45716" rtlCol="0">
            <a:spAutoFit/>
          </a:bodyPr>
          <a:lstStyle/>
          <a:p>
            <a:r>
              <a:rPr lang="en-US" sz="1800" dirty="0" smtClean="0">
                <a:latin typeface="Calibri"/>
                <a:cs typeface="Calibri"/>
              </a:rPr>
              <a:t>With warm-season QPF, </a:t>
            </a:r>
            <a:r>
              <a:rPr lang="en-US" sz="1800" dirty="0" smtClean="0">
                <a:latin typeface="Calibri"/>
                <a:cs typeface="Calibri"/>
              </a:rPr>
              <a:t>the comparatively </a:t>
            </a:r>
            <a:r>
              <a:rPr lang="en-US" sz="1800" dirty="0" smtClean="0">
                <a:latin typeface="Calibri"/>
                <a:cs typeface="Calibri"/>
              </a:rPr>
              <a:t>coarse resolution and parameterized convection </a:t>
            </a:r>
          </a:p>
          <a:p>
            <a:r>
              <a:rPr lang="en-US" sz="1800" dirty="0" smtClean="0">
                <a:latin typeface="Calibri"/>
                <a:cs typeface="Calibri"/>
              </a:rPr>
              <a:t>in operational </a:t>
            </a:r>
            <a:r>
              <a:rPr lang="en-US" sz="1800" dirty="0" smtClean="0">
                <a:latin typeface="Calibri"/>
                <a:cs typeface="Calibri"/>
              </a:rPr>
              <a:t>30-km ensemble </a:t>
            </a:r>
            <a:r>
              <a:rPr lang="en-US" sz="1800" dirty="0" smtClean="0">
                <a:latin typeface="Calibri"/>
                <a:cs typeface="Calibri"/>
              </a:rPr>
              <a:t>system produces </a:t>
            </a:r>
            <a:r>
              <a:rPr lang="en-US" sz="1800" dirty="0" smtClean="0">
                <a:latin typeface="Calibri"/>
                <a:cs typeface="Calibri"/>
              </a:rPr>
              <a:t>a forecast </a:t>
            </a:r>
            <a:r>
              <a:rPr lang="en-US" sz="1800" dirty="0" smtClean="0">
                <a:latin typeface="Calibri"/>
                <a:cs typeface="Calibri"/>
              </a:rPr>
              <a:t>that is clearly</a:t>
            </a:r>
            <a:r>
              <a:rPr lang="en-US" sz="1800" dirty="0">
                <a:latin typeface="Calibri"/>
                <a:cs typeface="Calibri"/>
              </a:rPr>
              <a:t> </a:t>
            </a:r>
            <a:r>
              <a:rPr lang="en-US" sz="1800" dirty="0" smtClean="0">
                <a:latin typeface="Calibri"/>
                <a:cs typeface="Calibri"/>
              </a:rPr>
              <a:t>inferior to the 4-km, </a:t>
            </a:r>
          </a:p>
          <a:p>
            <a:r>
              <a:rPr lang="en-US" sz="1800" dirty="0" smtClean="0">
                <a:latin typeface="Calibri"/>
                <a:cs typeface="Calibri"/>
              </a:rPr>
              <a:t>resolved convection </a:t>
            </a:r>
            <a:r>
              <a:rPr lang="en-US" sz="1800" dirty="0" smtClean="0">
                <a:latin typeface="Calibri"/>
                <a:cs typeface="Calibri"/>
              </a:rPr>
              <a:t>ensemble.   Statistical downscaling will only work if the model generally </a:t>
            </a:r>
          </a:p>
          <a:p>
            <a:r>
              <a:rPr lang="en-US" sz="1800" dirty="0" smtClean="0">
                <a:latin typeface="Calibri"/>
                <a:cs typeface="Calibri"/>
              </a:rPr>
              <a:t>has some </a:t>
            </a:r>
            <a:r>
              <a:rPr lang="en-US" sz="1800" dirty="0" smtClean="0">
                <a:latin typeface="Calibri"/>
                <a:cs typeface="Calibri"/>
              </a:rPr>
              <a:t>predictable signal at the larger scales</a:t>
            </a:r>
            <a:r>
              <a:rPr lang="en-US" sz="1800" dirty="0" smtClean="0">
                <a:latin typeface="Calibri"/>
                <a:cs typeface="Calibri"/>
              </a:rPr>
              <a:t>.</a:t>
            </a:r>
            <a:endParaRPr lang="en-US" sz="1800" dirty="0">
              <a:latin typeface="Calibri"/>
              <a:cs typeface="Calibri"/>
            </a:endParaRPr>
          </a:p>
        </p:txBody>
      </p:sp>
      <p:sp>
        <p:nvSpPr>
          <p:cNvPr id="11" name="TextBox 10"/>
          <p:cNvSpPr txBox="1"/>
          <p:nvPr/>
        </p:nvSpPr>
        <p:spPr>
          <a:xfrm>
            <a:off x="3429000" y="1905000"/>
            <a:ext cx="2172390" cy="307777"/>
          </a:xfrm>
          <a:prstGeom prst="rect">
            <a:avLst/>
          </a:prstGeom>
          <a:noFill/>
        </p:spPr>
        <p:txBody>
          <a:bodyPr wrap="none" lIns="91431" tIns="45716" rIns="91431" bIns="45716" rtlCol="0">
            <a:spAutoFit/>
          </a:bodyPr>
          <a:lstStyle/>
          <a:p>
            <a:r>
              <a:rPr lang="en-US" sz="1400" dirty="0"/>
              <a:t>http://tinyurl.com/2ftbvgs</a:t>
            </a:r>
          </a:p>
        </p:txBody>
      </p:sp>
    </p:spTree>
    <p:extLst>
      <p:ext uri="{BB962C8B-B14F-4D97-AF65-F5344CB8AC3E}">
        <p14:creationId xmlns:p14="http://schemas.microsoft.com/office/powerpoint/2010/main" val="42809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1143000"/>
          </a:xfrm>
        </p:spPr>
        <p:txBody>
          <a:bodyPr/>
          <a:lstStyle/>
          <a:p>
            <a:r>
              <a:rPr lang="en-US" sz="4000" dirty="0" smtClean="0"/>
              <a:t>How can we provide spatially detailed weather forecasts in such regions?</a:t>
            </a:r>
            <a:endParaRPr lang="en-US" sz="4000"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3</a:t>
            </a:fld>
            <a:endParaRPr lang="en-US"/>
          </a:p>
        </p:txBody>
      </p:sp>
      <p:pic>
        <p:nvPicPr>
          <p:cNvPr id="5" name="Picture 4" descr="home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438400"/>
            <a:ext cx="4543425" cy="4038600"/>
          </a:xfrm>
          <a:prstGeom prst="rect">
            <a:avLst/>
          </a:prstGeom>
        </p:spPr>
      </p:pic>
      <p:sp>
        <p:nvSpPr>
          <p:cNvPr id="6" name="TextBox 5"/>
          <p:cNvSpPr txBox="1"/>
          <p:nvPr/>
        </p:nvSpPr>
        <p:spPr>
          <a:xfrm>
            <a:off x="381000" y="1600200"/>
            <a:ext cx="3634328" cy="830997"/>
          </a:xfrm>
          <a:prstGeom prst="rect">
            <a:avLst/>
          </a:prstGeom>
          <a:noFill/>
        </p:spPr>
        <p:txBody>
          <a:bodyPr wrap="none" rtlCol="0">
            <a:spAutoFit/>
          </a:bodyPr>
          <a:lstStyle/>
          <a:p>
            <a:pPr marL="457200" indent="-457200">
              <a:buAutoNum type="arabicParenBoth"/>
            </a:pPr>
            <a:r>
              <a:rPr lang="en-US" dirty="0" smtClean="0">
                <a:latin typeface="Calibri"/>
                <a:cs typeface="Calibri"/>
              </a:rPr>
              <a:t>Dynamical downscaling;</a:t>
            </a:r>
          </a:p>
          <a:p>
            <a:r>
              <a:rPr lang="en-US" dirty="0" smtClean="0">
                <a:latin typeface="Calibri"/>
                <a:cs typeface="Calibri"/>
              </a:rPr>
              <a:t>high-resolution NWP</a:t>
            </a:r>
            <a:endParaRPr lang="en-US" dirty="0">
              <a:latin typeface="Calibri"/>
              <a:cs typeface="Calibri"/>
            </a:endParaRPr>
          </a:p>
        </p:txBody>
      </p:sp>
      <p:sp>
        <p:nvSpPr>
          <p:cNvPr id="7" name="TextBox 6"/>
          <p:cNvSpPr txBox="1"/>
          <p:nvPr/>
        </p:nvSpPr>
        <p:spPr>
          <a:xfrm>
            <a:off x="304800" y="6534983"/>
            <a:ext cx="3945373" cy="307777"/>
          </a:xfrm>
          <a:prstGeom prst="rect">
            <a:avLst/>
          </a:prstGeom>
          <a:noFill/>
        </p:spPr>
        <p:txBody>
          <a:bodyPr wrap="none" rtlCol="0">
            <a:spAutoFit/>
          </a:bodyPr>
          <a:lstStyle/>
          <a:p>
            <a:r>
              <a:rPr lang="en-US" sz="1400" dirty="0"/>
              <a:t>http://</a:t>
            </a:r>
            <a:r>
              <a:rPr lang="en-US" sz="1400" dirty="0" err="1"/>
              <a:t>www.atmos.washington.edu</a:t>
            </a:r>
            <a:r>
              <a:rPr lang="en-US" sz="1400" dirty="0"/>
              <a:t>/~cliff/</a:t>
            </a:r>
            <a:r>
              <a:rPr lang="en-US" sz="1400" dirty="0" err="1"/>
              <a:t>cliff.php</a:t>
            </a:r>
            <a:endParaRPr lang="en-US" sz="1400" dirty="0"/>
          </a:p>
        </p:txBody>
      </p:sp>
      <p:pic>
        <p:nvPicPr>
          <p:cNvPr id="8" name="Picture 7" descr="Screen shot 2011-06-13 at 9.57.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200400"/>
            <a:ext cx="3709115" cy="3429000"/>
          </a:xfrm>
          <a:prstGeom prst="rect">
            <a:avLst/>
          </a:prstGeom>
        </p:spPr>
      </p:pic>
      <p:sp>
        <p:nvSpPr>
          <p:cNvPr id="9" name="TextBox 8"/>
          <p:cNvSpPr txBox="1"/>
          <p:nvPr/>
        </p:nvSpPr>
        <p:spPr>
          <a:xfrm>
            <a:off x="5105400" y="1600200"/>
            <a:ext cx="3503784" cy="1569660"/>
          </a:xfrm>
          <a:prstGeom prst="rect">
            <a:avLst/>
          </a:prstGeom>
          <a:noFill/>
        </p:spPr>
        <p:txBody>
          <a:bodyPr wrap="none" rtlCol="0">
            <a:spAutoFit/>
          </a:bodyPr>
          <a:lstStyle/>
          <a:p>
            <a:r>
              <a:rPr lang="en-US" dirty="0" smtClean="0">
                <a:latin typeface="Calibri"/>
                <a:cs typeface="Calibri"/>
              </a:rPr>
              <a:t>(2) Statistical downscaling;</a:t>
            </a:r>
          </a:p>
          <a:p>
            <a:r>
              <a:rPr lang="en-US" dirty="0" smtClean="0">
                <a:latin typeface="Calibri"/>
                <a:cs typeface="Calibri"/>
              </a:rPr>
              <a:t>relate high-resolution</a:t>
            </a:r>
          </a:p>
          <a:p>
            <a:r>
              <a:rPr lang="en-US" dirty="0" smtClean="0">
                <a:latin typeface="Calibri"/>
                <a:cs typeface="Calibri"/>
              </a:rPr>
              <a:t>measurements to </a:t>
            </a:r>
          </a:p>
          <a:p>
            <a:r>
              <a:rPr lang="en-US" dirty="0" smtClean="0">
                <a:latin typeface="Calibri"/>
                <a:cs typeface="Calibri"/>
              </a:rPr>
              <a:t>lower-res. model forecast</a:t>
            </a:r>
            <a:endParaRPr lang="en-US" dirty="0">
              <a:latin typeface="Calibri"/>
              <a:cs typeface="Calibri"/>
            </a:endParaRPr>
          </a:p>
        </p:txBody>
      </p:sp>
      <p:sp>
        <p:nvSpPr>
          <p:cNvPr id="10" name="TextBox 9"/>
          <p:cNvSpPr txBox="1"/>
          <p:nvPr/>
        </p:nvSpPr>
        <p:spPr>
          <a:xfrm>
            <a:off x="4876800" y="6581001"/>
            <a:ext cx="3980577" cy="276999"/>
          </a:xfrm>
          <a:prstGeom prst="rect">
            <a:avLst/>
          </a:prstGeom>
          <a:noFill/>
        </p:spPr>
        <p:txBody>
          <a:bodyPr wrap="none" rtlCol="0">
            <a:spAutoFit/>
          </a:bodyPr>
          <a:lstStyle/>
          <a:p>
            <a:r>
              <a:rPr lang="en-US" sz="1200" dirty="0"/>
              <a:t>http://</a:t>
            </a:r>
            <a:r>
              <a:rPr lang="en-US" sz="1200" dirty="0" err="1"/>
              <a:t>www.esrl.noaa.gov</a:t>
            </a:r>
            <a:r>
              <a:rPr lang="en-US" sz="1200" dirty="0"/>
              <a:t>/</a:t>
            </a:r>
            <a:r>
              <a:rPr lang="en-US" sz="1200" dirty="0" err="1"/>
              <a:t>psd</a:t>
            </a:r>
            <a:r>
              <a:rPr lang="en-US" sz="1200" dirty="0"/>
              <a:t>/forecasts/reforecast/</a:t>
            </a:r>
            <a:r>
              <a:rPr lang="en-US" sz="1200" dirty="0" err="1"/>
              <a:t>narr</a:t>
            </a:r>
            <a:r>
              <a:rPr lang="en-US" sz="1200" dirty="0"/>
              <a:t>/</a:t>
            </a:r>
          </a:p>
        </p:txBody>
      </p:sp>
    </p:spTree>
    <p:extLst>
      <p:ext uri="{BB962C8B-B14F-4D97-AF65-F5344CB8AC3E}">
        <p14:creationId xmlns:p14="http://schemas.microsoft.com/office/powerpoint/2010/main" val="30289631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34744B-61F1-7445-8681-61AA331E26B9}" type="slidenum">
              <a:rPr lang="en-US" smtClean="0"/>
              <a:pPr/>
              <a:t>30</a:t>
            </a:fld>
            <a:endParaRPr lang="en-US"/>
          </a:p>
        </p:txBody>
      </p:sp>
      <p:pic>
        <p:nvPicPr>
          <p:cNvPr id="5" name="Picture 4" descr="Screen shot 2011-06-13 at 2.53.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9144000" cy="6670729"/>
          </a:xfrm>
          <a:prstGeom prst="rect">
            <a:avLst/>
          </a:prstGeom>
        </p:spPr>
      </p:pic>
    </p:spTree>
    <p:extLst>
      <p:ext uri="{BB962C8B-B14F-4D97-AF65-F5344CB8AC3E}">
        <p14:creationId xmlns:p14="http://schemas.microsoft.com/office/powerpoint/2010/main" val="1596407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normAutofit fontScale="90000"/>
          </a:bodyPr>
          <a:lstStyle/>
          <a:p>
            <a:r>
              <a:rPr lang="en-US" dirty="0" smtClean="0"/>
              <a:t>Disadvantage: non-stationary </a:t>
            </a:r>
            <a:br>
              <a:rPr lang="en-US" dirty="0" smtClean="0"/>
            </a:br>
            <a:r>
              <a:rPr lang="en-US" dirty="0" smtClean="0"/>
              <a:t>forecast errors in reforecasts?</a:t>
            </a:r>
            <a:endParaRPr lang="en-US" dirty="0"/>
          </a:p>
        </p:txBody>
      </p:sp>
      <p:sp>
        <p:nvSpPr>
          <p:cNvPr id="3" name="Content Placeholder 2"/>
          <p:cNvSpPr>
            <a:spLocks noGrp="1"/>
          </p:cNvSpPr>
          <p:nvPr>
            <p:ph idx="1"/>
          </p:nvPr>
        </p:nvSpPr>
        <p:spPr>
          <a:xfrm>
            <a:off x="685800" y="1676400"/>
            <a:ext cx="7772400" cy="4114800"/>
          </a:xfrm>
        </p:spPr>
        <p:txBody>
          <a:bodyPr/>
          <a:lstStyle/>
          <a:p>
            <a:r>
              <a:rPr lang="en-US" sz="2000" dirty="0"/>
              <a:t>If real climate or model-error statistics change significantly during reforecast period, decreased accuracy of post-processed estimates.</a:t>
            </a:r>
            <a:endParaRPr lang="en-US" dirty="0"/>
          </a:p>
          <a:p>
            <a:endParaRPr lang="en-US" dirty="0"/>
          </a:p>
        </p:txBody>
      </p:sp>
      <p:sp>
        <p:nvSpPr>
          <p:cNvPr id="4" name="Slide Number Placeholder 3"/>
          <p:cNvSpPr>
            <a:spLocks noGrp="1"/>
          </p:cNvSpPr>
          <p:nvPr>
            <p:ph type="sldNum" sz="quarter" idx="12"/>
          </p:nvPr>
        </p:nvSpPr>
        <p:spPr/>
        <p:txBody>
          <a:bodyPr/>
          <a:lstStyle/>
          <a:p>
            <a:fld id="{177BC4A7-7D82-FA49-899C-7B50EAA313EC}" type="slidenum">
              <a:rPr lang="en-US" smtClean="0"/>
              <a:t>31</a:t>
            </a:fld>
            <a:endParaRPr lang="en-US"/>
          </a:p>
        </p:txBody>
      </p:sp>
      <p:sp>
        <p:nvSpPr>
          <p:cNvPr id="6" name="TextBox 5"/>
          <p:cNvSpPr txBox="1"/>
          <p:nvPr/>
        </p:nvSpPr>
        <p:spPr>
          <a:xfrm>
            <a:off x="2057400" y="6488676"/>
            <a:ext cx="5081158" cy="369324"/>
          </a:xfrm>
          <a:prstGeom prst="rect">
            <a:avLst/>
          </a:prstGeom>
          <a:noFill/>
        </p:spPr>
        <p:txBody>
          <a:bodyPr wrap="none" lIns="91431" tIns="45716" rIns="91431" bIns="45716" rtlCol="0">
            <a:spAutoFit/>
          </a:bodyPr>
          <a:lstStyle/>
          <a:p>
            <a:r>
              <a:rPr lang="en-US" sz="1800" dirty="0" smtClean="0">
                <a:latin typeface="Calibri"/>
                <a:cs typeface="Calibri"/>
              </a:rPr>
              <a:t>From Dee et al., QJRMS, 2011 article on ERA-Interim</a:t>
            </a:r>
            <a:endParaRPr lang="en-US" sz="1800" dirty="0">
              <a:latin typeface="Calibri"/>
              <a:cs typeface="Calibri"/>
            </a:endParaRPr>
          </a:p>
        </p:txBody>
      </p:sp>
      <p:pic>
        <p:nvPicPr>
          <p:cNvPr id="8" name="Picture 7" descr="Screen shot 2011-06-13 at 1.51.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43600"/>
            <a:ext cx="9144000" cy="217210"/>
          </a:xfrm>
          <a:prstGeom prst="rect">
            <a:avLst/>
          </a:prstGeom>
        </p:spPr>
      </p:pic>
      <p:sp>
        <p:nvSpPr>
          <p:cNvPr id="9" name="TextBox 8"/>
          <p:cNvSpPr txBox="1"/>
          <p:nvPr/>
        </p:nvSpPr>
        <p:spPr>
          <a:xfrm>
            <a:off x="2286000" y="2514600"/>
            <a:ext cx="4920487" cy="461665"/>
          </a:xfrm>
          <a:prstGeom prst="rect">
            <a:avLst/>
          </a:prstGeom>
          <a:noFill/>
        </p:spPr>
        <p:txBody>
          <a:bodyPr wrap="none" rtlCol="0">
            <a:spAutoFit/>
          </a:bodyPr>
          <a:lstStyle/>
          <a:p>
            <a:r>
              <a:rPr lang="en-US" dirty="0" smtClean="0">
                <a:latin typeface="Calibri"/>
                <a:cs typeface="Calibri"/>
              </a:rPr>
              <a:t>Short-term forecast fit to radiosondes</a:t>
            </a:r>
            <a:endParaRPr lang="en-US" dirty="0">
              <a:latin typeface="Calibri"/>
              <a:cs typeface="Calibri"/>
            </a:endParaRPr>
          </a:p>
        </p:txBody>
      </p:sp>
      <p:pic>
        <p:nvPicPr>
          <p:cNvPr id="10" name="Picture 9" descr="Screen shot 2011-06-13 at 1.5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895600"/>
            <a:ext cx="4572000" cy="2990095"/>
          </a:xfrm>
          <a:prstGeom prst="rect">
            <a:avLst/>
          </a:prstGeom>
        </p:spPr>
      </p:pic>
    </p:spTree>
    <p:extLst>
      <p:ext uri="{BB962C8B-B14F-4D97-AF65-F5344CB8AC3E}">
        <p14:creationId xmlns:p14="http://schemas.microsoft.com/office/powerpoint/2010/main" val="4204847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76" y="274638"/>
            <a:ext cx="8723313" cy="1143000"/>
          </a:xfrm>
        </p:spPr>
        <p:txBody>
          <a:bodyPr>
            <a:normAutofit fontScale="90000"/>
          </a:bodyPr>
          <a:lstStyle/>
          <a:p>
            <a:r>
              <a:rPr lang="en-US" dirty="0" smtClean="0"/>
              <a:t>Changing climate: today’s forecasts warmer than those in training data set?</a:t>
            </a:r>
            <a:endParaRPr lang="en-US" dirty="0"/>
          </a:p>
        </p:txBody>
      </p:sp>
      <p:sp>
        <p:nvSpPr>
          <p:cNvPr id="4" name="Slide Number Placeholder 3"/>
          <p:cNvSpPr>
            <a:spLocks noGrp="1"/>
          </p:cNvSpPr>
          <p:nvPr>
            <p:ph type="sldNum" sz="quarter" idx="12"/>
          </p:nvPr>
        </p:nvSpPr>
        <p:spPr/>
        <p:txBody>
          <a:bodyPr/>
          <a:lstStyle/>
          <a:p>
            <a:fld id="{177BC4A7-7D82-FA49-899C-7B50EAA313EC}" type="slidenum">
              <a:rPr lang="en-US" smtClean="0"/>
              <a:t>32</a:t>
            </a:fld>
            <a:endParaRPr lang="en-US"/>
          </a:p>
        </p:txBody>
      </p:sp>
      <p:pic>
        <p:nvPicPr>
          <p:cNvPr id="6" name="Picture 5" descr="Fig.final_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6413"/>
            <a:ext cx="9144000" cy="3860568"/>
          </a:xfrm>
          <a:prstGeom prst="rect">
            <a:avLst/>
          </a:prstGeom>
        </p:spPr>
      </p:pic>
      <p:sp>
        <p:nvSpPr>
          <p:cNvPr id="7" name="TextBox 6"/>
          <p:cNvSpPr txBox="1"/>
          <p:nvPr/>
        </p:nvSpPr>
        <p:spPr>
          <a:xfrm>
            <a:off x="150814" y="5929314"/>
            <a:ext cx="8423332" cy="707878"/>
          </a:xfrm>
          <a:prstGeom prst="rect">
            <a:avLst/>
          </a:prstGeom>
          <a:noFill/>
        </p:spPr>
        <p:txBody>
          <a:bodyPr wrap="none" lIns="91431" tIns="45716" rIns="91431" bIns="45716" rtlCol="0">
            <a:spAutoFit/>
          </a:bodyPr>
          <a:lstStyle/>
          <a:p>
            <a:r>
              <a:rPr lang="en-US" sz="2000" dirty="0" smtClean="0">
                <a:latin typeface="Calibri"/>
                <a:cs typeface="Calibri"/>
              </a:rPr>
              <a:t>If forecast today is warmer than any in the reforecast training data set, we’ll be </a:t>
            </a:r>
          </a:p>
          <a:p>
            <a:r>
              <a:rPr lang="en-US" sz="2000" dirty="0" smtClean="0">
                <a:latin typeface="Calibri"/>
                <a:cs typeface="Calibri"/>
              </a:rPr>
              <a:t>“extrapolating the regression” when we apply statistical corrections. </a:t>
            </a:r>
            <a:endParaRPr lang="en-US" sz="2000" dirty="0">
              <a:latin typeface="Calibri"/>
              <a:cs typeface="Calibri"/>
            </a:endParaRPr>
          </a:p>
        </p:txBody>
      </p:sp>
    </p:spTree>
    <p:extLst>
      <p:ext uri="{BB962C8B-B14F-4D97-AF65-F5344CB8AC3E}">
        <p14:creationId xmlns:p14="http://schemas.microsoft.com/office/powerpoint/2010/main" val="2459595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smtClean="0"/>
              <a:t>Computational </a:t>
            </a:r>
            <a:r>
              <a:rPr lang="en-US" dirty="0" smtClean="0"/>
              <a:t>burden</a:t>
            </a:r>
            <a:br>
              <a:rPr lang="en-US" dirty="0" smtClean="0"/>
            </a:br>
            <a:r>
              <a:rPr lang="en-US" dirty="0" smtClean="0"/>
              <a:t>of reforecasting</a:t>
            </a:r>
            <a:endParaRPr lang="en-US" dirty="0"/>
          </a:p>
        </p:txBody>
      </p:sp>
      <p:sp>
        <p:nvSpPr>
          <p:cNvPr id="3" name="Content Placeholder 2"/>
          <p:cNvSpPr>
            <a:spLocks noGrp="1"/>
          </p:cNvSpPr>
          <p:nvPr>
            <p:ph idx="1"/>
          </p:nvPr>
        </p:nvSpPr>
        <p:spPr/>
        <p:txBody>
          <a:bodyPr>
            <a:normAutofit lnSpcReduction="10000"/>
          </a:bodyPr>
          <a:lstStyle/>
          <a:p>
            <a:r>
              <a:rPr lang="en-US" dirty="0" smtClean="0"/>
              <a:t>Real-time ensemble: assume 50 members, 2x daily =  100/day = 700/week</a:t>
            </a:r>
          </a:p>
          <a:p>
            <a:r>
              <a:rPr lang="en-US" dirty="0" smtClean="0"/>
              <a:t>Minimal reforecast: 5 members, 20 years, 1x weekly = 100/week :  </a:t>
            </a:r>
            <a:r>
              <a:rPr lang="en-US" dirty="0" smtClean="0">
                <a:solidFill>
                  <a:srgbClr val="FF0000"/>
                </a:solidFill>
              </a:rPr>
              <a:t>1/7 extra</a:t>
            </a:r>
          </a:p>
          <a:p>
            <a:r>
              <a:rPr lang="en-US" dirty="0" smtClean="0"/>
              <a:t>Moderate reforecast: 10 members, 30 years, 1x daily = 2100/week : </a:t>
            </a:r>
            <a:r>
              <a:rPr lang="en-US" dirty="0" smtClean="0">
                <a:solidFill>
                  <a:srgbClr val="FF0000"/>
                </a:solidFill>
              </a:rPr>
              <a:t>3x extra.</a:t>
            </a:r>
          </a:p>
          <a:p>
            <a:r>
              <a:rPr lang="en-US" dirty="0" smtClean="0"/>
              <a:t>Full reforecast: 50 members, 30 years, 2x daily = 21000/week : </a:t>
            </a:r>
            <a:r>
              <a:rPr lang="en-US" dirty="0" smtClean="0">
                <a:solidFill>
                  <a:srgbClr val="FF0000"/>
                </a:solidFill>
              </a:rPr>
              <a:t>30x extra!</a:t>
            </a:r>
            <a:endParaRPr lang="en-US" dirty="0">
              <a:solidFill>
                <a:srgbClr val="FF0000"/>
              </a:solidFill>
            </a:endParaRPr>
          </a:p>
          <a:p>
            <a:endParaRPr lang="en-US" dirty="0"/>
          </a:p>
          <a:p>
            <a:endParaRPr lang="en-US" dirty="0"/>
          </a:p>
        </p:txBody>
      </p:sp>
      <p:sp>
        <p:nvSpPr>
          <p:cNvPr id="4" name="Slide Number Placeholder 3"/>
          <p:cNvSpPr>
            <a:spLocks noGrp="1"/>
          </p:cNvSpPr>
          <p:nvPr>
            <p:ph type="sldNum" sz="quarter" idx="12"/>
          </p:nvPr>
        </p:nvSpPr>
        <p:spPr/>
        <p:txBody>
          <a:bodyPr/>
          <a:lstStyle/>
          <a:p>
            <a:fld id="{177BC4A7-7D82-FA49-899C-7B50EAA313EC}" type="slidenum">
              <a:rPr lang="en-US" smtClean="0"/>
              <a:t>33</a:t>
            </a:fld>
            <a:endParaRPr lang="en-US"/>
          </a:p>
        </p:txBody>
      </p:sp>
    </p:spTree>
    <p:extLst>
      <p:ext uri="{BB962C8B-B14F-4D97-AF65-F5344CB8AC3E}">
        <p14:creationId xmlns:p14="http://schemas.microsoft.com/office/powerpoint/2010/main" val="2327981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smtClean="0"/>
              <a:t>Two general approaches to generating a reforecast data set</a:t>
            </a:r>
            <a:endParaRPr lang="en-US" dirty="0"/>
          </a:p>
        </p:txBody>
      </p:sp>
      <p:sp>
        <p:nvSpPr>
          <p:cNvPr id="3" name="Content Placeholder 2"/>
          <p:cNvSpPr>
            <a:spLocks noGrp="1"/>
          </p:cNvSpPr>
          <p:nvPr>
            <p:ph idx="1"/>
          </p:nvPr>
        </p:nvSpPr>
        <p:spPr/>
        <p:txBody>
          <a:bodyPr/>
          <a:lstStyle/>
          <a:p>
            <a:r>
              <a:rPr lang="en-US" dirty="0" smtClean="0"/>
              <a:t>Compute once, freeze the model (our approach).  Repeat only once every couple years.</a:t>
            </a:r>
          </a:p>
          <a:p>
            <a:pPr lvl="1"/>
            <a:r>
              <a:rPr lang="en-US" dirty="0" smtClean="0"/>
              <a:t>Offline calculation of reforecasts, we can afford to generate a larger number of them.</a:t>
            </a:r>
          </a:p>
          <a:p>
            <a:r>
              <a:rPr lang="en-US" dirty="0" smtClean="0"/>
              <a:t>Real-time computation.  For whatever model version you’re running, make sure you have reforecasts to calibrate (ECMWF approach).</a:t>
            </a:r>
          </a:p>
          <a:p>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34</a:t>
            </a:fld>
            <a:endParaRPr lang="en-US"/>
          </a:p>
        </p:txBody>
      </p:sp>
    </p:spTree>
    <p:extLst>
      <p:ext uri="{BB962C8B-B14F-4D97-AF65-F5344CB8AC3E}">
        <p14:creationId xmlns:p14="http://schemas.microsoft.com/office/powerpoint/2010/main" val="712584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0"/>
            <a:ext cx="7772400" cy="1143000"/>
          </a:xfrm>
        </p:spPr>
        <p:txBody>
          <a:bodyPr/>
          <a:lstStyle/>
          <a:p>
            <a:r>
              <a:rPr lang="en-US" dirty="0"/>
              <a:t>What reforecast data sets </a:t>
            </a:r>
            <a:r>
              <a:rPr lang="en-US" dirty="0" smtClean="0"/>
              <a:t>are or will </a:t>
            </a:r>
            <a:r>
              <a:rPr lang="en-US" dirty="0"/>
              <a:t>be available for NWP? </a:t>
            </a:r>
            <a:br>
              <a:rPr lang="en-US" dirty="0"/>
            </a:br>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35</a:t>
            </a:fld>
            <a:endParaRPr lang="en-US"/>
          </a:p>
        </p:txBody>
      </p:sp>
    </p:spTree>
    <p:extLst>
      <p:ext uri="{BB962C8B-B14F-4D97-AF65-F5344CB8AC3E}">
        <p14:creationId xmlns:p14="http://schemas.microsoft.com/office/powerpoint/2010/main" val="3456071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10600" cy="1143000"/>
          </a:xfrm>
        </p:spPr>
        <p:txBody>
          <a:bodyPr/>
          <a:lstStyle/>
          <a:p>
            <a:r>
              <a:rPr lang="en-US" sz="4000" dirty="0" smtClean="0"/>
              <a:t>Available weather reforecast data sets</a:t>
            </a:r>
            <a:endParaRPr lang="en-US" sz="4000"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36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03866298"/>
              </p:ext>
            </p:extLst>
          </p:nvPr>
        </p:nvGraphicFramePr>
        <p:xfrm>
          <a:off x="152400" y="1676400"/>
          <a:ext cx="8839197" cy="4307886"/>
        </p:xfrm>
        <a:graphic>
          <a:graphicData uri="http://schemas.openxmlformats.org/drawingml/2006/table">
            <a:tbl>
              <a:tblPr firstRow="1" bandRow="1">
                <a:tableStyleId>{5C22544A-7EE6-4342-B048-85BDC9FD1C3A}</a:tableStyleId>
              </a:tblPr>
              <a:tblGrid>
                <a:gridCol w="1392264"/>
                <a:gridCol w="817536"/>
                <a:gridCol w="1144291"/>
                <a:gridCol w="1217909"/>
                <a:gridCol w="1270859"/>
                <a:gridCol w="1498169"/>
                <a:gridCol w="1498169"/>
              </a:tblGrid>
              <a:tr h="757238">
                <a:tc>
                  <a:txBody>
                    <a:bodyPr/>
                    <a:lstStyle/>
                    <a:p>
                      <a:pPr algn="ctr"/>
                      <a:r>
                        <a:rPr lang="en-US" sz="1600" dirty="0" smtClean="0">
                          <a:solidFill>
                            <a:schemeClr val="tx1"/>
                          </a:solidFill>
                        </a:rPr>
                        <a:t>Producer</a:t>
                      </a:r>
                    </a:p>
                  </a:txBody>
                  <a:tcPr/>
                </a:tc>
                <a:tc>
                  <a:txBody>
                    <a:bodyPr/>
                    <a:lstStyle/>
                    <a:p>
                      <a:pPr algn="ctr"/>
                      <a:r>
                        <a:rPr lang="en-US" sz="1600" dirty="0" smtClean="0">
                          <a:solidFill>
                            <a:schemeClr val="tx1"/>
                          </a:solidFill>
                        </a:rPr>
                        <a:t>#</a:t>
                      </a:r>
                    </a:p>
                    <a:p>
                      <a:pPr algn="ctr"/>
                      <a:r>
                        <a:rPr lang="en-US" sz="1600" dirty="0" smtClean="0">
                          <a:solidFill>
                            <a:schemeClr val="tx1"/>
                          </a:solidFill>
                        </a:rPr>
                        <a:t>years</a:t>
                      </a:r>
                      <a:endParaRPr lang="en-US" sz="1600" dirty="0">
                        <a:solidFill>
                          <a:schemeClr val="tx1"/>
                        </a:solidFill>
                      </a:endParaRPr>
                    </a:p>
                  </a:txBody>
                  <a:tcPr/>
                </a:tc>
                <a:tc>
                  <a:txBody>
                    <a:bodyPr/>
                    <a:lstStyle/>
                    <a:p>
                      <a:pPr algn="ctr"/>
                      <a:r>
                        <a:rPr lang="en-US" sz="1600" dirty="0" smtClean="0">
                          <a:solidFill>
                            <a:schemeClr val="tx1"/>
                          </a:solidFill>
                        </a:rPr>
                        <a:t>#</a:t>
                      </a:r>
                    </a:p>
                    <a:p>
                      <a:pPr algn="ctr"/>
                      <a:r>
                        <a:rPr lang="en-US" sz="1600" dirty="0" smtClean="0">
                          <a:solidFill>
                            <a:schemeClr val="tx1"/>
                          </a:solidFill>
                        </a:rPr>
                        <a:t>members</a:t>
                      </a:r>
                      <a:endParaRPr lang="en-US" sz="1600" dirty="0">
                        <a:solidFill>
                          <a:schemeClr val="tx1"/>
                        </a:solidFill>
                      </a:endParaRPr>
                    </a:p>
                  </a:txBody>
                  <a:tcPr/>
                </a:tc>
                <a:tc>
                  <a:txBody>
                    <a:bodyPr/>
                    <a:lstStyle/>
                    <a:p>
                      <a:pPr algn="ctr"/>
                      <a:endParaRPr lang="en-US" sz="1600" dirty="0" smtClean="0">
                        <a:solidFill>
                          <a:schemeClr val="tx1"/>
                        </a:solidFill>
                      </a:endParaRPr>
                    </a:p>
                    <a:p>
                      <a:pPr algn="ctr"/>
                      <a:r>
                        <a:rPr lang="en-US" sz="1600" dirty="0" smtClean="0">
                          <a:solidFill>
                            <a:schemeClr val="tx1"/>
                          </a:solidFill>
                        </a:rPr>
                        <a:t>frequency</a:t>
                      </a:r>
                      <a:endParaRPr lang="en-US" sz="1600" dirty="0">
                        <a:solidFill>
                          <a:schemeClr val="tx1"/>
                        </a:solidFill>
                      </a:endParaRPr>
                    </a:p>
                  </a:txBody>
                  <a:tcPr/>
                </a:tc>
                <a:tc>
                  <a:txBody>
                    <a:bodyPr/>
                    <a:lstStyle/>
                    <a:p>
                      <a:pPr algn="ctr"/>
                      <a:r>
                        <a:rPr lang="en-US" sz="1600" dirty="0" smtClean="0">
                          <a:solidFill>
                            <a:schemeClr val="tx1"/>
                          </a:solidFill>
                        </a:rPr>
                        <a:t>real-time or offline?</a:t>
                      </a:r>
                      <a:endParaRPr lang="en-US" sz="1600" dirty="0">
                        <a:solidFill>
                          <a:schemeClr val="tx1"/>
                        </a:solidFill>
                      </a:endParaRPr>
                    </a:p>
                  </a:txBody>
                  <a:tcPr/>
                </a:tc>
                <a:tc>
                  <a:txBody>
                    <a:bodyPr/>
                    <a:lstStyle/>
                    <a:p>
                      <a:pPr algn="ctr"/>
                      <a:endParaRPr lang="en-US" sz="1600" dirty="0" smtClean="0">
                        <a:solidFill>
                          <a:schemeClr val="tx1"/>
                        </a:solidFill>
                      </a:endParaRPr>
                    </a:p>
                    <a:p>
                      <a:pPr algn="ctr"/>
                      <a:r>
                        <a:rPr lang="en-US" sz="1600" dirty="0" smtClean="0">
                          <a:solidFill>
                            <a:schemeClr val="tx1"/>
                          </a:solidFill>
                        </a:rPr>
                        <a:t>resolution</a:t>
                      </a:r>
                      <a:endParaRPr lang="en-US" sz="1600" dirty="0">
                        <a:solidFill>
                          <a:schemeClr val="tx1"/>
                        </a:solidFill>
                      </a:endParaRPr>
                    </a:p>
                  </a:txBody>
                  <a:tcPr/>
                </a:tc>
                <a:tc>
                  <a:txBody>
                    <a:bodyPr/>
                    <a:lstStyle/>
                    <a:p>
                      <a:pPr algn="ctr"/>
                      <a:r>
                        <a:rPr lang="en-US" sz="1600" dirty="0" smtClean="0">
                          <a:solidFill>
                            <a:schemeClr val="tx1"/>
                          </a:solidFill>
                        </a:rPr>
                        <a:t>forecast duration</a:t>
                      </a:r>
                      <a:endParaRPr lang="en-US" sz="1600" dirty="0">
                        <a:solidFill>
                          <a:schemeClr val="tx1"/>
                        </a:solidFill>
                      </a:endParaRPr>
                    </a:p>
                  </a:txBody>
                  <a:tcPr/>
                </a:tc>
              </a:tr>
              <a:tr h="757238">
                <a:tc>
                  <a:txBody>
                    <a:bodyPr/>
                    <a:lstStyle/>
                    <a:p>
                      <a:r>
                        <a:rPr lang="en-US" sz="1600" dirty="0" smtClean="0">
                          <a:solidFill>
                            <a:schemeClr val="tx1"/>
                          </a:solidFill>
                        </a:rPr>
                        <a:t>ECMWF EPS</a:t>
                      </a:r>
                      <a:endParaRPr lang="en-US" sz="1600" dirty="0">
                        <a:solidFill>
                          <a:schemeClr val="tx1"/>
                        </a:solidFill>
                      </a:endParaRPr>
                    </a:p>
                  </a:txBody>
                  <a:tcPr/>
                </a:tc>
                <a:tc>
                  <a:txBody>
                    <a:bodyPr/>
                    <a:lstStyle/>
                    <a:p>
                      <a:r>
                        <a:rPr lang="en-US" sz="1600" dirty="0" smtClean="0">
                          <a:solidFill>
                            <a:schemeClr val="tx1"/>
                          </a:solidFill>
                        </a:rPr>
                        <a:t>18</a:t>
                      </a:r>
                      <a:endParaRPr lang="en-US" sz="1600" dirty="0">
                        <a:solidFill>
                          <a:schemeClr val="tx1"/>
                        </a:solidFill>
                      </a:endParaRPr>
                    </a:p>
                  </a:txBody>
                  <a:tcPr/>
                </a:tc>
                <a:tc>
                  <a:txBody>
                    <a:bodyPr/>
                    <a:lstStyle/>
                    <a:p>
                      <a:r>
                        <a:rPr lang="en-US" sz="1600" dirty="0" smtClean="0">
                          <a:solidFill>
                            <a:schemeClr val="tx1"/>
                          </a:solidFill>
                        </a:rPr>
                        <a:t>5</a:t>
                      </a:r>
                      <a:endParaRPr lang="en-US" sz="1600" dirty="0">
                        <a:solidFill>
                          <a:schemeClr val="tx1"/>
                        </a:solidFill>
                      </a:endParaRPr>
                    </a:p>
                  </a:txBody>
                  <a:tcPr/>
                </a:tc>
                <a:tc>
                  <a:txBody>
                    <a:bodyPr/>
                    <a:lstStyle/>
                    <a:p>
                      <a:r>
                        <a:rPr lang="en-US" sz="1600" dirty="0" smtClean="0">
                          <a:solidFill>
                            <a:schemeClr val="tx1"/>
                          </a:solidFill>
                        </a:rPr>
                        <a:t>weekly</a:t>
                      </a:r>
                      <a:endParaRPr lang="en-US" sz="1600" dirty="0">
                        <a:solidFill>
                          <a:schemeClr val="tx1"/>
                        </a:solidFill>
                      </a:endParaRPr>
                    </a:p>
                  </a:txBody>
                  <a:tcPr/>
                </a:tc>
                <a:tc>
                  <a:txBody>
                    <a:bodyPr/>
                    <a:lstStyle/>
                    <a:p>
                      <a:r>
                        <a:rPr lang="en-US" sz="1600" dirty="0" smtClean="0">
                          <a:solidFill>
                            <a:schemeClr val="tx1"/>
                          </a:solidFill>
                        </a:rPr>
                        <a:t>real-time</a:t>
                      </a:r>
                      <a:endParaRPr lang="en-US" sz="1600" dirty="0">
                        <a:solidFill>
                          <a:schemeClr val="tx1"/>
                        </a:solidFill>
                      </a:endParaRPr>
                    </a:p>
                  </a:txBody>
                  <a:tcPr/>
                </a:tc>
                <a:tc>
                  <a:txBody>
                    <a:bodyPr/>
                    <a:lstStyle/>
                    <a:p>
                      <a:r>
                        <a:rPr lang="en-US" sz="1600" dirty="0" smtClean="0">
                          <a:solidFill>
                            <a:schemeClr val="tx1"/>
                          </a:solidFill>
                        </a:rPr>
                        <a:t>T639 </a:t>
                      </a:r>
                      <a:r>
                        <a:rPr lang="en-US" sz="1600" baseline="0" dirty="0" smtClean="0">
                          <a:solidFill>
                            <a:schemeClr val="tx1"/>
                          </a:solidFill>
                        </a:rPr>
                        <a:t> then</a:t>
                      </a:r>
                      <a:r>
                        <a:rPr lang="en-US" sz="1600" dirty="0" smtClean="0">
                          <a:solidFill>
                            <a:schemeClr val="tx1"/>
                          </a:solidFill>
                        </a:rPr>
                        <a:t> T319</a:t>
                      </a:r>
                      <a:r>
                        <a:rPr lang="en-US" sz="1600" baseline="0" dirty="0" smtClean="0">
                          <a:solidFill>
                            <a:schemeClr val="tx1"/>
                          </a:solidFill>
                        </a:rPr>
                        <a:t> after 10 days</a:t>
                      </a:r>
                      <a:endParaRPr lang="en-US" sz="1600" dirty="0">
                        <a:solidFill>
                          <a:schemeClr val="tx1"/>
                        </a:solidFill>
                      </a:endParaRPr>
                    </a:p>
                  </a:txBody>
                  <a:tcPr/>
                </a:tc>
                <a:tc>
                  <a:txBody>
                    <a:bodyPr/>
                    <a:lstStyle/>
                    <a:p>
                      <a:r>
                        <a:rPr lang="en-US" sz="1600" dirty="0" smtClean="0">
                          <a:solidFill>
                            <a:schemeClr val="tx1"/>
                          </a:solidFill>
                        </a:rPr>
                        <a:t>30 days</a:t>
                      </a:r>
                      <a:endParaRPr lang="en-US" sz="1600" dirty="0">
                        <a:solidFill>
                          <a:schemeClr val="tx1"/>
                        </a:solidFill>
                      </a:endParaRPr>
                    </a:p>
                  </a:txBody>
                  <a:tcPr/>
                </a:tc>
              </a:tr>
              <a:tr h="685120">
                <a:tc>
                  <a:txBody>
                    <a:bodyPr/>
                    <a:lstStyle/>
                    <a:p>
                      <a:r>
                        <a:rPr lang="en-US" sz="1600" dirty="0" smtClean="0">
                          <a:solidFill>
                            <a:schemeClr val="tx1"/>
                          </a:solidFill>
                        </a:rPr>
                        <a:t>NCEP GEFS(1998</a:t>
                      </a:r>
                      <a:r>
                        <a:rPr lang="en-US" sz="1600" baseline="0" dirty="0" smtClean="0">
                          <a:solidFill>
                            <a:schemeClr val="tx1"/>
                          </a:solidFill>
                        </a:rPr>
                        <a:t> version)</a:t>
                      </a:r>
                      <a:endParaRPr lang="en-US" sz="1600" dirty="0">
                        <a:solidFill>
                          <a:schemeClr val="tx1"/>
                        </a:solidFill>
                      </a:endParaRPr>
                    </a:p>
                  </a:txBody>
                  <a:tcPr/>
                </a:tc>
                <a:tc>
                  <a:txBody>
                    <a:bodyPr/>
                    <a:lstStyle/>
                    <a:p>
                      <a:r>
                        <a:rPr lang="en-US" sz="1600" dirty="0" smtClean="0">
                          <a:solidFill>
                            <a:schemeClr val="tx1"/>
                          </a:solidFill>
                        </a:rPr>
                        <a:t>32</a:t>
                      </a:r>
                      <a:endParaRPr lang="en-US" sz="1600" dirty="0">
                        <a:solidFill>
                          <a:schemeClr val="tx1"/>
                        </a:solidFill>
                      </a:endParaRPr>
                    </a:p>
                  </a:txBody>
                  <a:tcPr/>
                </a:tc>
                <a:tc>
                  <a:txBody>
                    <a:bodyPr/>
                    <a:lstStyle/>
                    <a:p>
                      <a:r>
                        <a:rPr lang="en-US" sz="1600" dirty="0" smtClean="0">
                          <a:solidFill>
                            <a:schemeClr val="tx1"/>
                          </a:solidFill>
                        </a:rPr>
                        <a:t>15</a:t>
                      </a:r>
                      <a:endParaRPr lang="en-US" sz="1600" dirty="0">
                        <a:solidFill>
                          <a:schemeClr val="tx1"/>
                        </a:solidFill>
                      </a:endParaRPr>
                    </a:p>
                  </a:txBody>
                  <a:tcPr/>
                </a:tc>
                <a:tc>
                  <a:txBody>
                    <a:bodyPr/>
                    <a:lstStyle/>
                    <a:p>
                      <a:r>
                        <a:rPr lang="en-US" sz="1600" dirty="0" smtClean="0">
                          <a:solidFill>
                            <a:schemeClr val="tx1"/>
                          </a:solidFill>
                        </a:rPr>
                        <a:t>daily</a:t>
                      </a:r>
                      <a:endParaRPr lang="en-US" sz="1600" dirty="0">
                        <a:solidFill>
                          <a:schemeClr val="tx1"/>
                        </a:solidFill>
                      </a:endParaRPr>
                    </a:p>
                  </a:txBody>
                  <a:tcPr/>
                </a:tc>
                <a:tc>
                  <a:txBody>
                    <a:bodyPr/>
                    <a:lstStyle/>
                    <a:p>
                      <a:r>
                        <a:rPr lang="en-US" sz="1600" dirty="0" smtClean="0">
                          <a:solidFill>
                            <a:schemeClr val="tx1"/>
                          </a:solidFill>
                        </a:rPr>
                        <a:t>offline</a:t>
                      </a:r>
                      <a:endParaRPr lang="en-US" sz="1600" dirty="0">
                        <a:solidFill>
                          <a:schemeClr val="tx1"/>
                        </a:solidFill>
                      </a:endParaRPr>
                    </a:p>
                  </a:txBody>
                  <a:tcPr/>
                </a:tc>
                <a:tc>
                  <a:txBody>
                    <a:bodyPr/>
                    <a:lstStyle/>
                    <a:p>
                      <a:r>
                        <a:rPr lang="en-US" sz="1600" dirty="0" smtClean="0">
                          <a:solidFill>
                            <a:schemeClr val="tx1"/>
                          </a:solidFill>
                        </a:rPr>
                        <a:t>T62</a:t>
                      </a:r>
                      <a:endParaRPr lang="en-US" sz="1600" dirty="0">
                        <a:solidFill>
                          <a:schemeClr val="tx1"/>
                        </a:solidFill>
                      </a:endParaRPr>
                    </a:p>
                  </a:txBody>
                  <a:tcPr/>
                </a:tc>
                <a:tc>
                  <a:txBody>
                    <a:bodyPr/>
                    <a:lstStyle/>
                    <a:p>
                      <a:r>
                        <a:rPr lang="en-US" sz="1600" dirty="0" smtClean="0">
                          <a:solidFill>
                            <a:schemeClr val="tx1"/>
                          </a:solidFill>
                        </a:rPr>
                        <a:t>15 days</a:t>
                      </a:r>
                      <a:endParaRPr lang="en-US" sz="1600" dirty="0">
                        <a:solidFill>
                          <a:schemeClr val="tx1"/>
                        </a:solidFill>
                      </a:endParaRPr>
                    </a:p>
                  </a:txBody>
                  <a:tcPr/>
                </a:tc>
              </a:tr>
              <a:tr h="1081768">
                <a:tc>
                  <a:txBody>
                    <a:bodyPr/>
                    <a:lstStyle/>
                    <a:p>
                      <a:r>
                        <a:rPr lang="en-US" sz="1600" dirty="0" smtClean="0">
                          <a:solidFill>
                            <a:schemeClr val="tx1"/>
                          </a:solidFill>
                        </a:rPr>
                        <a:t>NCEP</a:t>
                      </a:r>
                    </a:p>
                    <a:p>
                      <a:r>
                        <a:rPr lang="en-US" sz="1600" dirty="0" smtClean="0">
                          <a:solidFill>
                            <a:schemeClr val="tx1"/>
                          </a:solidFill>
                        </a:rPr>
                        <a:t>GEFS</a:t>
                      </a:r>
                    </a:p>
                    <a:p>
                      <a:r>
                        <a:rPr lang="en-US" sz="1600" baseline="0" dirty="0" smtClean="0">
                          <a:solidFill>
                            <a:schemeClr val="tx1"/>
                          </a:solidFill>
                        </a:rPr>
                        <a:t>(late 2011 version)</a:t>
                      </a:r>
                    </a:p>
                  </a:txBody>
                  <a:tcPr/>
                </a:tc>
                <a:tc>
                  <a:txBody>
                    <a:bodyPr/>
                    <a:lstStyle/>
                    <a:p>
                      <a:r>
                        <a:rPr lang="en-US" sz="1600" dirty="0" smtClean="0">
                          <a:solidFill>
                            <a:schemeClr val="tx1"/>
                          </a:solidFill>
                        </a:rPr>
                        <a:t>30+</a:t>
                      </a:r>
                      <a:endParaRPr lang="en-US" sz="1600" dirty="0">
                        <a:solidFill>
                          <a:schemeClr val="tx1"/>
                        </a:solidFill>
                      </a:endParaRPr>
                    </a:p>
                  </a:txBody>
                  <a:tcPr/>
                </a:tc>
                <a:tc>
                  <a:txBody>
                    <a:bodyPr/>
                    <a:lstStyle/>
                    <a:p>
                      <a:r>
                        <a:rPr lang="en-US" sz="1600" dirty="0" smtClean="0">
                          <a:solidFill>
                            <a:schemeClr val="tx1"/>
                          </a:solidFill>
                        </a:rPr>
                        <a:t>11</a:t>
                      </a:r>
                      <a:endParaRPr lang="en-US" sz="1600" dirty="0">
                        <a:solidFill>
                          <a:schemeClr val="tx1"/>
                        </a:solidFill>
                      </a:endParaRPr>
                    </a:p>
                  </a:txBody>
                  <a:tcPr/>
                </a:tc>
                <a:tc>
                  <a:txBody>
                    <a:bodyPr/>
                    <a:lstStyle/>
                    <a:p>
                      <a:r>
                        <a:rPr lang="en-US" sz="1600" dirty="0" smtClean="0">
                          <a:solidFill>
                            <a:schemeClr val="tx1"/>
                          </a:solidFill>
                        </a:rPr>
                        <a:t>daily</a:t>
                      </a:r>
                      <a:endParaRPr lang="en-US" sz="1600" dirty="0">
                        <a:solidFill>
                          <a:schemeClr val="tx1"/>
                        </a:solidFill>
                      </a:endParaRPr>
                    </a:p>
                  </a:txBody>
                  <a:tcPr/>
                </a:tc>
                <a:tc>
                  <a:txBody>
                    <a:bodyPr/>
                    <a:lstStyle/>
                    <a:p>
                      <a:r>
                        <a:rPr lang="en-US" sz="1600" dirty="0" smtClean="0">
                          <a:solidFill>
                            <a:schemeClr val="tx1"/>
                          </a:solidFill>
                        </a:rPr>
                        <a:t>offline</a:t>
                      </a:r>
                      <a:endParaRPr lang="en-US" sz="1600" dirty="0">
                        <a:solidFill>
                          <a:schemeClr val="tx1"/>
                        </a:solidFill>
                      </a:endParaRPr>
                    </a:p>
                  </a:txBody>
                  <a:tcPr/>
                </a:tc>
                <a:tc>
                  <a:txBody>
                    <a:bodyPr/>
                    <a:lstStyle/>
                    <a:p>
                      <a:r>
                        <a:rPr lang="en-US" sz="1600" dirty="0" smtClean="0">
                          <a:solidFill>
                            <a:schemeClr val="tx1"/>
                          </a:solidFill>
                        </a:rPr>
                        <a:t>T254 </a:t>
                      </a:r>
                      <a:r>
                        <a:rPr lang="en-US" sz="1600" baseline="0" dirty="0" smtClean="0">
                          <a:solidFill>
                            <a:schemeClr val="tx1"/>
                          </a:solidFill>
                        </a:rPr>
                        <a:t>then </a:t>
                      </a:r>
                      <a:r>
                        <a:rPr lang="en-US" sz="1600" dirty="0" smtClean="0">
                          <a:solidFill>
                            <a:schemeClr val="tx1"/>
                          </a:solidFill>
                        </a:rPr>
                        <a:t>T190 after 8</a:t>
                      </a:r>
                      <a:r>
                        <a:rPr lang="en-US" sz="1600" baseline="0" dirty="0" smtClean="0">
                          <a:solidFill>
                            <a:schemeClr val="tx1"/>
                          </a:solidFill>
                        </a:rPr>
                        <a:t> days</a:t>
                      </a:r>
                      <a:endParaRPr lang="en-US" sz="1600" dirty="0">
                        <a:solidFill>
                          <a:schemeClr val="tx1"/>
                        </a:solidFill>
                      </a:endParaRPr>
                    </a:p>
                  </a:txBody>
                  <a:tcPr/>
                </a:tc>
                <a:tc>
                  <a:txBody>
                    <a:bodyPr/>
                    <a:lstStyle/>
                    <a:p>
                      <a:r>
                        <a:rPr lang="en-US" sz="1600" dirty="0" smtClean="0">
                          <a:solidFill>
                            <a:schemeClr val="tx1"/>
                          </a:solidFill>
                        </a:rPr>
                        <a:t>16 days</a:t>
                      </a:r>
                      <a:endParaRPr lang="en-US" sz="1600" dirty="0">
                        <a:solidFill>
                          <a:schemeClr val="tx1"/>
                        </a:solidFill>
                      </a:endParaRPr>
                    </a:p>
                  </a:txBody>
                  <a:tcPr/>
                </a:tc>
              </a:tr>
              <a:tr h="757238">
                <a:tc>
                  <a:txBody>
                    <a:bodyPr/>
                    <a:lstStyle/>
                    <a:p>
                      <a:r>
                        <a:rPr lang="en-US" sz="1600" dirty="0" smtClean="0">
                          <a:solidFill>
                            <a:schemeClr val="tx1"/>
                          </a:solidFill>
                        </a:rPr>
                        <a:t>COSMO-LEPS</a:t>
                      </a:r>
                      <a:endParaRPr lang="en-US" sz="1600" dirty="0">
                        <a:solidFill>
                          <a:schemeClr val="tx1"/>
                        </a:solidFill>
                      </a:endParaRPr>
                    </a:p>
                  </a:txBody>
                  <a:tcPr/>
                </a:tc>
                <a:tc>
                  <a:txBody>
                    <a:bodyPr/>
                    <a:lstStyle/>
                    <a:p>
                      <a:r>
                        <a:rPr lang="en-US" sz="1600" dirty="0" smtClean="0">
                          <a:solidFill>
                            <a:schemeClr val="tx1"/>
                          </a:solidFill>
                        </a:rPr>
                        <a:t>30 (1971-</a:t>
                      </a:r>
                    </a:p>
                    <a:p>
                      <a:r>
                        <a:rPr lang="en-US" sz="1600" dirty="0" smtClean="0">
                          <a:solidFill>
                            <a:schemeClr val="tx1"/>
                          </a:solidFill>
                        </a:rPr>
                        <a:t>2000)</a:t>
                      </a:r>
                      <a:endParaRPr lang="en-US" sz="1600" dirty="0">
                        <a:solidFill>
                          <a:schemeClr val="tx1"/>
                        </a:solidFill>
                      </a:endParaRPr>
                    </a:p>
                  </a:txBody>
                  <a:tcPr/>
                </a:tc>
                <a:tc>
                  <a:txBody>
                    <a:bodyPr/>
                    <a:lstStyle/>
                    <a:p>
                      <a:r>
                        <a:rPr lang="en-US" sz="1600" dirty="0" smtClean="0">
                          <a:solidFill>
                            <a:schemeClr val="tx1"/>
                          </a:solidFill>
                        </a:rPr>
                        <a:t>1</a:t>
                      </a:r>
                      <a:endParaRPr lang="en-US" sz="1600" dirty="0">
                        <a:solidFill>
                          <a:schemeClr val="tx1"/>
                        </a:solidFill>
                      </a:endParaRPr>
                    </a:p>
                  </a:txBody>
                  <a:tcPr/>
                </a:tc>
                <a:tc>
                  <a:txBody>
                    <a:bodyPr/>
                    <a:lstStyle/>
                    <a:p>
                      <a:r>
                        <a:rPr lang="en-US" sz="1600" dirty="0" smtClean="0">
                          <a:solidFill>
                            <a:schemeClr val="tx1"/>
                          </a:solidFill>
                        </a:rPr>
                        <a:t>daily</a:t>
                      </a:r>
                      <a:endParaRPr lang="en-US" sz="1600" dirty="0">
                        <a:solidFill>
                          <a:schemeClr val="tx1"/>
                        </a:solidFill>
                      </a:endParaRPr>
                    </a:p>
                  </a:txBody>
                  <a:tcPr/>
                </a:tc>
                <a:tc>
                  <a:txBody>
                    <a:bodyPr/>
                    <a:lstStyle/>
                    <a:p>
                      <a:r>
                        <a:rPr lang="en-US" sz="1600" dirty="0" smtClean="0">
                          <a:solidFill>
                            <a:schemeClr val="tx1"/>
                          </a:solidFill>
                        </a:rPr>
                        <a:t>offline</a:t>
                      </a:r>
                      <a:endParaRPr lang="en-US" sz="1600" dirty="0">
                        <a:solidFill>
                          <a:schemeClr val="tx1"/>
                        </a:solidFill>
                      </a:endParaRPr>
                    </a:p>
                  </a:txBody>
                  <a:tcPr/>
                </a:tc>
                <a:tc>
                  <a:txBody>
                    <a:bodyPr/>
                    <a:lstStyle/>
                    <a:p>
                      <a:r>
                        <a:rPr lang="en-US" sz="1600" dirty="0" smtClean="0">
                          <a:solidFill>
                            <a:schemeClr val="tx1"/>
                          </a:solidFill>
                        </a:rPr>
                        <a:t>~10 km</a:t>
                      </a:r>
                      <a:endParaRPr lang="en-US" sz="1600" dirty="0">
                        <a:solidFill>
                          <a:schemeClr val="tx1"/>
                        </a:solidFill>
                      </a:endParaRPr>
                    </a:p>
                  </a:txBody>
                  <a:tcPr/>
                </a:tc>
                <a:tc>
                  <a:txBody>
                    <a:bodyPr/>
                    <a:lstStyle/>
                    <a:p>
                      <a:r>
                        <a:rPr lang="en-US" sz="1600" dirty="0" smtClean="0">
                          <a:solidFill>
                            <a:schemeClr val="tx1"/>
                          </a:solidFill>
                        </a:rPr>
                        <a:t>90 h</a:t>
                      </a:r>
                      <a:endParaRPr lang="en-US" sz="1600" dirty="0">
                        <a:solidFill>
                          <a:schemeClr val="tx1"/>
                        </a:solidFill>
                      </a:endParaRPr>
                    </a:p>
                  </a:txBody>
                  <a:tcPr/>
                </a:tc>
              </a:tr>
            </a:tbl>
          </a:graphicData>
        </a:graphic>
      </p:graphicFrame>
    </p:spTree>
    <p:extLst>
      <p:ext uri="{BB962C8B-B14F-4D97-AF65-F5344CB8AC3E}">
        <p14:creationId xmlns:p14="http://schemas.microsoft.com/office/powerpoint/2010/main" val="2032690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2011 GEFS reforecast: </a:t>
            </a:r>
            <a:br>
              <a:rPr lang="en-US" dirty="0" smtClean="0"/>
            </a:br>
            <a:r>
              <a:rPr lang="en-US" dirty="0" smtClean="0"/>
              <a:t>design principles</a:t>
            </a:r>
            <a:endParaRPr lang="en-US" dirty="0"/>
          </a:p>
        </p:txBody>
      </p:sp>
      <p:sp>
        <p:nvSpPr>
          <p:cNvPr id="3" name="Content Placeholder 2"/>
          <p:cNvSpPr>
            <a:spLocks noGrp="1"/>
          </p:cNvSpPr>
          <p:nvPr>
            <p:ph idx="1"/>
          </p:nvPr>
        </p:nvSpPr>
        <p:spPr>
          <a:xfrm>
            <a:off x="457200" y="1752600"/>
            <a:ext cx="8229600" cy="4525963"/>
          </a:xfrm>
        </p:spPr>
        <p:txBody>
          <a:bodyPr>
            <a:normAutofit lnSpcReduction="10000"/>
          </a:bodyPr>
          <a:lstStyle/>
          <a:p>
            <a:r>
              <a:rPr lang="en-US" dirty="0" smtClean="0"/>
              <a:t>Reforecasts will be computed with a (smaller-ensemble) version of the GEFS that will be operational in 2011.</a:t>
            </a:r>
          </a:p>
          <a:p>
            <a:r>
              <a:rPr lang="en-US" dirty="0" smtClean="0"/>
              <a:t>We hope that GEFS will remain in this configuration, or will be changed only slightly, for several years thereafter.</a:t>
            </a:r>
          </a:p>
          <a:p>
            <a:r>
              <a:rPr lang="en-US" dirty="0" smtClean="0"/>
              <a:t>Once GEFS changes, either </a:t>
            </a:r>
            <a:r>
              <a:rPr lang="en-US" dirty="0" smtClean="0"/>
              <a:t>NCEP/EMC </a:t>
            </a:r>
            <a:r>
              <a:rPr lang="en-US" dirty="0" smtClean="0"/>
              <a:t>or ESRL will continue to run the reforecast version until a next-generation reforecast is in place.</a:t>
            </a:r>
            <a:endParaRPr lang="en-US" dirty="0"/>
          </a:p>
        </p:txBody>
      </p:sp>
      <p:sp>
        <p:nvSpPr>
          <p:cNvPr id="4" name="Slide Number Placeholder 3"/>
          <p:cNvSpPr>
            <a:spLocks noGrp="1"/>
          </p:cNvSpPr>
          <p:nvPr>
            <p:ph type="sldNum" sz="quarter" idx="12"/>
          </p:nvPr>
        </p:nvSpPr>
        <p:spPr/>
        <p:txBody>
          <a:bodyPr/>
          <a:lstStyle/>
          <a:p>
            <a:fld id="{2183A5A5-421E-B84D-B842-3B6454191453}" type="slidenum">
              <a:rPr lang="en-US" smtClean="0">
                <a:solidFill>
                  <a:prstClr val="black">
                    <a:tint val="75000"/>
                  </a:prstClr>
                </a:solidFill>
                <a:latin typeface="Calibri"/>
              </a:rPr>
              <a:pPr/>
              <a:t>37</a:t>
            </a:fld>
            <a:endParaRPr lang="en-US">
              <a:solidFill>
                <a:prstClr val="black">
                  <a:tint val="75000"/>
                </a:prstClr>
              </a:solidFill>
              <a:latin typeface="Calibri"/>
            </a:endParaRPr>
          </a:p>
        </p:txBody>
      </p:sp>
    </p:spTree>
    <p:extLst>
      <p:ext uri="{BB962C8B-B14F-4D97-AF65-F5344CB8AC3E}">
        <p14:creationId xmlns:p14="http://schemas.microsoft.com/office/powerpoint/2010/main" val="2039096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Anticipated configuration</a:t>
            </a:r>
            <a:endParaRPr lang="en-US" sz="4800" dirty="0"/>
          </a:p>
        </p:txBody>
      </p:sp>
      <p:sp>
        <p:nvSpPr>
          <p:cNvPr id="3" name="Content Placeholder 2"/>
          <p:cNvSpPr>
            <a:spLocks noGrp="1"/>
          </p:cNvSpPr>
          <p:nvPr>
            <p:ph idx="1"/>
          </p:nvPr>
        </p:nvSpPr>
        <p:spPr>
          <a:xfrm>
            <a:off x="457200" y="1830387"/>
            <a:ext cx="8229600" cy="4525963"/>
          </a:xfrm>
        </p:spPr>
        <p:txBody>
          <a:bodyPr>
            <a:normAutofit fontScale="77500" lnSpcReduction="20000"/>
          </a:bodyPr>
          <a:lstStyle/>
          <a:p>
            <a:pPr>
              <a:spcAft>
                <a:spcPts val="600"/>
              </a:spcAft>
            </a:pPr>
            <a:r>
              <a:rPr lang="en-US" sz="3789" dirty="0" smtClean="0"/>
              <a:t>Every 00Z, every day, 1980-current</a:t>
            </a:r>
          </a:p>
          <a:p>
            <a:pPr>
              <a:spcAft>
                <a:spcPts val="600"/>
              </a:spcAft>
            </a:pPr>
            <a:r>
              <a:rPr lang="en-US" sz="3789" dirty="0" smtClean="0"/>
              <a:t>11-</a:t>
            </a:r>
            <a:r>
              <a:rPr lang="en-US" sz="3789" dirty="0" smtClean="0"/>
              <a:t>member </a:t>
            </a:r>
            <a:r>
              <a:rPr lang="en-US" sz="3789" dirty="0" smtClean="0"/>
              <a:t>forecast (control + 10 perturbed)</a:t>
            </a:r>
          </a:p>
          <a:p>
            <a:pPr>
              <a:spcAft>
                <a:spcPts val="600"/>
              </a:spcAft>
            </a:pPr>
            <a:r>
              <a:rPr lang="en-US" sz="3789" dirty="0" smtClean="0"/>
              <a:t>Lead time to 16 days</a:t>
            </a:r>
            <a:r>
              <a:rPr lang="en-US" sz="3789" dirty="0" smtClean="0"/>
              <a:t>. </a:t>
            </a:r>
          </a:p>
          <a:p>
            <a:pPr lvl="1">
              <a:spcAft>
                <a:spcPts val="600"/>
              </a:spcAft>
            </a:pPr>
            <a:r>
              <a:rPr lang="en-US" sz="3300" dirty="0" smtClean="0"/>
              <a:t>T254L42 </a:t>
            </a:r>
            <a:r>
              <a:rPr lang="en-US" sz="3300" dirty="0" smtClean="0"/>
              <a:t>to day </a:t>
            </a:r>
            <a:r>
              <a:rPr lang="en-US" sz="3300" dirty="0" smtClean="0"/>
              <a:t>8</a:t>
            </a:r>
            <a:endParaRPr lang="en-US" sz="3300" dirty="0"/>
          </a:p>
          <a:p>
            <a:pPr lvl="1">
              <a:spcAft>
                <a:spcPts val="600"/>
              </a:spcAft>
            </a:pPr>
            <a:r>
              <a:rPr lang="en-US" sz="3300" dirty="0" smtClean="0"/>
              <a:t>T190L42 </a:t>
            </a:r>
            <a:r>
              <a:rPr lang="en-US" sz="3300" dirty="0" smtClean="0"/>
              <a:t>from days 7.5 to day 16. </a:t>
            </a:r>
            <a:endParaRPr lang="en-US" sz="3300" dirty="0" smtClean="0"/>
          </a:p>
          <a:p>
            <a:pPr>
              <a:spcAft>
                <a:spcPts val="600"/>
              </a:spcAft>
            </a:pPr>
            <a:r>
              <a:rPr lang="en-US" sz="3389" dirty="0" smtClean="0"/>
              <a:t>“CFSR” reanalysis initial </a:t>
            </a:r>
            <a:r>
              <a:rPr lang="en-US" sz="3389" dirty="0" smtClean="0"/>
              <a:t>conditions (</a:t>
            </a:r>
            <a:r>
              <a:rPr lang="en-US" sz="3389" dirty="0" smtClean="0"/>
              <a:t>GSI, 3D-Var)</a:t>
            </a:r>
            <a:r>
              <a:rPr lang="en-US" sz="3389" dirty="0" smtClean="0"/>
              <a:t>. </a:t>
            </a:r>
            <a:endParaRPr lang="en-US" sz="3389" dirty="0" smtClean="0"/>
          </a:p>
          <a:p>
            <a:pPr>
              <a:spcAft>
                <a:spcPts val="600"/>
              </a:spcAft>
            </a:pPr>
            <a:r>
              <a:rPr lang="en-US" sz="3389" dirty="0" smtClean="0"/>
              <a:t>Mimics the expected operational </a:t>
            </a:r>
            <a:r>
              <a:rPr lang="en-US" sz="3389" dirty="0" smtClean="0"/>
              <a:t>configuration in late 2011</a:t>
            </a:r>
            <a:r>
              <a:rPr lang="en-US" sz="3389" dirty="0" smtClean="0"/>
              <a:t>.</a:t>
            </a:r>
          </a:p>
          <a:p>
            <a:pPr>
              <a:spcAft>
                <a:spcPts val="600"/>
              </a:spcAft>
            </a:pPr>
            <a:r>
              <a:rPr lang="en-US" sz="3389" dirty="0" smtClean="0"/>
              <a:t>Data saved 3-hourly, to 3-day lead, thereafter every 6 hours.</a:t>
            </a:r>
            <a:endParaRPr lang="en-US" dirty="0" smtClean="0"/>
          </a:p>
        </p:txBody>
      </p:sp>
      <p:sp>
        <p:nvSpPr>
          <p:cNvPr id="4" name="Slide Number Placeholder 3"/>
          <p:cNvSpPr>
            <a:spLocks noGrp="1"/>
          </p:cNvSpPr>
          <p:nvPr>
            <p:ph type="sldNum" sz="quarter" idx="12"/>
          </p:nvPr>
        </p:nvSpPr>
        <p:spPr/>
        <p:txBody>
          <a:bodyPr/>
          <a:lstStyle/>
          <a:p>
            <a:fld id="{2183A5A5-421E-B84D-B842-3B6454191453}" type="slidenum">
              <a:rPr lang="en-US" smtClean="0">
                <a:solidFill>
                  <a:prstClr val="black">
                    <a:tint val="75000"/>
                  </a:prstClr>
                </a:solidFill>
                <a:latin typeface="Calibri"/>
              </a:rPr>
              <a:pPr/>
              <a:t>38</a:t>
            </a:fld>
            <a:endParaRPr lang="en-US">
              <a:solidFill>
                <a:prstClr val="black">
                  <a:tint val="75000"/>
                </a:prstClr>
              </a:solidFill>
              <a:latin typeface="Calibri"/>
            </a:endParaRPr>
          </a:p>
        </p:txBody>
      </p:sp>
    </p:spTree>
    <p:extLst>
      <p:ext uri="{BB962C8B-B14F-4D97-AF65-F5344CB8AC3E}">
        <p14:creationId xmlns:p14="http://schemas.microsoft.com/office/powerpoint/2010/main" val="3816266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33" y="0"/>
            <a:ext cx="8763000" cy="1143000"/>
          </a:xfrm>
        </p:spPr>
        <p:txBody>
          <a:bodyPr>
            <a:noAutofit/>
          </a:bodyPr>
          <a:lstStyle/>
          <a:p>
            <a:r>
              <a:rPr lang="en-US" sz="4800" dirty="0"/>
              <a:t>S</a:t>
            </a:r>
            <a:r>
              <a:rPr lang="en-US" sz="4800" dirty="0" smtClean="0"/>
              <a:t>torage of </a:t>
            </a:r>
            <a:r>
              <a:rPr lang="en-US" sz="4800" dirty="0" smtClean="0"/>
              <a:t>reforecast data set</a:t>
            </a:r>
            <a:endParaRPr lang="en-US" sz="4800" dirty="0"/>
          </a:p>
        </p:txBody>
      </p:sp>
      <p:sp>
        <p:nvSpPr>
          <p:cNvPr id="3" name="Content Placeholder 2"/>
          <p:cNvSpPr>
            <a:spLocks noGrp="1"/>
          </p:cNvSpPr>
          <p:nvPr>
            <p:ph idx="1"/>
          </p:nvPr>
        </p:nvSpPr>
        <p:spPr>
          <a:xfrm>
            <a:off x="381000" y="1219200"/>
            <a:ext cx="8348133" cy="4525963"/>
          </a:xfrm>
        </p:spPr>
        <p:txBody>
          <a:bodyPr>
            <a:noAutofit/>
          </a:bodyPr>
          <a:lstStyle/>
          <a:p>
            <a:r>
              <a:rPr lang="en-US" sz="2800" dirty="0" smtClean="0"/>
              <a:t>Storing of “important” agreed-upon subset of data ~= </a:t>
            </a:r>
            <a:r>
              <a:rPr lang="en-US" sz="2800" dirty="0" smtClean="0"/>
              <a:t>170 </a:t>
            </a:r>
            <a:r>
              <a:rPr lang="en-US" sz="2800" dirty="0" smtClean="0"/>
              <a:t>TB.   Which fields described in a subsequent slide.</a:t>
            </a:r>
          </a:p>
          <a:p>
            <a:pPr lvl="1"/>
            <a:r>
              <a:rPr lang="en-US" sz="2000" dirty="0" smtClean="0"/>
              <a:t>ESRL / PSD </a:t>
            </a:r>
            <a:r>
              <a:rPr lang="en-US" sz="2000" dirty="0" smtClean="0"/>
              <a:t>has </a:t>
            </a:r>
            <a:r>
              <a:rPr lang="en-US" sz="2000" dirty="0" smtClean="0"/>
              <a:t>purchasing ~ </a:t>
            </a:r>
            <a:r>
              <a:rPr lang="en-US" sz="2000" dirty="0" smtClean="0"/>
              <a:t>170 </a:t>
            </a:r>
            <a:r>
              <a:rPr lang="en-US" sz="2000" dirty="0" smtClean="0"/>
              <a:t>TB of storage and server capability for this data set.  Cost ~ </a:t>
            </a:r>
            <a:r>
              <a:rPr lang="en-US" sz="2000" dirty="0" smtClean="0"/>
              <a:t>$200K </a:t>
            </a:r>
            <a:r>
              <a:rPr lang="en-US" sz="2000" dirty="0" smtClean="0"/>
              <a:t>for hardware.  </a:t>
            </a:r>
          </a:p>
          <a:p>
            <a:pPr lvl="1"/>
            <a:r>
              <a:rPr lang="en-US" sz="2000" dirty="0" smtClean="0"/>
              <a:t>Will design software to serve this out to you in several manners (http, ftp, </a:t>
            </a:r>
            <a:r>
              <a:rPr lang="en-US" sz="2000" dirty="0" err="1" smtClean="0"/>
              <a:t>OPeNDAP</a:t>
            </a:r>
            <a:r>
              <a:rPr lang="en-US" sz="2000" dirty="0" smtClean="0"/>
              <a:t>, etc.).</a:t>
            </a:r>
          </a:p>
          <a:p>
            <a:pPr lvl="1"/>
            <a:r>
              <a:rPr lang="en-US" sz="2000" dirty="0" smtClean="0"/>
              <a:t>Back this up to tape</a:t>
            </a:r>
            <a:r>
              <a:rPr lang="en-US" sz="2000" dirty="0" smtClean="0"/>
              <a:t>.</a:t>
            </a:r>
          </a:p>
          <a:p>
            <a:pPr lvl="1"/>
            <a:endParaRPr lang="en-US" dirty="0"/>
          </a:p>
          <a:p>
            <a:r>
              <a:rPr lang="en-US" sz="2800" dirty="0" smtClean="0"/>
              <a:t>Storing full 00Z reforecasts and initial conditions ~</a:t>
            </a:r>
            <a:r>
              <a:rPr lang="en-US" sz="2800" dirty="0" smtClean="0"/>
              <a:t>= 800 </a:t>
            </a:r>
            <a:r>
              <a:rPr lang="en-US" sz="2800" dirty="0" smtClean="0"/>
              <a:t>TB.</a:t>
            </a:r>
          </a:p>
          <a:p>
            <a:pPr lvl="1"/>
            <a:r>
              <a:rPr lang="en-US" sz="2000" dirty="0"/>
              <a:t>U</a:t>
            </a:r>
            <a:r>
              <a:rPr lang="en-US" sz="2000" dirty="0" smtClean="0"/>
              <a:t>seful for LBC’s to run regional reforecasts, or if more fields added to “important” subset. </a:t>
            </a:r>
          </a:p>
          <a:p>
            <a:pPr lvl="1"/>
            <a:r>
              <a:rPr lang="en-US" sz="2000" dirty="0" smtClean="0"/>
              <a:t>US Department of Energy will archive this for us. </a:t>
            </a:r>
            <a:endParaRPr lang="en-US" sz="2000" dirty="0" smtClean="0"/>
          </a:p>
        </p:txBody>
      </p:sp>
      <p:sp>
        <p:nvSpPr>
          <p:cNvPr id="4" name="Slide Number Placeholder 3"/>
          <p:cNvSpPr>
            <a:spLocks noGrp="1"/>
          </p:cNvSpPr>
          <p:nvPr>
            <p:ph type="sldNum" sz="quarter" idx="12"/>
          </p:nvPr>
        </p:nvSpPr>
        <p:spPr/>
        <p:txBody>
          <a:bodyPr/>
          <a:lstStyle/>
          <a:p>
            <a:fld id="{2183A5A5-421E-B84D-B842-3B6454191453}" type="slidenum">
              <a:rPr lang="en-US" smtClean="0">
                <a:solidFill>
                  <a:prstClr val="black">
                    <a:tint val="75000"/>
                  </a:prstClr>
                </a:solidFill>
                <a:latin typeface="Calibri"/>
              </a:rPr>
              <a:pPr/>
              <a:t>39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9953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1143000"/>
          </a:xfrm>
        </p:spPr>
        <p:txBody>
          <a:bodyPr/>
          <a:lstStyle/>
          <a:p>
            <a:r>
              <a:rPr lang="en-US" sz="4000" dirty="0" smtClean="0"/>
              <a:t>How can we provide spatially detailed weather forecasts in such regions?</a:t>
            </a:r>
            <a:endParaRPr lang="en-US" sz="4000"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4</a:t>
            </a:fld>
            <a:endParaRPr lang="en-US"/>
          </a:p>
        </p:txBody>
      </p:sp>
      <p:pic>
        <p:nvPicPr>
          <p:cNvPr id="5" name="Picture 4" descr="home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438400"/>
            <a:ext cx="4543425" cy="4038600"/>
          </a:xfrm>
          <a:prstGeom prst="rect">
            <a:avLst/>
          </a:prstGeom>
        </p:spPr>
      </p:pic>
      <p:sp>
        <p:nvSpPr>
          <p:cNvPr id="6" name="TextBox 5"/>
          <p:cNvSpPr txBox="1"/>
          <p:nvPr/>
        </p:nvSpPr>
        <p:spPr>
          <a:xfrm>
            <a:off x="381000" y="1600200"/>
            <a:ext cx="3634328" cy="830997"/>
          </a:xfrm>
          <a:prstGeom prst="rect">
            <a:avLst/>
          </a:prstGeom>
          <a:noFill/>
        </p:spPr>
        <p:txBody>
          <a:bodyPr wrap="none" rtlCol="0">
            <a:spAutoFit/>
          </a:bodyPr>
          <a:lstStyle/>
          <a:p>
            <a:pPr marL="457200" indent="-457200">
              <a:buAutoNum type="arabicParenBoth"/>
            </a:pPr>
            <a:r>
              <a:rPr lang="en-US" dirty="0" smtClean="0">
                <a:latin typeface="Calibri"/>
                <a:cs typeface="Calibri"/>
              </a:rPr>
              <a:t>Dynamical downscaling;</a:t>
            </a:r>
          </a:p>
          <a:p>
            <a:r>
              <a:rPr lang="en-US" dirty="0" smtClean="0">
                <a:latin typeface="Calibri"/>
                <a:cs typeface="Calibri"/>
              </a:rPr>
              <a:t>high-resolution NWP</a:t>
            </a:r>
            <a:endParaRPr lang="en-US" dirty="0">
              <a:latin typeface="Calibri"/>
              <a:cs typeface="Calibri"/>
            </a:endParaRPr>
          </a:p>
        </p:txBody>
      </p:sp>
      <p:sp>
        <p:nvSpPr>
          <p:cNvPr id="7" name="TextBox 6"/>
          <p:cNvSpPr txBox="1"/>
          <p:nvPr/>
        </p:nvSpPr>
        <p:spPr>
          <a:xfrm>
            <a:off x="304800" y="6534983"/>
            <a:ext cx="3945373" cy="307777"/>
          </a:xfrm>
          <a:prstGeom prst="rect">
            <a:avLst/>
          </a:prstGeom>
          <a:noFill/>
        </p:spPr>
        <p:txBody>
          <a:bodyPr wrap="none" rtlCol="0">
            <a:spAutoFit/>
          </a:bodyPr>
          <a:lstStyle/>
          <a:p>
            <a:r>
              <a:rPr lang="en-US" sz="1400" dirty="0"/>
              <a:t>http://</a:t>
            </a:r>
            <a:r>
              <a:rPr lang="en-US" sz="1400" dirty="0" err="1"/>
              <a:t>www.atmos.washington.edu</a:t>
            </a:r>
            <a:r>
              <a:rPr lang="en-US" sz="1400" dirty="0"/>
              <a:t>/~cliff/</a:t>
            </a:r>
            <a:r>
              <a:rPr lang="en-US" sz="1400" dirty="0" err="1"/>
              <a:t>cliff.php</a:t>
            </a:r>
            <a:endParaRPr lang="en-US" sz="1400" dirty="0"/>
          </a:p>
        </p:txBody>
      </p:sp>
      <p:pic>
        <p:nvPicPr>
          <p:cNvPr id="8" name="Picture 7" descr="Screen shot 2011-06-13 at 9.57.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200400"/>
            <a:ext cx="3709115" cy="3429000"/>
          </a:xfrm>
          <a:prstGeom prst="rect">
            <a:avLst/>
          </a:prstGeom>
        </p:spPr>
      </p:pic>
      <p:sp>
        <p:nvSpPr>
          <p:cNvPr id="9" name="TextBox 8"/>
          <p:cNvSpPr txBox="1"/>
          <p:nvPr/>
        </p:nvSpPr>
        <p:spPr>
          <a:xfrm>
            <a:off x="5105400" y="1600200"/>
            <a:ext cx="3503784" cy="1569660"/>
          </a:xfrm>
          <a:prstGeom prst="rect">
            <a:avLst/>
          </a:prstGeom>
          <a:noFill/>
        </p:spPr>
        <p:txBody>
          <a:bodyPr wrap="none" rtlCol="0">
            <a:spAutoFit/>
          </a:bodyPr>
          <a:lstStyle/>
          <a:p>
            <a:r>
              <a:rPr lang="en-US" dirty="0" smtClean="0">
                <a:latin typeface="Calibri"/>
                <a:cs typeface="Calibri"/>
              </a:rPr>
              <a:t>(2) Statistical downscaling;</a:t>
            </a:r>
          </a:p>
          <a:p>
            <a:r>
              <a:rPr lang="en-US" dirty="0" smtClean="0">
                <a:latin typeface="Calibri"/>
                <a:cs typeface="Calibri"/>
              </a:rPr>
              <a:t>relate high-resolution</a:t>
            </a:r>
          </a:p>
          <a:p>
            <a:r>
              <a:rPr lang="en-US" dirty="0" smtClean="0">
                <a:latin typeface="Calibri"/>
                <a:cs typeface="Calibri"/>
              </a:rPr>
              <a:t>measurements to </a:t>
            </a:r>
          </a:p>
          <a:p>
            <a:r>
              <a:rPr lang="en-US" dirty="0" smtClean="0">
                <a:latin typeface="Calibri"/>
                <a:cs typeface="Calibri"/>
              </a:rPr>
              <a:t>lower-res. model forecast</a:t>
            </a:r>
            <a:endParaRPr lang="en-US" dirty="0">
              <a:latin typeface="Calibri"/>
              <a:cs typeface="Calibri"/>
            </a:endParaRPr>
          </a:p>
        </p:txBody>
      </p:sp>
      <p:sp>
        <p:nvSpPr>
          <p:cNvPr id="10" name="TextBox 9"/>
          <p:cNvSpPr txBox="1"/>
          <p:nvPr/>
        </p:nvSpPr>
        <p:spPr>
          <a:xfrm>
            <a:off x="4876800" y="6581001"/>
            <a:ext cx="3980577" cy="276999"/>
          </a:xfrm>
          <a:prstGeom prst="rect">
            <a:avLst/>
          </a:prstGeom>
          <a:noFill/>
        </p:spPr>
        <p:txBody>
          <a:bodyPr wrap="none" rtlCol="0">
            <a:spAutoFit/>
          </a:bodyPr>
          <a:lstStyle/>
          <a:p>
            <a:r>
              <a:rPr lang="en-US" sz="1200" dirty="0"/>
              <a:t>http://</a:t>
            </a:r>
            <a:r>
              <a:rPr lang="en-US" sz="1200" dirty="0" err="1"/>
              <a:t>www.esrl.noaa.gov</a:t>
            </a:r>
            <a:r>
              <a:rPr lang="en-US" sz="1200" dirty="0"/>
              <a:t>/</a:t>
            </a:r>
            <a:r>
              <a:rPr lang="en-US" sz="1200" dirty="0" err="1"/>
              <a:t>psd</a:t>
            </a:r>
            <a:r>
              <a:rPr lang="en-US" sz="1200" dirty="0"/>
              <a:t>/forecasts/reforecast/</a:t>
            </a:r>
            <a:r>
              <a:rPr lang="en-US" sz="1200" dirty="0" err="1"/>
              <a:t>narr</a:t>
            </a:r>
            <a:r>
              <a:rPr lang="en-US" sz="1200" dirty="0"/>
              <a:t>/</a:t>
            </a:r>
          </a:p>
        </p:txBody>
      </p:sp>
      <p:grpSp>
        <p:nvGrpSpPr>
          <p:cNvPr id="13" name="Group 12"/>
          <p:cNvGrpSpPr/>
          <p:nvPr/>
        </p:nvGrpSpPr>
        <p:grpSpPr>
          <a:xfrm>
            <a:off x="1828800" y="3048000"/>
            <a:ext cx="3276600" cy="1938992"/>
            <a:chOff x="1828800" y="3048000"/>
            <a:chExt cx="3276600" cy="1938992"/>
          </a:xfrm>
        </p:grpSpPr>
        <p:sp>
          <p:nvSpPr>
            <p:cNvPr id="3" name="TextBox 2"/>
            <p:cNvSpPr txBox="1"/>
            <p:nvPr/>
          </p:nvSpPr>
          <p:spPr>
            <a:xfrm>
              <a:off x="1828800" y="3048000"/>
              <a:ext cx="2988168" cy="193899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latin typeface="Calibri"/>
                  <a:cs typeface="Calibri"/>
                </a:rPr>
                <a:t>This will be the focus</a:t>
              </a:r>
            </a:p>
            <a:p>
              <a:r>
                <a:rPr lang="en-US" dirty="0" smtClean="0">
                  <a:latin typeface="Calibri"/>
                  <a:cs typeface="Calibri"/>
                </a:rPr>
                <a:t>of today’s talk;</a:t>
              </a:r>
            </a:p>
            <a:p>
              <a:r>
                <a:rPr lang="en-US" dirty="0" smtClean="0">
                  <a:latin typeface="Calibri"/>
                  <a:cs typeface="Calibri"/>
                </a:rPr>
                <a:t>statistical downscaling</a:t>
              </a:r>
            </a:p>
            <a:p>
              <a:r>
                <a:rPr lang="en-US" dirty="0" smtClean="0">
                  <a:latin typeface="Calibri"/>
                  <a:cs typeface="Calibri"/>
                </a:rPr>
                <a:t>and how it can be</a:t>
              </a:r>
            </a:p>
            <a:p>
              <a:r>
                <a:rPr lang="en-US" dirty="0" smtClean="0">
                  <a:latin typeface="Calibri"/>
                  <a:cs typeface="Calibri"/>
                </a:rPr>
                <a:t>aided by reforecasts.</a:t>
              </a:r>
            </a:p>
          </p:txBody>
        </p:sp>
        <p:cxnSp>
          <p:nvCxnSpPr>
            <p:cNvPr id="12" name="Straight Arrow Connector 11"/>
            <p:cNvCxnSpPr/>
            <p:nvPr/>
          </p:nvCxnSpPr>
          <p:spPr bwMode="auto">
            <a:xfrm>
              <a:off x="4800600" y="3733800"/>
              <a:ext cx="3048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12317700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fields for “fast” archive</a:t>
            </a:r>
            <a:endParaRPr lang="en-US" dirty="0"/>
          </a:p>
        </p:txBody>
      </p:sp>
      <p:sp>
        <p:nvSpPr>
          <p:cNvPr id="3" name="Content Placeholder 2"/>
          <p:cNvSpPr>
            <a:spLocks noGrp="1"/>
          </p:cNvSpPr>
          <p:nvPr>
            <p:ph idx="1"/>
          </p:nvPr>
        </p:nvSpPr>
        <p:spPr>
          <a:xfrm>
            <a:off x="457200" y="1595070"/>
            <a:ext cx="8229600" cy="4525963"/>
          </a:xfrm>
        </p:spPr>
        <p:txBody>
          <a:bodyPr>
            <a:noAutofit/>
          </a:bodyPr>
          <a:lstStyle/>
          <a:p>
            <a:r>
              <a:rPr lang="en-US" sz="2800" dirty="0" smtClean="0"/>
              <a:t>Mean and every member</a:t>
            </a:r>
          </a:p>
          <a:p>
            <a:r>
              <a:rPr lang="en-US" sz="2800" dirty="0" smtClean="0"/>
              <a:t>“Fast” archive will be on disk, readily accessible</a:t>
            </a:r>
          </a:p>
          <a:p>
            <a:r>
              <a:rPr lang="en-US" sz="2800" dirty="0" smtClean="0"/>
              <a:t>Mandatory level data: </a:t>
            </a:r>
          </a:p>
          <a:p>
            <a:pPr lvl="1"/>
            <a:r>
              <a:rPr lang="en-US" sz="2400" dirty="0" err="1" smtClean="0"/>
              <a:t>Geopotential</a:t>
            </a:r>
            <a:r>
              <a:rPr lang="en-US" sz="2400" dirty="0" smtClean="0"/>
              <a:t> height, temperature, u, v, at 1000, 925, 850, 700, 500, 300, 250, 200, </a:t>
            </a:r>
            <a:r>
              <a:rPr lang="en-US" sz="2400" dirty="0" smtClean="0">
                <a:solidFill>
                  <a:schemeClr val="tx2">
                    <a:lumMod val="60000"/>
                    <a:lumOff val="40000"/>
                  </a:schemeClr>
                </a:solidFill>
              </a:rPr>
              <a:t>100, 50, and 10</a:t>
            </a:r>
            <a:r>
              <a:rPr lang="en-US" sz="2400" dirty="0" smtClean="0"/>
              <a:t> hPa. </a:t>
            </a:r>
          </a:p>
          <a:p>
            <a:pPr lvl="1"/>
            <a:r>
              <a:rPr lang="en-US" sz="2400" dirty="0"/>
              <a:t>S</a:t>
            </a:r>
            <a:r>
              <a:rPr lang="en-US" sz="2400" dirty="0" smtClean="0"/>
              <a:t>pecific humidity at 1000, 925, 850, 700, 500, 300, 250, 200</a:t>
            </a:r>
          </a:p>
          <a:p>
            <a:r>
              <a:rPr lang="en-US" sz="2800" dirty="0" smtClean="0">
                <a:solidFill>
                  <a:srgbClr val="000000"/>
                </a:solidFill>
              </a:rPr>
              <a:t>PV (K m</a:t>
            </a:r>
            <a:r>
              <a:rPr lang="en-US" sz="2800" baseline="30000" dirty="0" smtClean="0">
                <a:solidFill>
                  <a:srgbClr val="000000"/>
                </a:solidFill>
              </a:rPr>
              <a:t>2</a:t>
            </a:r>
            <a:r>
              <a:rPr lang="en-US" sz="2800" dirty="0" smtClean="0">
                <a:solidFill>
                  <a:srgbClr val="000000"/>
                </a:solidFill>
              </a:rPr>
              <a:t> kg</a:t>
            </a:r>
            <a:r>
              <a:rPr lang="en-US" sz="2800" baseline="30000" dirty="0" smtClean="0">
                <a:solidFill>
                  <a:srgbClr val="000000"/>
                </a:solidFill>
              </a:rPr>
              <a:t>-1</a:t>
            </a:r>
            <a:r>
              <a:rPr lang="en-US" sz="2800" dirty="0" smtClean="0">
                <a:solidFill>
                  <a:srgbClr val="000000"/>
                </a:solidFill>
              </a:rPr>
              <a:t> s</a:t>
            </a:r>
            <a:r>
              <a:rPr lang="en-US" sz="2800" baseline="30000" dirty="0" smtClean="0">
                <a:solidFill>
                  <a:srgbClr val="000000"/>
                </a:solidFill>
              </a:rPr>
              <a:t>-1 </a:t>
            </a:r>
            <a:r>
              <a:rPr lang="en-US" sz="2800" dirty="0" smtClean="0">
                <a:solidFill>
                  <a:srgbClr val="000000"/>
                </a:solidFill>
              </a:rPr>
              <a:t>) on </a:t>
            </a:r>
            <a:r>
              <a:rPr lang="en-US" sz="2800" dirty="0" err="1" smtClean="0">
                <a:solidFill>
                  <a:srgbClr val="000000"/>
                </a:solidFill>
              </a:rPr>
              <a:t>θ</a:t>
            </a:r>
            <a:r>
              <a:rPr lang="en-US" sz="2800" dirty="0" smtClean="0">
                <a:solidFill>
                  <a:srgbClr val="000000"/>
                </a:solidFill>
              </a:rPr>
              <a:t> = 320K surface.</a:t>
            </a:r>
          </a:p>
          <a:p>
            <a:r>
              <a:rPr lang="en-US" sz="2800" dirty="0" smtClean="0">
                <a:solidFill>
                  <a:srgbClr val="000000"/>
                </a:solidFill>
              </a:rPr>
              <a:t>Wind components, potential temperature on 2 PVU surface.</a:t>
            </a:r>
          </a:p>
        </p:txBody>
      </p:sp>
      <p:sp>
        <p:nvSpPr>
          <p:cNvPr id="4" name="Slide Number Placeholder 3"/>
          <p:cNvSpPr>
            <a:spLocks noGrp="1"/>
          </p:cNvSpPr>
          <p:nvPr>
            <p:ph type="sldNum" sz="quarter" idx="12"/>
          </p:nvPr>
        </p:nvSpPr>
        <p:spPr/>
        <p:txBody>
          <a:bodyPr/>
          <a:lstStyle/>
          <a:p>
            <a:fld id="{2183A5A5-421E-B84D-B842-3B6454191453}" type="slidenum">
              <a:rPr lang="en-US" smtClean="0">
                <a:solidFill>
                  <a:prstClr val="black">
                    <a:tint val="75000"/>
                  </a:prstClr>
                </a:solidFill>
                <a:latin typeface="Calibri"/>
              </a:rPr>
              <a:pPr/>
              <a:t>40</a:t>
            </a:fld>
            <a:endParaRPr lang="en-US">
              <a:solidFill>
                <a:prstClr val="black">
                  <a:tint val="75000"/>
                </a:prstClr>
              </a:solidFill>
              <a:latin typeface="Calibri"/>
            </a:endParaRPr>
          </a:p>
        </p:txBody>
      </p:sp>
    </p:spTree>
    <p:extLst>
      <p:ext uri="{BB962C8B-B14F-4D97-AF65-F5344CB8AC3E}">
        <p14:creationId xmlns:p14="http://schemas.microsoft.com/office/powerpoint/2010/main" val="1325465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Fixed fields to save once</a:t>
            </a:r>
            <a:endParaRPr lang="en-US" dirty="0"/>
          </a:p>
        </p:txBody>
      </p:sp>
      <p:sp>
        <p:nvSpPr>
          <p:cNvPr id="3" name="Content Placeholder 2"/>
          <p:cNvSpPr>
            <a:spLocks noGrp="1"/>
          </p:cNvSpPr>
          <p:nvPr>
            <p:ph idx="1"/>
          </p:nvPr>
        </p:nvSpPr>
        <p:spPr>
          <a:xfrm>
            <a:off x="1149927" y="1773382"/>
            <a:ext cx="5477163" cy="3502891"/>
          </a:xfrm>
        </p:spPr>
        <p:txBody>
          <a:bodyPr>
            <a:normAutofit/>
          </a:bodyPr>
          <a:lstStyle/>
          <a:p>
            <a:pPr lvl="1"/>
            <a:r>
              <a:rPr lang="en-US" sz="3200" dirty="0" smtClean="0"/>
              <a:t> field capacity</a:t>
            </a:r>
          </a:p>
          <a:p>
            <a:pPr lvl="1"/>
            <a:r>
              <a:rPr lang="en-US" sz="3200" dirty="0" smtClean="0"/>
              <a:t> wilting point</a:t>
            </a:r>
          </a:p>
          <a:p>
            <a:pPr lvl="1"/>
            <a:r>
              <a:rPr lang="en-US" sz="3200" dirty="0" smtClean="0"/>
              <a:t> land-sea mask </a:t>
            </a:r>
          </a:p>
          <a:p>
            <a:pPr lvl="1"/>
            <a:r>
              <a:rPr lang="en-US" sz="3200" dirty="0" smtClean="0"/>
              <a:t> terrain height</a:t>
            </a:r>
          </a:p>
          <a:p>
            <a:endParaRPr lang="en-US" dirty="0"/>
          </a:p>
        </p:txBody>
      </p:sp>
      <p:sp>
        <p:nvSpPr>
          <p:cNvPr id="4" name="Slide Number Placeholder 3"/>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41</a:t>
            </a:fld>
            <a:endParaRPr lang="en-US">
              <a:solidFill>
                <a:prstClr val="black">
                  <a:tint val="75000"/>
                </a:prstClr>
              </a:solidFill>
              <a:latin typeface="Calibri"/>
            </a:endParaRPr>
          </a:p>
        </p:txBody>
      </p:sp>
    </p:spTree>
    <p:extLst>
      <p:ext uri="{BB962C8B-B14F-4D97-AF65-F5344CB8AC3E}">
        <p14:creationId xmlns:p14="http://schemas.microsoft.com/office/powerpoint/2010/main" val="4158292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67" y="0"/>
            <a:ext cx="8754533" cy="812800"/>
          </a:xfrm>
        </p:spPr>
        <p:txBody>
          <a:bodyPr>
            <a:noAutofit/>
          </a:bodyPr>
          <a:lstStyle/>
          <a:p>
            <a:r>
              <a:rPr lang="en-US" sz="3600" dirty="0" smtClean="0"/>
              <a:t>Expected </a:t>
            </a:r>
            <a:r>
              <a:rPr lang="en-US" sz="3600" dirty="0" smtClean="0"/>
              <a:t>single-level fields  for “fast” archive</a:t>
            </a:r>
            <a:endParaRPr lang="en-US" sz="3600" dirty="0"/>
          </a:p>
        </p:txBody>
      </p:sp>
      <p:sp>
        <p:nvSpPr>
          <p:cNvPr id="3" name="Content Placeholder 2"/>
          <p:cNvSpPr>
            <a:spLocks noGrp="1"/>
          </p:cNvSpPr>
          <p:nvPr>
            <p:ph idx="1"/>
          </p:nvPr>
        </p:nvSpPr>
        <p:spPr>
          <a:xfrm>
            <a:off x="457200" y="524933"/>
            <a:ext cx="8229600" cy="4525963"/>
          </a:xfrm>
        </p:spPr>
        <p:txBody>
          <a:bodyPr>
            <a:noAutofit/>
          </a:bodyPr>
          <a:lstStyle/>
          <a:p>
            <a:pPr>
              <a:buNone/>
            </a:pPr>
            <a:endParaRPr lang="en-US" sz="1200" dirty="0" smtClean="0"/>
          </a:p>
          <a:p>
            <a:r>
              <a:rPr lang="en-US" sz="1200" dirty="0" smtClean="0"/>
              <a:t>Surface pressure (Pa)  </a:t>
            </a:r>
          </a:p>
          <a:p>
            <a:r>
              <a:rPr lang="en-US" sz="1200" dirty="0" smtClean="0"/>
              <a:t>Sea-level pressure (Pa)</a:t>
            </a:r>
          </a:p>
          <a:p>
            <a:r>
              <a:rPr lang="en-US" sz="1200" dirty="0" smtClean="0"/>
              <a:t>Surface (2-m) temperature (K)</a:t>
            </a:r>
          </a:p>
          <a:p>
            <a:r>
              <a:rPr lang="en-US" sz="1200" dirty="0" smtClean="0"/>
              <a:t>Skin temperature (K)</a:t>
            </a:r>
          </a:p>
          <a:p>
            <a:r>
              <a:rPr lang="en-US" sz="1200" dirty="0" smtClean="0"/>
              <a:t>Maximum temperature since last storage time (K)</a:t>
            </a:r>
            <a:endParaRPr lang="en-US" sz="1200" dirty="0" smtClean="0">
              <a:solidFill>
                <a:srgbClr val="FF0000"/>
              </a:solidFill>
            </a:endParaRPr>
          </a:p>
          <a:p>
            <a:r>
              <a:rPr lang="en-US" sz="1200" dirty="0" smtClean="0"/>
              <a:t>Minimum temperature since last storage time (K)</a:t>
            </a:r>
          </a:p>
          <a:p>
            <a:r>
              <a:rPr lang="en-US" sz="1200" dirty="0" smtClean="0"/>
              <a:t>Soil temperature (0-10 cm; K)</a:t>
            </a:r>
            <a:endParaRPr lang="en-US" sz="1200" dirty="0" smtClean="0">
              <a:solidFill>
                <a:srgbClr val="FF0000"/>
              </a:solidFill>
            </a:endParaRPr>
          </a:p>
          <a:p>
            <a:r>
              <a:rPr lang="en-US" sz="1200" dirty="0" smtClean="0"/>
              <a:t>Volumetric soil moisture content (proportion, 0-10 cm) </a:t>
            </a:r>
            <a:r>
              <a:rPr lang="en-US" sz="1200" dirty="0" smtClean="0">
                <a:solidFill>
                  <a:srgbClr val="FF0000"/>
                </a:solidFill>
              </a:rPr>
              <a:t>–</a:t>
            </a:r>
          </a:p>
          <a:p>
            <a:r>
              <a:rPr lang="en-US" sz="1200" dirty="0" smtClean="0"/>
              <a:t>Total accumulated precipitation since beginning of integration (kg/m</a:t>
            </a:r>
            <a:r>
              <a:rPr lang="en-US" sz="1200" baseline="30000" dirty="0" smtClean="0"/>
              <a:t>2</a:t>
            </a:r>
            <a:r>
              <a:rPr lang="en-US" sz="1200" dirty="0" smtClean="0"/>
              <a:t>)</a:t>
            </a:r>
          </a:p>
          <a:p>
            <a:r>
              <a:rPr lang="en-US" sz="1200" dirty="0" err="1" smtClean="0"/>
              <a:t>Precipitable</a:t>
            </a:r>
            <a:r>
              <a:rPr lang="en-US" sz="1200" dirty="0" smtClean="0"/>
              <a:t> water (kg/m</a:t>
            </a:r>
            <a:r>
              <a:rPr lang="en-US" sz="1200" baseline="30000" dirty="0" smtClean="0"/>
              <a:t>2</a:t>
            </a:r>
            <a:r>
              <a:rPr lang="en-US" sz="1200" dirty="0" smtClean="0"/>
              <a:t>, vapor only, no condensate)</a:t>
            </a:r>
          </a:p>
          <a:p>
            <a:r>
              <a:rPr lang="en-US" sz="1200" dirty="0" smtClean="0"/>
              <a:t>Specific humidity at 2-m AGL (kg/kg; instantaneous) –</a:t>
            </a:r>
          </a:p>
          <a:p>
            <a:r>
              <a:rPr lang="en-US" sz="1200" dirty="0" smtClean="0"/>
              <a:t>Water equivalent of accumulated snow depth (kg/m</a:t>
            </a:r>
            <a:r>
              <a:rPr lang="en-US" sz="1200" baseline="30000" dirty="0" smtClean="0"/>
              <a:t>2</a:t>
            </a:r>
            <a:r>
              <a:rPr lang="en-US" sz="1200" dirty="0" smtClean="0"/>
              <a:t>) –</a:t>
            </a:r>
          </a:p>
          <a:p>
            <a:r>
              <a:rPr lang="en-US" sz="1200" dirty="0" smtClean="0"/>
              <a:t>CAPE (J/kg) </a:t>
            </a:r>
          </a:p>
          <a:p>
            <a:r>
              <a:rPr lang="en-US" sz="1200" dirty="0" smtClean="0"/>
              <a:t>CIN (J/kg)</a:t>
            </a:r>
          </a:p>
          <a:p>
            <a:r>
              <a:rPr lang="en-US" sz="1200" dirty="0" smtClean="0"/>
              <a:t>Total cloud cover (%) </a:t>
            </a:r>
          </a:p>
          <a:p>
            <a:r>
              <a:rPr lang="en-US" sz="1200" dirty="0" smtClean="0"/>
              <a:t>10-m </a:t>
            </a:r>
            <a:r>
              <a:rPr lang="en-US" sz="1200" dirty="0" err="1" smtClean="0"/>
              <a:t>u</a:t>
            </a:r>
            <a:r>
              <a:rPr lang="en-US" sz="1200" dirty="0" smtClean="0"/>
              <a:t>- and </a:t>
            </a:r>
            <a:r>
              <a:rPr lang="en-US" sz="1200" dirty="0" err="1" smtClean="0"/>
              <a:t>v</a:t>
            </a:r>
            <a:r>
              <a:rPr lang="en-US" sz="1200" dirty="0" smtClean="0"/>
              <a:t>-wind component (</a:t>
            </a:r>
            <a:r>
              <a:rPr lang="en-US" sz="1200" dirty="0" err="1" smtClean="0"/>
              <a:t>m/s</a:t>
            </a:r>
            <a:r>
              <a:rPr lang="en-US" sz="1200" dirty="0" smtClean="0"/>
              <a:t>)</a:t>
            </a:r>
          </a:p>
          <a:p>
            <a:r>
              <a:rPr lang="en-US" sz="1200" dirty="0" smtClean="0"/>
              <a:t>80-m </a:t>
            </a:r>
            <a:r>
              <a:rPr lang="en-US" sz="1200" dirty="0" err="1" smtClean="0"/>
              <a:t>u</a:t>
            </a:r>
            <a:r>
              <a:rPr lang="en-US" sz="1200" dirty="0" smtClean="0"/>
              <a:t>- and </a:t>
            </a:r>
            <a:r>
              <a:rPr lang="en-US" sz="1200" dirty="0" err="1" smtClean="0"/>
              <a:t>v</a:t>
            </a:r>
            <a:r>
              <a:rPr lang="en-US" sz="1200" dirty="0" smtClean="0"/>
              <a:t>-wind component (</a:t>
            </a:r>
            <a:r>
              <a:rPr lang="en-US" sz="1200" dirty="0" err="1" smtClean="0"/>
              <a:t>m/s</a:t>
            </a:r>
            <a:r>
              <a:rPr lang="en-US" sz="1200" dirty="0" smtClean="0"/>
              <a:t>)</a:t>
            </a:r>
          </a:p>
          <a:p>
            <a:r>
              <a:rPr lang="en-US" sz="1200" dirty="0" smtClean="0">
                <a:solidFill>
                  <a:srgbClr val="000000"/>
                </a:solidFill>
              </a:rPr>
              <a:t>Sunshine duration (min)</a:t>
            </a:r>
          </a:p>
          <a:p>
            <a:r>
              <a:rPr lang="en-US" sz="1200" dirty="0" smtClean="0">
                <a:solidFill>
                  <a:srgbClr val="000000"/>
                </a:solidFill>
              </a:rPr>
              <a:t>Snow depth water equivalent (kg/m</a:t>
            </a:r>
            <a:r>
              <a:rPr lang="en-US" sz="1200" baseline="30000" dirty="0" smtClean="0">
                <a:solidFill>
                  <a:srgbClr val="000000"/>
                </a:solidFill>
              </a:rPr>
              <a:t>2</a:t>
            </a:r>
            <a:r>
              <a:rPr lang="en-US" sz="1200" dirty="0" smtClean="0">
                <a:solidFill>
                  <a:srgbClr val="000000"/>
                </a:solidFill>
              </a:rPr>
              <a:t>)</a:t>
            </a:r>
          </a:p>
          <a:p>
            <a:r>
              <a:rPr lang="en-US" sz="1200" dirty="0" smtClean="0">
                <a:solidFill>
                  <a:srgbClr val="000000"/>
                </a:solidFill>
              </a:rPr>
              <a:t>Runoff</a:t>
            </a:r>
          </a:p>
          <a:p>
            <a:r>
              <a:rPr lang="en-US" sz="1200" dirty="0" smtClean="0">
                <a:solidFill>
                  <a:srgbClr val="000000"/>
                </a:solidFill>
              </a:rPr>
              <a:t>Solid precipitation</a:t>
            </a:r>
          </a:p>
          <a:p>
            <a:r>
              <a:rPr lang="en-US" sz="1200" dirty="0" smtClean="0">
                <a:solidFill>
                  <a:srgbClr val="000000"/>
                </a:solidFill>
              </a:rPr>
              <a:t>Liquid precipitation</a:t>
            </a:r>
          </a:p>
          <a:p>
            <a:r>
              <a:rPr lang="en-US" sz="1200" dirty="0" smtClean="0">
                <a:solidFill>
                  <a:srgbClr val="000000"/>
                </a:solidFill>
              </a:rPr>
              <a:t>Vertical velocity (850 hPa)</a:t>
            </a:r>
          </a:p>
          <a:p>
            <a:r>
              <a:rPr lang="en-US" sz="1200" dirty="0" err="1" smtClean="0">
                <a:solidFill>
                  <a:srgbClr val="000000"/>
                </a:solidFill>
              </a:rPr>
              <a:t>Geopotential</a:t>
            </a:r>
            <a:r>
              <a:rPr lang="en-US" sz="1200" dirty="0" smtClean="0">
                <a:solidFill>
                  <a:srgbClr val="000000"/>
                </a:solidFill>
              </a:rPr>
              <a:t> height of surface</a:t>
            </a:r>
          </a:p>
          <a:p>
            <a:r>
              <a:rPr lang="en-US" sz="1200" dirty="0" smtClean="0">
                <a:solidFill>
                  <a:srgbClr val="000000"/>
                </a:solidFill>
              </a:rPr>
              <a:t>Wind power (=windspeed</a:t>
            </a:r>
            <a:r>
              <a:rPr lang="en-US" sz="1200" baseline="30000" dirty="0" smtClean="0">
                <a:solidFill>
                  <a:srgbClr val="000000"/>
                </a:solidFill>
              </a:rPr>
              <a:t>3</a:t>
            </a:r>
            <a:r>
              <a:rPr lang="en-US" sz="1200" dirty="0" smtClean="0">
                <a:solidFill>
                  <a:srgbClr val="000000"/>
                </a:solidFill>
              </a:rPr>
              <a:t> at 80 m*density)</a:t>
            </a:r>
          </a:p>
        </p:txBody>
      </p:sp>
      <p:sp>
        <p:nvSpPr>
          <p:cNvPr id="5" name="Slide Number Placeholder 4"/>
          <p:cNvSpPr>
            <a:spLocks noGrp="1"/>
          </p:cNvSpPr>
          <p:nvPr>
            <p:ph type="sldNum" sz="quarter" idx="12"/>
          </p:nvPr>
        </p:nvSpPr>
        <p:spPr/>
        <p:txBody>
          <a:bodyPr/>
          <a:lstStyle/>
          <a:p>
            <a:fld id="{2183A5A5-421E-B84D-B842-3B6454191453}" type="slidenum">
              <a:rPr lang="en-US" smtClean="0">
                <a:solidFill>
                  <a:prstClr val="black">
                    <a:tint val="75000"/>
                  </a:prstClr>
                </a:solidFill>
                <a:latin typeface="Calibri"/>
              </a:rPr>
              <a:pPr/>
              <a:t>42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5600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4867"/>
            <a:ext cx="8229600" cy="1143000"/>
          </a:xfrm>
        </p:spPr>
        <p:txBody>
          <a:bodyPr/>
          <a:lstStyle/>
          <a:p>
            <a:r>
              <a:rPr lang="en-US" dirty="0" smtClean="0"/>
              <a:t>Proposed fields for “fast” archive</a:t>
            </a:r>
            <a:endParaRPr lang="en-US" dirty="0"/>
          </a:p>
        </p:txBody>
      </p:sp>
      <p:sp>
        <p:nvSpPr>
          <p:cNvPr id="3" name="Content Placeholder 2"/>
          <p:cNvSpPr>
            <a:spLocks noGrp="1"/>
          </p:cNvSpPr>
          <p:nvPr>
            <p:ph idx="1"/>
          </p:nvPr>
        </p:nvSpPr>
        <p:spPr>
          <a:xfrm>
            <a:off x="457200" y="1417638"/>
            <a:ext cx="8229600" cy="4525963"/>
          </a:xfrm>
        </p:spPr>
        <p:txBody>
          <a:bodyPr>
            <a:noAutofit/>
          </a:bodyPr>
          <a:lstStyle/>
          <a:p>
            <a:endParaRPr lang="en-US" sz="2800" dirty="0" smtClean="0"/>
          </a:p>
          <a:p>
            <a:r>
              <a:rPr lang="en-US" sz="2800" dirty="0" smtClean="0"/>
              <a:t>Fluxes (W/m</a:t>
            </a:r>
            <a:r>
              <a:rPr lang="en-US" sz="2800" baseline="30000" dirty="0" smtClean="0"/>
              <a:t>2</a:t>
            </a:r>
            <a:r>
              <a:rPr lang="en-US" sz="2800" dirty="0" smtClean="0"/>
              <a:t> ; </a:t>
            </a:r>
            <a:r>
              <a:rPr lang="en-US" sz="2800" dirty="0" smtClean="0">
                <a:solidFill>
                  <a:srgbClr val="FF0000"/>
                </a:solidFill>
              </a:rPr>
              <a:t> </a:t>
            </a:r>
            <a:r>
              <a:rPr lang="en-US" sz="2800" dirty="0" smtClean="0"/>
              <a:t>average since last archive time)</a:t>
            </a:r>
          </a:p>
          <a:p>
            <a:pPr lvl="1"/>
            <a:r>
              <a:rPr lang="en-US" sz="2000" dirty="0" smtClean="0"/>
              <a:t>sensible heat net flux at surface</a:t>
            </a:r>
          </a:p>
          <a:p>
            <a:pPr lvl="1"/>
            <a:r>
              <a:rPr lang="en-US" sz="2000" dirty="0" smtClean="0"/>
              <a:t>latent heat net flux at surface</a:t>
            </a:r>
          </a:p>
          <a:p>
            <a:pPr lvl="1"/>
            <a:r>
              <a:rPr lang="en-US" sz="2000" dirty="0" smtClean="0"/>
              <a:t>downward long-wave radiation flux at surface</a:t>
            </a:r>
          </a:p>
          <a:p>
            <a:pPr lvl="1"/>
            <a:r>
              <a:rPr lang="en-US" sz="2000" dirty="0" smtClean="0"/>
              <a:t>upward long-wave radiation flux at surface</a:t>
            </a:r>
          </a:p>
          <a:p>
            <a:pPr lvl="1"/>
            <a:r>
              <a:rPr lang="en-US" sz="2000" dirty="0" smtClean="0"/>
              <a:t>upward short-wave radiation at surface</a:t>
            </a:r>
          </a:p>
          <a:p>
            <a:pPr lvl="1"/>
            <a:r>
              <a:rPr lang="en-US" sz="2000" dirty="0" smtClean="0"/>
              <a:t>downward short-wave radiation flux at surface</a:t>
            </a:r>
          </a:p>
          <a:p>
            <a:pPr lvl="1"/>
            <a:r>
              <a:rPr lang="en-US" sz="2000" dirty="0" smtClean="0"/>
              <a:t>upward long-wave radiation at nominal top</a:t>
            </a:r>
          </a:p>
          <a:p>
            <a:pPr lvl="1"/>
            <a:r>
              <a:rPr lang="en-US" sz="2000" dirty="0" smtClean="0">
                <a:solidFill>
                  <a:srgbClr val="000000"/>
                </a:solidFill>
              </a:rPr>
              <a:t>ground heat flux.</a:t>
            </a:r>
          </a:p>
          <a:p>
            <a:pPr lvl="1"/>
            <a:endParaRPr lang="en-US" sz="2000" dirty="0" smtClean="0"/>
          </a:p>
        </p:txBody>
      </p:sp>
      <p:sp>
        <p:nvSpPr>
          <p:cNvPr id="4" name="Slide Number Placeholder 3"/>
          <p:cNvSpPr>
            <a:spLocks noGrp="1"/>
          </p:cNvSpPr>
          <p:nvPr>
            <p:ph type="sldNum" sz="quarter" idx="12"/>
          </p:nvPr>
        </p:nvSpPr>
        <p:spPr/>
        <p:txBody>
          <a:bodyPr/>
          <a:lstStyle/>
          <a:p>
            <a:fld id="{2183A5A5-421E-B84D-B842-3B6454191453}" type="slidenum">
              <a:rPr lang="en-US" smtClean="0">
                <a:solidFill>
                  <a:prstClr val="black">
                    <a:tint val="75000"/>
                  </a:prstClr>
                </a:solidFill>
                <a:latin typeface="Calibri"/>
              </a:rPr>
              <a:pPr/>
              <a:t>43</a:t>
            </a:fld>
            <a:endParaRPr lang="en-US">
              <a:solidFill>
                <a:prstClr val="black">
                  <a:tint val="75000"/>
                </a:prstClr>
              </a:solidFill>
              <a:latin typeface="Calibri"/>
            </a:endParaRPr>
          </a:p>
        </p:txBody>
      </p:sp>
    </p:spTree>
    <p:extLst>
      <p:ext uri="{BB962C8B-B14F-4D97-AF65-F5344CB8AC3E}">
        <p14:creationId xmlns:p14="http://schemas.microsoft.com/office/powerpoint/2010/main" val="3988855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are now</a:t>
            </a:r>
            <a:endParaRPr lang="en-US" dirty="0"/>
          </a:p>
        </p:txBody>
      </p:sp>
      <p:sp>
        <p:nvSpPr>
          <p:cNvPr id="3" name="Content Placeholder 2"/>
          <p:cNvSpPr>
            <a:spLocks noGrp="1"/>
          </p:cNvSpPr>
          <p:nvPr>
            <p:ph idx="1"/>
          </p:nvPr>
        </p:nvSpPr>
        <p:spPr/>
        <p:txBody>
          <a:bodyPr>
            <a:normAutofit/>
          </a:bodyPr>
          <a:lstStyle/>
          <a:p>
            <a:r>
              <a:rPr lang="en-US" dirty="0" smtClean="0"/>
              <a:t>170 </a:t>
            </a:r>
            <a:r>
              <a:rPr lang="en-US" dirty="0" smtClean="0"/>
              <a:t>TB storage </a:t>
            </a:r>
            <a:r>
              <a:rPr lang="en-US" dirty="0" smtClean="0"/>
              <a:t>in place.</a:t>
            </a:r>
            <a:endParaRPr lang="en-US" dirty="0" smtClean="0"/>
          </a:p>
          <a:p>
            <a:r>
              <a:rPr lang="en-US" dirty="0" smtClean="0"/>
              <a:t>Control run </a:t>
            </a:r>
            <a:r>
              <a:rPr lang="en-US" dirty="0" smtClean="0"/>
              <a:t>done.</a:t>
            </a:r>
            <a:endParaRPr lang="en-US" dirty="0" smtClean="0"/>
          </a:p>
          <a:p>
            <a:r>
              <a:rPr lang="en-US" dirty="0" smtClean="0"/>
              <a:t>Perturbed initial conditions done.</a:t>
            </a:r>
            <a:endParaRPr lang="en-US" dirty="0" smtClean="0"/>
          </a:p>
          <a:p>
            <a:r>
              <a:rPr lang="en-US" dirty="0" smtClean="0"/>
              <a:t>Are just beginning to compute the perturbed member reforecasts.</a:t>
            </a:r>
            <a:endParaRPr lang="en-US" dirty="0"/>
          </a:p>
        </p:txBody>
      </p:sp>
      <p:sp>
        <p:nvSpPr>
          <p:cNvPr id="4" name="Slide Number Placeholder 3"/>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44</a:t>
            </a:fld>
            <a:endParaRPr lang="en-US">
              <a:solidFill>
                <a:prstClr val="black">
                  <a:tint val="75000"/>
                </a:prstClr>
              </a:solidFill>
              <a:latin typeface="Calibri"/>
            </a:endParaRPr>
          </a:p>
        </p:txBody>
      </p:sp>
    </p:spTree>
    <p:extLst>
      <p:ext uri="{BB962C8B-B14F-4D97-AF65-F5344CB8AC3E}">
        <p14:creationId xmlns:p14="http://schemas.microsoft.com/office/powerpoint/2010/main" val="879691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in reforecasting</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Relative benefits of statistical vs. dynamical downscaling for particular phenomena.</a:t>
            </a:r>
          </a:p>
          <a:p>
            <a:r>
              <a:rPr lang="en-US" dirty="0" smtClean="0"/>
              <a:t>What is the appropriate compromise (large reforecast, large computational burden) vs. (small reforecast, small computational burden).</a:t>
            </a:r>
          </a:p>
          <a:p>
            <a:r>
              <a:rPr lang="en-US" dirty="0" smtClean="0"/>
              <a:t>What are the best statistical post-processing techniques for a particular phenomenon</a:t>
            </a:r>
          </a:p>
          <a:p>
            <a:pPr lvl="1"/>
            <a:r>
              <a:rPr lang="en-US" dirty="0" smtClean="0"/>
              <a:t>may differ for </a:t>
            </a:r>
            <a:r>
              <a:rPr lang="en-US" dirty="0" err="1" smtClean="0"/>
              <a:t>T</a:t>
            </a:r>
            <a:r>
              <a:rPr lang="en-US" baseline="-25000" dirty="0" err="1" smtClean="0"/>
              <a:t>sfc</a:t>
            </a:r>
            <a:r>
              <a:rPr lang="en-US" dirty="0" smtClean="0"/>
              <a:t>, precipitation, hurricane track, severe weather likelihood, etc.</a:t>
            </a:r>
          </a:p>
          <a:p>
            <a:r>
              <a:rPr lang="en-US" dirty="0"/>
              <a:t>Examining errors in low-frequency processes in the model (MJO, NAO, etc.).</a:t>
            </a:r>
          </a:p>
          <a:p>
            <a:r>
              <a:rPr lang="en-US" dirty="0" smtClean="0">
                <a:solidFill>
                  <a:schemeClr val="tx2"/>
                </a:solidFill>
              </a:rPr>
              <a:t>Relative benefits of multi-model vs. single-model + reforecast.</a:t>
            </a:r>
          </a:p>
        </p:txBody>
      </p:sp>
      <p:sp>
        <p:nvSpPr>
          <p:cNvPr id="4" name="Slide Number Placeholder 3"/>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spTree>
    <p:extLst>
      <p:ext uri="{BB962C8B-B14F-4D97-AF65-F5344CB8AC3E}">
        <p14:creationId xmlns:p14="http://schemas.microsoft.com/office/powerpoint/2010/main" val="738780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Reforecast vs. multi-model, </a:t>
            </a:r>
            <a:r>
              <a:rPr lang="en-US" dirty="0" err="1" smtClean="0"/>
              <a:t>T</a:t>
            </a:r>
            <a:r>
              <a:rPr lang="en-US" baseline="-25000" dirty="0" err="1" smtClean="0"/>
              <a:t>sfc</a:t>
            </a:r>
            <a:endParaRPr lang="en-US" baseline="-25000" dirty="0"/>
          </a:p>
        </p:txBody>
      </p:sp>
      <p:sp>
        <p:nvSpPr>
          <p:cNvPr id="4" name="Slide Number Placeholder 3"/>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1143000" y="1066800"/>
            <a:ext cx="6858000" cy="5210547"/>
          </a:xfrm>
          <a:prstGeom prst="rect">
            <a:avLst/>
          </a:prstGeom>
        </p:spPr>
      </p:pic>
      <p:sp>
        <p:nvSpPr>
          <p:cNvPr id="6" name="TextBox 5"/>
          <p:cNvSpPr txBox="1"/>
          <p:nvPr/>
        </p:nvSpPr>
        <p:spPr>
          <a:xfrm>
            <a:off x="152400" y="6400800"/>
            <a:ext cx="4533851" cy="369332"/>
          </a:xfrm>
          <a:prstGeom prst="rect">
            <a:avLst/>
          </a:prstGeom>
          <a:noFill/>
        </p:spPr>
        <p:txBody>
          <a:bodyPr wrap="none" rtlCol="0">
            <a:spAutoFit/>
          </a:bodyPr>
          <a:lstStyle/>
          <a:p>
            <a:r>
              <a:rPr lang="en-US" sz="1800" dirty="0" smtClean="0">
                <a:latin typeface="+mn-lt"/>
              </a:rPr>
              <a:t>courtesy of Renate Hagedorn, ECMWF &amp; DWD</a:t>
            </a:r>
            <a:endParaRPr lang="en-US" sz="1800" dirty="0">
              <a:latin typeface="+mn-lt"/>
            </a:endParaRPr>
          </a:p>
        </p:txBody>
      </p:sp>
    </p:spTree>
    <p:extLst>
      <p:ext uri="{BB962C8B-B14F-4D97-AF65-F5344CB8AC3E}">
        <p14:creationId xmlns:p14="http://schemas.microsoft.com/office/powerpoint/2010/main" val="2439314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fontScale="90000"/>
          </a:bodyPr>
          <a:lstStyle/>
          <a:p>
            <a:r>
              <a:rPr lang="en-US" dirty="0" smtClean="0"/>
              <a:t>Reforecast vs. multi-model</a:t>
            </a:r>
            <a:br>
              <a:rPr lang="en-US" dirty="0" smtClean="0"/>
            </a:br>
            <a:r>
              <a:rPr lang="en-US" dirty="0" smtClean="0"/>
              <a:t>precipitation over US, Jul-Oct 2010</a:t>
            </a:r>
            <a:endParaRPr lang="en-US" dirty="0"/>
          </a:p>
        </p:txBody>
      </p:sp>
      <p:sp>
        <p:nvSpPr>
          <p:cNvPr id="4" name="Slide Number Placeholder 3"/>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pic>
        <p:nvPicPr>
          <p:cNvPr id="5" name="Picture 4" desc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13" y="1531937"/>
            <a:ext cx="3994547" cy="5326063"/>
          </a:xfrm>
          <a:prstGeom prst="rect">
            <a:avLst/>
          </a:prstGeom>
        </p:spPr>
      </p:pic>
      <p:sp>
        <p:nvSpPr>
          <p:cNvPr id="6" name="TextBox 5"/>
          <p:cNvSpPr txBox="1"/>
          <p:nvPr/>
        </p:nvSpPr>
        <p:spPr>
          <a:xfrm>
            <a:off x="4413250" y="1706564"/>
            <a:ext cx="4459406" cy="3477867"/>
          </a:xfrm>
          <a:prstGeom prst="rect">
            <a:avLst/>
          </a:prstGeom>
          <a:noFill/>
        </p:spPr>
        <p:txBody>
          <a:bodyPr wrap="none" lIns="91431" tIns="45716" rIns="91431" bIns="45716" rtlCol="0">
            <a:spAutoFit/>
          </a:bodyPr>
          <a:lstStyle/>
          <a:p>
            <a:r>
              <a:rPr lang="en-US" sz="2000" dirty="0" smtClean="0">
                <a:latin typeface="+mn-lt"/>
              </a:rPr>
              <a:t>Now, the following forecasts are plotted:</a:t>
            </a:r>
          </a:p>
          <a:p>
            <a:r>
              <a:rPr lang="en-US" sz="2000" dirty="0" smtClean="0">
                <a:latin typeface="+mn-lt"/>
              </a:rPr>
              <a:t>20-member ECMWF forecasts (black);</a:t>
            </a:r>
          </a:p>
          <a:p>
            <a:r>
              <a:rPr lang="en-US" sz="2000" dirty="0" smtClean="0">
                <a:latin typeface="+mn-lt"/>
              </a:rPr>
              <a:t>ECMWF, calibrated via logistic regression</a:t>
            </a:r>
          </a:p>
          <a:p>
            <a:r>
              <a:rPr lang="en-US" sz="2000" dirty="0" smtClean="0">
                <a:latin typeface="+mn-lt"/>
              </a:rPr>
              <a:t>using 9 years of ECMWF 4-member</a:t>
            </a:r>
          </a:p>
          <a:p>
            <a:r>
              <a:rPr lang="en-US" sz="2000" dirty="0" smtClean="0">
                <a:latin typeface="+mn-lt"/>
              </a:rPr>
              <a:t>weekly reforecasts (green); multi-model</a:t>
            </a:r>
          </a:p>
          <a:p>
            <a:r>
              <a:rPr lang="en-US" sz="2000" dirty="0" smtClean="0">
                <a:latin typeface="+mn-lt"/>
              </a:rPr>
              <a:t>(blue) and multi-model, calibrated using</a:t>
            </a:r>
          </a:p>
          <a:p>
            <a:r>
              <a:rPr lang="en-US" sz="2000" dirty="0" smtClean="0">
                <a:latin typeface="+mn-lt"/>
              </a:rPr>
              <a:t>the last 30 days of forecasts/analyses.</a:t>
            </a:r>
          </a:p>
          <a:p>
            <a:endParaRPr lang="en-US" sz="2000" dirty="0">
              <a:latin typeface="+mn-lt"/>
            </a:endParaRPr>
          </a:p>
          <a:p>
            <a:r>
              <a:rPr lang="en-US" sz="2000" dirty="0" smtClean="0">
                <a:latin typeface="+mn-lt"/>
              </a:rPr>
              <a:t>Reforecasts appear to provide most</a:t>
            </a:r>
          </a:p>
          <a:p>
            <a:r>
              <a:rPr lang="en-US" sz="2000" dirty="0" smtClean="0">
                <a:latin typeface="+mn-lt"/>
              </a:rPr>
              <a:t>improvement at heavy precipitation</a:t>
            </a:r>
          </a:p>
          <a:p>
            <a:r>
              <a:rPr lang="en-US" sz="2000" dirty="0" smtClean="0">
                <a:latin typeface="+mn-lt"/>
              </a:rPr>
              <a:t>thresholds.</a:t>
            </a:r>
            <a:endParaRPr lang="en-US" sz="2000" dirty="0">
              <a:latin typeface="+mn-lt"/>
            </a:endParaRPr>
          </a:p>
        </p:txBody>
      </p:sp>
    </p:spTree>
    <p:extLst>
      <p:ext uri="{BB962C8B-B14F-4D97-AF65-F5344CB8AC3E}">
        <p14:creationId xmlns:p14="http://schemas.microsoft.com/office/powerpoint/2010/main" val="3954049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3400"/>
            <a:ext cx="9144000" cy="3244427"/>
          </a:xfrm>
          <a:prstGeom prst="rect">
            <a:avLst/>
          </a:prstGeom>
        </p:spPr>
      </p:pic>
      <p:sp>
        <p:nvSpPr>
          <p:cNvPr id="2" name="Title 1"/>
          <p:cNvSpPr>
            <a:spLocks noGrp="1"/>
          </p:cNvSpPr>
          <p:nvPr>
            <p:ph type="title"/>
          </p:nvPr>
        </p:nvSpPr>
        <p:spPr/>
        <p:txBody>
          <a:bodyPr>
            <a:normAutofit fontScale="90000"/>
          </a:bodyPr>
          <a:lstStyle/>
          <a:p>
            <a:r>
              <a:rPr lang="en-US" dirty="0" smtClean="0"/>
              <a:t>Sample reliability </a:t>
            </a:r>
            <a:r>
              <a:rPr lang="en-US" dirty="0" smtClean="0"/>
              <a:t>diagrams</a:t>
            </a:r>
            <a:br>
              <a:rPr lang="en-US" dirty="0" smtClean="0"/>
            </a:br>
            <a:r>
              <a:rPr lang="en-US" sz="3600" dirty="0" smtClean="0"/>
              <a:t>ECMWF, reforecast-calibrated, multi-model</a:t>
            </a:r>
            <a:endParaRPr lang="en-US" sz="3600" dirty="0"/>
          </a:p>
        </p:txBody>
      </p:sp>
      <p:sp>
        <p:nvSpPr>
          <p:cNvPr id="4" name="Slide Number Placeholder 3"/>
          <p:cNvSpPr>
            <a:spLocks noGrp="1"/>
          </p:cNvSpPr>
          <p:nvPr>
            <p:ph type="sldNum" sz="quarter" idx="12"/>
          </p:nvPr>
        </p:nvSpPr>
        <p:spPr/>
        <p:txBody>
          <a:bodyPr/>
          <a:lstStyle/>
          <a:p>
            <a:fld id="{177BC4A7-7D82-FA49-899C-7B50EAA313EC}" type="slidenum">
              <a:rPr lang="en-US" smtClean="0"/>
              <a:t>48</a:t>
            </a:fld>
            <a:endParaRPr lang="en-US"/>
          </a:p>
        </p:txBody>
      </p:sp>
      <p:sp>
        <p:nvSpPr>
          <p:cNvPr id="3" name="TextBox 2"/>
          <p:cNvSpPr txBox="1"/>
          <p:nvPr/>
        </p:nvSpPr>
        <p:spPr>
          <a:xfrm>
            <a:off x="3733800" y="5029200"/>
            <a:ext cx="4650883" cy="461665"/>
          </a:xfrm>
          <a:prstGeom prst="rect">
            <a:avLst/>
          </a:prstGeom>
          <a:noFill/>
        </p:spPr>
        <p:txBody>
          <a:bodyPr wrap="none" rtlCol="0">
            <a:spAutoFit/>
          </a:bodyPr>
          <a:lstStyle/>
          <a:p>
            <a:r>
              <a:rPr lang="en-US" dirty="0" smtClean="0">
                <a:latin typeface="+mn-lt"/>
              </a:rPr>
              <a:t>(more reliable)                     (sharper)</a:t>
            </a:r>
            <a:endParaRPr lang="en-US" dirty="0">
              <a:latin typeface="+mn-lt"/>
            </a:endParaRPr>
          </a:p>
        </p:txBody>
      </p:sp>
    </p:spTree>
    <p:extLst>
      <p:ext uri="{BB962C8B-B14F-4D97-AF65-F5344CB8AC3E}">
        <p14:creationId xmlns:p14="http://schemas.microsoft.com/office/powerpoint/2010/main" val="160441536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lnSpcReduction="10000"/>
          </a:bodyPr>
          <a:lstStyle/>
          <a:p>
            <a:r>
              <a:rPr lang="en-US" dirty="0" smtClean="0"/>
              <a:t>We believe reforecast data sets can be used to improve forecast guidance for a wide range of phenomena.</a:t>
            </a:r>
          </a:p>
          <a:p>
            <a:r>
              <a:rPr lang="en-US" dirty="0" smtClean="0"/>
              <a:t>There are still many issues where your research can help us understand the role of reforecasting in the larger weather prediction effort.</a:t>
            </a:r>
          </a:p>
          <a:p>
            <a:r>
              <a:rPr lang="en-US" dirty="0" smtClean="0"/>
              <a:t>We look forward to further discussions and possible collaborations.</a:t>
            </a:r>
          </a:p>
          <a:p>
            <a:endParaRPr lang="en-US" dirty="0"/>
          </a:p>
        </p:txBody>
      </p:sp>
      <p:sp>
        <p:nvSpPr>
          <p:cNvPr id="4" name="Slide Number Placeholder 3"/>
          <p:cNvSpPr>
            <a:spLocks noGrp="1"/>
          </p:cNvSpPr>
          <p:nvPr>
            <p:ph type="sldNum" sz="quarter" idx="12"/>
          </p:nvPr>
        </p:nvSpPr>
        <p:spPr/>
        <p:txBody>
          <a:bodyPr/>
          <a:lstStyle/>
          <a:p>
            <a:fld id="{FA4465CA-C827-DE4B-AFDB-C3B6AAA9923F}" type="slidenum">
              <a:rPr lang="en-US" smtClean="0">
                <a:solidFill>
                  <a:prstClr val="black">
                    <a:tint val="75000"/>
                  </a:prstClr>
                </a:solidFill>
                <a:latin typeface="Calibri"/>
              </a:rPr>
              <a:pPr/>
              <a:t>49</a:t>
            </a:fld>
            <a:endParaRPr lang="en-US">
              <a:solidFill>
                <a:prstClr val="black">
                  <a:tint val="75000"/>
                </a:prstClr>
              </a:solidFill>
              <a:latin typeface="Calibri"/>
            </a:endParaRPr>
          </a:p>
        </p:txBody>
      </p:sp>
    </p:spTree>
    <p:extLst>
      <p:ext uri="{BB962C8B-B14F-4D97-AF65-F5344CB8AC3E}">
        <p14:creationId xmlns:p14="http://schemas.microsoft.com/office/powerpoint/2010/main" val="4261914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idx="1"/>
          </p:nvPr>
        </p:nvSpPr>
        <p:spPr/>
        <p:txBody>
          <a:bodyPr/>
          <a:lstStyle/>
          <a:p>
            <a:r>
              <a:rPr lang="en-US" b="1" dirty="0" smtClean="0"/>
              <a:t>Reforecasts</a:t>
            </a:r>
            <a:r>
              <a:rPr lang="en-US" dirty="0" smtClean="0"/>
              <a:t> are </a:t>
            </a:r>
            <a:r>
              <a:rPr lang="en-US" i="1" dirty="0" smtClean="0"/>
              <a:t>retrospective</a:t>
            </a:r>
            <a:r>
              <a:rPr lang="en-US" dirty="0" smtClean="0"/>
              <a:t> numerical </a:t>
            </a:r>
            <a:r>
              <a:rPr lang="en-US" i="1" dirty="0" smtClean="0"/>
              <a:t>forecasts</a:t>
            </a:r>
            <a:r>
              <a:rPr lang="en-US" dirty="0" smtClean="0"/>
              <a:t>, ideally conducted using the same model, the same data assimilation system that is used operationally.  Also called “</a:t>
            </a:r>
            <a:r>
              <a:rPr lang="en-US" dirty="0" err="1" smtClean="0"/>
              <a:t>hindcasts</a:t>
            </a:r>
            <a:r>
              <a:rPr lang="en-US" dirty="0" smtClean="0"/>
              <a:t>”</a:t>
            </a:r>
          </a:p>
          <a:p>
            <a:r>
              <a:rPr lang="en-US" dirty="0" smtClean="0"/>
              <a:t>We prefer “reforecast” to emphasize connection with </a:t>
            </a:r>
            <a:r>
              <a:rPr lang="en-US" dirty="0" err="1" smtClean="0"/>
              <a:t>reanalyses</a:t>
            </a:r>
            <a:r>
              <a:rPr lang="en-US" dirty="0"/>
              <a:t> </a:t>
            </a:r>
            <a:r>
              <a:rPr lang="en-US" dirty="0" smtClean="0"/>
              <a:t>and having  quality initial conditions. </a:t>
            </a:r>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5</a:t>
            </a:fld>
            <a:endParaRPr lang="en-US"/>
          </a:p>
        </p:txBody>
      </p:sp>
    </p:spTree>
    <p:extLst>
      <p:ext uri="{BB962C8B-B14F-4D97-AF65-F5344CB8AC3E}">
        <p14:creationId xmlns:p14="http://schemas.microsoft.com/office/powerpoint/2010/main" val="217501932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Statistical post-processing,</a:t>
            </a:r>
            <a:br>
              <a:rPr lang="en-US" dirty="0" smtClean="0"/>
            </a:br>
            <a:r>
              <a:rPr lang="en-US" dirty="0" smtClean="0"/>
              <a:t>holistic view</a:t>
            </a:r>
            <a:endParaRPr lang="en-US" dirty="0"/>
          </a:p>
        </p:txBody>
      </p:sp>
      <p:sp>
        <p:nvSpPr>
          <p:cNvPr id="3" name="Content Placeholder 2"/>
          <p:cNvSpPr>
            <a:spLocks noGrp="1"/>
          </p:cNvSpPr>
          <p:nvPr>
            <p:ph idx="1"/>
          </p:nvPr>
        </p:nvSpPr>
        <p:spPr>
          <a:xfrm>
            <a:off x="609600" y="1905000"/>
            <a:ext cx="7772400" cy="4114800"/>
          </a:xfrm>
        </p:spPr>
        <p:txBody>
          <a:bodyPr/>
          <a:lstStyle/>
          <a:p>
            <a:r>
              <a:rPr lang="en-US" sz="2800" dirty="0" smtClean="0"/>
              <a:t>Would like probability distribution </a:t>
            </a:r>
            <a:r>
              <a:rPr lang="en-US" sz="2800" i="1" dirty="0" err="1" smtClean="0">
                <a:latin typeface="Lucida Grande"/>
                <a:ea typeface="Lucida Grande"/>
                <a:cs typeface="Lucida Grande"/>
              </a:rPr>
              <a:t>ϕ</a:t>
            </a:r>
            <a:r>
              <a:rPr lang="en-US" sz="2800" i="1" dirty="0" smtClean="0"/>
              <a:t> </a:t>
            </a:r>
            <a:r>
              <a:rPr lang="en-US" sz="2800" dirty="0" smtClean="0"/>
              <a:t>of true state </a:t>
            </a:r>
            <a:r>
              <a:rPr lang="en-US" sz="2800" i="1" dirty="0" smtClean="0"/>
              <a:t>T</a:t>
            </a:r>
            <a:r>
              <a:rPr lang="en-US" sz="2800" dirty="0" smtClean="0"/>
              <a:t> (or samples thereof) given all available information, including today’s ensemble forecast</a:t>
            </a:r>
          </a:p>
          <a:p>
            <a:pPr>
              <a:spcAft>
                <a:spcPts val="1200"/>
              </a:spcAft>
              <a:buNone/>
            </a:pPr>
            <a:endParaRPr lang="en-US" sz="2800" dirty="0" smtClean="0"/>
          </a:p>
          <a:p>
            <a:r>
              <a:rPr lang="en-US" sz="2800" b="1" dirty="0" err="1" smtClean="0">
                <a:latin typeface="Times New Roman"/>
                <a:cs typeface="Times New Roman"/>
              </a:rPr>
              <a:t>z</a:t>
            </a:r>
            <a:r>
              <a:rPr lang="en-US" sz="2800" dirty="0" smtClean="0"/>
              <a:t> might be past observations and/or forecasts, output from other modeling systems, your intuition, etc.</a:t>
            </a:r>
          </a:p>
          <a:p>
            <a:r>
              <a:rPr lang="en-US" sz="2800" i="1" dirty="0" err="1" smtClean="0">
                <a:latin typeface="Lucida Grande"/>
                <a:ea typeface="Lucida Grande"/>
                <a:cs typeface="Lucida Grande"/>
              </a:rPr>
              <a:t>ϕ</a:t>
            </a:r>
            <a:r>
              <a:rPr lang="en-US" sz="2800" dirty="0" smtClean="0">
                <a:latin typeface="Lucida Grande"/>
                <a:ea typeface="Lucida Grande"/>
                <a:cs typeface="Lucida Grande"/>
              </a:rPr>
              <a:t> </a:t>
            </a:r>
            <a:r>
              <a:rPr lang="en-US" sz="2400" dirty="0" smtClean="0">
                <a:latin typeface="Lucida Grande"/>
                <a:ea typeface="Lucida Grande"/>
                <a:cs typeface="Lucida Grande"/>
              </a:rPr>
              <a:t>might be a field rather than a scalar</a:t>
            </a:r>
            <a:endParaRPr lang="en-US" sz="2800" dirty="0" smtClean="0"/>
          </a:p>
          <a:p>
            <a:pPr lvl="1">
              <a:buNone/>
            </a:pPr>
            <a:endParaRPr lang="en-US" dirty="0" smtClean="0"/>
          </a:p>
          <a:p>
            <a:endParaRPr lang="en-US" dirty="0" smtClean="0"/>
          </a:p>
          <a:p>
            <a:pPr>
              <a:buNone/>
            </a:pPr>
            <a:endParaRPr lang="en-US" dirty="0" smtClean="0"/>
          </a:p>
        </p:txBody>
      </p:sp>
      <p:sp>
        <p:nvSpPr>
          <p:cNvPr id="4" name="Slide Number Placeholder 3"/>
          <p:cNvSpPr>
            <a:spLocks noGrp="1"/>
          </p:cNvSpPr>
          <p:nvPr>
            <p:ph type="sldNum" sz="quarter" idx="12"/>
          </p:nvPr>
        </p:nvSpPr>
        <p:spPr/>
        <p:txBody>
          <a:bodyPr/>
          <a:lstStyle/>
          <a:p>
            <a:fld id="{A034744B-61F1-7445-8681-61AA331E26B9}" type="slidenum">
              <a:rPr lang="en-US" smtClean="0"/>
              <a:pPr/>
              <a:t>50</a:t>
            </a:fld>
            <a:endParaRPr lang="en-US"/>
          </a:p>
        </p:txBody>
      </p:sp>
      <p:graphicFrame>
        <p:nvGraphicFramePr>
          <p:cNvPr id="5" name="Object 4"/>
          <p:cNvGraphicFramePr>
            <a:graphicFrameLocks noChangeAspect="1"/>
          </p:cNvGraphicFramePr>
          <p:nvPr/>
        </p:nvGraphicFramePr>
        <p:xfrm>
          <a:off x="2590800" y="3276600"/>
          <a:ext cx="2784475" cy="722313"/>
        </p:xfrm>
        <a:graphic>
          <a:graphicData uri="http://schemas.openxmlformats.org/presentationml/2006/ole">
            <mc:AlternateContent xmlns:mc="http://schemas.openxmlformats.org/markup-compatibility/2006">
              <mc:Choice xmlns:v="urn:schemas-microsoft-com:vml" Requires="v">
                <p:oleObj spid="_x0000_s131083" name="Equation" r:id="rId3" imgW="1028700" imgH="266700" progId="Equation.DSMT4">
                  <p:embed/>
                </p:oleObj>
              </mc:Choice>
              <mc:Fallback>
                <p:oleObj name="Equation" r:id="rId3" imgW="1028700" imgH="2667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276600"/>
                        <a:ext cx="2784475" cy="722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381000"/>
            <a:ext cx="7772400" cy="838200"/>
          </a:xfrm>
        </p:spPr>
        <p:txBody>
          <a:bodyPr/>
          <a:lstStyle/>
          <a:p>
            <a:pPr eaLnBrk="1" hangingPunct="1"/>
            <a:r>
              <a:rPr lang="en-US" sz="4000" dirty="0" smtClean="0"/>
              <a:t>A quick survey of common </a:t>
            </a:r>
            <a:br>
              <a:rPr lang="en-US" sz="4000" dirty="0" smtClean="0"/>
            </a:br>
            <a:r>
              <a:rPr lang="en-US" sz="4000" dirty="0" smtClean="0"/>
              <a:t>post-processing techniques</a:t>
            </a:r>
          </a:p>
        </p:txBody>
      </p:sp>
      <p:sp>
        <p:nvSpPr>
          <p:cNvPr id="30723" name="Rectangle 3"/>
          <p:cNvSpPr>
            <a:spLocks noGrp="1" noChangeArrowheads="1"/>
          </p:cNvSpPr>
          <p:nvPr>
            <p:ph idx="1"/>
          </p:nvPr>
        </p:nvSpPr>
        <p:spPr>
          <a:xfrm>
            <a:off x="533400" y="1752600"/>
            <a:ext cx="8305800" cy="4114800"/>
          </a:xfrm>
        </p:spPr>
        <p:txBody>
          <a:bodyPr/>
          <a:lstStyle/>
          <a:p>
            <a:pPr eaLnBrk="1" hangingPunct="1">
              <a:lnSpc>
                <a:spcPct val="90000"/>
              </a:lnSpc>
            </a:pPr>
            <a:r>
              <a:rPr lang="en-US" sz="2400" dirty="0" smtClean="0"/>
              <a:t>Simpler methods</a:t>
            </a:r>
          </a:p>
          <a:p>
            <a:pPr lvl="1" eaLnBrk="1" hangingPunct="1">
              <a:lnSpc>
                <a:spcPct val="90000"/>
              </a:lnSpc>
            </a:pPr>
            <a:r>
              <a:rPr lang="en-US" sz="2000" dirty="0" smtClean="0"/>
              <a:t>Gross bias correction</a:t>
            </a:r>
          </a:p>
          <a:p>
            <a:pPr lvl="1" eaLnBrk="1" hangingPunct="1">
              <a:lnSpc>
                <a:spcPct val="90000"/>
              </a:lnSpc>
            </a:pPr>
            <a:r>
              <a:rPr lang="en-US" sz="2000" dirty="0" smtClean="0"/>
              <a:t>Kalman-inspired filters</a:t>
            </a:r>
          </a:p>
          <a:p>
            <a:pPr lvl="1" eaLnBrk="1" hangingPunct="1">
              <a:lnSpc>
                <a:spcPct val="90000"/>
              </a:lnSpc>
            </a:pPr>
            <a:r>
              <a:rPr lang="en-US" sz="2000" dirty="0" smtClean="0"/>
              <a:t>CDF-based bias corrections</a:t>
            </a:r>
          </a:p>
          <a:p>
            <a:pPr lvl="1" eaLnBrk="1" hangingPunct="1">
              <a:lnSpc>
                <a:spcPct val="90000"/>
              </a:lnSpc>
            </a:pPr>
            <a:r>
              <a:rPr lang="en-US" sz="2000" dirty="0" smtClean="0"/>
              <a:t>Linear regression</a:t>
            </a:r>
          </a:p>
          <a:p>
            <a:pPr eaLnBrk="1" hangingPunct="1">
              <a:lnSpc>
                <a:spcPct val="90000"/>
              </a:lnSpc>
            </a:pPr>
            <a:r>
              <a:rPr lang="en-US" sz="2400" dirty="0" smtClean="0"/>
              <a:t>Some more complex methods</a:t>
            </a:r>
          </a:p>
          <a:p>
            <a:pPr lvl="1" eaLnBrk="1" hangingPunct="1">
              <a:lnSpc>
                <a:spcPct val="90000"/>
              </a:lnSpc>
            </a:pPr>
            <a:r>
              <a:rPr lang="en-US" sz="2000" dirty="0" smtClean="0"/>
              <a:t>Logistic regression</a:t>
            </a:r>
          </a:p>
          <a:p>
            <a:pPr lvl="1" eaLnBrk="1" hangingPunct="1">
              <a:lnSpc>
                <a:spcPct val="90000"/>
              </a:lnSpc>
            </a:pPr>
            <a:r>
              <a:rPr lang="en-US" sz="2000" dirty="0" smtClean="0"/>
              <a:t>Analog approach</a:t>
            </a:r>
          </a:p>
          <a:p>
            <a:pPr lvl="1" eaLnBrk="1" hangingPunct="1">
              <a:lnSpc>
                <a:spcPct val="90000"/>
              </a:lnSpc>
            </a:pPr>
            <a:r>
              <a:rPr lang="en-US" sz="2000" dirty="0" smtClean="0"/>
              <a:t>Bayesian model averaging (</a:t>
            </a:r>
            <a:r>
              <a:rPr lang="en-US" sz="2000" dirty="0" err="1" smtClean="0"/>
              <a:t>MDL’s</a:t>
            </a:r>
            <a:r>
              <a:rPr lang="en-US" sz="2000" dirty="0" smtClean="0"/>
              <a:t> EKDMOS very similar)</a:t>
            </a:r>
          </a:p>
          <a:p>
            <a:pPr lvl="1" eaLnBrk="1" hangingPunct="1">
              <a:lnSpc>
                <a:spcPct val="90000"/>
              </a:lnSpc>
            </a:pPr>
            <a:r>
              <a:rPr lang="en-US" sz="2000" dirty="0" smtClean="0"/>
              <a:t>Bayesian processor of forecasts</a:t>
            </a:r>
          </a:p>
          <a:p>
            <a:pPr lvl="1" eaLnBrk="1" hangingPunct="1">
              <a:lnSpc>
                <a:spcPct val="90000"/>
              </a:lnSpc>
            </a:pPr>
            <a:r>
              <a:rPr lang="en-US" sz="2000" dirty="0" smtClean="0"/>
              <a:t>Non-homogeneous Gaussian regression</a:t>
            </a:r>
          </a:p>
          <a:p>
            <a:pPr lvl="1" eaLnBrk="1" hangingPunct="1">
              <a:lnSpc>
                <a:spcPct val="90000"/>
              </a:lnSpc>
            </a:pPr>
            <a:r>
              <a:rPr lang="en-US" sz="2000" dirty="0" smtClean="0"/>
              <a:t>Rank histogram-based calibration</a:t>
            </a:r>
            <a:endParaRPr lang="en-US" sz="2400" dirty="0" smtClean="0"/>
          </a:p>
          <a:p>
            <a:pPr lvl="1" eaLnBrk="1" hangingPunct="1">
              <a:lnSpc>
                <a:spcPct val="90000"/>
              </a:lnSpc>
            </a:pPr>
            <a:endParaRPr lang="en-US" sz="2400" dirty="0" smtClean="0"/>
          </a:p>
        </p:txBody>
      </p:sp>
      <p:sp>
        <p:nvSpPr>
          <p:cNvPr id="7" name="Slide Number Placeholder 6"/>
          <p:cNvSpPr>
            <a:spLocks noGrp="1"/>
          </p:cNvSpPr>
          <p:nvPr>
            <p:ph type="sldNum" sz="quarter" idx="12"/>
          </p:nvPr>
        </p:nvSpPr>
        <p:spPr/>
        <p:txBody>
          <a:bodyPr/>
          <a:lstStyle/>
          <a:p>
            <a:fld id="{A034744B-61F1-7445-8681-61AA331E26B9}"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a:xfrm>
            <a:off x="685800" y="152400"/>
            <a:ext cx="7772400" cy="914400"/>
          </a:xfrm>
        </p:spPr>
        <p:txBody>
          <a:bodyPr/>
          <a:lstStyle/>
          <a:p>
            <a:pPr eaLnBrk="1" hangingPunct="1"/>
            <a:r>
              <a:rPr lang="en-US"/>
              <a:t>Gross bias correction</a:t>
            </a:r>
          </a:p>
        </p:txBody>
      </p:sp>
      <p:sp>
        <p:nvSpPr>
          <p:cNvPr id="30725" name="Rectangle 3"/>
          <p:cNvSpPr>
            <a:spLocks noGrp="1" noChangeArrowheads="1"/>
          </p:cNvSpPr>
          <p:nvPr>
            <p:ph type="body" idx="1"/>
          </p:nvPr>
        </p:nvSpPr>
        <p:spPr>
          <a:xfrm>
            <a:off x="304800" y="1066800"/>
            <a:ext cx="7772400" cy="4114800"/>
          </a:xfrm>
        </p:spPr>
        <p:txBody>
          <a:bodyPr/>
          <a:lstStyle/>
          <a:p>
            <a:pPr eaLnBrk="1" hangingPunct="1"/>
            <a:r>
              <a:rPr lang="en-US" sz="2800"/>
              <a:t>Given sample of past forecasts </a:t>
            </a:r>
            <a:r>
              <a:rPr lang="en-US" sz="2800" i="1">
                <a:latin typeface="Times New Roman" charset="0"/>
              </a:rPr>
              <a:t>x</a:t>
            </a:r>
            <a:r>
              <a:rPr lang="en-US" sz="2800" i="1" baseline="-25000">
                <a:latin typeface="Times New Roman" charset="0"/>
              </a:rPr>
              <a:t>1</a:t>
            </a:r>
            <a:r>
              <a:rPr lang="en-US" sz="2800" i="1">
                <a:latin typeface="Times New Roman" charset="0"/>
              </a:rPr>
              <a:t>, … , x</a:t>
            </a:r>
            <a:r>
              <a:rPr lang="en-US" sz="2800" i="1" baseline="-25000">
                <a:latin typeface="Times New Roman" charset="0"/>
              </a:rPr>
              <a:t>n</a:t>
            </a:r>
            <a:r>
              <a:rPr lang="en-US" sz="2800"/>
              <a:t> and observations </a:t>
            </a:r>
            <a:r>
              <a:rPr lang="en-US" sz="2800" i="1">
                <a:latin typeface="Times New Roman" charset="0"/>
              </a:rPr>
              <a:t>y</a:t>
            </a:r>
            <a:r>
              <a:rPr lang="en-US" sz="2800" i="1" baseline="-25000">
                <a:latin typeface="Times New Roman" charset="0"/>
              </a:rPr>
              <a:t>1</a:t>
            </a:r>
            <a:r>
              <a:rPr lang="en-US" sz="2800" i="1">
                <a:latin typeface="Times New Roman" charset="0"/>
              </a:rPr>
              <a:t>, … , y</a:t>
            </a:r>
            <a:r>
              <a:rPr lang="en-US" sz="2800" i="1" baseline="-25000">
                <a:latin typeface="Times New Roman" charset="0"/>
              </a:rPr>
              <a:t>n</a:t>
            </a:r>
            <a:r>
              <a:rPr lang="en-US" sz="2800"/>
              <a:t> , gross bias correction is simply</a:t>
            </a:r>
            <a:r>
              <a:rPr lang="en-US"/>
              <a:t> </a:t>
            </a:r>
          </a:p>
        </p:txBody>
      </p:sp>
      <p:graphicFrame>
        <p:nvGraphicFramePr>
          <p:cNvPr id="30722" name="Object 2"/>
          <p:cNvGraphicFramePr>
            <a:graphicFrameLocks noChangeAspect="1"/>
          </p:cNvGraphicFramePr>
          <p:nvPr/>
        </p:nvGraphicFramePr>
        <p:xfrm>
          <a:off x="2209800" y="1981200"/>
          <a:ext cx="990600" cy="511175"/>
        </p:xfrm>
        <a:graphic>
          <a:graphicData uri="http://schemas.openxmlformats.org/presentationml/2006/ole">
            <mc:AlternateContent xmlns:mc="http://schemas.openxmlformats.org/markup-compatibility/2006">
              <mc:Choice xmlns:v="urn:schemas-microsoft-com:vml" Requires="v">
                <p:oleObj spid="_x0000_s30731" name="Equation" r:id="rId3" imgW="368300" imgH="190500" progId="Equation.DSMT4">
                  <p:embed/>
                </p:oleObj>
              </mc:Choice>
              <mc:Fallback>
                <p:oleObj name="Equation" r:id="rId3" imgW="368300" imgH="1905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981200"/>
                        <a:ext cx="990600" cy="51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0726" name="Rectangle 6"/>
          <p:cNvSpPr>
            <a:spLocks noChangeArrowheads="1"/>
          </p:cNvSpPr>
          <p:nvPr/>
        </p:nvSpPr>
        <p:spPr bwMode="auto">
          <a:xfrm>
            <a:off x="304800" y="5486400"/>
            <a:ext cx="8937625" cy="1261884"/>
          </a:xfrm>
          <a:prstGeom prst="rect">
            <a:avLst/>
          </a:prstGeom>
          <a:noFill/>
          <a:ln w="9525">
            <a:noFill/>
            <a:miter lim="800000"/>
            <a:headEnd/>
            <a:tailEnd/>
          </a:ln>
        </p:spPr>
        <p:txBody>
          <a:bodyPr>
            <a:prstTxWarp prst="textNoShape">
              <a:avLst/>
            </a:prstTxWarp>
            <a:spAutoFit/>
          </a:bodyPr>
          <a:lstStyle/>
          <a:p>
            <a:r>
              <a:rPr lang="en-US" sz="1800" dirty="0">
                <a:latin typeface="Calibri"/>
              </a:rPr>
              <a:t>In surface-temperature calibration experiments with </a:t>
            </a:r>
            <a:r>
              <a:rPr lang="en-US" sz="1800" dirty="0" err="1">
                <a:latin typeface="Calibri"/>
              </a:rPr>
              <a:t>NCEP’s</a:t>
            </a:r>
            <a:r>
              <a:rPr lang="en-US" sz="1800" dirty="0">
                <a:latin typeface="Calibri"/>
              </a:rPr>
              <a:t> GFS and ECMWF, </a:t>
            </a:r>
          </a:p>
          <a:p>
            <a:r>
              <a:rPr lang="en-US" sz="1800" dirty="0">
                <a:latin typeface="Calibri"/>
              </a:rPr>
              <a:t>simple gross bias correction achieved a large percentage of the improvement</a:t>
            </a:r>
          </a:p>
          <a:p>
            <a:r>
              <a:rPr lang="en-US" sz="1800" dirty="0">
                <a:latin typeface="Calibri"/>
              </a:rPr>
              <a:t>that was achieved through more sophisticated, </a:t>
            </a:r>
            <a:r>
              <a:rPr lang="en-US" sz="1800" dirty="0" err="1">
                <a:latin typeface="Calibri"/>
              </a:rPr>
              <a:t>bias+spread</a:t>
            </a:r>
            <a:r>
              <a:rPr lang="en-US" sz="1800" dirty="0">
                <a:latin typeface="Calibri"/>
              </a:rPr>
              <a:t> correction.</a:t>
            </a:r>
            <a:endParaRPr lang="en-US" sz="2000" dirty="0">
              <a:latin typeface="Calibri"/>
            </a:endParaRPr>
          </a:p>
          <a:p>
            <a:r>
              <a:rPr lang="en-US" sz="2000" dirty="0">
                <a:latin typeface="Calibri"/>
              </a:rPr>
              <a:t> </a:t>
            </a:r>
          </a:p>
        </p:txBody>
      </p:sp>
      <p:pic>
        <p:nvPicPr>
          <p:cNvPr id="30727" name="Picture 7" descr="Fig5"/>
          <p:cNvPicPr>
            <a:picLocks noChangeAspect="1" noChangeArrowheads="1"/>
          </p:cNvPicPr>
          <p:nvPr/>
        </p:nvPicPr>
        <p:blipFill>
          <a:blip r:embed="rId5"/>
          <a:srcRect/>
          <a:stretch>
            <a:fillRect/>
          </a:stretch>
        </p:blipFill>
        <p:spPr bwMode="auto">
          <a:xfrm>
            <a:off x="533400" y="2514600"/>
            <a:ext cx="8077200" cy="2955925"/>
          </a:xfrm>
          <a:prstGeom prst="rect">
            <a:avLst/>
          </a:prstGeom>
          <a:noFill/>
          <a:ln w="9525">
            <a:noFill/>
            <a:miter lim="800000"/>
            <a:headEnd/>
            <a:tailEnd/>
          </a:ln>
        </p:spPr>
      </p:pic>
      <p:sp>
        <p:nvSpPr>
          <p:cNvPr id="30728" name="Rectangle 8"/>
          <p:cNvSpPr>
            <a:spLocks noChangeArrowheads="1"/>
          </p:cNvSpPr>
          <p:nvPr/>
        </p:nvSpPr>
        <p:spPr bwMode="auto">
          <a:xfrm>
            <a:off x="80963" y="6523038"/>
            <a:ext cx="3097212" cy="274637"/>
          </a:xfrm>
          <a:prstGeom prst="rect">
            <a:avLst/>
          </a:prstGeom>
          <a:noFill/>
          <a:ln w="9525">
            <a:noFill/>
            <a:miter lim="800000"/>
            <a:headEnd/>
            <a:tailEnd/>
          </a:ln>
        </p:spPr>
        <p:txBody>
          <a:bodyPr wrap="none">
            <a:prstTxWarp prst="textNoShape">
              <a:avLst/>
            </a:prstTxWarp>
            <a:spAutoFit/>
          </a:bodyPr>
          <a:lstStyle/>
          <a:p>
            <a:r>
              <a:rPr lang="en-US" sz="1200" dirty="0">
                <a:latin typeface="Calibri"/>
              </a:rPr>
              <a:t>Ref: Hagedorn et al., MWR, 2008, in press.</a:t>
            </a:r>
            <a:endParaRPr lang="en-US" dirty="0">
              <a:latin typeface="Calibri"/>
            </a:endParaRPr>
          </a:p>
        </p:txBody>
      </p:sp>
      <p:sp>
        <p:nvSpPr>
          <p:cNvPr id="9" name="Slide Number Placeholder 8"/>
          <p:cNvSpPr>
            <a:spLocks noGrp="1"/>
          </p:cNvSpPr>
          <p:nvPr>
            <p:ph type="sldNum" sz="quarter" idx="12"/>
          </p:nvPr>
        </p:nvSpPr>
        <p:spPr/>
        <p:txBody>
          <a:bodyPr/>
          <a:lstStyle/>
          <a:p>
            <a:fld id="{A034744B-61F1-7445-8681-61AA331E26B9}"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Gross bias correction</a:t>
            </a:r>
            <a:endParaRPr lang="en-US" dirty="0"/>
          </a:p>
        </p:txBody>
      </p:sp>
      <p:sp>
        <p:nvSpPr>
          <p:cNvPr id="3" name="Content Placeholder 2"/>
          <p:cNvSpPr>
            <a:spLocks noGrp="1"/>
          </p:cNvSpPr>
          <p:nvPr>
            <p:ph idx="1"/>
          </p:nvPr>
        </p:nvSpPr>
        <p:spPr>
          <a:xfrm>
            <a:off x="685800" y="1524000"/>
            <a:ext cx="7772400" cy="4114800"/>
          </a:xfrm>
        </p:spPr>
        <p:txBody>
          <a:bodyPr/>
          <a:lstStyle/>
          <a:p>
            <a:r>
              <a:rPr lang="en-US" dirty="0" smtClean="0"/>
              <a:t>Effectively, the implied statistical model is the following:</a:t>
            </a:r>
          </a:p>
          <a:p>
            <a:endParaRPr lang="en-US" dirty="0" smtClean="0"/>
          </a:p>
          <a:p>
            <a:endParaRPr lang="en-US" dirty="0" smtClean="0"/>
          </a:p>
          <a:p>
            <a:endParaRPr lang="en-US" dirty="0" smtClean="0"/>
          </a:p>
          <a:p>
            <a:pPr lvl="1"/>
            <a:r>
              <a:rPr lang="en-US" dirty="0" smtClean="0"/>
              <a:t>assumes normality of errors; uncorrelated errors, error not </a:t>
            </a:r>
            <a:r>
              <a:rPr lang="en-US" i="1" dirty="0" smtClean="0"/>
              <a:t>state dependent </a:t>
            </a:r>
            <a:r>
              <a:rPr lang="en-US" dirty="0" smtClean="0"/>
              <a:t>(next slide).</a:t>
            </a:r>
          </a:p>
        </p:txBody>
      </p:sp>
      <p:sp>
        <p:nvSpPr>
          <p:cNvPr id="4" name="Slide Number Placeholder 3"/>
          <p:cNvSpPr>
            <a:spLocks noGrp="1"/>
          </p:cNvSpPr>
          <p:nvPr>
            <p:ph type="sldNum" sz="quarter" idx="12"/>
          </p:nvPr>
        </p:nvSpPr>
        <p:spPr/>
        <p:txBody>
          <a:bodyPr/>
          <a:lstStyle/>
          <a:p>
            <a:fld id="{A034744B-61F1-7445-8681-61AA331E26B9}" type="slidenum">
              <a:rPr lang="en-US" smtClean="0"/>
              <a:pPr/>
              <a:t>53</a:t>
            </a:fld>
            <a:endParaRPr lang="en-US"/>
          </a:p>
        </p:txBody>
      </p:sp>
      <p:graphicFrame>
        <p:nvGraphicFramePr>
          <p:cNvPr id="5" name="Object 4"/>
          <p:cNvGraphicFramePr>
            <a:graphicFrameLocks noChangeAspect="1"/>
          </p:cNvGraphicFramePr>
          <p:nvPr/>
        </p:nvGraphicFramePr>
        <p:xfrm>
          <a:off x="2743200" y="3200400"/>
          <a:ext cx="3690938" cy="787400"/>
        </p:xfrm>
        <a:graphic>
          <a:graphicData uri="http://schemas.openxmlformats.org/presentationml/2006/ole">
            <mc:AlternateContent xmlns:mc="http://schemas.openxmlformats.org/markup-compatibility/2006">
              <mc:Choice xmlns:v="urn:schemas-microsoft-com:vml" Requires="v">
                <p:oleObj spid="_x0000_s120843" name="Equation" r:id="rId3" imgW="952500" imgH="203200" progId="Equation.DSMT4">
                  <p:embed/>
                </p:oleObj>
              </mc:Choice>
              <mc:Fallback>
                <p:oleObj name="Equation" r:id="rId3" imgW="952500" imgH="2032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200400"/>
                        <a:ext cx="3690938"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png"/>
          <p:cNvPicPr>
            <a:picLocks noChangeAspect="1"/>
          </p:cNvPicPr>
          <p:nvPr/>
        </p:nvPicPr>
        <p:blipFill>
          <a:blip r:embed="rId2"/>
          <a:stretch>
            <a:fillRect/>
          </a:stretch>
        </p:blipFill>
        <p:spPr>
          <a:xfrm>
            <a:off x="3048000" y="1295400"/>
            <a:ext cx="5410200" cy="5410200"/>
          </a:xfrm>
          <a:prstGeom prst="rect">
            <a:avLst/>
          </a:prstGeom>
        </p:spPr>
      </p:pic>
      <p:sp>
        <p:nvSpPr>
          <p:cNvPr id="2" name="Title 1"/>
          <p:cNvSpPr>
            <a:spLocks noGrp="1"/>
          </p:cNvSpPr>
          <p:nvPr>
            <p:ph type="title"/>
          </p:nvPr>
        </p:nvSpPr>
        <p:spPr>
          <a:xfrm>
            <a:off x="685800" y="228600"/>
            <a:ext cx="7772400" cy="1143000"/>
          </a:xfrm>
        </p:spPr>
        <p:txBody>
          <a:bodyPr/>
          <a:lstStyle/>
          <a:p>
            <a:r>
              <a:rPr lang="en-US" dirty="0" smtClean="0"/>
              <a:t>State-dependent errors</a:t>
            </a:r>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54</a:t>
            </a:fld>
            <a:endParaRPr lang="en-US"/>
          </a:p>
        </p:txBody>
      </p:sp>
      <p:sp>
        <p:nvSpPr>
          <p:cNvPr id="6" name="TextBox 5"/>
          <p:cNvSpPr txBox="1"/>
          <p:nvPr/>
        </p:nvSpPr>
        <p:spPr>
          <a:xfrm>
            <a:off x="228600" y="2438400"/>
            <a:ext cx="2958237" cy="1938992"/>
          </a:xfrm>
          <a:prstGeom prst="rect">
            <a:avLst/>
          </a:prstGeom>
          <a:noFill/>
        </p:spPr>
        <p:txBody>
          <a:bodyPr wrap="none" rtlCol="0">
            <a:spAutoFit/>
          </a:bodyPr>
          <a:lstStyle/>
          <a:p>
            <a:r>
              <a:rPr lang="en-US" sz="2000" dirty="0" smtClean="0">
                <a:latin typeface="Calibri"/>
                <a:cs typeface="Calibri"/>
              </a:rPr>
              <a:t>For this 10-m wind,</a:t>
            </a:r>
          </a:p>
          <a:p>
            <a:r>
              <a:rPr lang="en-US" sz="2000" dirty="0" smtClean="0">
                <a:latin typeface="Calibri"/>
                <a:cs typeface="Calibri"/>
              </a:rPr>
              <a:t>the bias is </a:t>
            </a:r>
            <a:r>
              <a:rPr lang="en-US" sz="2000" dirty="0" smtClean="0">
                <a:solidFill>
                  <a:srgbClr val="FF0000"/>
                </a:solidFill>
                <a:latin typeface="Calibri"/>
                <a:cs typeface="Calibri"/>
              </a:rPr>
              <a:t>conditional</a:t>
            </a:r>
            <a:r>
              <a:rPr lang="en-US" sz="2000" dirty="0" smtClean="0">
                <a:latin typeface="Calibri"/>
                <a:cs typeface="Calibri"/>
              </a:rPr>
              <a:t>,</a:t>
            </a:r>
          </a:p>
          <a:p>
            <a:r>
              <a:rPr lang="en-US" sz="2000" dirty="0" smtClean="0">
                <a:latin typeface="Calibri"/>
                <a:cs typeface="Calibri"/>
              </a:rPr>
              <a:t>depends on the forecast</a:t>
            </a:r>
          </a:p>
          <a:p>
            <a:r>
              <a:rPr lang="en-US" sz="2000" dirty="0" smtClean="0">
                <a:latin typeface="Calibri"/>
                <a:cs typeface="Calibri"/>
              </a:rPr>
              <a:t>amount.  Linear regression</a:t>
            </a:r>
          </a:p>
          <a:p>
            <a:r>
              <a:rPr lang="en-US" sz="2000" dirty="0" smtClean="0">
                <a:latin typeface="Calibri"/>
                <a:cs typeface="Calibri"/>
              </a:rPr>
              <a:t>(discussed later) a </a:t>
            </a:r>
          </a:p>
          <a:p>
            <a:r>
              <a:rPr lang="en-US" sz="2000" dirty="0" smtClean="0">
                <a:latin typeface="Calibri"/>
                <a:cs typeface="Calibri"/>
              </a:rPr>
              <a:t>much better choice.</a:t>
            </a:r>
            <a:endParaRPr lang="en-US" sz="2000" dirty="0">
              <a:latin typeface="Calibri"/>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ctrTitle"/>
          </p:nvPr>
        </p:nvSpPr>
        <p:spPr>
          <a:xfrm>
            <a:off x="685800" y="228600"/>
            <a:ext cx="7772400" cy="914400"/>
          </a:xfrm>
        </p:spPr>
        <p:txBody>
          <a:bodyPr/>
          <a:lstStyle/>
          <a:p>
            <a:pPr eaLnBrk="1" hangingPunct="1"/>
            <a:r>
              <a:rPr lang="en-US" sz="4800" dirty="0" smtClean="0"/>
              <a:t>“Kalman-inspired” </a:t>
            </a:r>
            <a:r>
              <a:rPr lang="en-US" sz="4800" dirty="0"/>
              <a:t>filter</a:t>
            </a:r>
            <a:endParaRPr lang="en-US" dirty="0"/>
          </a:p>
        </p:txBody>
      </p:sp>
      <p:graphicFrame>
        <p:nvGraphicFramePr>
          <p:cNvPr id="34818" name="Object 2"/>
          <p:cNvGraphicFramePr>
            <a:graphicFrameLocks noChangeAspect="1"/>
          </p:cNvGraphicFramePr>
          <p:nvPr/>
        </p:nvGraphicFramePr>
        <p:xfrm>
          <a:off x="2600325" y="2438400"/>
          <a:ext cx="4246563" cy="885825"/>
        </p:xfrm>
        <a:graphic>
          <a:graphicData uri="http://schemas.openxmlformats.org/presentationml/2006/ole">
            <mc:AlternateContent xmlns:mc="http://schemas.openxmlformats.org/markup-compatibility/2006">
              <mc:Choice xmlns:v="urn:schemas-microsoft-com:vml" Requires="v">
                <p:oleObj spid="_x0000_s34827" name="Equation" r:id="rId3" imgW="1460500" imgH="304800" progId="Equation.DSMT4">
                  <p:embed/>
                </p:oleObj>
              </mc:Choice>
              <mc:Fallback>
                <p:oleObj name="Equation" r:id="rId3" imgW="1460500" imgH="304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325" y="2438400"/>
                        <a:ext cx="4246563"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4821" name="Rectangle 5"/>
          <p:cNvSpPr>
            <a:spLocks noChangeArrowheads="1"/>
          </p:cNvSpPr>
          <p:nvPr/>
        </p:nvSpPr>
        <p:spPr bwMode="auto">
          <a:xfrm>
            <a:off x="1001713" y="1443038"/>
            <a:ext cx="1493743" cy="1015663"/>
          </a:xfrm>
          <a:prstGeom prst="rect">
            <a:avLst/>
          </a:prstGeom>
          <a:noFill/>
          <a:ln w="9525">
            <a:noFill/>
            <a:miter lim="800000"/>
            <a:headEnd/>
            <a:tailEnd/>
          </a:ln>
        </p:spPr>
        <p:txBody>
          <a:bodyPr wrap="none">
            <a:prstTxWarp prst="textNoShape">
              <a:avLst/>
            </a:prstTxWarp>
            <a:spAutoFit/>
          </a:bodyPr>
          <a:lstStyle/>
          <a:p>
            <a:r>
              <a:rPr lang="en-US" sz="2000" dirty="0">
                <a:latin typeface="Calibri"/>
              </a:rPr>
              <a:t>Today’s</a:t>
            </a:r>
          </a:p>
          <a:p>
            <a:r>
              <a:rPr lang="en-US" sz="2000" dirty="0">
                <a:latin typeface="Calibri"/>
              </a:rPr>
              <a:t>forecast bias </a:t>
            </a:r>
          </a:p>
          <a:p>
            <a:r>
              <a:rPr lang="en-US" sz="2000" dirty="0">
                <a:latin typeface="Calibri"/>
              </a:rPr>
              <a:t>estimate</a:t>
            </a:r>
            <a:endParaRPr lang="en-US" dirty="0">
              <a:latin typeface="Calibri"/>
            </a:endParaRPr>
          </a:p>
        </p:txBody>
      </p:sp>
      <p:sp>
        <p:nvSpPr>
          <p:cNvPr id="34822" name="Line 6"/>
          <p:cNvSpPr>
            <a:spLocks noChangeShapeType="1"/>
          </p:cNvSpPr>
          <p:nvPr/>
        </p:nvSpPr>
        <p:spPr bwMode="auto">
          <a:xfrm>
            <a:off x="2057400" y="2438400"/>
            <a:ext cx="30480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34823" name="Rectangle 9"/>
          <p:cNvSpPr>
            <a:spLocks noChangeArrowheads="1"/>
          </p:cNvSpPr>
          <p:nvPr/>
        </p:nvSpPr>
        <p:spPr bwMode="auto">
          <a:xfrm>
            <a:off x="3124200" y="1371600"/>
            <a:ext cx="1563499" cy="707886"/>
          </a:xfrm>
          <a:prstGeom prst="rect">
            <a:avLst/>
          </a:prstGeom>
          <a:noFill/>
          <a:ln w="9525">
            <a:noFill/>
            <a:miter lim="800000"/>
            <a:headEnd/>
            <a:tailEnd/>
          </a:ln>
        </p:spPr>
        <p:txBody>
          <a:bodyPr wrap="none">
            <a:prstTxWarp prst="textNoShape">
              <a:avLst/>
            </a:prstTxWarp>
            <a:spAutoFit/>
          </a:bodyPr>
          <a:lstStyle/>
          <a:p>
            <a:r>
              <a:rPr lang="en-US" sz="2000" dirty="0">
                <a:latin typeface="Calibri"/>
              </a:rPr>
              <a:t>Yesterday’s</a:t>
            </a:r>
          </a:p>
          <a:p>
            <a:r>
              <a:rPr lang="en-US" sz="2000" dirty="0">
                <a:latin typeface="Calibri"/>
              </a:rPr>
              <a:t>bias estimate</a:t>
            </a:r>
            <a:endParaRPr lang="en-US" dirty="0">
              <a:latin typeface="Calibri"/>
            </a:endParaRPr>
          </a:p>
        </p:txBody>
      </p:sp>
      <p:sp>
        <p:nvSpPr>
          <p:cNvPr id="34824" name="Line 10"/>
          <p:cNvSpPr>
            <a:spLocks noChangeShapeType="1"/>
          </p:cNvSpPr>
          <p:nvPr/>
        </p:nvSpPr>
        <p:spPr bwMode="auto">
          <a:xfrm flipH="1">
            <a:off x="3821113" y="2128838"/>
            <a:ext cx="0" cy="381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34825" name="Rectangle 11"/>
          <p:cNvSpPr>
            <a:spLocks noChangeArrowheads="1"/>
          </p:cNvSpPr>
          <p:nvPr/>
        </p:nvSpPr>
        <p:spPr bwMode="auto">
          <a:xfrm>
            <a:off x="5105400" y="3276600"/>
            <a:ext cx="3830997" cy="1015663"/>
          </a:xfrm>
          <a:prstGeom prst="rect">
            <a:avLst/>
          </a:prstGeom>
          <a:noFill/>
          <a:ln w="9525">
            <a:noFill/>
            <a:miter lim="800000"/>
            <a:headEnd/>
            <a:tailEnd/>
          </a:ln>
        </p:spPr>
        <p:txBody>
          <a:bodyPr wrap="none">
            <a:prstTxWarp prst="textNoShape">
              <a:avLst/>
            </a:prstTxWarp>
            <a:spAutoFit/>
          </a:bodyPr>
          <a:lstStyle/>
          <a:p>
            <a:r>
              <a:rPr lang="en-US" sz="2000" dirty="0">
                <a:latin typeface="Calibri"/>
              </a:rPr>
              <a:t>Kalman </a:t>
            </a:r>
            <a:r>
              <a:rPr lang="en-US" sz="2000" dirty="0" smtClean="0">
                <a:latin typeface="Calibri"/>
              </a:rPr>
              <a:t>gain: weighting </a:t>
            </a:r>
            <a:r>
              <a:rPr lang="en-US" sz="2000" dirty="0">
                <a:latin typeface="Calibri"/>
              </a:rPr>
              <a:t>applied</a:t>
            </a:r>
          </a:p>
          <a:p>
            <a:r>
              <a:rPr lang="en-US" sz="2000" dirty="0">
                <a:latin typeface="Calibri"/>
              </a:rPr>
              <a:t>to </a:t>
            </a:r>
            <a:r>
              <a:rPr lang="en-US" sz="2000" dirty="0" smtClean="0">
                <a:latin typeface="Calibri"/>
              </a:rPr>
              <a:t>residual.  Larger </a:t>
            </a:r>
            <a:r>
              <a:rPr lang="en-US" sz="2000" i="1" dirty="0" smtClean="0">
                <a:latin typeface="Calibri"/>
              </a:rPr>
              <a:t>K</a:t>
            </a:r>
            <a:r>
              <a:rPr lang="en-US" sz="2000" i="1" baseline="-25000" dirty="0" smtClean="0">
                <a:latin typeface="Calibri"/>
              </a:rPr>
              <a:t>t</a:t>
            </a:r>
            <a:r>
              <a:rPr lang="en-US" sz="2000" dirty="0" smtClean="0">
                <a:latin typeface="Calibri"/>
              </a:rPr>
              <a:t>, more weight</a:t>
            </a:r>
          </a:p>
          <a:p>
            <a:r>
              <a:rPr lang="en-US" sz="2000" dirty="0" smtClean="0">
                <a:latin typeface="Calibri"/>
              </a:rPr>
              <a:t>to recent data, and vice versa.</a:t>
            </a:r>
            <a:endParaRPr lang="en-US" dirty="0">
              <a:latin typeface="Calibri"/>
            </a:endParaRPr>
          </a:p>
        </p:txBody>
      </p:sp>
      <p:sp>
        <p:nvSpPr>
          <p:cNvPr id="34826" name="Line 12"/>
          <p:cNvSpPr>
            <a:spLocks noChangeShapeType="1"/>
          </p:cNvSpPr>
          <p:nvPr/>
        </p:nvSpPr>
        <p:spPr bwMode="auto">
          <a:xfrm flipH="1" flipV="1">
            <a:off x="4887912" y="3195638"/>
            <a:ext cx="141287" cy="15716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34827" name="Line 13"/>
          <p:cNvSpPr>
            <a:spLocks noChangeShapeType="1"/>
          </p:cNvSpPr>
          <p:nvPr/>
        </p:nvSpPr>
        <p:spPr bwMode="auto">
          <a:xfrm>
            <a:off x="5421313" y="2052638"/>
            <a:ext cx="0" cy="609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34828" name="Rectangle 14"/>
          <p:cNvSpPr>
            <a:spLocks noChangeArrowheads="1"/>
          </p:cNvSpPr>
          <p:nvPr/>
        </p:nvSpPr>
        <p:spPr bwMode="auto">
          <a:xfrm>
            <a:off x="5116513" y="1366838"/>
            <a:ext cx="1623611" cy="707886"/>
          </a:xfrm>
          <a:prstGeom prst="rect">
            <a:avLst/>
          </a:prstGeom>
          <a:noFill/>
          <a:ln w="9525">
            <a:noFill/>
            <a:miter lim="800000"/>
            <a:headEnd/>
            <a:tailEnd/>
          </a:ln>
        </p:spPr>
        <p:txBody>
          <a:bodyPr wrap="none">
            <a:prstTxWarp prst="textNoShape">
              <a:avLst/>
            </a:prstTxWarp>
            <a:spAutoFit/>
          </a:bodyPr>
          <a:lstStyle/>
          <a:p>
            <a:r>
              <a:rPr lang="en-US" sz="2000" dirty="0">
                <a:latin typeface="Calibri"/>
              </a:rPr>
              <a:t>Yesterday’s</a:t>
            </a:r>
          </a:p>
          <a:p>
            <a:r>
              <a:rPr lang="en-US" sz="2000" dirty="0">
                <a:latin typeface="Calibri"/>
              </a:rPr>
              <a:t>observed bias</a:t>
            </a:r>
          </a:p>
        </p:txBody>
      </p:sp>
      <p:sp>
        <p:nvSpPr>
          <p:cNvPr id="34829" name="Rectangle 15"/>
          <p:cNvSpPr>
            <a:spLocks noChangeArrowheads="1"/>
          </p:cNvSpPr>
          <p:nvPr/>
        </p:nvSpPr>
        <p:spPr bwMode="auto">
          <a:xfrm>
            <a:off x="533400" y="4038600"/>
            <a:ext cx="7648248" cy="2308324"/>
          </a:xfrm>
          <a:prstGeom prst="rect">
            <a:avLst/>
          </a:prstGeom>
          <a:noFill/>
          <a:ln w="9525">
            <a:noFill/>
            <a:miter lim="800000"/>
            <a:headEnd/>
            <a:tailEnd/>
          </a:ln>
        </p:spPr>
        <p:txBody>
          <a:bodyPr wrap="none">
            <a:prstTxWarp prst="textNoShape">
              <a:avLst/>
            </a:prstTxWarp>
            <a:spAutoFit/>
          </a:bodyPr>
          <a:lstStyle/>
          <a:p>
            <a:r>
              <a:rPr lang="en-US" b="1" dirty="0">
                <a:latin typeface="Calibri"/>
              </a:rPr>
              <a:t>Pro</a:t>
            </a:r>
            <a:r>
              <a:rPr lang="en-US" dirty="0">
                <a:latin typeface="Calibri"/>
              </a:rPr>
              <a:t>:</a:t>
            </a:r>
          </a:p>
          <a:p>
            <a:pPr>
              <a:buFontTx/>
              <a:buChar char="-"/>
            </a:pPr>
            <a:r>
              <a:rPr lang="en-US" dirty="0">
                <a:latin typeface="Calibri"/>
              </a:rPr>
              <a:t> memory in system, amount tunable through </a:t>
            </a:r>
            <a:r>
              <a:rPr lang="en-US" i="1" dirty="0">
                <a:latin typeface="Times New Roman" charset="0"/>
              </a:rPr>
              <a:t>K</a:t>
            </a:r>
            <a:r>
              <a:rPr lang="en-US" sz="2000" i="1" baseline="-25000" dirty="0">
                <a:latin typeface="Times New Roman" charset="0"/>
              </a:rPr>
              <a:t>t</a:t>
            </a:r>
            <a:endParaRPr lang="en-US" dirty="0">
              <a:latin typeface="Calibri"/>
            </a:endParaRPr>
          </a:p>
          <a:p>
            <a:pPr>
              <a:buFontTx/>
              <a:buChar char="-"/>
            </a:pPr>
            <a:r>
              <a:rPr lang="en-US" dirty="0">
                <a:latin typeface="Calibri"/>
              </a:rPr>
              <a:t> adaptive</a:t>
            </a:r>
          </a:p>
          <a:p>
            <a:r>
              <a:rPr lang="en-US" b="1" dirty="0">
                <a:latin typeface="Calibri"/>
              </a:rPr>
              <a:t>Con</a:t>
            </a:r>
            <a:r>
              <a:rPr lang="en-US" dirty="0">
                <a:latin typeface="Calibri"/>
              </a:rPr>
              <a:t>:</a:t>
            </a:r>
            <a:endParaRPr lang="en-US" dirty="0" smtClean="0">
              <a:latin typeface="Calibri"/>
            </a:endParaRPr>
          </a:p>
          <a:p>
            <a:pPr>
              <a:buFontTx/>
              <a:buChar char="-"/>
            </a:pPr>
            <a:r>
              <a:rPr lang="en-US" dirty="0" smtClean="0">
                <a:latin typeface="Calibri"/>
              </a:rPr>
              <a:t>assuming there is state-dependent bias, takes </a:t>
            </a:r>
            <a:r>
              <a:rPr lang="en-US" dirty="0">
                <a:latin typeface="Calibri"/>
              </a:rPr>
              <a:t>time to adapt</a:t>
            </a:r>
            <a:r>
              <a:rPr lang="en-US" dirty="0" smtClean="0">
                <a:latin typeface="Calibri"/>
              </a:rPr>
              <a:t> </a:t>
            </a:r>
          </a:p>
          <a:p>
            <a:r>
              <a:rPr lang="en-US" dirty="0" smtClean="0">
                <a:latin typeface="Calibri"/>
              </a:rPr>
              <a:t>after </a:t>
            </a:r>
            <a:r>
              <a:rPr lang="en-US" dirty="0">
                <a:latin typeface="Calibri"/>
              </a:rPr>
              <a:t>regime </a:t>
            </a:r>
            <a:r>
              <a:rPr lang="en-US" dirty="0" smtClean="0">
                <a:latin typeface="Calibri"/>
              </a:rPr>
              <a:t>change and change of state.</a:t>
            </a:r>
            <a:endParaRPr lang="en-US" dirty="0">
              <a:latin typeface="Calibri"/>
            </a:endParaRPr>
          </a:p>
        </p:txBody>
      </p:sp>
      <p:sp>
        <p:nvSpPr>
          <p:cNvPr id="34830" name="Rectangle 16"/>
          <p:cNvSpPr>
            <a:spLocks noChangeArrowheads="1"/>
          </p:cNvSpPr>
          <p:nvPr/>
        </p:nvSpPr>
        <p:spPr bwMode="auto">
          <a:xfrm>
            <a:off x="76200" y="6477000"/>
            <a:ext cx="6840334"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a:rPr>
              <a:t>Ref: Cheng and </a:t>
            </a:r>
            <a:r>
              <a:rPr lang="en-US" sz="1200" dirty="0" err="1">
                <a:latin typeface="Calibri"/>
              </a:rPr>
              <a:t>Steenburg</a:t>
            </a:r>
            <a:r>
              <a:rPr lang="en-US" sz="1200" dirty="0">
                <a:latin typeface="Calibri"/>
              </a:rPr>
              <a:t>, conferences.dri.edu/WxPrediction/Weather12/Cheng_Steenburgh.ppt</a:t>
            </a:r>
          </a:p>
        </p:txBody>
      </p:sp>
      <p:sp>
        <p:nvSpPr>
          <p:cNvPr id="15" name="Slide Number Placeholder 14"/>
          <p:cNvSpPr>
            <a:spLocks noGrp="1"/>
          </p:cNvSpPr>
          <p:nvPr>
            <p:ph type="sldNum" sz="quarter" idx="12"/>
          </p:nvPr>
        </p:nvSpPr>
        <p:spPr/>
        <p:txBody>
          <a:bodyPr/>
          <a:lstStyle/>
          <a:p>
            <a:fld id="{E45EC5FD-35F9-0F4B-A84B-92E237FEBAF3}" type="slidenum">
              <a:rPr lang="en-US" smtClean="0"/>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rot="5400000">
            <a:off x="-457200" y="2209800"/>
            <a:ext cx="213360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2" name="Group 83"/>
          <p:cNvGrpSpPr>
            <a:grpSpLocks/>
          </p:cNvGrpSpPr>
          <p:nvPr/>
        </p:nvGrpSpPr>
        <p:grpSpPr bwMode="auto">
          <a:xfrm>
            <a:off x="609600" y="914400"/>
            <a:ext cx="5662613" cy="2682875"/>
            <a:chOff x="1143000" y="457200"/>
            <a:chExt cx="5662246" cy="2683114"/>
          </a:xfrm>
        </p:grpSpPr>
        <p:cxnSp>
          <p:nvCxnSpPr>
            <p:cNvPr id="7" name="Straight Connector 6"/>
            <p:cNvCxnSpPr/>
            <p:nvPr/>
          </p:nvCxnSpPr>
          <p:spPr>
            <a:xfrm rot="5400000">
              <a:off x="4876394" y="1752715"/>
              <a:ext cx="2133790" cy="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4190638" y="1752715"/>
              <a:ext cx="213379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504883" y="1752715"/>
              <a:ext cx="213379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819127" y="1752715"/>
              <a:ext cx="213379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2133372" y="1752715"/>
              <a:ext cx="213379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1447616" y="1752715"/>
              <a:ext cx="213379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761861" y="1752715"/>
              <a:ext cx="213379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1143000" y="666769"/>
              <a:ext cx="5662246" cy="1716241"/>
            </a:xfrm>
            <a:custGeom>
              <a:avLst/>
              <a:gdLst>
                <a:gd name="connsiteX0" fmla="*/ 0 w 5662246"/>
                <a:gd name="connsiteY0" fmla="*/ 1502508 h 1717431"/>
                <a:gd name="connsiteX1" fmla="*/ 257908 w 5662246"/>
                <a:gd name="connsiteY1" fmla="*/ 154354 h 1717431"/>
                <a:gd name="connsiteX2" fmla="*/ 703385 w 5662246"/>
                <a:gd name="connsiteY2" fmla="*/ 1467339 h 1717431"/>
                <a:gd name="connsiteX3" fmla="*/ 996462 w 5662246"/>
                <a:gd name="connsiteY3" fmla="*/ 799124 h 1717431"/>
                <a:gd name="connsiteX4" fmla="*/ 1371600 w 5662246"/>
                <a:gd name="connsiteY4" fmla="*/ 1490785 h 1717431"/>
                <a:gd name="connsiteX5" fmla="*/ 1664677 w 5662246"/>
                <a:gd name="connsiteY5" fmla="*/ 799124 h 1717431"/>
                <a:gd name="connsiteX6" fmla="*/ 2051538 w 5662246"/>
                <a:gd name="connsiteY6" fmla="*/ 1479062 h 1717431"/>
                <a:gd name="connsiteX7" fmla="*/ 2332892 w 5662246"/>
                <a:gd name="connsiteY7" fmla="*/ 84016 h 1717431"/>
                <a:gd name="connsiteX8" fmla="*/ 2743200 w 5662246"/>
                <a:gd name="connsiteY8" fmla="*/ 1479062 h 1717431"/>
                <a:gd name="connsiteX9" fmla="*/ 3059723 w 5662246"/>
                <a:gd name="connsiteY9" fmla="*/ 822570 h 1717431"/>
                <a:gd name="connsiteX10" fmla="*/ 3423138 w 5662246"/>
                <a:gd name="connsiteY10" fmla="*/ 1502508 h 1717431"/>
                <a:gd name="connsiteX11" fmla="*/ 3739662 w 5662246"/>
                <a:gd name="connsiteY11" fmla="*/ 810847 h 1717431"/>
                <a:gd name="connsiteX12" fmla="*/ 4103077 w 5662246"/>
                <a:gd name="connsiteY12" fmla="*/ 1525954 h 1717431"/>
                <a:gd name="connsiteX13" fmla="*/ 4349262 w 5662246"/>
                <a:gd name="connsiteY13" fmla="*/ 846016 h 1717431"/>
                <a:gd name="connsiteX14" fmla="*/ 4806462 w 5662246"/>
                <a:gd name="connsiteY14" fmla="*/ 1514231 h 1717431"/>
                <a:gd name="connsiteX15" fmla="*/ 5205046 w 5662246"/>
                <a:gd name="connsiteY15" fmla="*/ 1954 h 1717431"/>
                <a:gd name="connsiteX16" fmla="*/ 5404338 w 5662246"/>
                <a:gd name="connsiteY16" fmla="*/ 1502508 h 1717431"/>
                <a:gd name="connsiteX17" fmla="*/ 5662246 w 5662246"/>
                <a:gd name="connsiteY17" fmla="*/ 1291493 h 1717431"/>
                <a:gd name="connsiteX18" fmla="*/ 5662246 w 5662246"/>
                <a:gd name="connsiteY18" fmla="*/ 1291493 h 171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62246" h="1717431">
                  <a:moveTo>
                    <a:pt x="0" y="1502508"/>
                  </a:moveTo>
                  <a:cubicBezTo>
                    <a:pt x="70338" y="831361"/>
                    <a:pt x="140677" y="160215"/>
                    <a:pt x="257908" y="154354"/>
                  </a:cubicBezTo>
                  <a:cubicBezTo>
                    <a:pt x="375139" y="148493"/>
                    <a:pt x="580293" y="1359877"/>
                    <a:pt x="703385" y="1467339"/>
                  </a:cubicBezTo>
                  <a:cubicBezTo>
                    <a:pt x="826477" y="1574801"/>
                    <a:pt x="885093" y="795216"/>
                    <a:pt x="996462" y="799124"/>
                  </a:cubicBezTo>
                  <a:cubicBezTo>
                    <a:pt x="1107831" y="803032"/>
                    <a:pt x="1260231" y="1490785"/>
                    <a:pt x="1371600" y="1490785"/>
                  </a:cubicBezTo>
                  <a:cubicBezTo>
                    <a:pt x="1482969" y="1490785"/>
                    <a:pt x="1551354" y="801078"/>
                    <a:pt x="1664677" y="799124"/>
                  </a:cubicBezTo>
                  <a:cubicBezTo>
                    <a:pt x="1778000" y="797170"/>
                    <a:pt x="1940169" y="1598247"/>
                    <a:pt x="2051538" y="1479062"/>
                  </a:cubicBezTo>
                  <a:cubicBezTo>
                    <a:pt x="2162907" y="1359877"/>
                    <a:pt x="2217615" y="84016"/>
                    <a:pt x="2332892" y="84016"/>
                  </a:cubicBezTo>
                  <a:cubicBezTo>
                    <a:pt x="2448169" y="84016"/>
                    <a:pt x="2622062" y="1355970"/>
                    <a:pt x="2743200" y="1479062"/>
                  </a:cubicBezTo>
                  <a:cubicBezTo>
                    <a:pt x="2864338" y="1602154"/>
                    <a:pt x="2946400" y="818662"/>
                    <a:pt x="3059723" y="822570"/>
                  </a:cubicBezTo>
                  <a:cubicBezTo>
                    <a:pt x="3173046" y="826478"/>
                    <a:pt x="3309815" y="1504462"/>
                    <a:pt x="3423138" y="1502508"/>
                  </a:cubicBezTo>
                  <a:cubicBezTo>
                    <a:pt x="3536461" y="1500554"/>
                    <a:pt x="3626339" y="806939"/>
                    <a:pt x="3739662" y="810847"/>
                  </a:cubicBezTo>
                  <a:cubicBezTo>
                    <a:pt x="3852985" y="814755"/>
                    <a:pt x="4001477" y="1520092"/>
                    <a:pt x="4103077" y="1525954"/>
                  </a:cubicBezTo>
                  <a:cubicBezTo>
                    <a:pt x="4204677" y="1531816"/>
                    <a:pt x="4232031" y="847970"/>
                    <a:pt x="4349262" y="846016"/>
                  </a:cubicBezTo>
                  <a:cubicBezTo>
                    <a:pt x="4466493" y="844062"/>
                    <a:pt x="4663831" y="1654908"/>
                    <a:pt x="4806462" y="1514231"/>
                  </a:cubicBezTo>
                  <a:cubicBezTo>
                    <a:pt x="4949093" y="1373554"/>
                    <a:pt x="5105400" y="3908"/>
                    <a:pt x="5205046" y="1954"/>
                  </a:cubicBezTo>
                  <a:cubicBezTo>
                    <a:pt x="5304692" y="0"/>
                    <a:pt x="5328138" y="1287585"/>
                    <a:pt x="5404338" y="1502508"/>
                  </a:cubicBezTo>
                  <a:cubicBezTo>
                    <a:pt x="5480538" y="1717431"/>
                    <a:pt x="5662246" y="1291493"/>
                    <a:pt x="5662246" y="1291493"/>
                  </a:cubicBezTo>
                  <a:lnTo>
                    <a:pt x="5662246" y="1291493"/>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 name="Freeform 28"/>
            <p:cNvSpPr/>
            <p:nvPr/>
          </p:nvSpPr>
          <p:spPr>
            <a:xfrm>
              <a:off x="1143000" y="1905129"/>
              <a:ext cx="4871722" cy="658872"/>
            </a:xfrm>
            <a:custGeom>
              <a:avLst/>
              <a:gdLst>
                <a:gd name="connsiteX0" fmla="*/ 0 w 4870939"/>
                <a:gd name="connsiteY0" fmla="*/ 521676 h 658445"/>
                <a:gd name="connsiteX1" fmla="*/ 222738 w 4870939"/>
                <a:gd name="connsiteY1" fmla="*/ 5861 h 658445"/>
                <a:gd name="connsiteX2" fmla="*/ 668215 w 4870939"/>
                <a:gd name="connsiteY2" fmla="*/ 556845 h 658445"/>
                <a:gd name="connsiteX3" fmla="*/ 973015 w 4870939"/>
                <a:gd name="connsiteY3" fmla="*/ 41030 h 658445"/>
                <a:gd name="connsiteX4" fmla="*/ 1371600 w 4870939"/>
                <a:gd name="connsiteY4" fmla="*/ 556845 h 658445"/>
                <a:gd name="connsiteX5" fmla="*/ 1664677 w 4870939"/>
                <a:gd name="connsiteY5" fmla="*/ 29307 h 658445"/>
                <a:gd name="connsiteX6" fmla="*/ 2051538 w 4870939"/>
                <a:gd name="connsiteY6" fmla="*/ 568568 h 658445"/>
                <a:gd name="connsiteX7" fmla="*/ 2332892 w 4870939"/>
                <a:gd name="connsiteY7" fmla="*/ 29307 h 658445"/>
                <a:gd name="connsiteX8" fmla="*/ 2743200 w 4870939"/>
                <a:gd name="connsiteY8" fmla="*/ 509953 h 658445"/>
                <a:gd name="connsiteX9" fmla="*/ 3071446 w 4870939"/>
                <a:gd name="connsiteY9" fmla="*/ 17584 h 658445"/>
                <a:gd name="connsiteX10" fmla="*/ 3434862 w 4870939"/>
                <a:gd name="connsiteY10" fmla="*/ 521676 h 658445"/>
                <a:gd name="connsiteX11" fmla="*/ 3727938 w 4870939"/>
                <a:gd name="connsiteY11" fmla="*/ 29307 h 658445"/>
                <a:gd name="connsiteX12" fmla="*/ 4114800 w 4870939"/>
                <a:gd name="connsiteY12" fmla="*/ 545122 h 658445"/>
                <a:gd name="connsiteX13" fmla="*/ 4349262 w 4870939"/>
                <a:gd name="connsiteY13" fmla="*/ 17584 h 658445"/>
                <a:gd name="connsiteX14" fmla="*/ 4806462 w 4870939"/>
                <a:gd name="connsiteY14" fmla="*/ 580291 h 658445"/>
                <a:gd name="connsiteX15" fmla="*/ 4736123 w 4870939"/>
                <a:gd name="connsiteY15" fmla="*/ 486507 h 658445"/>
                <a:gd name="connsiteX16" fmla="*/ 4736123 w 4870939"/>
                <a:gd name="connsiteY16" fmla="*/ 486507 h 65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0939" h="658445">
                  <a:moveTo>
                    <a:pt x="0" y="521676"/>
                  </a:moveTo>
                  <a:cubicBezTo>
                    <a:pt x="55684" y="260838"/>
                    <a:pt x="111369" y="0"/>
                    <a:pt x="222738" y="5861"/>
                  </a:cubicBezTo>
                  <a:cubicBezTo>
                    <a:pt x="334107" y="11722"/>
                    <a:pt x="543169" y="550984"/>
                    <a:pt x="668215" y="556845"/>
                  </a:cubicBezTo>
                  <a:cubicBezTo>
                    <a:pt x="793261" y="562706"/>
                    <a:pt x="855784" y="41030"/>
                    <a:pt x="973015" y="41030"/>
                  </a:cubicBezTo>
                  <a:cubicBezTo>
                    <a:pt x="1090246" y="41030"/>
                    <a:pt x="1256323" y="558799"/>
                    <a:pt x="1371600" y="556845"/>
                  </a:cubicBezTo>
                  <a:cubicBezTo>
                    <a:pt x="1486877" y="554891"/>
                    <a:pt x="1551354" y="27353"/>
                    <a:pt x="1664677" y="29307"/>
                  </a:cubicBezTo>
                  <a:cubicBezTo>
                    <a:pt x="1778000" y="31261"/>
                    <a:pt x="1940169" y="568568"/>
                    <a:pt x="2051538" y="568568"/>
                  </a:cubicBezTo>
                  <a:cubicBezTo>
                    <a:pt x="2162907" y="568568"/>
                    <a:pt x="2217615" y="39076"/>
                    <a:pt x="2332892" y="29307"/>
                  </a:cubicBezTo>
                  <a:cubicBezTo>
                    <a:pt x="2448169" y="19538"/>
                    <a:pt x="2620108" y="511907"/>
                    <a:pt x="2743200" y="509953"/>
                  </a:cubicBezTo>
                  <a:cubicBezTo>
                    <a:pt x="2866292" y="507999"/>
                    <a:pt x="2956169" y="15630"/>
                    <a:pt x="3071446" y="17584"/>
                  </a:cubicBezTo>
                  <a:cubicBezTo>
                    <a:pt x="3186723" y="19538"/>
                    <a:pt x="3325447" y="519722"/>
                    <a:pt x="3434862" y="521676"/>
                  </a:cubicBezTo>
                  <a:cubicBezTo>
                    <a:pt x="3544277" y="523630"/>
                    <a:pt x="3614615" y="25399"/>
                    <a:pt x="3727938" y="29307"/>
                  </a:cubicBezTo>
                  <a:cubicBezTo>
                    <a:pt x="3841261" y="33215"/>
                    <a:pt x="4011246" y="547076"/>
                    <a:pt x="4114800" y="545122"/>
                  </a:cubicBezTo>
                  <a:cubicBezTo>
                    <a:pt x="4218354" y="543168"/>
                    <a:pt x="4233985" y="11723"/>
                    <a:pt x="4349262" y="17584"/>
                  </a:cubicBezTo>
                  <a:cubicBezTo>
                    <a:pt x="4464539" y="23445"/>
                    <a:pt x="4741985" y="502137"/>
                    <a:pt x="4806462" y="580291"/>
                  </a:cubicBezTo>
                  <a:cubicBezTo>
                    <a:pt x="4870939" y="658445"/>
                    <a:pt x="4736123" y="486507"/>
                    <a:pt x="4736123" y="486507"/>
                  </a:cubicBezTo>
                  <a:lnTo>
                    <a:pt x="4736123" y="486507"/>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064" name="TextBox 62"/>
            <p:cNvSpPr txBox="1">
              <a:spLocks noChangeArrowheads="1"/>
            </p:cNvSpPr>
            <p:nvPr/>
          </p:nvSpPr>
          <p:spPr bwMode="auto">
            <a:xfrm>
              <a:off x="5527431" y="2801760"/>
              <a:ext cx="914400" cy="338554"/>
            </a:xfrm>
            <a:prstGeom prst="rect">
              <a:avLst/>
            </a:prstGeom>
            <a:noFill/>
            <a:ln w="9525">
              <a:noFill/>
              <a:miter lim="800000"/>
              <a:headEnd/>
              <a:tailEnd/>
            </a:ln>
          </p:spPr>
          <p:txBody>
            <a:bodyPr>
              <a:prstTxWarp prst="textNoShape">
                <a:avLst/>
              </a:prstTxWarp>
              <a:spAutoFit/>
            </a:bodyPr>
            <a:lstStyle/>
            <a:p>
              <a:pPr algn="ctr"/>
              <a:r>
                <a:rPr lang="en-US" sz="1600"/>
                <a:t>t = 0</a:t>
              </a:r>
            </a:p>
          </p:txBody>
        </p:sp>
        <p:sp>
          <p:nvSpPr>
            <p:cNvPr id="42065" name="TextBox 63"/>
            <p:cNvSpPr txBox="1">
              <a:spLocks noChangeArrowheads="1"/>
            </p:cNvSpPr>
            <p:nvPr/>
          </p:nvSpPr>
          <p:spPr bwMode="auto">
            <a:xfrm>
              <a:off x="52578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-1</a:t>
              </a:r>
              <a:endParaRPr lang="en-US" sz="1600"/>
            </a:p>
          </p:txBody>
        </p:sp>
        <p:sp>
          <p:nvSpPr>
            <p:cNvPr id="42066" name="TextBox 64"/>
            <p:cNvSpPr txBox="1">
              <a:spLocks noChangeArrowheads="1"/>
            </p:cNvSpPr>
            <p:nvPr/>
          </p:nvSpPr>
          <p:spPr bwMode="auto">
            <a:xfrm>
              <a:off x="45720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-2</a:t>
              </a:r>
              <a:endParaRPr lang="en-US" sz="1600"/>
            </a:p>
          </p:txBody>
        </p:sp>
        <p:sp>
          <p:nvSpPr>
            <p:cNvPr id="42067" name="TextBox 65"/>
            <p:cNvSpPr txBox="1">
              <a:spLocks noChangeArrowheads="1"/>
            </p:cNvSpPr>
            <p:nvPr/>
          </p:nvSpPr>
          <p:spPr bwMode="auto">
            <a:xfrm>
              <a:off x="18288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-6</a:t>
              </a:r>
              <a:endParaRPr lang="en-US" sz="1600"/>
            </a:p>
          </p:txBody>
        </p:sp>
        <p:sp>
          <p:nvSpPr>
            <p:cNvPr id="42068" name="TextBox 66"/>
            <p:cNvSpPr txBox="1">
              <a:spLocks noChangeArrowheads="1"/>
            </p:cNvSpPr>
            <p:nvPr/>
          </p:nvSpPr>
          <p:spPr bwMode="auto">
            <a:xfrm>
              <a:off x="25146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-5</a:t>
              </a:r>
              <a:endParaRPr lang="en-US" sz="1600"/>
            </a:p>
          </p:txBody>
        </p:sp>
        <p:sp>
          <p:nvSpPr>
            <p:cNvPr id="42069" name="TextBox 67"/>
            <p:cNvSpPr txBox="1">
              <a:spLocks noChangeArrowheads="1"/>
            </p:cNvSpPr>
            <p:nvPr/>
          </p:nvSpPr>
          <p:spPr bwMode="auto">
            <a:xfrm>
              <a:off x="32004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-4</a:t>
              </a:r>
              <a:endParaRPr lang="en-US" sz="1600"/>
            </a:p>
          </p:txBody>
        </p:sp>
        <p:sp>
          <p:nvSpPr>
            <p:cNvPr id="42070" name="TextBox 68"/>
            <p:cNvSpPr txBox="1">
              <a:spLocks noChangeArrowheads="1"/>
            </p:cNvSpPr>
            <p:nvPr/>
          </p:nvSpPr>
          <p:spPr bwMode="auto">
            <a:xfrm>
              <a:off x="38862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-3</a:t>
              </a:r>
              <a:endParaRPr lang="en-US" sz="1600"/>
            </a:p>
          </p:txBody>
        </p:sp>
        <p:sp>
          <p:nvSpPr>
            <p:cNvPr id="42071" name="TextBox 69"/>
            <p:cNvSpPr txBox="1">
              <a:spLocks noChangeArrowheads="1"/>
            </p:cNvSpPr>
            <p:nvPr/>
          </p:nvSpPr>
          <p:spPr bwMode="auto">
            <a:xfrm>
              <a:off x="1143000" y="2514600"/>
              <a:ext cx="685800" cy="3385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-7</a:t>
              </a:r>
              <a:endParaRPr lang="en-US" sz="1600"/>
            </a:p>
          </p:txBody>
        </p:sp>
        <p:sp>
          <p:nvSpPr>
            <p:cNvPr id="42072" name="TextBox 71"/>
            <p:cNvSpPr txBox="1">
              <a:spLocks noChangeArrowheads="1"/>
            </p:cNvSpPr>
            <p:nvPr/>
          </p:nvSpPr>
          <p:spPr bwMode="auto">
            <a:xfrm>
              <a:off x="1143000" y="1600200"/>
              <a:ext cx="685800" cy="307777"/>
            </a:xfrm>
            <a:prstGeom prst="rect">
              <a:avLst/>
            </a:prstGeom>
            <a:noFill/>
            <a:ln w="9525">
              <a:noFill/>
              <a:miter lim="800000"/>
              <a:headEnd/>
              <a:tailEnd/>
            </a:ln>
          </p:spPr>
          <p:txBody>
            <a:bodyPr>
              <a:prstTxWarp prst="textNoShape">
                <a:avLst/>
              </a:prstTxWarp>
              <a:spAutoFit/>
            </a:bodyPr>
            <a:lstStyle/>
            <a:p>
              <a:r>
                <a:rPr lang="en-US" sz="1400" b="1">
                  <a:solidFill>
                    <a:srgbClr val="FF0000"/>
                  </a:solidFill>
                </a:rPr>
                <a:t>OBS</a:t>
              </a:r>
            </a:p>
          </p:txBody>
        </p:sp>
        <p:sp>
          <p:nvSpPr>
            <p:cNvPr id="42073" name="TextBox 72"/>
            <p:cNvSpPr txBox="1">
              <a:spLocks noChangeArrowheads="1"/>
            </p:cNvSpPr>
            <p:nvPr/>
          </p:nvSpPr>
          <p:spPr bwMode="auto">
            <a:xfrm>
              <a:off x="1143000" y="457200"/>
              <a:ext cx="685800" cy="307777"/>
            </a:xfrm>
            <a:prstGeom prst="rect">
              <a:avLst/>
            </a:prstGeom>
            <a:noFill/>
            <a:ln w="9525">
              <a:noFill/>
              <a:miter lim="800000"/>
              <a:headEnd/>
              <a:tailEnd/>
            </a:ln>
          </p:spPr>
          <p:txBody>
            <a:bodyPr>
              <a:prstTxWarp prst="textNoShape">
                <a:avLst/>
              </a:prstTxWarp>
              <a:spAutoFit/>
            </a:bodyPr>
            <a:lstStyle/>
            <a:p>
              <a:r>
                <a:rPr lang="en-US" sz="1400" b="1"/>
                <a:t>PRED</a:t>
              </a:r>
            </a:p>
          </p:txBody>
        </p:sp>
      </p:grpSp>
      <p:cxnSp>
        <p:nvCxnSpPr>
          <p:cNvPr id="58" name="Straight Arrow Connector 57"/>
          <p:cNvCxnSpPr/>
          <p:nvPr/>
        </p:nvCxnSpPr>
        <p:spPr bwMode="auto">
          <a:xfrm rot="5400000">
            <a:off x="5553869" y="1393032"/>
            <a:ext cx="522287" cy="0"/>
          </a:xfrm>
          <a:prstGeom prst="straightConnector1">
            <a:avLst/>
          </a:prstGeom>
          <a:ln w="2540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 name="Group 70"/>
          <p:cNvGrpSpPr>
            <a:grpSpLocks/>
          </p:cNvGrpSpPr>
          <p:nvPr/>
        </p:nvGrpSpPr>
        <p:grpSpPr bwMode="auto">
          <a:xfrm>
            <a:off x="838200" y="1219200"/>
            <a:ext cx="4179888" cy="1208088"/>
            <a:chOff x="1371601" y="762002"/>
            <a:chExt cx="4179280" cy="1207475"/>
          </a:xfrm>
        </p:grpSpPr>
        <p:cxnSp>
          <p:nvCxnSpPr>
            <p:cNvPr id="36" name="Straight Arrow Connector 35"/>
            <p:cNvCxnSpPr/>
            <p:nvPr/>
          </p:nvCxnSpPr>
          <p:spPr>
            <a:xfrm rot="16200000" flipH="1">
              <a:off x="2581977" y="1703705"/>
              <a:ext cx="456968" cy="4761"/>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339850" y="1758447"/>
              <a:ext cx="422061" cy="0"/>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4663676" y="1696562"/>
              <a:ext cx="433168" cy="17459"/>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6200000" flipH="1">
              <a:off x="3985914" y="1706083"/>
              <a:ext cx="445862" cy="11111"/>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6200000" flipH="1">
              <a:off x="2895592" y="1342730"/>
              <a:ext cx="1172568" cy="11111"/>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6200000" flipH="1">
              <a:off x="838473" y="1371292"/>
              <a:ext cx="1072605" cy="6349"/>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1899455" y="1705292"/>
              <a:ext cx="480768" cy="0"/>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62" name="Freeform 161"/>
          <p:cNvSpPr/>
          <p:nvPr/>
        </p:nvSpPr>
        <p:spPr>
          <a:xfrm>
            <a:off x="5427663" y="2295525"/>
            <a:ext cx="855662" cy="658813"/>
          </a:xfrm>
          <a:custGeom>
            <a:avLst/>
            <a:gdLst>
              <a:gd name="connsiteX0" fmla="*/ 0 w 855784"/>
              <a:gd name="connsiteY0" fmla="*/ 658446 h 658446"/>
              <a:gd name="connsiteX1" fmla="*/ 269630 w 855784"/>
              <a:gd name="connsiteY1" fmla="*/ 13677 h 658446"/>
              <a:gd name="connsiteX2" fmla="*/ 609600 w 855784"/>
              <a:gd name="connsiteY2" fmla="*/ 576384 h 658446"/>
              <a:gd name="connsiteX3" fmla="*/ 820615 w 855784"/>
              <a:gd name="connsiteY3" fmla="*/ 447431 h 658446"/>
              <a:gd name="connsiteX4" fmla="*/ 820615 w 855784"/>
              <a:gd name="connsiteY4" fmla="*/ 435707 h 65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784" h="658446">
                <a:moveTo>
                  <a:pt x="0" y="658446"/>
                </a:moveTo>
                <a:cubicBezTo>
                  <a:pt x="84015" y="342900"/>
                  <a:pt x="168030" y="27354"/>
                  <a:pt x="269630" y="13677"/>
                </a:cubicBezTo>
                <a:cubicBezTo>
                  <a:pt x="371230" y="0"/>
                  <a:pt x="517769" y="504092"/>
                  <a:pt x="609600" y="576384"/>
                </a:cubicBezTo>
                <a:cubicBezTo>
                  <a:pt x="701431" y="648676"/>
                  <a:pt x="785446" y="470877"/>
                  <a:pt x="820615" y="447431"/>
                </a:cubicBezTo>
                <a:cubicBezTo>
                  <a:pt x="855784" y="423985"/>
                  <a:pt x="838199" y="429846"/>
                  <a:pt x="820615" y="435707"/>
                </a:cubicBezTo>
              </a:path>
            </a:pathLst>
          </a:cu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991" name="TextBox 94"/>
          <p:cNvSpPr txBox="1">
            <a:spLocks noChangeArrowheads="1"/>
          </p:cNvSpPr>
          <p:nvPr/>
        </p:nvSpPr>
        <p:spPr bwMode="auto">
          <a:xfrm>
            <a:off x="6553200" y="1447800"/>
            <a:ext cx="1981200" cy="1200150"/>
          </a:xfrm>
          <a:prstGeom prst="rect">
            <a:avLst/>
          </a:prstGeom>
          <a:noFill/>
          <a:ln w="9525">
            <a:noFill/>
            <a:miter lim="800000"/>
            <a:headEnd/>
            <a:tailEnd/>
          </a:ln>
        </p:spPr>
        <p:txBody>
          <a:bodyPr>
            <a:prstTxWarp prst="textNoShape">
              <a:avLst/>
            </a:prstTxWarp>
            <a:spAutoFit/>
          </a:bodyPr>
          <a:lstStyle/>
          <a:p>
            <a:r>
              <a:rPr lang="en-US" b="1" dirty="0">
                <a:solidFill>
                  <a:srgbClr val="FF0000"/>
                </a:solidFill>
                <a:latin typeface="Calibri"/>
                <a:cs typeface="Calibri"/>
              </a:rPr>
              <a:t>Standard </a:t>
            </a:r>
            <a:r>
              <a:rPr lang="en-US" b="1" dirty="0" smtClean="0">
                <a:solidFill>
                  <a:srgbClr val="FF0000"/>
                </a:solidFill>
                <a:latin typeface="Calibri"/>
                <a:cs typeface="Calibri"/>
              </a:rPr>
              <a:t>Kalman-type filter</a:t>
            </a:r>
            <a:endParaRPr lang="en-US" b="1" dirty="0">
              <a:solidFill>
                <a:srgbClr val="FF0000"/>
              </a:solidFill>
              <a:latin typeface="Calibri"/>
              <a:cs typeface="Calibri"/>
            </a:endParaRPr>
          </a:p>
        </p:txBody>
      </p:sp>
      <p:sp>
        <p:nvSpPr>
          <p:cNvPr id="96" name="TextBox 95"/>
          <p:cNvSpPr txBox="1">
            <a:spLocks noChangeArrowheads="1"/>
          </p:cNvSpPr>
          <p:nvPr/>
        </p:nvSpPr>
        <p:spPr bwMode="auto">
          <a:xfrm>
            <a:off x="6553200" y="3962400"/>
            <a:ext cx="1400175" cy="1569660"/>
          </a:xfrm>
          <a:prstGeom prst="rect">
            <a:avLst/>
          </a:prstGeom>
          <a:noFill/>
          <a:ln w="9525">
            <a:noFill/>
            <a:miter lim="800000"/>
            <a:headEnd/>
            <a:tailEnd/>
          </a:ln>
        </p:spPr>
        <p:txBody>
          <a:bodyPr>
            <a:prstTxWarp prst="textNoShape">
              <a:avLst/>
            </a:prstTxWarp>
            <a:spAutoFit/>
          </a:bodyPr>
          <a:lstStyle/>
          <a:p>
            <a:r>
              <a:rPr lang="en-US" b="1" dirty="0">
                <a:solidFill>
                  <a:srgbClr val="FF0000"/>
                </a:solidFill>
                <a:latin typeface="Calibri"/>
                <a:cs typeface="Calibri"/>
              </a:rPr>
              <a:t>Analog </a:t>
            </a:r>
          </a:p>
          <a:p>
            <a:r>
              <a:rPr lang="en-US" b="1" dirty="0" smtClean="0">
                <a:solidFill>
                  <a:srgbClr val="FF0000"/>
                </a:solidFill>
                <a:latin typeface="Calibri"/>
                <a:cs typeface="Calibri"/>
              </a:rPr>
              <a:t>Kalman-type filter</a:t>
            </a:r>
            <a:endParaRPr lang="en-US" b="1" dirty="0">
              <a:solidFill>
                <a:srgbClr val="FF0000"/>
              </a:solidFill>
              <a:latin typeface="Calibri"/>
              <a:cs typeface="Calibri"/>
            </a:endParaRPr>
          </a:p>
        </p:txBody>
      </p:sp>
      <p:grpSp>
        <p:nvGrpSpPr>
          <p:cNvPr id="4" name="Group 118"/>
          <p:cNvGrpSpPr>
            <a:grpSpLocks/>
          </p:cNvGrpSpPr>
          <p:nvPr/>
        </p:nvGrpSpPr>
        <p:grpSpPr bwMode="auto">
          <a:xfrm>
            <a:off x="533400" y="3733800"/>
            <a:ext cx="6354763" cy="2519363"/>
            <a:chOff x="1095375" y="4079875"/>
            <a:chExt cx="6354763" cy="2518748"/>
          </a:xfrm>
        </p:grpSpPr>
        <p:grpSp>
          <p:nvGrpSpPr>
            <p:cNvPr id="5" name="Group 98"/>
            <p:cNvGrpSpPr>
              <a:grpSpLocks/>
            </p:cNvGrpSpPr>
            <p:nvPr/>
          </p:nvGrpSpPr>
          <p:grpSpPr bwMode="auto">
            <a:xfrm>
              <a:off x="1095375" y="4079875"/>
              <a:ext cx="6354763" cy="2518748"/>
              <a:chOff x="1095375" y="4308475"/>
              <a:chExt cx="6354763" cy="2518748"/>
            </a:xfrm>
          </p:grpSpPr>
          <p:grpSp>
            <p:nvGrpSpPr>
              <p:cNvPr id="6" name="Group 97"/>
              <p:cNvGrpSpPr>
                <a:grpSpLocks/>
              </p:cNvGrpSpPr>
              <p:nvPr/>
            </p:nvGrpSpPr>
            <p:grpSpPr bwMode="auto">
              <a:xfrm>
                <a:off x="1095375" y="4308475"/>
                <a:ext cx="6354763" cy="2186249"/>
                <a:chOff x="1095375" y="4308475"/>
                <a:chExt cx="6354763" cy="2186249"/>
              </a:xfrm>
            </p:grpSpPr>
            <p:cxnSp>
              <p:nvCxnSpPr>
                <p:cNvPr id="86" name="Straight Connector 85"/>
                <p:cNvCxnSpPr/>
                <p:nvPr/>
              </p:nvCxnSpPr>
              <p:spPr bwMode="auto">
                <a:xfrm rot="5400000">
                  <a:off x="4876267" y="5394854"/>
                  <a:ext cx="2134667" cy="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bwMode="auto">
                <a:xfrm rot="5400000">
                  <a:off x="4190467" y="5394854"/>
                  <a:ext cx="2134667"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rot="5400000">
                  <a:off x="3504667" y="5394854"/>
                  <a:ext cx="2134667"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bwMode="auto">
                <a:xfrm rot="5400000">
                  <a:off x="2818867" y="5394854"/>
                  <a:ext cx="2134667"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bwMode="auto">
                <a:xfrm rot="5400000">
                  <a:off x="2133067" y="5394854"/>
                  <a:ext cx="2134667"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bwMode="auto">
                <a:xfrm rot="5400000">
                  <a:off x="1447267" y="5394854"/>
                  <a:ext cx="2134667"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bwMode="auto">
                <a:xfrm rot="5400000">
                  <a:off x="761467" y="5394854"/>
                  <a:ext cx="2134667"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bwMode="auto">
                <a:xfrm>
                  <a:off x="1143000" y="4308475"/>
                  <a:ext cx="5662613" cy="1718843"/>
                </a:xfrm>
                <a:custGeom>
                  <a:avLst/>
                  <a:gdLst>
                    <a:gd name="connsiteX0" fmla="*/ 0 w 5662246"/>
                    <a:gd name="connsiteY0" fmla="*/ 1502508 h 1717431"/>
                    <a:gd name="connsiteX1" fmla="*/ 257908 w 5662246"/>
                    <a:gd name="connsiteY1" fmla="*/ 154354 h 1717431"/>
                    <a:gd name="connsiteX2" fmla="*/ 703385 w 5662246"/>
                    <a:gd name="connsiteY2" fmla="*/ 1467339 h 1717431"/>
                    <a:gd name="connsiteX3" fmla="*/ 996462 w 5662246"/>
                    <a:gd name="connsiteY3" fmla="*/ 799124 h 1717431"/>
                    <a:gd name="connsiteX4" fmla="*/ 1371600 w 5662246"/>
                    <a:gd name="connsiteY4" fmla="*/ 1490785 h 1717431"/>
                    <a:gd name="connsiteX5" fmla="*/ 1664677 w 5662246"/>
                    <a:gd name="connsiteY5" fmla="*/ 799124 h 1717431"/>
                    <a:gd name="connsiteX6" fmla="*/ 2051538 w 5662246"/>
                    <a:gd name="connsiteY6" fmla="*/ 1479062 h 1717431"/>
                    <a:gd name="connsiteX7" fmla="*/ 2332892 w 5662246"/>
                    <a:gd name="connsiteY7" fmla="*/ 84016 h 1717431"/>
                    <a:gd name="connsiteX8" fmla="*/ 2743200 w 5662246"/>
                    <a:gd name="connsiteY8" fmla="*/ 1479062 h 1717431"/>
                    <a:gd name="connsiteX9" fmla="*/ 3059723 w 5662246"/>
                    <a:gd name="connsiteY9" fmla="*/ 822570 h 1717431"/>
                    <a:gd name="connsiteX10" fmla="*/ 3423138 w 5662246"/>
                    <a:gd name="connsiteY10" fmla="*/ 1502508 h 1717431"/>
                    <a:gd name="connsiteX11" fmla="*/ 3739662 w 5662246"/>
                    <a:gd name="connsiteY11" fmla="*/ 810847 h 1717431"/>
                    <a:gd name="connsiteX12" fmla="*/ 4103077 w 5662246"/>
                    <a:gd name="connsiteY12" fmla="*/ 1525954 h 1717431"/>
                    <a:gd name="connsiteX13" fmla="*/ 4349262 w 5662246"/>
                    <a:gd name="connsiteY13" fmla="*/ 846016 h 1717431"/>
                    <a:gd name="connsiteX14" fmla="*/ 4806462 w 5662246"/>
                    <a:gd name="connsiteY14" fmla="*/ 1514231 h 1717431"/>
                    <a:gd name="connsiteX15" fmla="*/ 5205046 w 5662246"/>
                    <a:gd name="connsiteY15" fmla="*/ 1954 h 1717431"/>
                    <a:gd name="connsiteX16" fmla="*/ 5404338 w 5662246"/>
                    <a:gd name="connsiteY16" fmla="*/ 1502508 h 1717431"/>
                    <a:gd name="connsiteX17" fmla="*/ 5662246 w 5662246"/>
                    <a:gd name="connsiteY17" fmla="*/ 1291493 h 1717431"/>
                    <a:gd name="connsiteX18" fmla="*/ 5662246 w 5662246"/>
                    <a:gd name="connsiteY18" fmla="*/ 1291493 h 171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62246" h="1717431">
                      <a:moveTo>
                        <a:pt x="0" y="1502508"/>
                      </a:moveTo>
                      <a:cubicBezTo>
                        <a:pt x="70338" y="831361"/>
                        <a:pt x="140677" y="160215"/>
                        <a:pt x="257908" y="154354"/>
                      </a:cubicBezTo>
                      <a:cubicBezTo>
                        <a:pt x="375139" y="148493"/>
                        <a:pt x="580293" y="1359877"/>
                        <a:pt x="703385" y="1467339"/>
                      </a:cubicBezTo>
                      <a:cubicBezTo>
                        <a:pt x="826477" y="1574801"/>
                        <a:pt x="885093" y="795216"/>
                        <a:pt x="996462" y="799124"/>
                      </a:cubicBezTo>
                      <a:cubicBezTo>
                        <a:pt x="1107831" y="803032"/>
                        <a:pt x="1260231" y="1490785"/>
                        <a:pt x="1371600" y="1490785"/>
                      </a:cubicBezTo>
                      <a:cubicBezTo>
                        <a:pt x="1482969" y="1490785"/>
                        <a:pt x="1551354" y="801078"/>
                        <a:pt x="1664677" y="799124"/>
                      </a:cubicBezTo>
                      <a:cubicBezTo>
                        <a:pt x="1778000" y="797170"/>
                        <a:pt x="1940169" y="1598247"/>
                        <a:pt x="2051538" y="1479062"/>
                      </a:cubicBezTo>
                      <a:cubicBezTo>
                        <a:pt x="2162907" y="1359877"/>
                        <a:pt x="2217615" y="84016"/>
                        <a:pt x="2332892" y="84016"/>
                      </a:cubicBezTo>
                      <a:cubicBezTo>
                        <a:pt x="2448169" y="84016"/>
                        <a:pt x="2622062" y="1355970"/>
                        <a:pt x="2743200" y="1479062"/>
                      </a:cubicBezTo>
                      <a:cubicBezTo>
                        <a:pt x="2864338" y="1602154"/>
                        <a:pt x="2946400" y="818662"/>
                        <a:pt x="3059723" y="822570"/>
                      </a:cubicBezTo>
                      <a:cubicBezTo>
                        <a:pt x="3173046" y="826478"/>
                        <a:pt x="3309815" y="1504462"/>
                        <a:pt x="3423138" y="1502508"/>
                      </a:cubicBezTo>
                      <a:cubicBezTo>
                        <a:pt x="3536461" y="1500554"/>
                        <a:pt x="3626339" y="806939"/>
                        <a:pt x="3739662" y="810847"/>
                      </a:cubicBezTo>
                      <a:cubicBezTo>
                        <a:pt x="3852985" y="814755"/>
                        <a:pt x="4001477" y="1520092"/>
                        <a:pt x="4103077" y="1525954"/>
                      </a:cubicBezTo>
                      <a:cubicBezTo>
                        <a:pt x="4204677" y="1531816"/>
                        <a:pt x="4232031" y="847970"/>
                        <a:pt x="4349262" y="846016"/>
                      </a:cubicBezTo>
                      <a:cubicBezTo>
                        <a:pt x="4466493" y="844062"/>
                        <a:pt x="4663831" y="1654908"/>
                        <a:pt x="4806462" y="1514231"/>
                      </a:cubicBezTo>
                      <a:cubicBezTo>
                        <a:pt x="4949093" y="1373554"/>
                        <a:pt x="5105400" y="3908"/>
                        <a:pt x="5205046" y="1954"/>
                      </a:cubicBezTo>
                      <a:cubicBezTo>
                        <a:pt x="5304692" y="0"/>
                        <a:pt x="5328138" y="1287585"/>
                        <a:pt x="5404338" y="1502508"/>
                      </a:cubicBezTo>
                      <a:cubicBezTo>
                        <a:pt x="5480538" y="1717431"/>
                        <a:pt x="5662246" y="1291493"/>
                        <a:pt x="5662246" y="1291493"/>
                      </a:cubicBezTo>
                      <a:lnTo>
                        <a:pt x="5662246" y="1291493"/>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4" name="Freeform 93"/>
                <p:cNvSpPr/>
                <p:nvPr/>
              </p:nvSpPr>
              <p:spPr bwMode="auto">
                <a:xfrm>
                  <a:off x="1143000" y="5546423"/>
                  <a:ext cx="4870450" cy="660239"/>
                </a:xfrm>
                <a:custGeom>
                  <a:avLst/>
                  <a:gdLst>
                    <a:gd name="connsiteX0" fmla="*/ 0 w 4870939"/>
                    <a:gd name="connsiteY0" fmla="*/ 521676 h 658445"/>
                    <a:gd name="connsiteX1" fmla="*/ 222738 w 4870939"/>
                    <a:gd name="connsiteY1" fmla="*/ 5861 h 658445"/>
                    <a:gd name="connsiteX2" fmla="*/ 668215 w 4870939"/>
                    <a:gd name="connsiteY2" fmla="*/ 556845 h 658445"/>
                    <a:gd name="connsiteX3" fmla="*/ 973015 w 4870939"/>
                    <a:gd name="connsiteY3" fmla="*/ 41030 h 658445"/>
                    <a:gd name="connsiteX4" fmla="*/ 1371600 w 4870939"/>
                    <a:gd name="connsiteY4" fmla="*/ 556845 h 658445"/>
                    <a:gd name="connsiteX5" fmla="*/ 1664677 w 4870939"/>
                    <a:gd name="connsiteY5" fmla="*/ 29307 h 658445"/>
                    <a:gd name="connsiteX6" fmla="*/ 2051538 w 4870939"/>
                    <a:gd name="connsiteY6" fmla="*/ 568568 h 658445"/>
                    <a:gd name="connsiteX7" fmla="*/ 2332892 w 4870939"/>
                    <a:gd name="connsiteY7" fmla="*/ 29307 h 658445"/>
                    <a:gd name="connsiteX8" fmla="*/ 2743200 w 4870939"/>
                    <a:gd name="connsiteY8" fmla="*/ 509953 h 658445"/>
                    <a:gd name="connsiteX9" fmla="*/ 3071446 w 4870939"/>
                    <a:gd name="connsiteY9" fmla="*/ 17584 h 658445"/>
                    <a:gd name="connsiteX10" fmla="*/ 3434862 w 4870939"/>
                    <a:gd name="connsiteY10" fmla="*/ 521676 h 658445"/>
                    <a:gd name="connsiteX11" fmla="*/ 3727938 w 4870939"/>
                    <a:gd name="connsiteY11" fmla="*/ 29307 h 658445"/>
                    <a:gd name="connsiteX12" fmla="*/ 4114800 w 4870939"/>
                    <a:gd name="connsiteY12" fmla="*/ 545122 h 658445"/>
                    <a:gd name="connsiteX13" fmla="*/ 4349262 w 4870939"/>
                    <a:gd name="connsiteY13" fmla="*/ 17584 h 658445"/>
                    <a:gd name="connsiteX14" fmla="*/ 4806462 w 4870939"/>
                    <a:gd name="connsiteY14" fmla="*/ 580291 h 658445"/>
                    <a:gd name="connsiteX15" fmla="*/ 4736123 w 4870939"/>
                    <a:gd name="connsiteY15" fmla="*/ 486507 h 658445"/>
                    <a:gd name="connsiteX16" fmla="*/ 4736123 w 4870939"/>
                    <a:gd name="connsiteY16" fmla="*/ 486507 h 65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0939" h="658445">
                      <a:moveTo>
                        <a:pt x="0" y="521676"/>
                      </a:moveTo>
                      <a:cubicBezTo>
                        <a:pt x="55684" y="260838"/>
                        <a:pt x="111369" y="0"/>
                        <a:pt x="222738" y="5861"/>
                      </a:cubicBezTo>
                      <a:cubicBezTo>
                        <a:pt x="334107" y="11722"/>
                        <a:pt x="543169" y="550984"/>
                        <a:pt x="668215" y="556845"/>
                      </a:cubicBezTo>
                      <a:cubicBezTo>
                        <a:pt x="793261" y="562706"/>
                        <a:pt x="855784" y="41030"/>
                        <a:pt x="973015" y="41030"/>
                      </a:cubicBezTo>
                      <a:cubicBezTo>
                        <a:pt x="1090246" y="41030"/>
                        <a:pt x="1256323" y="558799"/>
                        <a:pt x="1371600" y="556845"/>
                      </a:cubicBezTo>
                      <a:cubicBezTo>
                        <a:pt x="1486877" y="554891"/>
                        <a:pt x="1551354" y="27353"/>
                        <a:pt x="1664677" y="29307"/>
                      </a:cubicBezTo>
                      <a:cubicBezTo>
                        <a:pt x="1778000" y="31261"/>
                        <a:pt x="1940169" y="568568"/>
                        <a:pt x="2051538" y="568568"/>
                      </a:cubicBezTo>
                      <a:cubicBezTo>
                        <a:pt x="2162907" y="568568"/>
                        <a:pt x="2217615" y="39076"/>
                        <a:pt x="2332892" y="29307"/>
                      </a:cubicBezTo>
                      <a:cubicBezTo>
                        <a:pt x="2448169" y="19538"/>
                        <a:pt x="2620108" y="511907"/>
                        <a:pt x="2743200" y="509953"/>
                      </a:cubicBezTo>
                      <a:cubicBezTo>
                        <a:pt x="2866292" y="507999"/>
                        <a:pt x="2956169" y="15630"/>
                        <a:pt x="3071446" y="17584"/>
                      </a:cubicBezTo>
                      <a:cubicBezTo>
                        <a:pt x="3186723" y="19538"/>
                        <a:pt x="3325447" y="519722"/>
                        <a:pt x="3434862" y="521676"/>
                      </a:cubicBezTo>
                      <a:cubicBezTo>
                        <a:pt x="3544277" y="523630"/>
                        <a:pt x="3614615" y="25399"/>
                        <a:pt x="3727938" y="29307"/>
                      </a:cubicBezTo>
                      <a:cubicBezTo>
                        <a:pt x="3841261" y="33215"/>
                        <a:pt x="4011246" y="547076"/>
                        <a:pt x="4114800" y="545122"/>
                      </a:cubicBezTo>
                      <a:cubicBezTo>
                        <a:pt x="4218354" y="543168"/>
                        <a:pt x="4233985" y="11723"/>
                        <a:pt x="4349262" y="17584"/>
                      </a:cubicBezTo>
                      <a:cubicBezTo>
                        <a:pt x="4464539" y="23445"/>
                        <a:pt x="4741985" y="502137"/>
                        <a:pt x="4806462" y="580291"/>
                      </a:cubicBezTo>
                      <a:cubicBezTo>
                        <a:pt x="4870939" y="658445"/>
                        <a:pt x="4736123" y="486507"/>
                        <a:pt x="4736123" y="486507"/>
                      </a:cubicBezTo>
                      <a:lnTo>
                        <a:pt x="4736123" y="486507"/>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011" name="TextBox 95"/>
                <p:cNvSpPr txBox="1">
                  <a:spLocks noChangeArrowheads="1"/>
                </p:cNvSpPr>
                <p:nvPr/>
              </p:nvSpPr>
              <p:spPr bwMode="auto">
                <a:xfrm>
                  <a:off x="5257627"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-4</a:t>
                  </a:r>
                  <a:endParaRPr lang="en-US" sz="1600"/>
                </a:p>
              </p:txBody>
            </p:sp>
            <p:sp>
              <p:nvSpPr>
                <p:cNvPr id="42012" name="TextBox 96"/>
                <p:cNvSpPr txBox="1">
                  <a:spLocks noChangeArrowheads="1"/>
                </p:cNvSpPr>
                <p:nvPr/>
              </p:nvSpPr>
              <p:spPr bwMode="auto">
                <a:xfrm>
                  <a:off x="4571734"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-7</a:t>
                  </a:r>
                  <a:endParaRPr lang="en-US" sz="1600"/>
                </a:p>
              </p:txBody>
            </p:sp>
            <p:sp>
              <p:nvSpPr>
                <p:cNvPr id="42013" name="TextBox 97"/>
                <p:cNvSpPr txBox="1">
                  <a:spLocks noChangeArrowheads="1"/>
                </p:cNvSpPr>
                <p:nvPr/>
              </p:nvSpPr>
              <p:spPr bwMode="auto">
                <a:xfrm>
                  <a:off x="1828164"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-5</a:t>
                  </a:r>
                  <a:endParaRPr lang="en-US" sz="1600"/>
                </a:p>
              </p:txBody>
            </p:sp>
            <p:sp>
              <p:nvSpPr>
                <p:cNvPr id="42014" name="TextBox 98"/>
                <p:cNvSpPr txBox="1">
                  <a:spLocks noChangeArrowheads="1"/>
                </p:cNvSpPr>
                <p:nvPr/>
              </p:nvSpPr>
              <p:spPr bwMode="auto">
                <a:xfrm>
                  <a:off x="2514057"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-3</a:t>
                  </a:r>
                  <a:endParaRPr lang="en-US" sz="1600"/>
                </a:p>
              </p:txBody>
            </p:sp>
            <p:sp>
              <p:nvSpPr>
                <p:cNvPr id="42015" name="TextBox 99"/>
                <p:cNvSpPr txBox="1">
                  <a:spLocks noChangeArrowheads="1"/>
                </p:cNvSpPr>
                <p:nvPr/>
              </p:nvSpPr>
              <p:spPr bwMode="auto">
                <a:xfrm>
                  <a:off x="3199949"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-2</a:t>
                  </a:r>
                  <a:endParaRPr lang="en-US" sz="1600"/>
                </a:p>
              </p:txBody>
            </p:sp>
            <p:sp>
              <p:nvSpPr>
                <p:cNvPr id="42016" name="TextBox 100"/>
                <p:cNvSpPr txBox="1">
                  <a:spLocks noChangeArrowheads="1"/>
                </p:cNvSpPr>
                <p:nvPr/>
              </p:nvSpPr>
              <p:spPr bwMode="auto">
                <a:xfrm>
                  <a:off x="3885842"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-1</a:t>
                  </a:r>
                  <a:endParaRPr lang="en-US" sz="1600"/>
                </a:p>
              </p:txBody>
            </p:sp>
            <p:sp>
              <p:nvSpPr>
                <p:cNvPr id="42017" name="TextBox 101"/>
                <p:cNvSpPr txBox="1">
                  <a:spLocks noChangeArrowheads="1"/>
                </p:cNvSpPr>
                <p:nvPr/>
              </p:nvSpPr>
              <p:spPr bwMode="auto">
                <a:xfrm>
                  <a:off x="1142271" y="6156270"/>
                  <a:ext cx="685893" cy="338454"/>
                </a:xfrm>
                <a:prstGeom prst="rect">
                  <a:avLst/>
                </a:prstGeom>
                <a:noFill/>
                <a:ln w="9525">
                  <a:noFill/>
                  <a:miter lim="800000"/>
                  <a:headEnd/>
                  <a:tailEnd/>
                </a:ln>
              </p:spPr>
              <p:txBody>
                <a:bodyPr>
                  <a:prstTxWarp prst="textNoShape">
                    <a:avLst/>
                  </a:prstTxWarp>
                  <a:spAutoFit/>
                </a:bodyPr>
                <a:lstStyle/>
                <a:p>
                  <a:pPr algn="ctr"/>
                  <a:r>
                    <a:rPr lang="en-US" sz="1600"/>
                    <a:t>day</a:t>
                  </a:r>
                  <a:r>
                    <a:rPr lang="en-US" sz="1600" baseline="-25000"/>
                    <a:t>-6</a:t>
                  </a:r>
                  <a:endParaRPr lang="en-US" sz="1600"/>
                </a:p>
              </p:txBody>
            </p:sp>
            <p:cxnSp>
              <p:nvCxnSpPr>
                <p:cNvPr id="105" name="Straight Arrow Connector 104"/>
                <p:cNvCxnSpPr/>
                <p:nvPr/>
              </p:nvCxnSpPr>
              <p:spPr bwMode="auto">
                <a:xfrm>
                  <a:off x="1123950" y="6460599"/>
                  <a:ext cx="632618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bwMode="auto">
                <a:xfrm>
                  <a:off x="5275263" y="5409931"/>
                  <a:ext cx="58737" cy="434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p:cNvSpPr/>
                <p:nvPr/>
              </p:nvSpPr>
              <p:spPr bwMode="auto">
                <a:xfrm>
                  <a:off x="5357813" y="5181387"/>
                  <a:ext cx="58737" cy="433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Rectangle 109"/>
                <p:cNvSpPr/>
                <p:nvPr/>
              </p:nvSpPr>
              <p:spPr bwMode="auto">
                <a:xfrm>
                  <a:off x="5410200" y="5105205"/>
                  <a:ext cx="304800" cy="433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Rectangle 110"/>
                <p:cNvSpPr/>
                <p:nvPr/>
              </p:nvSpPr>
              <p:spPr bwMode="auto">
                <a:xfrm>
                  <a:off x="5856288" y="5409931"/>
                  <a:ext cx="57150" cy="434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Rectangle 111"/>
                <p:cNvSpPr/>
                <p:nvPr/>
              </p:nvSpPr>
              <p:spPr bwMode="auto">
                <a:xfrm>
                  <a:off x="5791200" y="5562294"/>
                  <a:ext cx="46038" cy="230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Rectangle 112"/>
                <p:cNvSpPr/>
                <p:nvPr/>
              </p:nvSpPr>
              <p:spPr bwMode="auto">
                <a:xfrm>
                  <a:off x="5715000" y="5486112"/>
                  <a:ext cx="76200" cy="230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113"/>
                <p:cNvSpPr/>
                <p:nvPr/>
              </p:nvSpPr>
              <p:spPr bwMode="auto">
                <a:xfrm>
                  <a:off x="5105400" y="5409931"/>
                  <a:ext cx="134938" cy="441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Rectangle 114"/>
                <p:cNvSpPr/>
                <p:nvPr/>
              </p:nvSpPr>
              <p:spPr bwMode="auto">
                <a:xfrm>
                  <a:off x="4648200" y="5094096"/>
                  <a:ext cx="457200" cy="463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Rectangle 115"/>
                <p:cNvSpPr/>
                <p:nvPr/>
              </p:nvSpPr>
              <p:spPr bwMode="auto">
                <a:xfrm>
                  <a:off x="4589463" y="5340098"/>
                  <a:ext cx="134937" cy="441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 name="Freeform 122"/>
                <p:cNvSpPr/>
                <p:nvPr/>
              </p:nvSpPr>
              <p:spPr bwMode="auto">
                <a:xfrm>
                  <a:off x="4600575" y="4383070"/>
                  <a:ext cx="1336675" cy="1477601"/>
                </a:xfrm>
                <a:custGeom>
                  <a:avLst/>
                  <a:gdLst>
                    <a:gd name="connsiteX0" fmla="*/ 0 w 1336430"/>
                    <a:gd name="connsiteY0" fmla="*/ 1408723 h 1477107"/>
                    <a:gd name="connsiteX1" fmla="*/ 152400 w 1336430"/>
                    <a:gd name="connsiteY1" fmla="*/ 60569 h 1477107"/>
                    <a:gd name="connsiteX2" fmla="*/ 656492 w 1336430"/>
                    <a:gd name="connsiteY2" fmla="*/ 1467338 h 1477107"/>
                    <a:gd name="connsiteX3" fmla="*/ 879230 w 1336430"/>
                    <a:gd name="connsiteY3" fmla="*/ 1954 h 1477107"/>
                    <a:gd name="connsiteX4" fmla="*/ 1336430 w 1336430"/>
                    <a:gd name="connsiteY4" fmla="*/ 1455615 h 1477107"/>
                    <a:gd name="connsiteX5" fmla="*/ 1336430 w 1336430"/>
                    <a:gd name="connsiteY5" fmla="*/ 1455615 h 147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430" h="1477107">
                      <a:moveTo>
                        <a:pt x="0" y="1408723"/>
                      </a:moveTo>
                      <a:cubicBezTo>
                        <a:pt x="21492" y="729761"/>
                        <a:pt x="42985" y="50800"/>
                        <a:pt x="152400" y="60569"/>
                      </a:cubicBezTo>
                      <a:cubicBezTo>
                        <a:pt x="261815" y="70338"/>
                        <a:pt x="535354" y="1477107"/>
                        <a:pt x="656492" y="1467338"/>
                      </a:cubicBezTo>
                      <a:cubicBezTo>
                        <a:pt x="777630" y="1457569"/>
                        <a:pt x="765907" y="3908"/>
                        <a:pt x="879230" y="1954"/>
                      </a:cubicBezTo>
                      <a:cubicBezTo>
                        <a:pt x="992553" y="0"/>
                        <a:pt x="1336430" y="1455615"/>
                        <a:pt x="1336430" y="1455615"/>
                      </a:cubicBezTo>
                      <a:lnTo>
                        <a:pt x="1336430" y="1455615"/>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4" name="Rectangle 123"/>
                <p:cNvSpPr/>
                <p:nvPr/>
              </p:nvSpPr>
              <p:spPr bwMode="auto">
                <a:xfrm>
                  <a:off x="3217863" y="4397353"/>
                  <a:ext cx="638175" cy="1136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Rectangle 124"/>
                <p:cNvSpPr/>
                <p:nvPr/>
              </p:nvSpPr>
              <p:spPr bwMode="auto">
                <a:xfrm>
                  <a:off x="1171575" y="4397353"/>
                  <a:ext cx="639763" cy="1136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 name="Rectangle 125"/>
                <p:cNvSpPr/>
                <p:nvPr/>
              </p:nvSpPr>
              <p:spPr bwMode="auto">
                <a:xfrm>
                  <a:off x="1095375" y="5551184"/>
                  <a:ext cx="76200" cy="306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 name="Rectangle 126"/>
                <p:cNvSpPr/>
                <p:nvPr/>
              </p:nvSpPr>
              <p:spPr bwMode="auto">
                <a:xfrm>
                  <a:off x="1728788" y="5486112"/>
                  <a:ext cx="76200" cy="306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Rectangle 127"/>
                <p:cNvSpPr/>
                <p:nvPr/>
              </p:nvSpPr>
              <p:spPr bwMode="auto">
                <a:xfrm>
                  <a:off x="3222625" y="5544836"/>
                  <a:ext cx="76200" cy="306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 name="Rectangle 128"/>
                <p:cNvSpPr/>
                <p:nvPr/>
              </p:nvSpPr>
              <p:spPr bwMode="auto">
                <a:xfrm>
                  <a:off x="3792538" y="5551184"/>
                  <a:ext cx="76200" cy="306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 name="Freeform 136"/>
                <p:cNvSpPr/>
                <p:nvPr/>
              </p:nvSpPr>
              <p:spPr bwMode="auto">
                <a:xfrm>
                  <a:off x="1119188" y="5129013"/>
                  <a:ext cx="703262" cy="663413"/>
                </a:xfrm>
                <a:custGeom>
                  <a:avLst/>
                  <a:gdLst>
                    <a:gd name="connsiteX0" fmla="*/ 0 w 703384"/>
                    <a:gd name="connsiteY0" fmla="*/ 662353 h 662353"/>
                    <a:gd name="connsiteX1" fmla="*/ 328246 w 703384"/>
                    <a:gd name="connsiteY1" fmla="*/ 5861 h 662353"/>
                    <a:gd name="connsiteX2" fmla="*/ 703384 w 703384"/>
                    <a:gd name="connsiteY2" fmla="*/ 627184 h 662353"/>
                    <a:gd name="connsiteX3" fmla="*/ 703384 w 703384"/>
                    <a:gd name="connsiteY3" fmla="*/ 627184 h 662353"/>
                  </a:gdLst>
                  <a:ahLst/>
                  <a:cxnLst>
                    <a:cxn ang="0">
                      <a:pos x="connsiteX0" y="connsiteY0"/>
                    </a:cxn>
                    <a:cxn ang="0">
                      <a:pos x="connsiteX1" y="connsiteY1"/>
                    </a:cxn>
                    <a:cxn ang="0">
                      <a:pos x="connsiteX2" y="connsiteY2"/>
                    </a:cxn>
                    <a:cxn ang="0">
                      <a:pos x="connsiteX3" y="connsiteY3"/>
                    </a:cxn>
                  </a:cxnLst>
                  <a:rect l="l" t="t" r="r" b="b"/>
                  <a:pathLst>
                    <a:path w="703384" h="662353">
                      <a:moveTo>
                        <a:pt x="0" y="662353"/>
                      </a:moveTo>
                      <a:cubicBezTo>
                        <a:pt x="105507" y="337037"/>
                        <a:pt x="211015" y="11722"/>
                        <a:pt x="328246" y="5861"/>
                      </a:cubicBezTo>
                      <a:cubicBezTo>
                        <a:pt x="445477" y="0"/>
                        <a:pt x="703384" y="627184"/>
                        <a:pt x="703384" y="627184"/>
                      </a:cubicBezTo>
                      <a:lnTo>
                        <a:pt x="703384" y="627184"/>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8" name="Freeform 137"/>
                <p:cNvSpPr/>
                <p:nvPr/>
              </p:nvSpPr>
              <p:spPr bwMode="auto">
                <a:xfrm>
                  <a:off x="3205163" y="5105205"/>
                  <a:ext cx="681037" cy="687220"/>
                </a:xfrm>
                <a:custGeom>
                  <a:avLst/>
                  <a:gdLst>
                    <a:gd name="connsiteX0" fmla="*/ 0 w 679938"/>
                    <a:gd name="connsiteY0" fmla="*/ 650630 h 685799"/>
                    <a:gd name="connsiteX1" fmla="*/ 293076 w 679938"/>
                    <a:gd name="connsiteY1" fmla="*/ 5861 h 685799"/>
                    <a:gd name="connsiteX2" fmla="*/ 679938 w 679938"/>
                    <a:gd name="connsiteY2" fmla="*/ 685799 h 685799"/>
                  </a:gdLst>
                  <a:ahLst/>
                  <a:cxnLst>
                    <a:cxn ang="0">
                      <a:pos x="connsiteX0" y="connsiteY0"/>
                    </a:cxn>
                    <a:cxn ang="0">
                      <a:pos x="connsiteX1" y="connsiteY1"/>
                    </a:cxn>
                    <a:cxn ang="0">
                      <a:pos x="connsiteX2" y="connsiteY2"/>
                    </a:cxn>
                  </a:cxnLst>
                  <a:rect l="l" t="t" r="r" b="b"/>
                  <a:pathLst>
                    <a:path w="679938" h="685799">
                      <a:moveTo>
                        <a:pt x="0" y="650630"/>
                      </a:moveTo>
                      <a:cubicBezTo>
                        <a:pt x="89876" y="325315"/>
                        <a:pt x="179753" y="0"/>
                        <a:pt x="293076" y="5861"/>
                      </a:cubicBezTo>
                      <a:cubicBezTo>
                        <a:pt x="406399" y="11723"/>
                        <a:pt x="543168" y="348761"/>
                        <a:pt x="679938" y="685799"/>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40" name="Straight Arrow Connector 139"/>
                <p:cNvCxnSpPr/>
                <p:nvPr/>
              </p:nvCxnSpPr>
              <p:spPr bwMode="auto">
                <a:xfrm rot="16200000" flipH="1">
                  <a:off x="2581331" y="5348033"/>
                  <a:ext cx="457088" cy="6350"/>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stCxn id="123" idx="3"/>
                </p:cNvCxnSpPr>
                <p:nvPr/>
              </p:nvCxnSpPr>
              <p:spPr bwMode="auto">
                <a:xfrm>
                  <a:off x="5480050" y="4384656"/>
                  <a:ext cx="23813" cy="1183986"/>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bwMode="auto">
                <a:xfrm rot="16200000" flipH="1">
                  <a:off x="4260984" y="5035370"/>
                  <a:ext cx="1096695" cy="17463"/>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bwMode="auto">
                <a:xfrm rot="16200000" flipH="1">
                  <a:off x="3991029" y="5346446"/>
                  <a:ext cx="445978" cy="11112"/>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bwMode="auto">
                <a:xfrm rot="16200000" flipH="1">
                  <a:off x="3258401" y="5347240"/>
                  <a:ext cx="463437" cy="4762"/>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bwMode="auto">
                <a:xfrm rot="5400000">
                  <a:off x="1189881" y="5363111"/>
                  <a:ext cx="398365" cy="0"/>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bwMode="auto">
                <a:xfrm rot="5400000">
                  <a:off x="1898709" y="5357557"/>
                  <a:ext cx="479308" cy="0"/>
                </a:xfrm>
                <a:prstGeom prst="straightConnector1">
                  <a:avLst/>
                </a:prstGeom>
                <a:ln w="25400">
                  <a:solidFill>
                    <a:srgbClr val="0070C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bwMode="auto">
                <a:xfrm rot="16200000" flipH="1">
                  <a:off x="5788954" y="4885390"/>
                  <a:ext cx="1106217" cy="12700"/>
                </a:xfrm>
                <a:prstGeom prst="straightConnector1">
                  <a:avLst/>
                </a:prstGeom>
                <a:ln w="2540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3" name="Freeform 162"/>
                <p:cNvSpPr/>
                <p:nvPr/>
              </p:nvSpPr>
              <p:spPr bwMode="auto">
                <a:xfrm>
                  <a:off x="5967413" y="5501983"/>
                  <a:ext cx="855662" cy="660239"/>
                </a:xfrm>
                <a:custGeom>
                  <a:avLst/>
                  <a:gdLst>
                    <a:gd name="connsiteX0" fmla="*/ 0 w 855784"/>
                    <a:gd name="connsiteY0" fmla="*/ 658446 h 658446"/>
                    <a:gd name="connsiteX1" fmla="*/ 269630 w 855784"/>
                    <a:gd name="connsiteY1" fmla="*/ 13677 h 658446"/>
                    <a:gd name="connsiteX2" fmla="*/ 609600 w 855784"/>
                    <a:gd name="connsiteY2" fmla="*/ 576384 h 658446"/>
                    <a:gd name="connsiteX3" fmla="*/ 820615 w 855784"/>
                    <a:gd name="connsiteY3" fmla="*/ 447431 h 658446"/>
                    <a:gd name="connsiteX4" fmla="*/ 820615 w 855784"/>
                    <a:gd name="connsiteY4" fmla="*/ 435707 h 65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784" h="658446">
                      <a:moveTo>
                        <a:pt x="0" y="658446"/>
                      </a:moveTo>
                      <a:cubicBezTo>
                        <a:pt x="84015" y="342900"/>
                        <a:pt x="168030" y="27354"/>
                        <a:pt x="269630" y="13677"/>
                      </a:cubicBezTo>
                      <a:cubicBezTo>
                        <a:pt x="371230" y="0"/>
                        <a:pt x="517769" y="504092"/>
                        <a:pt x="609600" y="576384"/>
                      </a:cubicBezTo>
                      <a:cubicBezTo>
                        <a:pt x="701431" y="648676"/>
                        <a:pt x="785446" y="470877"/>
                        <a:pt x="820615" y="447431"/>
                      </a:cubicBezTo>
                      <a:cubicBezTo>
                        <a:pt x="855784" y="423985"/>
                        <a:pt x="838199" y="429846"/>
                        <a:pt x="820615" y="435707"/>
                      </a:cubicBezTo>
                    </a:path>
                  </a:pathLst>
                </a:cu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046" name="TextBox 103"/>
                <p:cNvSpPr txBox="1">
                  <a:spLocks noChangeArrowheads="1"/>
                </p:cNvSpPr>
                <p:nvPr/>
              </p:nvSpPr>
              <p:spPr bwMode="auto">
                <a:xfrm>
                  <a:off x="1142271" y="4645852"/>
                  <a:ext cx="685893" cy="307686"/>
                </a:xfrm>
                <a:prstGeom prst="rect">
                  <a:avLst/>
                </a:prstGeom>
                <a:noFill/>
                <a:ln w="9525">
                  <a:noFill/>
                  <a:miter lim="800000"/>
                  <a:headEnd/>
                  <a:tailEnd/>
                </a:ln>
              </p:spPr>
              <p:txBody>
                <a:bodyPr>
                  <a:prstTxWarp prst="textNoShape">
                    <a:avLst/>
                  </a:prstTxWarp>
                  <a:spAutoFit/>
                </a:bodyPr>
                <a:lstStyle/>
                <a:p>
                  <a:r>
                    <a:rPr lang="en-US" sz="1400" b="1"/>
                    <a:t>PRED</a:t>
                  </a:r>
                </a:p>
              </p:txBody>
            </p:sp>
            <p:sp>
              <p:nvSpPr>
                <p:cNvPr id="42047" name="TextBox 102"/>
                <p:cNvSpPr txBox="1">
                  <a:spLocks noChangeArrowheads="1"/>
                </p:cNvSpPr>
                <p:nvPr/>
              </p:nvSpPr>
              <p:spPr bwMode="auto">
                <a:xfrm>
                  <a:off x="1142271" y="5242139"/>
                  <a:ext cx="685893" cy="307686"/>
                </a:xfrm>
                <a:prstGeom prst="rect">
                  <a:avLst/>
                </a:prstGeom>
                <a:noFill/>
                <a:ln w="9525">
                  <a:noFill/>
                  <a:miter lim="800000"/>
                  <a:headEnd/>
                  <a:tailEnd/>
                </a:ln>
              </p:spPr>
              <p:txBody>
                <a:bodyPr>
                  <a:prstTxWarp prst="textNoShape">
                    <a:avLst/>
                  </a:prstTxWarp>
                  <a:spAutoFit/>
                </a:bodyPr>
                <a:lstStyle/>
                <a:p>
                  <a:r>
                    <a:rPr lang="en-US" sz="1400" b="1">
                      <a:solidFill>
                        <a:srgbClr val="FF0000"/>
                      </a:solidFill>
                    </a:rPr>
                    <a:t>OBS</a:t>
                  </a:r>
                </a:p>
              </p:txBody>
            </p:sp>
          </p:grpSp>
          <p:sp>
            <p:nvSpPr>
              <p:cNvPr id="42000" name="TextBox 94"/>
              <p:cNvSpPr txBox="1">
                <a:spLocks noChangeArrowheads="1"/>
              </p:cNvSpPr>
              <p:nvPr/>
            </p:nvSpPr>
            <p:spPr bwMode="auto">
              <a:xfrm>
                <a:off x="1143000" y="6427113"/>
                <a:ext cx="685800" cy="400110"/>
              </a:xfrm>
              <a:prstGeom prst="rect">
                <a:avLst/>
              </a:prstGeom>
              <a:noFill/>
              <a:ln w="9525">
                <a:noFill/>
                <a:miter lim="800000"/>
                <a:headEnd/>
                <a:tailEnd/>
              </a:ln>
            </p:spPr>
            <p:txBody>
              <a:bodyPr>
                <a:prstTxWarp prst="textNoShape">
                  <a:avLst/>
                </a:prstTxWarp>
                <a:spAutoFit/>
              </a:bodyPr>
              <a:lstStyle/>
              <a:p>
                <a:pPr algn="ctr"/>
                <a:r>
                  <a:rPr lang="en-US" sz="1000">
                    <a:latin typeface="Calibri" charset="0"/>
                  </a:rPr>
                  <a:t>farthest analog</a:t>
                </a:r>
              </a:p>
            </p:txBody>
          </p:sp>
          <p:sp>
            <p:nvSpPr>
              <p:cNvPr id="42001" name="TextBox 95"/>
              <p:cNvSpPr txBox="1">
                <a:spLocks noChangeArrowheads="1"/>
              </p:cNvSpPr>
              <p:nvPr/>
            </p:nvSpPr>
            <p:spPr bwMode="auto">
              <a:xfrm>
                <a:off x="5257800" y="6427113"/>
                <a:ext cx="685800" cy="400110"/>
              </a:xfrm>
              <a:prstGeom prst="rect">
                <a:avLst/>
              </a:prstGeom>
              <a:noFill/>
              <a:ln w="9525">
                <a:noFill/>
                <a:miter lim="800000"/>
                <a:headEnd/>
                <a:tailEnd/>
              </a:ln>
            </p:spPr>
            <p:txBody>
              <a:bodyPr>
                <a:prstTxWarp prst="textNoShape">
                  <a:avLst/>
                </a:prstTxWarp>
                <a:spAutoFit/>
              </a:bodyPr>
              <a:lstStyle/>
              <a:p>
                <a:pPr algn="ctr"/>
                <a:r>
                  <a:rPr lang="en-US" sz="1000">
                    <a:latin typeface="Calibri" charset="0"/>
                  </a:rPr>
                  <a:t>closest analog</a:t>
                </a:r>
              </a:p>
            </p:txBody>
          </p:sp>
        </p:grpSp>
        <p:cxnSp>
          <p:nvCxnSpPr>
            <p:cNvPr id="41998" name="Straight Connector 117"/>
            <p:cNvCxnSpPr>
              <a:cxnSpLocks noChangeShapeType="1"/>
            </p:cNvCxnSpPr>
            <p:nvPr/>
          </p:nvCxnSpPr>
          <p:spPr bwMode="auto">
            <a:xfrm rot="5400000" flipH="1" flipV="1">
              <a:off x="2667000" y="4724400"/>
              <a:ext cx="1066800" cy="0"/>
            </a:xfrm>
            <a:prstGeom prst="line">
              <a:avLst/>
            </a:prstGeom>
            <a:noFill/>
            <a:ln w="9525">
              <a:solidFill>
                <a:schemeClr val="tx1"/>
              </a:solidFill>
              <a:prstDash val="lgDash"/>
              <a:round/>
              <a:headEnd/>
              <a:tailEnd/>
            </a:ln>
          </p:spPr>
        </p:cxnSp>
      </p:grpSp>
      <p:sp>
        <p:nvSpPr>
          <p:cNvPr id="99" name="Oval 98"/>
          <p:cNvSpPr>
            <a:spLocks noChangeArrowheads="1"/>
          </p:cNvSpPr>
          <p:nvPr/>
        </p:nvSpPr>
        <p:spPr bwMode="auto">
          <a:xfrm>
            <a:off x="4086225" y="4835525"/>
            <a:ext cx="1219200" cy="304800"/>
          </a:xfrm>
          <a:prstGeom prst="ellipse">
            <a:avLst/>
          </a:prstGeom>
          <a:noFill/>
          <a:ln w="25400">
            <a:solidFill>
              <a:srgbClr val="008080"/>
            </a:solidFill>
            <a:round/>
            <a:headEnd/>
            <a:tailEnd/>
          </a:ln>
        </p:spPr>
        <p:txBody>
          <a:bodyPr>
            <a:prstTxWarp prst="textNoShape">
              <a:avLst/>
            </a:prstTxWarp>
          </a:bodyPr>
          <a:lstStyle/>
          <a:p>
            <a:endParaRPr lang="en-US">
              <a:ea typeface="MS PGothic" pitchFamily="34" charset="-128"/>
              <a:cs typeface="MS PGothic" pitchFamily="34" charset="-128"/>
            </a:endParaRPr>
          </a:p>
        </p:txBody>
      </p:sp>
      <p:sp>
        <p:nvSpPr>
          <p:cNvPr id="41995" name="TextBox 100"/>
          <p:cNvSpPr txBox="1">
            <a:spLocks noChangeArrowheads="1"/>
          </p:cNvSpPr>
          <p:nvPr/>
        </p:nvSpPr>
        <p:spPr bwMode="auto">
          <a:xfrm>
            <a:off x="0" y="6519446"/>
            <a:ext cx="4694614" cy="338554"/>
          </a:xfrm>
          <a:prstGeom prst="rect">
            <a:avLst/>
          </a:prstGeom>
          <a:noFill/>
          <a:ln w="9525">
            <a:noFill/>
            <a:miter lim="800000"/>
            <a:headEnd/>
            <a:tailEnd/>
          </a:ln>
        </p:spPr>
        <p:txBody>
          <a:bodyPr wrap="none">
            <a:prstTxWarp prst="textNoShape">
              <a:avLst/>
            </a:prstTxWarp>
            <a:spAutoFit/>
          </a:bodyPr>
          <a:lstStyle/>
          <a:p>
            <a:r>
              <a:rPr lang="en-US" sz="1600" dirty="0">
                <a:latin typeface="Calibri"/>
                <a:cs typeface="Calibri"/>
              </a:rPr>
              <a:t>c/o Luca </a:t>
            </a:r>
            <a:r>
              <a:rPr lang="en-US" sz="1600" dirty="0" err="1">
                <a:latin typeface="Calibri"/>
                <a:cs typeface="Calibri"/>
              </a:rPr>
              <a:t>delle</a:t>
            </a:r>
            <a:r>
              <a:rPr lang="en-US" sz="1600" dirty="0">
                <a:latin typeface="Calibri"/>
                <a:cs typeface="Calibri"/>
              </a:rPr>
              <a:t> </a:t>
            </a:r>
            <a:r>
              <a:rPr lang="en-US" sz="1600" dirty="0" err="1">
                <a:latin typeface="Calibri"/>
                <a:cs typeface="Calibri"/>
              </a:rPr>
              <a:t>Monache</a:t>
            </a:r>
            <a:r>
              <a:rPr lang="en-US" sz="1600" dirty="0">
                <a:latin typeface="Calibri"/>
                <a:cs typeface="Calibri"/>
              </a:rPr>
              <a:t>, NCAR/</a:t>
            </a:r>
            <a:r>
              <a:rPr lang="en-US" sz="1600" dirty="0" smtClean="0">
                <a:latin typeface="Calibri"/>
                <a:cs typeface="Calibri"/>
              </a:rPr>
              <a:t>RAL, MWR, submitted.</a:t>
            </a:r>
            <a:endParaRPr lang="en-US" sz="1600" dirty="0">
              <a:latin typeface="Calibri"/>
              <a:cs typeface="Calibri"/>
            </a:endParaRPr>
          </a:p>
        </p:txBody>
      </p:sp>
      <p:sp>
        <p:nvSpPr>
          <p:cNvPr id="41996" name="TextBox 101"/>
          <p:cNvSpPr txBox="1">
            <a:spLocks noChangeArrowheads="1"/>
          </p:cNvSpPr>
          <p:nvPr/>
        </p:nvSpPr>
        <p:spPr bwMode="auto">
          <a:xfrm>
            <a:off x="1447800" y="304800"/>
            <a:ext cx="6139221" cy="584776"/>
          </a:xfrm>
          <a:prstGeom prst="rect">
            <a:avLst/>
          </a:prstGeom>
          <a:noFill/>
          <a:ln w="9525">
            <a:noFill/>
            <a:miter lim="800000"/>
            <a:headEnd/>
            <a:tailEnd/>
          </a:ln>
        </p:spPr>
        <p:txBody>
          <a:bodyPr wrap="none">
            <a:prstTxWarp prst="textNoShape">
              <a:avLst/>
            </a:prstTxWarp>
            <a:spAutoFit/>
          </a:bodyPr>
          <a:lstStyle/>
          <a:p>
            <a:r>
              <a:rPr lang="en-US" sz="3200" dirty="0">
                <a:latin typeface="Calibri"/>
                <a:cs typeface="Calibri"/>
              </a:rPr>
              <a:t>An alternative</a:t>
            </a:r>
            <a:r>
              <a:rPr lang="en-US" sz="3200" dirty="0" smtClean="0">
                <a:latin typeface="Calibri"/>
                <a:cs typeface="Calibri"/>
              </a:rPr>
              <a:t> “analog” formulation</a:t>
            </a:r>
            <a:endParaRPr lang="en-US" sz="3200" dirty="0">
              <a:latin typeface="Calibri"/>
              <a:cs typeface="Calibri"/>
            </a:endParaRPr>
          </a:p>
        </p:txBody>
      </p:sp>
      <p:sp>
        <p:nvSpPr>
          <p:cNvPr id="95" name="Slide Number Placeholder 94"/>
          <p:cNvSpPr>
            <a:spLocks noGrp="1"/>
          </p:cNvSpPr>
          <p:nvPr>
            <p:ph type="sldNum" sz="quarter" idx="12"/>
          </p:nvPr>
        </p:nvSpPr>
        <p:spPr/>
        <p:txBody>
          <a:bodyPr/>
          <a:lstStyle/>
          <a:p>
            <a:fld id="{547BCF62-85C5-B346-AD44-E3EF1CADB5BB}" type="slidenum">
              <a:rPr lang="en-US" smtClean="0"/>
              <a:pPr/>
              <a:t>56</a:t>
            </a:fld>
            <a:endParaRPr lang="en-US"/>
          </a:p>
        </p:txBody>
      </p:sp>
    </p:spTree>
    <p:custDataLst>
      <p:tags r:id="rId1"/>
    </p:custDataLst>
  </p:cSld>
  <p:clrMapOvr>
    <a:masterClrMapping/>
  </p:clrMapOvr>
  <p:transition xmlns:p14="http://schemas.microsoft.com/office/powerpoint/2010/main" advTm="151578"/>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685800" y="457200"/>
            <a:ext cx="7467600" cy="1143000"/>
          </a:xfrm>
        </p:spPr>
        <p:txBody>
          <a:bodyPr/>
          <a:lstStyle/>
          <a:p>
            <a:pPr eaLnBrk="1" hangingPunct="1"/>
            <a:r>
              <a:rPr lang="en-US" dirty="0" smtClean="0"/>
              <a:t>CDF</a:t>
            </a:r>
            <a:r>
              <a:rPr lang="en-US" dirty="0"/>
              <a:t>-based</a:t>
            </a:r>
            <a:r>
              <a:rPr lang="en-US" dirty="0" smtClean="0"/>
              <a:t> bias corrections</a:t>
            </a:r>
            <a:endParaRPr lang="en-US" dirty="0"/>
          </a:p>
        </p:txBody>
      </p:sp>
      <p:sp>
        <p:nvSpPr>
          <p:cNvPr id="54276" name="Rectangle 3"/>
          <p:cNvSpPr>
            <a:spLocks noChangeArrowheads="1"/>
          </p:cNvSpPr>
          <p:nvPr/>
        </p:nvSpPr>
        <p:spPr bwMode="auto">
          <a:xfrm>
            <a:off x="152400" y="6477000"/>
            <a:ext cx="3942105"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a:rPr>
              <a:t>Ref: Zhu and Toth, 2005 AMS Annual Conf</a:t>
            </a:r>
            <a:r>
              <a:rPr lang="en-US" sz="1000" dirty="0">
                <a:latin typeface="Calibri"/>
              </a:rPr>
              <a:t>., and many others</a:t>
            </a:r>
            <a:endParaRPr lang="en-US" dirty="0">
              <a:latin typeface="Calibri"/>
            </a:endParaRPr>
          </a:p>
        </p:txBody>
      </p:sp>
      <p:sp>
        <p:nvSpPr>
          <p:cNvPr id="54277" name="Rectangle 4"/>
          <p:cNvSpPr>
            <a:spLocks noChangeArrowheads="1"/>
          </p:cNvSpPr>
          <p:nvPr/>
        </p:nvSpPr>
        <p:spPr bwMode="auto">
          <a:xfrm>
            <a:off x="6705600" y="2286000"/>
            <a:ext cx="2009384" cy="3046988"/>
          </a:xfrm>
          <a:prstGeom prst="rect">
            <a:avLst/>
          </a:prstGeom>
          <a:noFill/>
          <a:ln w="9525">
            <a:noFill/>
            <a:miter lim="800000"/>
            <a:headEnd/>
            <a:tailEnd/>
          </a:ln>
        </p:spPr>
        <p:txBody>
          <a:bodyPr wrap="none">
            <a:prstTxWarp prst="textNoShape">
              <a:avLst/>
            </a:prstTxWarp>
            <a:spAutoFit/>
          </a:bodyPr>
          <a:lstStyle/>
          <a:p>
            <a:r>
              <a:rPr lang="en-US" sz="1600" dirty="0">
                <a:latin typeface="Calibri"/>
              </a:rPr>
              <a:t>Use difference</a:t>
            </a:r>
          </a:p>
          <a:p>
            <a:r>
              <a:rPr lang="en-US" sz="1600" dirty="0">
                <a:latin typeface="Calibri"/>
              </a:rPr>
              <a:t>in </a:t>
            </a:r>
            <a:r>
              <a:rPr lang="en-US" sz="1600" dirty="0" err="1">
                <a:latin typeface="Calibri"/>
              </a:rPr>
              <a:t>CDFs</a:t>
            </a:r>
            <a:r>
              <a:rPr lang="en-US" sz="1600" dirty="0">
                <a:latin typeface="Calibri"/>
              </a:rPr>
              <a:t> to correct</a:t>
            </a:r>
          </a:p>
          <a:p>
            <a:r>
              <a:rPr lang="en-US" sz="1600" dirty="0">
                <a:latin typeface="Calibri"/>
              </a:rPr>
              <a:t>each ensemble </a:t>
            </a:r>
          </a:p>
          <a:p>
            <a:r>
              <a:rPr lang="en-US" sz="1600" dirty="0">
                <a:latin typeface="Calibri"/>
              </a:rPr>
              <a:t>member’s forecast.</a:t>
            </a:r>
          </a:p>
          <a:p>
            <a:r>
              <a:rPr lang="en-US" sz="1600" dirty="0">
                <a:latin typeface="Calibri"/>
              </a:rPr>
              <a:t>In example shown,</a:t>
            </a:r>
          </a:p>
          <a:p>
            <a:r>
              <a:rPr lang="en-US" sz="1600" dirty="0">
                <a:latin typeface="Calibri"/>
              </a:rPr>
              <a:t>raw 7-mm forecast</a:t>
            </a:r>
          </a:p>
          <a:p>
            <a:r>
              <a:rPr lang="en-US" sz="1600" dirty="0">
                <a:latin typeface="Calibri"/>
              </a:rPr>
              <a:t>corrected to ~5.6 mm</a:t>
            </a:r>
          </a:p>
          <a:p>
            <a:r>
              <a:rPr lang="en-US" sz="1600" dirty="0">
                <a:latin typeface="Calibri"/>
              </a:rPr>
              <a:t>forecast.</a:t>
            </a:r>
          </a:p>
          <a:p>
            <a:endParaRPr lang="en-US" sz="1600" dirty="0">
              <a:latin typeface="Calibri"/>
            </a:endParaRPr>
          </a:p>
          <a:p>
            <a:r>
              <a:rPr lang="en-US" sz="1600" dirty="0">
                <a:latin typeface="Calibri"/>
              </a:rPr>
              <a:t>NOTE: bias only, not </a:t>
            </a:r>
          </a:p>
          <a:p>
            <a:r>
              <a:rPr lang="en-US" sz="1600" dirty="0">
                <a:latin typeface="Calibri"/>
              </a:rPr>
              <a:t>spread correction or</a:t>
            </a:r>
          </a:p>
          <a:p>
            <a:r>
              <a:rPr lang="en-US" sz="1600" dirty="0">
                <a:latin typeface="Calibri"/>
              </a:rPr>
              <a:t>downscaling.</a:t>
            </a:r>
          </a:p>
        </p:txBody>
      </p:sp>
      <p:pic>
        <p:nvPicPr>
          <p:cNvPr id="54278" name="Picture 5" descr="zhu2"/>
          <p:cNvPicPr>
            <a:picLocks noChangeAspect="1" noChangeArrowheads="1"/>
          </p:cNvPicPr>
          <p:nvPr/>
        </p:nvPicPr>
        <p:blipFill>
          <a:blip r:embed="rId3"/>
          <a:srcRect/>
          <a:stretch>
            <a:fillRect/>
          </a:stretch>
        </p:blipFill>
        <p:spPr bwMode="auto">
          <a:xfrm>
            <a:off x="152400" y="1828800"/>
            <a:ext cx="6553200" cy="453707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A034744B-61F1-7445-8681-61AA331E26B9}" type="slidenum">
              <a:rPr lang="en-US" smtClean="0"/>
              <a:pPr/>
              <a:t>57</a:t>
            </a:fld>
            <a:endParaRPr lang="en-US"/>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2"/>
          <p:cNvPicPr>
            <a:picLocks noChangeAspect="1" noChangeArrowheads="1"/>
          </p:cNvPicPr>
          <p:nvPr/>
        </p:nvPicPr>
        <p:blipFill>
          <a:blip r:embed="rId3"/>
          <a:srcRect/>
          <a:stretch>
            <a:fillRect/>
          </a:stretch>
        </p:blipFill>
        <p:spPr bwMode="auto">
          <a:xfrm>
            <a:off x="381000" y="2362200"/>
            <a:ext cx="2514600" cy="2384425"/>
          </a:xfrm>
          <a:prstGeom prst="rect">
            <a:avLst/>
          </a:prstGeom>
          <a:noFill/>
          <a:ln w="9525">
            <a:noFill/>
            <a:miter lim="800000"/>
            <a:headEnd/>
            <a:tailEnd/>
          </a:ln>
        </p:spPr>
      </p:pic>
      <p:pic>
        <p:nvPicPr>
          <p:cNvPr id="56324" name="Picture 3"/>
          <p:cNvPicPr>
            <a:picLocks noChangeAspect="1" noChangeArrowheads="1"/>
          </p:cNvPicPr>
          <p:nvPr/>
        </p:nvPicPr>
        <p:blipFill>
          <a:blip r:embed="rId4"/>
          <a:srcRect/>
          <a:stretch>
            <a:fillRect/>
          </a:stretch>
        </p:blipFill>
        <p:spPr bwMode="auto">
          <a:xfrm>
            <a:off x="3200400" y="2209800"/>
            <a:ext cx="2590800" cy="2566988"/>
          </a:xfrm>
          <a:prstGeom prst="rect">
            <a:avLst/>
          </a:prstGeom>
          <a:noFill/>
          <a:ln w="9525">
            <a:noFill/>
            <a:miter lim="800000"/>
            <a:headEnd/>
            <a:tailEnd/>
          </a:ln>
        </p:spPr>
      </p:pic>
      <p:pic>
        <p:nvPicPr>
          <p:cNvPr id="56325" name="Picture 4"/>
          <p:cNvPicPr>
            <a:picLocks noChangeAspect="1" noChangeArrowheads="1"/>
          </p:cNvPicPr>
          <p:nvPr/>
        </p:nvPicPr>
        <p:blipFill>
          <a:blip r:embed="rId5"/>
          <a:srcRect/>
          <a:stretch>
            <a:fillRect/>
          </a:stretch>
        </p:blipFill>
        <p:spPr bwMode="auto">
          <a:xfrm>
            <a:off x="6019800" y="2362200"/>
            <a:ext cx="2590800" cy="2408238"/>
          </a:xfrm>
          <a:prstGeom prst="rect">
            <a:avLst/>
          </a:prstGeom>
          <a:noFill/>
          <a:ln w="9525">
            <a:noFill/>
            <a:miter lim="800000"/>
            <a:headEnd/>
            <a:tailEnd/>
          </a:ln>
        </p:spPr>
      </p:pic>
      <p:sp>
        <p:nvSpPr>
          <p:cNvPr id="56326" name="Rectangle 5"/>
          <p:cNvSpPr>
            <a:spLocks noChangeArrowheads="1"/>
          </p:cNvSpPr>
          <p:nvPr/>
        </p:nvSpPr>
        <p:spPr bwMode="auto">
          <a:xfrm>
            <a:off x="658073" y="304800"/>
            <a:ext cx="7891353" cy="707886"/>
          </a:xfrm>
          <a:prstGeom prst="rect">
            <a:avLst/>
          </a:prstGeom>
          <a:noFill/>
          <a:ln w="9525">
            <a:noFill/>
            <a:miter lim="800000"/>
            <a:headEnd/>
            <a:tailEnd/>
          </a:ln>
        </p:spPr>
        <p:txBody>
          <a:bodyPr wrap="none">
            <a:prstTxWarp prst="textNoShape">
              <a:avLst/>
            </a:prstTxWarp>
            <a:spAutoFit/>
          </a:bodyPr>
          <a:lstStyle/>
          <a:p>
            <a:pPr algn="ctr"/>
            <a:r>
              <a:rPr lang="en-US" sz="4000" dirty="0">
                <a:latin typeface="Calibri"/>
              </a:rPr>
              <a:t>CDF corrections: example of problem</a:t>
            </a:r>
            <a:endParaRPr lang="en-US" sz="2800" dirty="0">
              <a:latin typeface="Calibri"/>
            </a:endParaRPr>
          </a:p>
        </p:txBody>
      </p:sp>
      <p:sp>
        <p:nvSpPr>
          <p:cNvPr id="56327" name="Rectangle 6"/>
          <p:cNvSpPr>
            <a:spLocks noChangeArrowheads="1"/>
          </p:cNvSpPr>
          <p:nvPr/>
        </p:nvSpPr>
        <p:spPr bwMode="auto">
          <a:xfrm>
            <a:off x="1295400" y="1371600"/>
            <a:ext cx="6092107" cy="707886"/>
          </a:xfrm>
          <a:prstGeom prst="rect">
            <a:avLst/>
          </a:prstGeom>
          <a:noFill/>
          <a:ln w="9525">
            <a:noFill/>
            <a:miter lim="800000"/>
            <a:headEnd/>
            <a:tailEnd/>
          </a:ln>
        </p:spPr>
        <p:txBody>
          <a:bodyPr wrap="none">
            <a:prstTxWarp prst="textNoShape">
              <a:avLst/>
            </a:prstTxWarp>
            <a:spAutoFit/>
          </a:bodyPr>
          <a:lstStyle/>
          <a:p>
            <a:r>
              <a:rPr lang="en-US" sz="2000" dirty="0">
                <a:latin typeface="Calibri"/>
              </a:rPr>
              <a:t>1-day forecasts in Northern Mississippi (US), mid-August.</a:t>
            </a:r>
          </a:p>
          <a:p>
            <a:r>
              <a:rPr lang="en-US" sz="2000" dirty="0">
                <a:latin typeface="Calibri"/>
              </a:rPr>
              <a:t>Consider a forecast precipitation of 25 mm.</a:t>
            </a:r>
            <a:endParaRPr lang="en-US" dirty="0">
              <a:latin typeface="Calibri"/>
            </a:endParaRPr>
          </a:p>
        </p:txBody>
      </p:sp>
      <p:sp>
        <p:nvSpPr>
          <p:cNvPr id="56328" name="Rectangle 7"/>
          <p:cNvSpPr>
            <a:spLocks noChangeArrowheads="1"/>
          </p:cNvSpPr>
          <p:nvPr/>
        </p:nvSpPr>
        <p:spPr bwMode="auto">
          <a:xfrm>
            <a:off x="1371600" y="5105400"/>
            <a:ext cx="6477000" cy="1465263"/>
          </a:xfrm>
          <a:prstGeom prst="rect">
            <a:avLst/>
          </a:prstGeom>
          <a:noFill/>
          <a:ln w="9525">
            <a:noFill/>
            <a:miter lim="800000"/>
            <a:headEnd/>
            <a:tailEnd/>
          </a:ln>
        </p:spPr>
        <p:txBody>
          <a:bodyPr>
            <a:prstTxWarp prst="textNoShape">
              <a:avLst/>
            </a:prstTxWarp>
            <a:spAutoFit/>
          </a:bodyPr>
          <a:lstStyle/>
          <a:p>
            <a:r>
              <a:rPr lang="en-US" sz="1800" dirty="0">
                <a:latin typeface="Calibri"/>
              </a:rPr>
              <a:t>CDF-based corrections at high amounts suggest further increasing precipitation amount forecast.  O|F indicates </a:t>
            </a:r>
          </a:p>
          <a:p>
            <a:r>
              <a:rPr lang="en-US" sz="1800" dirty="0">
                <a:latin typeface="Calibri"/>
              </a:rPr>
              <a:t>decrease.</a:t>
            </a:r>
          </a:p>
          <a:p>
            <a:endParaRPr lang="en-US" sz="1800" dirty="0">
              <a:latin typeface="Calibri"/>
            </a:endParaRPr>
          </a:p>
          <a:p>
            <a:r>
              <a:rPr lang="en-US" sz="1800" dirty="0">
                <a:latin typeface="Calibri"/>
              </a:rPr>
              <a:t>At root of problem is assumption that </a:t>
            </a:r>
            <a:r>
              <a:rPr lang="en-US" sz="1800" dirty="0" err="1">
                <a:latin typeface="Calibri"/>
              </a:rPr>
              <a:t>Corr</a:t>
            </a:r>
            <a:r>
              <a:rPr lang="en-US" sz="1800" dirty="0">
                <a:latin typeface="Calibri"/>
              </a:rPr>
              <a:t> (F,O)</a:t>
            </a:r>
            <a:r>
              <a:rPr lang="en-US" sz="1800" dirty="0" smtClean="0">
                <a:latin typeface="Calibri"/>
              </a:rPr>
              <a:t> </a:t>
            </a:r>
            <a:r>
              <a:rPr lang="en-US" sz="1800" dirty="0" smtClean="0">
                <a:latin typeface="ＭＳ ゴシック"/>
                <a:ea typeface="ＭＳ ゴシック"/>
                <a:cs typeface="ＭＳ ゴシック"/>
              </a:rPr>
              <a:t>≅</a:t>
            </a:r>
            <a:r>
              <a:rPr lang="en-US" sz="1800" dirty="0">
                <a:latin typeface="Calibri"/>
              </a:rPr>
              <a:t> </a:t>
            </a:r>
            <a:r>
              <a:rPr lang="en-US" sz="1800" dirty="0" smtClean="0">
                <a:latin typeface="Calibri"/>
              </a:rPr>
              <a:t>1.0</a:t>
            </a:r>
            <a:endParaRPr lang="en-US" dirty="0">
              <a:latin typeface="Calibri"/>
            </a:endParaRPr>
          </a:p>
        </p:txBody>
      </p:sp>
      <p:sp>
        <p:nvSpPr>
          <p:cNvPr id="56329" name="Line 8"/>
          <p:cNvSpPr>
            <a:spLocks noChangeShapeType="1"/>
          </p:cNvSpPr>
          <p:nvPr/>
        </p:nvSpPr>
        <p:spPr bwMode="auto">
          <a:xfrm flipV="1">
            <a:off x="4724400" y="4800600"/>
            <a:ext cx="0" cy="304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56330" name="Rectangle 9"/>
          <p:cNvSpPr>
            <a:spLocks noChangeArrowheads="1"/>
          </p:cNvSpPr>
          <p:nvPr/>
        </p:nvSpPr>
        <p:spPr bwMode="auto">
          <a:xfrm>
            <a:off x="6858000" y="2743200"/>
            <a:ext cx="466794"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a:rPr>
              <a:t>Raw</a:t>
            </a:r>
            <a:endParaRPr lang="en-US" dirty="0">
              <a:latin typeface="Calibri"/>
            </a:endParaRPr>
          </a:p>
        </p:txBody>
      </p:sp>
      <p:sp>
        <p:nvSpPr>
          <p:cNvPr id="56331" name="Line 10"/>
          <p:cNvSpPr>
            <a:spLocks noChangeShapeType="1"/>
          </p:cNvSpPr>
          <p:nvPr/>
        </p:nvSpPr>
        <p:spPr bwMode="auto">
          <a:xfrm>
            <a:off x="7010400" y="2971800"/>
            <a:ext cx="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56332" name="Line 11"/>
          <p:cNvSpPr>
            <a:spLocks noChangeShapeType="1"/>
          </p:cNvSpPr>
          <p:nvPr/>
        </p:nvSpPr>
        <p:spPr bwMode="auto">
          <a:xfrm flipH="1">
            <a:off x="7391400" y="3352800"/>
            <a:ext cx="457200" cy="304800"/>
          </a:xfrm>
          <a:prstGeom prst="line">
            <a:avLst/>
          </a:prstGeom>
          <a:noFill/>
          <a:ln w="9525">
            <a:solidFill>
              <a:schemeClr val="tx1"/>
            </a:solidFill>
            <a:prstDash val="dash"/>
            <a:round/>
            <a:headEnd/>
            <a:tailEnd type="triangle" w="med" len="med"/>
          </a:ln>
        </p:spPr>
        <p:txBody>
          <a:bodyPr wrap="none" anchor="ctr">
            <a:prstTxWarp prst="textNoShape">
              <a:avLst/>
            </a:prstTxWarp>
          </a:bodyPr>
          <a:lstStyle/>
          <a:p>
            <a:endParaRPr lang="en-US" dirty="0">
              <a:latin typeface="Calibri"/>
            </a:endParaRPr>
          </a:p>
        </p:txBody>
      </p:sp>
      <p:sp>
        <p:nvSpPr>
          <p:cNvPr id="56333" name="Rectangle 12"/>
          <p:cNvSpPr>
            <a:spLocks noChangeArrowheads="1"/>
          </p:cNvSpPr>
          <p:nvPr/>
        </p:nvSpPr>
        <p:spPr bwMode="auto">
          <a:xfrm>
            <a:off x="7543800" y="2895600"/>
            <a:ext cx="819150" cy="457200"/>
          </a:xfrm>
          <a:prstGeom prst="rect">
            <a:avLst/>
          </a:prstGeom>
          <a:noFill/>
          <a:ln w="9525">
            <a:noFill/>
            <a:miter lim="800000"/>
            <a:headEnd/>
            <a:tailEnd/>
          </a:ln>
        </p:spPr>
        <p:txBody>
          <a:bodyPr wrap="none">
            <a:prstTxWarp prst="textNoShape">
              <a:avLst/>
            </a:prstTxWarp>
            <a:spAutoFit/>
          </a:bodyPr>
          <a:lstStyle/>
          <a:p>
            <a:r>
              <a:rPr lang="en-US" sz="1200" dirty="0">
                <a:latin typeface="Calibri"/>
              </a:rPr>
              <a:t>CDF bias</a:t>
            </a:r>
          </a:p>
          <a:p>
            <a:r>
              <a:rPr lang="en-US" sz="1200" dirty="0">
                <a:latin typeface="Calibri"/>
              </a:rPr>
              <a:t>corrected</a:t>
            </a:r>
            <a:endParaRPr lang="en-US" dirty="0">
              <a:latin typeface="Calibri"/>
            </a:endParaRPr>
          </a:p>
        </p:txBody>
      </p:sp>
      <p:sp>
        <p:nvSpPr>
          <p:cNvPr id="56334" name="Rectangle 13"/>
          <p:cNvSpPr>
            <a:spLocks noChangeArrowheads="1"/>
          </p:cNvSpPr>
          <p:nvPr/>
        </p:nvSpPr>
        <p:spPr bwMode="auto">
          <a:xfrm>
            <a:off x="6477000" y="3200400"/>
            <a:ext cx="520700" cy="274638"/>
          </a:xfrm>
          <a:prstGeom prst="rect">
            <a:avLst/>
          </a:prstGeom>
          <a:noFill/>
          <a:ln w="9525">
            <a:noFill/>
            <a:miter lim="800000"/>
            <a:headEnd/>
            <a:tailEnd/>
          </a:ln>
        </p:spPr>
        <p:txBody>
          <a:bodyPr wrap="none">
            <a:prstTxWarp prst="textNoShape">
              <a:avLst/>
            </a:prstTxWarp>
            <a:spAutoFit/>
          </a:bodyPr>
          <a:lstStyle/>
          <a:p>
            <a:r>
              <a:rPr lang="en-US" sz="1200" dirty="0">
                <a:solidFill>
                  <a:srgbClr val="FF0000"/>
                </a:solidFill>
                <a:latin typeface="Calibri"/>
              </a:rPr>
              <a:t>O | F</a:t>
            </a:r>
            <a:endParaRPr lang="en-US" dirty="0">
              <a:latin typeface="Calibri"/>
            </a:endParaRPr>
          </a:p>
        </p:txBody>
      </p:sp>
      <p:sp>
        <p:nvSpPr>
          <p:cNvPr id="56335" name="Line 14"/>
          <p:cNvSpPr>
            <a:spLocks noChangeShapeType="1"/>
          </p:cNvSpPr>
          <p:nvPr/>
        </p:nvSpPr>
        <p:spPr bwMode="auto">
          <a:xfrm>
            <a:off x="6705600" y="3505200"/>
            <a:ext cx="0" cy="3810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dirty="0">
              <a:latin typeface="Calibri"/>
            </a:endParaRPr>
          </a:p>
        </p:txBody>
      </p:sp>
      <p:sp>
        <p:nvSpPr>
          <p:cNvPr id="16" name="Slide Number Placeholder 15"/>
          <p:cNvSpPr>
            <a:spLocks noGrp="1"/>
          </p:cNvSpPr>
          <p:nvPr>
            <p:ph type="sldNum" sz="quarter" idx="12"/>
          </p:nvPr>
        </p:nvSpPr>
        <p:spPr/>
        <p:txBody>
          <a:bodyPr/>
          <a:lstStyle/>
          <a:p>
            <a:fld id="{A034744B-61F1-7445-8681-61AA331E26B9}" type="slidenum">
              <a:rPr lang="en-US" smtClean="0"/>
              <a:pPr/>
              <a:t>58</a:t>
            </a:fld>
            <a:endParaRPr lang="en-US"/>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685800" y="152400"/>
            <a:ext cx="7772400" cy="762000"/>
          </a:xfrm>
        </p:spPr>
        <p:txBody>
          <a:bodyPr/>
          <a:lstStyle/>
          <a:p>
            <a:pPr eaLnBrk="1" hangingPunct="1"/>
            <a:r>
              <a:rPr lang="en-US" dirty="0"/>
              <a:t>Linear regression</a:t>
            </a:r>
          </a:p>
        </p:txBody>
      </p:sp>
      <p:graphicFrame>
        <p:nvGraphicFramePr>
          <p:cNvPr id="31746" name="Object 2"/>
          <p:cNvGraphicFramePr>
            <a:graphicFrameLocks noChangeAspect="1"/>
          </p:cNvGraphicFramePr>
          <p:nvPr/>
        </p:nvGraphicFramePr>
        <p:xfrm>
          <a:off x="1490663" y="1123950"/>
          <a:ext cx="6088062" cy="652463"/>
        </p:xfrm>
        <a:graphic>
          <a:graphicData uri="http://schemas.openxmlformats.org/presentationml/2006/ole">
            <mc:AlternateContent xmlns:mc="http://schemas.openxmlformats.org/markup-compatibility/2006">
              <mc:Choice xmlns:v="urn:schemas-microsoft-com:vml" Requires="v">
                <p:oleObj spid="_x0000_s31755" name="Equation" r:id="rId3" imgW="2006600" imgH="215900" progId="Equation.DSMT4">
                  <p:embed/>
                </p:oleObj>
              </mc:Choice>
              <mc:Fallback>
                <p:oleObj name="Equation" r:id="rId3" imgW="2006600" imgH="2159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663" y="1123950"/>
                        <a:ext cx="6088062" cy="65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31749" name="Picture 5" descr="1"/>
          <p:cNvPicPr>
            <a:picLocks noChangeAspect="1" noChangeArrowheads="1"/>
          </p:cNvPicPr>
          <p:nvPr/>
        </p:nvPicPr>
        <p:blipFill>
          <a:blip r:embed="rId5"/>
          <a:srcRect/>
          <a:stretch>
            <a:fillRect/>
          </a:stretch>
        </p:blipFill>
        <p:spPr bwMode="auto">
          <a:xfrm>
            <a:off x="0" y="1905000"/>
            <a:ext cx="4356100" cy="4752109"/>
          </a:xfrm>
          <a:prstGeom prst="rect">
            <a:avLst/>
          </a:prstGeom>
          <a:noFill/>
          <a:ln w="9525">
            <a:noFill/>
            <a:miter lim="800000"/>
            <a:headEnd/>
            <a:tailEnd/>
          </a:ln>
        </p:spPr>
      </p:pic>
      <p:sp>
        <p:nvSpPr>
          <p:cNvPr id="31750" name="Rectangle 6"/>
          <p:cNvSpPr>
            <a:spLocks noChangeArrowheads="1"/>
          </p:cNvSpPr>
          <p:nvPr/>
        </p:nvSpPr>
        <p:spPr bwMode="auto">
          <a:xfrm>
            <a:off x="0" y="6550223"/>
            <a:ext cx="2704311" cy="307777"/>
          </a:xfrm>
          <a:prstGeom prst="rect">
            <a:avLst/>
          </a:prstGeom>
          <a:noFill/>
          <a:ln w="9525">
            <a:noFill/>
            <a:miter lim="800000"/>
            <a:headEnd/>
            <a:tailEnd/>
          </a:ln>
        </p:spPr>
        <p:txBody>
          <a:bodyPr wrap="none">
            <a:prstTxWarp prst="textNoShape">
              <a:avLst/>
            </a:prstTxWarp>
            <a:spAutoFit/>
          </a:bodyPr>
          <a:lstStyle/>
          <a:p>
            <a:r>
              <a:rPr lang="en-US" sz="1400" dirty="0">
                <a:latin typeface="Calibri"/>
              </a:rPr>
              <a:t>Ref: any applied statistics textbook</a:t>
            </a:r>
            <a:endParaRPr lang="en-US" dirty="0">
              <a:latin typeface="Calibri"/>
            </a:endParaRPr>
          </a:p>
        </p:txBody>
      </p:sp>
      <p:sp>
        <p:nvSpPr>
          <p:cNvPr id="31751" name="Rectangle 7"/>
          <p:cNvSpPr>
            <a:spLocks noChangeArrowheads="1"/>
          </p:cNvSpPr>
          <p:nvPr/>
        </p:nvSpPr>
        <p:spPr bwMode="auto">
          <a:xfrm>
            <a:off x="4724400" y="2286000"/>
            <a:ext cx="4210708" cy="3416320"/>
          </a:xfrm>
          <a:prstGeom prst="rect">
            <a:avLst/>
          </a:prstGeom>
          <a:noFill/>
          <a:ln w="9525">
            <a:noFill/>
            <a:miter lim="800000"/>
            <a:headEnd/>
            <a:tailEnd/>
          </a:ln>
        </p:spPr>
        <p:txBody>
          <a:bodyPr wrap="none">
            <a:prstTxWarp prst="textNoShape">
              <a:avLst/>
            </a:prstTxWarp>
            <a:spAutoFit/>
          </a:bodyPr>
          <a:lstStyle/>
          <a:p>
            <a:r>
              <a:rPr lang="en-US" dirty="0">
                <a:latin typeface="Calibri"/>
              </a:rPr>
              <a:t>Corrects for</a:t>
            </a:r>
            <a:r>
              <a:rPr lang="en-US" dirty="0" smtClean="0">
                <a:latin typeface="Calibri"/>
              </a:rPr>
              <a:t> state-dependent</a:t>
            </a:r>
          </a:p>
          <a:p>
            <a:r>
              <a:rPr lang="en-US" dirty="0" smtClean="0">
                <a:latin typeface="Calibri"/>
              </a:rPr>
              <a:t>bias</a:t>
            </a:r>
            <a:r>
              <a:rPr lang="en-US" dirty="0">
                <a:latin typeface="Calibri"/>
              </a:rPr>
              <a:t>; </a:t>
            </a:r>
            <a:r>
              <a:rPr lang="en-US" dirty="0" smtClean="0">
                <a:latin typeface="Calibri"/>
              </a:rPr>
              <a:t>when no predictive </a:t>
            </a:r>
          </a:p>
          <a:p>
            <a:r>
              <a:rPr lang="en-US" dirty="0" smtClean="0">
                <a:latin typeface="Calibri"/>
              </a:rPr>
              <a:t>skill of forecast, regresses </a:t>
            </a:r>
          </a:p>
          <a:p>
            <a:r>
              <a:rPr lang="en-US" dirty="0" smtClean="0">
                <a:latin typeface="Calibri"/>
              </a:rPr>
              <a:t>to observed sample climatology</a:t>
            </a:r>
            <a:r>
              <a:rPr lang="en-US" dirty="0">
                <a:latin typeface="Calibri"/>
              </a:rPr>
              <a:t>.</a:t>
            </a:r>
          </a:p>
          <a:p>
            <a:endParaRPr lang="en-US" dirty="0">
              <a:latin typeface="Calibri"/>
            </a:endParaRPr>
          </a:p>
          <a:p>
            <a:r>
              <a:rPr lang="en-US" dirty="0">
                <a:latin typeface="Calibri"/>
              </a:rPr>
              <a:t>Diagnostics </a:t>
            </a:r>
            <a:r>
              <a:rPr lang="en-US" dirty="0" smtClean="0">
                <a:latin typeface="Calibri"/>
              </a:rPr>
              <a:t>include statistics </a:t>
            </a:r>
          </a:p>
          <a:p>
            <a:r>
              <a:rPr lang="en-US" dirty="0" smtClean="0">
                <a:latin typeface="Calibri"/>
              </a:rPr>
              <a:t>on </a:t>
            </a:r>
            <a:r>
              <a:rPr lang="en-US" dirty="0">
                <a:latin typeface="Calibri"/>
              </a:rPr>
              <a:t>error, </a:t>
            </a:r>
            <a:r>
              <a:rPr lang="en-US" dirty="0" smtClean="0">
                <a:latin typeface="Calibri"/>
              </a:rPr>
              <a:t>so can </a:t>
            </a:r>
            <a:r>
              <a:rPr lang="en-US" dirty="0">
                <a:latin typeface="Calibri"/>
              </a:rPr>
              <a:t>infer</a:t>
            </a:r>
            <a:r>
              <a:rPr lang="en-US" dirty="0" smtClean="0">
                <a:latin typeface="Calibri"/>
              </a:rPr>
              <a:t> (largely</a:t>
            </a:r>
          </a:p>
          <a:p>
            <a:r>
              <a:rPr lang="en-US" dirty="0" smtClean="0">
                <a:latin typeface="Calibri"/>
              </a:rPr>
              <a:t>non-state dependent) pdf</a:t>
            </a:r>
            <a:r>
              <a:rPr lang="en-US" dirty="0">
                <a:latin typeface="Calibri"/>
              </a:rPr>
              <a:t>.</a:t>
            </a:r>
            <a:endParaRPr lang="en-US" dirty="0" smtClean="0">
              <a:latin typeface="Calibri"/>
            </a:endParaRPr>
          </a:p>
          <a:p>
            <a:endParaRPr lang="en-US" dirty="0">
              <a:latin typeface="Calibri"/>
            </a:endParaRPr>
          </a:p>
        </p:txBody>
      </p:sp>
      <p:sp>
        <p:nvSpPr>
          <p:cNvPr id="8" name="Slide Number Placeholder 7"/>
          <p:cNvSpPr>
            <a:spLocks noGrp="1"/>
          </p:cNvSpPr>
          <p:nvPr>
            <p:ph type="sldNum" sz="quarter" idx="12"/>
          </p:nvPr>
        </p:nvSpPr>
        <p:spPr/>
        <p:txBody>
          <a:bodyPr/>
          <a:lstStyle/>
          <a:p>
            <a:fld id="{A034744B-61F1-7445-8681-61AA331E26B9}" type="slidenum">
              <a:rPr lang="en-US" smtClean="0"/>
              <a:pPr/>
              <a:t>59</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Why generate reforecasts?  Advantages and disadvantages of relying on statistical downscaling to produce forecasts.</a:t>
            </a:r>
          </a:p>
          <a:p>
            <a:r>
              <a:rPr lang="en-US" dirty="0" smtClean="0"/>
              <a:t>What reforecast data sets are/will be available for NWP?</a:t>
            </a:r>
          </a:p>
          <a:p>
            <a:pPr lvl="1"/>
            <a:r>
              <a:rPr lang="en-US" dirty="0" smtClean="0"/>
              <a:t>details on our upcoming reforecasts. </a:t>
            </a:r>
          </a:p>
        </p:txBody>
      </p:sp>
      <p:sp>
        <p:nvSpPr>
          <p:cNvPr id="4" name="Slide Number Placeholder 3"/>
          <p:cNvSpPr>
            <a:spLocks noGrp="1"/>
          </p:cNvSpPr>
          <p:nvPr>
            <p:ph type="sldNum" sz="quarter" idx="12"/>
          </p:nvPr>
        </p:nvSpPr>
        <p:spPr/>
        <p:txBody>
          <a:bodyPr/>
          <a:lstStyle/>
          <a:p>
            <a:fld id="{A034744B-61F1-7445-8681-61AA331E26B9}" type="slidenum">
              <a:rPr lang="en-US" smtClean="0"/>
              <a:pPr/>
              <a:t>6</a:t>
            </a:fld>
            <a:endParaRPr lang="en-US"/>
          </a:p>
        </p:txBody>
      </p:sp>
    </p:spTree>
    <p:extLst>
      <p:ext uri="{BB962C8B-B14F-4D97-AF65-F5344CB8AC3E}">
        <p14:creationId xmlns:p14="http://schemas.microsoft.com/office/powerpoint/2010/main" val="223891315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When is linear regression approach useful?</a:t>
            </a:r>
            <a:endParaRPr lang="en-US" dirty="0"/>
          </a:p>
        </p:txBody>
      </p:sp>
      <p:sp>
        <p:nvSpPr>
          <p:cNvPr id="3" name="Content Placeholder 2"/>
          <p:cNvSpPr>
            <a:spLocks noGrp="1"/>
          </p:cNvSpPr>
          <p:nvPr>
            <p:ph idx="1"/>
          </p:nvPr>
        </p:nvSpPr>
        <p:spPr>
          <a:xfrm>
            <a:off x="457200" y="1752600"/>
            <a:ext cx="7772400" cy="4114800"/>
          </a:xfrm>
        </p:spPr>
        <p:txBody>
          <a:bodyPr/>
          <a:lstStyle/>
          <a:p>
            <a:r>
              <a:rPr lang="en-US" dirty="0" smtClean="0"/>
              <a:t>Some assumptions:</a:t>
            </a:r>
          </a:p>
          <a:p>
            <a:pPr lvl="1"/>
            <a:r>
              <a:rPr lang="en-US" dirty="0" smtClean="0"/>
              <a:t>Normality of errors.</a:t>
            </a:r>
          </a:p>
          <a:p>
            <a:pPr lvl="1"/>
            <a:r>
              <a:rPr lang="en-US" dirty="0" smtClean="0"/>
              <a:t>Linear relation between predictors and </a:t>
            </a:r>
            <a:r>
              <a:rPr lang="en-US" dirty="0" err="1" smtClean="0"/>
              <a:t>predictand</a:t>
            </a:r>
            <a:r>
              <a:rPr lang="en-US" dirty="0" smtClean="0"/>
              <a:t>.</a:t>
            </a:r>
          </a:p>
          <a:p>
            <a:pPr lvl="1"/>
            <a:r>
              <a:rPr lang="en-US" dirty="0" err="1" smtClean="0"/>
              <a:t>Homoscedasticity</a:t>
            </a:r>
            <a:r>
              <a:rPr lang="en-US" dirty="0" smtClean="0"/>
              <a:t>, error variance doesn’t depend on state </a:t>
            </a:r>
            <a:r>
              <a:rPr lang="en-US" dirty="0" err="1" smtClean="0"/>
              <a:t>x</a:t>
            </a:r>
            <a:r>
              <a:rPr lang="en-US" dirty="0" smtClean="0"/>
              <a:t>.</a:t>
            </a:r>
          </a:p>
          <a:p>
            <a:pPr lvl="1"/>
            <a:r>
              <a:rPr lang="en-US" dirty="0" smtClean="0"/>
              <a:t>Errors are uncorrelated between samples.</a:t>
            </a:r>
          </a:p>
          <a:p>
            <a:pPr lvl="1"/>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60</a:t>
            </a:fld>
            <a:endParaRPr lang="en-US"/>
          </a:p>
        </p:txBody>
      </p:sp>
      <p:sp>
        <p:nvSpPr>
          <p:cNvPr id="5" name="TextBox 4"/>
          <p:cNvSpPr txBox="1"/>
          <p:nvPr/>
        </p:nvSpPr>
        <p:spPr>
          <a:xfrm>
            <a:off x="0" y="6400800"/>
            <a:ext cx="8886565" cy="307777"/>
          </a:xfrm>
          <a:prstGeom prst="rect">
            <a:avLst/>
          </a:prstGeom>
          <a:noFill/>
        </p:spPr>
        <p:txBody>
          <a:bodyPr wrap="square" rtlCol="0">
            <a:spAutoFit/>
          </a:bodyPr>
          <a:lstStyle/>
          <a:p>
            <a:r>
              <a:rPr lang="en-US" sz="1400" dirty="0" smtClean="0"/>
              <a:t>Ref: any applied stats text, e.g., </a:t>
            </a:r>
            <a:r>
              <a:rPr lang="en-US" sz="1400" dirty="0" err="1" smtClean="0"/>
              <a:t>Neter</a:t>
            </a:r>
            <a:r>
              <a:rPr lang="en-US" sz="1400" dirty="0" smtClean="0"/>
              <a:t>, Wasserman, and </a:t>
            </a:r>
            <a:r>
              <a:rPr lang="en-US" sz="1400" dirty="0" err="1" smtClean="0"/>
              <a:t>Kutner</a:t>
            </a:r>
            <a:r>
              <a:rPr lang="en-US" sz="1400" dirty="0" smtClean="0"/>
              <a:t>, Applied Linear Statistical Models.</a:t>
            </a:r>
            <a:endParaRPr lang="en-US" sz="1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When is linear regression approach useful?</a:t>
            </a:r>
            <a:endParaRPr lang="en-US" dirty="0"/>
          </a:p>
        </p:txBody>
      </p:sp>
      <p:sp>
        <p:nvSpPr>
          <p:cNvPr id="3" name="Content Placeholder 2"/>
          <p:cNvSpPr>
            <a:spLocks noGrp="1"/>
          </p:cNvSpPr>
          <p:nvPr>
            <p:ph idx="1"/>
          </p:nvPr>
        </p:nvSpPr>
        <p:spPr>
          <a:xfrm>
            <a:off x="457200" y="1752600"/>
            <a:ext cx="7772400" cy="4114800"/>
          </a:xfrm>
        </p:spPr>
        <p:txBody>
          <a:bodyPr/>
          <a:lstStyle/>
          <a:p>
            <a:r>
              <a:rPr lang="en-US" dirty="0" smtClean="0"/>
              <a:t>Some assumptions:</a:t>
            </a:r>
          </a:p>
          <a:p>
            <a:pPr lvl="1"/>
            <a:r>
              <a:rPr lang="en-US" dirty="0" smtClean="0"/>
              <a:t>Normality of errors.</a:t>
            </a:r>
          </a:p>
          <a:p>
            <a:pPr lvl="1"/>
            <a:r>
              <a:rPr lang="en-US" dirty="0" smtClean="0"/>
              <a:t>Linear relation between predictors and </a:t>
            </a:r>
            <a:r>
              <a:rPr lang="en-US" dirty="0" err="1" smtClean="0"/>
              <a:t>predictand</a:t>
            </a:r>
            <a:r>
              <a:rPr lang="en-US" dirty="0" smtClean="0"/>
              <a:t>.</a:t>
            </a:r>
          </a:p>
          <a:p>
            <a:pPr lvl="1"/>
            <a:r>
              <a:rPr lang="en-US" dirty="0" err="1" smtClean="0"/>
              <a:t>Homoscedasticity</a:t>
            </a:r>
            <a:r>
              <a:rPr lang="en-US" dirty="0" smtClean="0"/>
              <a:t>, error variance doesn’t depend on state </a:t>
            </a:r>
            <a:r>
              <a:rPr lang="en-US" dirty="0" err="1" smtClean="0"/>
              <a:t>x</a:t>
            </a:r>
            <a:r>
              <a:rPr lang="en-US" dirty="0" smtClean="0"/>
              <a:t>.</a:t>
            </a:r>
          </a:p>
          <a:p>
            <a:pPr lvl="1"/>
            <a:r>
              <a:rPr lang="en-US" dirty="0" smtClean="0"/>
              <a:t>Errors are uncorrelated between samples.</a:t>
            </a:r>
          </a:p>
          <a:p>
            <a:pPr lvl="1"/>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61</a:t>
            </a:fld>
            <a:endParaRPr lang="en-US"/>
          </a:p>
        </p:txBody>
      </p:sp>
      <p:sp>
        <p:nvSpPr>
          <p:cNvPr id="5" name="TextBox 4"/>
          <p:cNvSpPr txBox="1"/>
          <p:nvPr/>
        </p:nvSpPr>
        <p:spPr>
          <a:xfrm>
            <a:off x="0" y="6400800"/>
            <a:ext cx="8886565" cy="307777"/>
          </a:xfrm>
          <a:prstGeom prst="rect">
            <a:avLst/>
          </a:prstGeom>
          <a:noFill/>
        </p:spPr>
        <p:txBody>
          <a:bodyPr wrap="square" rtlCol="0">
            <a:spAutoFit/>
          </a:bodyPr>
          <a:lstStyle/>
          <a:p>
            <a:r>
              <a:rPr lang="en-US" sz="1400" dirty="0" smtClean="0">
                <a:latin typeface="Calibri"/>
                <a:cs typeface="Calibri"/>
              </a:rPr>
              <a:t>Ref: any applied stats text, e.g., </a:t>
            </a:r>
            <a:r>
              <a:rPr lang="en-US" sz="1400" dirty="0" err="1" smtClean="0">
                <a:latin typeface="Calibri"/>
                <a:cs typeface="Calibri"/>
              </a:rPr>
              <a:t>Neter</a:t>
            </a:r>
            <a:r>
              <a:rPr lang="en-US" sz="1400" dirty="0" smtClean="0">
                <a:latin typeface="Calibri"/>
                <a:cs typeface="Calibri"/>
              </a:rPr>
              <a:t>, Wasserman, and </a:t>
            </a:r>
            <a:r>
              <a:rPr lang="en-US" sz="1400" dirty="0" err="1" smtClean="0">
                <a:latin typeface="Calibri"/>
                <a:cs typeface="Calibri"/>
              </a:rPr>
              <a:t>Kutner</a:t>
            </a:r>
            <a:r>
              <a:rPr lang="en-US" sz="1400" dirty="0" smtClean="0">
                <a:latin typeface="Calibri"/>
                <a:cs typeface="Calibri"/>
              </a:rPr>
              <a:t>, </a:t>
            </a:r>
            <a:r>
              <a:rPr lang="en-US" sz="1400" i="1" dirty="0" smtClean="0">
                <a:latin typeface="Calibri"/>
                <a:cs typeface="Calibri"/>
              </a:rPr>
              <a:t>Applied Linear Statistical Models</a:t>
            </a:r>
            <a:r>
              <a:rPr lang="en-US" sz="1400" dirty="0" smtClean="0">
                <a:latin typeface="Calibri"/>
                <a:cs typeface="Calibri"/>
              </a:rPr>
              <a:t>.</a:t>
            </a:r>
            <a:endParaRPr lang="en-US" sz="1400" dirty="0">
              <a:latin typeface="Calibri"/>
              <a:cs typeface="Calibri"/>
            </a:endParaRPr>
          </a:p>
        </p:txBody>
      </p:sp>
      <p:sp>
        <p:nvSpPr>
          <p:cNvPr id="6" name="TextBox 5"/>
          <p:cNvSpPr txBox="1"/>
          <p:nvPr/>
        </p:nvSpPr>
        <p:spPr>
          <a:xfrm>
            <a:off x="6679638" y="4267200"/>
            <a:ext cx="2250661" cy="646331"/>
          </a:xfrm>
          <a:prstGeom prst="rect">
            <a:avLst/>
          </a:prstGeom>
          <a:noFill/>
        </p:spPr>
        <p:txBody>
          <a:bodyPr wrap="none" rtlCol="0">
            <a:spAutoFit/>
          </a:bodyPr>
          <a:lstStyle/>
          <a:p>
            <a:r>
              <a:rPr lang="en-US" sz="1800" dirty="0" smtClean="0">
                <a:solidFill>
                  <a:srgbClr val="FF0000"/>
                </a:solidFill>
                <a:latin typeface="Calibri"/>
                <a:cs typeface="Calibri"/>
              </a:rPr>
              <a:t>Well, there goes using</a:t>
            </a:r>
          </a:p>
          <a:p>
            <a:r>
              <a:rPr lang="en-US" sz="1800" dirty="0" smtClean="0">
                <a:solidFill>
                  <a:srgbClr val="FF0000"/>
                </a:solidFill>
                <a:latin typeface="Calibri"/>
                <a:cs typeface="Calibri"/>
              </a:rPr>
              <a:t>this for precipitation!</a:t>
            </a:r>
            <a:endParaRPr lang="en-US" sz="1800" dirty="0">
              <a:solidFill>
                <a:srgbClr val="FF0000"/>
              </a:solidFill>
              <a:latin typeface="Calibri"/>
              <a:cs typeface="Calibri"/>
            </a:endParaRPr>
          </a:p>
        </p:txBody>
      </p:sp>
      <p:cxnSp>
        <p:nvCxnSpPr>
          <p:cNvPr id="8" name="Straight Arrow Connector 7"/>
          <p:cNvCxnSpPr/>
          <p:nvPr/>
        </p:nvCxnSpPr>
        <p:spPr bwMode="auto">
          <a:xfrm rot="10800000">
            <a:off x="4114800" y="4419600"/>
            <a:ext cx="2590800" cy="18366"/>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When is linear regression approach useful?</a:t>
            </a:r>
            <a:endParaRPr lang="en-US" dirty="0"/>
          </a:p>
        </p:txBody>
      </p:sp>
      <p:sp>
        <p:nvSpPr>
          <p:cNvPr id="3" name="Content Placeholder 2"/>
          <p:cNvSpPr>
            <a:spLocks noGrp="1"/>
          </p:cNvSpPr>
          <p:nvPr>
            <p:ph idx="1"/>
          </p:nvPr>
        </p:nvSpPr>
        <p:spPr>
          <a:xfrm>
            <a:off x="457200" y="1752600"/>
            <a:ext cx="7772400" cy="4114800"/>
          </a:xfrm>
        </p:spPr>
        <p:txBody>
          <a:bodyPr/>
          <a:lstStyle/>
          <a:p>
            <a:r>
              <a:rPr lang="en-US" dirty="0" smtClean="0"/>
              <a:t>Some assumptions:</a:t>
            </a:r>
          </a:p>
          <a:p>
            <a:pPr lvl="1"/>
            <a:r>
              <a:rPr lang="en-US" dirty="0" smtClean="0"/>
              <a:t>Normality of errors.</a:t>
            </a:r>
          </a:p>
          <a:p>
            <a:pPr lvl="1"/>
            <a:r>
              <a:rPr lang="en-US" dirty="0" smtClean="0"/>
              <a:t>Linear relation between predictors and </a:t>
            </a:r>
            <a:r>
              <a:rPr lang="en-US" dirty="0" err="1" smtClean="0"/>
              <a:t>predictand</a:t>
            </a:r>
            <a:r>
              <a:rPr lang="en-US" dirty="0" smtClean="0"/>
              <a:t>.</a:t>
            </a:r>
          </a:p>
          <a:p>
            <a:pPr lvl="1"/>
            <a:r>
              <a:rPr lang="en-US" dirty="0" err="1" smtClean="0"/>
              <a:t>Homoscedasticity</a:t>
            </a:r>
            <a:r>
              <a:rPr lang="en-US" dirty="0" smtClean="0"/>
              <a:t>, error variance doesn’t depend on state </a:t>
            </a:r>
            <a:r>
              <a:rPr lang="en-US" dirty="0" err="1" smtClean="0"/>
              <a:t>x</a:t>
            </a:r>
            <a:r>
              <a:rPr lang="en-US" dirty="0" smtClean="0"/>
              <a:t>.</a:t>
            </a:r>
          </a:p>
          <a:p>
            <a:pPr lvl="1"/>
            <a:r>
              <a:rPr lang="en-US" dirty="0" smtClean="0"/>
              <a:t>Errors are uncorrelated between samples.</a:t>
            </a:r>
          </a:p>
          <a:p>
            <a:pPr lvl="1"/>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62</a:t>
            </a:fld>
            <a:endParaRPr lang="en-US"/>
          </a:p>
        </p:txBody>
      </p:sp>
      <p:sp>
        <p:nvSpPr>
          <p:cNvPr id="5" name="TextBox 4"/>
          <p:cNvSpPr txBox="1"/>
          <p:nvPr/>
        </p:nvSpPr>
        <p:spPr>
          <a:xfrm>
            <a:off x="0" y="6400800"/>
            <a:ext cx="8886565" cy="307777"/>
          </a:xfrm>
          <a:prstGeom prst="rect">
            <a:avLst/>
          </a:prstGeom>
          <a:noFill/>
        </p:spPr>
        <p:txBody>
          <a:bodyPr wrap="square" rtlCol="0">
            <a:spAutoFit/>
          </a:bodyPr>
          <a:lstStyle/>
          <a:p>
            <a:r>
              <a:rPr lang="en-US" sz="1400" dirty="0" smtClean="0">
                <a:latin typeface="Calibri"/>
                <a:cs typeface="Calibri"/>
              </a:rPr>
              <a:t>Ref: any applied stats text, e.g., </a:t>
            </a:r>
            <a:r>
              <a:rPr lang="en-US" sz="1400" dirty="0" err="1" smtClean="0">
                <a:latin typeface="Calibri"/>
                <a:cs typeface="Calibri"/>
              </a:rPr>
              <a:t>Neter</a:t>
            </a:r>
            <a:r>
              <a:rPr lang="en-US" sz="1400" dirty="0" smtClean="0">
                <a:latin typeface="Calibri"/>
                <a:cs typeface="Calibri"/>
              </a:rPr>
              <a:t>, Wasserman, and </a:t>
            </a:r>
            <a:r>
              <a:rPr lang="en-US" sz="1400" dirty="0" err="1" smtClean="0">
                <a:latin typeface="Calibri"/>
                <a:cs typeface="Calibri"/>
              </a:rPr>
              <a:t>Kutner</a:t>
            </a:r>
            <a:r>
              <a:rPr lang="en-US" sz="1400" dirty="0" smtClean="0">
                <a:latin typeface="Calibri"/>
                <a:cs typeface="Calibri"/>
              </a:rPr>
              <a:t>, </a:t>
            </a:r>
            <a:r>
              <a:rPr lang="en-US" sz="1400" i="1" dirty="0" smtClean="0">
                <a:latin typeface="Calibri"/>
                <a:cs typeface="Calibri"/>
              </a:rPr>
              <a:t>Applied Linear Statistical Models</a:t>
            </a:r>
            <a:r>
              <a:rPr lang="en-US" sz="1400" dirty="0" smtClean="0">
                <a:latin typeface="Calibri"/>
                <a:cs typeface="Calibri"/>
              </a:rPr>
              <a:t>.</a:t>
            </a:r>
            <a:endParaRPr lang="en-US" sz="1400" dirty="0">
              <a:latin typeface="Calibri"/>
              <a:cs typeface="Calibri"/>
            </a:endParaRPr>
          </a:p>
        </p:txBody>
      </p:sp>
      <p:sp>
        <p:nvSpPr>
          <p:cNvPr id="6" name="TextBox 5"/>
          <p:cNvSpPr txBox="1"/>
          <p:nvPr/>
        </p:nvSpPr>
        <p:spPr>
          <a:xfrm>
            <a:off x="4267200" y="5334000"/>
            <a:ext cx="4472999" cy="830997"/>
          </a:xfrm>
          <a:prstGeom prst="rect">
            <a:avLst/>
          </a:prstGeom>
          <a:noFill/>
        </p:spPr>
        <p:txBody>
          <a:bodyPr wrap="none" rtlCol="0">
            <a:spAutoFit/>
          </a:bodyPr>
          <a:lstStyle/>
          <a:p>
            <a:r>
              <a:rPr lang="en-US" sz="1600" dirty="0" smtClean="0">
                <a:solidFill>
                  <a:srgbClr val="FF0000"/>
                </a:solidFill>
                <a:latin typeface="Calibri"/>
                <a:cs typeface="Calibri"/>
              </a:rPr>
              <a:t>Problematic for weather, if samples every day.  </a:t>
            </a:r>
          </a:p>
          <a:p>
            <a:r>
              <a:rPr lang="en-US" sz="1600" dirty="0" smtClean="0">
                <a:solidFill>
                  <a:srgbClr val="FF0000"/>
                </a:solidFill>
                <a:latin typeface="Calibri"/>
                <a:cs typeface="Calibri"/>
              </a:rPr>
              <a:t>“Serial correlation,”  </a:t>
            </a:r>
            <a:r>
              <a:rPr lang="en-US" sz="1600" dirty="0">
                <a:solidFill>
                  <a:srgbClr val="FF0000"/>
                </a:solidFill>
                <a:latin typeface="Calibri"/>
                <a:cs typeface="Calibri"/>
              </a:rPr>
              <a:t>s</a:t>
            </a:r>
            <a:r>
              <a:rPr lang="en-US" sz="1600" dirty="0" smtClean="0">
                <a:solidFill>
                  <a:srgbClr val="FF0000"/>
                </a:solidFill>
                <a:latin typeface="Calibri"/>
                <a:cs typeface="Calibri"/>
              </a:rPr>
              <a:t>maller “effective sample size.”</a:t>
            </a:r>
          </a:p>
          <a:p>
            <a:r>
              <a:rPr lang="en-US" sz="1600" dirty="0" smtClean="0">
                <a:solidFill>
                  <a:srgbClr val="FF0000"/>
                </a:solidFill>
                <a:latin typeface="Calibri"/>
                <a:cs typeface="Calibri"/>
              </a:rPr>
              <a:t>But can deal with this problem.</a:t>
            </a:r>
            <a:endParaRPr lang="en-US" sz="1600" dirty="0">
              <a:solidFill>
                <a:srgbClr val="FF0000"/>
              </a:solidFill>
              <a:latin typeface="Calibri"/>
              <a:cs typeface="Calibri"/>
            </a:endParaRPr>
          </a:p>
        </p:txBody>
      </p:sp>
      <p:cxnSp>
        <p:nvCxnSpPr>
          <p:cNvPr id="8" name="Straight Arrow Connector 7"/>
          <p:cNvCxnSpPr/>
          <p:nvPr/>
        </p:nvCxnSpPr>
        <p:spPr bwMode="auto">
          <a:xfrm rot="5400000" flipH="1" flipV="1">
            <a:off x="2819401" y="5410201"/>
            <a:ext cx="304798"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4" name="Straight Connector 13"/>
          <p:cNvCxnSpPr/>
          <p:nvPr/>
        </p:nvCxnSpPr>
        <p:spPr bwMode="auto">
          <a:xfrm>
            <a:off x="2971800" y="5562600"/>
            <a:ext cx="1219200" cy="1588"/>
          </a:xfrm>
          <a:prstGeom prst="line">
            <a:avLst/>
          </a:prstGeom>
          <a:solidFill>
            <a:schemeClr val="accent1"/>
          </a:solidFill>
          <a:ln w="9525" cap="flat" cmpd="sng" algn="ctr">
            <a:solidFill>
              <a:srgbClr val="FF0000"/>
            </a:solidFill>
            <a:prstDash val="solid"/>
            <a:round/>
            <a:headEnd type="none" w="med" len="med"/>
            <a:tailEnd type="none" w="med" len="med"/>
          </a:ln>
          <a:effectLst/>
        </p:spPr>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228600" y="152400"/>
            <a:ext cx="8686800" cy="762000"/>
          </a:xfrm>
        </p:spPr>
        <p:txBody>
          <a:bodyPr/>
          <a:lstStyle/>
          <a:p>
            <a:pPr eaLnBrk="1" hangingPunct="1"/>
            <a:r>
              <a:rPr lang="en-US" dirty="0"/>
              <a:t>Linear </a:t>
            </a:r>
            <a:r>
              <a:rPr lang="en-US" dirty="0" smtClean="0"/>
              <a:t>regression – big assumption!</a:t>
            </a:r>
            <a:endParaRPr lang="en-US" dirty="0"/>
          </a:p>
        </p:txBody>
      </p:sp>
      <p:graphicFrame>
        <p:nvGraphicFramePr>
          <p:cNvPr id="31746" name="Object 2"/>
          <p:cNvGraphicFramePr>
            <a:graphicFrameLocks noChangeAspect="1"/>
          </p:cNvGraphicFramePr>
          <p:nvPr/>
        </p:nvGraphicFramePr>
        <p:xfrm>
          <a:off x="1490663" y="1123950"/>
          <a:ext cx="6088062" cy="652463"/>
        </p:xfrm>
        <a:graphic>
          <a:graphicData uri="http://schemas.openxmlformats.org/presentationml/2006/ole">
            <mc:AlternateContent xmlns:mc="http://schemas.openxmlformats.org/markup-compatibility/2006">
              <mc:Choice xmlns:v="urn:schemas-microsoft-com:vml" Requires="v">
                <p:oleObj spid="_x0000_s122891" name="Equation" r:id="rId3" imgW="2006600" imgH="215900" progId="Equation.DSMT4">
                  <p:embed/>
                </p:oleObj>
              </mc:Choice>
              <mc:Fallback>
                <p:oleObj name="Equation" r:id="rId3" imgW="2006600" imgH="2159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663" y="1123950"/>
                        <a:ext cx="6088062" cy="65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1750" name="Rectangle 6"/>
          <p:cNvSpPr>
            <a:spLocks noChangeArrowheads="1"/>
          </p:cNvSpPr>
          <p:nvPr/>
        </p:nvSpPr>
        <p:spPr bwMode="auto">
          <a:xfrm>
            <a:off x="0" y="6334780"/>
            <a:ext cx="7593082" cy="523220"/>
          </a:xfrm>
          <a:prstGeom prst="rect">
            <a:avLst/>
          </a:prstGeom>
          <a:noFill/>
          <a:ln w="9525">
            <a:noFill/>
            <a:miter lim="800000"/>
            <a:headEnd/>
            <a:tailEnd/>
          </a:ln>
        </p:spPr>
        <p:txBody>
          <a:bodyPr wrap="none">
            <a:prstTxWarp prst="textNoShape">
              <a:avLst/>
            </a:prstTxWarp>
            <a:spAutoFit/>
          </a:bodyPr>
          <a:lstStyle/>
          <a:p>
            <a:r>
              <a:rPr lang="en-US" sz="1400" dirty="0">
                <a:latin typeface="Calibri"/>
              </a:rPr>
              <a:t>Ref:</a:t>
            </a:r>
            <a:r>
              <a:rPr lang="en-US" sz="1400" dirty="0" smtClean="0">
                <a:latin typeface="Calibri"/>
              </a:rPr>
              <a:t> Casella and Berger, </a:t>
            </a:r>
            <a:r>
              <a:rPr lang="en-US" sz="1400" i="1" dirty="0" smtClean="0">
                <a:latin typeface="Calibri"/>
              </a:rPr>
              <a:t>Statistical Inference</a:t>
            </a:r>
            <a:r>
              <a:rPr lang="en-US" sz="1400" dirty="0" smtClean="0">
                <a:latin typeface="Calibri"/>
              </a:rPr>
              <a:t>, 1990.  Also </a:t>
            </a:r>
            <a:r>
              <a:rPr lang="en-US" sz="1400" dirty="0" err="1" smtClean="0">
                <a:latin typeface="Calibri"/>
              </a:rPr>
              <a:t>Vannitsem</a:t>
            </a:r>
            <a:r>
              <a:rPr lang="en-US" sz="1400" dirty="0" smtClean="0">
                <a:latin typeface="Calibri"/>
              </a:rPr>
              <a:t> &amp; </a:t>
            </a:r>
            <a:r>
              <a:rPr lang="en-US" sz="1400" dirty="0" err="1" smtClean="0">
                <a:latin typeface="Calibri"/>
              </a:rPr>
              <a:t>Nicolis</a:t>
            </a:r>
            <a:r>
              <a:rPr lang="en-US" sz="1400" dirty="0" smtClean="0">
                <a:latin typeface="Calibri"/>
              </a:rPr>
              <a:t>, Feb 2008 MWR (though I </a:t>
            </a:r>
          </a:p>
          <a:p>
            <a:r>
              <a:rPr lang="en-US" sz="1400" dirty="0" smtClean="0">
                <a:latin typeface="Calibri"/>
              </a:rPr>
              <a:t>think their analysis is unfairly critical of MOS) </a:t>
            </a:r>
            <a:endParaRPr lang="en-US" dirty="0">
              <a:latin typeface="Calibri"/>
            </a:endParaRPr>
          </a:p>
        </p:txBody>
      </p:sp>
      <p:sp>
        <p:nvSpPr>
          <p:cNvPr id="8" name="Slide Number Placeholder 7"/>
          <p:cNvSpPr>
            <a:spLocks noGrp="1"/>
          </p:cNvSpPr>
          <p:nvPr>
            <p:ph type="sldNum" sz="quarter" idx="12"/>
          </p:nvPr>
        </p:nvSpPr>
        <p:spPr/>
        <p:txBody>
          <a:bodyPr/>
          <a:lstStyle/>
          <a:p>
            <a:fld id="{A034744B-61F1-7445-8681-61AA331E26B9}" type="slidenum">
              <a:rPr lang="en-US" smtClean="0"/>
              <a:pPr/>
              <a:t>63</a:t>
            </a:fld>
            <a:endParaRPr lang="en-US" dirty="0"/>
          </a:p>
        </p:txBody>
      </p:sp>
      <p:sp>
        <p:nvSpPr>
          <p:cNvPr id="9" name="TextBox 8"/>
          <p:cNvSpPr txBox="1"/>
          <p:nvPr/>
        </p:nvSpPr>
        <p:spPr>
          <a:xfrm>
            <a:off x="533400" y="3048000"/>
            <a:ext cx="8025003" cy="3046988"/>
          </a:xfrm>
          <a:prstGeom prst="rect">
            <a:avLst/>
          </a:prstGeom>
          <a:noFill/>
        </p:spPr>
        <p:txBody>
          <a:bodyPr wrap="none" rtlCol="0">
            <a:spAutoFit/>
          </a:bodyPr>
          <a:lstStyle/>
          <a:p>
            <a:r>
              <a:rPr lang="en-US" dirty="0" smtClean="0">
                <a:latin typeface="Calibri"/>
                <a:cs typeface="Calibri"/>
              </a:rPr>
              <a:t>In our practice, the Y’s typically have some small error (</a:t>
            </a:r>
            <a:r>
              <a:rPr lang="en-US" dirty="0" err="1" smtClean="0">
                <a:latin typeface="Calibri"/>
                <a:cs typeface="Calibri"/>
              </a:rPr>
              <a:t>obs</a:t>
            </a:r>
            <a:r>
              <a:rPr lang="en-US" dirty="0" smtClean="0">
                <a:latin typeface="Calibri"/>
                <a:cs typeface="Calibri"/>
              </a:rPr>
              <a:t>) </a:t>
            </a:r>
          </a:p>
          <a:p>
            <a:r>
              <a:rPr lang="en-US" dirty="0" smtClean="0">
                <a:latin typeface="Calibri"/>
                <a:cs typeface="Calibri"/>
              </a:rPr>
              <a:t>and the X’s have larger error (forecast model state).  </a:t>
            </a:r>
          </a:p>
          <a:p>
            <a:endParaRPr lang="en-US" dirty="0">
              <a:latin typeface="Calibri"/>
              <a:cs typeface="Calibri"/>
            </a:endParaRPr>
          </a:p>
          <a:p>
            <a:r>
              <a:rPr lang="en-US" dirty="0" smtClean="0">
                <a:latin typeface="Calibri"/>
                <a:cs typeface="Calibri"/>
              </a:rPr>
              <a:t>Practically, the method works well enough to gloss over what</a:t>
            </a:r>
          </a:p>
          <a:p>
            <a:r>
              <a:rPr lang="en-US" dirty="0" smtClean="0">
                <a:latin typeface="Calibri"/>
                <a:cs typeface="Calibri"/>
              </a:rPr>
              <a:t>error </a:t>
            </a:r>
            <a:r>
              <a:rPr lang="en-US" dirty="0" err="1" smtClean="0">
                <a:latin typeface="Calibri"/>
                <a:cs typeface="Calibri"/>
              </a:rPr>
              <a:t>ε</a:t>
            </a:r>
            <a:r>
              <a:rPr lang="en-US" baseline="-25000" dirty="0" err="1" smtClean="0">
                <a:latin typeface="Calibri"/>
                <a:cs typeface="Calibri"/>
              </a:rPr>
              <a:t>i</a:t>
            </a:r>
            <a:r>
              <a:rPr lang="en-US" dirty="0" smtClean="0">
                <a:latin typeface="Calibri"/>
                <a:cs typeface="Calibri"/>
              </a:rPr>
              <a:t> represents, but there is a whole branch of statistics </a:t>
            </a:r>
          </a:p>
          <a:p>
            <a:r>
              <a:rPr lang="en-US" dirty="0" smtClean="0">
                <a:latin typeface="Calibri"/>
                <a:cs typeface="Calibri"/>
              </a:rPr>
              <a:t>(regression with “errors in variables”) that deals with this more </a:t>
            </a:r>
          </a:p>
          <a:p>
            <a:r>
              <a:rPr lang="en-US" dirty="0" smtClean="0">
                <a:latin typeface="Calibri"/>
                <a:cs typeface="Calibri"/>
              </a:rPr>
              <a:t>formally.  This incorrect assumption applies to most of the rest </a:t>
            </a:r>
          </a:p>
          <a:p>
            <a:r>
              <a:rPr lang="en-US" dirty="0" smtClean="0">
                <a:latin typeface="Calibri"/>
                <a:cs typeface="Calibri"/>
              </a:rPr>
              <a:t>of the methods discussed, too.</a:t>
            </a:r>
            <a:endParaRPr lang="en-US" dirty="0">
              <a:latin typeface="Calibri"/>
              <a:cs typeface="Calibri"/>
            </a:endParaRPr>
          </a:p>
        </p:txBody>
      </p:sp>
      <p:sp>
        <p:nvSpPr>
          <p:cNvPr id="10" name="TextBox 9"/>
          <p:cNvSpPr txBox="1"/>
          <p:nvPr/>
        </p:nvSpPr>
        <p:spPr>
          <a:xfrm>
            <a:off x="1143000" y="2057400"/>
            <a:ext cx="1442071" cy="830997"/>
          </a:xfrm>
          <a:prstGeom prst="rect">
            <a:avLst/>
          </a:prstGeom>
          <a:noFill/>
        </p:spPr>
        <p:txBody>
          <a:bodyPr wrap="none" rtlCol="0">
            <a:spAutoFit/>
          </a:bodyPr>
          <a:lstStyle/>
          <a:p>
            <a:r>
              <a:rPr lang="en-US" dirty="0" smtClean="0">
                <a:solidFill>
                  <a:srgbClr val="FF0000"/>
                </a:solidFill>
                <a:latin typeface="Calibri"/>
                <a:cs typeface="Calibri"/>
              </a:rPr>
              <a:t>unknown,</a:t>
            </a:r>
          </a:p>
          <a:p>
            <a:r>
              <a:rPr lang="en-US" dirty="0" smtClean="0">
                <a:solidFill>
                  <a:srgbClr val="FF0000"/>
                </a:solidFill>
                <a:latin typeface="Calibri"/>
                <a:cs typeface="Calibri"/>
              </a:rPr>
              <a:t>with error</a:t>
            </a:r>
            <a:endParaRPr lang="en-US" dirty="0">
              <a:solidFill>
                <a:srgbClr val="FF0000"/>
              </a:solidFill>
              <a:latin typeface="Calibri"/>
              <a:cs typeface="Calibri"/>
            </a:endParaRPr>
          </a:p>
        </p:txBody>
      </p:sp>
      <p:cxnSp>
        <p:nvCxnSpPr>
          <p:cNvPr id="16" name="Straight Arrow Connector 15"/>
          <p:cNvCxnSpPr/>
          <p:nvPr/>
        </p:nvCxnSpPr>
        <p:spPr bwMode="auto">
          <a:xfrm rot="5400000" flipH="1" flipV="1">
            <a:off x="1447800" y="1905000"/>
            <a:ext cx="457200"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7" name="TextBox 16"/>
          <p:cNvSpPr txBox="1"/>
          <p:nvPr/>
        </p:nvSpPr>
        <p:spPr>
          <a:xfrm>
            <a:off x="3657600" y="2362200"/>
            <a:ext cx="3381605" cy="461665"/>
          </a:xfrm>
          <a:prstGeom prst="rect">
            <a:avLst/>
          </a:prstGeom>
          <a:noFill/>
        </p:spPr>
        <p:txBody>
          <a:bodyPr wrap="none" rtlCol="0">
            <a:spAutoFit/>
          </a:bodyPr>
          <a:lstStyle/>
          <a:p>
            <a:r>
              <a:rPr lang="en-US" dirty="0" smtClean="0">
                <a:solidFill>
                  <a:srgbClr val="FF0000"/>
                </a:solidFill>
                <a:latin typeface="Calibri"/>
                <a:cs typeface="Calibri"/>
              </a:rPr>
              <a:t>known, assumed no error</a:t>
            </a:r>
            <a:endParaRPr lang="en-US" dirty="0">
              <a:solidFill>
                <a:srgbClr val="FF0000"/>
              </a:solidFill>
              <a:latin typeface="Calibri"/>
              <a:cs typeface="Calibri"/>
            </a:endParaRPr>
          </a:p>
        </p:txBody>
      </p:sp>
      <p:cxnSp>
        <p:nvCxnSpPr>
          <p:cNvPr id="18" name="Straight Arrow Connector 17"/>
          <p:cNvCxnSpPr/>
          <p:nvPr/>
        </p:nvCxnSpPr>
        <p:spPr bwMode="auto">
          <a:xfrm rot="5400000" flipH="1" flipV="1">
            <a:off x="3582194" y="2057400"/>
            <a:ext cx="608806" cy="79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rot="5400000" flipH="1" flipV="1">
            <a:off x="6096794" y="2056606"/>
            <a:ext cx="609600"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381000" y="228600"/>
            <a:ext cx="8382000" cy="1143000"/>
          </a:xfrm>
        </p:spPr>
        <p:txBody>
          <a:bodyPr/>
          <a:lstStyle/>
          <a:p>
            <a:pPr eaLnBrk="1" hangingPunct="1"/>
            <a:r>
              <a:rPr lang="en-US" dirty="0"/>
              <a:t>Model Output Statistics (“MOS”)</a:t>
            </a:r>
            <a:br>
              <a:rPr lang="en-US" dirty="0"/>
            </a:br>
            <a:r>
              <a:rPr lang="en-US" sz="2800" dirty="0" smtClean="0"/>
              <a:t>most </a:t>
            </a:r>
            <a:r>
              <a:rPr lang="en-US" sz="2800" dirty="0"/>
              <a:t>elements based on multiple linear regression</a:t>
            </a:r>
            <a:endParaRPr lang="en-US" dirty="0"/>
          </a:p>
        </p:txBody>
      </p:sp>
      <p:sp>
        <p:nvSpPr>
          <p:cNvPr id="32772" name="Rectangle 3"/>
          <p:cNvSpPr>
            <a:spLocks noChangeArrowheads="1"/>
          </p:cNvSpPr>
          <p:nvPr/>
        </p:nvSpPr>
        <p:spPr bwMode="auto">
          <a:xfrm>
            <a:off x="1676400" y="1600200"/>
            <a:ext cx="5443538" cy="3444875"/>
          </a:xfrm>
          <a:prstGeom prst="rect">
            <a:avLst/>
          </a:prstGeom>
          <a:noFill/>
          <a:ln w="9525">
            <a:noFill/>
            <a:miter lim="800000"/>
            <a:headEnd/>
            <a:tailEnd/>
          </a:ln>
        </p:spPr>
        <p:txBody>
          <a:bodyPr wrap="none">
            <a:prstTxWarp prst="textNoShape">
              <a:avLst/>
            </a:prstTxWarp>
            <a:spAutoFit/>
          </a:bodyPr>
          <a:lstStyle/>
          <a:p>
            <a:r>
              <a:rPr lang="en-US" sz="1000">
                <a:latin typeface="Courier" charset="0"/>
              </a:rPr>
              <a:t>KBID   GFS MOS GUIDANCE    2/16/2005  1800 UTC                      </a:t>
            </a:r>
          </a:p>
          <a:p>
            <a:r>
              <a:rPr lang="en-US" sz="1000">
                <a:latin typeface="Courier" charset="0"/>
              </a:rPr>
              <a:t> DT /FEB  17                  /FEB  18                /FEB  19       </a:t>
            </a:r>
          </a:p>
          <a:p>
            <a:r>
              <a:rPr lang="en-US" sz="1000">
                <a:latin typeface="Courier" charset="0"/>
              </a:rPr>
              <a:t> HR   00 03 06 09 12 15 18 21 00 03 06 09 12 15 18 21 00 03 06 12 18 </a:t>
            </a:r>
          </a:p>
          <a:p>
            <a:r>
              <a:rPr lang="en-US" sz="1000">
                <a:latin typeface="Courier" charset="0"/>
              </a:rPr>
              <a:t> N/X              32          40          25          35       19    </a:t>
            </a:r>
          </a:p>
          <a:p>
            <a:r>
              <a:rPr lang="en-US" sz="1000">
                <a:latin typeface="Courier" charset="0"/>
              </a:rPr>
              <a:t> TMP  42 39 36 33 32 36 38 37 35 33 30 28 27 30 32 31 28 25 23 19 27 </a:t>
            </a:r>
          </a:p>
          <a:p>
            <a:r>
              <a:rPr lang="en-US" sz="1000">
                <a:latin typeface="Courier" charset="0"/>
              </a:rPr>
              <a:t> DPT  34 29 26 22 19 18 17 17 17 17 17 15 14 13 11  8  7  6  5  2  4 </a:t>
            </a:r>
          </a:p>
          <a:p>
            <a:r>
              <a:rPr lang="en-US" sz="1000">
                <a:latin typeface="Courier" charset="0"/>
              </a:rPr>
              <a:t> CLD  OV FW CL CL SC BK BK BK BK BK BK BK SC BK BK BK BK FW CL CL CL </a:t>
            </a:r>
          </a:p>
          <a:p>
            <a:r>
              <a:rPr lang="en-US" sz="1000">
                <a:latin typeface="Courier" charset="0"/>
              </a:rPr>
              <a:t> WDR  26 30 32 32 32 31 29 28 30 32 31 31 31 31 30 29 31 32 33 33 27 </a:t>
            </a:r>
          </a:p>
          <a:p>
            <a:r>
              <a:rPr lang="en-US" sz="1000">
                <a:latin typeface="Courier" charset="0"/>
              </a:rPr>
              <a:t> WSP  12 12 12 11 08 08 09 08 09 09 10 10 10 12 13 13 15 16 15 09 08 </a:t>
            </a:r>
          </a:p>
          <a:p>
            <a:r>
              <a:rPr lang="en-US" sz="1000">
                <a:latin typeface="Courier" charset="0"/>
              </a:rPr>
              <a:t> P06        17     0     0     0     4     0    10     6     8  0  0 </a:t>
            </a:r>
          </a:p>
          <a:p>
            <a:r>
              <a:rPr lang="en-US" sz="1000">
                <a:latin typeface="Courier" charset="0"/>
              </a:rPr>
              <a:t> P12              17           0          10          17        8    </a:t>
            </a:r>
          </a:p>
          <a:p>
            <a:r>
              <a:rPr lang="en-US" sz="1000">
                <a:latin typeface="Courier" charset="0"/>
              </a:rPr>
              <a:t> Q06         0     0     0     0     0     0     0     0     0  0  0 </a:t>
            </a:r>
          </a:p>
          <a:p>
            <a:r>
              <a:rPr lang="en-US" sz="1000">
                <a:latin typeface="Courier" charset="0"/>
              </a:rPr>
              <a:t> Q12               0           0           0           0        0    </a:t>
            </a:r>
          </a:p>
          <a:p>
            <a:r>
              <a:rPr lang="en-US" sz="1000">
                <a:latin typeface="Courier" charset="0"/>
              </a:rPr>
              <a:t> T06      0/ 2  0/ 0  1/ 0  1/ 2  0/ 1  0/ 1  1/ 0  0/ 1  0/ 0  0/ 0 </a:t>
            </a:r>
          </a:p>
          <a:p>
            <a:r>
              <a:rPr lang="en-US" sz="1000">
                <a:latin typeface="Courier" charset="0"/>
              </a:rPr>
              <a:t> T12                  1/ 0        1/ 2        1/ 1        0/ 1  0/ 0 </a:t>
            </a:r>
          </a:p>
          <a:p>
            <a:r>
              <a:rPr lang="en-US" sz="1000">
                <a:latin typeface="Courier" charset="0"/>
              </a:rPr>
              <a:t> POZ   0  0  0  0  0  0  0  0  0  0  0  0  0  0  0  0  0  0  0  0  0 </a:t>
            </a:r>
          </a:p>
          <a:p>
            <a:r>
              <a:rPr lang="en-US" sz="1000">
                <a:latin typeface="Courier" charset="0"/>
              </a:rPr>
              <a:t> POS  13 47 70 84 91100 96100100100100 92100 98100100100 94 92100100 </a:t>
            </a:r>
          </a:p>
          <a:p>
            <a:r>
              <a:rPr lang="en-US" sz="1000">
                <a:latin typeface="Courier" charset="0"/>
              </a:rPr>
              <a:t> TYP   R  S  S  S  S  S  S  S  S  S  S  S  S  S  S  S  S  S  S  S  S </a:t>
            </a:r>
          </a:p>
          <a:p>
            <a:r>
              <a:rPr lang="en-US" sz="1000">
                <a:latin typeface="Courier" charset="0"/>
              </a:rPr>
              <a:t> SNW                                       0                    0    </a:t>
            </a:r>
          </a:p>
          <a:p>
            <a:r>
              <a:rPr lang="en-US" sz="1000">
                <a:latin typeface="Courier" charset="0"/>
              </a:rPr>
              <a:t> CIG   7  8  8  8  8  8  8  8  8  7  7  7  8  7  7  7  8  8  8  8  8 </a:t>
            </a:r>
          </a:p>
          <a:p>
            <a:r>
              <a:rPr lang="en-US" sz="1000">
                <a:latin typeface="Courier" charset="0"/>
              </a:rPr>
              <a:t> VIS   7  7  7  7  7  7  7  7  7  7  7  7  7  7  7  7  7  7  7  7  7 </a:t>
            </a:r>
          </a:p>
          <a:p>
            <a:r>
              <a:rPr lang="en-US" sz="1000">
                <a:latin typeface="Courier" charset="0"/>
              </a:rPr>
              <a:t> OBV   N  N  N  N  N  N  N  N  N  N  N  N  N  N  N  N  N  N  N  N  N </a:t>
            </a:r>
          </a:p>
        </p:txBody>
      </p:sp>
      <p:sp>
        <p:nvSpPr>
          <p:cNvPr id="32773" name="Rectangle 4"/>
          <p:cNvSpPr>
            <a:spLocks noChangeArrowheads="1"/>
          </p:cNvSpPr>
          <p:nvPr/>
        </p:nvSpPr>
        <p:spPr bwMode="auto">
          <a:xfrm>
            <a:off x="762000" y="5334000"/>
            <a:ext cx="7527925" cy="1314450"/>
          </a:xfrm>
          <a:prstGeom prst="rect">
            <a:avLst/>
          </a:prstGeom>
          <a:noFill/>
          <a:ln w="9525">
            <a:noFill/>
            <a:miter lim="800000"/>
            <a:headEnd/>
            <a:tailEnd/>
          </a:ln>
        </p:spPr>
        <p:txBody>
          <a:bodyPr>
            <a:prstTxWarp prst="textNoShape">
              <a:avLst/>
            </a:prstTxWarp>
            <a:spAutoFit/>
          </a:bodyPr>
          <a:lstStyle/>
          <a:p>
            <a:r>
              <a:rPr lang="en-US" sz="1600" b="1" dirty="0">
                <a:latin typeface="Calibri"/>
              </a:rPr>
              <a:t>US</a:t>
            </a:r>
            <a:r>
              <a:rPr lang="en-US" sz="1600" dirty="0">
                <a:latin typeface="Calibri"/>
              </a:rPr>
              <a:t>: Statistical corrections to operational US NWS models, some fixed (NGM),</a:t>
            </a:r>
          </a:p>
          <a:p>
            <a:r>
              <a:rPr lang="en-US" sz="1600" dirty="0">
                <a:latin typeface="Calibri"/>
              </a:rPr>
              <a:t>some not (Eta, GFS).  Refs: </a:t>
            </a:r>
            <a:r>
              <a:rPr lang="en-US" sz="1600" dirty="0">
                <a:latin typeface="Calibri"/>
                <a:hlinkClick r:id="rId3"/>
              </a:rPr>
              <a:t>http://www.nws.noaa.gov/mdl/synop/index.htm</a:t>
            </a:r>
            <a:r>
              <a:rPr lang="en-US" sz="1600" dirty="0">
                <a:latin typeface="Calibri"/>
              </a:rPr>
              <a:t>,</a:t>
            </a:r>
          </a:p>
          <a:p>
            <a:r>
              <a:rPr lang="en-US" sz="1600" dirty="0">
                <a:latin typeface="Calibri"/>
              </a:rPr>
              <a:t>Carter et al., </a:t>
            </a:r>
            <a:r>
              <a:rPr lang="en-US" sz="1600" i="1" dirty="0">
                <a:latin typeface="Calibri"/>
              </a:rPr>
              <a:t>WAF</a:t>
            </a:r>
            <a:r>
              <a:rPr lang="en-US" sz="1600" dirty="0">
                <a:latin typeface="Calibri"/>
              </a:rPr>
              <a:t>, </a:t>
            </a:r>
            <a:r>
              <a:rPr lang="en-US" sz="1600" b="1" dirty="0">
                <a:latin typeface="Calibri"/>
              </a:rPr>
              <a:t>4</a:t>
            </a:r>
            <a:r>
              <a:rPr lang="en-US" sz="1600" dirty="0">
                <a:latin typeface="Calibri"/>
              </a:rPr>
              <a:t>, </a:t>
            </a:r>
            <a:r>
              <a:rPr lang="en-US" sz="1600" dirty="0" err="1">
                <a:latin typeface="Calibri"/>
              </a:rPr>
              <a:t>p</a:t>
            </a:r>
            <a:r>
              <a:rPr lang="en-US" sz="1600" dirty="0">
                <a:latin typeface="Calibri"/>
              </a:rPr>
              <a:t> 401, </a:t>
            </a:r>
            <a:r>
              <a:rPr lang="en-US" sz="1600" dirty="0" err="1">
                <a:latin typeface="Calibri"/>
              </a:rPr>
              <a:t>Glahn</a:t>
            </a:r>
            <a:r>
              <a:rPr lang="en-US" sz="1600" dirty="0">
                <a:latin typeface="Calibri"/>
              </a:rPr>
              <a:t> and Lowry,  </a:t>
            </a:r>
            <a:r>
              <a:rPr lang="en-US" sz="1600" i="1" dirty="0">
                <a:latin typeface="Calibri"/>
              </a:rPr>
              <a:t>JAM</a:t>
            </a:r>
            <a:r>
              <a:rPr lang="en-US" sz="1600" dirty="0">
                <a:latin typeface="Calibri"/>
              </a:rPr>
              <a:t>, </a:t>
            </a:r>
            <a:r>
              <a:rPr lang="en-US" sz="1600" b="1" dirty="0">
                <a:latin typeface="Calibri"/>
              </a:rPr>
              <a:t>11</a:t>
            </a:r>
            <a:r>
              <a:rPr lang="en-US" sz="1600" dirty="0">
                <a:latin typeface="Calibri"/>
              </a:rPr>
              <a:t>, </a:t>
            </a:r>
            <a:r>
              <a:rPr lang="en-US" sz="1600" dirty="0" err="1">
                <a:latin typeface="Calibri"/>
              </a:rPr>
              <a:t>p</a:t>
            </a:r>
            <a:r>
              <a:rPr lang="en-US" sz="1600" dirty="0">
                <a:latin typeface="Calibri"/>
              </a:rPr>
              <a:t> 1580.  </a:t>
            </a:r>
            <a:r>
              <a:rPr lang="en-US" sz="1600" b="1" dirty="0">
                <a:latin typeface="Calibri"/>
              </a:rPr>
              <a:t> Canadian</a:t>
            </a:r>
            <a:r>
              <a:rPr lang="en-US" sz="1600" dirty="0">
                <a:latin typeface="Calibri"/>
              </a:rPr>
              <a:t> models discussed in Wilson and </a:t>
            </a:r>
            <a:r>
              <a:rPr lang="en-US" sz="1600" dirty="0" err="1">
                <a:latin typeface="Calibri"/>
              </a:rPr>
              <a:t>Vallee</a:t>
            </a:r>
            <a:r>
              <a:rPr lang="en-US" sz="1600" dirty="0">
                <a:latin typeface="Calibri"/>
              </a:rPr>
              <a:t>, </a:t>
            </a:r>
            <a:r>
              <a:rPr lang="en-US" sz="1600" i="1" dirty="0">
                <a:latin typeface="Calibri"/>
              </a:rPr>
              <a:t>WAF</a:t>
            </a:r>
            <a:r>
              <a:rPr lang="en-US" sz="1600" dirty="0">
                <a:latin typeface="Calibri"/>
              </a:rPr>
              <a:t>, </a:t>
            </a:r>
            <a:r>
              <a:rPr lang="en-US" sz="1600" b="1" dirty="0">
                <a:latin typeface="Calibri"/>
              </a:rPr>
              <a:t>17</a:t>
            </a:r>
            <a:r>
              <a:rPr lang="en-US" sz="1600" dirty="0">
                <a:latin typeface="Calibri"/>
              </a:rPr>
              <a:t>, </a:t>
            </a:r>
            <a:r>
              <a:rPr lang="en-US" sz="1600" dirty="0" err="1">
                <a:latin typeface="Calibri"/>
              </a:rPr>
              <a:t>p</a:t>
            </a:r>
            <a:r>
              <a:rPr lang="en-US" sz="1600" dirty="0">
                <a:latin typeface="Calibri"/>
              </a:rPr>
              <a:t>. 206, and </a:t>
            </a:r>
            <a:r>
              <a:rPr lang="en-US" sz="1600" i="1" dirty="0">
                <a:latin typeface="Calibri"/>
              </a:rPr>
              <a:t>WAF</a:t>
            </a:r>
            <a:r>
              <a:rPr lang="en-US" sz="1600" dirty="0">
                <a:latin typeface="Calibri"/>
              </a:rPr>
              <a:t>, </a:t>
            </a:r>
            <a:r>
              <a:rPr lang="en-US" sz="1600" b="1" dirty="0">
                <a:latin typeface="Calibri"/>
              </a:rPr>
              <a:t>18</a:t>
            </a:r>
            <a:r>
              <a:rPr lang="en-US" sz="1600" dirty="0">
                <a:latin typeface="Calibri"/>
              </a:rPr>
              <a:t>, </a:t>
            </a:r>
            <a:r>
              <a:rPr lang="en-US" sz="1600" dirty="0" err="1">
                <a:latin typeface="Calibri"/>
              </a:rPr>
              <a:t>p</a:t>
            </a:r>
            <a:r>
              <a:rPr lang="en-US" sz="1600" dirty="0">
                <a:latin typeface="Calibri"/>
              </a:rPr>
              <a:t> 288.  </a:t>
            </a:r>
            <a:r>
              <a:rPr lang="en-US" sz="1600" b="1" dirty="0">
                <a:latin typeface="Calibri"/>
              </a:rPr>
              <a:t>Britain</a:t>
            </a:r>
            <a:r>
              <a:rPr lang="en-US" sz="1600" dirty="0">
                <a:latin typeface="Calibri"/>
              </a:rPr>
              <a:t>:  Met Office uses “updateable MOS” much like perfect </a:t>
            </a:r>
            <a:r>
              <a:rPr lang="en-US" sz="1600" dirty="0" err="1">
                <a:latin typeface="Calibri"/>
              </a:rPr>
              <a:t>prog</a:t>
            </a:r>
            <a:r>
              <a:rPr lang="en-US" sz="1600" dirty="0">
                <a:latin typeface="Calibri"/>
              </a:rPr>
              <a:t>.</a:t>
            </a:r>
            <a:endParaRPr lang="en-US" dirty="0">
              <a:latin typeface="Calibri"/>
            </a:endParaRPr>
          </a:p>
        </p:txBody>
      </p:sp>
      <p:sp>
        <p:nvSpPr>
          <p:cNvPr id="6" name="Slide Number Placeholder 5"/>
          <p:cNvSpPr>
            <a:spLocks noGrp="1"/>
          </p:cNvSpPr>
          <p:nvPr>
            <p:ph type="sldNum" sz="quarter" idx="12"/>
          </p:nvPr>
        </p:nvSpPr>
        <p:spPr/>
        <p:txBody>
          <a:bodyPr/>
          <a:lstStyle/>
          <a:p>
            <a:fld id="{A034744B-61F1-7445-8681-61AA331E26B9}" type="slidenum">
              <a:rPr lang="en-US" smtClean="0"/>
              <a:pPr/>
              <a:t>64</a:t>
            </a:fld>
            <a:endParaRPr lang="en-US"/>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body" idx="1"/>
          </p:nvPr>
        </p:nvSpPr>
        <p:spPr>
          <a:xfrm>
            <a:off x="609600" y="1600200"/>
            <a:ext cx="7894638" cy="4316413"/>
          </a:xfrm>
          <a:noFill/>
        </p:spPr>
        <p:txBody>
          <a:bodyPr/>
          <a:lstStyle/>
          <a:p>
            <a:pPr marL="528638" indent="-304800" defTabSz="642938" eaLnBrk="1" hangingPunct="1">
              <a:tabLst>
                <a:tab pos="742950" algn="l"/>
              </a:tabLst>
            </a:pPr>
            <a:r>
              <a:rPr lang="en-US" sz="2600" dirty="0" smtClean="0"/>
              <a:t>Useful for making probabilistic forecasts for some binary event, </a:t>
            </a:r>
            <a:r>
              <a:rPr lang="en-US" sz="2600" dirty="0" err="1" smtClean="0"/>
              <a:t>e.g</a:t>
            </a:r>
            <a:r>
              <a:rPr lang="en-US" sz="2600" dirty="0" smtClean="0"/>
              <a:t>, </a:t>
            </a:r>
            <a:r>
              <a:rPr lang="en-US" sz="2600" dirty="0" err="1" smtClean="0"/>
              <a:t>precip</a:t>
            </a:r>
            <a:r>
              <a:rPr lang="en-US" sz="2600" dirty="0" smtClean="0"/>
              <a:t> above threshold.</a:t>
            </a:r>
          </a:p>
          <a:p>
            <a:pPr marL="528638" indent="-304800" defTabSz="642938" eaLnBrk="1" hangingPunct="1">
              <a:tabLst>
                <a:tab pos="742950" algn="l"/>
              </a:tabLst>
            </a:pPr>
            <a:r>
              <a:rPr lang="en-US" sz="2600" dirty="0" smtClean="0"/>
              <a:t>For </a:t>
            </a:r>
            <a:r>
              <a:rPr lang="en-US" sz="2600" dirty="0"/>
              <a:t>each grid point (or station) let </a:t>
            </a:r>
            <a:r>
              <a:rPr lang="en-US" sz="2600" i="1" dirty="0" err="1"/>
              <a:t>x</a:t>
            </a:r>
            <a:r>
              <a:rPr lang="en-US" sz="2600" dirty="0"/>
              <a:t> = continuous predictor data (</a:t>
            </a:r>
            <a:r>
              <a:rPr lang="en-US" sz="2600" dirty="0" err="1"/>
              <a:t>ens</a:t>
            </a:r>
            <a:r>
              <a:rPr lang="en-US" sz="2600" dirty="0"/>
              <a:t>. mean forecast value), </a:t>
            </a:r>
            <a:r>
              <a:rPr lang="en-US" sz="2600" i="1" dirty="0" err="1"/>
              <a:t>y</a:t>
            </a:r>
            <a:r>
              <a:rPr lang="en-US" sz="2600" dirty="0"/>
              <a:t> = binary </a:t>
            </a:r>
            <a:r>
              <a:rPr lang="en-US" sz="2600" dirty="0" err="1"/>
              <a:t>predictand</a:t>
            </a:r>
            <a:r>
              <a:rPr lang="en-US" sz="2600" dirty="0"/>
              <a:t> data (1.0 if predicted event happened, 0.0 if not).</a:t>
            </a:r>
          </a:p>
          <a:p>
            <a:pPr marL="528638" indent="-304800" defTabSz="642938" eaLnBrk="1" hangingPunct="1">
              <a:tabLst>
                <a:tab pos="742950" algn="l"/>
              </a:tabLst>
            </a:pPr>
            <a:r>
              <a:rPr lang="en-US" sz="2600" dirty="0"/>
              <a:t>Problem:  Compute P( </a:t>
            </a:r>
            <a:r>
              <a:rPr lang="en-US" sz="2600" i="1" dirty="0" err="1"/>
              <a:t>y</a:t>
            </a:r>
            <a:r>
              <a:rPr lang="en-US" sz="2600" i="1" dirty="0"/>
              <a:t> </a:t>
            </a:r>
            <a:r>
              <a:rPr lang="en-US" sz="2600" dirty="0"/>
              <a:t>=1.0 </a:t>
            </a:r>
            <a:r>
              <a:rPr lang="en-US" sz="3400" dirty="0"/>
              <a:t>| </a:t>
            </a:r>
            <a:r>
              <a:rPr lang="en-US" sz="2600" i="1" dirty="0" err="1"/>
              <a:t>x</a:t>
            </a:r>
            <a:r>
              <a:rPr lang="en-US" sz="2600" dirty="0"/>
              <a:t> ) as a continuous function of </a:t>
            </a:r>
            <a:r>
              <a:rPr lang="en-US" sz="2600" i="1" dirty="0" err="1"/>
              <a:t>x</a:t>
            </a:r>
            <a:r>
              <a:rPr lang="en-US" sz="2600" dirty="0"/>
              <a:t>.</a:t>
            </a:r>
          </a:p>
          <a:p>
            <a:pPr marL="528638" indent="-304800" defTabSz="642938" eaLnBrk="1" hangingPunct="1">
              <a:tabLst>
                <a:tab pos="742950" algn="l"/>
              </a:tabLst>
            </a:pPr>
            <a:r>
              <a:rPr lang="en-US" sz="2600" dirty="0"/>
              <a:t>Logistic Regression:</a:t>
            </a:r>
            <a:endParaRPr lang="en-US" sz="3000" dirty="0"/>
          </a:p>
        </p:txBody>
      </p:sp>
      <p:sp>
        <p:nvSpPr>
          <p:cNvPr id="35844" name="Rectangle 3"/>
          <p:cNvSpPr>
            <a:spLocks noGrp="1" noChangeArrowheads="1"/>
          </p:cNvSpPr>
          <p:nvPr>
            <p:ph type="title"/>
          </p:nvPr>
        </p:nvSpPr>
        <p:spPr>
          <a:xfrm>
            <a:off x="914400" y="381000"/>
            <a:ext cx="7358063" cy="795338"/>
          </a:xfrm>
          <a:noFill/>
        </p:spPr>
        <p:txBody>
          <a:bodyPr/>
          <a:lstStyle/>
          <a:p>
            <a:pPr marL="17463" defTabSz="642938" eaLnBrk="1" hangingPunct="1">
              <a:tabLst>
                <a:tab pos="1081088" algn="l"/>
              </a:tabLst>
            </a:pPr>
            <a:r>
              <a:rPr lang="en-US" sz="5000" dirty="0"/>
              <a:t>Logistic regression</a:t>
            </a:r>
            <a:endParaRPr lang="en-US" sz="2200" b="1" dirty="0"/>
          </a:p>
        </p:txBody>
      </p:sp>
      <p:pic>
        <p:nvPicPr>
          <p:cNvPr id="35845" name="Picture 4"/>
          <p:cNvPicPr>
            <a:picLocks noChangeAspect="1" noChangeArrowheads="1"/>
          </p:cNvPicPr>
          <p:nvPr/>
        </p:nvPicPr>
        <p:blipFill>
          <a:blip r:embed="rId3"/>
          <a:srcRect/>
          <a:stretch>
            <a:fillRect/>
          </a:stretch>
        </p:blipFill>
        <p:spPr bwMode="auto">
          <a:xfrm>
            <a:off x="4495800" y="4953000"/>
            <a:ext cx="3911600" cy="741363"/>
          </a:xfrm>
          <a:prstGeom prst="rect">
            <a:avLst/>
          </a:prstGeom>
          <a:noFill/>
          <a:ln w="25400">
            <a:noFill/>
            <a:miter lim="800000"/>
            <a:headEnd/>
            <a:tailEnd/>
          </a:ln>
        </p:spPr>
      </p:pic>
      <p:sp>
        <p:nvSpPr>
          <p:cNvPr id="35846" name="Rectangle 5"/>
          <p:cNvSpPr>
            <a:spLocks noChangeArrowheads="1"/>
          </p:cNvSpPr>
          <p:nvPr/>
        </p:nvSpPr>
        <p:spPr bwMode="auto">
          <a:xfrm>
            <a:off x="77788" y="6496050"/>
            <a:ext cx="2384337" cy="307777"/>
          </a:xfrm>
          <a:prstGeom prst="rect">
            <a:avLst/>
          </a:prstGeom>
          <a:noFill/>
          <a:ln w="9525">
            <a:noFill/>
            <a:miter lim="800000"/>
            <a:headEnd/>
            <a:tailEnd/>
          </a:ln>
        </p:spPr>
        <p:txBody>
          <a:bodyPr wrap="none">
            <a:prstTxWarp prst="textNoShape">
              <a:avLst/>
            </a:prstTxWarp>
            <a:spAutoFit/>
          </a:bodyPr>
          <a:lstStyle/>
          <a:p>
            <a:r>
              <a:rPr lang="en-US" sz="1400" dirty="0">
                <a:latin typeface="Calibri"/>
              </a:rPr>
              <a:t>Ref: any applied statistics text.</a:t>
            </a:r>
          </a:p>
        </p:txBody>
      </p:sp>
      <p:sp>
        <p:nvSpPr>
          <p:cNvPr id="7" name="Slide Number Placeholder 6"/>
          <p:cNvSpPr>
            <a:spLocks noGrp="1"/>
          </p:cNvSpPr>
          <p:nvPr>
            <p:ph type="sldNum" sz="quarter" idx="12"/>
          </p:nvPr>
        </p:nvSpPr>
        <p:spPr/>
        <p:txBody>
          <a:bodyPr/>
          <a:lstStyle/>
          <a:p>
            <a:fld id="{A034744B-61F1-7445-8681-61AA331E26B9}" type="slidenum">
              <a:rPr lang="en-US" smtClean="0"/>
              <a:pPr/>
              <a:t>65</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p:cNvPicPr>
            <a:picLocks noChangeAspect="1" noChangeArrowheads="1"/>
          </p:cNvPicPr>
          <p:nvPr/>
        </p:nvPicPr>
        <p:blipFill>
          <a:blip r:embed="rId3"/>
          <a:srcRect/>
          <a:stretch>
            <a:fillRect/>
          </a:stretch>
        </p:blipFill>
        <p:spPr bwMode="auto">
          <a:xfrm>
            <a:off x="0" y="1066800"/>
            <a:ext cx="5791200" cy="5791200"/>
          </a:xfrm>
          <a:prstGeom prst="rect">
            <a:avLst/>
          </a:prstGeom>
          <a:noFill/>
          <a:ln w="9525">
            <a:noFill/>
            <a:miter lim="800000"/>
            <a:headEnd/>
            <a:tailEnd/>
          </a:ln>
        </p:spPr>
      </p:pic>
      <p:sp>
        <p:nvSpPr>
          <p:cNvPr id="37892" name="Text Box 3"/>
          <p:cNvSpPr txBox="1">
            <a:spLocks/>
          </p:cNvSpPr>
          <p:nvPr/>
        </p:nvSpPr>
        <p:spPr bwMode="auto">
          <a:xfrm>
            <a:off x="5572326" y="5257800"/>
            <a:ext cx="3044423" cy="1015663"/>
          </a:xfrm>
          <a:prstGeom prst="rect">
            <a:avLst/>
          </a:prstGeom>
          <a:noFill/>
          <a:ln w="25400">
            <a:noFill/>
            <a:miter lim="800000"/>
            <a:headEnd/>
            <a:tailEnd/>
          </a:ln>
        </p:spPr>
        <p:txBody>
          <a:bodyPr wrap="none">
            <a:prstTxWarp prst="textNoShape">
              <a:avLst/>
            </a:prstTxWarp>
            <a:spAutoFit/>
          </a:bodyPr>
          <a:lstStyle/>
          <a:p>
            <a:pPr algn="ctr" eaLnBrk="1" hangingPunct="1"/>
            <a:r>
              <a:rPr lang="en-US" sz="1200" dirty="0">
                <a:solidFill>
                  <a:srgbClr val="000000"/>
                </a:solidFill>
                <a:latin typeface="Calibri"/>
              </a:rPr>
              <a:t>Dashed lines: </a:t>
            </a:r>
            <a:r>
              <a:rPr lang="en-US" sz="1200" dirty="0" err="1">
                <a:solidFill>
                  <a:srgbClr val="000000"/>
                </a:solidFill>
                <a:latin typeface="Calibri"/>
              </a:rPr>
              <a:t>tercile</a:t>
            </a:r>
            <a:r>
              <a:rPr lang="en-US" sz="1200" dirty="0">
                <a:solidFill>
                  <a:srgbClr val="000000"/>
                </a:solidFill>
                <a:latin typeface="Calibri"/>
              </a:rPr>
              <a:t> boundaries</a:t>
            </a:r>
          </a:p>
          <a:p>
            <a:pPr algn="ctr" eaLnBrk="1" hangingPunct="1"/>
            <a:r>
              <a:rPr lang="en-US" sz="1200" dirty="0">
                <a:solidFill>
                  <a:srgbClr val="000000"/>
                </a:solidFill>
                <a:latin typeface="Calibri"/>
              </a:rPr>
              <a:t>Red points: samples above upper </a:t>
            </a:r>
            <a:r>
              <a:rPr lang="en-US" sz="1200" dirty="0" err="1">
                <a:solidFill>
                  <a:srgbClr val="000000"/>
                </a:solidFill>
                <a:latin typeface="Calibri"/>
              </a:rPr>
              <a:t>tercile</a:t>
            </a:r>
            <a:endParaRPr lang="en-US" sz="1200" dirty="0">
              <a:solidFill>
                <a:srgbClr val="000000"/>
              </a:solidFill>
              <a:latin typeface="Calibri"/>
            </a:endParaRPr>
          </a:p>
          <a:p>
            <a:pPr algn="ctr" eaLnBrk="1" hangingPunct="1"/>
            <a:r>
              <a:rPr lang="en-US" sz="1200" dirty="0">
                <a:solidFill>
                  <a:srgbClr val="000000"/>
                </a:solidFill>
                <a:latin typeface="Calibri"/>
              </a:rPr>
              <a:t>Blue points: samples below upper </a:t>
            </a:r>
            <a:r>
              <a:rPr lang="en-US" sz="1200" dirty="0" err="1">
                <a:solidFill>
                  <a:srgbClr val="000000"/>
                </a:solidFill>
                <a:latin typeface="Calibri"/>
              </a:rPr>
              <a:t>tercile</a:t>
            </a:r>
            <a:endParaRPr lang="en-US" sz="1200" dirty="0">
              <a:solidFill>
                <a:srgbClr val="000000"/>
              </a:solidFill>
              <a:latin typeface="Calibri"/>
            </a:endParaRPr>
          </a:p>
          <a:p>
            <a:pPr algn="ctr" eaLnBrk="1" hangingPunct="1"/>
            <a:r>
              <a:rPr lang="en-US" sz="1200" dirty="0">
                <a:solidFill>
                  <a:srgbClr val="000000"/>
                </a:solidFill>
                <a:latin typeface="Calibri"/>
              </a:rPr>
              <a:t>Solid bars: probabilities by bin count</a:t>
            </a:r>
          </a:p>
          <a:p>
            <a:pPr algn="ctr" eaLnBrk="1" hangingPunct="1"/>
            <a:r>
              <a:rPr lang="en-US" sz="1200" dirty="0">
                <a:solidFill>
                  <a:srgbClr val="000000"/>
                </a:solidFill>
                <a:latin typeface="Calibri"/>
              </a:rPr>
              <a:t>Dotted line: logistic regression curve</a:t>
            </a:r>
            <a:endParaRPr lang="en-US" sz="1400" dirty="0">
              <a:solidFill>
                <a:srgbClr val="000000"/>
              </a:solidFill>
              <a:latin typeface="Calibri"/>
            </a:endParaRPr>
          </a:p>
        </p:txBody>
      </p:sp>
      <p:sp>
        <p:nvSpPr>
          <p:cNvPr id="37893" name="Rectangle 4"/>
          <p:cNvSpPr>
            <a:spLocks noGrp="1" noChangeArrowheads="1"/>
          </p:cNvSpPr>
          <p:nvPr>
            <p:ph type="title"/>
          </p:nvPr>
        </p:nvSpPr>
        <p:spPr>
          <a:xfrm>
            <a:off x="304800" y="228600"/>
            <a:ext cx="8534400" cy="1143000"/>
          </a:xfrm>
        </p:spPr>
        <p:txBody>
          <a:bodyPr/>
          <a:lstStyle/>
          <a:p>
            <a:pPr eaLnBrk="1" hangingPunct="1"/>
            <a:r>
              <a:rPr lang="en-US" sz="3400" dirty="0">
                <a:solidFill>
                  <a:srgbClr val="000000"/>
                </a:solidFill>
              </a:rPr>
              <a:t>Logistic regression using a long data set</a:t>
            </a:r>
            <a:br>
              <a:rPr lang="en-US" sz="3400" dirty="0">
                <a:solidFill>
                  <a:srgbClr val="000000"/>
                </a:solidFill>
              </a:rPr>
            </a:br>
            <a:r>
              <a:rPr lang="en-US" sz="3400" dirty="0">
                <a:solidFill>
                  <a:srgbClr val="000000"/>
                </a:solidFill>
              </a:rPr>
              <a:t>of observed and forecast anomalies</a:t>
            </a:r>
            <a:endParaRPr lang="en-US" sz="3400" dirty="0">
              <a:solidFill>
                <a:srgbClr val="000000"/>
              </a:solidFill>
              <a:latin typeface="Gill Sans" charset="0"/>
            </a:endParaRPr>
          </a:p>
        </p:txBody>
      </p:sp>
      <p:sp>
        <p:nvSpPr>
          <p:cNvPr id="37894" name="Text Box 5"/>
          <p:cNvSpPr txBox="1">
            <a:spLocks noChangeArrowheads="1"/>
          </p:cNvSpPr>
          <p:nvPr/>
        </p:nvSpPr>
        <p:spPr bwMode="auto">
          <a:xfrm>
            <a:off x="5867400" y="1905000"/>
            <a:ext cx="2819400" cy="3113088"/>
          </a:xfrm>
          <a:prstGeom prst="rect">
            <a:avLst/>
          </a:prstGeom>
          <a:noFill/>
          <a:ln w="9525">
            <a:noFill/>
            <a:miter lim="800000"/>
            <a:headEnd/>
            <a:tailEnd/>
          </a:ln>
        </p:spPr>
        <p:txBody>
          <a:bodyPr>
            <a:prstTxWarp prst="textNoShape">
              <a:avLst/>
            </a:prstTxWarp>
            <a:spAutoFit/>
          </a:bodyPr>
          <a:lstStyle/>
          <a:p>
            <a:r>
              <a:rPr lang="en-US" sz="1800" dirty="0">
                <a:latin typeface="Calibri"/>
              </a:rPr>
              <a:t>Seeking to predict probability of warmer than normal conditions (upper </a:t>
            </a:r>
            <a:r>
              <a:rPr lang="en-US" sz="1800" dirty="0" err="1">
                <a:latin typeface="Calibri"/>
              </a:rPr>
              <a:t>tercile</a:t>
            </a:r>
            <a:r>
              <a:rPr lang="en-US" sz="1800" dirty="0">
                <a:latin typeface="Calibri"/>
              </a:rPr>
              <a:t> of observed). Using reforecasts</a:t>
            </a:r>
          </a:p>
          <a:p>
            <a:r>
              <a:rPr lang="en-US" sz="1800" dirty="0">
                <a:latin typeface="Calibri"/>
              </a:rPr>
              <a:t>(a later talk), we have 23 years of data. Let’s use old data in a 31-day window around the</a:t>
            </a:r>
          </a:p>
          <a:p>
            <a:r>
              <a:rPr lang="en-US" sz="1800" dirty="0">
                <a:latin typeface="Calibri"/>
              </a:rPr>
              <a:t>date of interest to make statistical corrections.</a:t>
            </a:r>
            <a:endParaRPr lang="en-US" sz="2000" dirty="0">
              <a:latin typeface="Calibri"/>
            </a:endParaRPr>
          </a:p>
        </p:txBody>
      </p:sp>
      <p:sp>
        <p:nvSpPr>
          <p:cNvPr id="37895" name="Rectangle 7"/>
          <p:cNvSpPr>
            <a:spLocks noChangeArrowheads="1"/>
          </p:cNvSpPr>
          <p:nvPr/>
        </p:nvSpPr>
        <p:spPr bwMode="auto">
          <a:xfrm>
            <a:off x="77788" y="6591300"/>
            <a:ext cx="1948282" cy="246221"/>
          </a:xfrm>
          <a:prstGeom prst="rect">
            <a:avLst/>
          </a:prstGeom>
          <a:noFill/>
          <a:ln w="9525">
            <a:noFill/>
            <a:miter lim="800000"/>
            <a:headEnd/>
            <a:tailEnd/>
          </a:ln>
        </p:spPr>
        <p:txBody>
          <a:bodyPr wrap="none">
            <a:prstTxWarp prst="textNoShape">
              <a:avLst/>
            </a:prstTxWarp>
            <a:spAutoFit/>
          </a:bodyPr>
          <a:lstStyle/>
          <a:p>
            <a:r>
              <a:rPr lang="en-US" sz="1000" dirty="0">
                <a:latin typeface="Calibri"/>
              </a:rPr>
              <a:t>Ref: Hamill et al. MWR, June 2004</a:t>
            </a:r>
          </a:p>
        </p:txBody>
      </p:sp>
      <p:sp>
        <p:nvSpPr>
          <p:cNvPr id="8" name="Slide Number Placeholder 7"/>
          <p:cNvSpPr>
            <a:spLocks noGrp="1"/>
          </p:cNvSpPr>
          <p:nvPr>
            <p:ph type="sldNum" sz="quarter" idx="12"/>
          </p:nvPr>
        </p:nvSpPr>
        <p:spPr/>
        <p:txBody>
          <a:bodyPr/>
          <a:lstStyle/>
          <a:p>
            <a:fld id="{A034744B-61F1-7445-8681-61AA331E26B9}" type="slidenum">
              <a:rPr lang="en-US" smtClean="0"/>
              <a:pPr/>
              <a:t>66</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838200"/>
          </a:xfrm>
        </p:spPr>
        <p:txBody>
          <a:bodyPr/>
          <a:lstStyle/>
          <a:p>
            <a:r>
              <a:rPr lang="en-US" dirty="0" smtClean="0"/>
              <a:t>Logistic regression drawbacks</a:t>
            </a:r>
            <a:endParaRPr lang="en-US" dirty="0"/>
          </a:p>
        </p:txBody>
      </p:sp>
      <p:sp>
        <p:nvSpPr>
          <p:cNvPr id="3" name="Content Placeholder 2"/>
          <p:cNvSpPr>
            <a:spLocks noGrp="1"/>
          </p:cNvSpPr>
          <p:nvPr>
            <p:ph idx="1"/>
          </p:nvPr>
        </p:nvSpPr>
        <p:spPr>
          <a:xfrm>
            <a:off x="685800" y="1828800"/>
            <a:ext cx="7772400" cy="4114800"/>
          </a:xfrm>
        </p:spPr>
        <p:txBody>
          <a:bodyPr/>
          <a:lstStyle/>
          <a:p>
            <a:r>
              <a:rPr lang="en-US" dirty="0" smtClean="0"/>
              <a:t>Doesn’t generate full pdf (though see Wilks,  2009, </a:t>
            </a:r>
            <a:r>
              <a:rPr lang="en-US" i="1" dirty="0" smtClean="0"/>
              <a:t>Met Apps</a:t>
            </a:r>
            <a:r>
              <a:rPr lang="en-US" dirty="0" smtClean="0"/>
              <a:t>, </a:t>
            </a:r>
            <a:r>
              <a:rPr lang="en-US" dirty="0" err="1" smtClean="0"/>
              <a:t>p</a:t>
            </a:r>
            <a:r>
              <a:rPr lang="en-US" dirty="0" smtClean="0"/>
              <a:t>. 361).</a:t>
            </a:r>
          </a:p>
          <a:p>
            <a:r>
              <a:rPr lang="en-US" dirty="0" smtClean="0"/>
              <a:t>With ensembles, what do you use as predictors?  Ens. mean?  Spread? Every member?</a:t>
            </a:r>
          </a:p>
          <a:p>
            <a:r>
              <a:rPr lang="en-US" dirty="0" smtClean="0"/>
              <a:t>Iterative technique, can be slower.</a:t>
            </a:r>
          </a:p>
          <a:p>
            <a:r>
              <a:rPr lang="en-US" dirty="0" smtClean="0"/>
              <a:t>Better have training set with distribution of 1’s and 0’s, otherwise software will croak.</a:t>
            </a:r>
          </a:p>
        </p:txBody>
      </p:sp>
      <p:sp>
        <p:nvSpPr>
          <p:cNvPr id="4" name="Slide Number Placeholder 3"/>
          <p:cNvSpPr>
            <a:spLocks noGrp="1"/>
          </p:cNvSpPr>
          <p:nvPr>
            <p:ph type="sldNum" sz="quarter" idx="12"/>
          </p:nvPr>
        </p:nvSpPr>
        <p:spPr/>
        <p:txBody>
          <a:bodyPr/>
          <a:lstStyle/>
          <a:p>
            <a:fld id="{A034744B-61F1-7445-8681-61AA331E26B9}" type="slidenum">
              <a:rPr lang="en-US" smtClean="0"/>
              <a:pPr/>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p:spPr>
        <p:txBody>
          <a:bodyPr/>
          <a:lstStyle/>
          <a:p>
            <a:fld id="{79646589-43E5-3D44-9C8C-531DA41D7F04}" type="slidenum">
              <a:rPr lang="en-US" smtClean="0">
                <a:ea typeface="ＭＳ Ｐゴシック" charset="-128"/>
                <a:cs typeface="Calibri"/>
              </a:rPr>
              <a:pPr/>
              <a:t>68</a:t>
            </a:fld>
            <a:endParaRPr lang="en-US" smtClean="0">
              <a:ea typeface="ＭＳ Ｐゴシック" charset="-128"/>
              <a:cs typeface="Calibri"/>
            </a:endParaRPr>
          </a:p>
        </p:txBody>
      </p:sp>
      <p:pic>
        <p:nvPicPr>
          <p:cNvPr id="48131" name="Picture 2" descr="Main"/>
          <p:cNvPicPr>
            <a:picLocks noChangeAspect="1" noChangeArrowheads="1"/>
          </p:cNvPicPr>
          <p:nvPr/>
        </p:nvPicPr>
        <p:blipFill>
          <a:blip r:embed="rId3"/>
          <a:srcRect/>
          <a:stretch>
            <a:fillRect/>
          </a:stretch>
        </p:blipFill>
        <p:spPr bwMode="auto">
          <a:xfrm>
            <a:off x="76200" y="1143000"/>
            <a:ext cx="2819400" cy="2170113"/>
          </a:xfrm>
          <a:prstGeom prst="rect">
            <a:avLst/>
          </a:prstGeom>
          <a:noFill/>
          <a:ln w="9525">
            <a:noFill/>
            <a:miter lim="800000"/>
            <a:headEnd/>
            <a:tailEnd/>
          </a:ln>
        </p:spPr>
      </p:pic>
      <p:pic>
        <p:nvPicPr>
          <p:cNvPr id="48132" name="Picture 3" descr="analog_01"/>
          <p:cNvPicPr>
            <a:picLocks noChangeAspect="1" noChangeArrowheads="1"/>
          </p:cNvPicPr>
          <p:nvPr/>
        </p:nvPicPr>
        <p:blipFill>
          <a:blip r:embed="rId4"/>
          <a:srcRect/>
          <a:stretch>
            <a:fillRect/>
          </a:stretch>
        </p:blipFill>
        <p:spPr bwMode="auto">
          <a:xfrm>
            <a:off x="2971800" y="762000"/>
            <a:ext cx="1447800" cy="930275"/>
          </a:xfrm>
          <a:prstGeom prst="rect">
            <a:avLst/>
          </a:prstGeom>
          <a:noFill/>
          <a:ln w="9525">
            <a:noFill/>
            <a:miter lim="800000"/>
            <a:headEnd/>
            <a:tailEnd/>
          </a:ln>
        </p:spPr>
      </p:pic>
      <p:pic>
        <p:nvPicPr>
          <p:cNvPr id="48133" name="Picture 4" descr="analog_02"/>
          <p:cNvPicPr>
            <a:picLocks noChangeAspect="1" noChangeArrowheads="1"/>
          </p:cNvPicPr>
          <p:nvPr/>
        </p:nvPicPr>
        <p:blipFill>
          <a:blip r:embed="rId5"/>
          <a:srcRect/>
          <a:stretch>
            <a:fillRect/>
          </a:stretch>
        </p:blipFill>
        <p:spPr bwMode="auto">
          <a:xfrm>
            <a:off x="2971800" y="1752600"/>
            <a:ext cx="1447800" cy="930275"/>
          </a:xfrm>
          <a:prstGeom prst="rect">
            <a:avLst/>
          </a:prstGeom>
          <a:noFill/>
          <a:ln w="9525">
            <a:noFill/>
            <a:miter lim="800000"/>
            <a:headEnd/>
            <a:tailEnd/>
          </a:ln>
        </p:spPr>
      </p:pic>
      <p:pic>
        <p:nvPicPr>
          <p:cNvPr id="48134" name="Picture 5" descr="analog_03"/>
          <p:cNvPicPr>
            <a:picLocks noChangeAspect="1" noChangeArrowheads="1"/>
          </p:cNvPicPr>
          <p:nvPr/>
        </p:nvPicPr>
        <p:blipFill>
          <a:blip r:embed="rId6"/>
          <a:srcRect/>
          <a:stretch>
            <a:fillRect/>
          </a:stretch>
        </p:blipFill>
        <p:spPr bwMode="auto">
          <a:xfrm>
            <a:off x="2971800" y="2743200"/>
            <a:ext cx="1447800" cy="930275"/>
          </a:xfrm>
          <a:prstGeom prst="rect">
            <a:avLst/>
          </a:prstGeom>
          <a:noFill/>
          <a:ln w="9525">
            <a:noFill/>
            <a:miter lim="800000"/>
            <a:headEnd/>
            <a:tailEnd/>
          </a:ln>
        </p:spPr>
      </p:pic>
      <p:pic>
        <p:nvPicPr>
          <p:cNvPr id="48135" name="Picture 6" descr="analog_04"/>
          <p:cNvPicPr>
            <a:picLocks noChangeAspect="1" noChangeArrowheads="1"/>
          </p:cNvPicPr>
          <p:nvPr/>
        </p:nvPicPr>
        <p:blipFill>
          <a:blip r:embed="rId7"/>
          <a:srcRect/>
          <a:stretch>
            <a:fillRect/>
          </a:stretch>
        </p:blipFill>
        <p:spPr bwMode="auto">
          <a:xfrm>
            <a:off x="2971800" y="3733800"/>
            <a:ext cx="1447800" cy="930275"/>
          </a:xfrm>
          <a:prstGeom prst="rect">
            <a:avLst/>
          </a:prstGeom>
          <a:noFill/>
          <a:ln w="9525">
            <a:noFill/>
            <a:miter lim="800000"/>
            <a:headEnd/>
            <a:tailEnd/>
          </a:ln>
        </p:spPr>
      </p:pic>
      <p:pic>
        <p:nvPicPr>
          <p:cNvPr id="48136" name="Picture 7" descr="analog_05"/>
          <p:cNvPicPr>
            <a:picLocks noChangeAspect="1" noChangeArrowheads="1"/>
          </p:cNvPicPr>
          <p:nvPr/>
        </p:nvPicPr>
        <p:blipFill>
          <a:blip r:embed="rId8"/>
          <a:srcRect/>
          <a:stretch>
            <a:fillRect/>
          </a:stretch>
        </p:blipFill>
        <p:spPr bwMode="auto">
          <a:xfrm>
            <a:off x="2971800" y="4724400"/>
            <a:ext cx="1447800" cy="930275"/>
          </a:xfrm>
          <a:prstGeom prst="rect">
            <a:avLst/>
          </a:prstGeom>
          <a:noFill/>
          <a:ln w="9525">
            <a:noFill/>
            <a:miter lim="800000"/>
            <a:headEnd/>
            <a:tailEnd/>
          </a:ln>
        </p:spPr>
      </p:pic>
      <p:pic>
        <p:nvPicPr>
          <p:cNvPr id="48137" name="Picture 8" descr="analog_06"/>
          <p:cNvPicPr>
            <a:picLocks noChangeAspect="1" noChangeArrowheads="1"/>
          </p:cNvPicPr>
          <p:nvPr/>
        </p:nvPicPr>
        <p:blipFill>
          <a:blip r:embed="rId9"/>
          <a:srcRect/>
          <a:stretch>
            <a:fillRect/>
          </a:stretch>
        </p:blipFill>
        <p:spPr bwMode="auto">
          <a:xfrm>
            <a:off x="2971800" y="5715000"/>
            <a:ext cx="1447800" cy="930275"/>
          </a:xfrm>
          <a:prstGeom prst="rect">
            <a:avLst/>
          </a:prstGeom>
          <a:noFill/>
          <a:ln w="9525">
            <a:noFill/>
            <a:miter lim="800000"/>
            <a:headEnd/>
            <a:tailEnd/>
          </a:ln>
        </p:spPr>
      </p:pic>
      <p:pic>
        <p:nvPicPr>
          <p:cNvPr id="48138" name="Picture 9" descr="analog_08"/>
          <p:cNvPicPr>
            <a:picLocks noChangeAspect="1" noChangeArrowheads="1"/>
          </p:cNvPicPr>
          <p:nvPr/>
        </p:nvPicPr>
        <p:blipFill>
          <a:blip r:embed="rId10"/>
          <a:srcRect/>
          <a:stretch>
            <a:fillRect/>
          </a:stretch>
        </p:blipFill>
        <p:spPr bwMode="auto">
          <a:xfrm>
            <a:off x="4495800" y="1752600"/>
            <a:ext cx="1447800" cy="930275"/>
          </a:xfrm>
          <a:prstGeom prst="rect">
            <a:avLst/>
          </a:prstGeom>
          <a:noFill/>
          <a:ln w="9525">
            <a:noFill/>
            <a:miter lim="800000"/>
            <a:headEnd/>
            <a:tailEnd/>
          </a:ln>
        </p:spPr>
      </p:pic>
      <p:pic>
        <p:nvPicPr>
          <p:cNvPr id="48139" name="Picture 10" descr="analog_09"/>
          <p:cNvPicPr>
            <a:picLocks noChangeAspect="1" noChangeArrowheads="1"/>
          </p:cNvPicPr>
          <p:nvPr/>
        </p:nvPicPr>
        <p:blipFill>
          <a:blip r:embed="rId11"/>
          <a:srcRect/>
          <a:stretch>
            <a:fillRect/>
          </a:stretch>
        </p:blipFill>
        <p:spPr bwMode="auto">
          <a:xfrm>
            <a:off x="4495800" y="2743200"/>
            <a:ext cx="1447800" cy="930275"/>
          </a:xfrm>
          <a:prstGeom prst="rect">
            <a:avLst/>
          </a:prstGeom>
          <a:noFill/>
          <a:ln w="9525">
            <a:noFill/>
            <a:miter lim="800000"/>
            <a:headEnd/>
            <a:tailEnd/>
          </a:ln>
        </p:spPr>
      </p:pic>
      <p:pic>
        <p:nvPicPr>
          <p:cNvPr id="48140" name="Picture 11" descr="analog_10"/>
          <p:cNvPicPr>
            <a:picLocks noChangeAspect="1" noChangeArrowheads="1"/>
          </p:cNvPicPr>
          <p:nvPr/>
        </p:nvPicPr>
        <p:blipFill>
          <a:blip r:embed="rId12"/>
          <a:srcRect/>
          <a:stretch>
            <a:fillRect/>
          </a:stretch>
        </p:blipFill>
        <p:spPr bwMode="auto">
          <a:xfrm>
            <a:off x="4495800" y="3733800"/>
            <a:ext cx="1447800" cy="930275"/>
          </a:xfrm>
          <a:prstGeom prst="rect">
            <a:avLst/>
          </a:prstGeom>
          <a:noFill/>
          <a:ln w="9525">
            <a:noFill/>
            <a:miter lim="800000"/>
            <a:headEnd/>
            <a:tailEnd/>
          </a:ln>
        </p:spPr>
      </p:pic>
      <p:pic>
        <p:nvPicPr>
          <p:cNvPr id="48141" name="Picture 12" descr="analog_11"/>
          <p:cNvPicPr>
            <a:picLocks noChangeAspect="1" noChangeArrowheads="1"/>
          </p:cNvPicPr>
          <p:nvPr/>
        </p:nvPicPr>
        <p:blipFill>
          <a:blip r:embed="rId13"/>
          <a:srcRect/>
          <a:stretch>
            <a:fillRect/>
          </a:stretch>
        </p:blipFill>
        <p:spPr bwMode="auto">
          <a:xfrm>
            <a:off x="4495800" y="4724400"/>
            <a:ext cx="1447800" cy="930275"/>
          </a:xfrm>
          <a:prstGeom prst="rect">
            <a:avLst/>
          </a:prstGeom>
          <a:noFill/>
          <a:ln w="9525">
            <a:noFill/>
            <a:miter lim="800000"/>
            <a:headEnd/>
            <a:tailEnd/>
          </a:ln>
        </p:spPr>
      </p:pic>
      <p:pic>
        <p:nvPicPr>
          <p:cNvPr id="48142" name="Picture 13" descr="analog_12"/>
          <p:cNvPicPr>
            <a:picLocks noChangeAspect="1" noChangeArrowheads="1"/>
          </p:cNvPicPr>
          <p:nvPr/>
        </p:nvPicPr>
        <p:blipFill>
          <a:blip r:embed="rId14"/>
          <a:srcRect/>
          <a:stretch>
            <a:fillRect/>
          </a:stretch>
        </p:blipFill>
        <p:spPr bwMode="auto">
          <a:xfrm>
            <a:off x="4495800" y="5715000"/>
            <a:ext cx="1447800" cy="930275"/>
          </a:xfrm>
          <a:prstGeom prst="rect">
            <a:avLst/>
          </a:prstGeom>
          <a:noFill/>
          <a:ln w="9525">
            <a:noFill/>
            <a:miter lim="800000"/>
            <a:headEnd/>
            <a:tailEnd/>
          </a:ln>
        </p:spPr>
      </p:pic>
      <p:pic>
        <p:nvPicPr>
          <p:cNvPr id="48143" name="Picture 14" descr="analog_13"/>
          <p:cNvPicPr>
            <a:picLocks noChangeAspect="1" noChangeArrowheads="1"/>
          </p:cNvPicPr>
          <p:nvPr/>
        </p:nvPicPr>
        <p:blipFill>
          <a:blip r:embed="rId15"/>
          <a:srcRect/>
          <a:stretch>
            <a:fillRect/>
          </a:stretch>
        </p:blipFill>
        <p:spPr bwMode="auto">
          <a:xfrm>
            <a:off x="6019800" y="762000"/>
            <a:ext cx="1422400" cy="914400"/>
          </a:xfrm>
          <a:prstGeom prst="rect">
            <a:avLst/>
          </a:prstGeom>
          <a:noFill/>
          <a:ln w="9525">
            <a:noFill/>
            <a:miter lim="800000"/>
            <a:headEnd/>
            <a:tailEnd/>
          </a:ln>
        </p:spPr>
      </p:pic>
      <p:pic>
        <p:nvPicPr>
          <p:cNvPr id="48144" name="Picture 15" descr="analog_14"/>
          <p:cNvPicPr>
            <a:picLocks noChangeAspect="1" noChangeArrowheads="1"/>
          </p:cNvPicPr>
          <p:nvPr/>
        </p:nvPicPr>
        <p:blipFill>
          <a:blip r:embed="rId16"/>
          <a:srcRect/>
          <a:stretch>
            <a:fillRect/>
          </a:stretch>
        </p:blipFill>
        <p:spPr bwMode="auto">
          <a:xfrm>
            <a:off x="6019800" y="1752600"/>
            <a:ext cx="1447800" cy="930275"/>
          </a:xfrm>
          <a:prstGeom prst="rect">
            <a:avLst/>
          </a:prstGeom>
          <a:noFill/>
          <a:ln w="9525">
            <a:noFill/>
            <a:miter lim="800000"/>
            <a:headEnd/>
            <a:tailEnd/>
          </a:ln>
        </p:spPr>
      </p:pic>
      <p:pic>
        <p:nvPicPr>
          <p:cNvPr id="48145" name="Picture 16" descr="analog_15"/>
          <p:cNvPicPr>
            <a:picLocks noChangeAspect="1" noChangeArrowheads="1"/>
          </p:cNvPicPr>
          <p:nvPr/>
        </p:nvPicPr>
        <p:blipFill>
          <a:blip r:embed="rId17"/>
          <a:srcRect/>
          <a:stretch>
            <a:fillRect/>
          </a:stretch>
        </p:blipFill>
        <p:spPr bwMode="auto">
          <a:xfrm>
            <a:off x="6019800" y="2743200"/>
            <a:ext cx="1447800" cy="930275"/>
          </a:xfrm>
          <a:prstGeom prst="rect">
            <a:avLst/>
          </a:prstGeom>
          <a:noFill/>
          <a:ln w="9525">
            <a:noFill/>
            <a:miter lim="800000"/>
            <a:headEnd/>
            <a:tailEnd/>
          </a:ln>
        </p:spPr>
      </p:pic>
      <p:pic>
        <p:nvPicPr>
          <p:cNvPr id="48146" name="Picture 17" descr="analog_16"/>
          <p:cNvPicPr>
            <a:picLocks noChangeAspect="1" noChangeArrowheads="1"/>
          </p:cNvPicPr>
          <p:nvPr/>
        </p:nvPicPr>
        <p:blipFill>
          <a:blip r:embed="rId18"/>
          <a:srcRect/>
          <a:stretch>
            <a:fillRect/>
          </a:stretch>
        </p:blipFill>
        <p:spPr bwMode="auto">
          <a:xfrm>
            <a:off x="6019800" y="3733800"/>
            <a:ext cx="1447800" cy="930275"/>
          </a:xfrm>
          <a:prstGeom prst="rect">
            <a:avLst/>
          </a:prstGeom>
          <a:noFill/>
          <a:ln w="9525">
            <a:noFill/>
            <a:miter lim="800000"/>
            <a:headEnd/>
            <a:tailEnd/>
          </a:ln>
        </p:spPr>
      </p:pic>
      <p:pic>
        <p:nvPicPr>
          <p:cNvPr id="48147" name="Picture 18" descr="analog_18"/>
          <p:cNvPicPr>
            <a:picLocks noChangeAspect="1" noChangeArrowheads="1"/>
          </p:cNvPicPr>
          <p:nvPr/>
        </p:nvPicPr>
        <p:blipFill>
          <a:blip r:embed="rId19"/>
          <a:srcRect/>
          <a:stretch>
            <a:fillRect/>
          </a:stretch>
        </p:blipFill>
        <p:spPr bwMode="auto">
          <a:xfrm>
            <a:off x="6019800" y="5715000"/>
            <a:ext cx="1447800" cy="930275"/>
          </a:xfrm>
          <a:prstGeom prst="rect">
            <a:avLst/>
          </a:prstGeom>
          <a:noFill/>
          <a:ln w="9525">
            <a:noFill/>
            <a:miter lim="800000"/>
            <a:headEnd/>
            <a:tailEnd/>
          </a:ln>
        </p:spPr>
      </p:pic>
      <p:pic>
        <p:nvPicPr>
          <p:cNvPr id="48148" name="Picture 19" descr="analog_19"/>
          <p:cNvPicPr>
            <a:picLocks noChangeAspect="1" noChangeArrowheads="1"/>
          </p:cNvPicPr>
          <p:nvPr/>
        </p:nvPicPr>
        <p:blipFill>
          <a:blip r:embed="rId20"/>
          <a:srcRect/>
          <a:stretch>
            <a:fillRect/>
          </a:stretch>
        </p:blipFill>
        <p:spPr bwMode="auto">
          <a:xfrm>
            <a:off x="7543800" y="762000"/>
            <a:ext cx="1447800" cy="930275"/>
          </a:xfrm>
          <a:prstGeom prst="rect">
            <a:avLst/>
          </a:prstGeom>
          <a:noFill/>
          <a:ln w="9525">
            <a:noFill/>
            <a:miter lim="800000"/>
            <a:headEnd/>
            <a:tailEnd/>
          </a:ln>
        </p:spPr>
      </p:pic>
      <p:pic>
        <p:nvPicPr>
          <p:cNvPr id="48149" name="Picture 20" descr="analog_20"/>
          <p:cNvPicPr>
            <a:picLocks noChangeAspect="1" noChangeArrowheads="1"/>
          </p:cNvPicPr>
          <p:nvPr/>
        </p:nvPicPr>
        <p:blipFill>
          <a:blip r:embed="rId21"/>
          <a:srcRect/>
          <a:stretch>
            <a:fillRect/>
          </a:stretch>
        </p:blipFill>
        <p:spPr bwMode="auto">
          <a:xfrm>
            <a:off x="7543800" y="1752600"/>
            <a:ext cx="1447800" cy="930275"/>
          </a:xfrm>
          <a:prstGeom prst="rect">
            <a:avLst/>
          </a:prstGeom>
          <a:noFill/>
          <a:ln w="9525">
            <a:noFill/>
            <a:miter lim="800000"/>
            <a:headEnd/>
            <a:tailEnd/>
          </a:ln>
        </p:spPr>
      </p:pic>
      <p:pic>
        <p:nvPicPr>
          <p:cNvPr id="48150" name="Picture 21" descr="analog_21"/>
          <p:cNvPicPr>
            <a:picLocks noChangeAspect="1" noChangeArrowheads="1"/>
          </p:cNvPicPr>
          <p:nvPr/>
        </p:nvPicPr>
        <p:blipFill>
          <a:blip r:embed="rId22"/>
          <a:srcRect/>
          <a:stretch>
            <a:fillRect/>
          </a:stretch>
        </p:blipFill>
        <p:spPr bwMode="auto">
          <a:xfrm>
            <a:off x="7543800" y="2743200"/>
            <a:ext cx="1447800" cy="930275"/>
          </a:xfrm>
          <a:prstGeom prst="rect">
            <a:avLst/>
          </a:prstGeom>
          <a:noFill/>
          <a:ln w="9525">
            <a:noFill/>
            <a:miter lim="800000"/>
            <a:headEnd/>
            <a:tailEnd/>
          </a:ln>
        </p:spPr>
      </p:pic>
      <p:pic>
        <p:nvPicPr>
          <p:cNvPr id="48151" name="Picture 22" descr="analog_22"/>
          <p:cNvPicPr>
            <a:picLocks noChangeAspect="1" noChangeArrowheads="1"/>
          </p:cNvPicPr>
          <p:nvPr/>
        </p:nvPicPr>
        <p:blipFill>
          <a:blip r:embed="rId23"/>
          <a:srcRect/>
          <a:stretch>
            <a:fillRect/>
          </a:stretch>
        </p:blipFill>
        <p:spPr bwMode="auto">
          <a:xfrm>
            <a:off x="7543800" y="3733800"/>
            <a:ext cx="1447800" cy="931863"/>
          </a:xfrm>
          <a:prstGeom prst="rect">
            <a:avLst/>
          </a:prstGeom>
          <a:noFill/>
          <a:ln w="9525">
            <a:noFill/>
            <a:miter lim="800000"/>
            <a:headEnd/>
            <a:tailEnd/>
          </a:ln>
        </p:spPr>
      </p:pic>
      <p:pic>
        <p:nvPicPr>
          <p:cNvPr id="48152" name="Picture 23" descr="analog_23"/>
          <p:cNvPicPr>
            <a:picLocks noChangeAspect="1" noChangeArrowheads="1"/>
          </p:cNvPicPr>
          <p:nvPr/>
        </p:nvPicPr>
        <p:blipFill>
          <a:blip r:embed="rId24"/>
          <a:srcRect/>
          <a:stretch>
            <a:fillRect/>
          </a:stretch>
        </p:blipFill>
        <p:spPr bwMode="auto">
          <a:xfrm>
            <a:off x="7543800" y="4724400"/>
            <a:ext cx="1447800" cy="928688"/>
          </a:xfrm>
          <a:prstGeom prst="rect">
            <a:avLst/>
          </a:prstGeom>
          <a:noFill/>
          <a:ln w="9525">
            <a:noFill/>
            <a:miter lim="800000"/>
            <a:headEnd/>
            <a:tailEnd/>
          </a:ln>
        </p:spPr>
      </p:pic>
      <p:pic>
        <p:nvPicPr>
          <p:cNvPr id="48153" name="Picture 24" descr="analog_24"/>
          <p:cNvPicPr>
            <a:picLocks noChangeAspect="1" noChangeArrowheads="1"/>
          </p:cNvPicPr>
          <p:nvPr/>
        </p:nvPicPr>
        <p:blipFill>
          <a:blip r:embed="rId25"/>
          <a:srcRect/>
          <a:stretch>
            <a:fillRect/>
          </a:stretch>
        </p:blipFill>
        <p:spPr bwMode="auto">
          <a:xfrm>
            <a:off x="7543800" y="5715000"/>
            <a:ext cx="1447800" cy="930275"/>
          </a:xfrm>
          <a:prstGeom prst="rect">
            <a:avLst/>
          </a:prstGeom>
          <a:noFill/>
          <a:ln w="9525">
            <a:noFill/>
            <a:miter lim="800000"/>
            <a:headEnd/>
            <a:tailEnd/>
          </a:ln>
        </p:spPr>
      </p:pic>
      <p:sp>
        <p:nvSpPr>
          <p:cNvPr id="48154" name="Rectangle 25"/>
          <p:cNvSpPr>
            <a:spLocks noChangeArrowheads="1"/>
          </p:cNvSpPr>
          <p:nvPr/>
        </p:nvSpPr>
        <p:spPr bwMode="auto">
          <a:xfrm>
            <a:off x="76200" y="152400"/>
            <a:ext cx="9067800" cy="523875"/>
          </a:xfrm>
          <a:prstGeom prst="rect">
            <a:avLst/>
          </a:prstGeom>
          <a:noFill/>
          <a:ln w="9525">
            <a:noFill/>
            <a:miter lim="800000"/>
            <a:headEnd/>
            <a:tailEnd/>
          </a:ln>
        </p:spPr>
        <p:txBody>
          <a:bodyPr>
            <a:prstTxWarp prst="textNoShape">
              <a:avLst/>
            </a:prstTxWarp>
            <a:spAutoFit/>
          </a:bodyPr>
          <a:lstStyle/>
          <a:p>
            <a:pPr algn="ctr"/>
            <a:r>
              <a:rPr lang="en-US" sz="2800" dirty="0">
                <a:solidFill>
                  <a:schemeClr val="tx2"/>
                </a:solidFill>
                <a:latin typeface="Calibri"/>
                <a:cs typeface="Calibri"/>
              </a:rPr>
              <a:t>Analog technique using reforecasts</a:t>
            </a:r>
            <a:endParaRPr lang="en-US" sz="5400" dirty="0">
              <a:solidFill>
                <a:schemeClr val="tx2"/>
              </a:solidFill>
              <a:latin typeface="Calibri"/>
              <a:cs typeface="Calibri"/>
            </a:endParaRPr>
          </a:p>
        </p:txBody>
      </p:sp>
      <p:sp>
        <p:nvSpPr>
          <p:cNvPr id="48155" name="Rectangle 26"/>
          <p:cNvSpPr>
            <a:spLocks noChangeArrowheads="1"/>
          </p:cNvSpPr>
          <p:nvPr/>
        </p:nvSpPr>
        <p:spPr bwMode="auto">
          <a:xfrm>
            <a:off x="152400" y="3505200"/>
            <a:ext cx="2514600" cy="3323987"/>
          </a:xfrm>
          <a:prstGeom prst="rect">
            <a:avLst/>
          </a:prstGeom>
          <a:noFill/>
          <a:ln w="9525">
            <a:noFill/>
            <a:miter lim="800000"/>
            <a:headEnd/>
            <a:tailEnd/>
          </a:ln>
        </p:spPr>
        <p:txBody>
          <a:bodyPr>
            <a:prstTxWarp prst="textNoShape">
              <a:avLst/>
            </a:prstTxWarp>
            <a:spAutoFit/>
          </a:bodyPr>
          <a:lstStyle/>
          <a:p>
            <a:r>
              <a:rPr lang="en-US" sz="1400">
                <a:latin typeface="Calibri"/>
                <a:cs typeface="Calibri"/>
              </a:rPr>
              <a:t>On the left are old forecasts</a:t>
            </a:r>
          </a:p>
          <a:p>
            <a:r>
              <a:rPr lang="en-US" sz="1400">
                <a:latin typeface="Calibri"/>
                <a:cs typeface="Calibri"/>
              </a:rPr>
              <a:t>similar to today’s ensemble-</a:t>
            </a:r>
          </a:p>
          <a:p>
            <a:r>
              <a:rPr lang="en-US" sz="1400">
                <a:latin typeface="Calibri"/>
                <a:cs typeface="Calibri"/>
              </a:rPr>
              <a:t>mean forecast.  The data on</a:t>
            </a:r>
          </a:p>
          <a:p>
            <a:r>
              <a:rPr lang="en-US" sz="1400">
                <a:latin typeface="Calibri"/>
                <a:cs typeface="Calibri"/>
              </a:rPr>
              <a:t>the right, the analyzed</a:t>
            </a:r>
          </a:p>
          <a:p>
            <a:r>
              <a:rPr lang="en-US" sz="1400">
                <a:latin typeface="Calibri"/>
                <a:cs typeface="Calibri"/>
              </a:rPr>
              <a:t>precipitation conditional upon</a:t>
            </a:r>
          </a:p>
          <a:p>
            <a:r>
              <a:rPr lang="en-US" sz="1400">
                <a:latin typeface="Calibri"/>
                <a:cs typeface="Calibri"/>
              </a:rPr>
              <a:t>the forecast, can be used to</a:t>
            </a:r>
          </a:p>
          <a:p>
            <a:r>
              <a:rPr lang="en-US" sz="1400">
                <a:latin typeface="Calibri"/>
                <a:cs typeface="Calibri"/>
              </a:rPr>
              <a:t>statistically adjust and </a:t>
            </a:r>
          </a:p>
          <a:p>
            <a:r>
              <a:rPr lang="en-US" sz="1400">
                <a:latin typeface="Calibri"/>
                <a:cs typeface="Calibri"/>
              </a:rPr>
              <a:t>downscale the forecast.</a:t>
            </a:r>
          </a:p>
          <a:p>
            <a:endParaRPr lang="en-US" sz="1400">
              <a:latin typeface="Calibri"/>
              <a:cs typeface="Calibri"/>
            </a:endParaRPr>
          </a:p>
          <a:p>
            <a:r>
              <a:rPr lang="en-US" sz="1400">
                <a:latin typeface="Calibri"/>
                <a:cs typeface="Calibri"/>
              </a:rPr>
              <a:t>Analog approaches like this</a:t>
            </a:r>
          </a:p>
          <a:p>
            <a:r>
              <a:rPr lang="en-US" sz="1400">
                <a:latin typeface="Calibri"/>
                <a:cs typeface="Calibri"/>
              </a:rPr>
              <a:t>may be particularly useful for</a:t>
            </a:r>
          </a:p>
          <a:p>
            <a:r>
              <a:rPr lang="en-US" sz="1400">
                <a:latin typeface="Calibri"/>
                <a:cs typeface="Calibri"/>
              </a:rPr>
              <a:t>hydrologic ensemble applications, where an ensemble of realizations is needed. </a:t>
            </a:r>
            <a:endParaRPr lang="en-US" sz="1600">
              <a:latin typeface="Calibri"/>
              <a:cs typeface="Calibri"/>
            </a:endParaRPr>
          </a:p>
        </p:txBody>
      </p:sp>
      <p:sp>
        <p:nvSpPr>
          <p:cNvPr id="48156" name="Line 27"/>
          <p:cNvSpPr>
            <a:spLocks noChangeShapeType="1"/>
          </p:cNvSpPr>
          <p:nvPr/>
        </p:nvSpPr>
        <p:spPr bwMode="auto">
          <a:xfrm flipV="1">
            <a:off x="2286000" y="4953000"/>
            <a:ext cx="6096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latin typeface="Calibri"/>
              <a:cs typeface="Calibri"/>
            </a:endParaRPr>
          </a:p>
        </p:txBody>
      </p:sp>
      <p:pic>
        <p:nvPicPr>
          <p:cNvPr id="48157" name="Picture 28" descr="analog_07"/>
          <p:cNvPicPr>
            <a:picLocks noChangeAspect="1" noChangeArrowheads="1"/>
          </p:cNvPicPr>
          <p:nvPr/>
        </p:nvPicPr>
        <p:blipFill>
          <a:blip r:embed="rId26"/>
          <a:srcRect/>
          <a:stretch>
            <a:fillRect/>
          </a:stretch>
        </p:blipFill>
        <p:spPr bwMode="auto">
          <a:xfrm>
            <a:off x="4495800" y="762000"/>
            <a:ext cx="1447800" cy="930275"/>
          </a:xfrm>
          <a:prstGeom prst="rect">
            <a:avLst/>
          </a:prstGeom>
          <a:noFill/>
          <a:ln w="9525">
            <a:noFill/>
            <a:miter lim="800000"/>
            <a:headEnd/>
            <a:tailEnd/>
          </a:ln>
        </p:spPr>
      </p:pic>
      <p:pic>
        <p:nvPicPr>
          <p:cNvPr id="48158" name="Picture 29" descr="analog_17"/>
          <p:cNvPicPr>
            <a:picLocks noChangeAspect="1" noChangeArrowheads="1"/>
          </p:cNvPicPr>
          <p:nvPr/>
        </p:nvPicPr>
        <p:blipFill>
          <a:blip r:embed="rId27"/>
          <a:srcRect/>
          <a:stretch>
            <a:fillRect/>
          </a:stretch>
        </p:blipFill>
        <p:spPr bwMode="auto">
          <a:xfrm>
            <a:off x="6019800" y="4724400"/>
            <a:ext cx="1447800" cy="930275"/>
          </a:xfrm>
          <a:prstGeom prst="rect">
            <a:avLst/>
          </a:prstGeom>
          <a:noFill/>
          <a:ln w="9525">
            <a:noFill/>
            <a:miter lim="800000"/>
            <a:headEnd/>
            <a:tailEnd/>
          </a:ln>
        </p:spPr>
      </p:pic>
      <p:sp>
        <p:nvSpPr>
          <p:cNvPr id="48159" name="Rectangle 30"/>
          <p:cNvSpPr>
            <a:spLocks noChangeArrowheads="1"/>
          </p:cNvSpPr>
          <p:nvPr/>
        </p:nvSpPr>
        <p:spPr bwMode="auto">
          <a:xfrm>
            <a:off x="3657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0" name="Rectangle 31"/>
          <p:cNvSpPr>
            <a:spLocks noChangeArrowheads="1"/>
          </p:cNvSpPr>
          <p:nvPr/>
        </p:nvSpPr>
        <p:spPr bwMode="auto">
          <a:xfrm>
            <a:off x="3657600" y="18288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1" name="Rectangle 32"/>
          <p:cNvSpPr>
            <a:spLocks noChangeArrowheads="1"/>
          </p:cNvSpPr>
          <p:nvPr/>
        </p:nvSpPr>
        <p:spPr bwMode="auto">
          <a:xfrm>
            <a:off x="3657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2" name="Rectangle 33"/>
          <p:cNvSpPr>
            <a:spLocks noChangeArrowheads="1"/>
          </p:cNvSpPr>
          <p:nvPr/>
        </p:nvSpPr>
        <p:spPr bwMode="auto">
          <a:xfrm>
            <a:off x="3657600" y="28194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3" name="Rectangle 34"/>
          <p:cNvSpPr>
            <a:spLocks noChangeArrowheads="1"/>
          </p:cNvSpPr>
          <p:nvPr/>
        </p:nvSpPr>
        <p:spPr bwMode="auto">
          <a:xfrm>
            <a:off x="3657600" y="38100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4" name="Rectangle 35"/>
          <p:cNvSpPr>
            <a:spLocks noChangeArrowheads="1"/>
          </p:cNvSpPr>
          <p:nvPr/>
        </p:nvSpPr>
        <p:spPr bwMode="auto">
          <a:xfrm>
            <a:off x="3657600" y="5791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5" name="Rectangle 36"/>
          <p:cNvSpPr>
            <a:spLocks noChangeArrowheads="1"/>
          </p:cNvSpPr>
          <p:nvPr/>
        </p:nvSpPr>
        <p:spPr bwMode="auto">
          <a:xfrm>
            <a:off x="3657600" y="48006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6" name="Rectangle 37"/>
          <p:cNvSpPr>
            <a:spLocks noChangeArrowheads="1"/>
          </p:cNvSpPr>
          <p:nvPr/>
        </p:nvSpPr>
        <p:spPr bwMode="auto">
          <a:xfrm>
            <a:off x="5181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7" name="Rectangle 38"/>
          <p:cNvSpPr>
            <a:spLocks noChangeArrowheads="1"/>
          </p:cNvSpPr>
          <p:nvPr/>
        </p:nvSpPr>
        <p:spPr bwMode="auto">
          <a:xfrm>
            <a:off x="5181600" y="18288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8" name="Rectangle 39"/>
          <p:cNvSpPr>
            <a:spLocks noChangeArrowheads="1"/>
          </p:cNvSpPr>
          <p:nvPr/>
        </p:nvSpPr>
        <p:spPr bwMode="auto">
          <a:xfrm>
            <a:off x="5181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69" name="Rectangle 40"/>
          <p:cNvSpPr>
            <a:spLocks noChangeArrowheads="1"/>
          </p:cNvSpPr>
          <p:nvPr/>
        </p:nvSpPr>
        <p:spPr bwMode="auto">
          <a:xfrm>
            <a:off x="5181600" y="28194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0" name="Rectangle 41"/>
          <p:cNvSpPr>
            <a:spLocks noChangeArrowheads="1"/>
          </p:cNvSpPr>
          <p:nvPr/>
        </p:nvSpPr>
        <p:spPr bwMode="auto">
          <a:xfrm>
            <a:off x="5181600" y="38100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1" name="Rectangle 42"/>
          <p:cNvSpPr>
            <a:spLocks noChangeArrowheads="1"/>
          </p:cNvSpPr>
          <p:nvPr/>
        </p:nvSpPr>
        <p:spPr bwMode="auto">
          <a:xfrm>
            <a:off x="5181600" y="5791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2" name="Rectangle 43"/>
          <p:cNvSpPr>
            <a:spLocks noChangeArrowheads="1"/>
          </p:cNvSpPr>
          <p:nvPr/>
        </p:nvSpPr>
        <p:spPr bwMode="auto">
          <a:xfrm>
            <a:off x="5181600" y="48006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3" name="Rectangle 44"/>
          <p:cNvSpPr>
            <a:spLocks noChangeArrowheads="1"/>
          </p:cNvSpPr>
          <p:nvPr/>
        </p:nvSpPr>
        <p:spPr bwMode="auto">
          <a:xfrm>
            <a:off x="6705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4" name="Rectangle 45"/>
          <p:cNvSpPr>
            <a:spLocks noChangeArrowheads="1"/>
          </p:cNvSpPr>
          <p:nvPr/>
        </p:nvSpPr>
        <p:spPr bwMode="auto">
          <a:xfrm>
            <a:off x="6705600" y="18288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5" name="Rectangle 46"/>
          <p:cNvSpPr>
            <a:spLocks noChangeArrowheads="1"/>
          </p:cNvSpPr>
          <p:nvPr/>
        </p:nvSpPr>
        <p:spPr bwMode="auto">
          <a:xfrm>
            <a:off x="6705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6" name="Rectangle 47"/>
          <p:cNvSpPr>
            <a:spLocks noChangeArrowheads="1"/>
          </p:cNvSpPr>
          <p:nvPr/>
        </p:nvSpPr>
        <p:spPr bwMode="auto">
          <a:xfrm>
            <a:off x="6705600" y="28194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7" name="Rectangle 48"/>
          <p:cNvSpPr>
            <a:spLocks noChangeArrowheads="1"/>
          </p:cNvSpPr>
          <p:nvPr/>
        </p:nvSpPr>
        <p:spPr bwMode="auto">
          <a:xfrm>
            <a:off x="6705600" y="38100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8" name="Rectangle 49"/>
          <p:cNvSpPr>
            <a:spLocks noChangeArrowheads="1"/>
          </p:cNvSpPr>
          <p:nvPr/>
        </p:nvSpPr>
        <p:spPr bwMode="auto">
          <a:xfrm>
            <a:off x="6705600" y="5791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79" name="Rectangle 50"/>
          <p:cNvSpPr>
            <a:spLocks noChangeArrowheads="1"/>
          </p:cNvSpPr>
          <p:nvPr/>
        </p:nvSpPr>
        <p:spPr bwMode="auto">
          <a:xfrm>
            <a:off x="6705600" y="48006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0" name="Rectangle 51"/>
          <p:cNvSpPr>
            <a:spLocks noChangeArrowheads="1"/>
          </p:cNvSpPr>
          <p:nvPr/>
        </p:nvSpPr>
        <p:spPr bwMode="auto">
          <a:xfrm>
            <a:off x="8229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1" name="Rectangle 52"/>
          <p:cNvSpPr>
            <a:spLocks noChangeArrowheads="1"/>
          </p:cNvSpPr>
          <p:nvPr/>
        </p:nvSpPr>
        <p:spPr bwMode="auto">
          <a:xfrm>
            <a:off x="8229600" y="18288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2" name="Rectangle 53"/>
          <p:cNvSpPr>
            <a:spLocks noChangeArrowheads="1"/>
          </p:cNvSpPr>
          <p:nvPr/>
        </p:nvSpPr>
        <p:spPr bwMode="auto">
          <a:xfrm>
            <a:off x="8229600" y="838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3" name="Rectangle 54"/>
          <p:cNvSpPr>
            <a:spLocks noChangeArrowheads="1"/>
          </p:cNvSpPr>
          <p:nvPr/>
        </p:nvSpPr>
        <p:spPr bwMode="auto">
          <a:xfrm>
            <a:off x="8229600" y="28194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4" name="Rectangle 55"/>
          <p:cNvSpPr>
            <a:spLocks noChangeArrowheads="1"/>
          </p:cNvSpPr>
          <p:nvPr/>
        </p:nvSpPr>
        <p:spPr bwMode="auto">
          <a:xfrm>
            <a:off x="8229600" y="38100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5" name="Rectangle 56"/>
          <p:cNvSpPr>
            <a:spLocks noChangeArrowheads="1"/>
          </p:cNvSpPr>
          <p:nvPr/>
        </p:nvSpPr>
        <p:spPr bwMode="auto">
          <a:xfrm>
            <a:off x="8229600" y="57912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
        <p:nvSpPr>
          <p:cNvPr id="48186" name="Rectangle 57"/>
          <p:cNvSpPr>
            <a:spLocks noChangeArrowheads="1"/>
          </p:cNvSpPr>
          <p:nvPr/>
        </p:nvSpPr>
        <p:spPr bwMode="auto">
          <a:xfrm>
            <a:off x="8229600" y="4800600"/>
            <a:ext cx="838200" cy="9144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609600" y="228600"/>
            <a:ext cx="7772400" cy="1143000"/>
          </a:xfrm>
        </p:spPr>
        <p:txBody>
          <a:bodyPr/>
          <a:lstStyle/>
          <a:p>
            <a:pPr eaLnBrk="1" hangingPunct="1"/>
            <a:r>
              <a:rPr lang="en-US" dirty="0" smtClean="0"/>
              <a:t>Rank </a:t>
            </a:r>
            <a:r>
              <a:rPr lang="en-US" dirty="0"/>
              <a:t>histogram </a:t>
            </a:r>
            <a:r>
              <a:rPr lang="en-US" dirty="0" smtClean="0"/>
              <a:t>technique</a:t>
            </a:r>
            <a:br>
              <a:rPr lang="en-US" dirty="0" smtClean="0"/>
            </a:br>
            <a:r>
              <a:rPr lang="en-US" dirty="0" smtClean="0"/>
              <a:t>for ensemble calibration</a:t>
            </a:r>
            <a:endParaRPr lang="en-US" sz="4800" dirty="0"/>
          </a:p>
        </p:txBody>
      </p:sp>
      <p:pic>
        <p:nvPicPr>
          <p:cNvPr id="39940" name="Picture 3" descr="rankh"/>
          <p:cNvPicPr>
            <a:picLocks noChangeAspect="1" noChangeArrowheads="1"/>
          </p:cNvPicPr>
          <p:nvPr/>
        </p:nvPicPr>
        <p:blipFill>
          <a:blip r:embed="rId3"/>
          <a:srcRect/>
          <a:stretch>
            <a:fillRect/>
          </a:stretch>
        </p:blipFill>
        <p:spPr bwMode="auto">
          <a:xfrm>
            <a:off x="0" y="3886200"/>
            <a:ext cx="4237038" cy="2824163"/>
          </a:xfrm>
          <a:prstGeom prst="rect">
            <a:avLst/>
          </a:prstGeom>
          <a:noFill/>
          <a:ln w="9525">
            <a:noFill/>
            <a:miter lim="800000"/>
            <a:headEnd/>
            <a:tailEnd/>
          </a:ln>
        </p:spPr>
      </p:pic>
      <p:sp>
        <p:nvSpPr>
          <p:cNvPr id="39941" name="Line 4"/>
          <p:cNvSpPr>
            <a:spLocks noChangeShapeType="1"/>
          </p:cNvSpPr>
          <p:nvPr/>
        </p:nvSpPr>
        <p:spPr bwMode="auto">
          <a:xfrm>
            <a:off x="304800" y="2286000"/>
            <a:ext cx="5257800" cy="1588"/>
          </a:xfrm>
          <a:prstGeom prst="line">
            <a:avLst/>
          </a:prstGeom>
          <a:noFill/>
          <a:ln w="57150">
            <a:solidFill>
              <a:schemeClr val="tx1"/>
            </a:solidFill>
            <a:round/>
            <a:headEnd type="triangle" w="med" len="med"/>
            <a:tailEnd type="triangle" w="med" len="med"/>
          </a:ln>
        </p:spPr>
        <p:txBody>
          <a:bodyPr wrap="none" anchor="ctr">
            <a:prstTxWarp prst="textNoShape">
              <a:avLst/>
            </a:prstTxWarp>
          </a:bodyPr>
          <a:lstStyle/>
          <a:p>
            <a:endParaRPr lang="en-US" dirty="0">
              <a:latin typeface="Calibri"/>
            </a:endParaRPr>
          </a:p>
        </p:txBody>
      </p:sp>
      <p:sp>
        <p:nvSpPr>
          <p:cNvPr id="39942" name="AutoShape 5"/>
          <p:cNvSpPr>
            <a:spLocks noChangeArrowheads="1"/>
          </p:cNvSpPr>
          <p:nvPr/>
        </p:nvSpPr>
        <p:spPr bwMode="auto">
          <a:xfrm>
            <a:off x="1143000" y="2209800"/>
            <a:ext cx="152400" cy="152400"/>
          </a:xfrm>
          <a:custGeom>
            <a:avLst/>
            <a:gdLst>
              <a:gd name="T0" fmla="*/ 76200 w 21600"/>
              <a:gd name="T1" fmla="*/ 0 h 21600"/>
              <a:gd name="T2" fmla="*/ 22317 w 21600"/>
              <a:gd name="T3" fmla="*/ 22317 h 21600"/>
              <a:gd name="T4" fmla="*/ 0 w 21600"/>
              <a:gd name="T5" fmla="*/ 76200 h 21600"/>
              <a:gd name="T6" fmla="*/ 22317 w 21600"/>
              <a:gd name="T7" fmla="*/ 130083 h 21600"/>
              <a:gd name="T8" fmla="*/ 76200 w 21600"/>
              <a:gd name="T9" fmla="*/ 152400 h 21600"/>
              <a:gd name="T10" fmla="*/ 130083 w 21600"/>
              <a:gd name="T11" fmla="*/ 130083 h 21600"/>
              <a:gd name="T12" fmla="*/ 152400 w 21600"/>
              <a:gd name="T13" fmla="*/ 76200 h 21600"/>
              <a:gd name="T14" fmla="*/ 130083 w 21600"/>
              <a:gd name="T15" fmla="*/ 2231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43" name="AutoShape 6"/>
          <p:cNvSpPr>
            <a:spLocks noChangeArrowheads="1"/>
          </p:cNvSpPr>
          <p:nvPr/>
        </p:nvSpPr>
        <p:spPr bwMode="auto">
          <a:xfrm>
            <a:off x="2057400" y="2209800"/>
            <a:ext cx="152400" cy="152400"/>
          </a:xfrm>
          <a:custGeom>
            <a:avLst/>
            <a:gdLst>
              <a:gd name="T0" fmla="*/ 76200 w 21600"/>
              <a:gd name="T1" fmla="*/ 0 h 21600"/>
              <a:gd name="T2" fmla="*/ 22317 w 21600"/>
              <a:gd name="T3" fmla="*/ 22317 h 21600"/>
              <a:gd name="T4" fmla="*/ 0 w 21600"/>
              <a:gd name="T5" fmla="*/ 76200 h 21600"/>
              <a:gd name="T6" fmla="*/ 22317 w 21600"/>
              <a:gd name="T7" fmla="*/ 130083 h 21600"/>
              <a:gd name="T8" fmla="*/ 76200 w 21600"/>
              <a:gd name="T9" fmla="*/ 152400 h 21600"/>
              <a:gd name="T10" fmla="*/ 130083 w 21600"/>
              <a:gd name="T11" fmla="*/ 130083 h 21600"/>
              <a:gd name="T12" fmla="*/ 152400 w 21600"/>
              <a:gd name="T13" fmla="*/ 76200 h 21600"/>
              <a:gd name="T14" fmla="*/ 130083 w 21600"/>
              <a:gd name="T15" fmla="*/ 2231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44" name="AutoShape 7"/>
          <p:cNvSpPr>
            <a:spLocks noChangeArrowheads="1"/>
          </p:cNvSpPr>
          <p:nvPr/>
        </p:nvSpPr>
        <p:spPr bwMode="auto">
          <a:xfrm>
            <a:off x="3276600" y="2209800"/>
            <a:ext cx="152400" cy="152400"/>
          </a:xfrm>
          <a:custGeom>
            <a:avLst/>
            <a:gdLst>
              <a:gd name="T0" fmla="*/ 76200 w 21600"/>
              <a:gd name="T1" fmla="*/ 0 h 21600"/>
              <a:gd name="T2" fmla="*/ 22317 w 21600"/>
              <a:gd name="T3" fmla="*/ 22317 h 21600"/>
              <a:gd name="T4" fmla="*/ 0 w 21600"/>
              <a:gd name="T5" fmla="*/ 76200 h 21600"/>
              <a:gd name="T6" fmla="*/ 22317 w 21600"/>
              <a:gd name="T7" fmla="*/ 130083 h 21600"/>
              <a:gd name="T8" fmla="*/ 76200 w 21600"/>
              <a:gd name="T9" fmla="*/ 152400 h 21600"/>
              <a:gd name="T10" fmla="*/ 130083 w 21600"/>
              <a:gd name="T11" fmla="*/ 130083 h 21600"/>
              <a:gd name="T12" fmla="*/ 152400 w 21600"/>
              <a:gd name="T13" fmla="*/ 76200 h 21600"/>
              <a:gd name="T14" fmla="*/ 130083 w 21600"/>
              <a:gd name="T15" fmla="*/ 2231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45" name="AutoShape 8"/>
          <p:cNvSpPr>
            <a:spLocks noChangeArrowheads="1"/>
          </p:cNvSpPr>
          <p:nvPr/>
        </p:nvSpPr>
        <p:spPr bwMode="auto">
          <a:xfrm>
            <a:off x="3886200" y="2209800"/>
            <a:ext cx="152400" cy="152400"/>
          </a:xfrm>
          <a:custGeom>
            <a:avLst/>
            <a:gdLst>
              <a:gd name="T0" fmla="*/ 76200 w 21600"/>
              <a:gd name="T1" fmla="*/ 0 h 21600"/>
              <a:gd name="T2" fmla="*/ 22317 w 21600"/>
              <a:gd name="T3" fmla="*/ 22317 h 21600"/>
              <a:gd name="T4" fmla="*/ 0 w 21600"/>
              <a:gd name="T5" fmla="*/ 76200 h 21600"/>
              <a:gd name="T6" fmla="*/ 22317 w 21600"/>
              <a:gd name="T7" fmla="*/ 130083 h 21600"/>
              <a:gd name="T8" fmla="*/ 76200 w 21600"/>
              <a:gd name="T9" fmla="*/ 152400 h 21600"/>
              <a:gd name="T10" fmla="*/ 130083 w 21600"/>
              <a:gd name="T11" fmla="*/ 130083 h 21600"/>
              <a:gd name="T12" fmla="*/ 152400 w 21600"/>
              <a:gd name="T13" fmla="*/ 76200 h 21600"/>
              <a:gd name="T14" fmla="*/ 130083 w 21600"/>
              <a:gd name="T15" fmla="*/ 2231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46" name="Rectangle 9"/>
          <p:cNvSpPr>
            <a:spLocks noChangeArrowheads="1"/>
          </p:cNvSpPr>
          <p:nvPr/>
        </p:nvSpPr>
        <p:spPr bwMode="auto">
          <a:xfrm>
            <a:off x="990600" y="1828800"/>
            <a:ext cx="4067175" cy="366713"/>
          </a:xfrm>
          <a:prstGeom prst="rect">
            <a:avLst/>
          </a:prstGeom>
          <a:noFill/>
          <a:ln w="9525">
            <a:noFill/>
            <a:miter lim="800000"/>
            <a:headEnd/>
            <a:tailEnd/>
          </a:ln>
        </p:spPr>
        <p:txBody>
          <a:bodyPr>
            <a:prstTxWarp prst="textNoShape">
              <a:avLst/>
            </a:prstTxWarp>
            <a:spAutoFit/>
          </a:bodyPr>
          <a:lstStyle/>
          <a:p>
            <a:r>
              <a:rPr lang="en-US" sz="1800" dirty="0">
                <a:latin typeface="Calibri"/>
              </a:rPr>
              <a:t>-4       -2       0       2        4       6       8</a:t>
            </a:r>
          </a:p>
        </p:txBody>
      </p:sp>
      <p:sp>
        <p:nvSpPr>
          <p:cNvPr id="39947" name="Line 10"/>
          <p:cNvSpPr>
            <a:spLocks noChangeShapeType="1"/>
          </p:cNvSpPr>
          <p:nvPr/>
        </p:nvSpPr>
        <p:spPr bwMode="auto">
          <a:xfrm flipV="1">
            <a:off x="12192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48" name="Line 11"/>
          <p:cNvSpPr>
            <a:spLocks noChangeShapeType="1"/>
          </p:cNvSpPr>
          <p:nvPr/>
        </p:nvSpPr>
        <p:spPr bwMode="auto">
          <a:xfrm flipV="1">
            <a:off x="18288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49" name="Line 12"/>
          <p:cNvSpPr>
            <a:spLocks noChangeShapeType="1"/>
          </p:cNvSpPr>
          <p:nvPr/>
        </p:nvSpPr>
        <p:spPr bwMode="auto">
          <a:xfrm flipV="1">
            <a:off x="24384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50" name="Line 13"/>
          <p:cNvSpPr>
            <a:spLocks noChangeShapeType="1"/>
          </p:cNvSpPr>
          <p:nvPr/>
        </p:nvSpPr>
        <p:spPr bwMode="auto">
          <a:xfrm flipV="1">
            <a:off x="30480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51" name="Line 14"/>
          <p:cNvSpPr>
            <a:spLocks noChangeShapeType="1"/>
          </p:cNvSpPr>
          <p:nvPr/>
        </p:nvSpPr>
        <p:spPr bwMode="auto">
          <a:xfrm flipV="1">
            <a:off x="36576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52" name="Line 15"/>
          <p:cNvSpPr>
            <a:spLocks noChangeShapeType="1"/>
          </p:cNvSpPr>
          <p:nvPr/>
        </p:nvSpPr>
        <p:spPr bwMode="auto">
          <a:xfrm flipV="1">
            <a:off x="42672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53" name="Line 16"/>
          <p:cNvSpPr>
            <a:spLocks noChangeShapeType="1"/>
          </p:cNvSpPr>
          <p:nvPr/>
        </p:nvSpPr>
        <p:spPr bwMode="auto">
          <a:xfrm flipV="1">
            <a:off x="4876800" y="2133600"/>
            <a:ext cx="1588" cy="1524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54" name="Rectangle 17"/>
          <p:cNvSpPr>
            <a:spLocks noChangeArrowheads="1"/>
          </p:cNvSpPr>
          <p:nvPr/>
        </p:nvSpPr>
        <p:spPr bwMode="auto">
          <a:xfrm>
            <a:off x="278725" y="2389188"/>
            <a:ext cx="790338" cy="523220"/>
          </a:xfrm>
          <a:prstGeom prst="rect">
            <a:avLst/>
          </a:prstGeom>
          <a:noFill/>
          <a:ln w="9525">
            <a:noFill/>
            <a:miter lim="800000"/>
            <a:headEnd/>
            <a:tailEnd/>
          </a:ln>
        </p:spPr>
        <p:txBody>
          <a:bodyPr wrap="none">
            <a:prstTxWarp prst="textNoShape">
              <a:avLst/>
            </a:prstTxWarp>
            <a:spAutoFit/>
          </a:bodyPr>
          <a:lstStyle/>
          <a:p>
            <a:pPr algn="ctr"/>
            <a:r>
              <a:rPr lang="en-US" sz="1400" dirty="0">
                <a:solidFill>
                  <a:srgbClr val="FF0000"/>
                </a:solidFill>
                <a:latin typeface="Calibri"/>
              </a:rPr>
              <a:t>P(T &lt; -4)</a:t>
            </a:r>
          </a:p>
          <a:p>
            <a:pPr algn="ctr"/>
            <a:r>
              <a:rPr lang="en-US" sz="1400" dirty="0">
                <a:solidFill>
                  <a:srgbClr val="FF0000"/>
                </a:solidFill>
                <a:latin typeface="Calibri"/>
              </a:rPr>
              <a:t>= 0.30</a:t>
            </a:r>
            <a:endParaRPr lang="en-US" sz="1600" dirty="0">
              <a:latin typeface="Calibri"/>
            </a:endParaRPr>
          </a:p>
        </p:txBody>
      </p:sp>
      <p:sp>
        <p:nvSpPr>
          <p:cNvPr id="39955" name="Line 18"/>
          <p:cNvSpPr>
            <a:spLocks noChangeShapeType="1"/>
          </p:cNvSpPr>
          <p:nvPr/>
        </p:nvSpPr>
        <p:spPr bwMode="auto">
          <a:xfrm flipH="1" flipV="1">
            <a:off x="838200" y="2895600"/>
            <a:ext cx="152400" cy="1524000"/>
          </a:xfrm>
          <a:prstGeom prst="line">
            <a:avLst/>
          </a:prstGeom>
          <a:noFill/>
          <a:ln w="9525">
            <a:solidFill>
              <a:srgbClr val="FF0000"/>
            </a:solidFill>
            <a:round/>
            <a:headEnd/>
            <a:tailEnd type="triangle" w="med" len="med"/>
          </a:ln>
        </p:spPr>
        <p:txBody>
          <a:bodyPr wrap="none" anchor="ctr">
            <a:prstTxWarp prst="textNoShape">
              <a:avLst/>
            </a:prstTxWarp>
          </a:bodyPr>
          <a:lstStyle/>
          <a:p>
            <a:endParaRPr lang="en-US" dirty="0">
              <a:latin typeface="Calibri"/>
            </a:endParaRPr>
          </a:p>
        </p:txBody>
      </p:sp>
      <p:sp>
        <p:nvSpPr>
          <p:cNvPr id="39956" name="Rectangle 19"/>
          <p:cNvSpPr>
            <a:spLocks noChangeArrowheads="1"/>
          </p:cNvSpPr>
          <p:nvPr/>
        </p:nvSpPr>
        <p:spPr bwMode="auto">
          <a:xfrm>
            <a:off x="1135653" y="2743200"/>
            <a:ext cx="1106894" cy="523220"/>
          </a:xfrm>
          <a:prstGeom prst="rect">
            <a:avLst/>
          </a:prstGeom>
          <a:noFill/>
          <a:ln w="9525">
            <a:noFill/>
            <a:miter lim="800000"/>
            <a:headEnd/>
            <a:tailEnd/>
          </a:ln>
        </p:spPr>
        <p:txBody>
          <a:bodyPr wrap="none">
            <a:prstTxWarp prst="textNoShape">
              <a:avLst/>
            </a:prstTxWarp>
            <a:spAutoFit/>
          </a:bodyPr>
          <a:lstStyle/>
          <a:p>
            <a:pPr algn="ctr"/>
            <a:r>
              <a:rPr lang="en-US" sz="1400" dirty="0">
                <a:solidFill>
                  <a:srgbClr val="FF8000"/>
                </a:solidFill>
                <a:latin typeface="Calibri"/>
              </a:rPr>
              <a:t>P(-4 ≤ T &lt; -1)</a:t>
            </a:r>
          </a:p>
          <a:p>
            <a:pPr algn="ctr"/>
            <a:r>
              <a:rPr lang="en-US" sz="1400" dirty="0">
                <a:solidFill>
                  <a:srgbClr val="FF8000"/>
                </a:solidFill>
                <a:latin typeface="Calibri"/>
              </a:rPr>
              <a:t>= 0.15</a:t>
            </a:r>
            <a:endParaRPr lang="en-US" dirty="0">
              <a:latin typeface="Calibri"/>
            </a:endParaRPr>
          </a:p>
        </p:txBody>
      </p:sp>
      <p:sp>
        <p:nvSpPr>
          <p:cNvPr id="39957" name="Line 20"/>
          <p:cNvSpPr>
            <a:spLocks noChangeShapeType="1"/>
          </p:cNvSpPr>
          <p:nvPr/>
        </p:nvSpPr>
        <p:spPr bwMode="auto">
          <a:xfrm flipV="1">
            <a:off x="1676400" y="3276600"/>
            <a:ext cx="0" cy="2057400"/>
          </a:xfrm>
          <a:prstGeom prst="line">
            <a:avLst/>
          </a:prstGeom>
          <a:noFill/>
          <a:ln w="9525">
            <a:solidFill>
              <a:srgbClr val="FF8000"/>
            </a:solidFill>
            <a:round/>
            <a:headEnd/>
            <a:tailEnd type="triangle" w="med" len="med"/>
          </a:ln>
        </p:spPr>
        <p:txBody>
          <a:bodyPr wrap="none" anchor="ctr">
            <a:prstTxWarp prst="textNoShape">
              <a:avLst/>
            </a:prstTxWarp>
          </a:bodyPr>
          <a:lstStyle/>
          <a:p>
            <a:endParaRPr lang="en-US" dirty="0">
              <a:latin typeface="Calibri"/>
            </a:endParaRPr>
          </a:p>
        </p:txBody>
      </p:sp>
      <p:sp>
        <p:nvSpPr>
          <p:cNvPr id="39958" name="Line 21"/>
          <p:cNvSpPr>
            <a:spLocks noChangeShapeType="1"/>
          </p:cNvSpPr>
          <p:nvPr/>
        </p:nvSpPr>
        <p:spPr bwMode="auto">
          <a:xfrm flipV="1">
            <a:off x="1676400" y="2362200"/>
            <a:ext cx="0" cy="381000"/>
          </a:xfrm>
          <a:prstGeom prst="line">
            <a:avLst/>
          </a:prstGeom>
          <a:noFill/>
          <a:ln w="9525">
            <a:solidFill>
              <a:srgbClr val="FF8000"/>
            </a:solidFill>
            <a:round/>
            <a:headEnd/>
            <a:tailEnd type="triangle" w="med" len="med"/>
          </a:ln>
        </p:spPr>
        <p:txBody>
          <a:bodyPr wrap="none" anchor="ctr">
            <a:prstTxWarp prst="textNoShape">
              <a:avLst/>
            </a:prstTxWarp>
          </a:bodyPr>
          <a:lstStyle/>
          <a:p>
            <a:endParaRPr lang="en-US" dirty="0">
              <a:latin typeface="Calibri"/>
            </a:endParaRPr>
          </a:p>
        </p:txBody>
      </p:sp>
      <p:sp>
        <p:nvSpPr>
          <p:cNvPr id="39959" name="Rectangle 22"/>
          <p:cNvSpPr>
            <a:spLocks noChangeArrowheads="1"/>
          </p:cNvSpPr>
          <p:nvPr/>
        </p:nvSpPr>
        <p:spPr bwMode="auto">
          <a:xfrm>
            <a:off x="2124367" y="3200400"/>
            <a:ext cx="1051928" cy="523220"/>
          </a:xfrm>
          <a:prstGeom prst="rect">
            <a:avLst/>
          </a:prstGeom>
          <a:noFill/>
          <a:ln w="9525">
            <a:noFill/>
            <a:miter lim="800000"/>
            <a:headEnd/>
            <a:tailEnd/>
          </a:ln>
        </p:spPr>
        <p:txBody>
          <a:bodyPr wrap="none">
            <a:prstTxWarp prst="textNoShape">
              <a:avLst/>
            </a:prstTxWarp>
            <a:spAutoFit/>
          </a:bodyPr>
          <a:lstStyle/>
          <a:p>
            <a:pPr algn="ctr"/>
            <a:r>
              <a:rPr lang="en-US" sz="1400" dirty="0">
                <a:solidFill>
                  <a:srgbClr val="00FF00"/>
                </a:solidFill>
                <a:latin typeface="Calibri"/>
              </a:rPr>
              <a:t>P(-1 ≤ T &lt; 3)</a:t>
            </a:r>
          </a:p>
          <a:p>
            <a:pPr algn="ctr"/>
            <a:r>
              <a:rPr lang="en-US" sz="1400" dirty="0">
                <a:solidFill>
                  <a:srgbClr val="00FF00"/>
                </a:solidFill>
                <a:latin typeface="Calibri"/>
              </a:rPr>
              <a:t>= 0.07</a:t>
            </a:r>
            <a:endParaRPr lang="en-US" sz="1600" dirty="0">
              <a:latin typeface="Calibri"/>
            </a:endParaRPr>
          </a:p>
        </p:txBody>
      </p:sp>
      <p:sp>
        <p:nvSpPr>
          <p:cNvPr id="39960" name="Line 23"/>
          <p:cNvSpPr>
            <a:spLocks noChangeShapeType="1"/>
          </p:cNvSpPr>
          <p:nvPr/>
        </p:nvSpPr>
        <p:spPr bwMode="auto">
          <a:xfrm flipV="1">
            <a:off x="2362200" y="3733800"/>
            <a:ext cx="228600" cy="2133600"/>
          </a:xfrm>
          <a:prstGeom prst="line">
            <a:avLst/>
          </a:prstGeom>
          <a:noFill/>
          <a:ln w="9525">
            <a:solidFill>
              <a:srgbClr val="00FF00"/>
            </a:solidFill>
            <a:round/>
            <a:headEnd/>
            <a:tailEnd type="triangle" w="med" len="med"/>
          </a:ln>
        </p:spPr>
        <p:txBody>
          <a:bodyPr wrap="none" anchor="ctr">
            <a:prstTxWarp prst="textNoShape">
              <a:avLst/>
            </a:prstTxWarp>
          </a:bodyPr>
          <a:lstStyle/>
          <a:p>
            <a:endParaRPr lang="en-US" dirty="0">
              <a:latin typeface="Calibri"/>
            </a:endParaRPr>
          </a:p>
        </p:txBody>
      </p:sp>
      <p:sp>
        <p:nvSpPr>
          <p:cNvPr id="39961" name="Line 24"/>
          <p:cNvSpPr>
            <a:spLocks noChangeShapeType="1"/>
          </p:cNvSpPr>
          <p:nvPr/>
        </p:nvSpPr>
        <p:spPr bwMode="auto">
          <a:xfrm flipV="1">
            <a:off x="2667000" y="2286000"/>
            <a:ext cx="76200" cy="838200"/>
          </a:xfrm>
          <a:prstGeom prst="line">
            <a:avLst/>
          </a:prstGeom>
          <a:noFill/>
          <a:ln w="9525">
            <a:solidFill>
              <a:srgbClr val="00FF00"/>
            </a:solidFill>
            <a:round/>
            <a:headEnd/>
            <a:tailEnd type="triangle" w="med" len="med"/>
          </a:ln>
        </p:spPr>
        <p:txBody>
          <a:bodyPr wrap="none" anchor="ctr">
            <a:prstTxWarp prst="textNoShape">
              <a:avLst/>
            </a:prstTxWarp>
          </a:bodyPr>
          <a:lstStyle/>
          <a:p>
            <a:endParaRPr lang="en-US" dirty="0">
              <a:latin typeface="Calibri"/>
            </a:endParaRPr>
          </a:p>
        </p:txBody>
      </p:sp>
      <p:sp>
        <p:nvSpPr>
          <p:cNvPr id="39962" name="Rectangle 25"/>
          <p:cNvSpPr>
            <a:spLocks noChangeArrowheads="1"/>
          </p:cNvSpPr>
          <p:nvPr/>
        </p:nvSpPr>
        <p:spPr bwMode="auto">
          <a:xfrm>
            <a:off x="2960681" y="2438400"/>
            <a:ext cx="996963" cy="523220"/>
          </a:xfrm>
          <a:prstGeom prst="rect">
            <a:avLst/>
          </a:prstGeom>
          <a:noFill/>
          <a:ln w="9525">
            <a:noFill/>
            <a:miter lim="800000"/>
            <a:headEnd/>
            <a:tailEnd/>
          </a:ln>
        </p:spPr>
        <p:txBody>
          <a:bodyPr wrap="none">
            <a:prstTxWarp prst="textNoShape">
              <a:avLst/>
            </a:prstTxWarp>
            <a:spAutoFit/>
          </a:bodyPr>
          <a:lstStyle/>
          <a:p>
            <a:pPr algn="ctr"/>
            <a:r>
              <a:rPr lang="en-US" sz="1400" dirty="0">
                <a:solidFill>
                  <a:schemeClr val="hlink"/>
                </a:solidFill>
                <a:latin typeface="Calibri"/>
              </a:rPr>
              <a:t>P(3 ≤ T &lt; 5)</a:t>
            </a:r>
          </a:p>
          <a:p>
            <a:pPr algn="ctr"/>
            <a:r>
              <a:rPr lang="en-US" sz="1400" dirty="0">
                <a:solidFill>
                  <a:schemeClr val="hlink"/>
                </a:solidFill>
                <a:latin typeface="Calibri"/>
              </a:rPr>
              <a:t>= 0.19</a:t>
            </a:r>
            <a:endParaRPr lang="en-US" dirty="0">
              <a:latin typeface="Calibri"/>
            </a:endParaRPr>
          </a:p>
        </p:txBody>
      </p:sp>
      <p:sp>
        <p:nvSpPr>
          <p:cNvPr id="39963" name="Line 26"/>
          <p:cNvSpPr>
            <a:spLocks noChangeShapeType="1"/>
          </p:cNvSpPr>
          <p:nvPr/>
        </p:nvSpPr>
        <p:spPr bwMode="auto">
          <a:xfrm flipV="1">
            <a:off x="3048000" y="2895600"/>
            <a:ext cx="457200" cy="2209800"/>
          </a:xfrm>
          <a:prstGeom prst="line">
            <a:avLst/>
          </a:prstGeom>
          <a:noFill/>
          <a:ln w="9525">
            <a:solidFill>
              <a:schemeClr val="hlink"/>
            </a:solidFill>
            <a:round/>
            <a:headEnd/>
            <a:tailEnd type="triangle" w="med" len="med"/>
          </a:ln>
        </p:spPr>
        <p:txBody>
          <a:bodyPr wrap="none" anchor="ctr">
            <a:prstTxWarp prst="textNoShape">
              <a:avLst/>
            </a:prstTxWarp>
          </a:bodyPr>
          <a:lstStyle/>
          <a:p>
            <a:endParaRPr lang="en-US" dirty="0">
              <a:latin typeface="Calibri"/>
            </a:endParaRPr>
          </a:p>
        </p:txBody>
      </p:sp>
      <p:sp>
        <p:nvSpPr>
          <p:cNvPr id="39964" name="Rectangle 27"/>
          <p:cNvSpPr>
            <a:spLocks noChangeArrowheads="1"/>
          </p:cNvSpPr>
          <p:nvPr/>
        </p:nvSpPr>
        <p:spPr bwMode="auto">
          <a:xfrm>
            <a:off x="4103688" y="2346325"/>
            <a:ext cx="184150" cy="457200"/>
          </a:xfrm>
          <a:prstGeom prst="rect">
            <a:avLst/>
          </a:prstGeom>
          <a:noFill/>
          <a:ln w="9525">
            <a:noFill/>
            <a:miter lim="800000"/>
            <a:headEnd/>
            <a:tailEnd/>
          </a:ln>
        </p:spPr>
        <p:txBody>
          <a:bodyPr wrap="none">
            <a:prstTxWarp prst="textNoShape">
              <a:avLst/>
            </a:prstTxWarp>
            <a:spAutoFit/>
          </a:bodyPr>
          <a:lstStyle/>
          <a:p>
            <a:endParaRPr lang="en-US" dirty="0">
              <a:latin typeface="Calibri"/>
            </a:endParaRPr>
          </a:p>
        </p:txBody>
      </p:sp>
      <p:sp>
        <p:nvSpPr>
          <p:cNvPr id="39965" name="Rectangle 28"/>
          <p:cNvSpPr>
            <a:spLocks noChangeArrowheads="1"/>
          </p:cNvSpPr>
          <p:nvPr/>
        </p:nvSpPr>
        <p:spPr bwMode="auto">
          <a:xfrm>
            <a:off x="3702663" y="3124200"/>
            <a:ext cx="735373" cy="523220"/>
          </a:xfrm>
          <a:prstGeom prst="rect">
            <a:avLst/>
          </a:prstGeom>
          <a:noFill/>
          <a:ln w="9525">
            <a:noFill/>
            <a:miter lim="800000"/>
            <a:headEnd/>
            <a:tailEnd/>
          </a:ln>
        </p:spPr>
        <p:txBody>
          <a:bodyPr wrap="none">
            <a:prstTxWarp prst="textNoShape">
              <a:avLst/>
            </a:prstTxWarp>
            <a:spAutoFit/>
          </a:bodyPr>
          <a:lstStyle/>
          <a:p>
            <a:pPr algn="ctr"/>
            <a:r>
              <a:rPr lang="en-US" sz="1400" dirty="0">
                <a:solidFill>
                  <a:srgbClr val="FF00FF"/>
                </a:solidFill>
                <a:latin typeface="Calibri"/>
              </a:rPr>
              <a:t>P(5 ≤ T)</a:t>
            </a:r>
          </a:p>
          <a:p>
            <a:pPr algn="ctr"/>
            <a:r>
              <a:rPr lang="en-US" sz="1400" dirty="0">
                <a:solidFill>
                  <a:srgbClr val="FF00FF"/>
                </a:solidFill>
                <a:latin typeface="Calibri"/>
              </a:rPr>
              <a:t>= 0.29</a:t>
            </a:r>
            <a:endParaRPr lang="en-US" sz="1400" dirty="0">
              <a:latin typeface="Calibri"/>
            </a:endParaRPr>
          </a:p>
        </p:txBody>
      </p:sp>
      <p:sp>
        <p:nvSpPr>
          <p:cNvPr id="39966" name="Line 29"/>
          <p:cNvSpPr>
            <a:spLocks noChangeShapeType="1"/>
          </p:cNvSpPr>
          <p:nvPr/>
        </p:nvSpPr>
        <p:spPr bwMode="auto">
          <a:xfrm flipV="1">
            <a:off x="3733800" y="3657600"/>
            <a:ext cx="228600" cy="838200"/>
          </a:xfrm>
          <a:prstGeom prst="line">
            <a:avLst/>
          </a:prstGeom>
          <a:noFill/>
          <a:ln w="9525">
            <a:solidFill>
              <a:srgbClr val="FF00FF"/>
            </a:solidFill>
            <a:round/>
            <a:headEnd/>
            <a:tailEnd type="triangle" w="med" len="med"/>
          </a:ln>
        </p:spPr>
        <p:txBody>
          <a:bodyPr wrap="none" anchor="ctr">
            <a:prstTxWarp prst="textNoShape">
              <a:avLst/>
            </a:prstTxWarp>
          </a:bodyPr>
          <a:lstStyle/>
          <a:p>
            <a:endParaRPr lang="en-US" dirty="0">
              <a:latin typeface="Calibri"/>
            </a:endParaRPr>
          </a:p>
        </p:txBody>
      </p:sp>
      <p:sp>
        <p:nvSpPr>
          <p:cNvPr id="39967" name="Line 30"/>
          <p:cNvSpPr>
            <a:spLocks noChangeShapeType="1"/>
          </p:cNvSpPr>
          <p:nvPr/>
        </p:nvSpPr>
        <p:spPr bwMode="auto">
          <a:xfrm flipV="1">
            <a:off x="4114800" y="2362200"/>
            <a:ext cx="228600" cy="762000"/>
          </a:xfrm>
          <a:prstGeom prst="line">
            <a:avLst/>
          </a:prstGeom>
          <a:noFill/>
          <a:ln w="9525">
            <a:solidFill>
              <a:srgbClr val="FF00FF"/>
            </a:solidFill>
            <a:round/>
            <a:headEnd/>
            <a:tailEnd type="triangle" w="med" len="med"/>
          </a:ln>
        </p:spPr>
        <p:txBody>
          <a:bodyPr wrap="none" anchor="ctr">
            <a:prstTxWarp prst="textNoShape">
              <a:avLst/>
            </a:prstTxWarp>
          </a:bodyPr>
          <a:lstStyle/>
          <a:p>
            <a:endParaRPr lang="en-US" dirty="0">
              <a:latin typeface="Calibri"/>
            </a:endParaRPr>
          </a:p>
        </p:txBody>
      </p:sp>
      <p:sp>
        <p:nvSpPr>
          <p:cNvPr id="39968" name="Line 31"/>
          <p:cNvSpPr>
            <a:spLocks noChangeShapeType="1"/>
          </p:cNvSpPr>
          <p:nvPr/>
        </p:nvSpPr>
        <p:spPr bwMode="auto">
          <a:xfrm flipH="1">
            <a:off x="381000" y="2286000"/>
            <a:ext cx="838200" cy="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dirty="0">
              <a:latin typeface="Calibri"/>
            </a:endParaRPr>
          </a:p>
        </p:txBody>
      </p:sp>
      <p:sp>
        <p:nvSpPr>
          <p:cNvPr id="39969" name="Line 32"/>
          <p:cNvSpPr>
            <a:spLocks noChangeShapeType="1"/>
          </p:cNvSpPr>
          <p:nvPr/>
        </p:nvSpPr>
        <p:spPr bwMode="auto">
          <a:xfrm flipH="1">
            <a:off x="1219200" y="2286000"/>
            <a:ext cx="914400" cy="0"/>
          </a:xfrm>
          <a:prstGeom prst="line">
            <a:avLst/>
          </a:prstGeom>
          <a:noFill/>
          <a:ln w="19050">
            <a:solidFill>
              <a:srgbClr val="FF8000"/>
            </a:solidFill>
            <a:round/>
            <a:headEnd/>
            <a:tailEnd/>
          </a:ln>
        </p:spPr>
        <p:txBody>
          <a:bodyPr wrap="none" anchor="ctr">
            <a:prstTxWarp prst="textNoShape">
              <a:avLst/>
            </a:prstTxWarp>
          </a:bodyPr>
          <a:lstStyle/>
          <a:p>
            <a:endParaRPr lang="en-US" dirty="0">
              <a:latin typeface="Calibri"/>
            </a:endParaRPr>
          </a:p>
        </p:txBody>
      </p:sp>
      <p:sp>
        <p:nvSpPr>
          <p:cNvPr id="39970" name="Line 33"/>
          <p:cNvSpPr>
            <a:spLocks noChangeShapeType="1"/>
          </p:cNvSpPr>
          <p:nvPr/>
        </p:nvSpPr>
        <p:spPr bwMode="auto">
          <a:xfrm flipH="1">
            <a:off x="2133600" y="2286000"/>
            <a:ext cx="1219200" cy="0"/>
          </a:xfrm>
          <a:prstGeom prst="line">
            <a:avLst/>
          </a:prstGeom>
          <a:noFill/>
          <a:ln w="19050">
            <a:solidFill>
              <a:srgbClr val="00FF00"/>
            </a:solidFill>
            <a:round/>
            <a:headEnd/>
            <a:tailEnd/>
          </a:ln>
        </p:spPr>
        <p:txBody>
          <a:bodyPr wrap="none" anchor="ctr">
            <a:prstTxWarp prst="textNoShape">
              <a:avLst/>
            </a:prstTxWarp>
          </a:bodyPr>
          <a:lstStyle/>
          <a:p>
            <a:endParaRPr lang="en-US" dirty="0">
              <a:latin typeface="Calibri"/>
            </a:endParaRPr>
          </a:p>
        </p:txBody>
      </p:sp>
      <p:sp>
        <p:nvSpPr>
          <p:cNvPr id="39971" name="Line 34"/>
          <p:cNvSpPr>
            <a:spLocks noChangeShapeType="1"/>
          </p:cNvSpPr>
          <p:nvPr/>
        </p:nvSpPr>
        <p:spPr bwMode="auto">
          <a:xfrm flipH="1">
            <a:off x="3352800" y="2286000"/>
            <a:ext cx="609600" cy="1588"/>
          </a:xfrm>
          <a:prstGeom prst="line">
            <a:avLst/>
          </a:prstGeom>
          <a:noFill/>
          <a:ln w="19050">
            <a:solidFill>
              <a:schemeClr val="hlink"/>
            </a:solidFill>
            <a:round/>
            <a:headEnd/>
            <a:tailEnd/>
          </a:ln>
        </p:spPr>
        <p:txBody>
          <a:bodyPr wrap="none" anchor="ctr">
            <a:prstTxWarp prst="textNoShape">
              <a:avLst/>
            </a:prstTxWarp>
          </a:bodyPr>
          <a:lstStyle/>
          <a:p>
            <a:endParaRPr lang="en-US" dirty="0">
              <a:latin typeface="Calibri"/>
            </a:endParaRPr>
          </a:p>
        </p:txBody>
      </p:sp>
      <p:sp>
        <p:nvSpPr>
          <p:cNvPr id="39972" name="Line 35"/>
          <p:cNvSpPr>
            <a:spLocks noChangeShapeType="1"/>
          </p:cNvSpPr>
          <p:nvPr/>
        </p:nvSpPr>
        <p:spPr bwMode="auto">
          <a:xfrm flipH="1">
            <a:off x="3962400" y="2286000"/>
            <a:ext cx="1524000" cy="1588"/>
          </a:xfrm>
          <a:prstGeom prst="line">
            <a:avLst/>
          </a:prstGeom>
          <a:noFill/>
          <a:ln w="19050">
            <a:solidFill>
              <a:srgbClr val="FF00FF"/>
            </a:solidFill>
            <a:round/>
            <a:headEnd type="triangle" w="med" len="med"/>
            <a:tailEnd/>
          </a:ln>
        </p:spPr>
        <p:txBody>
          <a:bodyPr wrap="none" anchor="ctr">
            <a:prstTxWarp prst="textNoShape">
              <a:avLst/>
            </a:prstTxWarp>
          </a:bodyPr>
          <a:lstStyle/>
          <a:p>
            <a:endParaRPr lang="en-US" dirty="0">
              <a:latin typeface="Calibri"/>
            </a:endParaRPr>
          </a:p>
        </p:txBody>
      </p:sp>
      <p:sp>
        <p:nvSpPr>
          <p:cNvPr id="39973" name="Rectangle 36"/>
          <p:cNvSpPr>
            <a:spLocks noChangeArrowheads="1"/>
          </p:cNvSpPr>
          <p:nvPr/>
        </p:nvSpPr>
        <p:spPr bwMode="auto">
          <a:xfrm>
            <a:off x="4495800" y="6400800"/>
            <a:ext cx="3581400" cy="396875"/>
          </a:xfrm>
          <a:prstGeom prst="rect">
            <a:avLst/>
          </a:prstGeom>
          <a:noFill/>
          <a:ln w="9525">
            <a:noFill/>
            <a:miter lim="800000"/>
            <a:headEnd/>
            <a:tailEnd/>
          </a:ln>
        </p:spPr>
        <p:txBody>
          <a:bodyPr>
            <a:prstTxWarp prst="textNoShape">
              <a:avLst/>
            </a:prstTxWarp>
            <a:spAutoFit/>
          </a:bodyPr>
          <a:lstStyle/>
          <a:p>
            <a:r>
              <a:rPr lang="en-US" sz="1000" dirty="0">
                <a:latin typeface="Calibri"/>
              </a:rPr>
              <a:t>References: Hamill and </a:t>
            </a:r>
            <a:r>
              <a:rPr lang="en-US" sz="1000" dirty="0" err="1">
                <a:latin typeface="Calibri"/>
              </a:rPr>
              <a:t>Colucci</a:t>
            </a:r>
            <a:r>
              <a:rPr lang="en-US" sz="1000" dirty="0">
                <a:latin typeface="Calibri"/>
              </a:rPr>
              <a:t> (</a:t>
            </a:r>
            <a:r>
              <a:rPr lang="en-US" sz="1000" i="1" dirty="0">
                <a:latin typeface="Calibri"/>
              </a:rPr>
              <a:t>MWR</a:t>
            </a:r>
            <a:r>
              <a:rPr lang="en-US" sz="1000" dirty="0">
                <a:latin typeface="Calibri"/>
              </a:rPr>
              <a:t>, 1997, 1998; </a:t>
            </a:r>
            <a:r>
              <a:rPr lang="en-US" sz="1000" dirty="0" err="1">
                <a:latin typeface="Calibri"/>
              </a:rPr>
              <a:t>Eckel</a:t>
            </a:r>
            <a:r>
              <a:rPr lang="en-US" sz="1000" dirty="0">
                <a:latin typeface="Calibri"/>
              </a:rPr>
              <a:t> and Walters, </a:t>
            </a:r>
            <a:r>
              <a:rPr lang="en-US" sz="1000" i="1" dirty="0">
                <a:latin typeface="Calibri"/>
              </a:rPr>
              <a:t>WAF</a:t>
            </a:r>
            <a:r>
              <a:rPr lang="en-US" sz="1000" dirty="0">
                <a:latin typeface="Calibri"/>
              </a:rPr>
              <a:t>, 1998; used at Met Office)</a:t>
            </a:r>
            <a:endParaRPr lang="en-US" dirty="0">
              <a:latin typeface="Calibri"/>
            </a:endParaRPr>
          </a:p>
        </p:txBody>
      </p:sp>
      <p:sp>
        <p:nvSpPr>
          <p:cNvPr id="39974" name="Rectangle 37"/>
          <p:cNvSpPr>
            <a:spLocks noChangeArrowheads="1"/>
          </p:cNvSpPr>
          <p:nvPr/>
        </p:nvSpPr>
        <p:spPr bwMode="auto">
          <a:xfrm>
            <a:off x="4572000" y="3886200"/>
            <a:ext cx="4343400" cy="2062103"/>
          </a:xfrm>
          <a:prstGeom prst="rect">
            <a:avLst/>
          </a:prstGeom>
          <a:noFill/>
          <a:ln w="9525">
            <a:noFill/>
            <a:miter lim="800000"/>
            <a:headEnd/>
            <a:tailEnd/>
          </a:ln>
        </p:spPr>
        <p:txBody>
          <a:bodyPr>
            <a:prstTxWarp prst="textNoShape">
              <a:avLst/>
            </a:prstTxWarp>
            <a:spAutoFit/>
          </a:bodyPr>
          <a:lstStyle/>
          <a:p>
            <a:pPr marL="457200" indent="-457200"/>
            <a:r>
              <a:rPr lang="en-US" sz="1600" b="1" dirty="0">
                <a:latin typeface="Calibri"/>
              </a:rPr>
              <a:t>Advantages</a:t>
            </a:r>
            <a:r>
              <a:rPr lang="en-US" sz="1600" dirty="0">
                <a:latin typeface="Calibri"/>
              </a:rPr>
              <a:t>: Demonstrated skill gain</a:t>
            </a:r>
          </a:p>
          <a:p>
            <a:pPr marL="457200" indent="-457200"/>
            <a:r>
              <a:rPr lang="en-US" sz="1600" b="1" dirty="0">
                <a:latin typeface="Calibri"/>
              </a:rPr>
              <a:t>Disadvantages</a:t>
            </a:r>
            <a:r>
              <a:rPr lang="en-US" sz="1600" dirty="0">
                <a:latin typeface="Calibri"/>
              </a:rPr>
              <a:t>: </a:t>
            </a:r>
          </a:p>
          <a:p>
            <a:pPr marL="457200" indent="-457200">
              <a:buFont typeface="Arial" charset="0"/>
              <a:buAutoNum type="arabicParenBoth"/>
            </a:pPr>
            <a:r>
              <a:rPr lang="en-US" sz="1600" dirty="0">
                <a:latin typeface="Calibri"/>
              </a:rPr>
              <a:t>Odd </a:t>
            </a:r>
            <a:r>
              <a:rPr lang="en-US" sz="1600" dirty="0" err="1">
                <a:latin typeface="Calibri"/>
              </a:rPr>
              <a:t>pdfs</a:t>
            </a:r>
            <a:r>
              <a:rPr lang="en-US" sz="1600" dirty="0">
                <a:latin typeface="Calibri"/>
              </a:rPr>
              <a:t>, especially when two ensemble members close in value. </a:t>
            </a:r>
          </a:p>
          <a:p>
            <a:pPr marL="457200" indent="-457200">
              <a:buFont typeface="Arial" charset="0"/>
              <a:buAutoNum type="arabicParenBoth" startAt="2"/>
            </a:pPr>
            <a:r>
              <a:rPr lang="en-US" sz="1600" dirty="0">
                <a:latin typeface="Calibri"/>
              </a:rPr>
              <a:t>Sensitive to shape of rank histogram, and shape of histogram may vary with aspects like </a:t>
            </a:r>
            <a:r>
              <a:rPr lang="en-US" sz="1600" dirty="0" err="1">
                <a:latin typeface="Calibri"/>
              </a:rPr>
              <a:t>precip</a:t>
            </a:r>
            <a:r>
              <a:rPr lang="en-US" sz="1600" dirty="0">
                <a:latin typeface="Calibri"/>
              </a:rPr>
              <a:t> amount --&gt; sample size issues.</a:t>
            </a:r>
          </a:p>
          <a:p>
            <a:pPr marL="457200" indent="-457200">
              <a:buFont typeface="Arial" charset="0"/>
              <a:buAutoNum type="arabicParenBoth" startAt="2"/>
            </a:pPr>
            <a:r>
              <a:rPr lang="en-US" sz="1600" dirty="0">
                <a:latin typeface="Calibri"/>
              </a:rPr>
              <a:t>Fitted parametric distributions as skillful</a:t>
            </a:r>
            <a:endParaRPr lang="en-US" dirty="0">
              <a:latin typeface="Calibri"/>
            </a:endParaRPr>
          </a:p>
        </p:txBody>
      </p:sp>
      <p:pic>
        <p:nvPicPr>
          <p:cNvPr id="39975" name="Picture 38" descr="eckel"/>
          <p:cNvPicPr>
            <a:picLocks noChangeAspect="1" noChangeArrowheads="1"/>
          </p:cNvPicPr>
          <p:nvPr/>
        </p:nvPicPr>
        <p:blipFill>
          <a:blip r:embed="rId4"/>
          <a:srcRect/>
          <a:stretch>
            <a:fillRect/>
          </a:stretch>
        </p:blipFill>
        <p:spPr bwMode="auto">
          <a:xfrm>
            <a:off x="5562600" y="1971675"/>
            <a:ext cx="3429000" cy="1927225"/>
          </a:xfrm>
          <a:prstGeom prst="rect">
            <a:avLst/>
          </a:prstGeom>
          <a:noFill/>
          <a:ln w="9525">
            <a:noFill/>
            <a:miter lim="800000"/>
            <a:headEnd/>
            <a:tailEnd/>
          </a:ln>
        </p:spPr>
      </p:pic>
      <p:sp>
        <p:nvSpPr>
          <p:cNvPr id="39976" name="Rectangle 39"/>
          <p:cNvSpPr>
            <a:spLocks noChangeArrowheads="1"/>
          </p:cNvSpPr>
          <p:nvPr/>
        </p:nvSpPr>
        <p:spPr bwMode="auto">
          <a:xfrm>
            <a:off x="6185025" y="1500188"/>
            <a:ext cx="2658813" cy="523220"/>
          </a:xfrm>
          <a:prstGeom prst="rect">
            <a:avLst/>
          </a:prstGeom>
          <a:noFill/>
          <a:ln w="9525">
            <a:noFill/>
            <a:miter lim="800000"/>
            <a:headEnd/>
            <a:tailEnd/>
          </a:ln>
        </p:spPr>
        <p:txBody>
          <a:bodyPr wrap="none">
            <a:prstTxWarp prst="textNoShape">
              <a:avLst/>
            </a:prstTxWarp>
            <a:spAutoFit/>
          </a:bodyPr>
          <a:lstStyle/>
          <a:p>
            <a:pPr algn="ctr"/>
            <a:r>
              <a:rPr lang="en-US" sz="1400" dirty="0">
                <a:latin typeface="Calibri"/>
              </a:rPr>
              <a:t>NCEP MRF precipitation forecasts,</a:t>
            </a:r>
          </a:p>
          <a:p>
            <a:pPr algn="ctr"/>
            <a:r>
              <a:rPr lang="en-US" sz="1400" dirty="0">
                <a:latin typeface="Calibri"/>
              </a:rPr>
              <a:t>from </a:t>
            </a:r>
            <a:r>
              <a:rPr lang="en-US" sz="1400" dirty="0" err="1">
                <a:latin typeface="Calibri"/>
              </a:rPr>
              <a:t>Eckel</a:t>
            </a:r>
            <a:r>
              <a:rPr lang="en-US" sz="1400" dirty="0">
                <a:latin typeface="Calibri"/>
              </a:rPr>
              <a:t> and Walters, 1998</a:t>
            </a:r>
            <a:endParaRPr lang="en-US" dirty="0">
              <a:latin typeface="Calibri"/>
            </a:endParaRPr>
          </a:p>
        </p:txBody>
      </p:sp>
      <p:sp>
        <p:nvSpPr>
          <p:cNvPr id="39977" name="Line 40"/>
          <p:cNvSpPr>
            <a:spLocks noChangeShapeType="1"/>
          </p:cNvSpPr>
          <p:nvPr/>
        </p:nvSpPr>
        <p:spPr bwMode="auto">
          <a:xfrm flipV="1">
            <a:off x="7848600" y="3733800"/>
            <a:ext cx="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2" name="Slide Number Placeholder 41"/>
          <p:cNvSpPr>
            <a:spLocks noGrp="1"/>
          </p:cNvSpPr>
          <p:nvPr>
            <p:ph type="sldNum" sz="quarter" idx="12"/>
          </p:nvPr>
        </p:nvSpPr>
        <p:spPr/>
        <p:txBody>
          <a:bodyPr/>
          <a:lstStyle/>
          <a:p>
            <a:fld id="{A034744B-61F1-7445-8681-61AA331E26B9}" type="slidenum">
              <a:rPr lang="en-US" smtClean="0"/>
              <a:pPr/>
              <a:t>69</a:t>
            </a:fld>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057400"/>
            <a:ext cx="7772400" cy="1143000"/>
          </a:xfrm>
        </p:spPr>
        <p:txBody>
          <a:bodyPr/>
          <a:lstStyle/>
          <a:p>
            <a:r>
              <a:rPr lang="en-US" dirty="0" smtClean="0"/>
              <a:t>Why generate and use reforecasts?</a:t>
            </a:r>
            <a:br>
              <a:rPr lang="en-US" dirty="0" smtClean="0"/>
            </a:br>
            <a:r>
              <a:rPr lang="en-US" dirty="0"/>
              <a:t/>
            </a:r>
            <a:br>
              <a:rPr lang="en-US" dirty="0"/>
            </a:br>
            <a:r>
              <a:rPr lang="en-US" dirty="0" smtClean="0"/>
              <a:t>Why not?</a:t>
            </a:r>
            <a:endParaRPr lang="en-US" dirty="0"/>
          </a:p>
        </p:txBody>
      </p:sp>
      <p:sp>
        <p:nvSpPr>
          <p:cNvPr id="4" name="Slide Number Placeholder 3"/>
          <p:cNvSpPr>
            <a:spLocks noGrp="1"/>
          </p:cNvSpPr>
          <p:nvPr>
            <p:ph type="sldNum" sz="quarter" idx="12"/>
          </p:nvPr>
        </p:nvSpPr>
        <p:spPr/>
        <p:txBody>
          <a:bodyPr/>
          <a:lstStyle/>
          <a:p>
            <a:fld id="{A034744B-61F1-7445-8681-61AA331E26B9}" type="slidenum">
              <a:rPr lang="en-US" smtClean="0"/>
              <a:pPr/>
              <a:t>7</a:t>
            </a:fld>
            <a:endParaRPr lang="en-US"/>
          </a:p>
        </p:txBody>
      </p:sp>
    </p:spTree>
    <p:extLst>
      <p:ext uri="{BB962C8B-B14F-4D97-AF65-F5344CB8AC3E}">
        <p14:creationId xmlns:p14="http://schemas.microsoft.com/office/powerpoint/2010/main" val="234667387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152400" y="228600"/>
            <a:ext cx="8839200" cy="762000"/>
          </a:xfrm>
        </p:spPr>
        <p:txBody>
          <a:bodyPr/>
          <a:lstStyle/>
          <a:p>
            <a:pPr eaLnBrk="1" hangingPunct="1"/>
            <a:r>
              <a:rPr lang="en-US"/>
              <a:t>Bayesian model averaging (BMA)</a:t>
            </a:r>
          </a:p>
        </p:txBody>
      </p:sp>
      <p:pic>
        <p:nvPicPr>
          <p:cNvPr id="44036" name="Picture 3" descr="bma"/>
          <p:cNvPicPr>
            <a:picLocks noChangeAspect="1" noChangeArrowheads="1"/>
          </p:cNvPicPr>
          <p:nvPr/>
        </p:nvPicPr>
        <p:blipFill>
          <a:blip r:embed="rId3"/>
          <a:srcRect/>
          <a:stretch>
            <a:fillRect/>
          </a:stretch>
        </p:blipFill>
        <p:spPr bwMode="auto">
          <a:xfrm>
            <a:off x="152400" y="2044700"/>
            <a:ext cx="5830888" cy="4813300"/>
          </a:xfrm>
          <a:prstGeom prst="rect">
            <a:avLst/>
          </a:prstGeom>
          <a:noFill/>
          <a:ln w="9525">
            <a:noFill/>
            <a:miter lim="800000"/>
            <a:headEnd/>
            <a:tailEnd/>
          </a:ln>
        </p:spPr>
      </p:pic>
      <p:sp>
        <p:nvSpPr>
          <p:cNvPr id="44037" name="Line 4"/>
          <p:cNvSpPr>
            <a:spLocks noChangeShapeType="1"/>
          </p:cNvSpPr>
          <p:nvPr/>
        </p:nvSpPr>
        <p:spPr bwMode="auto">
          <a:xfrm flipH="1">
            <a:off x="4114800" y="3124200"/>
            <a:ext cx="838200" cy="1447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4038" name="Line 5"/>
          <p:cNvSpPr>
            <a:spLocks noChangeShapeType="1"/>
          </p:cNvSpPr>
          <p:nvPr/>
        </p:nvSpPr>
        <p:spPr bwMode="auto">
          <a:xfrm flipH="1">
            <a:off x="3810000" y="2667000"/>
            <a:ext cx="685800" cy="1447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4039" name="Line 6"/>
          <p:cNvSpPr>
            <a:spLocks noChangeShapeType="1"/>
          </p:cNvSpPr>
          <p:nvPr/>
        </p:nvSpPr>
        <p:spPr bwMode="auto">
          <a:xfrm flipH="1">
            <a:off x="4267200" y="3886200"/>
            <a:ext cx="533400" cy="1143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4040" name="Line 7"/>
          <p:cNvSpPr>
            <a:spLocks noChangeShapeType="1"/>
          </p:cNvSpPr>
          <p:nvPr/>
        </p:nvSpPr>
        <p:spPr bwMode="auto">
          <a:xfrm>
            <a:off x="1905000" y="2667000"/>
            <a:ext cx="762000" cy="1066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4041" name="Line 8"/>
          <p:cNvSpPr>
            <a:spLocks noChangeShapeType="1"/>
          </p:cNvSpPr>
          <p:nvPr/>
        </p:nvSpPr>
        <p:spPr bwMode="auto">
          <a:xfrm>
            <a:off x="1676400" y="3810000"/>
            <a:ext cx="838200" cy="990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4042" name="Rectangle 9"/>
          <p:cNvSpPr>
            <a:spLocks noChangeArrowheads="1"/>
          </p:cNvSpPr>
          <p:nvPr/>
        </p:nvSpPr>
        <p:spPr bwMode="auto">
          <a:xfrm>
            <a:off x="1066800" y="2438400"/>
            <a:ext cx="825867"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a:rPr>
              <a:t>MM5/GFS</a:t>
            </a:r>
            <a:endParaRPr lang="en-US" dirty="0">
              <a:latin typeface="Calibri"/>
            </a:endParaRPr>
          </a:p>
        </p:txBody>
      </p:sp>
      <p:sp>
        <p:nvSpPr>
          <p:cNvPr id="44043" name="Rectangle 10"/>
          <p:cNvSpPr>
            <a:spLocks noChangeArrowheads="1"/>
          </p:cNvSpPr>
          <p:nvPr/>
        </p:nvSpPr>
        <p:spPr bwMode="auto">
          <a:xfrm>
            <a:off x="4495800" y="2438400"/>
            <a:ext cx="793750" cy="274638"/>
          </a:xfrm>
          <a:prstGeom prst="rect">
            <a:avLst/>
          </a:prstGeom>
          <a:noFill/>
          <a:ln w="9525">
            <a:noFill/>
            <a:miter lim="800000"/>
            <a:headEnd/>
            <a:tailEnd/>
          </a:ln>
        </p:spPr>
        <p:txBody>
          <a:bodyPr wrap="none">
            <a:prstTxWarp prst="textNoShape">
              <a:avLst/>
            </a:prstTxWarp>
            <a:spAutoFit/>
          </a:bodyPr>
          <a:lstStyle/>
          <a:p>
            <a:r>
              <a:rPr lang="en-US" sz="1200" dirty="0">
                <a:latin typeface="Calibri"/>
              </a:rPr>
              <a:t>MM5/Eta</a:t>
            </a:r>
            <a:endParaRPr lang="en-US" dirty="0">
              <a:latin typeface="Calibri"/>
            </a:endParaRPr>
          </a:p>
        </p:txBody>
      </p:sp>
      <p:sp>
        <p:nvSpPr>
          <p:cNvPr id="44044" name="Rectangle 11"/>
          <p:cNvSpPr>
            <a:spLocks noChangeArrowheads="1"/>
          </p:cNvSpPr>
          <p:nvPr/>
        </p:nvSpPr>
        <p:spPr bwMode="auto">
          <a:xfrm>
            <a:off x="4495800" y="2895600"/>
            <a:ext cx="1098550" cy="274638"/>
          </a:xfrm>
          <a:prstGeom prst="rect">
            <a:avLst/>
          </a:prstGeom>
          <a:noFill/>
          <a:ln w="9525">
            <a:noFill/>
            <a:miter lim="800000"/>
            <a:headEnd/>
            <a:tailEnd/>
          </a:ln>
        </p:spPr>
        <p:txBody>
          <a:bodyPr wrap="none">
            <a:prstTxWarp prst="textNoShape">
              <a:avLst/>
            </a:prstTxWarp>
            <a:spAutoFit/>
          </a:bodyPr>
          <a:lstStyle/>
          <a:p>
            <a:r>
              <a:rPr lang="en-US" sz="1200" dirty="0">
                <a:latin typeface="Calibri"/>
              </a:rPr>
              <a:t>MM5/Canada</a:t>
            </a:r>
            <a:endParaRPr lang="en-US" dirty="0">
              <a:latin typeface="Calibri"/>
            </a:endParaRPr>
          </a:p>
        </p:txBody>
      </p:sp>
      <p:sp>
        <p:nvSpPr>
          <p:cNvPr id="44045" name="Rectangle 12"/>
          <p:cNvSpPr>
            <a:spLocks noChangeArrowheads="1"/>
          </p:cNvSpPr>
          <p:nvPr/>
        </p:nvSpPr>
        <p:spPr bwMode="auto">
          <a:xfrm>
            <a:off x="1066800" y="3581400"/>
            <a:ext cx="912813" cy="274638"/>
          </a:xfrm>
          <a:prstGeom prst="rect">
            <a:avLst/>
          </a:prstGeom>
          <a:noFill/>
          <a:ln w="9525">
            <a:noFill/>
            <a:miter lim="800000"/>
            <a:headEnd/>
            <a:tailEnd/>
          </a:ln>
        </p:spPr>
        <p:txBody>
          <a:bodyPr wrap="none">
            <a:prstTxWarp prst="textNoShape">
              <a:avLst/>
            </a:prstTxWarp>
            <a:spAutoFit/>
          </a:bodyPr>
          <a:lstStyle/>
          <a:p>
            <a:r>
              <a:rPr lang="en-US" sz="1200" dirty="0">
                <a:latin typeface="Calibri"/>
              </a:rPr>
              <a:t>MM5/Navy</a:t>
            </a:r>
            <a:endParaRPr lang="en-US" dirty="0">
              <a:latin typeface="Calibri"/>
            </a:endParaRPr>
          </a:p>
        </p:txBody>
      </p:sp>
      <p:sp>
        <p:nvSpPr>
          <p:cNvPr id="44046" name="Rectangle 13"/>
          <p:cNvSpPr>
            <a:spLocks noChangeArrowheads="1"/>
          </p:cNvSpPr>
          <p:nvPr/>
        </p:nvSpPr>
        <p:spPr bwMode="auto">
          <a:xfrm>
            <a:off x="4648200" y="3581400"/>
            <a:ext cx="920750" cy="274638"/>
          </a:xfrm>
          <a:prstGeom prst="rect">
            <a:avLst/>
          </a:prstGeom>
          <a:noFill/>
          <a:ln w="9525">
            <a:noFill/>
            <a:miter lim="800000"/>
            <a:headEnd/>
            <a:tailEnd/>
          </a:ln>
        </p:spPr>
        <p:txBody>
          <a:bodyPr wrap="none">
            <a:prstTxWarp prst="textNoShape">
              <a:avLst/>
            </a:prstTxWarp>
            <a:spAutoFit/>
          </a:bodyPr>
          <a:lstStyle/>
          <a:p>
            <a:r>
              <a:rPr lang="en-US" sz="1200" dirty="0">
                <a:latin typeface="Calibri"/>
              </a:rPr>
              <a:t>MM5/NGM</a:t>
            </a:r>
            <a:endParaRPr lang="en-US" dirty="0">
              <a:latin typeface="Calibri"/>
            </a:endParaRPr>
          </a:p>
        </p:txBody>
      </p:sp>
      <p:pic>
        <p:nvPicPr>
          <p:cNvPr id="44047" name="Picture 14" descr="bma2"/>
          <p:cNvPicPr>
            <a:picLocks noChangeAspect="1" noChangeArrowheads="1"/>
          </p:cNvPicPr>
          <p:nvPr/>
        </p:nvPicPr>
        <p:blipFill>
          <a:blip r:embed="rId4"/>
          <a:srcRect/>
          <a:stretch>
            <a:fillRect/>
          </a:stretch>
        </p:blipFill>
        <p:spPr bwMode="auto">
          <a:xfrm>
            <a:off x="1066800" y="1219200"/>
            <a:ext cx="3879850" cy="673100"/>
          </a:xfrm>
          <a:prstGeom prst="rect">
            <a:avLst/>
          </a:prstGeom>
          <a:noFill/>
          <a:ln w="9525">
            <a:noFill/>
            <a:miter lim="800000"/>
            <a:headEnd/>
            <a:tailEnd/>
          </a:ln>
        </p:spPr>
      </p:pic>
      <p:sp>
        <p:nvSpPr>
          <p:cNvPr id="44048" name="Rectangle 15"/>
          <p:cNvSpPr>
            <a:spLocks noChangeArrowheads="1"/>
          </p:cNvSpPr>
          <p:nvPr/>
        </p:nvSpPr>
        <p:spPr bwMode="auto">
          <a:xfrm>
            <a:off x="5791200" y="1219200"/>
            <a:ext cx="3037109" cy="4031873"/>
          </a:xfrm>
          <a:prstGeom prst="rect">
            <a:avLst/>
          </a:prstGeom>
          <a:noFill/>
          <a:ln w="9525">
            <a:noFill/>
            <a:miter lim="800000"/>
            <a:headEnd/>
            <a:tailEnd/>
          </a:ln>
        </p:spPr>
        <p:txBody>
          <a:bodyPr wrap="none">
            <a:prstTxWarp prst="textNoShape">
              <a:avLst/>
            </a:prstTxWarp>
            <a:spAutoFit/>
          </a:bodyPr>
          <a:lstStyle/>
          <a:p>
            <a:r>
              <a:rPr lang="en-US" sz="1600" dirty="0">
                <a:latin typeface="Calibri"/>
              </a:rPr>
              <a:t>Weighted sum of kernels </a:t>
            </a:r>
          </a:p>
          <a:p>
            <a:r>
              <a:rPr lang="en-US" sz="1600" dirty="0">
                <a:latin typeface="Calibri"/>
              </a:rPr>
              <a:t>centered around individual, </a:t>
            </a:r>
          </a:p>
          <a:p>
            <a:r>
              <a:rPr lang="en-US" sz="1600" dirty="0">
                <a:solidFill>
                  <a:srgbClr val="FF0000"/>
                </a:solidFill>
                <a:latin typeface="Calibri"/>
              </a:rPr>
              <a:t>bias-corrected</a:t>
            </a:r>
            <a:r>
              <a:rPr lang="en-US" sz="1600" dirty="0">
                <a:latin typeface="Calibri"/>
              </a:rPr>
              <a:t> forecasts.</a:t>
            </a:r>
          </a:p>
          <a:p>
            <a:endParaRPr lang="en-US" sz="1600" dirty="0">
              <a:latin typeface="Calibri"/>
            </a:endParaRPr>
          </a:p>
          <a:p>
            <a:r>
              <a:rPr lang="en-US" sz="1600" b="1" dirty="0">
                <a:latin typeface="Calibri"/>
              </a:rPr>
              <a:t>Advantages</a:t>
            </a:r>
            <a:r>
              <a:rPr lang="en-US" sz="1600" dirty="0">
                <a:latin typeface="Calibri"/>
              </a:rPr>
              <a:t>: Theoretically </a:t>
            </a:r>
          </a:p>
          <a:p>
            <a:r>
              <a:rPr lang="en-US" sz="1600" dirty="0">
                <a:latin typeface="Calibri"/>
              </a:rPr>
              <a:t>appealing. No parameterized</a:t>
            </a:r>
          </a:p>
          <a:p>
            <a:r>
              <a:rPr lang="en-US" sz="1600" dirty="0">
                <a:latin typeface="Calibri"/>
              </a:rPr>
              <a:t>distribution assumed, weights</a:t>
            </a:r>
          </a:p>
          <a:p>
            <a:r>
              <a:rPr lang="en-US" sz="1600" dirty="0">
                <a:latin typeface="Calibri"/>
              </a:rPr>
              <a:t>applied proportional to their</a:t>
            </a:r>
          </a:p>
          <a:p>
            <a:r>
              <a:rPr lang="en-US" sz="1600" dirty="0">
                <a:latin typeface="Calibri"/>
              </a:rPr>
              <a:t>independent information</a:t>
            </a:r>
          </a:p>
          <a:p>
            <a:r>
              <a:rPr lang="en-US" sz="1600" dirty="0">
                <a:latin typeface="Calibri"/>
              </a:rPr>
              <a:t>(in concept).</a:t>
            </a:r>
          </a:p>
          <a:p>
            <a:endParaRPr lang="en-US" sz="1600" dirty="0">
              <a:latin typeface="Calibri"/>
            </a:endParaRPr>
          </a:p>
          <a:p>
            <a:r>
              <a:rPr lang="en-US" sz="1600" b="1" dirty="0">
                <a:latin typeface="Calibri"/>
              </a:rPr>
              <a:t>Disadvantages</a:t>
            </a:r>
            <a:r>
              <a:rPr lang="en-US" sz="1600" dirty="0">
                <a:latin typeface="Calibri"/>
              </a:rPr>
              <a:t>: When trained</a:t>
            </a:r>
          </a:p>
          <a:p>
            <a:r>
              <a:rPr lang="en-US" sz="1600" dirty="0">
                <a:latin typeface="Calibri"/>
              </a:rPr>
              <a:t>with small sample, </a:t>
            </a:r>
            <a:r>
              <a:rPr lang="en-US" sz="1600" dirty="0">
                <a:solidFill>
                  <a:srgbClr val="FF0000"/>
                </a:solidFill>
                <a:latin typeface="Calibri"/>
              </a:rPr>
              <a:t>BMA radically </a:t>
            </a:r>
          </a:p>
          <a:p>
            <a:r>
              <a:rPr lang="en-US" sz="1600" dirty="0">
                <a:solidFill>
                  <a:srgbClr val="FF0000"/>
                </a:solidFill>
                <a:latin typeface="Calibri"/>
              </a:rPr>
              <a:t>de-weighted some members </a:t>
            </a:r>
          </a:p>
          <a:p>
            <a:r>
              <a:rPr lang="en-US" sz="1600" dirty="0">
                <a:solidFill>
                  <a:srgbClr val="FF0000"/>
                </a:solidFill>
                <a:latin typeface="Calibri"/>
              </a:rPr>
              <a:t>due to “overfitting”</a:t>
            </a:r>
            <a:r>
              <a:rPr lang="en-US" sz="1600" dirty="0">
                <a:latin typeface="Calibri"/>
              </a:rPr>
              <a:t> See Hamill,</a:t>
            </a:r>
          </a:p>
          <a:p>
            <a:r>
              <a:rPr lang="en-US" sz="1600" i="1" dirty="0">
                <a:latin typeface="Calibri"/>
              </a:rPr>
              <a:t>MWR</a:t>
            </a:r>
            <a:r>
              <a:rPr lang="en-US" sz="1600" dirty="0">
                <a:latin typeface="Calibri"/>
              </a:rPr>
              <a:t>, Dec. 2007.</a:t>
            </a:r>
            <a:endParaRPr lang="en-US" dirty="0">
              <a:latin typeface="Calibri"/>
            </a:endParaRPr>
          </a:p>
        </p:txBody>
      </p:sp>
      <p:sp>
        <p:nvSpPr>
          <p:cNvPr id="44049" name="Line 16"/>
          <p:cNvSpPr>
            <a:spLocks noChangeShapeType="1"/>
          </p:cNvSpPr>
          <p:nvPr/>
        </p:nvSpPr>
        <p:spPr bwMode="auto">
          <a:xfrm flipH="1">
            <a:off x="5105400" y="1600200"/>
            <a:ext cx="6096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4050" name="Rectangle 17"/>
          <p:cNvSpPr>
            <a:spLocks noChangeArrowheads="1"/>
          </p:cNvSpPr>
          <p:nvPr/>
        </p:nvSpPr>
        <p:spPr bwMode="auto">
          <a:xfrm>
            <a:off x="6477000" y="6172200"/>
            <a:ext cx="1261884" cy="553998"/>
          </a:xfrm>
          <a:prstGeom prst="rect">
            <a:avLst/>
          </a:prstGeom>
          <a:noFill/>
          <a:ln w="9525">
            <a:noFill/>
            <a:miter lim="800000"/>
            <a:headEnd/>
            <a:tailEnd/>
          </a:ln>
        </p:spPr>
        <p:txBody>
          <a:bodyPr wrap="none">
            <a:prstTxWarp prst="textNoShape">
              <a:avLst/>
            </a:prstTxWarp>
            <a:spAutoFit/>
          </a:bodyPr>
          <a:lstStyle/>
          <a:p>
            <a:r>
              <a:rPr lang="en-US" sz="1000" dirty="0">
                <a:latin typeface="Calibri"/>
              </a:rPr>
              <a:t>Ref: Raftery et al.,</a:t>
            </a:r>
          </a:p>
          <a:p>
            <a:r>
              <a:rPr lang="en-US" sz="1000" dirty="0">
                <a:latin typeface="Calibri"/>
              </a:rPr>
              <a:t>MWR, 2005.  Wilson</a:t>
            </a:r>
          </a:p>
          <a:p>
            <a:r>
              <a:rPr lang="en-US" sz="1000" dirty="0">
                <a:latin typeface="Calibri"/>
              </a:rPr>
              <a:t>et al., MWR, 2007</a:t>
            </a:r>
            <a:endParaRPr lang="en-US" sz="2000" dirty="0">
              <a:latin typeface="Calibri"/>
            </a:endParaRPr>
          </a:p>
        </p:txBody>
      </p:sp>
      <p:sp>
        <p:nvSpPr>
          <p:cNvPr id="19" name="Slide Number Placeholder 18"/>
          <p:cNvSpPr>
            <a:spLocks noGrp="1"/>
          </p:cNvSpPr>
          <p:nvPr>
            <p:ph type="sldNum" sz="quarter" idx="12"/>
          </p:nvPr>
        </p:nvSpPr>
        <p:spPr/>
        <p:txBody>
          <a:bodyPr/>
          <a:lstStyle/>
          <a:p>
            <a:fld id="{A034744B-61F1-7445-8681-61AA331E26B9}" type="slidenum">
              <a:rPr lang="en-US" smtClean="0"/>
              <a:pPr/>
              <a:t>70</a:t>
            </a:fld>
            <a:endParaRPr lang="en-US"/>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p:cNvSpPr>
            <a:spLocks noGrp="1" noChangeArrowheads="1"/>
          </p:cNvSpPr>
          <p:nvPr>
            <p:ph type="title"/>
          </p:nvPr>
        </p:nvSpPr>
        <p:spPr>
          <a:xfrm>
            <a:off x="304800" y="304800"/>
            <a:ext cx="8534400" cy="1143000"/>
          </a:xfrm>
        </p:spPr>
        <p:txBody>
          <a:bodyPr/>
          <a:lstStyle/>
          <a:p>
            <a:pPr eaLnBrk="1" hangingPunct="1"/>
            <a:r>
              <a:rPr lang="en-US" sz="3600"/>
              <a:t>Why BMA’s unequal weights?</a:t>
            </a:r>
            <a:br>
              <a:rPr lang="en-US" sz="3600"/>
            </a:br>
            <a:r>
              <a:rPr lang="en-US" sz="3600"/>
              <a:t>(1) regression correction accentuates error correlations.</a:t>
            </a:r>
            <a:endParaRPr lang="en-US"/>
          </a:p>
        </p:txBody>
      </p:sp>
      <p:graphicFrame>
        <p:nvGraphicFramePr>
          <p:cNvPr id="46082" name="Object 2"/>
          <p:cNvGraphicFramePr>
            <a:graphicFrameLocks noChangeAspect="1"/>
          </p:cNvGraphicFramePr>
          <p:nvPr/>
        </p:nvGraphicFramePr>
        <p:xfrm>
          <a:off x="1219200" y="1676400"/>
          <a:ext cx="2359025" cy="5021263"/>
        </p:xfrm>
        <a:graphic>
          <a:graphicData uri="http://schemas.openxmlformats.org/presentationml/2006/ole">
            <mc:AlternateContent xmlns:mc="http://schemas.openxmlformats.org/markup-compatibility/2006">
              <mc:Choice xmlns:v="urn:schemas-microsoft-com:vml" Requires="v">
                <p:oleObj spid="_x0000_s46099" name="Document" r:id="rId4" imgW="2359152" imgH="5020056" progId="Word.Document.8">
                  <p:embed/>
                </p:oleObj>
              </mc:Choice>
              <mc:Fallback>
                <p:oleObj name="Document" r:id="rId4" imgW="2359152" imgH="5020056"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676400"/>
                        <a:ext cx="2359025" cy="5021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3" name="Object 3"/>
          <p:cNvGraphicFramePr>
            <a:graphicFrameLocks noChangeAspect="1"/>
          </p:cNvGraphicFramePr>
          <p:nvPr/>
        </p:nvGraphicFramePr>
        <p:xfrm>
          <a:off x="3886200" y="1676400"/>
          <a:ext cx="2359025" cy="5021263"/>
        </p:xfrm>
        <a:graphic>
          <a:graphicData uri="http://schemas.openxmlformats.org/presentationml/2006/ole">
            <mc:AlternateContent xmlns:mc="http://schemas.openxmlformats.org/markup-compatibility/2006">
              <mc:Choice xmlns:v="urn:schemas-microsoft-com:vml" Requires="v">
                <p:oleObj spid="_x0000_s46100" name="Document" r:id="rId6" imgW="2359152" imgH="5020056" progId="Word.Document.8">
                  <p:embed/>
                </p:oleObj>
              </mc:Choice>
              <mc:Fallback>
                <p:oleObj name="Document" r:id="rId6" imgW="2359152" imgH="5020056" progId="Word.Document.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1676400"/>
                        <a:ext cx="2359025" cy="5021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86" name="Rectangle 5"/>
          <p:cNvSpPr>
            <a:spLocks noChangeArrowheads="1"/>
          </p:cNvSpPr>
          <p:nvPr/>
        </p:nvSpPr>
        <p:spPr bwMode="auto">
          <a:xfrm>
            <a:off x="6400800" y="6248400"/>
            <a:ext cx="1416711" cy="523220"/>
          </a:xfrm>
          <a:prstGeom prst="rect">
            <a:avLst/>
          </a:prstGeom>
          <a:noFill/>
          <a:ln w="9525">
            <a:noFill/>
            <a:miter lim="800000"/>
            <a:headEnd/>
            <a:tailEnd/>
          </a:ln>
        </p:spPr>
        <p:txBody>
          <a:bodyPr wrap="none">
            <a:prstTxWarp prst="textNoShape">
              <a:avLst/>
            </a:prstTxWarp>
            <a:spAutoFit/>
          </a:bodyPr>
          <a:lstStyle/>
          <a:p>
            <a:r>
              <a:rPr lang="en-US" sz="1400" dirty="0">
                <a:latin typeface="Calibri"/>
              </a:rPr>
              <a:t>Ref: Hamill,</a:t>
            </a:r>
          </a:p>
          <a:p>
            <a:r>
              <a:rPr lang="en-US" sz="1400" i="1" dirty="0">
                <a:latin typeface="Calibri"/>
              </a:rPr>
              <a:t>MWR</a:t>
            </a:r>
            <a:r>
              <a:rPr lang="en-US" sz="1400" dirty="0">
                <a:latin typeface="Calibri"/>
              </a:rPr>
              <a:t>, Dec. 2007</a:t>
            </a:r>
          </a:p>
        </p:txBody>
      </p:sp>
      <p:sp>
        <p:nvSpPr>
          <p:cNvPr id="7" name="Slide Number Placeholder 6"/>
          <p:cNvSpPr>
            <a:spLocks noGrp="1"/>
          </p:cNvSpPr>
          <p:nvPr>
            <p:ph type="sldNum" sz="quarter" idx="12"/>
          </p:nvPr>
        </p:nvSpPr>
        <p:spPr/>
        <p:txBody>
          <a:bodyPr/>
          <a:lstStyle/>
          <a:p>
            <a:fld id="{A034744B-61F1-7445-8681-61AA331E26B9}" type="slidenum">
              <a:rPr lang="en-US" smtClean="0"/>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2"/>
          <p:cNvSpPr>
            <a:spLocks noGrp="1" noChangeArrowheads="1"/>
          </p:cNvSpPr>
          <p:nvPr>
            <p:ph type="title"/>
          </p:nvPr>
        </p:nvSpPr>
        <p:spPr>
          <a:xfrm>
            <a:off x="152400" y="228600"/>
            <a:ext cx="8763000" cy="1143000"/>
          </a:xfrm>
        </p:spPr>
        <p:txBody>
          <a:bodyPr/>
          <a:lstStyle/>
          <a:p>
            <a:pPr eaLnBrk="1" hangingPunct="1"/>
            <a:r>
              <a:rPr lang="en-US" sz="3600"/>
              <a:t>Why BMA’s unequal weights? </a:t>
            </a:r>
            <a:br>
              <a:rPr lang="en-US" sz="3600"/>
            </a:br>
            <a:r>
              <a:rPr lang="en-US" sz="3600"/>
              <a:t>(2) E-M overfits with little training data</a:t>
            </a:r>
            <a:endParaRPr lang="en-US"/>
          </a:p>
        </p:txBody>
      </p:sp>
      <p:graphicFrame>
        <p:nvGraphicFramePr>
          <p:cNvPr id="48130" name="Object 2"/>
          <p:cNvGraphicFramePr>
            <a:graphicFrameLocks noChangeAspect="1"/>
          </p:cNvGraphicFramePr>
          <p:nvPr/>
        </p:nvGraphicFramePr>
        <p:xfrm>
          <a:off x="457200" y="2590800"/>
          <a:ext cx="4191000" cy="2576513"/>
        </p:xfrm>
        <a:graphic>
          <a:graphicData uri="http://schemas.openxmlformats.org/presentationml/2006/ole">
            <mc:AlternateContent xmlns:mc="http://schemas.openxmlformats.org/markup-compatibility/2006">
              <mc:Choice xmlns:v="urn:schemas-microsoft-com:vml" Requires="v">
                <p:oleObj spid="_x0000_s48147" name="Document" r:id="rId4" imgW="2974848" imgH="1828800" progId="Word.Document.8">
                  <p:embed/>
                </p:oleObj>
              </mc:Choice>
              <mc:Fallback>
                <p:oleObj name="Document" r:id="rId4" imgW="2974848" imgH="182880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590800"/>
                        <a:ext cx="4191000" cy="2576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1" name="Object 3"/>
          <p:cNvGraphicFramePr>
            <a:graphicFrameLocks noChangeAspect="1"/>
          </p:cNvGraphicFramePr>
          <p:nvPr/>
        </p:nvGraphicFramePr>
        <p:xfrm>
          <a:off x="4572000" y="2590800"/>
          <a:ext cx="4191000" cy="2576513"/>
        </p:xfrm>
        <a:graphic>
          <a:graphicData uri="http://schemas.openxmlformats.org/presentationml/2006/ole">
            <mc:AlternateContent xmlns:mc="http://schemas.openxmlformats.org/markup-compatibility/2006">
              <mc:Choice xmlns:v="urn:schemas-microsoft-com:vml" Requires="v">
                <p:oleObj spid="_x0000_s48148" name="Document" r:id="rId6" imgW="2974848" imgH="1828800" progId="Word.Document.8">
                  <p:embed/>
                </p:oleObj>
              </mc:Choice>
              <mc:Fallback>
                <p:oleObj name="Document" r:id="rId6" imgW="2974848" imgH="1828800" progId="Word.Document.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590800"/>
                        <a:ext cx="4191000" cy="2576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34" name="Rectangle 5"/>
          <p:cNvSpPr>
            <a:spLocks noChangeArrowheads="1"/>
          </p:cNvSpPr>
          <p:nvPr/>
        </p:nvSpPr>
        <p:spPr bwMode="auto">
          <a:xfrm>
            <a:off x="304800" y="1600200"/>
            <a:ext cx="8291513" cy="1015663"/>
          </a:xfrm>
          <a:prstGeom prst="rect">
            <a:avLst/>
          </a:prstGeom>
          <a:noFill/>
          <a:ln w="9525">
            <a:noFill/>
            <a:miter lim="800000"/>
            <a:headEnd/>
            <a:tailEnd/>
          </a:ln>
        </p:spPr>
        <p:txBody>
          <a:bodyPr>
            <a:prstTxWarp prst="textNoShape">
              <a:avLst/>
            </a:prstTxWarp>
            <a:spAutoFit/>
          </a:bodyPr>
          <a:lstStyle/>
          <a:p>
            <a:r>
              <a:rPr lang="en-US" sz="1800" dirty="0">
                <a:latin typeface="Calibri"/>
              </a:rPr>
              <a:t>An “estimation-minimization” (E-M) algorithm is used to determine the weights applied to ensemble members.  If two forecasts have highly co-linear errors, E-M will weight one very highly, the other very little.</a:t>
            </a:r>
            <a:r>
              <a:rPr lang="en-US" dirty="0">
                <a:latin typeface="Calibri"/>
              </a:rPr>
              <a:t>  </a:t>
            </a:r>
          </a:p>
        </p:txBody>
      </p:sp>
      <p:sp>
        <p:nvSpPr>
          <p:cNvPr id="48135" name="Rectangle 6"/>
          <p:cNvSpPr>
            <a:spLocks noChangeArrowheads="1"/>
          </p:cNvSpPr>
          <p:nvPr/>
        </p:nvSpPr>
        <p:spPr bwMode="auto">
          <a:xfrm>
            <a:off x="304800" y="5410200"/>
            <a:ext cx="3852337" cy="1169551"/>
          </a:xfrm>
          <a:prstGeom prst="rect">
            <a:avLst/>
          </a:prstGeom>
          <a:noFill/>
          <a:ln w="9525">
            <a:noFill/>
            <a:miter lim="800000"/>
            <a:headEnd/>
            <a:tailEnd/>
          </a:ln>
        </p:spPr>
        <p:txBody>
          <a:bodyPr wrap="none">
            <a:prstTxWarp prst="textNoShape">
              <a:avLst/>
            </a:prstTxWarp>
            <a:spAutoFit/>
          </a:bodyPr>
          <a:lstStyle/>
          <a:p>
            <a:r>
              <a:rPr lang="en-US" sz="1400" dirty="0">
                <a:latin typeface="Calibri"/>
              </a:rPr>
              <a:t>E-M is an iterative technique, and we can measure</a:t>
            </a:r>
          </a:p>
          <a:p>
            <a:r>
              <a:rPr lang="en-US" sz="1400" dirty="0">
                <a:latin typeface="Calibri"/>
              </a:rPr>
              <a:t>the accuracy of the fit to the data through the </a:t>
            </a:r>
          </a:p>
          <a:p>
            <a:r>
              <a:rPr lang="en-US" sz="1400" dirty="0">
                <a:latin typeface="Calibri"/>
              </a:rPr>
              <a:t>log-likelihood.  Something odd happens here; as </a:t>
            </a:r>
          </a:p>
          <a:p>
            <a:r>
              <a:rPr lang="en-US" sz="1400" dirty="0">
                <a:latin typeface="Calibri"/>
              </a:rPr>
              <a:t>the E-M convergence criteria is tightened, the fit</a:t>
            </a:r>
          </a:p>
          <a:p>
            <a:r>
              <a:rPr lang="en-US" sz="1400" dirty="0">
                <a:latin typeface="Calibri"/>
              </a:rPr>
              <a:t>of the algorithm to independent data gets worse.</a:t>
            </a:r>
          </a:p>
        </p:txBody>
      </p:sp>
      <p:sp>
        <p:nvSpPr>
          <p:cNvPr id="48136" name="Rectangle 7"/>
          <p:cNvSpPr>
            <a:spLocks noChangeArrowheads="1"/>
          </p:cNvSpPr>
          <p:nvPr/>
        </p:nvSpPr>
        <p:spPr bwMode="auto">
          <a:xfrm>
            <a:off x="4876800" y="5410200"/>
            <a:ext cx="4114800" cy="1169551"/>
          </a:xfrm>
          <a:prstGeom prst="rect">
            <a:avLst/>
          </a:prstGeom>
          <a:noFill/>
          <a:ln w="9525">
            <a:noFill/>
            <a:miter lim="800000"/>
            <a:headEnd/>
            <a:tailEnd/>
          </a:ln>
        </p:spPr>
        <p:txBody>
          <a:bodyPr>
            <a:prstTxWarp prst="textNoShape">
              <a:avLst/>
            </a:prstTxWarp>
            <a:spAutoFit/>
          </a:bodyPr>
          <a:lstStyle/>
          <a:p>
            <a:r>
              <a:rPr lang="en-US" sz="1400" dirty="0">
                <a:latin typeface="Calibri"/>
              </a:rPr>
              <a:t>This plots the ratio of the weights of the highest-weighted member to the lowest-weighted member.  As the convergence criterion is tightened, the method increasingly weights a few select members and de-weights others.</a:t>
            </a:r>
          </a:p>
        </p:txBody>
      </p:sp>
      <p:sp>
        <p:nvSpPr>
          <p:cNvPr id="48137" name="Line 8"/>
          <p:cNvSpPr>
            <a:spLocks noChangeShapeType="1"/>
          </p:cNvSpPr>
          <p:nvPr/>
        </p:nvSpPr>
        <p:spPr bwMode="auto">
          <a:xfrm flipV="1">
            <a:off x="2590800" y="5181600"/>
            <a:ext cx="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48138" name="Line 9"/>
          <p:cNvSpPr>
            <a:spLocks noChangeShapeType="1"/>
          </p:cNvSpPr>
          <p:nvPr/>
        </p:nvSpPr>
        <p:spPr bwMode="auto">
          <a:xfrm flipV="1">
            <a:off x="6934200" y="5181600"/>
            <a:ext cx="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11" name="Slide Number Placeholder 10"/>
          <p:cNvSpPr>
            <a:spLocks noGrp="1"/>
          </p:cNvSpPr>
          <p:nvPr>
            <p:ph type="sldNum" sz="quarter" idx="12"/>
          </p:nvPr>
        </p:nvSpPr>
        <p:spPr/>
        <p:txBody>
          <a:bodyPr/>
          <a:lstStyle/>
          <a:p>
            <a:fld id="{A034744B-61F1-7445-8681-61AA331E26B9}" type="slidenum">
              <a:rPr lang="en-US" smtClean="0"/>
              <a:pPr/>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
          <p:cNvSpPr>
            <a:spLocks noGrp="1" noChangeArrowheads="1"/>
          </p:cNvSpPr>
          <p:nvPr>
            <p:ph type="title"/>
          </p:nvPr>
        </p:nvSpPr>
        <p:spPr>
          <a:xfrm>
            <a:off x="685800" y="457200"/>
            <a:ext cx="7772400" cy="1143000"/>
          </a:xfrm>
        </p:spPr>
        <p:txBody>
          <a:bodyPr/>
          <a:lstStyle/>
          <a:p>
            <a:pPr eaLnBrk="1" hangingPunct="1"/>
            <a:r>
              <a:rPr lang="en-US" sz="4000"/>
              <a:t>(BMA overfitting not a problem with 2+ decades training data)</a:t>
            </a:r>
            <a:endParaRPr lang="en-US"/>
          </a:p>
        </p:txBody>
      </p:sp>
      <p:graphicFrame>
        <p:nvGraphicFramePr>
          <p:cNvPr id="50178" name="Object 2"/>
          <p:cNvGraphicFramePr>
            <a:graphicFrameLocks noChangeAspect="1"/>
          </p:cNvGraphicFramePr>
          <p:nvPr/>
        </p:nvGraphicFramePr>
        <p:xfrm>
          <a:off x="152400" y="1981200"/>
          <a:ext cx="4495800" cy="2765425"/>
        </p:xfrm>
        <a:graphic>
          <a:graphicData uri="http://schemas.openxmlformats.org/presentationml/2006/ole">
            <mc:AlternateContent xmlns:mc="http://schemas.openxmlformats.org/markup-compatibility/2006">
              <mc:Choice xmlns:v="urn:schemas-microsoft-com:vml" Requires="v">
                <p:oleObj spid="_x0000_s50195" name="Document" r:id="rId4" imgW="3685032" imgH="2267712" progId="Word.Document.8">
                  <p:embed/>
                </p:oleObj>
              </mc:Choice>
              <mc:Fallback>
                <p:oleObj name="Document" r:id="rId4" imgW="3685032" imgH="2267712"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981200"/>
                        <a:ext cx="4495800" cy="2765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179" name="Object 3"/>
          <p:cNvGraphicFramePr>
            <a:graphicFrameLocks noChangeAspect="1"/>
          </p:cNvGraphicFramePr>
          <p:nvPr/>
        </p:nvGraphicFramePr>
        <p:xfrm>
          <a:off x="4495800" y="1981200"/>
          <a:ext cx="4495800" cy="2765425"/>
        </p:xfrm>
        <a:graphic>
          <a:graphicData uri="http://schemas.openxmlformats.org/presentationml/2006/ole">
            <mc:AlternateContent xmlns:mc="http://schemas.openxmlformats.org/markup-compatibility/2006">
              <mc:Choice xmlns:v="urn:schemas-microsoft-com:vml" Requires="v">
                <p:oleObj spid="_x0000_s50196" name="Document" r:id="rId6" imgW="3685032" imgH="2267712" progId="Word.Document.8">
                  <p:embed/>
                </p:oleObj>
              </mc:Choice>
              <mc:Fallback>
                <p:oleObj name="Document" r:id="rId6" imgW="3685032" imgH="2267712" progId="Word.Document.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1981200"/>
                        <a:ext cx="4495800" cy="2765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182" name="Rectangle 5"/>
          <p:cNvSpPr>
            <a:spLocks noChangeArrowheads="1"/>
          </p:cNvSpPr>
          <p:nvPr/>
        </p:nvSpPr>
        <p:spPr bwMode="auto">
          <a:xfrm>
            <a:off x="134938" y="5048250"/>
            <a:ext cx="8780462" cy="1006475"/>
          </a:xfrm>
          <a:prstGeom prst="rect">
            <a:avLst/>
          </a:prstGeom>
          <a:noFill/>
          <a:ln w="9525">
            <a:noFill/>
            <a:miter lim="800000"/>
            <a:headEnd/>
            <a:tailEnd/>
          </a:ln>
        </p:spPr>
        <p:txBody>
          <a:bodyPr>
            <a:prstTxWarp prst="textNoShape">
              <a:avLst/>
            </a:prstTxWarp>
            <a:spAutoFit/>
          </a:bodyPr>
          <a:lstStyle/>
          <a:p>
            <a:r>
              <a:rPr lang="en-US" sz="2000" dirty="0">
                <a:latin typeface="Calibri"/>
              </a:rPr>
              <a:t>With reforecast data set, we can train with a very large amount of data.  When we do so, the weights applied to individual members are much more equal.  This indicates that the unequal weighting previously is incorrect.</a:t>
            </a:r>
            <a:endParaRPr lang="en-US" dirty="0">
              <a:latin typeface="Calibri"/>
            </a:endParaRPr>
          </a:p>
        </p:txBody>
      </p:sp>
      <p:sp>
        <p:nvSpPr>
          <p:cNvPr id="7" name="Slide Number Placeholder 6"/>
          <p:cNvSpPr>
            <a:spLocks noGrp="1"/>
          </p:cNvSpPr>
          <p:nvPr>
            <p:ph type="sldNum" sz="quarter" idx="12"/>
          </p:nvPr>
        </p:nvSpPr>
        <p:spPr/>
        <p:txBody>
          <a:bodyPr/>
          <a:lstStyle/>
          <a:p>
            <a:fld id="{A034744B-61F1-7445-8681-61AA331E26B9}" type="slidenum">
              <a:rPr lang="en-US" smtClean="0"/>
              <a:pPr/>
              <a:t>73</a:t>
            </a:fld>
            <a:endParaRPr lang="en-US"/>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2"/>
          <p:cNvGraphicFramePr>
            <a:graphicFrameLocks noChangeAspect="1"/>
          </p:cNvGraphicFramePr>
          <p:nvPr/>
        </p:nvGraphicFramePr>
        <p:xfrm>
          <a:off x="304800" y="1676400"/>
          <a:ext cx="4191000" cy="2900363"/>
        </p:xfrm>
        <a:graphic>
          <a:graphicData uri="http://schemas.openxmlformats.org/presentationml/2006/ole">
            <mc:AlternateContent xmlns:mc="http://schemas.openxmlformats.org/markup-compatibility/2006">
              <mc:Choice xmlns:v="urn:schemas-microsoft-com:vml" Requires="v">
                <p:oleObj spid="_x0000_s52243" name="Document" r:id="rId4" imgW="2602992" imgH="1801368" progId="Word.Document.8">
                  <p:embed/>
                </p:oleObj>
              </mc:Choice>
              <mc:Fallback>
                <p:oleObj name="Document" r:id="rId4" imgW="2602992" imgH="1801368"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76400"/>
                        <a:ext cx="4191000" cy="290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227" name="Object 3"/>
          <p:cNvGraphicFramePr>
            <a:graphicFrameLocks noChangeAspect="1"/>
          </p:cNvGraphicFramePr>
          <p:nvPr/>
        </p:nvGraphicFramePr>
        <p:xfrm>
          <a:off x="4648200" y="1676400"/>
          <a:ext cx="4191000" cy="2903538"/>
        </p:xfrm>
        <a:graphic>
          <a:graphicData uri="http://schemas.openxmlformats.org/presentationml/2006/ole">
            <mc:AlternateContent xmlns:mc="http://schemas.openxmlformats.org/markup-compatibility/2006">
              <mc:Choice xmlns:v="urn:schemas-microsoft-com:vml" Requires="v">
                <p:oleObj spid="_x0000_s52244" name="Document" r:id="rId6" imgW="2721864" imgH="1886712" progId="Word.Document.8">
                  <p:embed/>
                </p:oleObj>
              </mc:Choice>
              <mc:Fallback>
                <p:oleObj name="Document" r:id="rId6" imgW="2721864" imgH="1886712" progId="Word.Document.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1676400"/>
                        <a:ext cx="4191000" cy="2903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29" name="Rectangle 4"/>
          <p:cNvSpPr>
            <a:spLocks noChangeArrowheads="1"/>
          </p:cNvSpPr>
          <p:nvPr/>
        </p:nvSpPr>
        <p:spPr bwMode="auto">
          <a:xfrm>
            <a:off x="1676400" y="457200"/>
            <a:ext cx="5998307" cy="707886"/>
          </a:xfrm>
          <a:prstGeom prst="rect">
            <a:avLst/>
          </a:prstGeom>
          <a:noFill/>
          <a:ln w="9525">
            <a:noFill/>
            <a:miter lim="800000"/>
            <a:headEnd/>
            <a:tailEnd/>
          </a:ln>
        </p:spPr>
        <p:txBody>
          <a:bodyPr wrap="none">
            <a:prstTxWarp prst="textNoShape">
              <a:avLst/>
            </a:prstTxWarp>
            <a:spAutoFit/>
          </a:bodyPr>
          <a:lstStyle/>
          <a:p>
            <a:r>
              <a:rPr lang="en-US" sz="4000" dirty="0" err="1">
                <a:latin typeface="Calibri"/>
              </a:rPr>
              <a:t>BMA’s</a:t>
            </a:r>
            <a:r>
              <a:rPr lang="en-US" sz="4000" dirty="0">
                <a:latin typeface="Calibri"/>
              </a:rPr>
              <a:t> problem: an example</a:t>
            </a:r>
            <a:endParaRPr lang="en-US" sz="2800" dirty="0">
              <a:latin typeface="Calibri"/>
            </a:endParaRPr>
          </a:p>
        </p:txBody>
      </p:sp>
      <p:sp>
        <p:nvSpPr>
          <p:cNvPr id="52230" name="Rectangle 5"/>
          <p:cNvSpPr>
            <a:spLocks noChangeArrowheads="1"/>
          </p:cNvSpPr>
          <p:nvPr/>
        </p:nvSpPr>
        <p:spPr bwMode="auto">
          <a:xfrm>
            <a:off x="1143000" y="2716213"/>
            <a:ext cx="573088" cy="457200"/>
          </a:xfrm>
          <a:prstGeom prst="rect">
            <a:avLst/>
          </a:prstGeom>
          <a:noFill/>
          <a:ln w="9525">
            <a:noFill/>
            <a:miter lim="800000"/>
            <a:headEnd/>
            <a:tailEnd/>
          </a:ln>
        </p:spPr>
        <p:txBody>
          <a:bodyPr wrap="none">
            <a:prstTxWarp prst="textNoShape">
              <a:avLst/>
            </a:prstTxWarp>
            <a:spAutoFit/>
          </a:bodyPr>
          <a:lstStyle/>
          <a:p>
            <a:r>
              <a:rPr lang="en-US" sz="1200" dirty="0" err="1">
                <a:latin typeface="Calibri"/>
              </a:rPr>
              <a:t>Climo</a:t>
            </a:r>
            <a:endParaRPr lang="en-US" sz="1200" dirty="0">
              <a:latin typeface="Calibri"/>
            </a:endParaRPr>
          </a:p>
          <a:p>
            <a:r>
              <a:rPr lang="en-US" sz="1200" dirty="0">
                <a:latin typeface="Calibri"/>
              </a:rPr>
              <a:t>pdf</a:t>
            </a:r>
          </a:p>
        </p:txBody>
      </p:sp>
      <p:sp>
        <p:nvSpPr>
          <p:cNvPr id="52231" name="Line 6"/>
          <p:cNvSpPr>
            <a:spLocks noChangeShapeType="1"/>
          </p:cNvSpPr>
          <p:nvPr/>
        </p:nvSpPr>
        <p:spPr bwMode="auto">
          <a:xfrm>
            <a:off x="1524000" y="2971800"/>
            <a:ext cx="22860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52232" name="Line 7"/>
          <p:cNvSpPr>
            <a:spLocks noChangeShapeType="1"/>
          </p:cNvSpPr>
          <p:nvPr/>
        </p:nvSpPr>
        <p:spPr bwMode="auto">
          <a:xfrm>
            <a:off x="2743200" y="2286000"/>
            <a:ext cx="533400" cy="152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52233" name="Rectangle 8"/>
          <p:cNvSpPr>
            <a:spLocks noChangeArrowheads="1"/>
          </p:cNvSpPr>
          <p:nvPr/>
        </p:nvSpPr>
        <p:spPr bwMode="auto">
          <a:xfrm>
            <a:off x="2286000" y="2133600"/>
            <a:ext cx="492443" cy="461665"/>
          </a:xfrm>
          <a:prstGeom prst="rect">
            <a:avLst/>
          </a:prstGeom>
          <a:noFill/>
          <a:ln w="9525">
            <a:noFill/>
            <a:miter lim="800000"/>
            <a:headEnd/>
            <a:tailEnd/>
          </a:ln>
        </p:spPr>
        <p:txBody>
          <a:bodyPr wrap="none">
            <a:prstTxWarp prst="textNoShape">
              <a:avLst/>
            </a:prstTxWarp>
            <a:spAutoFit/>
          </a:bodyPr>
          <a:lstStyle/>
          <a:p>
            <a:r>
              <a:rPr lang="en-US" sz="1200" dirty="0">
                <a:latin typeface="Calibri"/>
              </a:rPr>
              <a:t>BMA</a:t>
            </a:r>
          </a:p>
          <a:p>
            <a:r>
              <a:rPr lang="en-US" sz="1200" dirty="0">
                <a:latin typeface="Calibri"/>
              </a:rPr>
              <a:t>pdf</a:t>
            </a:r>
          </a:p>
        </p:txBody>
      </p:sp>
      <p:sp>
        <p:nvSpPr>
          <p:cNvPr id="52234" name="Rectangle 9"/>
          <p:cNvSpPr>
            <a:spLocks noChangeArrowheads="1"/>
          </p:cNvSpPr>
          <p:nvPr/>
        </p:nvSpPr>
        <p:spPr bwMode="auto">
          <a:xfrm>
            <a:off x="1905000" y="2667000"/>
            <a:ext cx="934007" cy="400110"/>
          </a:xfrm>
          <a:prstGeom prst="rect">
            <a:avLst/>
          </a:prstGeom>
          <a:noFill/>
          <a:ln w="9525">
            <a:noFill/>
            <a:miter lim="800000"/>
            <a:headEnd/>
            <a:tailEnd/>
          </a:ln>
        </p:spPr>
        <p:txBody>
          <a:bodyPr wrap="none">
            <a:prstTxWarp prst="textNoShape">
              <a:avLst/>
            </a:prstTxWarp>
            <a:spAutoFit/>
          </a:bodyPr>
          <a:lstStyle/>
          <a:p>
            <a:r>
              <a:rPr lang="en-US" sz="1000" dirty="0">
                <a:latin typeface="Calibri"/>
              </a:rPr>
              <a:t>Bias-corrected</a:t>
            </a:r>
          </a:p>
          <a:p>
            <a:r>
              <a:rPr lang="en-US" sz="1000" dirty="0">
                <a:latin typeface="Calibri"/>
              </a:rPr>
              <a:t>members</a:t>
            </a:r>
            <a:endParaRPr lang="en-US" dirty="0">
              <a:latin typeface="Calibri"/>
            </a:endParaRPr>
          </a:p>
        </p:txBody>
      </p:sp>
      <p:sp>
        <p:nvSpPr>
          <p:cNvPr id="52235" name="Line 10"/>
          <p:cNvSpPr>
            <a:spLocks noChangeShapeType="1"/>
          </p:cNvSpPr>
          <p:nvPr/>
        </p:nvSpPr>
        <p:spPr bwMode="auto">
          <a:xfrm>
            <a:off x="2590800" y="2971800"/>
            <a:ext cx="53340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52236" name="Rectangle 12"/>
          <p:cNvSpPr>
            <a:spLocks noChangeArrowheads="1"/>
          </p:cNvSpPr>
          <p:nvPr/>
        </p:nvSpPr>
        <p:spPr bwMode="auto">
          <a:xfrm>
            <a:off x="361950" y="4773613"/>
            <a:ext cx="7628861" cy="1569660"/>
          </a:xfrm>
          <a:prstGeom prst="rect">
            <a:avLst/>
          </a:prstGeom>
          <a:noFill/>
          <a:ln w="9525">
            <a:noFill/>
            <a:miter lim="800000"/>
            <a:headEnd/>
            <a:tailEnd/>
          </a:ln>
        </p:spPr>
        <p:txBody>
          <a:bodyPr wrap="none">
            <a:prstTxWarp prst="textNoShape">
              <a:avLst/>
            </a:prstTxWarp>
            <a:spAutoFit/>
          </a:bodyPr>
          <a:lstStyle/>
          <a:p>
            <a:r>
              <a:rPr lang="en-US" dirty="0">
                <a:latin typeface="Calibri"/>
              </a:rPr>
              <a:t>Here’s a test of BMA in the winter season for a grid point</a:t>
            </a:r>
          </a:p>
          <a:p>
            <a:r>
              <a:rPr lang="en-US" dirty="0">
                <a:latin typeface="Calibri"/>
              </a:rPr>
              <a:t>near Montreal.  BMA ends up highly weighting the warmest</a:t>
            </a:r>
          </a:p>
          <a:p>
            <a:r>
              <a:rPr lang="en-US" dirty="0">
                <a:latin typeface="Calibri"/>
              </a:rPr>
              <a:t>members (inappropriately so), thus producing a very high</a:t>
            </a:r>
          </a:p>
          <a:p>
            <a:r>
              <a:rPr lang="en-US" dirty="0">
                <a:latin typeface="Calibri"/>
              </a:rPr>
              <a:t>probability of a warm forecast.</a:t>
            </a:r>
          </a:p>
        </p:txBody>
      </p:sp>
      <p:sp>
        <p:nvSpPr>
          <p:cNvPr id="52237" name="Rectangle 13"/>
          <p:cNvSpPr>
            <a:spLocks noChangeArrowheads="1"/>
          </p:cNvSpPr>
          <p:nvPr/>
        </p:nvSpPr>
        <p:spPr bwMode="auto">
          <a:xfrm>
            <a:off x="304800" y="6500813"/>
            <a:ext cx="8379217"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a:rPr>
              <a:t>Ref: Laurie Wilson, Met Service Canada, personal correspondence.  See also upcoming Bishop et al. MWR manuscript.</a:t>
            </a:r>
            <a:endParaRPr lang="en-US" sz="2000" dirty="0">
              <a:latin typeface="Calibri"/>
            </a:endParaRPr>
          </a:p>
        </p:txBody>
      </p:sp>
      <p:sp>
        <p:nvSpPr>
          <p:cNvPr id="14" name="Slide Number Placeholder 13"/>
          <p:cNvSpPr>
            <a:spLocks noGrp="1"/>
          </p:cNvSpPr>
          <p:nvPr>
            <p:ph type="sldNum" sz="quarter" idx="12"/>
          </p:nvPr>
        </p:nvSpPr>
        <p:spPr/>
        <p:txBody>
          <a:bodyPr/>
          <a:lstStyle/>
          <a:p>
            <a:fld id="{E45EC5FD-35F9-0F4B-A84B-92E237FEBAF3}" type="slidenum">
              <a:rPr lang="en-US" smtClean="0"/>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p:cNvSpPr>
            <a:spLocks noGrp="1"/>
          </p:cNvSpPr>
          <p:nvPr>
            <p:ph type="title"/>
          </p:nvPr>
        </p:nvSpPr>
        <p:spPr>
          <a:xfrm>
            <a:off x="304800" y="304800"/>
            <a:ext cx="8458200" cy="1143000"/>
          </a:xfrm>
        </p:spPr>
        <p:txBody>
          <a:bodyPr/>
          <a:lstStyle/>
          <a:p>
            <a:r>
              <a:rPr lang="en-US" dirty="0" smtClean="0"/>
              <a:t>“Bayesian Processor of Forecasts”</a:t>
            </a:r>
          </a:p>
        </p:txBody>
      </p:sp>
      <p:sp>
        <p:nvSpPr>
          <p:cNvPr id="52228" name="Content Placeholder 2"/>
          <p:cNvSpPr>
            <a:spLocks noGrp="1"/>
          </p:cNvSpPr>
          <p:nvPr>
            <p:ph idx="1"/>
          </p:nvPr>
        </p:nvSpPr>
        <p:spPr>
          <a:xfrm>
            <a:off x="685800" y="1752600"/>
            <a:ext cx="7772400" cy="4114800"/>
          </a:xfrm>
        </p:spPr>
        <p:txBody>
          <a:bodyPr/>
          <a:lstStyle/>
          <a:p>
            <a:r>
              <a:rPr lang="en-US" smtClean="0"/>
              <a:t>Two key ideas:</a:t>
            </a:r>
          </a:p>
          <a:p>
            <a:pPr lvl="1"/>
            <a:r>
              <a:rPr lang="en-US" smtClean="0"/>
              <a:t>(1) Bayes’ Rule: leverage prior non-NWP information, whether from climatology, persistence, whatever.  Update with NWP information</a:t>
            </a:r>
          </a:p>
          <a:p>
            <a:pPr lvl="1"/>
            <a:endParaRPr lang="en-US" smtClean="0"/>
          </a:p>
          <a:p>
            <a:pPr lvl="1"/>
            <a:r>
              <a:rPr lang="en-US" smtClean="0"/>
              <a:t>(2) If data non-normally distributed, transform data to space where normally distributed before performing regression analysis.</a:t>
            </a:r>
          </a:p>
          <a:p>
            <a:pPr lvl="1"/>
            <a:endParaRPr lang="en-US" smtClean="0"/>
          </a:p>
        </p:txBody>
      </p:sp>
      <p:sp>
        <p:nvSpPr>
          <p:cNvPr id="52229" name="Slide Number Placeholder 3"/>
          <p:cNvSpPr>
            <a:spLocks noGrp="1"/>
          </p:cNvSpPr>
          <p:nvPr>
            <p:ph type="sldNum" sz="quarter" idx="12"/>
          </p:nvPr>
        </p:nvSpPr>
        <p:spPr>
          <a:noFill/>
        </p:spPr>
        <p:txBody>
          <a:bodyPr/>
          <a:lstStyle/>
          <a:p>
            <a:fld id="{75CEC538-421B-5E43-ACF3-A581DE08DFA5}" type="slidenum">
              <a:rPr lang="en-US" smtClean="0">
                <a:latin typeface="Arial" charset="0"/>
                <a:ea typeface="ＭＳ Ｐゴシック" charset="-128"/>
                <a:cs typeface="ＭＳ Ｐゴシック" charset="-128"/>
              </a:rPr>
              <a:pPr/>
              <a:t>75</a:t>
            </a:fld>
            <a:endParaRPr lang="en-US" smtClean="0">
              <a:latin typeface="Arial" charset="0"/>
              <a:ea typeface="ＭＳ Ｐゴシック" charset="-128"/>
              <a:cs typeface="ＭＳ Ｐゴシック" charset="-128"/>
            </a:endParaRPr>
          </a:p>
        </p:txBody>
      </p:sp>
      <p:graphicFrame>
        <p:nvGraphicFramePr>
          <p:cNvPr id="52226" name="Object 2"/>
          <p:cNvGraphicFramePr>
            <a:graphicFrameLocks noChangeAspect="1"/>
          </p:cNvGraphicFramePr>
          <p:nvPr/>
        </p:nvGraphicFramePr>
        <p:xfrm>
          <a:off x="3505200" y="3810000"/>
          <a:ext cx="4343400" cy="819150"/>
        </p:xfrm>
        <a:graphic>
          <a:graphicData uri="http://schemas.openxmlformats.org/presentationml/2006/ole">
            <mc:AlternateContent xmlns:mc="http://schemas.openxmlformats.org/markup-compatibility/2006">
              <mc:Choice xmlns:v="urn:schemas-microsoft-com:vml" Requires="v">
                <p:oleObj spid="_x0000_s130059" name="Equation" r:id="rId3" imgW="1346200" imgH="254000" progId="Equation.DSMT4">
                  <p:embed/>
                </p:oleObj>
              </mc:Choice>
              <mc:Fallback>
                <p:oleObj name="Equation" r:id="rId3" imgW="1346200" imgH="2540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810000"/>
                        <a:ext cx="4343400"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30" name="TextBox 5"/>
          <p:cNvSpPr txBox="1">
            <a:spLocks noChangeArrowheads="1"/>
          </p:cNvSpPr>
          <p:nvPr/>
        </p:nvSpPr>
        <p:spPr bwMode="auto">
          <a:xfrm>
            <a:off x="0" y="6581775"/>
            <a:ext cx="3573063" cy="307777"/>
          </a:xfrm>
          <a:prstGeom prst="rect">
            <a:avLst/>
          </a:prstGeom>
          <a:noFill/>
          <a:ln w="9525">
            <a:noFill/>
            <a:miter lim="800000"/>
            <a:headEnd/>
            <a:tailEnd/>
          </a:ln>
        </p:spPr>
        <p:txBody>
          <a:bodyPr wrap="none">
            <a:prstTxWarp prst="textNoShape">
              <a:avLst/>
            </a:prstTxWarp>
            <a:spAutoFit/>
          </a:bodyPr>
          <a:lstStyle/>
          <a:p>
            <a:r>
              <a:rPr lang="en-US" sz="1400" dirty="0">
                <a:latin typeface="Calibri"/>
                <a:cs typeface="Calibri"/>
              </a:rPr>
              <a:t>Ref: </a:t>
            </a:r>
            <a:r>
              <a:rPr lang="en-US" sz="1400" dirty="0" err="1">
                <a:latin typeface="Calibri"/>
                <a:cs typeface="Calibri"/>
              </a:rPr>
              <a:t>Krzysztofowicz</a:t>
            </a:r>
            <a:r>
              <a:rPr lang="en-US" sz="1400" dirty="0">
                <a:latin typeface="Calibri"/>
                <a:cs typeface="Calibri"/>
              </a:rPr>
              <a:t> and Evans, WAF, April 2008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p:cNvSpPr>
            <a:spLocks noGrp="1" noChangeArrowheads="1"/>
          </p:cNvSpPr>
          <p:nvPr>
            <p:ph type="title"/>
          </p:nvPr>
        </p:nvSpPr>
        <p:spPr>
          <a:xfrm>
            <a:off x="0" y="457200"/>
            <a:ext cx="9144000" cy="1143000"/>
          </a:xfrm>
        </p:spPr>
        <p:txBody>
          <a:bodyPr/>
          <a:lstStyle/>
          <a:p>
            <a:pPr eaLnBrk="1" hangingPunct="1"/>
            <a:r>
              <a:rPr lang="en-US" sz="4200"/>
              <a:t>Non-homogeneous </a:t>
            </a:r>
            <a:br>
              <a:rPr lang="en-US" sz="4200"/>
            </a:br>
            <a:r>
              <a:rPr lang="en-US" sz="4200"/>
              <a:t>Gaussian regression</a:t>
            </a:r>
            <a:endParaRPr lang="en-US"/>
          </a:p>
        </p:txBody>
      </p:sp>
      <p:sp>
        <p:nvSpPr>
          <p:cNvPr id="58373" name="Rectangle 3"/>
          <p:cNvSpPr>
            <a:spLocks noGrp="1" noChangeArrowheads="1"/>
          </p:cNvSpPr>
          <p:nvPr>
            <p:ph type="body" idx="1"/>
          </p:nvPr>
        </p:nvSpPr>
        <p:spPr>
          <a:xfrm>
            <a:off x="685800" y="2057400"/>
            <a:ext cx="7772400" cy="4114800"/>
          </a:xfrm>
        </p:spPr>
        <p:txBody>
          <a:bodyPr/>
          <a:lstStyle/>
          <a:p>
            <a:pPr eaLnBrk="1" hangingPunct="1">
              <a:lnSpc>
                <a:spcPct val="90000"/>
              </a:lnSpc>
            </a:pPr>
            <a:r>
              <a:rPr lang="en-US" sz="2000" b="1"/>
              <a:t>Reference</a:t>
            </a:r>
            <a:r>
              <a:rPr lang="en-US" sz="2000"/>
              <a:t>: Gneiting et al., </a:t>
            </a:r>
            <a:r>
              <a:rPr lang="en-US" sz="2000" i="1"/>
              <a:t>MWR</a:t>
            </a:r>
            <a:r>
              <a:rPr lang="en-US" sz="2000"/>
              <a:t>, </a:t>
            </a:r>
            <a:r>
              <a:rPr lang="en-US" sz="2000" b="1"/>
              <a:t>133</a:t>
            </a:r>
            <a:r>
              <a:rPr lang="en-US" sz="2000"/>
              <a:t>, p. 1098</a:t>
            </a:r>
          </a:p>
          <a:p>
            <a:pPr eaLnBrk="1" hangingPunct="1">
              <a:lnSpc>
                <a:spcPct val="90000"/>
              </a:lnSpc>
            </a:pPr>
            <a:r>
              <a:rPr lang="en-US" sz="2000" b="1"/>
              <a:t>Predictors</a:t>
            </a:r>
            <a:r>
              <a:rPr lang="en-US" sz="2000"/>
              <a:t>: ensemble mean and ensemble spread</a:t>
            </a:r>
          </a:p>
          <a:p>
            <a:pPr eaLnBrk="1" hangingPunct="1">
              <a:lnSpc>
                <a:spcPct val="90000"/>
              </a:lnSpc>
            </a:pPr>
            <a:r>
              <a:rPr lang="en-US" sz="2000" b="1"/>
              <a:t>Output</a:t>
            </a:r>
            <a:r>
              <a:rPr lang="en-US" sz="2000"/>
              <a:t>: mean, spread of calibrated Gaussian distribution</a:t>
            </a:r>
          </a:p>
          <a:p>
            <a:pPr eaLnBrk="1" hangingPunct="1">
              <a:lnSpc>
                <a:spcPct val="90000"/>
              </a:lnSpc>
            </a:pPr>
            <a:endParaRPr lang="en-US" sz="2000"/>
          </a:p>
          <a:p>
            <a:pPr eaLnBrk="1" hangingPunct="1">
              <a:lnSpc>
                <a:spcPct val="90000"/>
              </a:lnSpc>
            </a:pPr>
            <a:endParaRPr lang="en-US" sz="2000"/>
          </a:p>
          <a:p>
            <a:pPr eaLnBrk="1" hangingPunct="1">
              <a:lnSpc>
                <a:spcPct val="90000"/>
              </a:lnSpc>
            </a:pPr>
            <a:endParaRPr lang="en-US" sz="2000"/>
          </a:p>
          <a:p>
            <a:pPr eaLnBrk="1" hangingPunct="1">
              <a:lnSpc>
                <a:spcPct val="90000"/>
              </a:lnSpc>
            </a:pPr>
            <a:r>
              <a:rPr lang="en-US" sz="2000" b="1"/>
              <a:t>Advantage</a:t>
            </a:r>
            <a:r>
              <a:rPr lang="en-US" sz="2000"/>
              <a:t>: leverages possible spread/skill relationship appropriately. Large spread/skill relationship, c ≈ 0.0, </a:t>
            </a:r>
            <a:r>
              <a:rPr lang="en-US" sz="2000" i="1"/>
              <a:t>d </a:t>
            </a:r>
            <a:r>
              <a:rPr lang="en-US" sz="2000"/>
              <a:t>≈1.0.  Small, </a:t>
            </a:r>
            <a:r>
              <a:rPr lang="en-US" sz="2000" i="1"/>
              <a:t>d </a:t>
            </a:r>
            <a:r>
              <a:rPr lang="en-US" sz="2000"/>
              <a:t>≈ 0.0</a:t>
            </a:r>
          </a:p>
          <a:p>
            <a:pPr eaLnBrk="1" hangingPunct="1">
              <a:lnSpc>
                <a:spcPct val="90000"/>
              </a:lnSpc>
            </a:pPr>
            <a:r>
              <a:rPr lang="en-US" sz="2000" b="1"/>
              <a:t>Disadvantage</a:t>
            </a:r>
            <a:r>
              <a:rPr lang="en-US" sz="2000"/>
              <a:t>: iterative method, slow…no reason to bother (relative to using simple linear regression) if there’s little or no spread/skill relationship.</a:t>
            </a:r>
            <a:endParaRPr lang="en-US" sz="2400"/>
          </a:p>
        </p:txBody>
      </p:sp>
      <p:graphicFrame>
        <p:nvGraphicFramePr>
          <p:cNvPr id="58370" name="Object 2"/>
          <p:cNvGraphicFramePr>
            <a:graphicFrameLocks noChangeAspect="1"/>
          </p:cNvGraphicFramePr>
          <p:nvPr/>
        </p:nvGraphicFramePr>
        <p:xfrm>
          <a:off x="1828800" y="3352800"/>
          <a:ext cx="4419600" cy="541338"/>
        </p:xfrm>
        <a:graphic>
          <a:graphicData uri="http://schemas.openxmlformats.org/presentationml/2006/ole">
            <mc:AlternateContent xmlns:mc="http://schemas.openxmlformats.org/markup-compatibility/2006">
              <mc:Choice xmlns:v="urn:schemas-microsoft-com:vml" Requires="v">
                <p:oleObj spid="_x0000_s58379" name="Equation" r:id="rId4" imgW="1968500" imgH="241300" progId="Equation.DSMT4">
                  <p:embed/>
                </p:oleObj>
              </mc:Choice>
              <mc:Fallback>
                <p:oleObj name="Equation" r:id="rId4" imgW="1968500" imgH="2413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352800"/>
                        <a:ext cx="4419600" cy="54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A034744B-61F1-7445-8681-61AA331E26B9}" type="slidenum">
              <a:rPr lang="en-US" smtClean="0"/>
              <a:pPr/>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a:xfrm>
            <a:off x="152400" y="76200"/>
            <a:ext cx="8839200" cy="762000"/>
          </a:xfrm>
        </p:spPr>
        <p:txBody>
          <a:bodyPr/>
          <a:lstStyle/>
          <a:p>
            <a:pPr eaLnBrk="1" hangingPunct="1"/>
            <a:r>
              <a:rPr lang="en-US" sz="4000"/>
              <a:t>Is there a “best” calibration technique?</a:t>
            </a:r>
            <a:endParaRPr lang="en-US"/>
          </a:p>
        </p:txBody>
      </p:sp>
      <p:sp>
        <p:nvSpPr>
          <p:cNvPr id="60420" name="Rectangle 3"/>
          <p:cNvSpPr>
            <a:spLocks noGrp="1" noChangeArrowheads="1"/>
          </p:cNvSpPr>
          <p:nvPr>
            <p:ph type="body" idx="1"/>
          </p:nvPr>
        </p:nvSpPr>
        <p:spPr>
          <a:xfrm>
            <a:off x="304800" y="990600"/>
            <a:ext cx="8458200" cy="533400"/>
          </a:xfrm>
        </p:spPr>
        <p:txBody>
          <a:bodyPr/>
          <a:lstStyle/>
          <a:p>
            <a:pPr marL="0" indent="0" eaLnBrk="1" hangingPunct="1">
              <a:lnSpc>
                <a:spcPct val="90000"/>
              </a:lnSpc>
              <a:buFontTx/>
              <a:buNone/>
            </a:pPr>
            <a:r>
              <a:rPr lang="en-US" sz="1600"/>
              <a:t>Using Lorenz ‘96 toy model, direct model output (DMO), rank histogram technique, MOS applied to each member, dressing, logistic regression, non-homogeneous Gaussian regression (NGR), “forecast assimilation”, and Bayesian model averaging (with perturbed members assigned equal weights) were compared. Comparisons generally favored logistic regression and NGR, though differences were not dramatic, and results may not generalize to other forecast problems such as ones with non-Gaussian errors.</a:t>
            </a:r>
          </a:p>
        </p:txBody>
      </p:sp>
      <p:pic>
        <p:nvPicPr>
          <p:cNvPr id="60421" name="Picture 4"/>
          <p:cNvPicPr>
            <a:picLocks noChangeAspect="1" noChangeArrowheads="1"/>
          </p:cNvPicPr>
          <p:nvPr/>
        </p:nvPicPr>
        <p:blipFill>
          <a:blip r:embed="rId2"/>
          <a:srcRect/>
          <a:stretch>
            <a:fillRect/>
          </a:stretch>
        </p:blipFill>
        <p:spPr bwMode="auto">
          <a:xfrm>
            <a:off x="533400" y="2362200"/>
            <a:ext cx="7620000" cy="4424363"/>
          </a:xfrm>
          <a:prstGeom prst="rect">
            <a:avLst/>
          </a:prstGeom>
          <a:noFill/>
          <a:ln w="9525">
            <a:noFill/>
            <a:miter lim="800000"/>
            <a:headEnd/>
            <a:tailEnd/>
          </a:ln>
        </p:spPr>
      </p:pic>
      <p:sp>
        <p:nvSpPr>
          <p:cNvPr id="60422" name="Rectangle 5"/>
          <p:cNvSpPr>
            <a:spLocks noChangeArrowheads="1"/>
          </p:cNvSpPr>
          <p:nvPr/>
        </p:nvSpPr>
        <p:spPr bwMode="auto">
          <a:xfrm>
            <a:off x="4648200" y="6583363"/>
            <a:ext cx="2895600" cy="274637"/>
          </a:xfrm>
          <a:prstGeom prst="rect">
            <a:avLst/>
          </a:prstGeom>
          <a:noFill/>
          <a:ln w="9525">
            <a:noFill/>
            <a:miter lim="800000"/>
            <a:headEnd/>
            <a:tailEnd/>
          </a:ln>
        </p:spPr>
        <p:txBody>
          <a:bodyPr>
            <a:prstTxWarp prst="textNoShape">
              <a:avLst/>
            </a:prstTxWarp>
            <a:spAutoFit/>
          </a:bodyPr>
          <a:lstStyle/>
          <a:p>
            <a:r>
              <a:rPr lang="en-US" sz="1200" dirty="0">
                <a:latin typeface="Calibri"/>
              </a:rPr>
              <a:t>Ref: Wilks, </a:t>
            </a:r>
            <a:r>
              <a:rPr lang="en-US" sz="1200" i="1" dirty="0">
                <a:latin typeface="Calibri"/>
              </a:rPr>
              <a:t>Met. Apps</a:t>
            </a:r>
            <a:r>
              <a:rPr lang="en-US" sz="1200" dirty="0">
                <a:latin typeface="Calibri"/>
              </a:rPr>
              <a:t>, 2006, </a:t>
            </a:r>
            <a:r>
              <a:rPr lang="en-US" sz="1200" b="1" dirty="0">
                <a:latin typeface="Calibri"/>
              </a:rPr>
              <a:t>13</a:t>
            </a:r>
            <a:r>
              <a:rPr lang="en-US" sz="1200" dirty="0">
                <a:latin typeface="Calibri"/>
              </a:rPr>
              <a:t>, </a:t>
            </a:r>
            <a:r>
              <a:rPr lang="en-US" sz="1200" dirty="0" err="1">
                <a:latin typeface="Calibri"/>
              </a:rPr>
              <a:t>p</a:t>
            </a:r>
            <a:r>
              <a:rPr lang="en-US" sz="1200" dirty="0">
                <a:latin typeface="Calibri"/>
              </a:rPr>
              <a:t>. 243</a:t>
            </a:r>
          </a:p>
        </p:txBody>
      </p:sp>
      <p:sp>
        <p:nvSpPr>
          <p:cNvPr id="7" name="Slide Number Placeholder 6"/>
          <p:cNvSpPr>
            <a:spLocks noGrp="1"/>
          </p:cNvSpPr>
          <p:nvPr>
            <p:ph type="sldNum" sz="quarter" idx="12"/>
          </p:nvPr>
        </p:nvSpPr>
        <p:spPr/>
        <p:txBody>
          <a:bodyPr/>
          <a:lstStyle/>
          <a:p>
            <a:fld id="{A034744B-61F1-7445-8681-61AA331E26B9}" type="slidenum">
              <a:rPr lang="en-US" smtClean="0"/>
              <a:pPr/>
              <a:t>77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smtClean="0"/>
              <a:t>What can post-processing </a:t>
            </a:r>
            <a:r>
              <a:rPr lang="en-US" dirty="0" smtClean="0"/>
              <a:t>with </a:t>
            </a:r>
            <a:r>
              <a:rPr lang="en-US" dirty="0" smtClean="0"/>
              <a:t>reforecasts do that other </a:t>
            </a:r>
            <a:r>
              <a:rPr lang="en-US" dirty="0" smtClean="0"/>
              <a:t>NWP techniques </a:t>
            </a:r>
            <a:r>
              <a:rPr lang="en-US" dirty="0" smtClean="0"/>
              <a:t>cannot?</a:t>
            </a:r>
            <a:endParaRPr lang="en-US" dirty="0"/>
          </a:p>
        </p:txBody>
      </p:sp>
      <p:sp>
        <p:nvSpPr>
          <p:cNvPr id="3" name="Content Placeholder 2"/>
          <p:cNvSpPr>
            <a:spLocks noGrp="1"/>
          </p:cNvSpPr>
          <p:nvPr>
            <p:ph idx="1"/>
          </p:nvPr>
        </p:nvSpPr>
        <p:spPr>
          <a:xfrm>
            <a:off x="457200" y="2590800"/>
            <a:ext cx="8229600" cy="3869504"/>
          </a:xfrm>
        </p:spPr>
        <p:txBody>
          <a:bodyPr>
            <a:normAutofit fontScale="85000" lnSpcReduction="20000"/>
          </a:bodyPr>
          <a:lstStyle/>
          <a:p>
            <a:r>
              <a:rPr lang="en-US" dirty="0" smtClean="0"/>
              <a:t>Provide </a:t>
            </a:r>
            <a:r>
              <a:rPr lang="en-US" dirty="0" smtClean="0"/>
              <a:t>extra “</a:t>
            </a:r>
            <a:r>
              <a:rPr lang="en-US" dirty="0" smtClean="0"/>
              <a:t>resolution,” but via </a:t>
            </a:r>
            <a:r>
              <a:rPr lang="en-US" dirty="0" smtClean="0"/>
              <a:t>statistical </a:t>
            </a:r>
            <a:r>
              <a:rPr lang="en-US" dirty="0" smtClean="0"/>
              <a:t>downscaling.</a:t>
            </a:r>
          </a:p>
          <a:p>
            <a:pPr lvl="1"/>
            <a:r>
              <a:rPr lang="en-US" dirty="0" smtClean="0"/>
              <a:t>Also: </a:t>
            </a:r>
            <a:r>
              <a:rPr lang="en-US" dirty="0"/>
              <a:t>c</a:t>
            </a:r>
            <a:r>
              <a:rPr lang="en-US" dirty="0" smtClean="0"/>
              <a:t>ompensate </a:t>
            </a:r>
            <a:r>
              <a:rPr lang="en-US" dirty="0"/>
              <a:t>for </a:t>
            </a:r>
            <a:r>
              <a:rPr lang="en-US" dirty="0" smtClean="0"/>
              <a:t>systematic </a:t>
            </a:r>
            <a:r>
              <a:rPr lang="en-US" dirty="0"/>
              <a:t>model </a:t>
            </a:r>
            <a:r>
              <a:rPr lang="en-US" dirty="0" smtClean="0"/>
              <a:t>biases, </a:t>
            </a:r>
            <a:r>
              <a:rPr lang="en-US" dirty="0" smtClean="0"/>
              <a:t>thereby increase </a:t>
            </a:r>
            <a:r>
              <a:rPr lang="en-US" dirty="0"/>
              <a:t>reliability, </a:t>
            </a:r>
            <a:r>
              <a:rPr lang="en-US" dirty="0" smtClean="0"/>
              <a:t>increase </a:t>
            </a:r>
            <a:r>
              <a:rPr lang="en-US" dirty="0"/>
              <a:t>forecast skill</a:t>
            </a:r>
            <a:r>
              <a:rPr lang="en-US" dirty="0" smtClean="0"/>
              <a:t>.</a:t>
            </a:r>
          </a:p>
          <a:p>
            <a:pPr lvl="1"/>
            <a:r>
              <a:rPr lang="en-US" dirty="0" smtClean="0"/>
              <a:t>High-resolution models may have lots of detail but are not free from bias!</a:t>
            </a:r>
            <a:endParaRPr lang="en-US" dirty="0" smtClean="0"/>
          </a:p>
          <a:p>
            <a:r>
              <a:rPr lang="en-US" dirty="0" smtClean="0"/>
              <a:t>Provide sufficient samples to quantify forecast errors for particular locations, hydrologic </a:t>
            </a:r>
            <a:r>
              <a:rPr lang="en-US" dirty="0" smtClean="0"/>
              <a:t>basins.</a:t>
            </a:r>
          </a:p>
          <a:p>
            <a:r>
              <a:rPr lang="en-US" dirty="0"/>
              <a:t>Provide context on how unusual today’s forecast event is, relative to other </a:t>
            </a:r>
            <a:r>
              <a:rPr lang="en-US" i="1" dirty="0"/>
              <a:t>forecast</a:t>
            </a:r>
            <a:r>
              <a:rPr lang="en-US" dirty="0"/>
              <a:t> events.</a:t>
            </a:r>
          </a:p>
          <a:p>
            <a:endParaRPr lang="en-US" dirty="0" smtClean="0"/>
          </a:p>
        </p:txBody>
      </p:sp>
      <p:sp>
        <p:nvSpPr>
          <p:cNvPr id="4" name="Slide Number Placeholder 3"/>
          <p:cNvSpPr>
            <a:spLocks noGrp="1"/>
          </p:cNvSpPr>
          <p:nvPr>
            <p:ph type="sldNum" sz="quarter" idx="12"/>
          </p:nvPr>
        </p:nvSpPr>
        <p:spPr/>
        <p:txBody>
          <a:bodyPr/>
          <a:lstStyle/>
          <a:p>
            <a:fld id="{177BC4A7-7D82-FA49-899C-7B50EAA313EC}" type="slidenum">
              <a:rPr lang="en-US" smtClean="0"/>
              <a:t>8</a:t>
            </a:fld>
            <a:endParaRPr lang="en-US"/>
          </a:p>
        </p:txBody>
      </p:sp>
    </p:spTree>
    <p:extLst>
      <p:ext uri="{BB962C8B-B14F-4D97-AF65-F5344CB8AC3E}">
        <p14:creationId xmlns:p14="http://schemas.microsoft.com/office/powerpoint/2010/main" val="23545372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458200" cy="1143000"/>
          </a:xfrm>
        </p:spPr>
        <p:txBody>
          <a:bodyPr>
            <a:normAutofit fontScale="90000"/>
          </a:bodyPr>
          <a:lstStyle/>
          <a:p>
            <a:r>
              <a:rPr lang="en-US" dirty="0" smtClean="0"/>
              <a:t>Disadvantages of </a:t>
            </a:r>
            <a:r>
              <a:rPr lang="en-US" dirty="0" smtClean="0"/>
              <a:t>post-processing </a:t>
            </a:r>
            <a:br>
              <a:rPr lang="en-US" dirty="0" smtClean="0"/>
            </a:br>
            <a:r>
              <a:rPr lang="en-US" dirty="0" smtClean="0"/>
              <a:t>with reforecasts</a:t>
            </a:r>
            <a:endParaRPr lang="en-US" dirty="0"/>
          </a:p>
        </p:txBody>
      </p:sp>
      <p:sp>
        <p:nvSpPr>
          <p:cNvPr id="3" name="Content Placeholder 2"/>
          <p:cNvSpPr>
            <a:spLocks noGrp="1"/>
          </p:cNvSpPr>
          <p:nvPr>
            <p:ph idx="1"/>
          </p:nvPr>
        </p:nvSpPr>
        <p:spPr>
          <a:xfrm>
            <a:off x="457200" y="1600200"/>
            <a:ext cx="8229600" cy="4876800"/>
          </a:xfrm>
        </p:spPr>
        <p:txBody>
          <a:bodyPr>
            <a:normAutofit fontScale="62500" lnSpcReduction="20000"/>
          </a:bodyPr>
          <a:lstStyle/>
          <a:p>
            <a:r>
              <a:rPr lang="en-US" dirty="0" smtClean="0"/>
              <a:t>Right answer perhaps, but for wrong reason?   We prefer to directly improve the model in physically realistic ways.</a:t>
            </a:r>
          </a:p>
          <a:p>
            <a:pPr lvl="1"/>
            <a:r>
              <a:rPr lang="en-US" dirty="0" smtClean="0"/>
              <a:t>Also, some errors are too complex to adjust via post-processing; for these, there is no substitute for improving the model.</a:t>
            </a:r>
          </a:p>
          <a:p>
            <a:pPr lvl="1"/>
            <a:endParaRPr lang="en-US" dirty="0" smtClean="0"/>
          </a:p>
          <a:p>
            <a:r>
              <a:rPr lang="en-US" dirty="0" smtClean="0"/>
              <a:t>Additional computational and infrastructural burden to compute reforecasts and </a:t>
            </a:r>
            <a:r>
              <a:rPr lang="en-US" dirty="0" err="1" smtClean="0"/>
              <a:t>reanalyses</a:t>
            </a:r>
            <a:r>
              <a:rPr lang="en-US" dirty="0" smtClean="0"/>
              <a:t>, compile observation time series.</a:t>
            </a:r>
          </a:p>
          <a:p>
            <a:pPr lvl="1"/>
            <a:r>
              <a:rPr lang="en-US" dirty="0" smtClean="0"/>
              <a:t>ECMWF’s (relatively sparse) weekly 5-member reforecast * 20 years = 100 extra members / week to compute.</a:t>
            </a:r>
          </a:p>
          <a:p>
            <a:pPr lvl="1"/>
            <a:r>
              <a:rPr lang="en-US" dirty="0" smtClean="0"/>
              <a:t>Generally greater benefit the more years, more days, more members in reforecast, but proportionally more expensive.</a:t>
            </a:r>
          </a:p>
          <a:p>
            <a:pPr lvl="1"/>
            <a:r>
              <a:rPr lang="en-US" dirty="0" smtClean="0"/>
              <a:t>Without high-quality, long observation time series, many of the benefits of reforecasts + statistical post-processing are lost.</a:t>
            </a:r>
          </a:p>
          <a:p>
            <a:pPr lvl="1"/>
            <a:r>
              <a:rPr lang="en-US" dirty="0" smtClean="0"/>
              <a:t>Need to keep computing reforecasts with current model version, else improvements are temporary.</a:t>
            </a:r>
          </a:p>
          <a:p>
            <a:pPr lvl="1"/>
            <a:endParaRPr lang="en-US" dirty="0"/>
          </a:p>
          <a:p>
            <a:r>
              <a:rPr lang="en-US" dirty="0" smtClean="0"/>
              <a:t>If real climate or model-error statistics change significantly during reforecast period, decreased accuracy of post-processed estimates</a:t>
            </a:r>
          </a:p>
        </p:txBody>
      </p:sp>
      <p:sp>
        <p:nvSpPr>
          <p:cNvPr id="4" name="Slide Number Placeholder 3"/>
          <p:cNvSpPr>
            <a:spLocks noGrp="1"/>
          </p:cNvSpPr>
          <p:nvPr>
            <p:ph type="sldNum" sz="quarter" idx="12"/>
          </p:nvPr>
        </p:nvSpPr>
        <p:spPr/>
        <p:txBody>
          <a:bodyPr/>
          <a:lstStyle/>
          <a:p>
            <a:fld id="{177BC4A7-7D82-FA49-899C-7B50EAA313EC}" type="slidenum">
              <a:rPr lang="en-US" smtClean="0"/>
              <a:t>9</a:t>
            </a:fld>
            <a:endParaRPr lang="en-US"/>
          </a:p>
        </p:txBody>
      </p:sp>
    </p:spTree>
    <p:extLst>
      <p:ext uri="{BB962C8B-B14F-4D97-AF65-F5344CB8AC3E}">
        <p14:creationId xmlns:p14="http://schemas.microsoft.com/office/powerpoint/2010/main" val="2914508257"/>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9|34.9|8.2|18.9|18.2"/>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11142</TotalTime>
  <Words>5383</Words>
  <Application>Microsoft Macintosh PowerPoint</Application>
  <PresentationFormat>On-screen Show (4:3)</PresentationFormat>
  <Paragraphs>721</Paragraphs>
  <Slides>77</Slides>
  <Notes>20</Notes>
  <HiddenSlides>0</HiddenSlides>
  <MMClips>0</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77</vt:i4>
      </vt:variant>
    </vt:vector>
  </HeadingPairs>
  <TitlesOfParts>
    <vt:vector size="83" baseType="lpstr">
      <vt:lpstr>Blank Presentation</vt:lpstr>
      <vt:lpstr>Office Theme</vt:lpstr>
      <vt:lpstr>Equation</vt:lpstr>
      <vt:lpstr>Document</vt:lpstr>
      <vt:lpstr>Microsoft Equation</vt:lpstr>
      <vt:lpstr>Microsoft Word 97 - 2004 Document</vt:lpstr>
      <vt:lpstr>Using reforecasts to improve probabilistic weather  forecast guidance</vt:lpstr>
      <vt:lpstr>Terrain and precipitation patterns in western US. We have mountains, too, and they modulate our weather.</vt:lpstr>
      <vt:lpstr>How can we provide spatially detailed weather forecasts in such regions?</vt:lpstr>
      <vt:lpstr>How can we provide spatially detailed weather forecasts in such regions?</vt:lpstr>
      <vt:lpstr>Definition</vt:lpstr>
      <vt:lpstr>Outline</vt:lpstr>
      <vt:lpstr>Why generate and use reforecasts?  Why not?</vt:lpstr>
      <vt:lpstr>What can post-processing with reforecasts do that other NWP techniques cannot?</vt:lpstr>
      <vt:lpstr>Disadvantages of post-processing  with reforecasts</vt:lpstr>
      <vt:lpstr>Post-processing and  reforecast advantages  (all results using T62 GFS reforecast unless otherwise noted)</vt:lpstr>
      <vt:lpstr>Statistical downscaling example</vt:lpstr>
      <vt:lpstr>PowerPoint Presentation</vt:lpstr>
      <vt:lpstr>PowerPoint Presentation</vt:lpstr>
      <vt:lpstr>Downscaled analog probability forecasts</vt:lpstr>
      <vt:lpstr>PowerPoint Presentation</vt:lpstr>
      <vt:lpstr>Reliability, analog day +3 forecast</vt:lpstr>
      <vt:lpstr>Post-processing of heavy precipitation and other rare events: importance of sample size</vt:lpstr>
      <vt:lpstr>Effect of training sample size: analog technique sensitivity to training sample size</vt:lpstr>
      <vt:lpstr>More exotic post-processing application: tornado probabilities</vt:lpstr>
      <vt:lpstr>PowerPoint Presentation</vt:lpstr>
      <vt:lpstr>Another use of reforecasts:  assessing usefulness of model output for hydrologic forecasting</vt:lpstr>
      <vt:lpstr>Hydrologic Ensemble Prediction  Experiment</vt:lpstr>
      <vt:lpstr>Reforecast use: tropical cyclogenesis</vt:lpstr>
      <vt:lpstr>Another reforecast use: facilitates quantitatively assessing how unusual an event is (EFI)</vt:lpstr>
      <vt:lpstr>PowerPoint Presentation</vt:lpstr>
      <vt:lpstr>Extreme Forecast Index (needs accurate forecast climatology, such as provided by reforecasts)</vt:lpstr>
      <vt:lpstr>EFI</vt:lpstr>
      <vt:lpstr>Reforecast / calibration disadvantages</vt:lpstr>
      <vt:lpstr>Advantage of dynamical downscaling: forecasts of some processes very bad without high resolution, explicit convection</vt:lpstr>
      <vt:lpstr>PowerPoint Presentation</vt:lpstr>
      <vt:lpstr>Disadvantage: non-stationary  forecast errors in reforecasts?</vt:lpstr>
      <vt:lpstr>Changing climate: today’s forecasts warmer than those in training data set?</vt:lpstr>
      <vt:lpstr>Computational burden of reforecasting</vt:lpstr>
      <vt:lpstr>Two general approaches to generating a reforecast data set</vt:lpstr>
      <vt:lpstr>What reforecast data sets are or will be available for NWP?  </vt:lpstr>
      <vt:lpstr>Available weather reforecast data sets</vt:lpstr>
      <vt:lpstr>2011 GEFS reforecast:  design principles</vt:lpstr>
      <vt:lpstr>Anticipated configuration</vt:lpstr>
      <vt:lpstr>Storage of reforecast data set</vt:lpstr>
      <vt:lpstr>Proposed fields for “fast” archive</vt:lpstr>
      <vt:lpstr>Fixed fields to save once</vt:lpstr>
      <vt:lpstr>Expected single-level fields  for “fast” archive</vt:lpstr>
      <vt:lpstr>Proposed fields for “fast” archive</vt:lpstr>
      <vt:lpstr>Where we are now</vt:lpstr>
      <vt:lpstr>Issues in reforecasting</vt:lpstr>
      <vt:lpstr>Reforecast vs. multi-model, Tsfc</vt:lpstr>
      <vt:lpstr>Reforecast vs. multi-model precipitation over US, Jul-Oct 2010</vt:lpstr>
      <vt:lpstr>Sample reliability diagrams ECMWF, reforecast-calibrated, multi-model</vt:lpstr>
      <vt:lpstr>Conclusions</vt:lpstr>
      <vt:lpstr>Statistical post-processing, holistic view</vt:lpstr>
      <vt:lpstr>A quick survey of common  post-processing techniques</vt:lpstr>
      <vt:lpstr>Gross bias correction</vt:lpstr>
      <vt:lpstr>Gross bias correction</vt:lpstr>
      <vt:lpstr>State-dependent errors</vt:lpstr>
      <vt:lpstr>“Kalman-inspired” filter</vt:lpstr>
      <vt:lpstr>PowerPoint Presentation</vt:lpstr>
      <vt:lpstr>CDF-based bias corrections</vt:lpstr>
      <vt:lpstr>PowerPoint Presentation</vt:lpstr>
      <vt:lpstr>Linear regression</vt:lpstr>
      <vt:lpstr>When is linear regression approach useful?</vt:lpstr>
      <vt:lpstr>When is linear regression approach useful?</vt:lpstr>
      <vt:lpstr>When is linear regression approach useful?</vt:lpstr>
      <vt:lpstr>Linear regression – big assumption!</vt:lpstr>
      <vt:lpstr>Model Output Statistics (“MOS”) most elements based on multiple linear regression</vt:lpstr>
      <vt:lpstr>Logistic regression</vt:lpstr>
      <vt:lpstr>Logistic regression using a long data set of observed and forecast anomalies</vt:lpstr>
      <vt:lpstr>Logistic regression drawbacks</vt:lpstr>
      <vt:lpstr>PowerPoint Presentation</vt:lpstr>
      <vt:lpstr>Rank histogram technique for ensemble calibration</vt:lpstr>
      <vt:lpstr>Bayesian model averaging (BMA)</vt:lpstr>
      <vt:lpstr>Why BMA’s unequal weights? (1) regression correction accentuates error correlations.</vt:lpstr>
      <vt:lpstr>Why BMA’s unequal weights?  (2) E-M overfits with little training data</vt:lpstr>
      <vt:lpstr>(BMA overfitting not a problem with 2+ decades training data)</vt:lpstr>
      <vt:lpstr>PowerPoint Presentation</vt:lpstr>
      <vt:lpstr>“Bayesian Processor of Forecasts”</vt:lpstr>
      <vt:lpstr>Non-homogeneous  Gaussian regression</vt:lpstr>
      <vt:lpstr>Is there a “best” calibration technique?</vt:lpstr>
    </vt:vector>
  </TitlesOfParts>
  <Company>Tom  Hamill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Calibrating and Combining Ensemble Predictions</dc:title>
  <dc:creator>Tom  Hamill</dc:creator>
  <cp:lastModifiedBy>Tom Hamill</cp:lastModifiedBy>
  <cp:revision>57</cp:revision>
  <dcterms:created xsi:type="dcterms:W3CDTF">2010-10-27T15:58:24Z</dcterms:created>
  <dcterms:modified xsi:type="dcterms:W3CDTF">2011-06-14T21:09:02Z</dcterms:modified>
</cp:coreProperties>
</file>