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handoutMasterIdLst>
    <p:handoutMasterId r:id="rId82"/>
  </p:handoutMasterIdLst>
  <p:sldIdLst>
    <p:sldId id="256" r:id="rId2"/>
    <p:sldId id="389" r:id="rId3"/>
    <p:sldId id="333" r:id="rId4"/>
    <p:sldId id="331" r:id="rId5"/>
    <p:sldId id="371" r:id="rId6"/>
    <p:sldId id="332" r:id="rId7"/>
    <p:sldId id="361" r:id="rId8"/>
    <p:sldId id="363" r:id="rId9"/>
    <p:sldId id="364" r:id="rId10"/>
    <p:sldId id="365" r:id="rId11"/>
    <p:sldId id="394" r:id="rId12"/>
    <p:sldId id="368" r:id="rId13"/>
    <p:sldId id="369" r:id="rId14"/>
    <p:sldId id="383" r:id="rId15"/>
    <p:sldId id="384" r:id="rId16"/>
    <p:sldId id="395" r:id="rId17"/>
    <p:sldId id="402" r:id="rId18"/>
    <p:sldId id="403" r:id="rId19"/>
    <p:sldId id="404" r:id="rId20"/>
    <p:sldId id="296" r:id="rId21"/>
    <p:sldId id="300" r:id="rId22"/>
    <p:sldId id="301" r:id="rId23"/>
    <p:sldId id="302" r:id="rId24"/>
    <p:sldId id="303" r:id="rId25"/>
    <p:sldId id="304" r:id="rId26"/>
    <p:sldId id="306" r:id="rId27"/>
    <p:sldId id="396" r:id="rId28"/>
    <p:sldId id="397" r:id="rId29"/>
    <p:sldId id="398" r:id="rId30"/>
    <p:sldId id="399" r:id="rId31"/>
    <p:sldId id="400" r:id="rId32"/>
    <p:sldId id="401" r:id="rId33"/>
    <p:sldId id="405" r:id="rId34"/>
    <p:sldId id="406" r:id="rId35"/>
    <p:sldId id="407" r:id="rId36"/>
    <p:sldId id="419" r:id="rId37"/>
    <p:sldId id="436" r:id="rId38"/>
    <p:sldId id="420" r:id="rId39"/>
    <p:sldId id="421" r:id="rId40"/>
    <p:sldId id="408" r:id="rId41"/>
    <p:sldId id="409" r:id="rId42"/>
    <p:sldId id="410" r:id="rId43"/>
    <p:sldId id="411" r:id="rId44"/>
    <p:sldId id="412" r:id="rId45"/>
    <p:sldId id="413" r:id="rId46"/>
    <p:sldId id="414" r:id="rId47"/>
    <p:sldId id="422" r:id="rId48"/>
    <p:sldId id="426" r:id="rId49"/>
    <p:sldId id="427" r:id="rId50"/>
    <p:sldId id="423" r:id="rId51"/>
    <p:sldId id="424" r:id="rId52"/>
    <p:sldId id="425" r:id="rId53"/>
    <p:sldId id="435" r:id="rId54"/>
    <p:sldId id="463" r:id="rId55"/>
    <p:sldId id="437" r:id="rId56"/>
    <p:sldId id="438" r:id="rId57"/>
    <p:sldId id="439" r:id="rId58"/>
    <p:sldId id="440" r:id="rId59"/>
    <p:sldId id="441" r:id="rId60"/>
    <p:sldId id="442" r:id="rId61"/>
    <p:sldId id="443" r:id="rId62"/>
    <p:sldId id="444" r:id="rId63"/>
    <p:sldId id="445" r:id="rId64"/>
    <p:sldId id="446" r:id="rId65"/>
    <p:sldId id="447" r:id="rId66"/>
    <p:sldId id="448" r:id="rId67"/>
    <p:sldId id="449" r:id="rId68"/>
    <p:sldId id="450" r:id="rId69"/>
    <p:sldId id="451" r:id="rId70"/>
    <p:sldId id="452" r:id="rId71"/>
    <p:sldId id="453" r:id="rId72"/>
    <p:sldId id="462" r:id="rId73"/>
    <p:sldId id="432" r:id="rId74"/>
    <p:sldId id="433" r:id="rId75"/>
    <p:sldId id="434" r:id="rId76"/>
    <p:sldId id="428" r:id="rId77"/>
    <p:sldId id="429" r:id="rId78"/>
    <p:sldId id="430" r:id="rId79"/>
    <p:sldId id="431"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65A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460" autoAdjust="0"/>
    <p:restoredTop sz="99324" autoAdjust="0"/>
  </p:normalViewPr>
  <p:slideViewPr>
    <p:cSldViewPr snapToGrid="0" snapToObjects="1">
      <p:cViewPr varScale="1">
        <p:scale>
          <a:sx n="101" d="100"/>
          <a:sy n="101" d="100"/>
        </p:scale>
        <p:origin x="-26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7B58F6-E0FA-5942-A792-6D4C7C01F237}" type="datetimeFigureOut">
              <a:rPr lang="en-US" smtClean="0"/>
              <a:t>10/11/14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39D38F-1735-F54E-85F0-35AE1DE62AFF}" type="slidenum">
              <a:rPr lang="en-US" smtClean="0"/>
              <a:t>‹#›</a:t>
            </a:fld>
            <a:endParaRPr lang="en-US"/>
          </a:p>
        </p:txBody>
      </p:sp>
    </p:spTree>
    <p:extLst>
      <p:ext uri="{BB962C8B-B14F-4D97-AF65-F5344CB8AC3E}">
        <p14:creationId xmlns:p14="http://schemas.microsoft.com/office/powerpoint/2010/main" val="20110189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2BDF1D-2475-3E43-9C57-0A779CB3BADD}" type="datetimeFigureOut">
              <a:rPr lang="en-US" smtClean="0"/>
              <a:t>10/11/14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526111-FA50-0648-B4C8-91827E6DA5E6}" type="slidenum">
              <a:rPr lang="en-US" smtClean="0"/>
              <a:t>‹#›</a:t>
            </a:fld>
            <a:endParaRPr lang="en-US"/>
          </a:p>
        </p:txBody>
      </p:sp>
    </p:spTree>
    <p:extLst>
      <p:ext uri="{BB962C8B-B14F-4D97-AF65-F5344CB8AC3E}">
        <p14:creationId xmlns:p14="http://schemas.microsoft.com/office/powerpoint/2010/main" val="42426557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279299" indent="-3682996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49336" eaLnBrk="0" fontAlgn="base" hangingPunct="0">
              <a:spcBef>
                <a:spcPct val="0"/>
              </a:spcBef>
              <a:spcAft>
                <a:spcPct val="0"/>
              </a:spcAft>
              <a:defRPr sz="2400">
                <a:solidFill>
                  <a:schemeClr val="tx1"/>
                </a:solidFill>
                <a:latin typeface="Times New Roman" charset="0"/>
                <a:ea typeface="ＭＳ Ｐゴシック" charset="0"/>
              </a:defRPr>
            </a:lvl6pPr>
            <a:lvl7pPr marL="898672" eaLnBrk="0" fontAlgn="base" hangingPunct="0">
              <a:spcBef>
                <a:spcPct val="0"/>
              </a:spcBef>
              <a:spcAft>
                <a:spcPct val="0"/>
              </a:spcAft>
              <a:defRPr sz="2400">
                <a:solidFill>
                  <a:schemeClr val="tx1"/>
                </a:solidFill>
                <a:latin typeface="Times New Roman" charset="0"/>
                <a:ea typeface="ＭＳ Ｐゴシック" charset="0"/>
              </a:defRPr>
            </a:lvl7pPr>
            <a:lvl8pPr marL="1348008" eaLnBrk="0" fontAlgn="base" hangingPunct="0">
              <a:spcBef>
                <a:spcPct val="0"/>
              </a:spcBef>
              <a:spcAft>
                <a:spcPct val="0"/>
              </a:spcAft>
              <a:defRPr sz="2400">
                <a:solidFill>
                  <a:schemeClr val="tx1"/>
                </a:solidFill>
                <a:latin typeface="Times New Roman" charset="0"/>
                <a:ea typeface="ＭＳ Ｐゴシック" charset="0"/>
              </a:defRPr>
            </a:lvl8pPr>
            <a:lvl9pPr marL="179734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354489-6ED6-6549-AEE9-BCB1433C5112}" type="slidenum">
              <a:rPr lang="en-US" sz="1200"/>
              <a:pPr eaLnBrk="1" hangingPunct="1"/>
              <a:t>4</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279299" indent="-3682996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49336" eaLnBrk="0" fontAlgn="base" hangingPunct="0">
              <a:spcBef>
                <a:spcPct val="0"/>
              </a:spcBef>
              <a:spcAft>
                <a:spcPct val="0"/>
              </a:spcAft>
              <a:defRPr sz="2400">
                <a:solidFill>
                  <a:schemeClr val="tx1"/>
                </a:solidFill>
                <a:latin typeface="Times New Roman" charset="0"/>
                <a:ea typeface="ＭＳ Ｐゴシック" charset="0"/>
              </a:defRPr>
            </a:lvl6pPr>
            <a:lvl7pPr marL="898672" eaLnBrk="0" fontAlgn="base" hangingPunct="0">
              <a:spcBef>
                <a:spcPct val="0"/>
              </a:spcBef>
              <a:spcAft>
                <a:spcPct val="0"/>
              </a:spcAft>
              <a:defRPr sz="2400">
                <a:solidFill>
                  <a:schemeClr val="tx1"/>
                </a:solidFill>
                <a:latin typeface="Times New Roman" charset="0"/>
                <a:ea typeface="ＭＳ Ｐゴシック" charset="0"/>
              </a:defRPr>
            </a:lvl7pPr>
            <a:lvl8pPr marL="1348008" eaLnBrk="0" fontAlgn="base" hangingPunct="0">
              <a:spcBef>
                <a:spcPct val="0"/>
              </a:spcBef>
              <a:spcAft>
                <a:spcPct val="0"/>
              </a:spcAft>
              <a:defRPr sz="2400">
                <a:solidFill>
                  <a:schemeClr val="tx1"/>
                </a:solidFill>
                <a:latin typeface="Times New Roman" charset="0"/>
                <a:ea typeface="ＭＳ Ｐゴシック" charset="0"/>
              </a:defRPr>
            </a:lvl8pPr>
            <a:lvl9pPr marL="179734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354489-6ED6-6549-AEE9-BCB1433C5112}" type="slidenum">
              <a:rPr lang="en-US" sz="1200"/>
              <a:pPr eaLnBrk="1" hangingPunct="1"/>
              <a:t>5</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335E594-8343-E14B-A039-7BD57DABD65F}" type="slidenum">
              <a:rPr lang="en-US" sz="1200"/>
              <a:pPr/>
              <a:t>26</a:t>
            </a:fld>
            <a:endParaRPr lang="en-US" sz="1200"/>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279299" indent="-36829963"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49336" eaLnBrk="0" fontAlgn="base" hangingPunct="0">
              <a:spcBef>
                <a:spcPct val="0"/>
              </a:spcBef>
              <a:spcAft>
                <a:spcPct val="0"/>
              </a:spcAft>
              <a:defRPr sz="2400">
                <a:solidFill>
                  <a:schemeClr val="tx1"/>
                </a:solidFill>
                <a:latin typeface="Times New Roman" charset="0"/>
                <a:ea typeface="ＭＳ Ｐゴシック" charset="0"/>
              </a:defRPr>
            </a:lvl6pPr>
            <a:lvl7pPr marL="898672" eaLnBrk="0" fontAlgn="base" hangingPunct="0">
              <a:spcBef>
                <a:spcPct val="0"/>
              </a:spcBef>
              <a:spcAft>
                <a:spcPct val="0"/>
              </a:spcAft>
              <a:defRPr sz="2400">
                <a:solidFill>
                  <a:schemeClr val="tx1"/>
                </a:solidFill>
                <a:latin typeface="Times New Roman" charset="0"/>
                <a:ea typeface="ＭＳ Ｐゴシック" charset="0"/>
              </a:defRPr>
            </a:lvl7pPr>
            <a:lvl8pPr marL="1348008" eaLnBrk="0" fontAlgn="base" hangingPunct="0">
              <a:spcBef>
                <a:spcPct val="0"/>
              </a:spcBef>
              <a:spcAft>
                <a:spcPct val="0"/>
              </a:spcAft>
              <a:defRPr sz="2400">
                <a:solidFill>
                  <a:schemeClr val="tx1"/>
                </a:solidFill>
                <a:latin typeface="Times New Roman" charset="0"/>
                <a:ea typeface="ＭＳ Ｐゴシック" charset="0"/>
              </a:defRPr>
            </a:lvl8pPr>
            <a:lvl9pPr marL="179734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A508E5-4F9B-E24A-ABBC-7E411CE1B16D}" type="slidenum">
              <a:rPr lang="en-US" sz="1200"/>
              <a:pPr eaLnBrk="1" hangingPunct="1"/>
              <a:t>75</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E59805-BBA7-CE46-BDFB-992512F3CD85}" type="datetime1">
              <a:rPr lang="en-US" smtClean="0"/>
              <a:t>10/11/14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3AE58-792F-B348-ACC1-1FA04FAC1B8A}" type="slidenum">
              <a:rPr lang="en-US" smtClean="0"/>
              <a:t>‹#›</a:t>
            </a:fld>
            <a:endParaRPr lang="en-US"/>
          </a:p>
        </p:txBody>
      </p:sp>
    </p:spTree>
    <p:extLst>
      <p:ext uri="{BB962C8B-B14F-4D97-AF65-F5344CB8AC3E}">
        <p14:creationId xmlns:p14="http://schemas.microsoft.com/office/powerpoint/2010/main" val="2088748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7D3A20-9E75-8F4B-B2FC-87612391E27B}" type="datetime1">
              <a:rPr lang="en-US" smtClean="0"/>
              <a:t>10/11/14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3AE58-792F-B348-ACC1-1FA04FAC1B8A}" type="slidenum">
              <a:rPr lang="en-US" smtClean="0"/>
              <a:t>‹#›</a:t>
            </a:fld>
            <a:endParaRPr lang="en-US"/>
          </a:p>
        </p:txBody>
      </p:sp>
    </p:spTree>
    <p:extLst>
      <p:ext uri="{BB962C8B-B14F-4D97-AF65-F5344CB8AC3E}">
        <p14:creationId xmlns:p14="http://schemas.microsoft.com/office/powerpoint/2010/main" val="99975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E82E8D-5756-7E4A-8F8A-C683E0146343}" type="datetime1">
              <a:rPr lang="en-US" smtClean="0"/>
              <a:t>10/11/14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3AE58-792F-B348-ACC1-1FA04FAC1B8A}" type="slidenum">
              <a:rPr lang="en-US" smtClean="0"/>
              <a:t>‹#›</a:t>
            </a:fld>
            <a:endParaRPr lang="en-US"/>
          </a:p>
        </p:txBody>
      </p:sp>
    </p:spTree>
    <p:extLst>
      <p:ext uri="{BB962C8B-B14F-4D97-AF65-F5344CB8AC3E}">
        <p14:creationId xmlns:p14="http://schemas.microsoft.com/office/powerpoint/2010/main" val="343193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4BF77C-9305-4747-9A7F-E3DCD47CD733}" type="datetime1">
              <a:rPr lang="en-US" smtClean="0"/>
              <a:t>10/11/14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3AE58-792F-B348-ACC1-1FA04FAC1B8A}" type="slidenum">
              <a:rPr lang="en-US" smtClean="0"/>
              <a:t>‹#›</a:t>
            </a:fld>
            <a:endParaRPr lang="en-US"/>
          </a:p>
        </p:txBody>
      </p:sp>
    </p:spTree>
    <p:extLst>
      <p:ext uri="{BB962C8B-B14F-4D97-AF65-F5344CB8AC3E}">
        <p14:creationId xmlns:p14="http://schemas.microsoft.com/office/powerpoint/2010/main" val="2882089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61DF9B-7BFF-5640-9CCE-6F3505822344}" type="datetime1">
              <a:rPr lang="en-US" smtClean="0"/>
              <a:t>10/11/14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B3AE58-792F-B348-ACC1-1FA04FAC1B8A}" type="slidenum">
              <a:rPr lang="en-US" smtClean="0"/>
              <a:t>‹#›</a:t>
            </a:fld>
            <a:endParaRPr lang="en-US"/>
          </a:p>
        </p:txBody>
      </p:sp>
    </p:spTree>
    <p:extLst>
      <p:ext uri="{BB962C8B-B14F-4D97-AF65-F5344CB8AC3E}">
        <p14:creationId xmlns:p14="http://schemas.microsoft.com/office/powerpoint/2010/main" val="2796792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9780DF-AA8D-824A-B00B-31CFBE706C17}" type="datetime1">
              <a:rPr lang="en-US" smtClean="0"/>
              <a:t>10/11/14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3AE58-792F-B348-ACC1-1FA04FAC1B8A}" type="slidenum">
              <a:rPr lang="en-US" smtClean="0"/>
              <a:t>‹#›</a:t>
            </a:fld>
            <a:endParaRPr lang="en-US"/>
          </a:p>
        </p:txBody>
      </p:sp>
    </p:spTree>
    <p:extLst>
      <p:ext uri="{BB962C8B-B14F-4D97-AF65-F5344CB8AC3E}">
        <p14:creationId xmlns:p14="http://schemas.microsoft.com/office/powerpoint/2010/main" val="3334337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D84E4B-F19B-824C-8CA4-34ADE6B5D404}" type="datetime1">
              <a:rPr lang="en-US" smtClean="0"/>
              <a:t>10/11/14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B3AE58-792F-B348-ACC1-1FA04FAC1B8A}" type="slidenum">
              <a:rPr lang="en-US" smtClean="0"/>
              <a:t>‹#›</a:t>
            </a:fld>
            <a:endParaRPr lang="en-US"/>
          </a:p>
        </p:txBody>
      </p:sp>
    </p:spTree>
    <p:extLst>
      <p:ext uri="{BB962C8B-B14F-4D97-AF65-F5344CB8AC3E}">
        <p14:creationId xmlns:p14="http://schemas.microsoft.com/office/powerpoint/2010/main" val="2052490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25BAAC-5B50-7B4E-9594-9CDAAC119365}" type="datetime1">
              <a:rPr lang="en-US" smtClean="0"/>
              <a:t>10/11/14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B3AE58-792F-B348-ACC1-1FA04FAC1B8A}" type="slidenum">
              <a:rPr lang="en-US" smtClean="0"/>
              <a:t>‹#›</a:t>
            </a:fld>
            <a:endParaRPr lang="en-US"/>
          </a:p>
        </p:txBody>
      </p:sp>
    </p:spTree>
    <p:extLst>
      <p:ext uri="{BB962C8B-B14F-4D97-AF65-F5344CB8AC3E}">
        <p14:creationId xmlns:p14="http://schemas.microsoft.com/office/powerpoint/2010/main" val="2120676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0A6D77-4616-934A-B673-F316ADE87B33}" type="datetime1">
              <a:rPr lang="en-US" smtClean="0"/>
              <a:t>10/11/14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B3AE58-792F-B348-ACC1-1FA04FAC1B8A}" type="slidenum">
              <a:rPr lang="en-US" smtClean="0"/>
              <a:t>‹#›</a:t>
            </a:fld>
            <a:endParaRPr lang="en-US"/>
          </a:p>
        </p:txBody>
      </p:sp>
    </p:spTree>
    <p:extLst>
      <p:ext uri="{BB962C8B-B14F-4D97-AF65-F5344CB8AC3E}">
        <p14:creationId xmlns:p14="http://schemas.microsoft.com/office/powerpoint/2010/main" val="1340506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A3592E-A747-BD4E-BA0D-8F49E1E30DF7}" type="datetime1">
              <a:rPr lang="en-US" smtClean="0"/>
              <a:t>10/11/14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3AE58-792F-B348-ACC1-1FA04FAC1B8A}" type="slidenum">
              <a:rPr lang="en-US" smtClean="0"/>
              <a:t>‹#›</a:t>
            </a:fld>
            <a:endParaRPr lang="en-US"/>
          </a:p>
        </p:txBody>
      </p:sp>
    </p:spTree>
    <p:extLst>
      <p:ext uri="{BB962C8B-B14F-4D97-AF65-F5344CB8AC3E}">
        <p14:creationId xmlns:p14="http://schemas.microsoft.com/office/powerpoint/2010/main" val="1496704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6FC3CD-EAFA-9D45-836C-FC7FF59C40E4}" type="datetime1">
              <a:rPr lang="en-US" smtClean="0"/>
              <a:t>10/11/14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B3AE58-792F-B348-ACC1-1FA04FAC1B8A}" type="slidenum">
              <a:rPr lang="en-US" smtClean="0"/>
              <a:t>‹#›</a:t>
            </a:fld>
            <a:endParaRPr lang="en-US"/>
          </a:p>
        </p:txBody>
      </p:sp>
    </p:spTree>
    <p:extLst>
      <p:ext uri="{BB962C8B-B14F-4D97-AF65-F5344CB8AC3E}">
        <p14:creationId xmlns:p14="http://schemas.microsoft.com/office/powerpoint/2010/main" val="18502635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4A382-F7A5-724B-85DC-9C711FF50AEB}" type="datetime1">
              <a:rPr lang="en-US" smtClean="0"/>
              <a:t>10/11/14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B3AE58-792F-B348-ACC1-1FA04FAC1B8A}" type="slidenum">
              <a:rPr lang="en-US" smtClean="0"/>
              <a:t>‹#›</a:t>
            </a:fld>
            <a:endParaRPr lang="en-US"/>
          </a:p>
        </p:txBody>
      </p:sp>
    </p:spTree>
    <p:extLst>
      <p:ext uri="{BB962C8B-B14F-4D97-AF65-F5344CB8AC3E}">
        <p14:creationId xmlns:p14="http://schemas.microsoft.com/office/powerpoint/2010/main" val="845791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tom.hamill@noaa.gov" TargetMode="Externa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7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7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Microsoft_Word_97_-_2004_Document3.doc"/><Relationship Id="rId4" Type="http://schemas.openxmlformats.org/officeDocument/2006/relationships/image" Target="../media/image17.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9" Type="http://schemas.openxmlformats.org/officeDocument/2006/relationships/image" Target="../media/image2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image" Target="../media/image43.png"/><Relationship Id="rId25" Type="http://schemas.openxmlformats.org/officeDocument/2006/relationships/image" Target="../media/image44.png"/><Relationship Id="rId26" Type="http://schemas.openxmlformats.org/officeDocument/2006/relationships/image" Target="../media/image45.png"/><Relationship Id="rId27" Type="http://schemas.openxmlformats.org/officeDocument/2006/relationships/image" Target="../media/image46.png"/><Relationship Id="rId10" Type="http://schemas.openxmlformats.org/officeDocument/2006/relationships/image" Target="../media/image29.png"/><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7" Type="http://schemas.openxmlformats.org/officeDocument/2006/relationships/image" Target="../media/image36.png"/><Relationship Id="rId18" Type="http://schemas.openxmlformats.org/officeDocument/2006/relationships/image" Target="../media/image37.png"/><Relationship Id="rId19"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 Id="rId3"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 Id="rId3"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Microsoft_Word_97_-_2004_Document1.doc"/><Relationship Id="rId5" Type="http://schemas.openxmlformats.org/officeDocument/2006/relationships/image" Target="../media/image5.emf"/><Relationship Id="rId6"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Microsoft_Word_97_-_2004_Document2.doc"/><Relationship Id="rId5" Type="http://schemas.openxmlformats.org/officeDocument/2006/relationships/image" Target="../media/image5.emf"/><Relationship Id="rId6" Type="http://schemas.openxmlformats.org/officeDocument/2006/relationships/image" Target="../media/image6.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emf"/><Relationship Id="rId3" Type="http://schemas.openxmlformats.org/officeDocument/2006/relationships/image" Target="../media/image7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s>
</file>

<file path=ppt/slides/_rels/slide69.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slide" Target="slide13.xml"/><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672" y="1096741"/>
            <a:ext cx="8352360" cy="1470025"/>
          </a:xfrm>
        </p:spPr>
        <p:txBody>
          <a:bodyPr>
            <a:normAutofit fontScale="90000"/>
          </a:bodyPr>
          <a:lstStyle/>
          <a:p>
            <a:r>
              <a:rPr lang="en-US" dirty="0"/>
              <a:t>Statistical post-processing and downscaling of precipitation forecasts </a:t>
            </a:r>
          </a:p>
        </p:txBody>
      </p:sp>
      <p:sp>
        <p:nvSpPr>
          <p:cNvPr id="3" name="Subtitle 2"/>
          <p:cNvSpPr>
            <a:spLocks noGrp="1"/>
          </p:cNvSpPr>
          <p:nvPr>
            <p:ph type="subTitle" idx="1"/>
          </p:nvPr>
        </p:nvSpPr>
        <p:spPr>
          <a:xfrm>
            <a:off x="3544376" y="2872205"/>
            <a:ext cx="4962128" cy="2673297"/>
          </a:xfrm>
        </p:spPr>
        <p:txBody>
          <a:bodyPr>
            <a:normAutofit fontScale="77500" lnSpcReduction="20000"/>
          </a:bodyPr>
          <a:lstStyle/>
          <a:p>
            <a:r>
              <a:rPr lang="en-US" sz="5100" dirty="0" smtClean="0"/>
              <a:t>Tom </a:t>
            </a:r>
            <a:r>
              <a:rPr lang="en-US" sz="5100" dirty="0" smtClean="0"/>
              <a:t>Hamill</a:t>
            </a:r>
          </a:p>
          <a:p>
            <a:r>
              <a:rPr lang="en-US" sz="4200" dirty="0" smtClean="0"/>
              <a:t>(and Michael </a:t>
            </a:r>
            <a:r>
              <a:rPr lang="en-US" sz="4200" dirty="0" err="1" smtClean="0"/>
              <a:t>Scheuerer</a:t>
            </a:r>
            <a:r>
              <a:rPr lang="en-US" sz="4200" dirty="0" smtClean="0"/>
              <a:t>)</a:t>
            </a:r>
            <a:endParaRPr lang="en-US" sz="4200" dirty="0" smtClean="0"/>
          </a:p>
          <a:p>
            <a:r>
              <a:rPr lang="en-US" dirty="0" smtClean="0"/>
              <a:t>NOAA Earth System Research Lab</a:t>
            </a:r>
          </a:p>
          <a:p>
            <a:r>
              <a:rPr lang="en-US" dirty="0" smtClean="0"/>
              <a:t>Physical Sciences Division</a:t>
            </a:r>
          </a:p>
          <a:p>
            <a:r>
              <a:rPr lang="en-US" dirty="0" smtClean="0">
                <a:hlinkClick r:id="rId2"/>
              </a:rPr>
              <a:t>tom.hamill@noaa.gov</a:t>
            </a:r>
            <a:endParaRPr lang="en-US" dirty="0" smtClean="0"/>
          </a:p>
          <a:p>
            <a:r>
              <a:rPr lang="en-US" dirty="0" smtClean="0"/>
              <a:t>(303) 497-3060</a:t>
            </a:r>
            <a:endParaRPr lang="en-US" dirty="0"/>
          </a:p>
        </p:txBody>
      </p:sp>
      <p:sp>
        <p:nvSpPr>
          <p:cNvPr id="4" name="TextBox 3"/>
          <p:cNvSpPr txBox="1"/>
          <p:nvPr/>
        </p:nvSpPr>
        <p:spPr>
          <a:xfrm>
            <a:off x="1063313" y="6349135"/>
            <a:ext cx="6865982" cy="338554"/>
          </a:xfrm>
          <a:prstGeom prst="rect">
            <a:avLst/>
          </a:prstGeom>
          <a:noFill/>
        </p:spPr>
        <p:txBody>
          <a:bodyPr wrap="none" rtlCol="0">
            <a:spAutoFit/>
          </a:bodyPr>
          <a:lstStyle/>
          <a:p>
            <a:r>
              <a:rPr lang="en-US" sz="1600" dirty="0" smtClean="0">
                <a:solidFill>
                  <a:schemeClr val="bg1">
                    <a:lumMod val="65000"/>
                  </a:schemeClr>
                </a:solidFill>
              </a:rPr>
              <a:t>a seminar to Cornell’s Earth and Atmospheric Sciences department, 15 Oct 2014</a:t>
            </a:r>
            <a:endParaRPr lang="en-US" sz="1600" dirty="0">
              <a:solidFill>
                <a:schemeClr val="bg1">
                  <a:lumMod val="65000"/>
                </a:schemeClr>
              </a:solidFill>
            </a:endParaRPr>
          </a:p>
        </p:txBody>
      </p:sp>
      <p:pic>
        <p:nvPicPr>
          <p:cNvPr id="5" name="Picture 4" descr="NOAA-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124" y="2872204"/>
            <a:ext cx="2549219" cy="2585874"/>
          </a:xfrm>
          <a:prstGeom prst="rect">
            <a:avLst/>
          </a:prstGeom>
        </p:spPr>
      </p:pic>
      <p:sp>
        <p:nvSpPr>
          <p:cNvPr id="6" name="Slide Number Placeholder 5"/>
          <p:cNvSpPr>
            <a:spLocks noGrp="1"/>
          </p:cNvSpPr>
          <p:nvPr>
            <p:ph type="sldNum" sz="quarter" idx="12"/>
          </p:nvPr>
        </p:nvSpPr>
        <p:spPr/>
        <p:txBody>
          <a:bodyPr/>
          <a:lstStyle/>
          <a:p>
            <a:fld id="{07B3AE58-792F-B348-ACC1-1FA04FAC1B8A}" type="slidenum">
              <a:rPr lang="en-US" smtClean="0"/>
              <a:t>1</a:t>
            </a:fld>
            <a:endParaRPr lang="en-US"/>
          </a:p>
        </p:txBody>
      </p:sp>
    </p:spTree>
    <p:extLst>
      <p:ext uri="{BB962C8B-B14F-4D97-AF65-F5344CB8AC3E}">
        <p14:creationId xmlns:p14="http://schemas.microsoft.com/office/powerpoint/2010/main" val="1419611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225"/>
            <a:ext cx="8229600" cy="1019175"/>
          </a:xfrm>
        </p:spPr>
        <p:txBody>
          <a:bodyPr rtlCol="0">
            <a:normAutofit fontScale="90000"/>
          </a:bodyPr>
          <a:lstStyle/>
          <a:p>
            <a:pPr eaLnBrk="1" fontAlgn="auto" hangingPunct="1">
              <a:spcAft>
                <a:spcPts val="0"/>
              </a:spcAft>
              <a:defRPr/>
            </a:pPr>
            <a:r>
              <a:rPr lang="en-US" dirty="0" smtClean="0">
                <a:ea typeface="+mj-ea"/>
                <a:cs typeface="+mj-cs"/>
              </a:rPr>
              <a:t>“Spaghetti plots”, ECMWF ensemble</a:t>
            </a:r>
            <a:br>
              <a:rPr lang="en-US" dirty="0" smtClean="0">
                <a:ea typeface="+mj-ea"/>
                <a:cs typeface="+mj-cs"/>
              </a:rPr>
            </a:br>
            <a:r>
              <a:rPr lang="en-US" sz="3100" dirty="0" smtClean="0">
                <a:ea typeface="+mj-ea"/>
                <a:cs typeface="+mj-cs"/>
              </a:rPr>
              <a:t>(546 dam contour + 5 day forecast)</a:t>
            </a:r>
            <a:endParaRPr lang="en-US" sz="3100" dirty="0">
              <a:ea typeface="+mj-ea"/>
              <a:cs typeface="+mj-cs"/>
            </a:endParaRPr>
          </a:p>
        </p:txBody>
      </p:sp>
      <p:sp>
        <p:nvSpPr>
          <p:cNvPr id="3" name="Slide Number Placeholder 2"/>
          <p:cNvSpPr>
            <a:spLocks noGrp="1"/>
          </p:cNvSpPr>
          <p:nvPr>
            <p:ph type="sldNum" sz="quarter" idx="12"/>
          </p:nvPr>
        </p:nvSpPr>
        <p:spPr/>
        <p:txBody>
          <a:bodyPr/>
          <a:lstStyle/>
          <a:p>
            <a:pPr>
              <a:defRPr/>
            </a:pPr>
            <a:fld id="{6541237D-58FE-604A-AD98-F88AEDCC1563}" type="slidenum">
              <a:rPr lang="en-US"/>
              <a:pPr>
                <a:defRPr/>
              </a:pPr>
              <a:t>10</a:t>
            </a:fld>
            <a:endParaRPr lang="en-US"/>
          </a:p>
        </p:txBody>
      </p:sp>
      <p:pic>
        <p:nvPicPr>
          <p:cNvPr id="24578" name="Picture 4" descr="Z500_spaghetti_ECMWF.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8513" y="1168400"/>
            <a:ext cx="7605712"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6"/>
          <p:cNvSpPr txBox="1">
            <a:spLocks noChangeArrowheads="1"/>
          </p:cNvSpPr>
          <p:nvPr/>
        </p:nvSpPr>
        <p:spPr bwMode="auto">
          <a:xfrm>
            <a:off x="1328738" y="5089525"/>
            <a:ext cx="4144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baseline="30000"/>
              <a:t>__ </a:t>
            </a:r>
            <a:r>
              <a:rPr lang="en-US" sz="1800"/>
              <a:t>day +0    </a:t>
            </a:r>
            <a:r>
              <a:rPr lang="en-US" sz="1800" b="1" baseline="30000">
                <a:solidFill>
                  <a:srgbClr val="0000FF"/>
                </a:solidFill>
              </a:rPr>
              <a:t>__</a:t>
            </a:r>
            <a:r>
              <a:rPr lang="en-US" sz="1800">
                <a:solidFill>
                  <a:srgbClr val="0000FF"/>
                </a:solidFill>
              </a:rPr>
              <a:t>day +1</a:t>
            </a:r>
            <a:r>
              <a:rPr lang="en-US" sz="1800"/>
              <a:t>    </a:t>
            </a:r>
            <a:r>
              <a:rPr lang="en-US" sz="1800" b="1" baseline="30000">
                <a:solidFill>
                  <a:srgbClr val="14FCE7"/>
                </a:solidFill>
              </a:rPr>
              <a:t>__</a:t>
            </a:r>
            <a:r>
              <a:rPr lang="en-US" sz="1800">
                <a:solidFill>
                  <a:srgbClr val="14FCE7"/>
                </a:solidFill>
              </a:rPr>
              <a:t>day +3</a:t>
            </a:r>
            <a:r>
              <a:rPr lang="en-US" sz="1800"/>
              <a:t>    </a:t>
            </a:r>
            <a:r>
              <a:rPr lang="en-US" sz="1800" b="1" baseline="30000">
                <a:solidFill>
                  <a:srgbClr val="FF0000"/>
                </a:solidFill>
              </a:rPr>
              <a:t>__</a:t>
            </a:r>
            <a:r>
              <a:rPr lang="en-US" sz="1800">
                <a:solidFill>
                  <a:srgbClr val="FF0000"/>
                </a:solidFill>
              </a:rPr>
              <a:t> day +5</a:t>
            </a:r>
          </a:p>
        </p:txBody>
      </p:sp>
      <p:sp>
        <p:nvSpPr>
          <p:cNvPr id="4" name="TextBox 3"/>
          <p:cNvSpPr txBox="1"/>
          <p:nvPr/>
        </p:nvSpPr>
        <p:spPr>
          <a:xfrm>
            <a:off x="457200" y="5661025"/>
            <a:ext cx="8287470" cy="892552"/>
          </a:xfrm>
          <a:prstGeom prst="rect">
            <a:avLst/>
          </a:prstGeom>
          <a:noFill/>
        </p:spPr>
        <p:txBody>
          <a:bodyPr wrap="none">
            <a:spAutoFit/>
          </a:bodyPr>
          <a:lstStyle/>
          <a:p>
            <a:pPr fontAlgn="auto">
              <a:spcBef>
                <a:spcPts val="0"/>
              </a:spcBef>
              <a:spcAft>
                <a:spcPts val="0"/>
              </a:spcAft>
              <a:defRPr/>
            </a:pPr>
            <a:r>
              <a:rPr lang="en-US" sz="2000" dirty="0" smtClean="0">
                <a:latin typeface="+mn-lt"/>
                <a:ea typeface="+mn-ea"/>
                <a:cs typeface="+mn-cs"/>
              </a:rPr>
              <a:t>European </a:t>
            </a:r>
            <a:r>
              <a:rPr lang="en-US" sz="2000" dirty="0">
                <a:latin typeface="+mn-lt"/>
                <a:ea typeface="+mn-ea"/>
                <a:cs typeface="+mn-cs"/>
              </a:rPr>
              <a:t>system much better at predicting event in central Rockies.  Lessons:</a:t>
            </a:r>
          </a:p>
          <a:p>
            <a:pPr fontAlgn="auto">
              <a:spcBef>
                <a:spcPts val="0"/>
              </a:spcBef>
              <a:spcAft>
                <a:spcPts val="0"/>
              </a:spcAft>
              <a:defRPr/>
            </a:pPr>
            <a:r>
              <a:rPr lang="en-US" sz="1600" dirty="0">
                <a:latin typeface="+mn-lt"/>
                <a:ea typeface="+mn-ea"/>
                <a:cs typeface="+mn-cs"/>
              </a:rPr>
              <a:t>(1)   Probabilistic, not deterministic forecasts, are definitely needed.</a:t>
            </a:r>
          </a:p>
          <a:p>
            <a:pPr fontAlgn="auto">
              <a:spcBef>
                <a:spcPts val="0"/>
              </a:spcBef>
              <a:spcAft>
                <a:spcPts val="0"/>
              </a:spcAft>
              <a:defRPr/>
            </a:pPr>
            <a:r>
              <a:rPr lang="en-US" sz="1600" dirty="0">
                <a:latin typeface="+mn-lt"/>
                <a:ea typeface="+mn-ea"/>
                <a:cs typeface="+mn-cs"/>
              </a:rPr>
              <a:t>(2)   A high-quality ensemble prediction system is a necessity for weather-climate prediction.</a:t>
            </a:r>
          </a:p>
        </p:txBody>
      </p:sp>
    </p:spTree>
    <p:extLst>
      <p:ext uri="{BB962C8B-B14F-4D97-AF65-F5344CB8AC3E}">
        <p14:creationId xmlns:p14="http://schemas.microsoft.com/office/powerpoint/2010/main" val="26446727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70"/>
            <a:ext cx="8229600" cy="603952"/>
          </a:xfrm>
        </p:spPr>
        <p:txBody>
          <a:bodyPr>
            <a:normAutofit fontScale="90000"/>
          </a:bodyPr>
          <a:lstStyle/>
          <a:p>
            <a:r>
              <a:rPr lang="en-US" dirty="0" smtClean="0"/>
              <a:t>Reliability and skill of global ensembles</a:t>
            </a:r>
            <a:endParaRPr lang="en-US" dirty="0"/>
          </a:p>
        </p:txBody>
      </p:sp>
      <p:pic>
        <p:nvPicPr>
          <p:cNvPr id="4" name="Picture 3" descr="relia_raw_ECMWF_47km_108_to_120h_PO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32" y="626322"/>
            <a:ext cx="2894332" cy="3135526"/>
          </a:xfrm>
          <a:prstGeom prst="rect">
            <a:avLst/>
          </a:prstGeom>
        </p:spPr>
      </p:pic>
      <p:pic>
        <p:nvPicPr>
          <p:cNvPr id="5" name="Picture 4" descr="relia_raw_NCEP_47km_108_to_120h_PO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778" y="633390"/>
            <a:ext cx="2887808" cy="3128459"/>
          </a:xfrm>
          <a:prstGeom prst="rect">
            <a:avLst/>
          </a:prstGeom>
        </p:spPr>
      </p:pic>
      <p:pic>
        <p:nvPicPr>
          <p:cNvPr id="6" name="Picture 5" descr="relia_raw_CMC_47km_108_to_120h_POP.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932" y="3723438"/>
            <a:ext cx="2893442" cy="3134562"/>
          </a:xfrm>
          <a:prstGeom prst="rect">
            <a:avLst/>
          </a:prstGeom>
        </p:spPr>
      </p:pic>
      <p:pic>
        <p:nvPicPr>
          <p:cNvPr id="7" name="Picture 6" descr="relia_raw_UKMO_47km_108_to_120h_P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2778" y="3710695"/>
            <a:ext cx="2905204" cy="3147305"/>
          </a:xfrm>
          <a:prstGeom prst="rect">
            <a:avLst/>
          </a:prstGeom>
        </p:spPr>
      </p:pic>
      <p:sp>
        <p:nvSpPr>
          <p:cNvPr id="8" name="TextBox 7"/>
          <p:cNvSpPr txBox="1"/>
          <p:nvPr/>
        </p:nvSpPr>
        <p:spPr>
          <a:xfrm>
            <a:off x="1932912" y="2528028"/>
            <a:ext cx="996975" cy="646331"/>
          </a:xfrm>
          <a:prstGeom prst="rect">
            <a:avLst/>
          </a:prstGeom>
          <a:noFill/>
        </p:spPr>
        <p:txBody>
          <a:bodyPr wrap="none" rtlCol="0">
            <a:spAutoFit/>
          </a:bodyPr>
          <a:lstStyle/>
          <a:p>
            <a:r>
              <a:rPr lang="en-US" dirty="0" smtClean="0"/>
              <a:t>ECMWF</a:t>
            </a:r>
          </a:p>
          <a:p>
            <a:r>
              <a:rPr lang="en-US" dirty="0" smtClean="0"/>
              <a:t>(Europe)</a:t>
            </a:r>
            <a:endParaRPr lang="en-US" dirty="0"/>
          </a:p>
        </p:txBody>
      </p:sp>
      <p:sp>
        <p:nvSpPr>
          <p:cNvPr id="9" name="TextBox 8"/>
          <p:cNvSpPr txBox="1"/>
          <p:nvPr/>
        </p:nvSpPr>
        <p:spPr>
          <a:xfrm>
            <a:off x="5189031" y="2805027"/>
            <a:ext cx="954107" cy="369332"/>
          </a:xfrm>
          <a:prstGeom prst="rect">
            <a:avLst/>
          </a:prstGeom>
          <a:noFill/>
        </p:spPr>
        <p:txBody>
          <a:bodyPr wrap="none" rtlCol="0">
            <a:spAutoFit/>
          </a:bodyPr>
          <a:lstStyle/>
          <a:p>
            <a:r>
              <a:rPr lang="en-US" dirty="0" smtClean="0"/>
              <a:t>US NWS</a:t>
            </a:r>
            <a:endParaRPr lang="en-US" dirty="0"/>
          </a:p>
        </p:txBody>
      </p:sp>
      <p:sp>
        <p:nvSpPr>
          <p:cNvPr id="10" name="TextBox 9"/>
          <p:cNvSpPr txBox="1"/>
          <p:nvPr/>
        </p:nvSpPr>
        <p:spPr>
          <a:xfrm>
            <a:off x="1932912" y="5721946"/>
            <a:ext cx="1021997" cy="646331"/>
          </a:xfrm>
          <a:prstGeom prst="rect">
            <a:avLst/>
          </a:prstGeom>
          <a:noFill/>
        </p:spPr>
        <p:txBody>
          <a:bodyPr wrap="none" rtlCol="0">
            <a:spAutoFit/>
          </a:bodyPr>
          <a:lstStyle/>
          <a:p>
            <a:pPr algn="r"/>
            <a:r>
              <a:rPr lang="en-US" dirty="0" smtClean="0"/>
              <a:t>CMC</a:t>
            </a:r>
          </a:p>
          <a:p>
            <a:pPr algn="r"/>
            <a:r>
              <a:rPr lang="en-US" dirty="0" smtClean="0"/>
              <a:t>(Canada)</a:t>
            </a:r>
            <a:endParaRPr lang="en-US" dirty="0"/>
          </a:p>
        </p:txBody>
      </p:sp>
      <p:sp>
        <p:nvSpPr>
          <p:cNvPr id="11" name="TextBox 10"/>
          <p:cNvSpPr txBox="1"/>
          <p:nvPr/>
        </p:nvSpPr>
        <p:spPr>
          <a:xfrm>
            <a:off x="4748116" y="5915255"/>
            <a:ext cx="1498314" cy="369332"/>
          </a:xfrm>
          <a:prstGeom prst="rect">
            <a:avLst/>
          </a:prstGeom>
          <a:noFill/>
        </p:spPr>
        <p:txBody>
          <a:bodyPr wrap="none" rtlCol="0">
            <a:spAutoFit/>
          </a:bodyPr>
          <a:lstStyle/>
          <a:p>
            <a:r>
              <a:rPr lang="en-US" dirty="0" smtClean="0"/>
              <a:t>UK Met Office</a:t>
            </a:r>
            <a:endParaRPr lang="en-US" dirty="0"/>
          </a:p>
        </p:txBody>
      </p:sp>
      <p:sp>
        <p:nvSpPr>
          <p:cNvPr id="3" name="TextBox 2"/>
          <p:cNvSpPr txBox="1"/>
          <p:nvPr/>
        </p:nvSpPr>
        <p:spPr>
          <a:xfrm>
            <a:off x="6706325" y="1531008"/>
            <a:ext cx="2280304" cy="3693319"/>
          </a:xfrm>
          <a:prstGeom prst="rect">
            <a:avLst/>
          </a:prstGeom>
          <a:noFill/>
        </p:spPr>
        <p:txBody>
          <a:bodyPr wrap="none" rtlCol="0">
            <a:spAutoFit/>
          </a:bodyPr>
          <a:lstStyle/>
          <a:p>
            <a:r>
              <a:rPr lang="en-US" dirty="0" smtClean="0"/>
              <a:t>Probability forecasts</a:t>
            </a:r>
          </a:p>
          <a:p>
            <a:r>
              <a:rPr lang="en-US" dirty="0" smtClean="0"/>
              <a:t>(here, probability of</a:t>
            </a:r>
          </a:p>
          <a:p>
            <a:r>
              <a:rPr lang="en-US" dirty="0" smtClean="0"/>
              <a:t>nonzero precipitation)</a:t>
            </a:r>
          </a:p>
          <a:p>
            <a:r>
              <a:rPr lang="en-US" dirty="0" smtClean="0"/>
              <a:t>are somewhat</a:t>
            </a:r>
          </a:p>
          <a:p>
            <a:r>
              <a:rPr lang="en-US" dirty="0" smtClean="0"/>
              <a:t>unreliable from all</a:t>
            </a:r>
          </a:p>
          <a:p>
            <a:r>
              <a:rPr lang="en-US" dirty="0" smtClean="0"/>
              <a:t>current global </a:t>
            </a:r>
          </a:p>
          <a:p>
            <a:r>
              <a:rPr lang="en-US" dirty="0" smtClean="0"/>
              <a:t>ensemble forecast</a:t>
            </a:r>
          </a:p>
          <a:p>
            <a:r>
              <a:rPr lang="en-US" dirty="0" smtClean="0"/>
              <a:t>systems.</a:t>
            </a:r>
          </a:p>
          <a:p>
            <a:endParaRPr lang="en-US" dirty="0"/>
          </a:p>
          <a:p>
            <a:r>
              <a:rPr lang="en-US" dirty="0" smtClean="0"/>
              <a:t>(Verified against</a:t>
            </a:r>
          </a:p>
          <a:p>
            <a:r>
              <a:rPr lang="en-US" dirty="0" smtClean="0"/>
              <a:t>1/8-degree CCPA</a:t>
            </a:r>
          </a:p>
          <a:p>
            <a:r>
              <a:rPr lang="en-US" dirty="0" smtClean="0"/>
              <a:t>precipitation analysis</a:t>
            </a:r>
          </a:p>
          <a:p>
            <a:r>
              <a:rPr lang="en-US" dirty="0" smtClean="0"/>
              <a:t>over contiguous US)</a:t>
            </a:r>
          </a:p>
        </p:txBody>
      </p:sp>
      <p:sp>
        <p:nvSpPr>
          <p:cNvPr id="12" name="Slide Number Placeholder 11"/>
          <p:cNvSpPr>
            <a:spLocks noGrp="1"/>
          </p:cNvSpPr>
          <p:nvPr>
            <p:ph type="sldNum" sz="quarter" idx="12"/>
          </p:nvPr>
        </p:nvSpPr>
        <p:spPr/>
        <p:txBody>
          <a:bodyPr/>
          <a:lstStyle/>
          <a:p>
            <a:fld id="{F907EEBE-1823-694C-A8BD-DD61E3F4429D}" type="slidenum">
              <a:rPr lang="en-US" smtClean="0"/>
              <a:t>11</a:t>
            </a:fld>
            <a:endParaRPr lang="en-US"/>
          </a:p>
        </p:txBody>
      </p:sp>
    </p:spTree>
    <p:extLst>
      <p:ext uri="{BB962C8B-B14F-4D97-AF65-F5344CB8AC3E}">
        <p14:creationId xmlns:p14="http://schemas.microsoft.com/office/powerpoint/2010/main" val="2342392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normAutofit fontScale="90000"/>
          </a:bodyPr>
          <a:lstStyle/>
          <a:p>
            <a:pPr eaLnBrk="1" hangingPunct="1"/>
            <a:r>
              <a:rPr lang="en-US" sz="4000">
                <a:latin typeface="Calibri" charset="0"/>
              </a:rPr>
              <a:t>Scientifically, what must be done to produce high-quality ensembles?</a:t>
            </a:r>
          </a:p>
        </p:txBody>
      </p:sp>
      <p:sp>
        <p:nvSpPr>
          <p:cNvPr id="4" name="Slide Number Placeholder 3"/>
          <p:cNvSpPr>
            <a:spLocks noGrp="1"/>
          </p:cNvSpPr>
          <p:nvPr>
            <p:ph type="sldNum" sz="quarter" idx="12"/>
          </p:nvPr>
        </p:nvSpPr>
        <p:spPr/>
        <p:txBody>
          <a:bodyPr/>
          <a:lstStyle/>
          <a:p>
            <a:pPr>
              <a:defRPr/>
            </a:pPr>
            <a:fld id="{B25F3983-0E6E-2D4C-946C-5CB1828EC347}" type="slidenum">
              <a:rPr lang="en-US" smtClean="0"/>
              <a:pPr>
                <a:defRPr/>
              </a:pPr>
              <a:t>12</a:t>
            </a:fld>
            <a:endParaRPr lang="en-US"/>
          </a:p>
        </p:txBody>
      </p:sp>
      <p:sp>
        <p:nvSpPr>
          <p:cNvPr id="5" name="Oval 4"/>
          <p:cNvSpPr/>
          <p:nvPr/>
        </p:nvSpPr>
        <p:spPr>
          <a:xfrm>
            <a:off x="2447925" y="3244850"/>
            <a:ext cx="115888" cy="125413"/>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2281238" y="3087688"/>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2752725" y="3079750"/>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2447925" y="3538538"/>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2868613" y="3402013"/>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2636838" y="2955925"/>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2271713" y="3662363"/>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2636838" y="3662363"/>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2835275" y="3213100"/>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2271713" y="3978275"/>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2463800" y="3813175"/>
            <a:ext cx="115888" cy="12541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rot="2064610">
            <a:off x="2112963" y="2938463"/>
            <a:ext cx="901700" cy="1198562"/>
          </a:xfrm>
          <a:prstGeom prst="ellipse">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Freeform 16"/>
          <p:cNvSpPr/>
          <p:nvPr/>
        </p:nvSpPr>
        <p:spPr>
          <a:xfrm>
            <a:off x="2332038" y="2570163"/>
            <a:ext cx="5232400" cy="627062"/>
          </a:xfrm>
          <a:custGeom>
            <a:avLst/>
            <a:gdLst>
              <a:gd name="connsiteX0" fmla="*/ 0 w 5230852"/>
              <a:gd name="connsiteY0" fmla="*/ 594996 h 626503"/>
              <a:gd name="connsiteX1" fmla="*/ 150975 w 5230852"/>
              <a:gd name="connsiteY1" fmla="*/ 497310 h 626503"/>
              <a:gd name="connsiteX2" fmla="*/ 248665 w 5230852"/>
              <a:gd name="connsiteY2" fmla="*/ 435147 h 626503"/>
              <a:gd name="connsiteX3" fmla="*/ 355236 w 5230852"/>
              <a:gd name="connsiteY3" fmla="*/ 390744 h 626503"/>
              <a:gd name="connsiteX4" fmla="*/ 479568 w 5230852"/>
              <a:gd name="connsiteY4" fmla="*/ 372983 h 626503"/>
              <a:gd name="connsiteX5" fmla="*/ 586139 w 5230852"/>
              <a:gd name="connsiteY5" fmla="*/ 355222 h 626503"/>
              <a:gd name="connsiteX6" fmla="*/ 843685 w 5230852"/>
              <a:gd name="connsiteY6" fmla="*/ 372983 h 626503"/>
              <a:gd name="connsiteX7" fmla="*/ 914733 w 5230852"/>
              <a:gd name="connsiteY7" fmla="*/ 408505 h 626503"/>
              <a:gd name="connsiteX8" fmla="*/ 976899 w 5230852"/>
              <a:gd name="connsiteY8" fmla="*/ 426266 h 626503"/>
              <a:gd name="connsiteX9" fmla="*/ 1039065 w 5230852"/>
              <a:gd name="connsiteY9" fmla="*/ 461788 h 626503"/>
              <a:gd name="connsiteX10" fmla="*/ 1154517 w 5230852"/>
              <a:gd name="connsiteY10" fmla="*/ 523952 h 626503"/>
              <a:gd name="connsiteX11" fmla="*/ 1198921 w 5230852"/>
              <a:gd name="connsiteY11" fmla="*/ 541713 h 626503"/>
              <a:gd name="connsiteX12" fmla="*/ 1225564 w 5230852"/>
              <a:gd name="connsiteY12" fmla="*/ 550594 h 626503"/>
              <a:gd name="connsiteX13" fmla="*/ 1287731 w 5230852"/>
              <a:gd name="connsiteY13" fmla="*/ 577235 h 626503"/>
              <a:gd name="connsiteX14" fmla="*/ 1332135 w 5230852"/>
              <a:gd name="connsiteY14" fmla="*/ 603877 h 626503"/>
              <a:gd name="connsiteX15" fmla="*/ 1376540 w 5230852"/>
              <a:gd name="connsiteY15" fmla="*/ 612757 h 626503"/>
              <a:gd name="connsiteX16" fmla="*/ 1749537 w 5230852"/>
              <a:gd name="connsiteY16" fmla="*/ 603877 h 626503"/>
              <a:gd name="connsiteX17" fmla="*/ 1793942 w 5230852"/>
              <a:gd name="connsiteY17" fmla="*/ 594996 h 626503"/>
              <a:gd name="connsiteX18" fmla="*/ 1900513 w 5230852"/>
              <a:gd name="connsiteY18" fmla="*/ 586116 h 626503"/>
              <a:gd name="connsiteX19" fmla="*/ 2513295 w 5230852"/>
              <a:gd name="connsiteY19" fmla="*/ 603877 h 626503"/>
              <a:gd name="connsiteX20" fmla="*/ 2575461 w 5230852"/>
              <a:gd name="connsiteY20" fmla="*/ 612757 h 626503"/>
              <a:gd name="connsiteX21" fmla="*/ 2779722 w 5230852"/>
              <a:gd name="connsiteY21" fmla="*/ 621638 h 626503"/>
              <a:gd name="connsiteX22" fmla="*/ 3063911 w 5230852"/>
              <a:gd name="connsiteY22" fmla="*/ 594996 h 626503"/>
              <a:gd name="connsiteX23" fmla="*/ 3090554 w 5230852"/>
              <a:gd name="connsiteY23" fmla="*/ 577235 h 626503"/>
              <a:gd name="connsiteX24" fmla="*/ 3108316 w 5230852"/>
              <a:gd name="connsiteY24" fmla="*/ 550594 h 626503"/>
              <a:gd name="connsiteX25" fmla="*/ 3241529 w 5230852"/>
              <a:gd name="connsiteY25" fmla="*/ 488430 h 626503"/>
              <a:gd name="connsiteX26" fmla="*/ 3285934 w 5230852"/>
              <a:gd name="connsiteY26" fmla="*/ 461788 h 626503"/>
              <a:gd name="connsiteX27" fmla="*/ 3383624 w 5230852"/>
              <a:gd name="connsiteY27" fmla="*/ 417385 h 626503"/>
              <a:gd name="connsiteX28" fmla="*/ 3454671 w 5230852"/>
              <a:gd name="connsiteY28" fmla="*/ 399624 h 626503"/>
              <a:gd name="connsiteX29" fmla="*/ 3516837 w 5230852"/>
              <a:gd name="connsiteY29" fmla="*/ 381863 h 626503"/>
              <a:gd name="connsiteX30" fmla="*/ 3570123 w 5230852"/>
              <a:gd name="connsiteY30" fmla="*/ 364102 h 626503"/>
              <a:gd name="connsiteX31" fmla="*/ 3632289 w 5230852"/>
              <a:gd name="connsiteY31" fmla="*/ 346341 h 626503"/>
              <a:gd name="connsiteX32" fmla="*/ 3685574 w 5230852"/>
              <a:gd name="connsiteY32" fmla="*/ 328580 h 626503"/>
              <a:gd name="connsiteX33" fmla="*/ 3836550 w 5230852"/>
              <a:gd name="connsiteY33" fmla="*/ 293058 h 626503"/>
              <a:gd name="connsiteX34" fmla="*/ 4023049 w 5230852"/>
              <a:gd name="connsiteY34" fmla="*/ 275297 h 626503"/>
              <a:gd name="connsiteX35" fmla="*/ 4111858 w 5230852"/>
              <a:gd name="connsiteY35" fmla="*/ 266416 h 626503"/>
              <a:gd name="connsiteX36" fmla="*/ 4200667 w 5230852"/>
              <a:gd name="connsiteY36" fmla="*/ 248655 h 626503"/>
              <a:gd name="connsiteX37" fmla="*/ 4271714 w 5230852"/>
              <a:gd name="connsiteY37" fmla="*/ 230894 h 626503"/>
              <a:gd name="connsiteX38" fmla="*/ 4458213 w 5230852"/>
              <a:gd name="connsiteY38" fmla="*/ 213133 h 626503"/>
              <a:gd name="connsiteX39" fmla="*/ 4609188 w 5230852"/>
              <a:gd name="connsiteY39" fmla="*/ 195372 h 626503"/>
              <a:gd name="connsiteX40" fmla="*/ 4671355 w 5230852"/>
              <a:gd name="connsiteY40" fmla="*/ 177611 h 626503"/>
              <a:gd name="connsiteX41" fmla="*/ 4866735 w 5230852"/>
              <a:gd name="connsiteY41" fmla="*/ 168730 h 626503"/>
              <a:gd name="connsiteX42" fmla="*/ 4982186 w 5230852"/>
              <a:gd name="connsiteY42" fmla="*/ 142089 h 626503"/>
              <a:gd name="connsiteX43" fmla="*/ 5097638 w 5230852"/>
              <a:gd name="connsiteY43" fmla="*/ 115447 h 626503"/>
              <a:gd name="connsiteX44" fmla="*/ 5150923 w 5230852"/>
              <a:gd name="connsiteY44" fmla="*/ 79925 h 626503"/>
              <a:gd name="connsiteX45" fmla="*/ 5195328 w 5230852"/>
              <a:gd name="connsiteY45" fmla="*/ 44403 h 626503"/>
              <a:gd name="connsiteX46" fmla="*/ 5230852 w 5230852"/>
              <a:gd name="connsiteY46" fmla="*/ 0 h 62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30852" h="626503">
                <a:moveTo>
                  <a:pt x="0" y="594996"/>
                </a:moveTo>
                <a:lnTo>
                  <a:pt x="150975" y="497310"/>
                </a:lnTo>
                <a:cubicBezTo>
                  <a:pt x="168761" y="485711"/>
                  <a:pt x="226274" y="445683"/>
                  <a:pt x="248665" y="435147"/>
                </a:cubicBezTo>
                <a:cubicBezTo>
                  <a:pt x="283486" y="418761"/>
                  <a:pt x="317139" y="396186"/>
                  <a:pt x="355236" y="390744"/>
                </a:cubicBezTo>
                <a:lnTo>
                  <a:pt x="479568" y="372983"/>
                </a:lnTo>
                <a:cubicBezTo>
                  <a:pt x="515163" y="367507"/>
                  <a:pt x="586139" y="355222"/>
                  <a:pt x="586139" y="355222"/>
                </a:cubicBezTo>
                <a:cubicBezTo>
                  <a:pt x="671988" y="361142"/>
                  <a:pt x="758222" y="362929"/>
                  <a:pt x="843685" y="372983"/>
                </a:cubicBezTo>
                <a:cubicBezTo>
                  <a:pt x="899978" y="379605"/>
                  <a:pt x="873501" y="392013"/>
                  <a:pt x="914733" y="408505"/>
                </a:cubicBezTo>
                <a:cubicBezTo>
                  <a:pt x="934743" y="416509"/>
                  <a:pt x="956177" y="420346"/>
                  <a:pt x="976899" y="426266"/>
                </a:cubicBezTo>
                <a:cubicBezTo>
                  <a:pt x="1032728" y="463483"/>
                  <a:pt x="971458" y="424230"/>
                  <a:pt x="1039065" y="461788"/>
                </a:cubicBezTo>
                <a:cubicBezTo>
                  <a:pt x="1089103" y="489586"/>
                  <a:pt x="1094217" y="499833"/>
                  <a:pt x="1154517" y="523952"/>
                </a:cubicBezTo>
                <a:cubicBezTo>
                  <a:pt x="1169318" y="529872"/>
                  <a:pt x="1183995" y="536116"/>
                  <a:pt x="1198921" y="541713"/>
                </a:cubicBezTo>
                <a:cubicBezTo>
                  <a:pt x="1207686" y="545000"/>
                  <a:pt x="1216872" y="547117"/>
                  <a:pt x="1225564" y="550594"/>
                </a:cubicBezTo>
                <a:cubicBezTo>
                  <a:pt x="1246497" y="558967"/>
                  <a:pt x="1267566" y="567153"/>
                  <a:pt x="1287731" y="577235"/>
                </a:cubicBezTo>
                <a:cubicBezTo>
                  <a:pt x="1303170" y="584954"/>
                  <a:pt x="1316108" y="597467"/>
                  <a:pt x="1332135" y="603877"/>
                </a:cubicBezTo>
                <a:cubicBezTo>
                  <a:pt x="1346150" y="609483"/>
                  <a:pt x="1361738" y="609797"/>
                  <a:pt x="1376540" y="612757"/>
                </a:cubicBezTo>
                <a:lnTo>
                  <a:pt x="1749537" y="603877"/>
                </a:lnTo>
                <a:cubicBezTo>
                  <a:pt x="1764618" y="603235"/>
                  <a:pt x="1778951" y="596760"/>
                  <a:pt x="1793942" y="594996"/>
                </a:cubicBezTo>
                <a:cubicBezTo>
                  <a:pt x="1829345" y="590831"/>
                  <a:pt x="1864989" y="589076"/>
                  <a:pt x="1900513" y="586116"/>
                </a:cubicBezTo>
                <a:lnTo>
                  <a:pt x="2513295" y="603877"/>
                </a:lnTo>
                <a:cubicBezTo>
                  <a:pt x="2534193" y="605071"/>
                  <a:pt x="2554575" y="611365"/>
                  <a:pt x="2575461" y="612757"/>
                </a:cubicBezTo>
                <a:cubicBezTo>
                  <a:pt x="2643461" y="617290"/>
                  <a:pt x="2711635" y="618678"/>
                  <a:pt x="2779722" y="621638"/>
                </a:cubicBezTo>
                <a:cubicBezTo>
                  <a:pt x="2949980" y="615557"/>
                  <a:pt x="2968829" y="649326"/>
                  <a:pt x="3063911" y="594996"/>
                </a:cubicBezTo>
                <a:cubicBezTo>
                  <a:pt x="3073178" y="589701"/>
                  <a:pt x="3081673" y="583155"/>
                  <a:pt x="3090554" y="577235"/>
                </a:cubicBezTo>
                <a:cubicBezTo>
                  <a:pt x="3096475" y="568355"/>
                  <a:pt x="3099435" y="556514"/>
                  <a:pt x="3108316" y="550594"/>
                </a:cubicBezTo>
                <a:cubicBezTo>
                  <a:pt x="3201915" y="488198"/>
                  <a:pt x="3170956" y="523715"/>
                  <a:pt x="3241529" y="488430"/>
                </a:cubicBezTo>
                <a:cubicBezTo>
                  <a:pt x="3256968" y="480711"/>
                  <a:pt x="3270780" y="470053"/>
                  <a:pt x="3285934" y="461788"/>
                </a:cubicBezTo>
                <a:cubicBezTo>
                  <a:pt x="3310168" y="448570"/>
                  <a:pt x="3355551" y="426023"/>
                  <a:pt x="3383624" y="417385"/>
                </a:cubicBezTo>
                <a:cubicBezTo>
                  <a:pt x="3406956" y="410206"/>
                  <a:pt x="3431084" y="405914"/>
                  <a:pt x="3454671" y="399624"/>
                </a:cubicBezTo>
                <a:cubicBezTo>
                  <a:pt x="3475495" y="394071"/>
                  <a:pt x="3496239" y="388201"/>
                  <a:pt x="3516837" y="381863"/>
                </a:cubicBezTo>
                <a:cubicBezTo>
                  <a:pt x="3534732" y="376357"/>
                  <a:pt x="3552228" y="369608"/>
                  <a:pt x="3570123" y="364102"/>
                </a:cubicBezTo>
                <a:cubicBezTo>
                  <a:pt x="3590721" y="357764"/>
                  <a:pt x="3611691" y="352679"/>
                  <a:pt x="3632289" y="346341"/>
                </a:cubicBezTo>
                <a:cubicBezTo>
                  <a:pt x="3650184" y="340835"/>
                  <a:pt x="3667679" y="334086"/>
                  <a:pt x="3685574" y="328580"/>
                </a:cubicBezTo>
                <a:cubicBezTo>
                  <a:pt x="3734373" y="313566"/>
                  <a:pt x="3785996" y="299581"/>
                  <a:pt x="3836550" y="293058"/>
                </a:cubicBezTo>
                <a:cubicBezTo>
                  <a:pt x="3898484" y="285067"/>
                  <a:pt x="3960911" y="281511"/>
                  <a:pt x="4023049" y="275297"/>
                </a:cubicBezTo>
                <a:cubicBezTo>
                  <a:pt x="4052652" y="272337"/>
                  <a:pt x="4082436" y="270829"/>
                  <a:pt x="4111858" y="266416"/>
                </a:cubicBezTo>
                <a:cubicBezTo>
                  <a:pt x="4141713" y="261938"/>
                  <a:pt x="4171197" y="255204"/>
                  <a:pt x="4200667" y="248655"/>
                </a:cubicBezTo>
                <a:cubicBezTo>
                  <a:pt x="4224497" y="243360"/>
                  <a:pt x="4247532" y="234229"/>
                  <a:pt x="4271714" y="230894"/>
                </a:cubicBezTo>
                <a:cubicBezTo>
                  <a:pt x="4333576" y="222362"/>
                  <a:pt x="4396248" y="220879"/>
                  <a:pt x="4458213" y="213133"/>
                </a:cubicBezTo>
                <a:cubicBezTo>
                  <a:pt x="4555860" y="200927"/>
                  <a:pt x="4505539" y="206887"/>
                  <a:pt x="4609188" y="195372"/>
                </a:cubicBezTo>
                <a:cubicBezTo>
                  <a:pt x="4624321" y="190328"/>
                  <a:pt x="4656853" y="178726"/>
                  <a:pt x="4671355" y="177611"/>
                </a:cubicBezTo>
                <a:cubicBezTo>
                  <a:pt x="4736357" y="172611"/>
                  <a:pt x="4801608" y="171690"/>
                  <a:pt x="4866735" y="168730"/>
                </a:cubicBezTo>
                <a:lnTo>
                  <a:pt x="4982186" y="142089"/>
                </a:lnTo>
                <a:cubicBezTo>
                  <a:pt x="5094869" y="117593"/>
                  <a:pt x="5037798" y="135391"/>
                  <a:pt x="5097638" y="115447"/>
                </a:cubicBezTo>
                <a:cubicBezTo>
                  <a:pt x="5115400" y="103606"/>
                  <a:pt x="5139082" y="97686"/>
                  <a:pt x="5150923" y="79925"/>
                </a:cubicBezTo>
                <a:cubicBezTo>
                  <a:pt x="5173878" y="45494"/>
                  <a:pt x="5158559" y="56658"/>
                  <a:pt x="5195328" y="44403"/>
                </a:cubicBezTo>
                <a:cubicBezTo>
                  <a:pt x="5217735" y="10794"/>
                  <a:pt x="5205543" y="25308"/>
                  <a:pt x="5230852"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8" name="Freeform 17"/>
          <p:cNvSpPr/>
          <p:nvPr/>
        </p:nvSpPr>
        <p:spPr>
          <a:xfrm>
            <a:off x="2509838" y="3316288"/>
            <a:ext cx="5116512" cy="755650"/>
          </a:xfrm>
          <a:custGeom>
            <a:avLst/>
            <a:gdLst>
              <a:gd name="connsiteX0" fmla="*/ 0 w 5115400"/>
              <a:gd name="connsiteY0" fmla="*/ 0 h 754846"/>
              <a:gd name="connsiteX1" fmla="*/ 88809 w 5115400"/>
              <a:gd name="connsiteY1" fmla="*/ 8880 h 754846"/>
              <a:gd name="connsiteX2" fmla="*/ 701591 w 5115400"/>
              <a:gd name="connsiteY2" fmla="*/ 26641 h 754846"/>
              <a:gd name="connsiteX3" fmla="*/ 763757 w 5115400"/>
              <a:gd name="connsiteY3" fmla="*/ 53283 h 754846"/>
              <a:gd name="connsiteX4" fmla="*/ 852566 w 5115400"/>
              <a:gd name="connsiteY4" fmla="*/ 88805 h 754846"/>
              <a:gd name="connsiteX5" fmla="*/ 923614 w 5115400"/>
              <a:gd name="connsiteY5" fmla="*/ 115447 h 754846"/>
              <a:gd name="connsiteX6" fmla="*/ 959137 w 5115400"/>
              <a:gd name="connsiteY6" fmla="*/ 133208 h 754846"/>
              <a:gd name="connsiteX7" fmla="*/ 1012423 w 5115400"/>
              <a:gd name="connsiteY7" fmla="*/ 142088 h 754846"/>
              <a:gd name="connsiteX8" fmla="*/ 1225564 w 5115400"/>
              <a:gd name="connsiteY8" fmla="*/ 150969 h 754846"/>
              <a:gd name="connsiteX9" fmla="*/ 1385421 w 5115400"/>
              <a:gd name="connsiteY9" fmla="*/ 159849 h 754846"/>
              <a:gd name="connsiteX10" fmla="*/ 1456468 w 5115400"/>
              <a:gd name="connsiteY10" fmla="*/ 177610 h 754846"/>
              <a:gd name="connsiteX11" fmla="*/ 1509753 w 5115400"/>
              <a:gd name="connsiteY11" fmla="*/ 195372 h 754846"/>
              <a:gd name="connsiteX12" fmla="*/ 1616324 w 5115400"/>
              <a:gd name="connsiteY12" fmla="*/ 213133 h 754846"/>
              <a:gd name="connsiteX13" fmla="*/ 1696252 w 5115400"/>
              <a:gd name="connsiteY13" fmla="*/ 239774 h 754846"/>
              <a:gd name="connsiteX14" fmla="*/ 1802823 w 5115400"/>
              <a:gd name="connsiteY14" fmla="*/ 337460 h 754846"/>
              <a:gd name="connsiteX15" fmla="*/ 1829466 w 5115400"/>
              <a:gd name="connsiteY15" fmla="*/ 372982 h 754846"/>
              <a:gd name="connsiteX16" fmla="*/ 1900513 w 5115400"/>
              <a:gd name="connsiteY16" fmla="*/ 426266 h 754846"/>
              <a:gd name="connsiteX17" fmla="*/ 1998203 w 5115400"/>
              <a:gd name="connsiteY17" fmla="*/ 461788 h 754846"/>
              <a:gd name="connsiteX18" fmla="*/ 2051488 w 5115400"/>
              <a:gd name="connsiteY18" fmla="*/ 479549 h 754846"/>
              <a:gd name="connsiteX19" fmla="*/ 2175821 w 5115400"/>
              <a:gd name="connsiteY19" fmla="*/ 470668 h 754846"/>
              <a:gd name="connsiteX20" fmla="*/ 2202464 w 5115400"/>
              <a:gd name="connsiteY20" fmla="*/ 452907 h 754846"/>
              <a:gd name="connsiteX21" fmla="*/ 2264630 w 5115400"/>
              <a:gd name="connsiteY21" fmla="*/ 435146 h 754846"/>
              <a:gd name="connsiteX22" fmla="*/ 2424486 w 5115400"/>
              <a:gd name="connsiteY22" fmla="*/ 408505 h 754846"/>
              <a:gd name="connsiteX23" fmla="*/ 3294815 w 5115400"/>
              <a:gd name="connsiteY23" fmla="*/ 417385 h 754846"/>
              <a:gd name="connsiteX24" fmla="*/ 3552361 w 5115400"/>
              <a:gd name="connsiteY24" fmla="*/ 444027 h 754846"/>
              <a:gd name="connsiteX25" fmla="*/ 3650051 w 5115400"/>
              <a:gd name="connsiteY25" fmla="*/ 452907 h 754846"/>
              <a:gd name="connsiteX26" fmla="*/ 3738860 w 5115400"/>
              <a:gd name="connsiteY26" fmla="*/ 470668 h 754846"/>
              <a:gd name="connsiteX27" fmla="*/ 3827669 w 5115400"/>
              <a:gd name="connsiteY27" fmla="*/ 479549 h 754846"/>
              <a:gd name="connsiteX28" fmla="*/ 4014168 w 5115400"/>
              <a:gd name="connsiteY28" fmla="*/ 497310 h 754846"/>
              <a:gd name="connsiteX29" fmla="*/ 4502618 w 5115400"/>
              <a:gd name="connsiteY29" fmla="*/ 506191 h 754846"/>
              <a:gd name="connsiteX30" fmla="*/ 4618069 w 5115400"/>
              <a:gd name="connsiteY30" fmla="*/ 523952 h 754846"/>
              <a:gd name="connsiteX31" fmla="*/ 4733521 w 5115400"/>
              <a:gd name="connsiteY31" fmla="*/ 577235 h 754846"/>
              <a:gd name="connsiteX32" fmla="*/ 4822330 w 5115400"/>
              <a:gd name="connsiteY32" fmla="*/ 603877 h 754846"/>
              <a:gd name="connsiteX33" fmla="*/ 4902258 w 5115400"/>
              <a:gd name="connsiteY33" fmla="*/ 657160 h 754846"/>
              <a:gd name="connsiteX34" fmla="*/ 4991067 w 5115400"/>
              <a:gd name="connsiteY34" fmla="*/ 692682 h 754846"/>
              <a:gd name="connsiteX35" fmla="*/ 5044353 w 5115400"/>
              <a:gd name="connsiteY35" fmla="*/ 719324 h 754846"/>
              <a:gd name="connsiteX36" fmla="*/ 5115400 w 5115400"/>
              <a:gd name="connsiteY36" fmla="*/ 754846 h 75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15400" h="754846">
                <a:moveTo>
                  <a:pt x="0" y="0"/>
                </a:moveTo>
                <a:cubicBezTo>
                  <a:pt x="29603" y="2960"/>
                  <a:pt x="59069" y="8076"/>
                  <a:pt x="88809" y="8880"/>
                </a:cubicBezTo>
                <a:cubicBezTo>
                  <a:pt x="710740" y="25688"/>
                  <a:pt x="468319" y="-20008"/>
                  <a:pt x="701591" y="26641"/>
                </a:cubicBezTo>
                <a:cubicBezTo>
                  <a:pt x="798568" y="91289"/>
                  <a:pt x="649064" y="-4061"/>
                  <a:pt x="763757" y="53283"/>
                </a:cubicBezTo>
                <a:cubicBezTo>
                  <a:pt x="851131" y="96968"/>
                  <a:pt x="739127" y="69898"/>
                  <a:pt x="852566" y="88805"/>
                </a:cubicBezTo>
                <a:cubicBezTo>
                  <a:pt x="907289" y="125285"/>
                  <a:pt x="846794" y="89841"/>
                  <a:pt x="923614" y="115447"/>
                </a:cubicBezTo>
                <a:cubicBezTo>
                  <a:pt x="936173" y="119633"/>
                  <a:pt x="946457" y="129404"/>
                  <a:pt x="959137" y="133208"/>
                </a:cubicBezTo>
                <a:cubicBezTo>
                  <a:pt x="976385" y="138382"/>
                  <a:pt x="994456" y="140890"/>
                  <a:pt x="1012423" y="142088"/>
                </a:cubicBezTo>
                <a:cubicBezTo>
                  <a:pt x="1083374" y="146818"/>
                  <a:pt x="1154536" y="147587"/>
                  <a:pt x="1225564" y="150969"/>
                </a:cubicBezTo>
                <a:lnTo>
                  <a:pt x="1385421" y="159849"/>
                </a:lnTo>
                <a:cubicBezTo>
                  <a:pt x="1409103" y="165769"/>
                  <a:pt x="1432996" y="170904"/>
                  <a:pt x="1456468" y="177610"/>
                </a:cubicBezTo>
                <a:cubicBezTo>
                  <a:pt x="1474470" y="182753"/>
                  <a:pt x="1491476" y="191311"/>
                  <a:pt x="1509753" y="195372"/>
                </a:cubicBezTo>
                <a:cubicBezTo>
                  <a:pt x="1544909" y="203184"/>
                  <a:pt x="1580927" y="206497"/>
                  <a:pt x="1616324" y="213133"/>
                </a:cubicBezTo>
                <a:cubicBezTo>
                  <a:pt x="1643462" y="218221"/>
                  <a:pt x="1671666" y="227482"/>
                  <a:pt x="1696252" y="239774"/>
                </a:cubicBezTo>
                <a:cubicBezTo>
                  <a:pt x="1732735" y="258015"/>
                  <a:pt x="1791278" y="322068"/>
                  <a:pt x="1802823" y="337460"/>
                </a:cubicBezTo>
                <a:cubicBezTo>
                  <a:pt x="1811704" y="349301"/>
                  <a:pt x="1818514" y="363026"/>
                  <a:pt x="1829466" y="372982"/>
                </a:cubicBezTo>
                <a:cubicBezTo>
                  <a:pt x="1851371" y="392895"/>
                  <a:pt x="1872429" y="416905"/>
                  <a:pt x="1900513" y="426266"/>
                </a:cubicBezTo>
                <a:cubicBezTo>
                  <a:pt x="2055999" y="478093"/>
                  <a:pt x="1862270" y="412360"/>
                  <a:pt x="1998203" y="461788"/>
                </a:cubicBezTo>
                <a:cubicBezTo>
                  <a:pt x="2015798" y="468186"/>
                  <a:pt x="2033726" y="473629"/>
                  <a:pt x="2051488" y="479549"/>
                </a:cubicBezTo>
                <a:cubicBezTo>
                  <a:pt x="2092932" y="476589"/>
                  <a:pt x="2134903" y="477889"/>
                  <a:pt x="2175821" y="470668"/>
                </a:cubicBezTo>
                <a:cubicBezTo>
                  <a:pt x="2186332" y="468813"/>
                  <a:pt x="2192554" y="456871"/>
                  <a:pt x="2202464" y="452907"/>
                </a:cubicBezTo>
                <a:cubicBezTo>
                  <a:pt x="2222474" y="444903"/>
                  <a:pt x="2243497" y="439372"/>
                  <a:pt x="2264630" y="435146"/>
                </a:cubicBezTo>
                <a:cubicBezTo>
                  <a:pt x="2317601" y="424552"/>
                  <a:pt x="2424486" y="408505"/>
                  <a:pt x="2424486" y="408505"/>
                </a:cubicBezTo>
                <a:lnTo>
                  <a:pt x="3294815" y="417385"/>
                </a:lnTo>
                <a:cubicBezTo>
                  <a:pt x="3400754" y="419277"/>
                  <a:pt x="3445969" y="431752"/>
                  <a:pt x="3552361" y="444027"/>
                </a:cubicBezTo>
                <a:cubicBezTo>
                  <a:pt x="3584843" y="447775"/>
                  <a:pt x="3617488" y="449947"/>
                  <a:pt x="3650051" y="452907"/>
                </a:cubicBezTo>
                <a:cubicBezTo>
                  <a:pt x="3679654" y="458827"/>
                  <a:pt x="3709005" y="466190"/>
                  <a:pt x="3738860" y="470668"/>
                </a:cubicBezTo>
                <a:cubicBezTo>
                  <a:pt x="3768282" y="475081"/>
                  <a:pt x="3798082" y="476435"/>
                  <a:pt x="3827669" y="479549"/>
                </a:cubicBezTo>
                <a:cubicBezTo>
                  <a:pt x="3880873" y="485149"/>
                  <a:pt x="3963533" y="495798"/>
                  <a:pt x="4014168" y="497310"/>
                </a:cubicBezTo>
                <a:cubicBezTo>
                  <a:pt x="4176939" y="502169"/>
                  <a:pt x="4339801" y="503231"/>
                  <a:pt x="4502618" y="506191"/>
                </a:cubicBezTo>
                <a:cubicBezTo>
                  <a:pt x="4541102" y="512111"/>
                  <a:pt x="4580060" y="515506"/>
                  <a:pt x="4618069" y="523952"/>
                </a:cubicBezTo>
                <a:cubicBezTo>
                  <a:pt x="4653725" y="531875"/>
                  <a:pt x="4703577" y="567255"/>
                  <a:pt x="4733521" y="577235"/>
                </a:cubicBezTo>
                <a:cubicBezTo>
                  <a:pt x="4780610" y="592929"/>
                  <a:pt x="4751163" y="583543"/>
                  <a:pt x="4822330" y="603877"/>
                </a:cubicBezTo>
                <a:cubicBezTo>
                  <a:pt x="4848619" y="623592"/>
                  <a:pt x="4872036" y="643057"/>
                  <a:pt x="4902258" y="657160"/>
                </a:cubicBezTo>
                <a:cubicBezTo>
                  <a:pt x="4931150" y="670643"/>
                  <a:pt x="4962550" y="678424"/>
                  <a:pt x="4991067" y="692682"/>
                </a:cubicBezTo>
                <a:cubicBezTo>
                  <a:pt x="5008829" y="701563"/>
                  <a:pt x="5026022" y="711686"/>
                  <a:pt x="5044353" y="719324"/>
                </a:cubicBezTo>
                <a:cubicBezTo>
                  <a:pt x="5114328" y="748479"/>
                  <a:pt x="5080487" y="719935"/>
                  <a:pt x="5115400" y="75484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9" name="Freeform 18"/>
          <p:cNvSpPr/>
          <p:nvPr/>
        </p:nvSpPr>
        <p:spPr>
          <a:xfrm>
            <a:off x="2697163" y="2195513"/>
            <a:ext cx="4084637" cy="836612"/>
          </a:xfrm>
          <a:custGeom>
            <a:avLst/>
            <a:gdLst>
              <a:gd name="connsiteX0" fmla="*/ 0 w 4085215"/>
              <a:gd name="connsiteY0" fmla="*/ 837253 h 837253"/>
              <a:gd name="connsiteX1" fmla="*/ 53285 w 4085215"/>
              <a:gd name="connsiteY1" fmla="*/ 792850 h 837253"/>
              <a:gd name="connsiteX2" fmla="*/ 79928 w 4085215"/>
              <a:gd name="connsiteY2" fmla="*/ 766209 h 837253"/>
              <a:gd name="connsiteX3" fmla="*/ 177618 w 4085215"/>
              <a:gd name="connsiteY3" fmla="*/ 704045 h 837253"/>
              <a:gd name="connsiteX4" fmla="*/ 319712 w 4085215"/>
              <a:gd name="connsiteY4" fmla="*/ 677403 h 837253"/>
              <a:gd name="connsiteX5" fmla="*/ 408521 w 4085215"/>
              <a:gd name="connsiteY5" fmla="*/ 668523 h 837253"/>
              <a:gd name="connsiteX6" fmla="*/ 488449 w 4085215"/>
              <a:gd name="connsiteY6" fmla="*/ 659642 h 837253"/>
              <a:gd name="connsiteX7" fmla="*/ 559496 w 4085215"/>
              <a:gd name="connsiteY7" fmla="*/ 641881 h 837253"/>
              <a:gd name="connsiteX8" fmla="*/ 648306 w 4085215"/>
              <a:gd name="connsiteY8" fmla="*/ 615240 h 837253"/>
              <a:gd name="connsiteX9" fmla="*/ 879209 w 4085215"/>
              <a:gd name="connsiteY9" fmla="*/ 606359 h 837253"/>
              <a:gd name="connsiteX10" fmla="*/ 1367659 w 4085215"/>
              <a:gd name="connsiteY10" fmla="*/ 615240 h 837253"/>
              <a:gd name="connsiteX11" fmla="*/ 1731776 w 4085215"/>
              <a:gd name="connsiteY11" fmla="*/ 650762 h 837253"/>
              <a:gd name="connsiteX12" fmla="*/ 1900513 w 4085215"/>
              <a:gd name="connsiteY12" fmla="*/ 659642 h 837253"/>
              <a:gd name="connsiteX13" fmla="*/ 1962679 w 4085215"/>
              <a:gd name="connsiteY13" fmla="*/ 668523 h 837253"/>
              <a:gd name="connsiteX14" fmla="*/ 2015965 w 4085215"/>
              <a:gd name="connsiteY14" fmla="*/ 677403 h 837253"/>
              <a:gd name="connsiteX15" fmla="*/ 2149178 w 4085215"/>
              <a:gd name="connsiteY15" fmla="*/ 686284 h 837253"/>
              <a:gd name="connsiteX16" fmla="*/ 2282392 w 4085215"/>
              <a:gd name="connsiteY16" fmla="*/ 677403 h 837253"/>
              <a:gd name="connsiteX17" fmla="*/ 2362320 w 4085215"/>
              <a:gd name="connsiteY17" fmla="*/ 650762 h 837253"/>
              <a:gd name="connsiteX18" fmla="*/ 2442248 w 4085215"/>
              <a:gd name="connsiteY18" fmla="*/ 641881 h 837253"/>
              <a:gd name="connsiteX19" fmla="*/ 2513295 w 4085215"/>
              <a:gd name="connsiteY19" fmla="*/ 624120 h 837253"/>
              <a:gd name="connsiteX20" fmla="*/ 2584342 w 4085215"/>
              <a:gd name="connsiteY20" fmla="*/ 597478 h 837253"/>
              <a:gd name="connsiteX21" fmla="*/ 2664271 w 4085215"/>
              <a:gd name="connsiteY21" fmla="*/ 570837 h 837253"/>
              <a:gd name="connsiteX22" fmla="*/ 2815246 w 4085215"/>
              <a:gd name="connsiteY22" fmla="*/ 473151 h 837253"/>
              <a:gd name="connsiteX23" fmla="*/ 2868531 w 4085215"/>
              <a:gd name="connsiteY23" fmla="*/ 446509 h 837253"/>
              <a:gd name="connsiteX24" fmla="*/ 2939579 w 4085215"/>
              <a:gd name="connsiteY24" fmla="*/ 419868 h 837253"/>
              <a:gd name="connsiteX25" fmla="*/ 3001745 w 4085215"/>
              <a:gd name="connsiteY25" fmla="*/ 375465 h 837253"/>
              <a:gd name="connsiteX26" fmla="*/ 3072792 w 4085215"/>
              <a:gd name="connsiteY26" fmla="*/ 339943 h 837253"/>
              <a:gd name="connsiteX27" fmla="*/ 3117197 w 4085215"/>
              <a:gd name="connsiteY27" fmla="*/ 313301 h 837253"/>
              <a:gd name="connsiteX28" fmla="*/ 3223767 w 4085215"/>
              <a:gd name="connsiteY28" fmla="*/ 268898 h 837253"/>
              <a:gd name="connsiteX29" fmla="*/ 3303696 w 4085215"/>
              <a:gd name="connsiteY29" fmla="*/ 233376 h 837253"/>
              <a:gd name="connsiteX30" fmla="*/ 3392505 w 4085215"/>
              <a:gd name="connsiteY30" fmla="*/ 197854 h 837253"/>
              <a:gd name="connsiteX31" fmla="*/ 3534599 w 4085215"/>
              <a:gd name="connsiteY31" fmla="*/ 144571 h 837253"/>
              <a:gd name="connsiteX32" fmla="*/ 3596765 w 4085215"/>
              <a:gd name="connsiteY32" fmla="*/ 100168 h 837253"/>
              <a:gd name="connsiteX33" fmla="*/ 3667813 w 4085215"/>
              <a:gd name="connsiteY33" fmla="*/ 46885 h 837253"/>
              <a:gd name="connsiteX34" fmla="*/ 3703336 w 4085215"/>
              <a:gd name="connsiteY34" fmla="*/ 38004 h 837253"/>
              <a:gd name="connsiteX35" fmla="*/ 3729979 w 4085215"/>
              <a:gd name="connsiteY35" fmla="*/ 29124 h 837253"/>
              <a:gd name="connsiteX36" fmla="*/ 4085215 w 4085215"/>
              <a:gd name="connsiteY36" fmla="*/ 2482 h 8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85215" h="837253">
                <a:moveTo>
                  <a:pt x="0" y="837253"/>
                </a:moveTo>
                <a:cubicBezTo>
                  <a:pt x="17762" y="822452"/>
                  <a:pt x="36004" y="808210"/>
                  <a:pt x="53285" y="792850"/>
                </a:cubicBezTo>
                <a:cubicBezTo>
                  <a:pt x="62672" y="784506"/>
                  <a:pt x="70476" y="774479"/>
                  <a:pt x="79928" y="766209"/>
                </a:cubicBezTo>
                <a:cubicBezTo>
                  <a:pt x="112669" y="737562"/>
                  <a:pt x="135844" y="718964"/>
                  <a:pt x="177618" y="704045"/>
                </a:cubicBezTo>
                <a:cubicBezTo>
                  <a:pt x="225292" y="687019"/>
                  <a:pt x="269932" y="682934"/>
                  <a:pt x="319712" y="677403"/>
                </a:cubicBezTo>
                <a:cubicBezTo>
                  <a:pt x="349281" y="674118"/>
                  <a:pt x="378934" y="671637"/>
                  <a:pt x="408521" y="668523"/>
                </a:cubicBezTo>
                <a:lnTo>
                  <a:pt x="488449" y="659642"/>
                </a:lnTo>
                <a:cubicBezTo>
                  <a:pt x="512131" y="653722"/>
                  <a:pt x="535975" y="648414"/>
                  <a:pt x="559496" y="641881"/>
                </a:cubicBezTo>
                <a:cubicBezTo>
                  <a:pt x="589275" y="633610"/>
                  <a:pt x="617588" y="618653"/>
                  <a:pt x="648306" y="615240"/>
                </a:cubicBezTo>
                <a:cubicBezTo>
                  <a:pt x="724860" y="606734"/>
                  <a:pt x="802241" y="609319"/>
                  <a:pt x="879209" y="606359"/>
                </a:cubicBezTo>
                <a:lnTo>
                  <a:pt x="1367659" y="615240"/>
                </a:lnTo>
                <a:cubicBezTo>
                  <a:pt x="1827793" y="632074"/>
                  <a:pt x="1434809" y="623767"/>
                  <a:pt x="1731776" y="650762"/>
                </a:cubicBezTo>
                <a:cubicBezTo>
                  <a:pt x="1787868" y="655861"/>
                  <a:pt x="1844267" y="656682"/>
                  <a:pt x="1900513" y="659642"/>
                </a:cubicBezTo>
                <a:lnTo>
                  <a:pt x="1962679" y="668523"/>
                </a:lnTo>
                <a:cubicBezTo>
                  <a:pt x="1980477" y="671261"/>
                  <a:pt x="1998039" y="675696"/>
                  <a:pt x="2015965" y="677403"/>
                </a:cubicBezTo>
                <a:cubicBezTo>
                  <a:pt x="2060267" y="681622"/>
                  <a:pt x="2104774" y="683324"/>
                  <a:pt x="2149178" y="686284"/>
                </a:cubicBezTo>
                <a:cubicBezTo>
                  <a:pt x="2193583" y="683324"/>
                  <a:pt x="2238494" y="684719"/>
                  <a:pt x="2282392" y="677403"/>
                </a:cubicBezTo>
                <a:cubicBezTo>
                  <a:pt x="2310094" y="672786"/>
                  <a:pt x="2334905" y="656854"/>
                  <a:pt x="2362320" y="650762"/>
                </a:cubicBezTo>
                <a:cubicBezTo>
                  <a:pt x="2388488" y="644947"/>
                  <a:pt x="2415605" y="644841"/>
                  <a:pt x="2442248" y="641881"/>
                </a:cubicBezTo>
                <a:cubicBezTo>
                  <a:pt x="2465930" y="635961"/>
                  <a:pt x="2489995" y="631401"/>
                  <a:pt x="2513295" y="624120"/>
                </a:cubicBezTo>
                <a:cubicBezTo>
                  <a:pt x="2537436" y="616576"/>
                  <a:pt x="2560491" y="605896"/>
                  <a:pt x="2584342" y="597478"/>
                </a:cubicBezTo>
                <a:cubicBezTo>
                  <a:pt x="2610825" y="588132"/>
                  <a:pt x="2637628" y="579717"/>
                  <a:pt x="2664271" y="570837"/>
                </a:cubicBezTo>
                <a:cubicBezTo>
                  <a:pt x="2695072" y="550303"/>
                  <a:pt x="2770672" y="497463"/>
                  <a:pt x="2815246" y="473151"/>
                </a:cubicBezTo>
                <a:cubicBezTo>
                  <a:pt x="2832679" y="463642"/>
                  <a:pt x="2850278" y="454331"/>
                  <a:pt x="2868531" y="446509"/>
                </a:cubicBezTo>
                <a:cubicBezTo>
                  <a:pt x="2891779" y="436546"/>
                  <a:pt x="2917262" y="431770"/>
                  <a:pt x="2939579" y="419868"/>
                </a:cubicBezTo>
                <a:cubicBezTo>
                  <a:pt x="2962048" y="407885"/>
                  <a:pt x="2979909" y="388566"/>
                  <a:pt x="3001745" y="375465"/>
                </a:cubicBezTo>
                <a:cubicBezTo>
                  <a:pt x="3024449" y="361843"/>
                  <a:pt x="3049479" y="352496"/>
                  <a:pt x="3072792" y="339943"/>
                </a:cubicBezTo>
                <a:cubicBezTo>
                  <a:pt x="3087990" y="331760"/>
                  <a:pt x="3101578" y="320651"/>
                  <a:pt x="3117197" y="313301"/>
                </a:cubicBezTo>
                <a:cubicBezTo>
                  <a:pt x="3152018" y="296915"/>
                  <a:pt x="3188395" y="284057"/>
                  <a:pt x="3223767" y="268898"/>
                </a:cubicBezTo>
                <a:cubicBezTo>
                  <a:pt x="3250565" y="257413"/>
                  <a:pt x="3276825" y="244690"/>
                  <a:pt x="3303696" y="233376"/>
                </a:cubicBezTo>
                <a:cubicBezTo>
                  <a:pt x="3333081" y="221004"/>
                  <a:pt x="3363370" y="210803"/>
                  <a:pt x="3392505" y="197854"/>
                </a:cubicBezTo>
                <a:cubicBezTo>
                  <a:pt x="3492127" y="153580"/>
                  <a:pt x="3444399" y="170341"/>
                  <a:pt x="3534599" y="144571"/>
                </a:cubicBezTo>
                <a:cubicBezTo>
                  <a:pt x="3603873" y="75300"/>
                  <a:pt x="3514940" y="158613"/>
                  <a:pt x="3596765" y="100168"/>
                </a:cubicBezTo>
                <a:cubicBezTo>
                  <a:pt x="3653606" y="59568"/>
                  <a:pt x="3587910" y="82396"/>
                  <a:pt x="3667813" y="46885"/>
                </a:cubicBezTo>
                <a:cubicBezTo>
                  <a:pt x="3678967" y="41928"/>
                  <a:pt x="3691600" y="41357"/>
                  <a:pt x="3703336" y="38004"/>
                </a:cubicBezTo>
                <a:cubicBezTo>
                  <a:pt x="3712337" y="35432"/>
                  <a:pt x="3720841" y="31155"/>
                  <a:pt x="3729979" y="29124"/>
                </a:cubicBezTo>
                <a:cubicBezTo>
                  <a:pt x="3915188" y="-12032"/>
                  <a:pt x="3851533" y="2482"/>
                  <a:pt x="4085215" y="248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1" name="Freeform 20"/>
          <p:cNvSpPr/>
          <p:nvPr/>
        </p:nvSpPr>
        <p:spPr>
          <a:xfrm>
            <a:off x="2794000" y="2278063"/>
            <a:ext cx="4378325" cy="852487"/>
          </a:xfrm>
          <a:custGeom>
            <a:avLst/>
            <a:gdLst>
              <a:gd name="connsiteX0" fmla="*/ 0 w 4378285"/>
              <a:gd name="connsiteY0" fmla="*/ 852532 h 852532"/>
              <a:gd name="connsiteX1" fmla="*/ 124332 w 4378285"/>
              <a:gd name="connsiteY1" fmla="*/ 790368 h 852532"/>
              <a:gd name="connsiteX2" fmla="*/ 177618 w 4378285"/>
              <a:gd name="connsiteY2" fmla="*/ 763727 h 852532"/>
              <a:gd name="connsiteX3" fmla="*/ 230903 w 4378285"/>
              <a:gd name="connsiteY3" fmla="*/ 745966 h 852532"/>
              <a:gd name="connsiteX4" fmla="*/ 284188 w 4378285"/>
              <a:gd name="connsiteY4" fmla="*/ 710443 h 852532"/>
              <a:gd name="connsiteX5" fmla="*/ 310831 w 4378285"/>
              <a:gd name="connsiteY5" fmla="*/ 701563 h 852532"/>
              <a:gd name="connsiteX6" fmla="*/ 346355 w 4378285"/>
              <a:gd name="connsiteY6" fmla="*/ 692682 h 852532"/>
              <a:gd name="connsiteX7" fmla="*/ 381878 w 4378285"/>
              <a:gd name="connsiteY7" fmla="*/ 674921 h 852532"/>
              <a:gd name="connsiteX8" fmla="*/ 452926 w 4378285"/>
              <a:gd name="connsiteY8" fmla="*/ 621638 h 852532"/>
              <a:gd name="connsiteX9" fmla="*/ 586139 w 4378285"/>
              <a:gd name="connsiteY9" fmla="*/ 586116 h 852532"/>
              <a:gd name="connsiteX10" fmla="*/ 648305 w 4378285"/>
              <a:gd name="connsiteY10" fmla="*/ 568355 h 852532"/>
              <a:gd name="connsiteX11" fmla="*/ 692710 w 4378285"/>
              <a:gd name="connsiteY11" fmla="*/ 550594 h 852532"/>
              <a:gd name="connsiteX12" fmla="*/ 719353 w 4378285"/>
              <a:gd name="connsiteY12" fmla="*/ 541713 h 852532"/>
              <a:gd name="connsiteX13" fmla="*/ 843685 w 4378285"/>
              <a:gd name="connsiteY13" fmla="*/ 550594 h 852532"/>
              <a:gd name="connsiteX14" fmla="*/ 950256 w 4378285"/>
              <a:gd name="connsiteY14" fmla="*/ 577235 h 852532"/>
              <a:gd name="connsiteX15" fmla="*/ 1012422 w 4378285"/>
              <a:gd name="connsiteY15" fmla="*/ 603877 h 852532"/>
              <a:gd name="connsiteX16" fmla="*/ 1074589 w 4378285"/>
              <a:gd name="connsiteY16" fmla="*/ 639399 h 852532"/>
              <a:gd name="connsiteX17" fmla="*/ 1198921 w 4378285"/>
              <a:gd name="connsiteY17" fmla="*/ 666041 h 852532"/>
              <a:gd name="connsiteX18" fmla="*/ 1278850 w 4378285"/>
              <a:gd name="connsiteY18" fmla="*/ 701563 h 852532"/>
              <a:gd name="connsiteX19" fmla="*/ 1349897 w 4378285"/>
              <a:gd name="connsiteY19" fmla="*/ 710443 h 852532"/>
              <a:gd name="connsiteX20" fmla="*/ 1491991 w 4378285"/>
              <a:gd name="connsiteY20" fmla="*/ 737085 h 852532"/>
              <a:gd name="connsiteX21" fmla="*/ 1571919 w 4378285"/>
              <a:gd name="connsiteY21" fmla="*/ 728205 h 852532"/>
              <a:gd name="connsiteX22" fmla="*/ 1616324 w 4378285"/>
              <a:gd name="connsiteY22" fmla="*/ 666041 h 852532"/>
              <a:gd name="connsiteX23" fmla="*/ 1642967 w 4378285"/>
              <a:gd name="connsiteY23" fmla="*/ 630519 h 852532"/>
              <a:gd name="connsiteX24" fmla="*/ 1669609 w 4378285"/>
              <a:gd name="connsiteY24" fmla="*/ 603877 h 852532"/>
              <a:gd name="connsiteX25" fmla="*/ 1705133 w 4378285"/>
              <a:gd name="connsiteY25" fmla="*/ 532833 h 852532"/>
              <a:gd name="connsiteX26" fmla="*/ 1714014 w 4378285"/>
              <a:gd name="connsiteY26" fmla="*/ 506191 h 852532"/>
              <a:gd name="connsiteX27" fmla="*/ 1776180 w 4378285"/>
              <a:gd name="connsiteY27" fmla="*/ 452908 h 852532"/>
              <a:gd name="connsiteX28" fmla="*/ 1838346 w 4378285"/>
              <a:gd name="connsiteY28" fmla="*/ 444027 h 852532"/>
              <a:gd name="connsiteX29" fmla="*/ 1891632 w 4378285"/>
              <a:gd name="connsiteY29" fmla="*/ 426266 h 852532"/>
              <a:gd name="connsiteX30" fmla="*/ 1989322 w 4378285"/>
              <a:gd name="connsiteY30" fmla="*/ 390744 h 852532"/>
              <a:gd name="connsiteX31" fmla="*/ 2033726 w 4378285"/>
              <a:gd name="connsiteY31" fmla="*/ 381863 h 852532"/>
              <a:gd name="connsiteX32" fmla="*/ 2078131 w 4378285"/>
              <a:gd name="connsiteY32" fmla="*/ 364102 h 852532"/>
              <a:gd name="connsiteX33" fmla="*/ 2362320 w 4378285"/>
              <a:gd name="connsiteY33" fmla="*/ 319700 h 852532"/>
              <a:gd name="connsiteX34" fmla="*/ 2539938 w 4378285"/>
              <a:gd name="connsiteY34" fmla="*/ 266416 h 852532"/>
              <a:gd name="connsiteX35" fmla="*/ 2637628 w 4378285"/>
              <a:gd name="connsiteY35" fmla="*/ 222014 h 852532"/>
              <a:gd name="connsiteX36" fmla="*/ 2690913 w 4378285"/>
              <a:gd name="connsiteY36" fmla="*/ 204252 h 852532"/>
              <a:gd name="connsiteX37" fmla="*/ 2753080 w 4378285"/>
              <a:gd name="connsiteY37" fmla="*/ 177611 h 852532"/>
              <a:gd name="connsiteX38" fmla="*/ 2868531 w 4378285"/>
              <a:gd name="connsiteY38" fmla="*/ 124328 h 852532"/>
              <a:gd name="connsiteX39" fmla="*/ 2904055 w 4378285"/>
              <a:gd name="connsiteY39" fmla="*/ 115447 h 852532"/>
              <a:gd name="connsiteX40" fmla="*/ 2948459 w 4378285"/>
              <a:gd name="connsiteY40" fmla="*/ 88805 h 852532"/>
              <a:gd name="connsiteX41" fmla="*/ 3046149 w 4378285"/>
              <a:gd name="connsiteY41" fmla="*/ 53283 h 852532"/>
              <a:gd name="connsiteX42" fmla="*/ 3117197 w 4378285"/>
              <a:gd name="connsiteY42" fmla="*/ 17761 h 852532"/>
              <a:gd name="connsiteX43" fmla="*/ 3179363 w 4378285"/>
              <a:gd name="connsiteY43" fmla="*/ 0 h 852532"/>
              <a:gd name="connsiteX44" fmla="*/ 3250410 w 4378285"/>
              <a:gd name="connsiteY44" fmla="*/ 17761 h 852532"/>
              <a:gd name="connsiteX45" fmla="*/ 3277053 w 4378285"/>
              <a:gd name="connsiteY45" fmla="*/ 26642 h 852532"/>
              <a:gd name="connsiteX46" fmla="*/ 3312576 w 4378285"/>
              <a:gd name="connsiteY46" fmla="*/ 53283 h 852532"/>
              <a:gd name="connsiteX47" fmla="*/ 3356981 w 4378285"/>
              <a:gd name="connsiteY47" fmla="*/ 62164 h 852532"/>
              <a:gd name="connsiteX48" fmla="*/ 3552361 w 4378285"/>
              <a:gd name="connsiteY48" fmla="*/ 115447 h 852532"/>
              <a:gd name="connsiteX49" fmla="*/ 3605646 w 4378285"/>
              <a:gd name="connsiteY49" fmla="*/ 133208 h 852532"/>
              <a:gd name="connsiteX50" fmla="*/ 3676693 w 4378285"/>
              <a:gd name="connsiteY50" fmla="*/ 150969 h 852532"/>
              <a:gd name="connsiteX51" fmla="*/ 3747741 w 4378285"/>
              <a:gd name="connsiteY51" fmla="*/ 177611 h 852532"/>
              <a:gd name="connsiteX52" fmla="*/ 3809907 w 4378285"/>
              <a:gd name="connsiteY52" fmla="*/ 195372 h 852532"/>
              <a:gd name="connsiteX53" fmla="*/ 4049691 w 4378285"/>
              <a:gd name="connsiteY53" fmla="*/ 213133 h 852532"/>
              <a:gd name="connsiteX54" fmla="*/ 4378285 w 4378285"/>
              <a:gd name="connsiteY54" fmla="*/ 204252 h 8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378285" h="852532">
                <a:moveTo>
                  <a:pt x="0" y="852532"/>
                </a:moveTo>
                <a:cubicBezTo>
                  <a:pt x="91614" y="791459"/>
                  <a:pt x="12819" y="838157"/>
                  <a:pt x="124332" y="790368"/>
                </a:cubicBezTo>
                <a:cubicBezTo>
                  <a:pt x="142585" y="782546"/>
                  <a:pt x="159287" y="771364"/>
                  <a:pt x="177618" y="763727"/>
                </a:cubicBezTo>
                <a:cubicBezTo>
                  <a:pt x="194900" y="756526"/>
                  <a:pt x="214157" y="754339"/>
                  <a:pt x="230903" y="745966"/>
                </a:cubicBezTo>
                <a:cubicBezTo>
                  <a:pt x="249996" y="736420"/>
                  <a:pt x="263936" y="717193"/>
                  <a:pt x="284188" y="710443"/>
                </a:cubicBezTo>
                <a:cubicBezTo>
                  <a:pt x="293069" y="707483"/>
                  <a:pt x="301830" y="704135"/>
                  <a:pt x="310831" y="701563"/>
                </a:cubicBezTo>
                <a:cubicBezTo>
                  <a:pt x="322567" y="698210"/>
                  <a:pt x="334926" y="696968"/>
                  <a:pt x="346355" y="692682"/>
                </a:cubicBezTo>
                <a:cubicBezTo>
                  <a:pt x="358751" y="688034"/>
                  <a:pt x="370863" y="682264"/>
                  <a:pt x="381878" y="674921"/>
                </a:cubicBezTo>
                <a:cubicBezTo>
                  <a:pt x="406509" y="658501"/>
                  <a:pt x="425717" y="633299"/>
                  <a:pt x="452926" y="621638"/>
                </a:cubicBezTo>
                <a:cubicBezTo>
                  <a:pt x="537029" y="585595"/>
                  <a:pt x="492721" y="597792"/>
                  <a:pt x="586139" y="586116"/>
                </a:cubicBezTo>
                <a:cubicBezTo>
                  <a:pt x="606861" y="580196"/>
                  <a:pt x="627860" y="575170"/>
                  <a:pt x="648305" y="568355"/>
                </a:cubicBezTo>
                <a:cubicBezTo>
                  <a:pt x="663429" y="563314"/>
                  <a:pt x="677783" y="556191"/>
                  <a:pt x="692710" y="550594"/>
                </a:cubicBezTo>
                <a:cubicBezTo>
                  <a:pt x="701475" y="547307"/>
                  <a:pt x="710472" y="544673"/>
                  <a:pt x="719353" y="541713"/>
                </a:cubicBezTo>
                <a:cubicBezTo>
                  <a:pt x="760797" y="544673"/>
                  <a:pt x="802484" y="545220"/>
                  <a:pt x="843685" y="550594"/>
                </a:cubicBezTo>
                <a:cubicBezTo>
                  <a:pt x="892456" y="556955"/>
                  <a:pt x="911542" y="564332"/>
                  <a:pt x="950256" y="577235"/>
                </a:cubicBezTo>
                <a:cubicBezTo>
                  <a:pt x="1017145" y="621825"/>
                  <a:pt x="932135" y="569469"/>
                  <a:pt x="1012422" y="603877"/>
                </a:cubicBezTo>
                <a:cubicBezTo>
                  <a:pt x="1055990" y="622549"/>
                  <a:pt x="1022189" y="624844"/>
                  <a:pt x="1074589" y="639399"/>
                </a:cubicBezTo>
                <a:cubicBezTo>
                  <a:pt x="1115428" y="650743"/>
                  <a:pt x="1198921" y="666041"/>
                  <a:pt x="1198921" y="666041"/>
                </a:cubicBezTo>
                <a:cubicBezTo>
                  <a:pt x="1225564" y="677882"/>
                  <a:pt x="1250879" y="693337"/>
                  <a:pt x="1278850" y="701563"/>
                </a:cubicBezTo>
                <a:cubicBezTo>
                  <a:pt x="1301747" y="708297"/>
                  <a:pt x="1326270" y="707068"/>
                  <a:pt x="1349897" y="710443"/>
                </a:cubicBezTo>
                <a:cubicBezTo>
                  <a:pt x="1398336" y="717363"/>
                  <a:pt x="1443575" y="727402"/>
                  <a:pt x="1491991" y="737085"/>
                </a:cubicBezTo>
                <a:cubicBezTo>
                  <a:pt x="1518634" y="734125"/>
                  <a:pt x="1547174" y="738515"/>
                  <a:pt x="1571919" y="728205"/>
                </a:cubicBezTo>
                <a:cubicBezTo>
                  <a:pt x="1577820" y="725746"/>
                  <a:pt x="1609926" y="674998"/>
                  <a:pt x="1616324" y="666041"/>
                </a:cubicBezTo>
                <a:cubicBezTo>
                  <a:pt x="1624927" y="653997"/>
                  <a:pt x="1633334" y="641757"/>
                  <a:pt x="1642967" y="630519"/>
                </a:cubicBezTo>
                <a:cubicBezTo>
                  <a:pt x="1651141" y="620983"/>
                  <a:pt x="1662866" y="614473"/>
                  <a:pt x="1669609" y="603877"/>
                </a:cubicBezTo>
                <a:cubicBezTo>
                  <a:pt x="1683824" y="581540"/>
                  <a:pt x="1696760" y="557951"/>
                  <a:pt x="1705133" y="532833"/>
                </a:cubicBezTo>
                <a:cubicBezTo>
                  <a:pt x="1708093" y="523952"/>
                  <a:pt x="1708821" y="513980"/>
                  <a:pt x="1714014" y="506191"/>
                </a:cubicBezTo>
                <a:cubicBezTo>
                  <a:pt x="1721648" y="494741"/>
                  <a:pt x="1765345" y="456848"/>
                  <a:pt x="1776180" y="452908"/>
                </a:cubicBezTo>
                <a:cubicBezTo>
                  <a:pt x="1795852" y="445755"/>
                  <a:pt x="1817624" y="446987"/>
                  <a:pt x="1838346" y="444027"/>
                </a:cubicBezTo>
                <a:cubicBezTo>
                  <a:pt x="1856108" y="438107"/>
                  <a:pt x="1874036" y="432664"/>
                  <a:pt x="1891632" y="426266"/>
                </a:cubicBezTo>
                <a:cubicBezTo>
                  <a:pt x="1939311" y="408929"/>
                  <a:pt x="1937482" y="404882"/>
                  <a:pt x="1989322" y="390744"/>
                </a:cubicBezTo>
                <a:cubicBezTo>
                  <a:pt x="2003885" y="386772"/>
                  <a:pt x="2019268" y="386200"/>
                  <a:pt x="2033726" y="381863"/>
                </a:cubicBezTo>
                <a:cubicBezTo>
                  <a:pt x="2048995" y="377282"/>
                  <a:pt x="2062499" y="367228"/>
                  <a:pt x="2078131" y="364102"/>
                </a:cubicBezTo>
                <a:cubicBezTo>
                  <a:pt x="2150969" y="349535"/>
                  <a:pt x="2273397" y="332402"/>
                  <a:pt x="2362320" y="319700"/>
                </a:cubicBezTo>
                <a:cubicBezTo>
                  <a:pt x="2420320" y="303129"/>
                  <a:pt x="2482394" y="287340"/>
                  <a:pt x="2539938" y="266416"/>
                </a:cubicBezTo>
                <a:cubicBezTo>
                  <a:pt x="2644866" y="228262"/>
                  <a:pt x="2517656" y="272000"/>
                  <a:pt x="2637628" y="222014"/>
                </a:cubicBezTo>
                <a:cubicBezTo>
                  <a:pt x="2654910" y="214813"/>
                  <a:pt x="2673438" y="210973"/>
                  <a:pt x="2690913" y="204252"/>
                </a:cubicBezTo>
                <a:cubicBezTo>
                  <a:pt x="2711955" y="196159"/>
                  <a:pt x="2732650" y="187144"/>
                  <a:pt x="2753080" y="177611"/>
                </a:cubicBezTo>
                <a:cubicBezTo>
                  <a:pt x="2802423" y="154585"/>
                  <a:pt x="2821195" y="140106"/>
                  <a:pt x="2868531" y="124328"/>
                </a:cubicBezTo>
                <a:cubicBezTo>
                  <a:pt x="2880110" y="120468"/>
                  <a:pt x="2892214" y="118407"/>
                  <a:pt x="2904055" y="115447"/>
                </a:cubicBezTo>
                <a:cubicBezTo>
                  <a:pt x="2918856" y="106566"/>
                  <a:pt x="2933020" y="96524"/>
                  <a:pt x="2948459" y="88805"/>
                </a:cubicBezTo>
                <a:cubicBezTo>
                  <a:pt x="2977876" y="74097"/>
                  <a:pt x="3015758" y="64334"/>
                  <a:pt x="3046149" y="53283"/>
                </a:cubicBezTo>
                <a:cubicBezTo>
                  <a:pt x="3158818" y="12314"/>
                  <a:pt x="3038220" y="57249"/>
                  <a:pt x="3117197" y="17761"/>
                </a:cubicBezTo>
                <a:cubicBezTo>
                  <a:pt x="3129943" y="11388"/>
                  <a:pt x="3167974" y="2847"/>
                  <a:pt x="3179363" y="0"/>
                </a:cubicBezTo>
                <a:cubicBezTo>
                  <a:pt x="3203045" y="5920"/>
                  <a:pt x="3226859" y="11338"/>
                  <a:pt x="3250410" y="17761"/>
                </a:cubicBezTo>
                <a:cubicBezTo>
                  <a:pt x="3259442" y="20224"/>
                  <a:pt x="3268925" y="21998"/>
                  <a:pt x="3277053" y="26642"/>
                </a:cubicBezTo>
                <a:cubicBezTo>
                  <a:pt x="3289904" y="33985"/>
                  <a:pt x="3299051" y="47272"/>
                  <a:pt x="3312576" y="53283"/>
                </a:cubicBezTo>
                <a:cubicBezTo>
                  <a:pt x="3326370" y="59413"/>
                  <a:pt x="3342523" y="57827"/>
                  <a:pt x="3356981" y="62164"/>
                </a:cubicBezTo>
                <a:cubicBezTo>
                  <a:pt x="3542521" y="117824"/>
                  <a:pt x="3429338" y="97872"/>
                  <a:pt x="3552361" y="115447"/>
                </a:cubicBezTo>
                <a:cubicBezTo>
                  <a:pt x="3570123" y="121367"/>
                  <a:pt x="3587644" y="128065"/>
                  <a:pt x="3605646" y="133208"/>
                </a:cubicBezTo>
                <a:cubicBezTo>
                  <a:pt x="3629118" y="139914"/>
                  <a:pt x="3654028" y="141903"/>
                  <a:pt x="3676693" y="150969"/>
                </a:cubicBezTo>
                <a:cubicBezTo>
                  <a:pt x="3706072" y="162720"/>
                  <a:pt x="3719902" y="169259"/>
                  <a:pt x="3747741" y="177611"/>
                </a:cubicBezTo>
                <a:cubicBezTo>
                  <a:pt x="3768383" y="183804"/>
                  <a:pt x="3788503" y="192854"/>
                  <a:pt x="3809907" y="195372"/>
                </a:cubicBezTo>
                <a:cubicBezTo>
                  <a:pt x="3889505" y="204736"/>
                  <a:pt x="4049691" y="213133"/>
                  <a:pt x="4049691" y="213133"/>
                </a:cubicBezTo>
                <a:cubicBezTo>
                  <a:pt x="4159220" y="210090"/>
                  <a:pt x="4268714" y="204252"/>
                  <a:pt x="4378285" y="20425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2" name="Freeform 21"/>
          <p:cNvSpPr/>
          <p:nvPr/>
        </p:nvSpPr>
        <p:spPr>
          <a:xfrm>
            <a:off x="2892425" y="2695575"/>
            <a:ext cx="4706938" cy="666750"/>
          </a:xfrm>
          <a:custGeom>
            <a:avLst/>
            <a:gdLst>
              <a:gd name="connsiteX0" fmla="*/ 0 w 4707752"/>
              <a:gd name="connsiteY0" fmla="*/ 577236 h 666568"/>
              <a:gd name="connsiteX1" fmla="*/ 115452 w 4707752"/>
              <a:gd name="connsiteY1" fmla="*/ 541714 h 666568"/>
              <a:gd name="connsiteX2" fmla="*/ 204261 w 4707752"/>
              <a:gd name="connsiteY2" fmla="*/ 532833 h 666568"/>
              <a:gd name="connsiteX3" fmla="*/ 781520 w 4707752"/>
              <a:gd name="connsiteY3" fmla="*/ 559475 h 666568"/>
              <a:gd name="connsiteX4" fmla="*/ 923614 w 4707752"/>
              <a:gd name="connsiteY4" fmla="*/ 586116 h 666568"/>
              <a:gd name="connsiteX5" fmla="*/ 968019 w 4707752"/>
              <a:gd name="connsiteY5" fmla="*/ 594997 h 666568"/>
              <a:gd name="connsiteX6" fmla="*/ 1074590 w 4707752"/>
              <a:gd name="connsiteY6" fmla="*/ 621639 h 666568"/>
              <a:gd name="connsiteX7" fmla="*/ 1154518 w 4707752"/>
              <a:gd name="connsiteY7" fmla="*/ 639400 h 666568"/>
              <a:gd name="connsiteX8" fmla="*/ 1296612 w 4707752"/>
              <a:gd name="connsiteY8" fmla="*/ 648280 h 666568"/>
              <a:gd name="connsiteX9" fmla="*/ 1456469 w 4707752"/>
              <a:gd name="connsiteY9" fmla="*/ 666041 h 666568"/>
              <a:gd name="connsiteX10" fmla="*/ 1571920 w 4707752"/>
              <a:gd name="connsiteY10" fmla="*/ 639400 h 666568"/>
              <a:gd name="connsiteX11" fmla="*/ 1607444 w 4707752"/>
              <a:gd name="connsiteY11" fmla="*/ 621639 h 666568"/>
              <a:gd name="connsiteX12" fmla="*/ 1731777 w 4707752"/>
              <a:gd name="connsiteY12" fmla="*/ 577236 h 666568"/>
              <a:gd name="connsiteX13" fmla="*/ 1811705 w 4707752"/>
              <a:gd name="connsiteY13" fmla="*/ 550594 h 666568"/>
              <a:gd name="connsiteX14" fmla="*/ 1847228 w 4707752"/>
              <a:gd name="connsiteY14" fmla="*/ 532833 h 666568"/>
              <a:gd name="connsiteX15" fmla="*/ 1891633 w 4707752"/>
              <a:gd name="connsiteY15" fmla="*/ 515072 h 666568"/>
              <a:gd name="connsiteX16" fmla="*/ 1936037 w 4707752"/>
              <a:gd name="connsiteY16" fmla="*/ 488430 h 666568"/>
              <a:gd name="connsiteX17" fmla="*/ 2007085 w 4707752"/>
              <a:gd name="connsiteY17" fmla="*/ 435147 h 666568"/>
              <a:gd name="connsiteX18" fmla="*/ 2042608 w 4707752"/>
              <a:gd name="connsiteY18" fmla="*/ 417386 h 666568"/>
              <a:gd name="connsiteX19" fmla="*/ 2122536 w 4707752"/>
              <a:gd name="connsiteY19" fmla="*/ 408506 h 666568"/>
              <a:gd name="connsiteX20" fmla="*/ 2175822 w 4707752"/>
              <a:gd name="connsiteY20" fmla="*/ 381864 h 666568"/>
              <a:gd name="connsiteX21" fmla="*/ 2264631 w 4707752"/>
              <a:gd name="connsiteY21" fmla="*/ 346342 h 666568"/>
              <a:gd name="connsiteX22" fmla="*/ 2353440 w 4707752"/>
              <a:gd name="connsiteY22" fmla="*/ 310820 h 666568"/>
              <a:gd name="connsiteX23" fmla="*/ 2406725 w 4707752"/>
              <a:gd name="connsiteY23" fmla="*/ 293058 h 666568"/>
              <a:gd name="connsiteX24" fmla="*/ 2486653 w 4707752"/>
              <a:gd name="connsiteY24" fmla="*/ 248656 h 666568"/>
              <a:gd name="connsiteX25" fmla="*/ 2522177 w 4707752"/>
              <a:gd name="connsiteY25" fmla="*/ 239775 h 666568"/>
              <a:gd name="connsiteX26" fmla="*/ 2593224 w 4707752"/>
              <a:gd name="connsiteY26" fmla="*/ 213134 h 666568"/>
              <a:gd name="connsiteX27" fmla="*/ 2699795 w 4707752"/>
              <a:gd name="connsiteY27" fmla="*/ 186492 h 666568"/>
              <a:gd name="connsiteX28" fmla="*/ 2797485 w 4707752"/>
              <a:gd name="connsiteY28" fmla="*/ 168731 h 666568"/>
              <a:gd name="connsiteX29" fmla="*/ 2904056 w 4707752"/>
              <a:gd name="connsiteY29" fmla="*/ 159850 h 666568"/>
              <a:gd name="connsiteX30" fmla="*/ 2939579 w 4707752"/>
              <a:gd name="connsiteY30" fmla="*/ 150970 h 666568"/>
              <a:gd name="connsiteX31" fmla="*/ 3001746 w 4707752"/>
              <a:gd name="connsiteY31" fmla="*/ 142089 h 666568"/>
              <a:gd name="connsiteX32" fmla="*/ 3046150 w 4707752"/>
              <a:gd name="connsiteY32" fmla="*/ 124328 h 666568"/>
              <a:gd name="connsiteX33" fmla="*/ 3072793 w 4707752"/>
              <a:gd name="connsiteY33" fmla="*/ 115448 h 666568"/>
              <a:gd name="connsiteX34" fmla="*/ 3134959 w 4707752"/>
              <a:gd name="connsiteY34" fmla="*/ 79925 h 666568"/>
              <a:gd name="connsiteX35" fmla="*/ 3161602 w 4707752"/>
              <a:gd name="connsiteY35" fmla="*/ 62164 h 666568"/>
              <a:gd name="connsiteX36" fmla="*/ 3206007 w 4707752"/>
              <a:gd name="connsiteY36" fmla="*/ 44403 h 666568"/>
              <a:gd name="connsiteX37" fmla="*/ 3241530 w 4707752"/>
              <a:gd name="connsiteY37" fmla="*/ 26642 h 666568"/>
              <a:gd name="connsiteX38" fmla="*/ 3330339 w 4707752"/>
              <a:gd name="connsiteY38" fmla="*/ 0 h 666568"/>
              <a:gd name="connsiteX39" fmla="*/ 3605647 w 4707752"/>
              <a:gd name="connsiteY39" fmla="*/ 8881 h 666568"/>
              <a:gd name="connsiteX40" fmla="*/ 3667813 w 4707752"/>
              <a:gd name="connsiteY40" fmla="*/ 35523 h 666568"/>
              <a:gd name="connsiteX41" fmla="*/ 3729980 w 4707752"/>
              <a:gd name="connsiteY41" fmla="*/ 62164 h 666568"/>
              <a:gd name="connsiteX42" fmla="*/ 3765503 w 4707752"/>
              <a:gd name="connsiteY42" fmla="*/ 79925 h 666568"/>
              <a:gd name="connsiteX43" fmla="*/ 3854312 w 4707752"/>
              <a:gd name="connsiteY43" fmla="*/ 115448 h 666568"/>
              <a:gd name="connsiteX44" fmla="*/ 3934241 w 4707752"/>
              <a:gd name="connsiteY44" fmla="*/ 150970 h 666568"/>
              <a:gd name="connsiteX45" fmla="*/ 3996407 w 4707752"/>
              <a:gd name="connsiteY45" fmla="*/ 168731 h 666568"/>
              <a:gd name="connsiteX46" fmla="*/ 4067454 w 4707752"/>
              <a:gd name="connsiteY46" fmla="*/ 204253 h 666568"/>
              <a:gd name="connsiteX47" fmla="*/ 4138501 w 4707752"/>
              <a:gd name="connsiteY47" fmla="*/ 222014 h 666568"/>
              <a:gd name="connsiteX48" fmla="*/ 4333881 w 4707752"/>
              <a:gd name="connsiteY48" fmla="*/ 266417 h 666568"/>
              <a:gd name="connsiteX49" fmla="*/ 4440452 w 4707752"/>
              <a:gd name="connsiteY49" fmla="*/ 284178 h 666568"/>
              <a:gd name="connsiteX50" fmla="*/ 4618070 w 4707752"/>
              <a:gd name="connsiteY50" fmla="*/ 275297 h 666568"/>
              <a:gd name="connsiteX51" fmla="*/ 4697998 w 4707752"/>
              <a:gd name="connsiteY51" fmla="*/ 257536 h 66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07752" h="666568">
                <a:moveTo>
                  <a:pt x="0" y="577236"/>
                </a:moveTo>
                <a:cubicBezTo>
                  <a:pt x="10276" y="573811"/>
                  <a:pt x="87987" y="545637"/>
                  <a:pt x="115452" y="541714"/>
                </a:cubicBezTo>
                <a:cubicBezTo>
                  <a:pt x="144904" y="537507"/>
                  <a:pt x="174658" y="535793"/>
                  <a:pt x="204261" y="532833"/>
                </a:cubicBezTo>
                <a:cubicBezTo>
                  <a:pt x="396681" y="541714"/>
                  <a:pt x="592194" y="523979"/>
                  <a:pt x="781520" y="559475"/>
                </a:cubicBezTo>
                <a:lnTo>
                  <a:pt x="923614" y="586116"/>
                </a:lnTo>
                <a:cubicBezTo>
                  <a:pt x="938442" y="588940"/>
                  <a:pt x="953699" y="590224"/>
                  <a:pt x="968019" y="594997"/>
                </a:cubicBezTo>
                <a:cubicBezTo>
                  <a:pt x="1057034" y="624667"/>
                  <a:pt x="984902" y="603702"/>
                  <a:pt x="1074590" y="621639"/>
                </a:cubicBezTo>
                <a:cubicBezTo>
                  <a:pt x="1103110" y="627343"/>
                  <a:pt x="1124917" y="636581"/>
                  <a:pt x="1154518" y="639400"/>
                </a:cubicBezTo>
                <a:cubicBezTo>
                  <a:pt x="1201761" y="643899"/>
                  <a:pt x="1249247" y="645320"/>
                  <a:pt x="1296612" y="648280"/>
                </a:cubicBezTo>
                <a:cubicBezTo>
                  <a:pt x="1353629" y="659683"/>
                  <a:pt x="1390497" y="668909"/>
                  <a:pt x="1456469" y="666041"/>
                </a:cubicBezTo>
                <a:cubicBezTo>
                  <a:pt x="1470535" y="665429"/>
                  <a:pt x="1542660" y="651939"/>
                  <a:pt x="1571920" y="639400"/>
                </a:cubicBezTo>
                <a:cubicBezTo>
                  <a:pt x="1584089" y="634185"/>
                  <a:pt x="1595276" y="626854"/>
                  <a:pt x="1607444" y="621639"/>
                </a:cubicBezTo>
                <a:cubicBezTo>
                  <a:pt x="1691568" y="585587"/>
                  <a:pt x="1671453" y="592315"/>
                  <a:pt x="1731777" y="577236"/>
                </a:cubicBezTo>
                <a:cubicBezTo>
                  <a:pt x="1821064" y="532594"/>
                  <a:pt x="1708411" y="585025"/>
                  <a:pt x="1811705" y="550594"/>
                </a:cubicBezTo>
                <a:cubicBezTo>
                  <a:pt x="1824264" y="546408"/>
                  <a:pt x="1835130" y="538209"/>
                  <a:pt x="1847228" y="532833"/>
                </a:cubicBezTo>
                <a:cubicBezTo>
                  <a:pt x="1861796" y="526359"/>
                  <a:pt x="1877374" y="522201"/>
                  <a:pt x="1891633" y="515072"/>
                </a:cubicBezTo>
                <a:cubicBezTo>
                  <a:pt x="1907072" y="507353"/>
                  <a:pt x="1921845" y="498255"/>
                  <a:pt x="1936037" y="488430"/>
                </a:cubicBezTo>
                <a:cubicBezTo>
                  <a:pt x="1960376" y="471580"/>
                  <a:pt x="1980607" y="448385"/>
                  <a:pt x="2007085" y="435147"/>
                </a:cubicBezTo>
                <a:cubicBezTo>
                  <a:pt x="2018926" y="429227"/>
                  <a:pt x="2029708" y="420363"/>
                  <a:pt x="2042608" y="417386"/>
                </a:cubicBezTo>
                <a:cubicBezTo>
                  <a:pt x="2068728" y="411359"/>
                  <a:pt x="2095893" y="411466"/>
                  <a:pt x="2122536" y="408506"/>
                </a:cubicBezTo>
                <a:cubicBezTo>
                  <a:pt x="2207629" y="380142"/>
                  <a:pt x="2086293" y="423183"/>
                  <a:pt x="2175822" y="381864"/>
                </a:cubicBezTo>
                <a:cubicBezTo>
                  <a:pt x="2204771" y="368504"/>
                  <a:pt x="2235028" y="358183"/>
                  <a:pt x="2264631" y="346342"/>
                </a:cubicBezTo>
                <a:cubicBezTo>
                  <a:pt x="2264639" y="346339"/>
                  <a:pt x="2353432" y="310823"/>
                  <a:pt x="2353440" y="310820"/>
                </a:cubicBezTo>
                <a:cubicBezTo>
                  <a:pt x="2371202" y="304899"/>
                  <a:pt x="2389681" y="300805"/>
                  <a:pt x="2406725" y="293058"/>
                </a:cubicBezTo>
                <a:cubicBezTo>
                  <a:pt x="2460005" y="268841"/>
                  <a:pt x="2437591" y="267054"/>
                  <a:pt x="2486653" y="248656"/>
                </a:cubicBezTo>
                <a:cubicBezTo>
                  <a:pt x="2498082" y="244370"/>
                  <a:pt x="2510748" y="244061"/>
                  <a:pt x="2522177" y="239775"/>
                </a:cubicBezTo>
                <a:cubicBezTo>
                  <a:pt x="2615051" y="204949"/>
                  <a:pt x="2502049" y="235926"/>
                  <a:pt x="2593224" y="213134"/>
                </a:cubicBezTo>
                <a:cubicBezTo>
                  <a:pt x="2653987" y="182753"/>
                  <a:pt x="2608595" y="200522"/>
                  <a:pt x="2699795" y="186492"/>
                </a:cubicBezTo>
                <a:cubicBezTo>
                  <a:pt x="2754613" y="178059"/>
                  <a:pt x="2737951" y="175346"/>
                  <a:pt x="2797485" y="168731"/>
                </a:cubicBezTo>
                <a:cubicBezTo>
                  <a:pt x="2832914" y="164795"/>
                  <a:pt x="2868532" y="162810"/>
                  <a:pt x="2904056" y="159850"/>
                </a:cubicBezTo>
                <a:cubicBezTo>
                  <a:pt x="2915897" y="156890"/>
                  <a:pt x="2927570" y="153153"/>
                  <a:pt x="2939579" y="150970"/>
                </a:cubicBezTo>
                <a:cubicBezTo>
                  <a:pt x="2960174" y="147226"/>
                  <a:pt x="2981438" y="147166"/>
                  <a:pt x="3001746" y="142089"/>
                </a:cubicBezTo>
                <a:cubicBezTo>
                  <a:pt x="3017212" y="138223"/>
                  <a:pt x="3031223" y="129925"/>
                  <a:pt x="3046150" y="124328"/>
                </a:cubicBezTo>
                <a:cubicBezTo>
                  <a:pt x="3054915" y="121041"/>
                  <a:pt x="3063912" y="118408"/>
                  <a:pt x="3072793" y="115448"/>
                </a:cubicBezTo>
                <a:cubicBezTo>
                  <a:pt x="3137694" y="72180"/>
                  <a:pt x="3056099" y="124986"/>
                  <a:pt x="3134959" y="79925"/>
                </a:cubicBezTo>
                <a:cubicBezTo>
                  <a:pt x="3144226" y="74630"/>
                  <a:pt x="3152055" y="66937"/>
                  <a:pt x="3161602" y="62164"/>
                </a:cubicBezTo>
                <a:cubicBezTo>
                  <a:pt x="3175861" y="55035"/>
                  <a:pt x="3191439" y="50877"/>
                  <a:pt x="3206007" y="44403"/>
                </a:cubicBezTo>
                <a:cubicBezTo>
                  <a:pt x="3218105" y="39027"/>
                  <a:pt x="3229238" y="31558"/>
                  <a:pt x="3241530" y="26642"/>
                </a:cubicBezTo>
                <a:cubicBezTo>
                  <a:pt x="3277561" y="12230"/>
                  <a:pt x="3295449" y="8723"/>
                  <a:pt x="3330339" y="0"/>
                </a:cubicBezTo>
                <a:cubicBezTo>
                  <a:pt x="3422108" y="2960"/>
                  <a:pt x="3513979" y="3643"/>
                  <a:pt x="3605647" y="8881"/>
                </a:cubicBezTo>
                <a:cubicBezTo>
                  <a:pt x="3642114" y="10965"/>
                  <a:pt x="3639244" y="19199"/>
                  <a:pt x="3667813" y="35523"/>
                </a:cubicBezTo>
                <a:cubicBezTo>
                  <a:pt x="3726725" y="69186"/>
                  <a:pt x="3680160" y="40814"/>
                  <a:pt x="3729980" y="62164"/>
                </a:cubicBezTo>
                <a:cubicBezTo>
                  <a:pt x="3742148" y="67379"/>
                  <a:pt x="3753335" y="74710"/>
                  <a:pt x="3765503" y="79925"/>
                </a:cubicBezTo>
                <a:cubicBezTo>
                  <a:pt x="3794809" y="92484"/>
                  <a:pt x="3825794" y="101190"/>
                  <a:pt x="3854312" y="115448"/>
                </a:cubicBezTo>
                <a:cubicBezTo>
                  <a:pt x="3885262" y="130922"/>
                  <a:pt x="3900222" y="139631"/>
                  <a:pt x="3934241" y="150970"/>
                </a:cubicBezTo>
                <a:cubicBezTo>
                  <a:pt x="3954686" y="157785"/>
                  <a:pt x="3976397" y="160727"/>
                  <a:pt x="3996407" y="168731"/>
                </a:cubicBezTo>
                <a:cubicBezTo>
                  <a:pt x="4020991" y="178564"/>
                  <a:pt x="4042662" y="194956"/>
                  <a:pt x="4067454" y="204253"/>
                </a:cubicBezTo>
                <a:cubicBezTo>
                  <a:pt x="4090311" y="212824"/>
                  <a:pt x="4114950" y="215591"/>
                  <a:pt x="4138501" y="222014"/>
                </a:cubicBezTo>
                <a:cubicBezTo>
                  <a:pt x="4343232" y="277847"/>
                  <a:pt x="4188253" y="244573"/>
                  <a:pt x="4333881" y="266417"/>
                </a:cubicBezTo>
                <a:cubicBezTo>
                  <a:pt x="4369496" y="271759"/>
                  <a:pt x="4440452" y="284178"/>
                  <a:pt x="4440452" y="284178"/>
                </a:cubicBezTo>
                <a:cubicBezTo>
                  <a:pt x="4499658" y="281218"/>
                  <a:pt x="4559127" y="281612"/>
                  <a:pt x="4618070" y="275297"/>
                </a:cubicBezTo>
                <a:cubicBezTo>
                  <a:pt x="4790545" y="256818"/>
                  <a:pt x="4652754" y="257536"/>
                  <a:pt x="4697998" y="25753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3" name="Freeform 22"/>
          <p:cNvSpPr/>
          <p:nvPr/>
        </p:nvSpPr>
        <p:spPr>
          <a:xfrm>
            <a:off x="2944813" y="2659063"/>
            <a:ext cx="4929187" cy="825500"/>
          </a:xfrm>
          <a:custGeom>
            <a:avLst/>
            <a:gdLst>
              <a:gd name="connsiteX0" fmla="*/ 0 w 4928901"/>
              <a:gd name="connsiteY0" fmla="*/ 817010 h 825891"/>
              <a:gd name="connsiteX1" fmla="*/ 71047 w 4928901"/>
              <a:gd name="connsiteY1" fmla="*/ 790369 h 825891"/>
              <a:gd name="connsiteX2" fmla="*/ 204261 w 4928901"/>
              <a:gd name="connsiteY2" fmla="*/ 772608 h 825891"/>
              <a:gd name="connsiteX3" fmla="*/ 612782 w 4928901"/>
              <a:gd name="connsiteY3" fmla="*/ 754847 h 825891"/>
              <a:gd name="connsiteX4" fmla="*/ 1438706 w 4928901"/>
              <a:gd name="connsiteY4" fmla="*/ 763727 h 825891"/>
              <a:gd name="connsiteX5" fmla="*/ 1491992 w 4928901"/>
              <a:gd name="connsiteY5" fmla="*/ 772608 h 825891"/>
              <a:gd name="connsiteX6" fmla="*/ 1651848 w 4928901"/>
              <a:gd name="connsiteY6" fmla="*/ 781488 h 825891"/>
              <a:gd name="connsiteX7" fmla="*/ 1740657 w 4928901"/>
              <a:gd name="connsiteY7" fmla="*/ 799249 h 825891"/>
              <a:gd name="connsiteX8" fmla="*/ 1785061 w 4928901"/>
              <a:gd name="connsiteY8" fmla="*/ 808130 h 825891"/>
              <a:gd name="connsiteX9" fmla="*/ 1847228 w 4928901"/>
              <a:gd name="connsiteY9" fmla="*/ 825891 h 825891"/>
              <a:gd name="connsiteX10" fmla="*/ 2015965 w 4928901"/>
              <a:gd name="connsiteY10" fmla="*/ 817010 h 825891"/>
              <a:gd name="connsiteX11" fmla="*/ 2042608 w 4928901"/>
              <a:gd name="connsiteY11" fmla="*/ 799249 h 825891"/>
              <a:gd name="connsiteX12" fmla="*/ 2069250 w 4928901"/>
              <a:gd name="connsiteY12" fmla="*/ 790369 h 825891"/>
              <a:gd name="connsiteX13" fmla="*/ 2122536 w 4928901"/>
              <a:gd name="connsiteY13" fmla="*/ 745966 h 825891"/>
              <a:gd name="connsiteX14" fmla="*/ 2166940 w 4928901"/>
              <a:gd name="connsiteY14" fmla="*/ 728205 h 825891"/>
              <a:gd name="connsiteX15" fmla="*/ 2193583 w 4928901"/>
              <a:gd name="connsiteY15" fmla="*/ 710444 h 825891"/>
              <a:gd name="connsiteX16" fmla="*/ 2264630 w 4928901"/>
              <a:gd name="connsiteY16" fmla="*/ 701563 h 825891"/>
              <a:gd name="connsiteX17" fmla="*/ 2362320 w 4928901"/>
              <a:gd name="connsiteY17" fmla="*/ 674922 h 825891"/>
              <a:gd name="connsiteX18" fmla="*/ 2477772 w 4928901"/>
              <a:gd name="connsiteY18" fmla="*/ 621638 h 825891"/>
              <a:gd name="connsiteX19" fmla="*/ 2522176 w 4928901"/>
              <a:gd name="connsiteY19" fmla="*/ 603877 h 825891"/>
              <a:gd name="connsiteX20" fmla="*/ 2610985 w 4928901"/>
              <a:gd name="connsiteY20" fmla="*/ 586116 h 825891"/>
              <a:gd name="connsiteX21" fmla="*/ 2859651 w 4928901"/>
              <a:gd name="connsiteY21" fmla="*/ 594997 h 825891"/>
              <a:gd name="connsiteX22" fmla="*/ 2930698 w 4928901"/>
              <a:gd name="connsiteY22" fmla="*/ 612758 h 825891"/>
              <a:gd name="connsiteX23" fmla="*/ 3019507 w 4928901"/>
              <a:gd name="connsiteY23" fmla="*/ 621638 h 825891"/>
              <a:gd name="connsiteX24" fmla="*/ 3117197 w 4928901"/>
              <a:gd name="connsiteY24" fmla="*/ 639399 h 825891"/>
              <a:gd name="connsiteX25" fmla="*/ 3463552 w 4928901"/>
              <a:gd name="connsiteY25" fmla="*/ 621638 h 825891"/>
              <a:gd name="connsiteX26" fmla="*/ 3507957 w 4928901"/>
              <a:gd name="connsiteY26" fmla="*/ 612758 h 825891"/>
              <a:gd name="connsiteX27" fmla="*/ 3552361 w 4928901"/>
              <a:gd name="connsiteY27" fmla="*/ 594997 h 825891"/>
              <a:gd name="connsiteX28" fmla="*/ 3783265 w 4928901"/>
              <a:gd name="connsiteY28" fmla="*/ 523952 h 825891"/>
              <a:gd name="connsiteX29" fmla="*/ 3845431 w 4928901"/>
              <a:gd name="connsiteY29" fmla="*/ 515072 h 825891"/>
              <a:gd name="connsiteX30" fmla="*/ 3925359 w 4928901"/>
              <a:gd name="connsiteY30" fmla="*/ 470669 h 825891"/>
              <a:gd name="connsiteX31" fmla="*/ 3969764 w 4928901"/>
              <a:gd name="connsiteY31" fmla="*/ 452908 h 825891"/>
              <a:gd name="connsiteX32" fmla="*/ 4040811 w 4928901"/>
              <a:gd name="connsiteY32" fmla="*/ 390744 h 825891"/>
              <a:gd name="connsiteX33" fmla="*/ 4067454 w 4928901"/>
              <a:gd name="connsiteY33" fmla="*/ 364103 h 825891"/>
              <a:gd name="connsiteX34" fmla="*/ 4102977 w 4928901"/>
              <a:gd name="connsiteY34" fmla="*/ 337461 h 825891"/>
              <a:gd name="connsiteX35" fmla="*/ 4156263 w 4928901"/>
              <a:gd name="connsiteY35" fmla="*/ 284178 h 825891"/>
              <a:gd name="connsiteX36" fmla="*/ 4200667 w 4928901"/>
              <a:gd name="connsiteY36" fmla="*/ 239775 h 825891"/>
              <a:gd name="connsiteX37" fmla="*/ 4253953 w 4928901"/>
              <a:gd name="connsiteY37" fmla="*/ 177611 h 825891"/>
              <a:gd name="connsiteX38" fmla="*/ 4333881 w 4928901"/>
              <a:gd name="connsiteY38" fmla="*/ 133208 h 825891"/>
              <a:gd name="connsiteX39" fmla="*/ 4360523 w 4928901"/>
              <a:gd name="connsiteY39" fmla="*/ 115447 h 825891"/>
              <a:gd name="connsiteX40" fmla="*/ 4422690 w 4928901"/>
              <a:gd name="connsiteY40" fmla="*/ 97686 h 825891"/>
              <a:gd name="connsiteX41" fmla="*/ 4600308 w 4928901"/>
              <a:gd name="connsiteY41" fmla="*/ 79925 h 825891"/>
              <a:gd name="connsiteX42" fmla="*/ 4742402 w 4928901"/>
              <a:gd name="connsiteY42" fmla="*/ 44403 h 825891"/>
              <a:gd name="connsiteX43" fmla="*/ 4804569 w 4928901"/>
              <a:gd name="connsiteY43" fmla="*/ 35522 h 825891"/>
              <a:gd name="connsiteX44" fmla="*/ 4840092 w 4928901"/>
              <a:gd name="connsiteY44" fmla="*/ 17761 h 825891"/>
              <a:gd name="connsiteX45" fmla="*/ 4928901 w 4928901"/>
              <a:gd name="connsiteY45" fmla="*/ 0 h 8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28901" h="825891">
                <a:moveTo>
                  <a:pt x="0" y="817010"/>
                </a:moveTo>
                <a:cubicBezTo>
                  <a:pt x="23682" y="808130"/>
                  <a:pt x="46608" y="796886"/>
                  <a:pt x="71047" y="790369"/>
                </a:cubicBezTo>
                <a:cubicBezTo>
                  <a:pt x="80608" y="787820"/>
                  <a:pt x="199362" y="773016"/>
                  <a:pt x="204261" y="772608"/>
                </a:cubicBezTo>
                <a:cubicBezTo>
                  <a:pt x="338903" y="761388"/>
                  <a:pt x="478930" y="759308"/>
                  <a:pt x="612782" y="754847"/>
                </a:cubicBezTo>
                <a:lnTo>
                  <a:pt x="1438706" y="763727"/>
                </a:lnTo>
                <a:cubicBezTo>
                  <a:pt x="1456709" y="764091"/>
                  <a:pt x="1474047" y="771113"/>
                  <a:pt x="1491992" y="772608"/>
                </a:cubicBezTo>
                <a:cubicBezTo>
                  <a:pt x="1545175" y="777040"/>
                  <a:pt x="1598563" y="778528"/>
                  <a:pt x="1651848" y="781488"/>
                </a:cubicBezTo>
                <a:cubicBezTo>
                  <a:pt x="1756245" y="798888"/>
                  <a:pt x="1661179" y="781588"/>
                  <a:pt x="1740657" y="799249"/>
                </a:cubicBezTo>
                <a:cubicBezTo>
                  <a:pt x="1755392" y="802523"/>
                  <a:pt x="1770326" y="804856"/>
                  <a:pt x="1785061" y="808130"/>
                </a:cubicBezTo>
                <a:cubicBezTo>
                  <a:pt x="1818524" y="815566"/>
                  <a:pt x="1817552" y="815999"/>
                  <a:pt x="1847228" y="825891"/>
                </a:cubicBezTo>
                <a:cubicBezTo>
                  <a:pt x="1903474" y="822931"/>
                  <a:pt x="1960158" y="824620"/>
                  <a:pt x="2015965" y="817010"/>
                </a:cubicBezTo>
                <a:cubicBezTo>
                  <a:pt x="2026541" y="815568"/>
                  <a:pt x="2033061" y="804022"/>
                  <a:pt x="2042608" y="799249"/>
                </a:cubicBezTo>
                <a:cubicBezTo>
                  <a:pt x="2050981" y="795063"/>
                  <a:pt x="2060369" y="793329"/>
                  <a:pt x="2069250" y="790369"/>
                </a:cubicBezTo>
                <a:cubicBezTo>
                  <a:pt x="2088892" y="770728"/>
                  <a:pt x="2097806" y="758330"/>
                  <a:pt x="2122536" y="745966"/>
                </a:cubicBezTo>
                <a:cubicBezTo>
                  <a:pt x="2136795" y="738837"/>
                  <a:pt x="2152681" y="735334"/>
                  <a:pt x="2166940" y="728205"/>
                </a:cubicBezTo>
                <a:cubicBezTo>
                  <a:pt x="2176487" y="723432"/>
                  <a:pt x="2183286" y="713252"/>
                  <a:pt x="2193583" y="710444"/>
                </a:cubicBezTo>
                <a:cubicBezTo>
                  <a:pt x="2216609" y="704164"/>
                  <a:pt x="2240948" y="704523"/>
                  <a:pt x="2264630" y="701563"/>
                </a:cubicBezTo>
                <a:cubicBezTo>
                  <a:pt x="2376668" y="656750"/>
                  <a:pt x="2235801" y="709425"/>
                  <a:pt x="2362320" y="674922"/>
                </a:cubicBezTo>
                <a:cubicBezTo>
                  <a:pt x="2402682" y="663915"/>
                  <a:pt x="2440013" y="636741"/>
                  <a:pt x="2477772" y="621638"/>
                </a:cubicBezTo>
                <a:cubicBezTo>
                  <a:pt x="2492573" y="615718"/>
                  <a:pt x="2506773" y="607984"/>
                  <a:pt x="2522176" y="603877"/>
                </a:cubicBezTo>
                <a:cubicBezTo>
                  <a:pt x="2551346" y="596099"/>
                  <a:pt x="2610985" y="586116"/>
                  <a:pt x="2610985" y="586116"/>
                </a:cubicBezTo>
                <a:cubicBezTo>
                  <a:pt x="2693874" y="589076"/>
                  <a:pt x="2776996" y="588109"/>
                  <a:pt x="2859651" y="594997"/>
                </a:cubicBezTo>
                <a:cubicBezTo>
                  <a:pt x="2883978" y="597024"/>
                  <a:pt x="2906619" y="608745"/>
                  <a:pt x="2930698" y="612758"/>
                </a:cubicBezTo>
                <a:cubicBezTo>
                  <a:pt x="2960044" y="617649"/>
                  <a:pt x="2990055" y="617431"/>
                  <a:pt x="3019507" y="621638"/>
                </a:cubicBezTo>
                <a:cubicBezTo>
                  <a:pt x="3052272" y="626318"/>
                  <a:pt x="3084634" y="633479"/>
                  <a:pt x="3117197" y="639399"/>
                </a:cubicBezTo>
                <a:lnTo>
                  <a:pt x="3463552" y="621638"/>
                </a:lnTo>
                <a:cubicBezTo>
                  <a:pt x="3478612" y="620611"/>
                  <a:pt x="3493499" y="617095"/>
                  <a:pt x="3507957" y="612758"/>
                </a:cubicBezTo>
                <a:cubicBezTo>
                  <a:pt x="3523226" y="608178"/>
                  <a:pt x="3537328" y="600302"/>
                  <a:pt x="3552361" y="594997"/>
                </a:cubicBezTo>
                <a:cubicBezTo>
                  <a:pt x="3591335" y="581242"/>
                  <a:pt x="3747807" y="529017"/>
                  <a:pt x="3783265" y="523952"/>
                </a:cubicBezTo>
                <a:lnTo>
                  <a:pt x="3845431" y="515072"/>
                </a:lnTo>
                <a:cubicBezTo>
                  <a:pt x="3877460" y="495855"/>
                  <a:pt x="3892594" y="485230"/>
                  <a:pt x="3925359" y="470669"/>
                </a:cubicBezTo>
                <a:cubicBezTo>
                  <a:pt x="3939927" y="464195"/>
                  <a:pt x="3954962" y="458828"/>
                  <a:pt x="3969764" y="452908"/>
                </a:cubicBezTo>
                <a:cubicBezTo>
                  <a:pt x="4057249" y="365425"/>
                  <a:pt x="3955212" y="464110"/>
                  <a:pt x="4040811" y="390744"/>
                </a:cubicBezTo>
                <a:cubicBezTo>
                  <a:pt x="4050347" y="382571"/>
                  <a:pt x="4057918" y="372276"/>
                  <a:pt x="4067454" y="364103"/>
                </a:cubicBezTo>
                <a:cubicBezTo>
                  <a:pt x="4078692" y="354471"/>
                  <a:pt x="4091975" y="347362"/>
                  <a:pt x="4102977" y="337461"/>
                </a:cubicBezTo>
                <a:cubicBezTo>
                  <a:pt x="4121648" y="320658"/>
                  <a:pt x="4138501" y="301939"/>
                  <a:pt x="4156263" y="284178"/>
                </a:cubicBezTo>
                <a:cubicBezTo>
                  <a:pt x="4171064" y="269377"/>
                  <a:pt x="4189056" y="257191"/>
                  <a:pt x="4200667" y="239775"/>
                </a:cubicBezTo>
                <a:cubicBezTo>
                  <a:pt x="4219271" y="211869"/>
                  <a:pt x="4224134" y="200803"/>
                  <a:pt x="4253953" y="177611"/>
                </a:cubicBezTo>
                <a:cubicBezTo>
                  <a:pt x="4284669" y="153722"/>
                  <a:pt x="4302124" y="151355"/>
                  <a:pt x="4333881" y="133208"/>
                </a:cubicBezTo>
                <a:cubicBezTo>
                  <a:pt x="4343148" y="127913"/>
                  <a:pt x="4350977" y="120220"/>
                  <a:pt x="4360523" y="115447"/>
                </a:cubicBezTo>
                <a:cubicBezTo>
                  <a:pt x="4370483" y="110467"/>
                  <a:pt x="4414934" y="98720"/>
                  <a:pt x="4422690" y="97686"/>
                </a:cubicBezTo>
                <a:cubicBezTo>
                  <a:pt x="4476872" y="90462"/>
                  <a:pt x="4545439" y="89070"/>
                  <a:pt x="4600308" y="79925"/>
                </a:cubicBezTo>
                <a:cubicBezTo>
                  <a:pt x="4751424" y="54740"/>
                  <a:pt x="4614393" y="71833"/>
                  <a:pt x="4742402" y="44403"/>
                </a:cubicBezTo>
                <a:cubicBezTo>
                  <a:pt x="4762870" y="40017"/>
                  <a:pt x="4783847" y="38482"/>
                  <a:pt x="4804569" y="35522"/>
                </a:cubicBezTo>
                <a:cubicBezTo>
                  <a:pt x="4816410" y="29602"/>
                  <a:pt x="4827249" y="20972"/>
                  <a:pt x="4840092" y="17761"/>
                </a:cubicBezTo>
                <a:cubicBezTo>
                  <a:pt x="4956512" y="-11342"/>
                  <a:pt x="4879029" y="24936"/>
                  <a:pt x="4928901"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 name="Freeform 23"/>
          <p:cNvSpPr/>
          <p:nvPr/>
        </p:nvSpPr>
        <p:spPr>
          <a:xfrm>
            <a:off x="2519363" y="3484563"/>
            <a:ext cx="4422775" cy="271462"/>
          </a:xfrm>
          <a:custGeom>
            <a:avLst/>
            <a:gdLst>
              <a:gd name="connsiteX0" fmla="*/ 0 w 4422689"/>
              <a:gd name="connsiteY0" fmla="*/ 106566 h 271348"/>
              <a:gd name="connsiteX1" fmla="*/ 310831 w 4422689"/>
              <a:gd name="connsiteY1" fmla="*/ 79925 h 271348"/>
              <a:gd name="connsiteX2" fmla="*/ 692710 w 4422689"/>
              <a:gd name="connsiteY2" fmla="*/ 62164 h 271348"/>
              <a:gd name="connsiteX3" fmla="*/ 1074589 w 4422689"/>
              <a:gd name="connsiteY3" fmla="*/ 79925 h 271348"/>
              <a:gd name="connsiteX4" fmla="*/ 1278850 w 4422689"/>
              <a:gd name="connsiteY4" fmla="*/ 106566 h 271348"/>
              <a:gd name="connsiteX5" fmla="*/ 1376540 w 4422689"/>
              <a:gd name="connsiteY5" fmla="*/ 142089 h 271348"/>
              <a:gd name="connsiteX6" fmla="*/ 1412063 w 4422689"/>
              <a:gd name="connsiteY6" fmla="*/ 168730 h 271348"/>
              <a:gd name="connsiteX7" fmla="*/ 1447587 w 4422689"/>
              <a:gd name="connsiteY7" fmla="*/ 177611 h 271348"/>
              <a:gd name="connsiteX8" fmla="*/ 1563038 w 4422689"/>
              <a:gd name="connsiteY8" fmla="*/ 213133 h 271348"/>
              <a:gd name="connsiteX9" fmla="*/ 1642967 w 4422689"/>
              <a:gd name="connsiteY9" fmla="*/ 230894 h 271348"/>
              <a:gd name="connsiteX10" fmla="*/ 1714014 w 4422689"/>
              <a:gd name="connsiteY10" fmla="*/ 248655 h 271348"/>
              <a:gd name="connsiteX11" fmla="*/ 1864989 w 4422689"/>
              <a:gd name="connsiteY11" fmla="*/ 257536 h 271348"/>
              <a:gd name="connsiteX12" fmla="*/ 2237987 w 4422689"/>
              <a:gd name="connsiteY12" fmla="*/ 257536 h 271348"/>
              <a:gd name="connsiteX13" fmla="*/ 2344558 w 4422689"/>
              <a:gd name="connsiteY13" fmla="*/ 239775 h 271348"/>
              <a:gd name="connsiteX14" fmla="*/ 2566581 w 4422689"/>
              <a:gd name="connsiteY14" fmla="*/ 230894 h 271348"/>
              <a:gd name="connsiteX15" fmla="*/ 2646509 w 4422689"/>
              <a:gd name="connsiteY15" fmla="*/ 213133 h 271348"/>
              <a:gd name="connsiteX16" fmla="*/ 2708675 w 4422689"/>
              <a:gd name="connsiteY16" fmla="*/ 186491 h 271348"/>
              <a:gd name="connsiteX17" fmla="*/ 2833008 w 4422689"/>
              <a:gd name="connsiteY17" fmla="*/ 150969 h 271348"/>
              <a:gd name="connsiteX18" fmla="*/ 2975102 w 4422689"/>
              <a:gd name="connsiteY18" fmla="*/ 142089 h 271348"/>
              <a:gd name="connsiteX19" fmla="*/ 3081673 w 4422689"/>
              <a:gd name="connsiteY19" fmla="*/ 124328 h 271348"/>
              <a:gd name="connsiteX20" fmla="*/ 3143839 w 4422689"/>
              <a:gd name="connsiteY20" fmla="*/ 79925 h 271348"/>
              <a:gd name="connsiteX21" fmla="*/ 3179363 w 4422689"/>
              <a:gd name="connsiteY21" fmla="*/ 71044 h 271348"/>
              <a:gd name="connsiteX22" fmla="*/ 3223767 w 4422689"/>
              <a:gd name="connsiteY22" fmla="*/ 53283 h 271348"/>
              <a:gd name="connsiteX23" fmla="*/ 3259291 w 4422689"/>
              <a:gd name="connsiteY23" fmla="*/ 35522 h 271348"/>
              <a:gd name="connsiteX24" fmla="*/ 3392505 w 4422689"/>
              <a:gd name="connsiteY24" fmla="*/ 8880 h 271348"/>
              <a:gd name="connsiteX25" fmla="*/ 3472433 w 4422689"/>
              <a:gd name="connsiteY25" fmla="*/ 0 h 271348"/>
              <a:gd name="connsiteX26" fmla="*/ 3952001 w 4422689"/>
              <a:gd name="connsiteY26" fmla="*/ 8880 h 271348"/>
              <a:gd name="connsiteX27" fmla="*/ 4005287 w 4422689"/>
              <a:gd name="connsiteY27" fmla="*/ 17761 h 271348"/>
              <a:gd name="connsiteX28" fmla="*/ 4129620 w 4422689"/>
              <a:gd name="connsiteY28" fmla="*/ 44403 h 271348"/>
              <a:gd name="connsiteX29" fmla="*/ 4174024 w 4422689"/>
              <a:gd name="connsiteY29" fmla="*/ 53283 h 271348"/>
              <a:gd name="connsiteX30" fmla="*/ 4280595 w 4422689"/>
              <a:gd name="connsiteY30" fmla="*/ 79925 h 271348"/>
              <a:gd name="connsiteX31" fmla="*/ 4324999 w 4422689"/>
              <a:gd name="connsiteY31" fmla="*/ 97686 h 271348"/>
              <a:gd name="connsiteX32" fmla="*/ 4422689 w 4422689"/>
              <a:gd name="connsiteY32" fmla="*/ 88805 h 27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22689" h="271348">
                <a:moveTo>
                  <a:pt x="0" y="106566"/>
                </a:moveTo>
                <a:cubicBezTo>
                  <a:pt x="150908" y="68841"/>
                  <a:pt x="39228" y="91564"/>
                  <a:pt x="310831" y="79925"/>
                </a:cubicBezTo>
                <a:lnTo>
                  <a:pt x="692710" y="62164"/>
                </a:lnTo>
                <a:cubicBezTo>
                  <a:pt x="820003" y="68084"/>
                  <a:pt x="947522" y="70299"/>
                  <a:pt x="1074589" y="79925"/>
                </a:cubicBezTo>
                <a:cubicBezTo>
                  <a:pt x="1143057" y="85112"/>
                  <a:pt x="1278850" y="106566"/>
                  <a:pt x="1278850" y="106566"/>
                </a:cubicBezTo>
                <a:cubicBezTo>
                  <a:pt x="1320877" y="118574"/>
                  <a:pt x="1341931" y="120459"/>
                  <a:pt x="1376540" y="142089"/>
                </a:cubicBezTo>
                <a:cubicBezTo>
                  <a:pt x="1389091" y="149933"/>
                  <a:pt x="1398824" y="162111"/>
                  <a:pt x="1412063" y="168730"/>
                </a:cubicBezTo>
                <a:cubicBezTo>
                  <a:pt x="1422980" y="174188"/>
                  <a:pt x="1436008" y="173751"/>
                  <a:pt x="1447587" y="177611"/>
                </a:cubicBezTo>
                <a:cubicBezTo>
                  <a:pt x="1526996" y="204080"/>
                  <a:pt x="1457630" y="192054"/>
                  <a:pt x="1563038" y="213133"/>
                </a:cubicBezTo>
                <a:cubicBezTo>
                  <a:pt x="1593566" y="219238"/>
                  <a:pt x="1613698" y="222531"/>
                  <a:pt x="1642967" y="230894"/>
                </a:cubicBezTo>
                <a:cubicBezTo>
                  <a:pt x="1675338" y="240143"/>
                  <a:pt x="1674283" y="245043"/>
                  <a:pt x="1714014" y="248655"/>
                </a:cubicBezTo>
                <a:cubicBezTo>
                  <a:pt x="1764219" y="253219"/>
                  <a:pt x="1814664" y="254576"/>
                  <a:pt x="1864989" y="257536"/>
                </a:cubicBezTo>
                <a:cubicBezTo>
                  <a:pt x="2021416" y="277087"/>
                  <a:pt x="1973511" y="274783"/>
                  <a:pt x="2237987" y="257536"/>
                </a:cubicBezTo>
                <a:cubicBezTo>
                  <a:pt x="2273924" y="255192"/>
                  <a:pt x="2308662" y="242685"/>
                  <a:pt x="2344558" y="239775"/>
                </a:cubicBezTo>
                <a:cubicBezTo>
                  <a:pt x="2418383" y="233789"/>
                  <a:pt x="2492573" y="233854"/>
                  <a:pt x="2566581" y="230894"/>
                </a:cubicBezTo>
                <a:cubicBezTo>
                  <a:pt x="2593224" y="224974"/>
                  <a:pt x="2620459" y="221273"/>
                  <a:pt x="2646509" y="213133"/>
                </a:cubicBezTo>
                <a:cubicBezTo>
                  <a:pt x="2668028" y="206409"/>
                  <a:pt x="2687633" y="194584"/>
                  <a:pt x="2708675" y="186491"/>
                </a:cubicBezTo>
                <a:cubicBezTo>
                  <a:pt x="2737076" y="175568"/>
                  <a:pt x="2806438" y="154290"/>
                  <a:pt x="2833008" y="150969"/>
                </a:cubicBezTo>
                <a:cubicBezTo>
                  <a:pt x="2880099" y="145083"/>
                  <a:pt x="2927737" y="145049"/>
                  <a:pt x="2975102" y="142089"/>
                </a:cubicBezTo>
                <a:cubicBezTo>
                  <a:pt x="2984325" y="140771"/>
                  <a:pt x="3065696" y="130319"/>
                  <a:pt x="3081673" y="124328"/>
                </a:cubicBezTo>
                <a:cubicBezTo>
                  <a:pt x="3093269" y="119980"/>
                  <a:pt x="3137719" y="82985"/>
                  <a:pt x="3143839" y="79925"/>
                </a:cubicBezTo>
                <a:cubicBezTo>
                  <a:pt x="3154756" y="74467"/>
                  <a:pt x="3167784" y="74904"/>
                  <a:pt x="3179363" y="71044"/>
                </a:cubicBezTo>
                <a:cubicBezTo>
                  <a:pt x="3194486" y="66003"/>
                  <a:pt x="3209199" y="59757"/>
                  <a:pt x="3223767" y="53283"/>
                </a:cubicBezTo>
                <a:cubicBezTo>
                  <a:pt x="3235865" y="47906"/>
                  <a:pt x="3246731" y="39708"/>
                  <a:pt x="3259291" y="35522"/>
                </a:cubicBezTo>
                <a:cubicBezTo>
                  <a:pt x="3305471" y="20129"/>
                  <a:pt x="3344910" y="14829"/>
                  <a:pt x="3392505" y="8880"/>
                </a:cubicBezTo>
                <a:cubicBezTo>
                  <a:pt x="3419105" y="5555"/>
                  <a:pt x="3445790" y="2960"/>
                  <a:pt x="3472433" y="0"/>
                </a:cubicBezTo>
                <a:lnTo>
                  <a:pt x="3952001" y="8880"/>
                </a:lnTo>
                <a:cubicBezTo>
                  <a:pt x="3969998" y="9480"/>
                  <a:pt x="3987588" y="14443"/>
                  <a:pt x="4005287" y="17761"/>
                </a:cubicBezTo>
                <a:cubicBezTo>
                  <a:pt x="4198092" y="53911"/>
                  <a:pt x="4027601" y="21733"/>
                  <a:pt x="4129620" y="44403"/>
                </a:cubicBezTo>
                <a:cubicBezTo>
                  <a:pt x="4144355" y="47677"/>
                  <a:pt x="4159461" y="49312"/>
                  <a:pt x="4174024" y="53283"/>
                </a:cubicBezTo>
                <a:cubicBezTo>
                  <a:pt x="4284610" y="83441"/>
                  <a:pt x="4170161" y="61519"/>
                  <a:pt x="4280595" y="79925"/>
                </a:cubicBezTo>
                <a:cubicBezTo>
                  <a:pt x="4295396" y="85845"/>
                  <a:pt x="4309089" y="96692"/>
                  <a:pt x="4324999" y="97686"/>
                </a:cubicBezTo>
                <a:cubicBezTo>
                  <a:pt x="4357633" y="99725"/>
                  <a:pt x="4422689" y="88805"/>
                  <a:pt x="4422689" y="888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5" name="Freeform 24"/>
          <p:cNvSpPr/>
          <p:nvPr/>
        </p:nvSpPr>
        <p:spPr>
          <a:xfrm>
            <a:off x="2314575" y="3397250"/>
            <a:ext cx="5008563" cy="512763"/>
          </a:xfrm>
          <a:custGeom>
            <a:avLst/>
            <a:gdLst>
              <a:gd name="connsiteX0" fmla="*/ 0 w 5008829"/>
              <a:gd name="connsiteY0" fmla="*/ 346342 h 513067"/>
              <a:gd name="connsiteX1" fmla="*/ 97690 w 5008829"/>
              <a:gd name="connsiteY1" fmla="*/ 328581 h 513067"/>
              <a:gd name="connsiteX2" fmla="*/ 293070 w 5008829"/>
              <a:gd name="connsiteY2" fmla="*/ 310819 h 513067"/>
              <a:gd name="connsiteX3" fmla="*/ 701591 w 5008829"/>
              <a:gd name="connsiteY3" fmla="*/ 319700 h 513067"/>
              <a:gd name="connsiteX4" fmla="*/ 772638 w 5008829"/>
              <a:gd name="connsiteY4" fmla="*/ 337461 h 513067"/>
              <a:gd name="connsiteX5" fmla="*/ 861447 w 5008829"/>
              <a:gd name="connsiteY5" fmla="*/ 372983 h 513067"/>
              <a:gd name="connsiteX6" fmla="*/ 959137 w 5008829"/>
              <a:gd name="connsiteY6" fmla="*/ 417386 h 513067"/>
              <a:gd name="connsiteX7" fmla="*/ 994661 w 5008829"/>
              <a:gd name="connsiteY7" fmla="*/ 461789 h 513067"/>
              <a:gd name="connsiteX8" fmla="*/ 1065708 w 5008829"/>
              <a:gd name="connsiteY8" fmla="*/ 479550 h 513067"/>
              <a:gd name="connsiteX9" fmla="*/ 1305493 w 5008829"/>
              <a:gd name="connsiteY9" fmla="*/ 488430 h 513067"/>
              <a:gd name="connsiteX10" fmla="*/ 1349897 w 5008829"/>
              <a:gd name="connsiteY10" fmla="*/ 470669 h 513067"/>
              <a:gd name="connsiteX11" fmla="*/ 1385421 w 5008829"/>
              <a:gd name="connsiteY11" fmla="*/ 461789 h 513067"/>
              <a:gd name="connsiteX12" fmla="*/ 1527515 w 5008829"/>
              <a:gd name="connsiteY12" fmla="*/ 444028 h 513067"/>
              <a:gd name="connsiteX13" fmla="*/ 1660729 w 5008829"/>
              <a:gd name="connsiteY13" fmla="*/ 426267 h 513067"/>
              <a:gd name="connsiteX14" fmla="*/ 1776180 w 5008829"/>
              <a:gd name="connsiteY14" fmla="*/ 390744 h 513067"/>
              <a:gd name="connsiteX15" fmla="*/ 1891632 w 5008829"/>
              <a:gd name="connsiteY15" fmla="*/ 372983 h 513067"/>
              <a:gd name="connsiteX16" fmla="*/ 2024846 w 5008829"/>
              <a:gd name="connsiteY16" fmla="*/ 346342 h 513067"/>
              <a:gd name="connsiteX17" fmla="*/ 2060369 w 5008829"/>
              <a:gd name="connsiteY17" fmla="*/ 328581 h 513067"/>
              <a:gd name="connsiteX18" fmla="*/ 2087012 w 5008829"/>
              <a:gd name="connsiteY18" fmla="*/ 310819 h 513067"/>
              <a:gd name="connsiteX19" fmla="*/ 2122536 w 5008829"/>
              <a:gd name="connsiteY19" fmla="*/ 301939 h 513067"/>
              <a:gd name="connsiteX20" fmla="*/ 2211345 w 5008829"/>
              <a:gd name="connsiteY20" fmla="*/ 257536 h 513067"/>
              <a:gd name="connsiteX21" fmla="*/ 2246868 w 5008829"/>
              <a:gd name="connsiteY21" fmla="*/ 239775 h 513067"/>
              <a:gd name="connsiteX22" fmla="*/ 2317915 w 5008829"/>
              <a:gd name="connsiteY22" fmla="*/ 213134 h 513067"/>
              <a:gd name="connsiteX23" fmla="*/ 2486653 w 5008829"/>
              <a:gd name="connsiteY23" fmla="*/ 186492 h 513067"/>
              <a:gd name="connsiteX24" fmla="*/ 2539938 w 5008829"/>
              <a:gd name="connsiteY24" fmla="*/ 177611 h 513067"/>
              <a:gd name="connsiteX25" fmla="*/ 2628747 w 5008829"/>
              <a:gd name="connsiteY25" fmla="*/ 168731 h 513067"/>
              <a:gd name="connsiteX26" fmla="*/ 2708675 w 5008829"/>
              <a:gd name="connsiteY26" fmla="*/ 159850 h 513067"/>
              <a:gd name="connsiteX27" fmla="*/ 2983983 w 5008829"/>
              <a:gd name="connsiteY27" fmla="*/ 168731 h 513067"/>
              <a:gd name="connsiteX28" fmla="*/ 3605646 w 5008829"/>
              <a:gd name="connsiteY28" fmla="*/ 150970 h 513067"/>
              <a:gd name="connsiteX29" fmla="*/ 3809907 w 5008829"/>
              <a:gd name="connsiteY29" fmla="*/ 133209 h 513067"/>
              <a:gd name="connsiteX30" fmla="*/ 3898716 w 5008829"/>
              <a:gd name="connsiteY30" fmla="*/ 124328 h 513067"/>
              <a:gd name="connsiteX31" fmla="*/ 4555903 w 5008829"/>
              <a:gd name="connsiteY31" fmla="*/ 115448 h 513067"/>
              <a:gd name="connsiteX32" fmla="*/ 4831211 w 5008829"/>
              <a:gd name="connsiteY32" fmla="*/ 88806 h 513067"/>
              <a:gd name="connsiteX33" fmla="*/ 4884497 w 5008829"/>
              <a:gd name="connsiteY33" fmla="*/ 62164 h 513067"/>
              <a:gd name="connsiteX34" fmla="*/ 4893377 w 5008829"/>
              <a:gd name="connsiteY34" fmla="*/ 35523 h 513067"/>
              <a:gd name="connsiteX35" fmla="*/ 4964425 w 5008829"/>
              <a:gd name="connsiteY35" fmla="*/ 17762 h 513067"/>
              <a:gd name="connsiteX36" fmla="*/ 5008829 w 5008829"/>
              <a:gd name="connsiteY36" fmla="*/ 0 h 5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08829" h="513067">
                <a:moveTo>
                  <a:pt x="0" y="346342"/>
                </a:moveTo>
                <a:cubicBezTo>
                  <a:pt x="32563" y="340422"/>
                  <a:pt x="64833" y="332564"/>
                  <a:pt x="97690" y="328581"/>
                </a:cubicBezTo>
                <a:cubicBezTo>
                  <a:pt x="162610" y="320712"/>
                  <a:pt x="293070" y="310819"/>
                  <a:pt x="293070" y="310819"/>
                </a:cubicBezTo>
                <a:cubicBezTo>
                  <a:pt x="429244" y="313779"/>
                  <a:pt x="565595" y="312145"/>
                  <a:pt x="701591" y="319700"/>
                </a:cubicBezTo>
                <a:cubicBezTo>
                  <a:pt x="725965" y="321054"/>
                  <a:pt x="749479" y="329742"/>
                  <a:pt x="772638" y="337461"/>
                </a:cubicBezTo>
                <a:cubicBezTo>
                  <a:pt x="802885" y="347543"/>
                  <a:pt x="832929" y="358725"/>
                  <a:pt x="861447" y="372983"/>
                </a:cubicBezTo>
                <a:cubicBezTo>
                  <a:pt x="940868" y="412691"/>
                  <a:pt x="907376" y="400132"/>
                  <a:pt x="959137" y="417386"/>
                </a:cubicBezTo>
                <a:cubicBezTo>
                  <a:pt x="970978" y="432187"/>
                  <a:pt x="978288" y="452238"/>
                  <a:pt x="994661" y="461789"/>
                </a:cubicBezTo>
                <a:cubicBezTo>
                  <a:pt x="1015747" y="474089"/>
                  <a:pt x="1065708" y="479550"/>
                  <a:pt x="1065708" y="479550"/>
                </a:cubicBezTo>
                <a:cubicBezTo>
                  <a:pt x="1148823" y="534957"/>
                  <a:pt x="1099641" y="509724"/>
                  <a:pt x="1305493" y="488430"/>
                </a:cubicBezTo>
                <a:cubicBezTo>
                  <a:pt x="1321350" y="486790"/>
                  <a:pt x="1334774" y="475710"/>
                  <a:pt x="1349897" y="470669"/>
                </a:cubicBezTo>
                <a:cubicBezTo>
                  <a:pt x="1361476" y="466809"/>
                  <a:pt x="1373412" y="463972"/>
                  <a:pt x="1385421" y="461789"/>
                </a:cubicBezTo>
                <a:cubicBezTo>
                  <a:pt x="1428300" y="453993"/>
                  <a:pt x="1485466" y="448975"/>
                  <a:pt x="1527515" y="444028"/>
                </a:cubicBezTo>
                <a:cubicBezTo>
                  <a:pt x="1592516" y="436381"/>
                  <a:pt x="1598455" y="435162"/>
                  <a:pt x="1660729" y="426267"/>
                </a:cubicBezTo>
                <a:cubicBezTo>
                  <a:pt x="1705731" y="408266"/>
                  <a:pt x="1723458" y="398855"/>
                  <a:pt x="1776180" y="390744"/>
                </a:cubicBezTo>
                <a:cubicBezTo>
                  <a:pt x="1814664" y="384824"/>
                  <a:pt x="1853383" y="380268"/>
                  <a:pt x="1891632" y="372983"/>
                </a:cubicBezTo>
                <a:cubicBezTo>
                  <a:pt x="2097159" y="333837"/>
                  <a:pt x="1840610" y="372658"/>
                  <a:pt x="2024846" y="346342"/>
                </a:cubicBezTo>
                <a:cubicBezTo>
                  <a:pt x="2036687" y="340422"/>
                  <a:pt x="2048875" y="335149"/>
                  <a:pt x="2060369" y="328581"/>
                </a:cubicBezTo>
                <a:cubicBezTo>
                  <a:pt x="2069636" y="323285"/>
                  <a:pt x="2077201" y="315023"/>
                  <a:pt x="2087012" y="310819"/>
                </a:cubicBezTo>
                <a:cubicBezTo>
                  <a:pt x="2098231" y="306011"/>
                  <a:pt x="2110695" y="304899"/>
                  <a:pt x="2122536" y="301939"/>
                </a:cubicBezTo>
                <a:cubicBezTo>
                  <a:pt x="2199305" y="255878"/>
                  <a:pt x="2133647" y="292067"/>
                  <a:pt x="2211345" y="257536"/>
                </a:cubicBezTo>
                <a:cubicBezTo>
                  <a:pt x="2223443" y="252160"/>
                  <a:pt x="2234770" y="245151"/>
                  <a:pt x="2246868" y="239775"/>
                </a:cubicBezTo>
                <a:cubicBezTo>
                  <a:pt x="2263763" y="232267"/>
                  <a:pt x="2297407" y="218993"/>
                  <a:pt x="2317915" y="213134"/>
                </a:cubicBezTo>
                <a:cubicBezTo>
                  <a:pt x="2379799" y="195454"/>
                  <a:pt x="2404102" y="198285"/>
                  <a:pt x="2486653" y="186492"/>
                </a:cubicBezTo>
                <a:cubicBezTo>
                  <a:pt x="2504479" y="183946"/>
                  <a:pt x="2522070" y="179844"/>
                  <a:pt x="2539938" y="177611"/>
                </a:cubicBezTo>
                <a:cubicBezTo>
                  <a:pt x="2569459" y="173921"/>
                  <a:pt x="2599160" y="171845"/>
                  <a:pt x="2628747" y="168731"/>
                </a:cubicBezTo>
                <a:lnTo>
                  <a:pt x="2708675" y="159850"/>
                </a:lnTo>
                <a:cubicBezTo>
                  <a:pt x="2800444" y="162810"/>
                  <a:pt x="2892166" y="168731"/>
                  <a:pt x="2983983" y="168731"/>
                </a:cubicBezTo>
                <a:cubicBezTo>
                  <a:pt x="3231892" y="168731"/>
                  <a:pt x="3378721" y="160835"/>
                  <a:pt x="3605646" y="150970"/>
                </a:cubicBezTo>
                <a:lnTo>
                  <a:pt x="3809907" y="133209"/>
                </a:lnTo>
                <a:cubicBezTo>
                  <a:pt x="3839535" y="130516"/>
                  <a:pt x="3868974" y="125036"/>
                  <a:pt x="3898716" y="124328"/>
                </a:cubicBezTo>
                <a:cubicBezTo>
                  <a:pt x="4117736" y="119113"/>
                  <a:pt x="4336841" y="118408"/>
                  <a:pt x="4555903" y="115448"/>
                </a:cubicBezTo>
                <a:cubicBezTo>
                  <a:pt x="4693066" y="81157"/>
                  <a:pt x="4602562" y="98746"/>
                  <a:pt x="4831211" y="88806"/>
                </a:cubicBezTo>
                <a:cubicBezTo>
                  <a:pt x="4848761" y="82956"/>
                  <a:pt x="4871977" y="77814"/>
                  <a:pt x="4884497" y="62164"/>
                </a:cubicBezTo>
                <a:cubicBezTo>
                  <a:pt x="4890345" y="54855"/>
                  <a:pt x="4885194" y="40069"/>
                  <a:pt x="4893377" y="35523"/>
                </a:cubicBezTo>
                <a:cubicBezTo>
                  <a:pt x="4914717" y="23668"/>
                  <a:pt x="4940742" y="23682"/>
                  <a:pt x="4964425" y="17762"/>
                </a:cubicBezTo>
                <a:cubicBezTo>
                  <a:pt x="5004009" y="7866"/>
                  <a:pt x="4991318" y="17511"/>
                  <a:pt x="5008829"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6" name="Freeform 25"/>
          <p:cNvSpPr/>
          <p:nvPr/>
        </p:nvSpPr>
        <p:spPr>
          <a:xfrm>
            <a:off x="2341563" y="3876675"/>
            <a:ext cx="4751387" cy="461963"/>
          </a:xfrm>
          <a:custGeom>
            <a:avLst/>
            <a:gdLst>
              <a:gd name="connsiteX0" fmla="*/ 0 w 4751284"/>
              <a:gd name="connsiteY0" fmla="*/ 177611 h 461788"/>
              <a:gd name="connsiteX1" fmla="*/ 53286 w 4751284"/>
              <a:gd name="connsiteY1" fmla="*/ 142089 h 461788"/>
              <a:gd name="connsiteX2" fmla="*/ 88809 w 4751284"/>
              <a:gd name="connsiteY2" fmla="*/ 115447 h 461788"/>
              <a:gd name="connsiteX3" fmla="*/ 417403 w 4751284"/>
              <a:gd name="connsiteY3" fmla="*/ 8880 h 461788"/>
              <a:gd name="connsiteX4" fmla="*/ 523974 w 4751284"/>
              <a:gd name="connsiteY4" fmla="*/ 0 h 461788"/>
              <a:gd name="connsiteX5" fmla="*/ 745996 w 4751284"/>
              <a:gd name="connsiteY5" fmla="*/ 8880 h 461788"/>
              <a:gd name="connsiteX6" fmla="*/ 905853 w 4751284"/>
              <a:gd name="connsiteY6" fmla="*/ 53283 h 461788"/>
              <a:gd name="connsiteX7" fmla="*/ 976900 w 4751284"/>
              <a:gd name="connsiteY7" fmla="*/ 71044 h 461788"/>
              <a:gd name="connsiteX8" fmla="*/ 1047947 w 4751284"/>
              <a:gd name="connsiteY8" fmla="*/ 97686 h 461788"/>
              <a:gd name="connsiteX9" fmla="*/ 1118994 w 4751284"/>
              <a:gd name="connsiteY9" fmla="*/ 106566 h 461788"/>
              <a:gd name="connsiteX10" fmla="*/ 1154518 w 4751284"/>
              <a:gd name="connsiteY10" fmla="*/ 115447 h 461788"/>
              <a:gd name="connsiteX11" fmla="*/ 1225565 w 4751284"/>
              <a:gd name="connsiteY11" fmla="*/ 142089 h 461788"/>
              <a:gd name="connsiteX12" fmla="*/ 1278851 w 4751284"/>
              <a:gd name="connsiteY12" fmla="*/ 150969 h 461788"/>
              <a:gd name="connsiteX13" fmla="*/ 1714015 w 4751284"/>
              <a:gd name="connsiteY13" fmla="*/ 168730 h 461788"/>
              <a:gd name="connsiteX14" fmla="*/ 1900514 w 4751284"/>
              <a:gd name="connsiteY14" fmla="*/ 159850 h 461788"/>
              <a:gd name="connsiteX15" fmla="*/ 1944918 w 4751284"/>
              <a:gd name="connsiteY15" fmla="*/ 133208 h 461788"/>
              <a:gd name="connsiteX16" fmla="*/ 2042608 w 4751284"/>
              <a:gd name="connsiteY16" fmla="*/ 115447 h 461788"/>
              <a:gd name="connsiteX17" fmla="*/ 2193584 w 4751284"/>
              <a:gd name="connsiteY17" fmla="*/ 97686 h 461788"/>
              <a:gd name="connsiteX18" fmla="*/ 2273512 w 4751284"/>
              <a:gd name="connsiteY18" fmla="*/ 88805 h 461788"/>
              <a:gd name="connsiteX19" fmla="*/ 2460011 w 4751284"/>
              <a:gd name="connsiteY19" fmla="*/ 71044 h 461788"/>
              <a:gd name="connsiteX20" fmla="*/ 2566581 w 4751284"/>
              <a:gd name="connsiteY20" fmla="*/ 53283 h 461788"/>
              <a:gd name="connsiteX21" fmla="*/ 2779723 w 4751284"/>
              <a:gd name="connsiteY21" fmla="*/ 62164 h 461788"/>
              <a:gd name="connsiteX22" fmla="*/ 2806366 w 4751284"/>
              <a:gd name="connsiteY22" fmla="*/ 71044 h 461788"/>
              <a:gd name="connsiteX23" fmla="*/ 2859651 w 4751284"/>
              <a:gd name="connsiteY23" fmla="*/ 79925 h 461788"/>
              <a:gd name="connsiteX24" fmla="*/ 2930699 w 4751284"/>
              <a:gd name="connsiteY24" fmla="*/ 97686 h 461788"/>
              <a:gd name="connsiteX25" fmla="*/ 2983984 w 4751284"/>
              <a:gd name="connsiteY25" fmla="*/ 133208 h 461788"/>
              <a:gd name="connsiteX26" fmla="*/ 3019508 w 4751284"/>
              <a:gd name="connsiteY26" fmla="*/ 168730 h 461788"/>
              <a:gd name="connsiteX27" fmla="*/ 3126078 w 4751284"/>
              <a:gd name="connsiteY27" fmla="*/ 204252 h 461788"/>
              <a:gd name="connsiteX28" fmla="*/ 3330339 w 4751284"/>
              <a:gd name="connsiteY28" fmla="*/ 319699 h 461788"/>
              <a:gd name="connsiteX29" fmla="*/ 3383625 w 4751284"/>
              <a:gd name="connsiteY29" fmla="*/ 372983 h 461788"/>
              <a:gd name="connsiteX30" fmla="*/ 3410267 w 4751284"/>
              <a:gd name="connsiteY30" fmla="*/ 408505 h 461788"/>
              <a:gd name="connsiteX31" fmla="*/ 3445791 w 4751284"/>
              <a:gd name="connsiteY31" fmla="*/ 426266 h 461788"/>
              <a:gd name="connsiteX32" fmla="*/ 3472434 w 4751284"/>
              <a:gd name="connsiteY32" fmla="*/ 444027 h 461788"/>
              <a:gd name="connsiteX33" fmla="*/ 3534600 w 4751284"/>
              <a:gd name="connsiteY33" fmla="*/ 461788 h 461788"/>
              <a:gd name="connsiteX34" fmla="*/ 4085216 w 4751284"/>
              <a:gd name="connsiteY34" fmla="*/ 452908 h 461788"/>
              <a:gd name="connsiteX35" fmla="*/ 4147382 w 4751284"/>
              <a:gd name="connsiteY35" fmla="*/ 435146 h 461788"/>
              <a:gd name="connsiteX36" fmla="*/ 4547023 w 4751284"/>
              <a:gd name="connsiteY36" fmla="*/ 417385 h 461788"/>
              <a:gd name="connsiteX37" fmla="*/ 4751284 w 4751284"/>
              <a:gd name="connsiteY37" fmla="*/ 408505 h 46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51284" h="461788">
                <a:moveTo>
                  <a:pt x="0" y="177611"/>
                </a:moveTo>
                <a:cubicBezTo>
                  <a:pt x="17762" y="165770"/>
                  <a:pt x="35798" y="154330"/>
                  <a:pt x="53286" y="142089"/>
                </a:cubicBezTo>
                <a:cubicBezTo>
                  <a:pt x="65412" y="133601"/>
                  <a:pt x="75433" y="121783"/>
                  <a:pt x="88809" y="115447"/>
                </a:cubicBezTo>
                <a:cubicBezTo>
                  <a:pt x="164699" y="79500"/>
                  <a:pt x="345265" y="14891"/>
                  <a:pt x="417403" y="8880"/>
                </a:cubicBezTo>
                <a:lnTo>
                  <a:pt x="523974" y="0"/>
                </a:lnTo>
                <a:cubicBezTo>
                  <a:pt x="597981" y="2960"/>
                  <a:pt x="672359" y="920"/>
                  <a:pt x="745996" y="8880"/>
                </a:cubicBezTo>
                <a:cubicBezTo>
                  <a:pt x="817230" y="16581"/>
                  <a:pt x="845185" y="35950"/>
                  <a:pt x="905853" y="53283"/>
                </a:cubicBezTo>
                <a:cubicBezTo>
                  <a:pt x="929325" y="59989"/>
                  <a:pt x="953600" y="63763"/>
                  <a:pt x="976900" y="71044"/>
                </a:cubicBezTo>
                <a:cubicBezTo>
                  <a:pt x="1001041" y="78588"/>
                  <a:pt x="1023409" y="91552"/>
                  <a:pt x="1047947" y="97686"/>
                </a:cubicBezTo>
                <a:cubicBezTo>
                  <a:pt x="1071101" y="103474"/>
                  <a:pt x="1095312" y="103606"/>
                  <a:pt x="1118994" y="106566"/>
                </a:cubicBezTo>
                <a:cubicBezTo>
                  <a:pt x="1130835" y="109526"/>
                  <a:pt x="1142939" y="111587"/>
                  <a:pt x="1154518" y="115447"/>
                </a:cubicBezTo>
                <a:cubicBezTo>
                  <a:pt x="1168339" y="120054"/>
                  <a:pt x="1206862" y="137933"/>
                  <a:pt x="1225565" y="142089"/>
                </a:cubicBezTo>
                <a:cubicBezTo>
                  <a:pt x="1243143" y="145995"/>
                  <a:pt x="1261089" y="148009"/>
                  <a:pt x="1278851" y="150969"/>
                </a:cubicBezTo>
                <a:cubicBezTo>
                  <a:pt x="1432836" y="202299"/>
                  <a:pt x="1323383" y="168730"/>
                  <a:pt x="1714015" y="168730"/>
                </a:cubicBezTo>
                <a:cubicBezTo>
                  <a:pt x="1776252" y="168730"/>
                  <a:pt x="1838348" y="162810"/>
                  <a:pt x="1900514" y="159850"/>
                </a:cubicBezTo>
                <a:cubicBezTo>
                  <a:pt x="1915315" y="150969"/>
                  <a:pt x="1929145" y="140218"/>
                  <a:pt x="1944918" y="133208"/>
                </a:cubicBezTo>
                <a:cubicBezTo>
                  <a:pt x="1964755" y="124392"/>
                  <a:pt x="2030088" y="117235"/>
                  <a:pt x="2042608" y="115447"/>
                </a:cubicBezTo>
                <a:cubicBezTo>
                  <a:pt x="2110567" y="92794"/>
                  <a:pt x="2051487" y="110042"/>
                  <a:pt x="2193584" y="97686"/>
                </a:cubicBezTo>
                <a:cubicBezTo>
                  <a:pt x="2220290" y="95364"/>
                  <a:pt x="2246869" y="91765"/>
                  <a:pt x="2273512" y="88805"/>
                </a:cubicBezTo>
                <a:cubicBezTo>
                  <a:pt x="2369972" y="64692"/>
                  <a:pt x="2247166" y="93062"/>
                  <a:pt x="2460011" y="71044"/>
                </a:cubicBezTo>
                <a:cubicBezTo>
                  <a:pt x="2495833" y="67338"/>
                  <a:pt x="2566581" y="53283"/>
                  <a:pt x="2566581" y="53283"/>
                </a:cubicBezTo>
                <a:cubicBezTo>
                  <a:pt x="2637628" y="56243"/>
                  <a:pt x="2708808" y="56911"/>
                  <a:pt x="2779723" y="62164"/>
                </a:cubicBezTo>
                <a:cubicBezTo>
                  <a:pt x="2789059" y="62856"/>
                  <a:pt x="2797228" y="69013"/>
                  <a:pt x="2806366" y="71044"/>
                </a:cubicBezTo>
                <a:cubicBezTo>
                  <a:pt x="2823944" y="74950"/>
                  <a:pt x="2842044" y="76152"/>
                  <a:pt x="2859651" y="79925"/>
                </a:cubicBezTo>
                <a:cubicBezTo>
                  <a:pt x="2883521" y="85040"/>
                  <a:pt x="2930699" y="97686"/>
                  <a:pt x="2930699" y="97686"/>
                </a:cubicBezTo>
                <a:cubicBezTo>
                  <a:pt x="2948461" y="109527"/>
                  <a:pt x="2968889" y="118114"/>
                  <a:pt x="2983984" y="133208"/>
                </a:cubicBezTo>
                <a:cubicBezTo>
                  <a:pt x="2995825" y="145049"/>
                  <a:pt x="3004530" y="161241"/>
                  <a:pt x="3019508" y="168730"/>
                </a:cubicBezTo>
                <a:cubicBezTo>
                  <a:pt x="3053000" y="185475"/>
                  <a:pt x="3091804" y="189172"/>
                  <a:pt x="3126078" y="204252"/>
                </a:cubicBezTo>
                <a:cubicBezTo>
                  <a:pt x="3148234" y="214000"/>
                  <a:pt x="3301747" y="298256"/>
                  <a:pt x="3330339" y="319699"/>
                </a:cubicBezTo>
                <a:cubicBezTo>
                  <a:pt x="3350434" y="334770"/>
                  <a:pt x="3366821" y="354313"/>
                  <a:pt x="3383625" y="372983"/>
                </a:cubicBezTo>
                <a:cubicBezTo>
                  <a:pt x="3393526" y="383984"/>
                  <a:pt x="3399029" y="398873"/>
                  <a:pt x="3410267" y="408505"/>
                </a:cubicBezTo>
                <a:cubicBezTo>
                  <a:pt x="3420319" y="417121"/>
                  <a:pt x="3434296" y="419698"/>
                  <a:pt x="3445791" y="426266"/>
                </a:cubicBezTo>
                <a:cubicBezTo>
                  <a:pt x="3455058" y="431561"/>
                  <a:pt x="3462887" y="439254"/>
                  <a:pt x="3472434" y="444027"/>
                </a:cubicBezTo>
                <a:cubicBezTo>
                  <a:pt x="3485180" y="450400"/>
                  <a:pt x="3523211" y="458941"/>
                  <a:pt x="3534600" y="461788"/>
                </a:cubicBezTo>
                <a:lnTo>
                  <a:pt x="4085216" y="452908"/>
                </a:lnTo>
                <a:cubicBezTo>
                  <a:pt x="4156073" y="450761"/>
                  <a:pt x="4089028" y="440981"/>
                  <a:pt x="4147382" y="435146"/>
                </a:cubicBezTo>
                <a:cubicBezTo>
                  <a:pt x="4231401" y="426745"/>
                  <a:pt x="4494364" y="419266"/>
                  <a:pt x="4547023" y="417385"/>
                </a:cubicBezTo>
                <a:cubicBezTo>
                  <a:pt x="4674125" y="404676"/>
                  <a:pt x="4606081" y="408505"/>
                  <a:pt x="4751284" y="4085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7" name="Freeform 26"/>
          <p:cNvSpPr/>
          <p:nvPr/>
        </p:nvSpPr>
        <p:spPr>
          <a:xfrm>
            <a:off x="2519363" y="3876675"/>
            <a:ext cx="4254500" cy="1908175"/>
          </a:xfrm>
          <a:custGeom>
            <a:avLst/>
            <a:gdLst>
              <a:gd name="connsiteX0" fmla="*/ 0 w 4253952"/>
              <a:gd name="connsiteY0" fmla="*/ 0 h 1909317"/>
              <a:gd name="connsiteX1" fmla="*/ 168737 w 4253952"/>
              <a:gd name="connsiteY1" fmla="*/ 44403 h 1909317"/>
              <a:gd name="connsiteX2" fmla="*/ 222022 w 4253952"/>
              <a:gd name="connsiteY2" fmla="*/ 71044 h 1909317"/>
              <a:gd name="connsiteX3" fmla="*/ 328593 w 4253952"/>
              <a:gd name="connsiteY3" fmla="*/ 115447 h 1909317"/>
              <a:gd name="connsiteX4" fmla="*/ 355236 w 4253952"/>
              <a:gd name="connsiteY4" fmla="*/ 124327 h 1909317"/>
              <a:gd name="connsiteX5" fmla="*/ 435164 w 4253952"/>
              <a:gd name="connsiteY5" fmla="*/ 168730 h 1909317"/>
              <a:gd name="connsiteX6" fmla="*/ 461806 w 4253952"/>
              <a:gd name="connsiteY6" fmla="*/ 177611 h 1909317"/>
              <a:gd name="connsiteX7" fmla="*/ 506211 w 4253952"/>
              <a:gd name="connsiteY7" fmla="*/ 204252 h 1909317"/>
              <a:gd name="connsiteX8" fmla="*/ 568377 w 4253952"/>
              <a:gd name="connsiteY8" fmla="*/ 239775 h 1909317"/>
              <a:gd name="connsiteX9" fmla="*/ 595020 w 4253952"/>
              <a:gd name="connsiteY9" fmla="*/ 266416 h 1909317"/>
              <a:gd name="connsiteX10" fmla="*/ 612782 w 4253952"/>
              <a:gd name="connsiteY10" fmla="*/ 301938 h 1909317"/>
              <a:gd name="connsiteX11" fmla="*/ 639425 w 4253952"/>
              <a:gd name="connsiteY11" fmla="*/ 364102 h 1909317"/>
              <a:gd name="connsiteX12" fmla="*/ 666067 w 4253952"/>
              <a:gd name="connsiteY12" fmla="*/ 372983 h 1909317"/>
              <a:gd name="connsiteX13" fmla="*/ 737114 w 4253952"/>
              <a:gd name="connsiteY13" fmla="*/ 390744 h 1909317"/>
              <a:gd name="connsiteX14" fmla="*/ 994661 w 4253952"/>
              <a:gd name="connsiteY14" fmla="*/ 408505 h 1909317"/>
              <a:gd name="connsiteX15" fmla="*/ 1198921 w 4253952"/>
              <a:gd name="connsiteY15" fmla="*/ 444027 h 1909317"/>
              <a:gd name="connsiteX16" fmla="*/ 1332135 w 4253952"/>
              <a:gd name="connsiteY16" fmla="*/ 461788 h 1909317"/>
              <a:gd name="connsiteX17" fmla="*/ 1358778 w 4253952"/>
              <a:gd name="connsiteY17" fmla="*/ 479549 h 1909317"/>
              <a:gd name="connsiteX18" fmla="*/ 1385420 w 4253952"/>
              <a:gd name="connsiteY18" fmla="*/ 541713 h 1909317"/>
              <a:gd name="connsiteX19" fmla="*/ 1412063 w 4253952"/>
              <a:gd name="connsiteY19" fmla="*/ 594996 h 1909317"/>
              <a:gd name="connsiteX20" fmla="*/ 1465349 w 4253952"/>
              <a:gd name="connsiteY20" fmla="*/ 648280 h 1909317"/>
              <a:gd name="connsiteX21" fmla="*/ 1536396 w 4253952"/>
              <a:gd name="connsiteY21" fmla="*/ 728204 h 1909317"/>
              <a:gd name="connsiteX22" fmla="*/ 1607443 w 4253952"/>
              <a:gd name="connsiteY22" fmla="*/ 790368 h 1909317"/>
              <a:gd name="connsiteX23" fmla="*/ 1660728 w 4253952"/>
              <a:gd name="connsiteY23" fmla="*/ 852532 h 1909317"/>
              <a:gd name="connsiteX24" fmla="*/ 1687371 w 4253952"/>
              <a:gd name="connsiteY24" fmla="*/ 870293 h 1909317"/>
              <a:gd name="connsiteX25" fmla="*/ 1714014 w 4253952"/>
              <a:gd name="connsiteY25" fmla="*/ 896935 h 1909317"/>
              <a:gd name="connsiteX26" fmla="*/ 1785061 w 4253952"/>
              <a:gd name="connsiteY26" fmla="*/ 932457 h 1909317"/>
              <a:gd name="connsiteX27" fmla="*/ 1847227 w 4253952"/>
              <a:gd name="connsiteY27" fmla="*/ 959099 h 1909317"/>
              <a:gd name="connsiteX28" fmla="*/ 1918275 w 4253952"/>
              <a:gd name="connsiteY28" fmla="*/ 976860 h 1909317"/>
              <a:gd name="connsiteX29" fmla="*/ 2264630 w 4253952"/>
              <a:gd name="connsiteY29" fmla="*/ 994621 h 1909317"/>
              <a:gd name="connsiteX30" fmla="*/ 2326796 w 4253952"/>
              <a:gd name="connsiteY30" fmla="*/ 1021262 h 1909317"/>
              <a:gd name="connsiteX31" fmla="*/ 2415605 w 4253952"/>
              <a:gd name="connsiteY31" fmla="*/ 1030143 h 1909317"/>
              <a:gd name="connsiteX32" fmla="*/ 2602104 w 4253952"/>
              <a:gd name="connsiteY32" fmla="*/ 1047904 h 1909317"/>
              <a:gd name="connsiteX33" fmla="*/ 2761960 w 4253952"/>
              <a:gd name="connsiteY33" fmla="*/ 1074546 h 1909317"/>
              <a:gd name="connsiteX34" fmla="*/ 2859650 w 4253952"/>
              <a:gd name="connsiteY34" fmla="*/ 1083426 h 1909317"/>
              <a:gd name="connsiteX35" fmla="*/ 2948459 w 4253952"/>
              <a:gd name="connsiteY35" fmla="*/ 1092307 h 1909317"/>
              <a:gd name="connsiteX36" fmla="*/ 3081673 w 4253952"/>
              <a:gd name="connsiteY36" fmla="*/ 1163351 h 1909317"/>
              <a:gd name="connsiteX37" fmla="*/ 3161601 w 4253952"/>
              <a:gd name="connsiteY37" fmla="*/ 1225515 h 1909317"/>
              <a:gd name="connsiteX38" fmla="*/ 3188244 w 4253952"/>
              <a:gd name="connsiteY38" fmla="*/ 1243276 h 1909317"/>
              <a:gd name="connsiteX39" fmla="*/ 3241529 w 4253952"/>
              <a:gd name="connsiteY39" fmla="*/ 1305440 h 1909317"/>
              <a:gd name="connsiteX40" fmla="*/ 3330338 w 4253952"/>
              <a:gd name="connsiteY40" fmla="*/ 1349842 h 1909317"/>
              <a:gd name="connsiteX41" fmla="*/ 3401385 w 4253952"/>
              <a:gd name="connsiteY41" fmla="*/ 1394245 h 1909317"/>
              <a:gd name="connsiteX42" fmla="*/ 3472433 w 4253952"/>
              <a:gd name="connsiteY42" fmla="*/ 1447528 h 1909317"/>
              <a:gd name="connsiteX43" fmla="*/ 3507956 w 4253952"/>
              <a:gd name="connsiteY43" fmla="*/ 1465290 h 1909317"/>
              <a:gd name="connsiteX44" fmla="*/ 3570123 w 4253952"/>
              <a:gd name="connsiteY44" fmla="*/ 1527453 h 1909317"/>
              <a:gd name="connsiteX45" fmla="*/ 3605646 w 4253952"/>
              <a:gd name="connsiteY45" fmla="*/ 1554095 h 1909317"/>
              <a:gd name="connsiteX46" fmla="*/ 3667813 w 4253952"/>
              <a:gd name="connsiteY46" fmla="*/ 1634020 h 1909317"/>
              <a:gd name="connsiteX47" fmla="*/ 3747741 w 4253952"/>
              <a:gd name="connsiteY47" fmla="*/ 1687303 h 1909317"/>
              <a:gd name="connsiteX48" fmla="*/ 3774383 w 4253952"/>
              <a:gd name="connsiteY48" fmla="*/ 1713945 h 1909317"/>
              <a:gd name="connsiteX49" fmla="*/ 3889835 w 4253952"/>
              <a:gd name="connsiteY49" fmla="*/ 1758348 h 1909317"/>
              <a:gd name="connsiteX50" fmla="*/ 3943121 w 4253952"/>
              <a:gd name="connsiteY50" fmla="*/ 1776109 h 1909317"/>
              <a:gd name="connsiteX51" fmla="*/ 4058572 w 4253952"/>
              <a:gd name="connsiteY51" fmla="*/ 1811631 h 1909317"/>
              <a:gd name="connsiteX52" fmla="*/ 4102977 w 4253952"/>
              <a:gd name="connsiteY52" fmla="*/ 1820511 h 1909317"/>
              <a:gd name="connsiteX53" fmla="*/ 4200667 w 4253952"/>
              <a:gd name="connsiteY53" fmla="*/ 1847153 h 1909317"/>
              <a:gd name="connsiteX54" fmla="*/ 4209548 w 4253952"/>
              <a:gd name="connsiteY54" fmla="*/ 1873795 h 1909317"/>
              <a:gd name="connsiteX55" fmla="*/ 4253952 w 4253952"/>
              <a:gd name="connsiteY55" fmla="*/ 1909317 h 190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253952" h="1909317">
                <a:moveTo>
                  <a:pt x="0" y="0"/>
                </a:moveTo>
                <a:cubicBezTo>
                  <a:pt x="66256" y="9464"/>
                  <a:pt x="101303" y="10688"/>
                  <a:pt x="168737" y="44403"/>
                </a:cubicBezTo>
                <a:cubicBezTo>
                  <a:pt x="186499" y="53283"/>
                  <a:pt x="203875" y="62979"/>
                  <a:pt x="222022" y="71044"/>
                </a:cubicBezTo>
                <a:cubicBezTo>
                  <a:pt x="257189" y="86673"/>
                  <a:pt x="292084" y="103279"/>
                  <a:pt x="328593" y="115447"/>
                </a:cubicBezTo>
                <a:cubicBezTo>
                  <a:pt x="337474" y="118407"/>
                  <a:pt x="346632" y="120639"/>
                  <a:pt x="355236" y="124327"/>
                </a:cubicBezTo>
                <a:cubicBezTo>
                  <a:pt x="415076" y="149972"/>
                  <a:pt x="367831" y="135065"/>
                  <a:pt x="435164" y="168730"/>
                </a:cubicBezTo>
                <a:cubicBezTo>
                  <a:pt x="443537" y="172916"/>
                  <a:pt x="453433" y="173425"/>
                  <a:pt x="461806" y="177611"/>
                </a:cubicBezTo>
                <a:cubicBezTo>
                  <a:pt x="477245" y="185330"/>
                  <a:pt x="491122" y="195870"/>
                  <a:pt x="506211" y="204252"/>
                </a:cubicBezTo>
                <a:cubicBezTo>
                  <a:pt x="532278" y="218733"/>
                  <a:pt x="546041" y="221162"/>
                  <a:pt x="568377" y="239775"/>
                </a:cubicBezTo>
                <a:cubicBezTo>
                  <a:pt x="578025" y="247815"/>
                  <a:pt x="586139" y="257536"/>
                  <a:pt x="595020" y="266416"/>
                </a:cubicBezTo>
                <a:cubicBezTo>
                  <a:pt x="600941" y="278257"/>
                  <a:pt x="607567" y="289770"/>
                  <a:pt x="612782" y="301938"/>
                </a:cubicBezTo>
                <a:cubicBezTo>
                  <a:pt x="620744" y="320515"/>
                  <a:pt x="624697" y="349374"/>
                  <a:pt x="639425" y="364102"/>
                </a:cubicBezTo>
                <a:cubicBezTo>
                  <a:pt x="646044" y="370721"/>
                  <a:pt x="657036" y="370520"/>
                  <a:pt x="666067" y="372983"/>
                </a:cubicBezTo>
                <a:cubicBezTo>
                  <a:pt x="689618" y="379406"/>
                  <a:pt x="712844" y="388120"/>
                  <a:pt x="737114" y="390744"/>
                </a:cubicBezTo>
                <a:cubicBezTo>
                  <a:pt x="822668" y="399993"/>
                  <a:pt x="908812" y="402585"/>
                  <a:pt x="994661" y="408505"/>
                </a:cubicBezTo>
                <a:cubicBezTo>
                  <a:pt x="1062748" y="420346"/>
                  <a:pt x="1130235" y="436395"/>
                  <a:pt x="1198921" y="444027"/>
                </a:cubicBezTo>
                <a:cubicBezTo>
                  <a:pt x="1296746" y="454896"/>
                  <a:pt x="1252408" y="448501"/>
                  <a:pt x="1332135" y="461788"/>
                </a:cubicBezTo>
                <a:cubicBezTo>
                  <a:pt x="1341016" y="467708"/>
                  <a:pt x="1351945" y="471350"/>
                  <a:pt x="1358778" y="479549"/>
                </a:cubicBezTo>
                <a:cubicBezTo>
                  <a:pt x="1377208" y="501664"/>
                  <a:pt x="1374842" y="517912"/>
                  <a:pt x="1385420" y="541713"/>
                </a:cubicBezTo>
                <a:cubicBezTo>
                  <a:pt x="1393485" y="559859"/>
                  <a:pt x="1400148" y="579110"/>
                  <a:pt x="1412063" y="594996"/>
                </a:cubicBezTo>
                <a:cubicBezTo>
                  <a:pt x="1427135" y="615091"/>
                  <a:pt x="1448210" y="629917"/>
                  <a:pt x="1465349" y="648280"/>
                </a:cubicBezTo>
                <a:cubicBezTo>
                  <a:pt x="1489671" y="674338"/>
                  <a:pt x="1511190" y="702999"/>
                  <a:pt x="1536396" y="728204"/>
                </a:cubicBezTo>
                <a:cubicBezTo>
                  <a:pt x="1558648" y="750455"/>
                  <a:pt x="1585192" y="768117"/>
                  <a:pt x="1607443" y="790368"/>
                </a:cubicBezTo>
                <a:cubicBezTo>
                  <a:pt x="1626742" y="809666"/>
                  <a:pt x="1641429" y="833234"/>
                  <a:pt x="1660728" y="852532"/>
                </a:cubicBezTo>
                <a:cubicBezTo>
                  <a:pt x="1668275" y="860079"/>
                  <a:pt x="1679171" y="863460"/>
                  <a:pt x="1687371" y="870293"/>
                </a:cubicBezTo>
                <a:cubicBezTo>
                  <a:pt x="1697020" y="878333"/>
                  <a:pt x="1703418" y="890192"/>
                  <a:pt x="1714014" y="896935"/>
                </a:cubicBezTo>
                <a:cubicBezTo>
                  <a:pt x="1736352" y="911150"/>
                  <a:pt x="1761379" y="920616"/>
                  <a:pt x="1785061" y="932457"/>
                </a:cubicBezTo>
                <a:cubicBezTo>
                  <a:pt x="1814167" y="947009"/>
                  <a:pt x="1818484" y="951260"/>
                  <a:pt x="1847227" y="959099"/>
                </a:cubicBezTo>
                <a:cubicBezTo>
                  <a:pt x="1870778" y="965522"/>
                  <a:pt x="1893896" y="975610"/>
                  <a:pt x="1918275" y="976860"/>
                </a:cubicBezTo>
                <a:lnTo>
                  <a:pt x="2264630" y="994621"/>
                </a:lnTo>
                <a:cubicBezTo>
                  <a:pt x="2285352" y="1003501"/>
                  <a:pt x="2304851" y="1016099"/>
                  <a:pt x="2326796" y="1021262"/>
                </a:cubicBezTo>
                <a:cubicBezTo>
                  <a:pt x="2355756" y="1028076"/>
                  <a:pt x="2386058" y="1026667"/>
                  <a:pt x="2415605" y="1030143"/>
                </a:cubicBezTo>
                <a:cubicBezTo>
                  <a:pt x="2575235" y="1048922"/>
                  <a:pt x="2345081" y="1029545"/>
                  <a:pt x="2602104" y="1047904"/>
                </a:cubicBezTo>
                <a:cubicBezTo>
                  <a:pt x="2665251" y="1060533"/>
                  <a:pt x="2681730" y="1064518"/>
                  <a:pt x="2761960" y="1074546"/>
                </a:cubicBezTo>
                <a:cubicBezTo>
                  <a:pt x="2794405" y="1078601"/>
                  <a:pt x="2827100" y="1080326"/>
                  <a:pt x="2859650" y="1083426"/>
                </a:cubicBezTo>
                <a:lnTo>
                  <a:pt x="2948459" y="1092307"/>
                </a:lnTo>
                <a:cubicBezTo>
                  <a:pt x="2982373" y="1109263"/>
                  <a:pt x="3049231" y="1141048"/>
                  <a:pt x="3081673" y="1163351"/>
                </a:cubicBezTo>
                <a:cubicBezTo>
                  <a:pt x="3109486" y="1182472"/>
                  <a:pt x="3133517" y="1206793"/>
                  <a:pt x="3161601" y="1225515"/>
                </a:cubicBezTo>
                <a:cubicBezTo>
                  <a:pt x="3170482" y="1231435"/>
                  <a:pt x="3180044" y="1236443"/>
                  <a:pt x="3188244" y="1243276"/>
                </a:cubicBezTo>
                <a:cubicBezTo>
                  <a:pt x="3246246" y="1291610"/>
                  <a:pt x="3182727" y="1246641"/>
                  <a:pt x="3241529" y="1305440"/>
                </a:cubicBezTo>
                <a:cubicBezTo>
                  <a:pt x="3273092" y="1337001"/>
                  <a:pt x="3286968" y="1335386"/>
                  <a:pt x="3330338" y="1349842"/>
                </a:cubicBezTo>
                <a:cubicBezTo>
                  <a:pt x="3485479" y="1466193"/>
                  <a:pt x="3255109" y="1296732"/>
                  <a:pt x="3401385" y="1394245"/>
                </a:cubicBezTo>
                <a:cubicBezTo>
                  <a:pt x="3452651" y="1428421"/>
                  <a:pt x="3430848" y="1423765"/>
                  <a:pt x="3472433" y="1447528"/>
                </a:cubicBezTo>
                <a:cubicBezTo>
                  <a:pt x="3483927" y="1454096"/>
                  <a:pt x="3497710" y="1456907"/>
                  <a:pt x="3507956" y="1465290"/>
                </a:cubicBezTo>
                <a:cubicBezTo>
                  <a:pt x="3530637" y="1483847"/>
                  <a:pt x="3546679" y="1509870"/>
                  <a:pt x="3570123" y="1527453"/>
                </a:cubicBezTo>
                <a:cubicBezTo>
                  <a:pt x="3581964" y="1536334"/>
                  <a:pt x="3595644" y="1543184"/>
                  <a:pt x="3605646" y="1554095"/>
                </a:cubicBezTo>
                <a:cubicBezTo>
                  <a:pt x="3628453" y="1578975"/>
                  <a:pt x="3638871" y="1616655"/>
                  <a:pt x="3667813" y="1634020"/>
                </a:cubicBezTo>
                <a:cubicBezTo>
                  <a:pt x="3700930" y="1653890"/>
                  <a:pt x="3718969" y="1662643"/>
                  <a:pt x="3747741" y="1687303"/>
                </a:cubicBezTo>
                <a:cubicBezTo>
                  <a:pt x="3757277" y="1695476"/>
                  <a:pt x="3764163" y="1706645"/>
                  <a:pt x="3774383" y="1713945"/>
                </a:cubicBezTo>
                <a:cubicBezTo>
                  <a:pt x="3800912" y="1732894"/>
                  <a:pt x="3869714" y="1751641"/>
                  <a:pt x="3889835" y="1758348"/>
                </a:cubicBezTo>
                <a:lnTo>
                  <a:pt x="3943121" y="1776109"/>
                </a:lnTo>
                <a:cubicBezTo>
                  <a:pt x="3987002" y="1790735"/>
                  <a:pt x="4012763" y="1800179"/>
                  <a:pt x="4058572" y="1811631"/>
                </a:cubicBezTo>
                <a:cubicBezTo>
                  <a:pt x="4073216" y="1815292"/>
                  <a:pt x="4088269" y="1817117"/>
                  <a:pt x="4102977" y="1820511"/>
                </a:cubicBezTo>
                <a:cubicBezTo>
                  <a:pt x="4168080" y="1835534"/>
                  <a:pt x="4156628" y="1832473"/>
                  <a:pt x="4200667" y="1847153"/>
                </a:cubicBezTo>
                <a:cubicBezTo>
                  <a:pt x="4203627" y="1856034"/>
                  <a:pt x="4204355" y="1866006"/>
                  <a:pt x="4209548" y="1873795"/>
                </a:cubicBezTo>
                <a:cubicBezTo>
                  <a:pt x="4225209" y="1897286"/>
                  <a:pt x="4233212" y="1898947"/>
                  <a:pt x="4253952" y="190931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8697" name="TextBox 27"/>
          <p:cNvSpPr txBox="1">
            <a:spLocks noChangeArrowheads="1"/>
          </p:cNvSpPr>
          <p:nvPr/>
        </p:nvSpPr>
        <p:spPr bwMode="auto">
          <a:xfrm>
            <a:off x="2095500" y="2509838"/>
            <a:ext cx="493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t=0</a:t>
            </a:r>
          </a:p>
        </p:txBody>
      </p:sp>
      <p:sp>
        <p:nvSpPr>
          <p:cNvPr id="28698" name="TextBox 28"/>
          <p:cNvSpPr txBox="1">
            <a:spLocks noChangeArrowheads="1"/>
          </p:cNvSpPr>
          <p:nvPr/>
        </p:nvSpPr>
        <p:spPr bwMode="auto">
          <a:xfrm>
            <a:off x="6546850" y="1687513"/>
            <a:ext cx="776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t=t+Δt</a:t>
            </a:r>
          </a:p>
        </p:txBody>
      </p:sp>
      <p:sp>
        <p:nvSpPr>
          <p:cNvPr id="28699" name="TextBox 29"/>
          <p:cNvSpPr txBox="1">
            <a:spLocks noChangeArrowheads="1"/>
          </p:cNvSpPr>
          <p:nvPr/>
        </p:nvSpPr>
        <p:spPr bwMode="auto">
          <a:xfrm>
            <a:off x="3508375" y="1771650"/>
            <a:ext cx="1262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2C75B5"/>
                </a:solidFill>
              </a:rPr>
              <a:t>ensemble</a:t>
            </a:r>
          </a:p>
          <a:p>
            <a:pPr eaLnBrk="1" hangingPunct="1"/>
            <a:r>
              <a:rPr lang="en-US" sz="1800">
                <a:solidFill>
                  <a:srgbClr val="2C75B5"/>
                </a:solidFill>
              </a:rPr>
              <a:t>members’</a:t>
            </a:r>
          </a:p>
          <a:p>
            <a:pPr eaLnBrk="1" hangingPunct="1"/>
            <a:r>
              <a:rPr lang="en-US" sz="1800">
                <a:solidFill>
                  <a:srgbClr val="2C75B5"/>
                </a:solidFill>
              </a:rPr>
              <a:t>trajectories</a:t>
            </a:r>
          </a:p>
        </p:txBody>
      </p:sp>
      <p:sp>
        <p:nvSpPr>
          <p:cNvPr id="28700" name="TextBox 30"/>
          <p:cNvSpPr txBox="1">
            <a:spLocks noChangeArrowheads="1"/>
          </p:cNvSpPr>
          <p:nvPr/>
        </p:nvSpPr>
        <p:spPr bwMode="auto">
          <a:xfrm>
            <a:off x="4384675" y="4878388"/>
            <a:ext cx="779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0000"/>
                </a:solidFill>
              </a:rPr>
              <a:t>reality</a:t>
            </a:r>
          </a:p>
        </p:txBody>
      </p:sp>
      <p:sp>
        <p:nvSpPr>
          <p:cNvPr id="2" name="TextBox 1"/>
          <p:cNvSpPr txBox="1"/>
          <p:nvPr/>
        </p:nvSpPr>
        <p:spPr>
          <a:xfrm>
            <a:off x="384851" y="5578423"/>
            <a:ext cx="5199297" cy="646331"/>
          </a:xfrm>
          <a:prstGeom prst="rect">
            <a:avLst/>
          </a:prstGeom>
          <a:noFill/>
        </p:spPr>
        <p:txBody>
          <a:bodyPr wrap="none" rtlCol="0">
            <a:spAutoFit/>
          </a:bodyPr>
          <a:lstStyle/>
          <a:p>
            <a:r>
              <a:rPr lang="en-US" dirty="0" smtClean="0"/>
              <a:t>If this situation happens more than infrequently,</a:t>
            </a:r>
          </a:p>
          <a:p>
            <a:r>
              <a:rPr lang="en-US" dirty="0" smtClean="0"/>
              <a:t>we need to improve our ensemble prediction system.</a:t>
            </a:r>
          </a:p>
        </p:txBody>
      </p:sp>
    </p:spTree>
    <p:extLst>
      <p:ext uri="{BB962C8B-B14F-4D97-AF65-F5344CB8AC3E}">
        <p14:creationId xmlns:p14="http://schemas.microsoft.com/office/powerpoint/2010/main" val="17057792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normAutofit fontScale="90000"/>
          </a:bodyPr>
          <a:lstStyle/>
          <a:p>
            <a:pPr eaLnBrk="1" hangingPunct="1"/>
            <a:r>
              <a:rPr lang="en-US" sz="4000">
                <a:latin typeface="Calibri" charset="0"/>
              </a:rPr>
              <a:t>Scientifically, what must be done to produce high-quality ensembles?</a:t>
            </a:r>
          </a:p>
        </p:txBody>
      </p:sp>
      <p:sp>
        <p:nvSpPr>
          <p:cNvPr id="4" name="Slide Number Placeholder 3"/>
          <p:cNvSpPr>
            <a:spLocks noGrp="1"/>
          </p:cNvSpPr>
          <p:nvPr>
            <p:ph type="sldNum" sz="quarter" idx="12"/>
          </p:nvPr>
        </p:nvSpPr>
        <p:spPr/>
        <p:txBody>
          <a:bodyPr/>
          <a:lstStyle/>
          <a:p>
            <a:pPr>
              <a:defRPr/>
            </a:pPr>
            <a:fld id="{072FFD9D-175B-2740-808C-BC4BA3F395E5}" type="slidenum">
              <a:rPr lang="en-US" smtClean="0"/>
              <a:pPr>
                <a:defRPr/>
              </a:pPr>
              <a:t>13</a:t>
            </a:fld>
            <a:endParaRPr lang="en-US"/>
          </a:p>
        </p:txBody>
      </p:sp>
      <p:sp>
        <p:nvSpPr>
          <p:cNvPr id="5" name="Oval 4"/>
          <p:cNvSpPr/>
          <p:nvPr/>
        </p:nvSpPr>
        <p:spPr>
          <a:xfrm>
            <a:off x="2447925" y="3244850"/>
            <a:ext cx="115888" cy="125413"/>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2281238" y="3087688"/>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2752725" y="3079750"/>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2447925" y="3538538"/>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2868613" y="3402013"/>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2636838" y="2955925"/>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2271713" y="3662363"/>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2636838" y="3662363"/>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2835275" y="3213100"/>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2271713" y="3978275"/>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2463800" y="3813175"/>
            <a:ext cx="115888" cy="12541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rot="2064610">
            <a:off x="2112963" y="2938463"/>
            <a:ext cx="901700" cy="1198562"/>
          </a:xfrm>
          <a:prstGeom prst="ellipse">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Freeform 16"/>
          <p:cNvSpPr/>
          <p:nvPr/>
        </p:nvSpPr>
        <p:spPr>
          <a:xfrm>
            <a:off x="2332038" y="2570163"/>
            <a:ext cx="5232400" cy="627062"/>
          </a:xfrm>
          <a:custGeom>
            <a:avLst/>
            <a:gdLst>
              <a:gd name="connsiteX0" fmla="*/ 0 w 5230852"/>
              <a:gd name="connsiteY0" fmla="*/ 594996 h 626503"/>
              <a:gd name="connsiteX1" fmla="*/ 150975 w 5230852"/>
              <a:gd name="connsiteY1" fmla="*/ 497310 h 626503"/>
              <a:gd name="connsiteX2" fmla="*/ 248665 w 5230852"/>
              <a:gd name="connsiteY2" fmla="*/ 435147 h 626503"/>
              <a:gd name="connsiteX3" fmla="*/ 355236 w 5230852"/>
              <a:gd name="connsiteY3" fmla="*/ 390744 h 626503"/>
              <a:gd name="connsiteX4" fmla="*/ 479568 w 5230852"/>
              <a:gd name="connsiteY4" fmla="*/ 372983 h 626503"/>
              <a:gd name="connsiteX5" fmla="*/ 586139 w 5230852"/>
              <a:gd name="connsiteY5" fmla="*/ 355222 h 626503"/>
              <a:gd name="connsiteX6" fmla="*/ 843685 w 5230852"/>
              <a:gd name="connsiteY6" fmla="*/ 372983 h 626503"/>
              <a:gd name="connsiteX7" fmla="*/ 914733 w 5230852"/>
              <a:gd name="connsiteY7" fmla="*/ 408505 h 626503"/>
              <a:gd name="connsiteX8" fmla="*/ 976899 w 5230852"/>
              <a:gd name="connsiteY8" fmla="*/ 426266 h 626503"/>
              <a:gd name="connsiteX9" fmla="*/ 1039065 w 5230852"/>
              <a:gd name="connsiteY9" fmla="*/ 461788 h 626503"/>
              <a:gd name="connsiteX10" fmla="*/ 1154517 w 5230852"/>
              <a:gd name="connsiteY10" fmla="*/ 523952 h 626503"/>
              <a:gd name="connsiteX11" fmla="*/ 1198921 w 5230852"/>
              <a:gd name="connsiteY11" fmla="*/ 541713 h 626503"/>
              <a:gd name="connsiteX12" fmla="*/ 1225564 w 5230852"/>
              <a:gd name="connsiteY12" fmla="*/ 550594 h 626503"/>
              <a:gd name="connsiteX13" fmla="*/ 1287731 w 5230852"/>
              <a:gd name="connsiteY13" fmla="*/ 577235 h 626503"/>
              <a:gd name="connsiteX14" fmla="*/ 1332135 w 5230852"/>
              <a:gd name="connsiteY14" fmla="*/ 603877 h 626503"/>
              <a:gd name="connsiteX15" fmla="*/ 1376540 w 5230852"/>
              <a:gd name="connsiteY15" fmla="*/ 612757 h 626503"/>
              <a:gd name="connsiteX16" fmla="*/ 1749537 w 5230852"/>
              <a:gd name="connsiteY16" fmla="*/ 603877 h 626503"/>
              <a:gd name="connsiteX17" fmla="*/ 1793942 w 5230852"/>
              <a:gd name="connsiteY17" fmla="*/ 594996 h 626503"/>
              <a:gd name="connsiteX18" fmla="*/ 1900513 w 5230852"/>
              <a:gd name="connsiteY18" fmla="*/ 586116 h 626503"/>
              <a:gd name="connsiteX19" fmla="*/ 2513295 w 5230852"/>
              <a:gd name="connsiteY19" fmla="*/ 603877 h 626503"/>
              <a:gd name="connsiteX20" fmla="*/ 2575461 w 5230852"/>
              <a:gd name="connsiteY20" fmla="*/ 612757 h 626503"/>
              <a:gd name="connsiteX21" fmla="*/ 2779722 w 5230852"/>
              <a:gd name="connsiteY21" fmla="*/ 621638 h 626503"/>
              <a:gd name="connsiteX22" fmla="*/ 3063911 w 5230852"/>
              <a:gd name="connsiteY22" fmla="*/ 594996 h 626503"/>
              <a:gd name="connsiteX23" fmla="*/ 3090554 w 5230852"/>
              <a:gd name="connsiteY23" fmla="*/ 577235 h 626503"/>
              <a:gd name="connsiteX24" fmla="*/ 3108316 w 5230852"/>
              <a:gd name="connsiteY24" fmla="*/ 550594 h 626503"/>
              <a:gd name="connsiteX25" fmla="*/ 3241529 w 5230852"/>
              <a:gd name="connsiteY25" fmla="*/ 488430 h 626503"/>
              <a:gd name="connsiteX26" fmla="*/ 3285934 w 5230852"/>
              <a:gd name="connsiteY26" fmla="*/ 461788 h 626503"/>
              <a:gd name="connsiteX27" fmla="*/ 3383624 w 5230852"/>
              <a:gd name="connsiteY27" fmla="*/ 417385 h 626503"/>
              <a:gd name="connsiteX28" fmla="*/ 3454671 w 5230852"/>
              <a:gd name="connsiteY28" fmla="*/ 399624 h 626503"/>
              <a:gd name="connsiteX29" fmla="*/ 3516837 w 5230852"/>
              <a:gd name="connsiteY29" fmla="*/ 381863 h 626503"/>
              <a:gd name="connsiteX30" fmla="*/ 3570123 w 5230852"/>
              <a:gd name="connsiteY30" fmla="*/ 364102 h 626503"/>
              <a:gd name="connsiteX31" fmla="*/ 3632289 w 5230852"/>
              <a:gd name="connsiteY31" fmla="*/ 346341 h 626503"/>
              <a:gd name="connsiteX32" fmla="*/ 3685574 w 5230852"/>
              <a:gd name="connsiteY32" fmla="*/ 328580 h 626503"/>
              <a:gd name="connsiteX33" fmla="*/ 3836550 w 5230852"/>
              <a:gd name="connsiteY33" fmla="*/ 293058 h 626503"/>
              <a:gd name="connsiteX34" fmla="*/ 4023049 w 5230852"/>
              <a:gd name="connsiteY34" fmla="*/ 275297 h 626503"/>
              <a:gd name="connsiteX35" fmla="*/ 4111858 w 5230852"/>
              <a:gd name="connsiteY35" fmla="*/ 266416 h 626503"/>
              <a:gd name="connsiteX36" fmla="*/ 4200667 w 5230852"/>
              <a:gd name="connsiteY36" fmla="*/ 248655 h 626503"/>
              <a:gd name="connsiteX37" fmla="*/ 4271714 w 5230852"/>
              <a:gd name="connsiteY37" fmla="*/ 230894 h 626503"/>
              <a:gd name="connsiteX38" fmla="*/ 4458213 w 5230852"/>
              <a:gd name="connsiteY38" fmla="*/ 213133 h 626503"/>
              <a:gd name="connsiteX39" fmla="*/ 4609188 w 5230852"/>
              <a:gd name="connsiteY39" fmla="*/ 195372 h 626503"/>
              <a:gd name="connsiteX40" fmla="*/ 4671355 w 5230852"/>
              <a:gd name="connsiteY40" fmla="*/ 177611 h 626503"/>
              <a:gd name="connsiteX41" fmla="*/ 4866735 w 5230852"/>
              <a:gd name="connsiteY41" fmla="*/ 168730 h 626503"/>
              <a:gd name="connsiteX42" fmla="*/ 4982186 w 5230852"/>
              <a:gd name="connsiteY42" fmla="*/ 142089 h 626503"/>
              <a:gd name="connsiteX43" fmla="*/ 5097638 w 5230852"/>
              <a:gd name="connsiteY43" fmla="*/ 115447 h 626503"/>
              <a:gd name="connsiteX44" fmla="*/ 5150923 w 5230852"/>
              <a:gd name="connsiteY44" fmla="*/ 79925 h 626503"/>
              <a:gd name="connsiteX45" fmla="*/ 5195328 w 5230852"/>
              <a:gd name="connsiteY45" fmla="*/ 44403 h 626503"/>
              <a:gd name="connsiteX46" fmla="*/ 5230852 w 5230852"/>
              <a:gd name="connsiteY46" fmla="*/ 0 h 62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30852" h="626503">
                <a:moveTo>
                  <a:pt x="0" y="594996"/>
                </a:moveTo>
                <a:lnTo>
                  <a:pt x="150975" y="497310"/>
                </a:lnTo>
                <a:cubicBezTo>
                  <a:pt x="168761" y="485711"/>
                  <a:pt x="226274" y="445683"/>
                  <a:pt x="248665" y="435147"/>
                </a:cubicBezTo>
                <a:cubicBezTo>
                  <a:pt x="283486" y="418761"/>
                  <a:pt x="317139" y="396186"/>
                  <a:pt x="355236" y="390744"/>
                </a:cubicBezTo>
                <a:lnTo>
                  <a:pt x="479568" y="372983"/>
                </a:lnTo>
                <a:cubicBezTo>
                  <a:pt x="515163" y="367507"/>
                  <a:pt x="586139" y="355222"/>
                  <a:pt x="586139" y="355222"/>
                </a:cubicBezTo>
                <a:cubicBezTo>
                  <a:pt x="671988" y="361142"/>
                  <a:pt x="758222" y="362929"/>
                  <a:pt x="843685" y="372983"/>
                </a:cubicBezTo>
                <a:cubicBezTo>
                  <a:pt x="899978" y="379605"/>
                  <a:pt x="873501" y="392013"/>
                  <a:pt x="914733" y="408505"/>
                </a:cubicBezTo>
                <a:cubicBezTo>
                  <a:pt x="934743" y="416509"/>
                  <a:pt x="956177" y="420346"/>
                  <a:pt x="976899" y="426266"/>
                </a:cubicBezTo>
                <a:cubicBezTo>
                  <a:pt x="1032728" y="463483"/>
                  <a:pt x="971458" y="424230"/>
                  <a:pt x="1039065" y="461788"/>
                </a:cubicBezTo>
                <a:cubicBezTo>
                  <a:pt x="1089103" y="489586"/>
                  <a:pt x="1094217" y="499833"/>
                  <a:pt x="1154517" y="523952"/>
                </a:cubicBezTo>
                <a:cubicBezTo>
                  <a:pt x="1169318" y="529872"/>
                  <a:pt x="1183995" y="536116"/>
                  <a:pt x="1198921" y="541713"/>
                </a:cubicBezTo>
                <a:cubicBezTo>
                  <a:pt x="1207686" y="545000"/>
                  <a:pt x="1216872" y="547117"/>
                  <a:pt x="1225564" y="550594"/>
                </a:cubicBezTo>
                <a:cubicBezTo>
                  <a:pt x="1246497" y="558967"/>
                  <a:pt x="1267566" y="567153"/>
                  <a:pt x="1287731" y="577235"/>
                </a:cubicBezTo>
                <a:cubicBezTo>
                  <a:pt x="1303170" y="584954"/>
                  <a:pt x="1316108" y="597467"/>
                  <a:pt x="1332135" y="603877"/>
                </a:cubicBezTo>
                <a:cubicBezTo>
                  <a:pt x="1346150" y="609483"/>
                  <a:pt x="1361738" y="609797"/>
                  <a:pt x="1376540" y="612757"/>
                </a:cubicBezTo>
                <a:lnTo>
                  <a:pt x="1749537" y="603877"/>
                </a:lnTo>
                <a:cubicBezTo>
                  <a:pt x="1764618" y="603235"/>
                  <a:pt x="1778951" y="596760"/>
                  <a:pt x="1793942" y="594996"/>
                </a:cubicBezTo>
                <a:cubicBezTo>
                  <a:pt x="1829345" y="590831"/>
                  <a:pt x="1864989" y="589076"/>
                  <a:pt x="1900513" y="586116"/>
                </a:cubicBezTo>
                <a:lnTo>
                  <a:pt x="2513295" y="603877"/>
                </a:lnTo>
                <a:cubicBezTo>
                  <a:pt x="2534193" y="605071"/>
                  <a:pt x="2554575" y="611365"/>
                  <a:pt x="2575461" y="612757"/>
                </a:cubicBezTo>
                <a:cubicBezTo>
                  <a:pt x="2643461" y="617290"/>
                  <a:pt x="2711635" y="618678"/>
                  <a:pt x="2779722" y="621638"/>
                </a:cubicBezTo>
                <a:cubicBezTo>
                  <a:pt x="2949980" y="615557"/>
                  <a:pt x="2968829" y="649326"/>
                  <a:pt x="3063911" y="594996"/>
                </a:cubicBezTo>
                <a:cubicBezTo>
                  <a:pt x="3073178" y="589701"/>
                  <a:pt x="3081673" y="583155"/>
                  <a:pt x="3090554" y="577235"/>
                </a:cubicBezTo>
                <a:cubicBezTo>
                  <a:pt x="3096475" y="568355"/>
                  <a:pt x="3099435" y="556514"/>
                  <a:pt x="3108316" y="550594"/>
                </a:cubicBezTo>
                <a:cubicBezTo>
                  <a:pt x="3201915" y="488198"/>
                  <a:pt x="3170956" y="523715"/>
                  <a:pt x="3241529" y="488430"/>
                </a:cubicBezTo>
                <a:cubicBezTo>
                  <a:pt x="3256968" y="480711"/>
                  <a:pt x="3270780" y="470053"/>
                  <a:pt x="3285934" y="461788"/>
                </a:cubicBezTo>
                <a:cubicBezTo>
                  <a:pt x="3310168" y="448570"/>
                  <a:pt x="3355551" y="426023"/>
                  <a:pt x="3383624" y="417385"/>
                </a:cubicBezTo>
                <a:cubicBezTo>
                  <a:pt x="3406956" y="410206"/>
                  <a:pt x="3431084" y="405914"/>
                  <a:pt x="3454671" y="399624"/>
                </a:cubicBezTo>
                <a:cubicBezTo>
                  <a:pt x="3475495" y="394071"/>
                  <a:pt x="3496239" y="388201"/>
                  <a:pt x="3516837" y="381863"/>
                </a:cubicBezTo>
                <a:cubicBezTo>
                  <a:pt x="3534732" y="376357"/>
                  <a:pt x="3552228" y="369608"/>
                  <a:pt x="3570123" y="364102"/>
                </a:cubicBezTo>
                <a:cubicBezTo>
                  <a:pt x="3590721" y="357764"/>
                  <a:pt x="3611691" y="352679"/>
                  <a:pt x="3632289" y="346341"/>
                </a:cubicBezTo>
                <a:cubicBezTo>
                  <a:pt x="3650184" y="340835"/>
                  <a:pt x="3667679" y="334086"/>
                  <a:pt x="3685574" y="328580"/>
                </a:cubicBezTo>
                <a:cubicBezTo>
                  <a:pt x="3734373" y="313566"/>
                  <a:pt x="3785996" y="299581"/>
                  <a:pt x="3836550" y="293058"/>
                </a:cubicBezTo>
                <a:cubicBezTo>
                  <a:pt x="3898484" y="285067"/>
                  <a:pt x="3960911" y="281511"/>
                  <a:pt x="4023049" y="275297"/>
                </a:cubicBezTo>
                <a:cubicBezTo>
                  <a:pt x="4052652" y="272337"/>
                  <a:pt x="4082436" y="270829"/>
                  <a:pt x="4111858" y="266416"/>
                </a:cubicBezTo>
                <a:cubicBezTo>
                  <a:pt x="4141713" y="261938"/>
                  <a:pt x="4171197" y="255204"/>
                  <a:pt x="4200667" y="248655"/>
                </a:cubicBezTo>
                <a:cubicBezTo>
                  <a:pt x="4224497" y="243360"/>
                  <a:pt x="4247532" y="234229"/>
                  <a:pt x="4271714" y="230894"/>
                </a:cubicBezTo>
                <a:cubicBezTo>
                  <a:pt x="4333576" y="222362"/>
                  <a:pt x="4396248" y="220879"/>
                  <a:pt x="4458213" y="213133"/>
                </a:cubicBezTo>
                <a:cubicBezTo>
                  <a:pt x="4555860" y="200927"/>
                  <a:pt x="4505539" y="206887"/>
                  <a:pt x="4609188" y="195372"/>
                </a:cubicBezTo>
                <a:cubicBezTo>
                  <a:pt x="4624321" y="190328"/>
                  <a:pt x="4656853" y="178726"/>
                  <a:pt x="4671355" y="177611"/>
                </a:cubicBezTo>
                <a:cubicBezTo>
                  <a:pt x="4736357" y="172611"/>
                  <a:pt x="4801608" y="171690"/>
                  <a:pt x="4866735" y="168730"/>
                </a:cubicBezTo>
                <a:lnTo>
                  <a:pt x="4982186" y="142089"/>
                </a:lnTo>
                <a:cubicBezTo>
                  <a:pt x="5094869" y="117593"/>
                  <a:pt x="5037798" y="135391"/>
                  <a:pt x="5097638" y="115447"/>
                </a:cubicBezTo>
                <a:cubicBezTo>
                  <a:pt x="5115400" y="103606"/>
                  <a:pt x="5139082" y="97686"/>
                  <a:pt x="5150923" y="79925"/>
                </a:cubicBezTo>
                <a:cubicBezTo>
                  <a:pt x="5173878" y="45494"/>
                  <a:pt x="5158559" y="56658"/>
                  <a:pt x="5195328" y="44403"/>
                </a:cubicBezTo>
                <a:cubicBezTo>
                  <a:pt x="5217735" y="10794"/>
                  <a:pt x="5205543" y="25308"/>
                  <a:pt x="5230852"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8" name="Freeform 17"/>
          <p:cNvSpPr/>
          <p:nvPr/>
        </p:nvSpPr>
        <p:spPr>
          <a:xfrm>
            <a:off x="2509838" y="3316288"/>
            <a:ext cx="5116512" cy="755650"/>
          </a:xfrm>
          <a:custGeom>
            <a:avLst/>
            <a:gdLst>
              <a:gd name="connsiteX0" fmla="*/ 0 w 5115400"/>
              <a:gd name="connsiteY0" fmla="*/ 0 h 754846"/>
              <a:gd name="connsiteX1" fmla="*/ 88809 w 5115400"/>
              <a:gd name="connsiteY1" fmla="*/ 8880 h 754846"/>
              <a:gd name="connsiteX2" fmla="*/ 701591 w 5115400"/>
              <a:gd name="connsiteY2" fmla="*/ 26641 h 754846"/>
              <a:gd name="connsiteX3" fmla="*/ 763757 w 5115400"/>
              <a:gd name="connsiteY3" fmla="*/ 53283 h 754846"/>
              <a:gd name="connsiteX4" fmla="*/ 852566 w 5115400"/>
              <a:gd name="connsiteY4" fmla="*/ 88805 h 754846"/>
              <a:gd name="connsiteX5" fmla="*/ 923614 w 5115400"/>
              <a:gd name="connsiteY5" fmla="*/ 115447 h 754846"/>
              <a:gd name="connsiteX6" fmla="*/ 959137 w 5115400"/>
              <a:gd name="connsiteY6" fmla="*/ 133208 h 754846"/>
              <a:gd name="connsiteX7" fmla="*/ 1012423 w 5115400"/>
              <a:gd name="connsiteY7" fmla="*/ 142088 h 754846"/>
              <a:gd name="connsiteX8" fmla="*/ 1225564 w 5115400"/>
              <a:gd name="connsiteY8" fmla="*/ 150969 h 754846"/>
              <a:gd name="connsiteX9" fmla="*/ 1385421 w 5115400"/>
              <a:gd name="connsiteY9" fmla="*/ 159849 h 754846"/>
              <a:gd name="connsiteX10" fmla="*/ 1456468 w 5115400"/>
              <a:gd name="connsiteY10" fmla="*/ 177610 h 754846"/>
              <a:gd name="connsiteX11" fmla="*/ 1509753 w 5115400"/>
              <a:gd name="connsiteY11" fmla="*/ 195372 h 754846"/>
              <a:gd name="connsiteX12" fmla="*/ 1616324 w 5115400"/>
              <a:gd name="connsiteY12" fmla="*/ 213133 h 754846"/>
              <a:gd name="connsiteX13" fmla="*/ 1696252 w 5115400"/>
              <a:gd name="connsiteY13" fmla="*/ 239774 h 754846"/>
              <a:gd name="connsiteX14" fmla="*/ 1802823 w 5115400"/>
              <a:gd name="connsiteY14" fmla="*/ 337460 h 754846"/>
              <a:gd name="connsiteX15" fmla="*/ 1829466 w 5115400"/>
              <a:gd name="connsiteY15" fmla="*/ 372982 h 754846"/>
              <a:gd name="connsiteX16" fmla="*/ 1900513 w 5115400"/>
              <a:gd name="connsiteY16" fmla="*/ 426266 h 754846"/>
              <a:gd name="connsiteX17" fmla="*/ 1998203 w 5115400"/>
              <a:gd name="connsiteY17" fmla="*/ 461788 h 754846"/>
              <a:gd name="connsiteX18" fmla="*/ 2051488 w 5115400"/>
              <a:gd name="connsiteY18" fmla="*/ 479549 h 754846"/>
              <a:gd name="connsiteX19" fmla="*/ 2175821 w 5115400"/>
              <a:gd name="connsiteY19" fmla="*/ 470668 h 754846"/>
              <a:gd name="connsiteX20" fmla="*/ 2202464 w 5115400"/>
              <a:gd name="connsiteY20" fmla="*/ 452907 h 754846"/>
              <a:gd name="connsiteX21" fmla="*/ 2264630 w 5115400"/>
              <a:gd name="connsiteY21" fmla="*/ 435146 h 754846"/>
              <a:gd name="connsiteX22" fmla="*/ 2424486 w 5115400"/>
              <a:gd name="connsiteY22" fmla="*/ 408505 h 754846"/>
              <a:gd name="connsiteX23" fmla="*/ 3294815 w 5115400"/>
              <a:gd name="connsiteY23" fmla="*/ 417385 h 754846"/>
              <a:gd name="connsiteX24" fmla="*/ 3552361 w 5115400"/>
              <a:gd name="connsiteY24" fmla="*/ 444027 h 754846"/>
              <a:gd name="connsiteX25" fmla="*/ 3650051 w 5115400"/>
              <a:gd name="connsiteY25" fmla="*/ 452907 h 754846"/>
              <a:gd name="connsiteX26" fmla="*/ 3738860 w 5115400"/>
              <a:gd name="connsiteY26" fmla="*/ 470668 h 754846"/>
              <a:gd name="connsiteX27" fmla="*/ 3827669 w 5115400"/>
              <a:gd name="connsiteY27" fmla="*/ 479549 h 754846"/>
              <a:gd name="connsiteX28" fmla="*/ 4014168 w 5115400"/>
              <a:gd name="connsiteY28" fmla="*/ 497310 h 754846"/>
              <a:gd name="connsiteX29" fmla="*/ 4502618 w 5115400"/>
              <a:gd name="connsiteY29" fmla="*/ 506191 h 754846"/>
              <a:gd name="connsiteX30" fmla="*/ 4618069 w 5115400"/>
              <a:gd name="connsiteY30" fmla="*/ 523952 h 754846"/>
              <a:gd name="connsiteX31" fmla="*/ 4733521 w 5115400"/>
              <a:gd name="connsiteY31" fmla="*/ 577235 h 754846"/>
              <a:gd name="connsiteX32" fmla="*/ 4822330 w 5115400"/>
              <a:gd name="connsiteY32" fmla="*/ 603877 h 754846"/>
              <a:gd name="connsiteX33" fmla="*/ 4902258 w 5115400"/>
              <a:gd name="connsiteY33" fmla="*/ 657160 h 754846"/>
              <a:gd name="connsiteX34" fmla="*/ 4991067 w 5115400"/>
              <a:gd name="connsiteY34" fmla="*/ 692682 h 754846"/>
              <a:gd name="connsiteX35" fmla="*/ 5044353 w 5115400"/>
              <a:gd name="connsiteY35" fmla="*/ 719324 h 754846"/>
              <a:gd name="connsiteX36" fmla="*/ 5115400 w 5115400"/>
              <a:gd name="connsiteY36" fmla="*/ 754846 h 75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15400" h="754846">
                <a:moveTo>
                  <a:pt x="0" y="0"/>
                </a:moveTo>
                <a:cubicBezTo>
                  <a:pt x="29603" y="2960"/>
                  <a:pt x="59069" y="8076"/>
                  <a:pt x="88809" y="8880"/>
                </a:cubicBezTo>
                <a:cubicBezTo>
                  <a:pt x="710740" y="25688"/>
                  <a:pt x="468319" y="-20008"/>
                  <a:pt x="701591" y="26641"/>
                </a:cubicBezTo>
                <a:cubicBezTo>
                  <a:pt x="798568" y="91289"/>
                  <a:pt x="649064" y="-4061"/>
                  <a:pt x="763757" y="53283"/>
                </a:cubicBezTo>
                <a:cubicBezTo>
                  <a:pt x="851131" y="96968"/>
                  <a:pt x="739127" y="69898"/>
                  <a:pt x="852566" y="88805"/>
                </a:cubicBezTo>
                <a:cubicBezTo>
                  <a:pt x="907289" y="125285"/>
                  <a:pt x="846794" y="89841"/>
                  <a:pt x="923614" y="115447"/>
                </a:cubicBezTo>
                <a:cubicBezTo>
                  <a:pt x="936173" y="119633"/>
                  <a:pt x="946457" y="129404"/>
                  <a:pt x="959137" y="133208"/>
                </a:cubicBezTo>
                <a:cubicBezTo>
                  <a:pt x="976385" y="138382"/>
                  <a:pt x="994456" y="140890"/>
                  <a:pt x="1012423" y="142088"/>
                </a:cubicBezTo>
                <a:cubicBezTo>
                  <a:pt x="1083374" y="146818"/>
                  <a:pt x="1154536" y="147587"/>
                  <a:pt x="1225564" y="150969"/>
                </a:cubicBezTo>
                <a:lnTo>
                  <a:pt x="1385421" y="159849"/>
                </a:lnTo>
                <a:cubicBezTo>
                  <a:pt x="1409103" y="165769"/>
                  <a:pt x="1432996" y="170904"/>
                  <a:pt x="1456468" y="177610"/>
                </a:cubicBezTo>
                <a:cubicBezTo>
                  <a:pt x="1474470" y="182753"/>
                  <a:pt x="1491476" y="191311"/>
                  <a:pt x="1509753" y="195372"/>
                </a:cubicBezTo>
                <a:cubicBezTo>
                  <a:pt x="1544909" y="203184"/>
                  <a:pt x="1580927" y="206497"/>
                  <a:pt x="1616324" y="213133"/>
                </a:cubicBezTo>
                <a:cubicBezTo>
                  <a:pt x="1643462" y="218221"/>
                  <a:pt x="1671666" y="227482"/>
                  <a:pt x="1696252" y="239774"/>
                </a:cubicBezTo>
                <a:cubicBezTo>
                  <a:pt x="1732735" y="258015"/>
                  <a:pt x="1791278" y="322068"/>
                  <a:pt x="1802823" y="337460"/>
                </a:cubicBezTo>
                <a:cubicBezTo>
                  <a:pt x="1811704" y="349301"/>
                  <a:pt x="1818514" y="363026"/>
                  <a:pt x="1829466" y="372982"/>
                </a:cubicBezTo>
                <a:cubicBezTo>
                  <a:pt x="1851371" y="392895"/>
                  <a:pt x="1872429" y="416905"/>
                  <a:pt x="1900513" y="426266"/>
                </a:cubicBezTo>
                <a:cubicBezTo>
                  <a:pt x="2055999" y="478093"/>
                  <a:pt x="1862270" y="412360"/>
                  <a:pt x="1998203" y="461788"/>
                </a:cubicBezTo>
                <a:cubicBezTo>
                  <a:pt x="2015798" y="468186"/>
                  <a:pt x="2033726" y="473629"/>
                  <a:pt x="2051488" y="479549"/>
                </a:cubicBezTo>
                <a:cubicBezTo>
                  <a:pt x="2092932" y="476589"/>
                  <a:pt x="2134903" y="477889"/>
                  <a:pt x="2175821" y="470668"/>
                </a:cubicBezTo>
                <a:cubicBezTo>
                  <a:pt x="2186332" y="468813"/>
                  <a:pt x="2192554" y="456871"/>
                  <a:pt x="2202464" y="452907"/>
                </a:cubicBezTo>
                <a:cubicBezTo>
                  <a:pt x="2222474" y="444903"/>
                  <a:pt x="2243497" y="439372"/>
                  <a:pt x="2264630" y="435146"/>
                </a:cubicBezTo>
                <a:cubicBezTo>
                  <a:pt x="2317601" y="424552"/>
                  <a:pt x="2424486" y="408505"/>
                  <a:pt x="2424486" y="408505"/>
                </a:cubicBezTo>
                <a:lnTo>
                  <a:pt x="3294815" y="417385"/>
                </a:lnTo>
                <a:cubicBezTo>
                  <a:pt x="3400754" y="419277"/>
                  <a:pt x="3445969" y="431752"/>
                  <a:pt x="3552361" y="444027"/>
                </a:cubicBezTo>
                <a:cubicBezTo>
                  <a:pt x="3584843" y="447775"/>
                  <a:pt x="3617488" y="449947"/>
                  <a:pt x="3650051" y="452907"/>
                </a:cubicBezTo>
                <a:cubicBezTo>
                  <a:pt x="3679654" y="458827"/>
                  <a:pt x="3709005" y="466190"/>
                  <a:pt x="3738860" y="470668"/>
                </a:cubicBezTo>
                <a:cubicBezTo>
                  <a:pt x="3768282" y="475081"/>
                  <a:pt x="3798082" y="476435"/>
                  <a:pt x="3827669" y="479549"/>
                </a:cubicBezTo>
                <a:cubicBezTo>
                  <a:pt x="3880873" y="485149"/>
                  <a:pt x="3963533" y="495798"/>
                  <a:pt x="4014168" y="497310"/>
                </a:cubicBezTo>
                <a:cubicBezTo>
                  <a:pt x="4176939" y="502169"/>
                  <a:pt x="4339801" y="503231"/>
                  <a:pt x="4502618" y="506191"/>
                </a:cubicBezTo>
                <a:cubicBezTo>
                  <a:pt x="4541102" y="512111"/>
                  <a:pt x="4580060" y="515506"/>
                  <a:pt x="4618069" y="523952"/>
                </a:cubicBezTo>
                <a:cubicBezTo>
                  <a:pt x="4653725" y="531875"/>
                  <a:pt x="4703577" y="567255"/>
                  <a:pt x="4733521" y="577235"/>
                </a:cubicBezTo>
                <a:cubicBezTo>
                  <a:pt x="4780610" y="592929"/>
                  <a:pt x="4751163" y="583543"/>
                  <a:pt x="4822330" y="603877"/>
                </a:cubicBezTo>
                <a:cubicBezTo>
                  <a:pt x="4848619" y="623592"/>
                  <a:pt x="4872036" y="643057"/>
                  <a:pt x="4902258" y="657160"/>
                </a:cubicBezTo>
                <a:cubicBezTo>
                  <a:pt x="4931150" y="670643"/>
                  <a:pt x="4962550" y="678424"/>
                  <a:pt x="4991067" y="692682"/>
                </a:cubicBezTo>
                <a:cubicBezTo>
                  <a:pt x="5008829" y="701563"/>
                  <a:pt x="5026022" y="711686"/>
                  <a:pt x="5044353" y="719324"/>
                </a:cubicBezTo>
                <a:cubicBezTo>
                  <a:pt x="5114328" y="748479"/>
                  <a:pt x="5080487" y="719935"/>
                  <a:pt x="5115400" y="75484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9" name="Freeform 18"/>
          <p:cNvSpPr/>
          <p:nvPr/>
        </p:nvSpPr>
        <p:spPr>
          <a:xfrm>
            <a:off x="2697163" y="2195513"/>
            <a:ext cx="4084637" cy="836612"/>
          </a:xfrm>
          <a:custGeom>
            <a:avLst/>
            <a:gdLst>
              <a:gd name="connsiteX0" fmla="*/ 0 w 4085215"/>
              <a:gd name="connsiteY0" fmla="*/ 837253 h 837253"/>
              <a:gd name="connsiteX1" fmla="*/ 53285 w 4085215"/>
              <a:gd name="connsiteY1" fmla="*/ 792850 h 837253"/>
              <a:gd name="connsiteX2" fmla="*/ 79928 w 4085215"/>
              <a:gd name="connsiteY2" fmla="*/ 766209 h 837253"/>
              <a:gd name="connsiteX3" fmla="*/ 177618 w 4085215"/>
              <a:gd name="connsiteY3" fmla="*/ 704045 h 837253"/>
              <a:gd name="connsiteX4" fmla="*/ 319712 w 4085215"/>
              <a:gd name="connsiteY4" fmla="*/ 677403 h 837253"/>
              <a:gd name="connsiteX5" fmla="*/ 408521 w 4085215"/>
              <a:gd name="connsiteY5" fmla="*/ 668523 h 837253"/>
              <a:gd name="connsiteX6" fmla="*/ 488449 w 4085215"/>
              <a:gd name="connsiteY6" fmla="*/ 659642 h 837253"/>
              <a:gd name="connsiteX7" fmla="*/ 559496 w 4085215"/>
              <a:gd name="connsiteY7" fmla="*/ 641881 h 837253"/>
              <a:gd name="connsiteX8" fmla="*/ 648306 w 4085215"/>
              <a:gd name="connsiteY8" fmla="*/ 615240 h 837253"/>
              <a:gd name="connsiteX9" fmla="*/ 879209 w 4085215"/>
              <a:gd name="connsiteY9" fmla="*/ 606359 h 837253"/>
              <a:gd name="connsiteX10" fmla="*/ 1367659 w 4085215"/>
              <a:gd name="connsiteY10" fmla="*/ 615240 h 837253"/>
              <a:gd name="connsiteX11" fmla="*/ 1731776 w 4085215"/>
              <a:gd name="connsiteY11" fmla="*/ 650762 h 837253"/>
              <a:gd name="connsiteX12" fmla="*/ 1900513 w 4085215"/>
              <a:gd name="connsiteY12" fmla="*/ 659642 h 837253"/>
              <a:gd name="connsiteX13" fmla="*/ 1962679 w 4085215"/>
              <a:gd name="connsiteY13" fmla="*/ 668523 h 837253"/>
              <a:gd name="connsiteX14" fmla="*/ 2015965 w 4085215"/>
              <a:gd name="connsiteY14" fmla="*/ 677403 h 837253"/>
              <a:gd name="connsiteX15" fmla="*/ 2149178 w 4085215"/>
              <a:gd name="connsiteY15" fmla="*/ 686284 h 837253"/>
              <a:gd name="connsiteX16" fmla="*/ 2282392 w 4085215"/>
              <a:gd name="connsiteY16" fmla="*/ 677403 h 837253"/>
              <a:gd name="connsiteX17" fmla="*/ 2362320 w 4085215"/>
              <a:gd name="connsiteY17" fmla="*/ 650762 h 837253"/>
              <a:gd name="connsiteX18" fmla="*/ 2442248 w 4085215"/>
              <a:gd name="connsiteY18" fmla="*/ 641881 h 837253"/>
              <a:gd name="connsiteX19" fmla="*/ 2513295 w 4085215"/>
              <a:gd name="connsiteY19" fmla="*/ 624120 h 837253"/>
              <a:gd name="connsiteX20" fmla="*/ 2584342 w 4085215"/>
              <a:gd name="connsiteY20" fmla="*/ 597478 h 837253"/>
              <a:gd name="connsiteX21" fmla="*/ 2664271 w 4085215"/>
              <a:gd name="connsiteY21" fmla="*/ 570837 h 837253"/>
              <a:gd name="connsiteX22" fmla="*/ 2815246 w 4085215"/>
              <a:gd name="connsiteY22" fmla="*/ 473151 h 837253"/>
              <a:gd name="connsiteX23" fmla="*/ 2868531 w 4085215"/>
              <a:gd name="connsiteY23" fmla="*/ 446509 h 837253"/>
              <a:gd name="connsiteX24" fmla="*/ 2939579 w 4085215"/>
              <a:gd name="connsiteY24" fmla="*/ 419868 h 837253"/>
              <a:gd name="connsiteX25" fmla="*/ 3001745 w 4085215"/>
              <a:gd name="connsiteY25" fmla="*/ 375465 h 837253"/>
              <a:gd name="connsiteX26" fmla="*/ 3072792 w 4085215"/>
              <a:gd name="connsiteY26" fmla="*/ 339943 h 837253"/>
              <a:gd name="connsiteX27" fmla="*/ 3117197 w 4085215"/>
              <a:gd name="connsiteY27" fmla="*/ 313301 h 837253"/>
              <a:gd name="connsiteX28" fmla="*/ 3223767 w 4085215"/>
              <a:gd name="connsiteY28" fmla="*/ 268898 h 837253"/>
              <a:gd name="connsiteX29" fmla="*/ 3303696 w 4085215"/>
              <a:gd name="connsiteY29" fmla="*/ 233376 h 837253"/>
              <a:gd name="connsiteX30" fmla="*/ 3392505 w 4085215"/>
              <a:gd name="connsiteY30" fmla="*/ 197854 h 837253"/>
              <a:gd name="connsiteX31" fmla="*/ 3534599 w 4085215"/>
              <a:gd name="connsiteY31" fmla="*/ 144571 h 837253"/>
              <a:gd name="connsiteX32" fmla="*/ 3596765 w 4085215"/>
              <a:gd name="connsiteY32" fmla="*/ 100168 h 837253"/>
              <a:gd name="connsiteX33" fmla="*/ 3667813 w 4085215"/>
              <a:gd name="connsiteY33" fmla="*/ 46885 h 837253"/>
              <a:gd name="connsiteX34" fmla="*/ 3703336 w 4085215"/>
              <a:gd name="connsiteY34" fmla="*/ 38004 h 837253"/>
              <a:gd name="connsiteX35" fmla="*/ 3729979 w 4085215"/>
              <a:gd name="connsiteY35" fmla="*/ 29124 h 837253"/>
              <a:gd name="connsiteX36" fmla="*/ 4085215 w 4085215"/>
              <a:gd name="connsiteY36" fmla="*/ 2482 h 8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85215" h="837253">
                <a:moveTo>
                  <a:pt x="0" y="837253"/>
                </a:moveTo>
                <a:cubicBezTo>
                  <a:pt x="17762" y="822452"/>
                  <a:pt x="36004" y="808210"/>
                  <a:pt x="53285" y="792850"/>
                </a:cubicBezTo>
                <a:cubicBezTo>
                  <a:pt x="62672" y="784506"/>
                  <a:pt x="70476" y="774479"/>
                  <a:pt x="79928" y="766209"/>
                </a:cubicBezTo>
                <a:cubicBezTo>
                  <a:pt x="112669" y="737562"/>
                  <a:pt x="135844" y="718964"/>
                  <a:pt x="177618" y="704045"/>
                </a:cubicBezTo>
                <a:cubicBezTo>
                  <a:pt x="225292" y="687019"/>
                  <a:pt x="269932" y="682934"/>
                  <a:pt x="319712" y="677403"/>
                </a:cubicBezTo>
                <a:cubicBezTo>
                  <a:pt x="349281" y="674118"/>
                  <a:pt x="378934" y="671637"/>
                  <a:pt x="408521" y="668523"/>
                </a:cubicBezTo>
                <a:lnTo>
                  <a:pt x="488449" y="659642"/>
                </a:lnTo>
                <a:cubicBezTo>
                  <a:pt x="512131" y="653722"/>
                  <a:pt x="535975" y="648414"/>
                  <a:pt x="559496" y="641881"/>
                </a:cubicBezTo>
                <a:cubicBezTo>
                  <a:pt x="589275" y="633610"/>
                  <a:pt x="617588" y="618653"/>
                  <a:pt x="648306" y="615240"/>
                </a:cubicBezTo>
                <a:cubicBezTo>
                  <a:pt x="724860" y="606734"/>
                  <a:pt x="802241" y="609319"/>
                  <a:pt x="879209" y="606359"/>
                </a:cubicBezTo>
                <a:lnTo>
                  <a:pt x="1367659" y="615240"/>
                </a:lnTo>
                <a:cubicBezTo>
                  <a:pt x="1827793" y="632074"/>
                  <a:pt x="1434809" y="623767"/>
                  <a:pt x="1731776" y="650762"/>
                </a:cubicBezTo>
                <a:cubicBezTo>
                  <a:pt x="1787868" y="655861"/>
                  <a:pt x="1844267" y="656682"/>
                  <a:pt x="1900513" y="659642"/>
                </a:cubicBezTo>
                <a:lnTo>
                  <a:pt x="1962679" y="668523"/>
                </a:lnTo>
                <a:cubicBezTo>
                  <a:pt x="1980477" y="671261"/>
                  <a:pt x="1998039" y="675696"/>
                  <a:pt x="2015965" y="677403"/>
                </a:cubicBezTo>
                <a:cubicBezTo>
                  <a:pt x="2060267" y="681622"/>
                  <a:pt x="2104774" y="683324"/>
                  <a:pt x="2149178" y="686284"/>
                </a:cubicBezTo>
                <a:cubicBezTo>
                  <a:pt x="2193583" y="683324"/>
                  <a:pt x="2238494" y="684719"/>
                  <a:pt x="2282392" y="677403"/>
                </a:cubicBezTo>
                <a:cubicBezTo>
                  <a:pt x="2310094" y="672786"/>
                  <a:pt x="2334905" y="656854"/>
                  <a:pt x="2362320" y="650762"/>
                </a:cubicBezTo>
                <a:cubicBezTo>
                  <a:pt x="2388488" y="644947"/>
                  <a:pt x="2415605" y="644841"/>
                  <a:pt x="2442248" y="641881"/>
                </a:cubicBezTo>
                <a:cubicBezTo>
                  <a:pt x="2465930" y="635961"/>
                  <a:pt x="2489995" y="631401"/>
                  <a:pt x="2513295" y="624120"/>
                </a:cubicBezTo>
                <a:cubicBezTo>
                  <a:pt x="2537436" y="616576"/>
                  <a:pt x="2560491" y="605896"/>
                  <a:pt x="2584342" y="597478"/>
                </a:cubicBezTo>
                <a:cubicBezTo>
                  <a:pt x="2610825" y="588132"/>
                  <a:pt x="2637628" y="579717"/>
                  <a:pt x="2664271" y="570837"/>
                </a:cubicBezTo>
                <a:cubicBezTo>
                  <a:pt x="2695072" y="550303"/>
                  <a:pt x="2770672" y="497463"/>
                  <a:pt x="2815246" y="473151"/>
                </a:cubicBezTo>
                <a:cubicBezTo>
                  <a:pt x="2832679" y="463642"/>
                  <a:pt x="2850278" y="454331"/>
                  <a:pt x="2868531" y="446509"/>
                </a:cubicBezTo>
                <a:cubicBezTo>
                  <a:pt x="2891779" y="436546"/>
                  <a:pt x="2917262" y="431770"/>
                  <a:pt x="2939579" y="419868"/>
                </a:cubicBezTo>
                <a:cubicBezTo>
                  <a:pt x="2962048" y="407885"/>
                  <a:pt x="2979909" y="388566"/>
                  <a:pt x="3001745" y="375465"/>
                </a:cubicBezTo>
                <a:cubicBezTo>
                  <a:pt x="3024449" y="361843"/>
                  <a:pt x="3049479" y="352496"/>
                  <a:pt x="3072792" y="339943"/>
                </a:cubicBezTo>
                <a:cubicBezTo>
                  <a:pt x="3087990" y="331760"/>
                  <a:pt x="3101578" y="320651"/>
                  <a:pt x="3117197" y="313301"/>
                </a:cubicBezTo>
                <a:cubicBezTo>
                  <a:pt x="3152018" y="296915"/>
                  <a:pt x="3188395" y="284057"/>
                  <a:pt x="3223767" y="268898"/>
                </a:cubicBezTo>
                <a:cubicBezTo>
                  <a:pt x="3250565" y="257413"/>
                  <a:pt x="3276825" y="244690"/>
                  <a:pt x="3303696" y="233376"/>
                </a:cubicBezTo>
                <a:cubicBezTo>
                  <a:pt x="3333081" y="221004"/>
                  <a:pt x="3363370" y="210803"/>
                  <a:pt x="3392505" y="197854"/>
                </a:cubicBezTo>
                <a:cubicBezTo>
                  <a:pt x="3492127" y="153580"/>
                  <a:pt x="3444399" y="170341"/>
                  <a:pt x="3534599" y="144571"/>
                </a:cubicBezTo>
                <a:cubicBezTo>
                  <a:pt x="3603873" y="75300"/>
                  <a:pt x="3514940" y="158613"/>
                  <a:pt x="3596765" y="100168"/>
                </a:cubicBezTo>
                <a:cubicBezTo>
                  <a:pt x="3653606" y="59568"/>
                  <a:pt x="3587910" y="82396"/>
                  <a:pt x="3667813" y="46885"/>
                </a:cubicBezTo>
                <a:cubicBezTo>
                  <a:pt x="3678967" y="41928"/>
                  <a:pt x="3691600" y="41357"/>
                  <a:pt x="3703336" y="38004"/>
                </a:cubicBezTo>
                <a:cubicBezTo>
                  <a:pt x="3712337" y="35432"/>
                  <a:pt x="3720841" y="31155"/>
                  <a:pt x="3729979" y="29124"/>
                </a:cubicBezTo>
                <a:cubicBezTo>
                  <a:pt x="3915188" y="-12032"/>
                  <a:pt x="3851533" y="2482"/>
                  <a:pt x="4085215" y="248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1" name="Freeform 20"/>
          <p:cNvSpPr/>
          <p:nvPr/>
        </p:nvSpPr>
        <p:spPr>
          <a:xfrm>
            <a:off x="2794000" y="2278063"/>
            <a:ext cx="4378325" cy="852487"/>
          </a:xfrm>
          <a:custGeom>
            <a:avLst/>
            <a:gdLst>
              <a:gd name="connsiteX0" fmla="*/ 0 w 4378285"/>
              <a:gd name="connsiteY0" fmla="*/ 852532 h 852532"/>
              <a:gd name="connsiteX1" fmla="*/ 124332 w 4378285"/>
              <a:gd name="connsiteY1" fmla="*/ 790368 h 852532"/>
              <a:gd name="connsiteX2" fmla="*/ 177618 w 4378285"/>
              <a:gd name="connsiteY2" fmla="*/ 763727 h 852532"/>
              <a:gd name="connsiteX3" fmla="*/ 230903 w 4378285"/>
              <a:gd name="connsiteY3" fmla="*/ 745966 h 852532"/>
              <a:gd name="connsiteX4" fmla="*/ 284188 w 4378285"/>
              <a:gd name="connsiteY4" fmla="*/ 710443 h 852532"/>
              <a:gd name="connsiteX5" fmla="*/ 310831 w 4378285"/>
              <a:gd name="connsiteY5" fmla="*/ 701563 h 852532"/>
              <a:gd name="connsiteX6" fmla="*/ 346355 w 4378285"/>
              <a:gd name="connsiteY6" fmla="*/ 692682 h 852532"/>
              <a:gd name="connsiteX7" fmla="*/ 381878 w 4378285"/>
              <a:gd name="connsiteY7" fmla="*/ 674921 h 852532"/>
              <a:gd name="connsiteX8" fmla="*/ 452926 w 4378285"/>
              <a:gd name="connsiteY8" fmla="*/ 621638 h 852532"/>
              <a:gd name="connsiteX9" fmla="*/ 586139 w 4378285"/>
              <a:gd name="connsiteY9" fmla="*/ 586116 h 852532"/>
              <a:gd name="connsiteX10" fmla="*/ 648305 w 4378285"/>
              <a:gd name="connsiteY10" fmla="*/ 568355 h 852532"/>
              <a:gd name="connsiteX11" fmla="*/ 692710 w 4378285"/>
              <a:gd name="connsiteY11" fmla="*/ 550594 h 852532"/>
              <a:gd name="connsiteX12" fmla="*/ 719353 w 4378285"/>
              <a:gd name="connsiteY12" fmla="*/ 541713 h 852532"/>
              <a:gd name="connsiteX13" fmla="*/ 843685 w 4378285"/>
              <a:gd name="connsiteY13" fmla="*/ 550594 h 852532"/>
              <a:gd name="connsiteX14" fmla="*/ 950256 w 4378285"/>
              <a:gd name="connsiteY14" fmla="*/ 577235 h 852532"/>
              <a:gd name="connsiteX15" fmla="*/ 1012422 w 4378285"/>
              <a:gd name="connsiteY15" fmla="*/ 603877 h 852532"/>
              <a:gd name="connsiteX16" fmla="*/ 1074589 w 4378285"/>
              <a:gd name="connsiteY16" fmla="*/ 639399 h 852532"/>
              <a:gd name="connsiteX17" fmla="*/ 1198921 w 4378285"/>
              <a:gd name="connsiteY17" fmla="*/ 666041 h 852532"/>
              <a:gd name="connsiteX18" fmla="*/ 1278850 w 4378285"/>
              <a:gd name="connsiteY18" fmla="*/ 701563 h 852532"/>
              <a:gd name="connsiteX19" fmla="*/ 1349897 w 4378285"/>
              <a:gd name="connsiteY19" fmla="*/ 710443 h 852532"/>
              <a:gd name="connsiteX20" fmla="*/ 1491991 w 4378285"/>
              <a:gd name="connsiteY20" fmla="*/ 737085 h 852532"/>
              <a:gd name="connsiteX21" fmla="*/ 1571919 w 4378285"/>
              <a:gd name="connsiteY21" fmla="*/ 728205 h 852532"/>
              <a:gd name="connsiteX22" fmla="*/ 1616324 w 4378285"/>
              <a:gd name="connsiteY22" fmla="*/ 666041 h 852532"/>
              <a:gd name="connsiteX23" fmla="*/ 1642967 w 4378285"/>
              <a:gd name="connsiteY23" fmla="*/ 630519 h 852532"/>
              <a:gd name="connsiteX24" fmla="*/ 1669609 w 4378285"/>
              <a:gd name="connsiteY24" fmla="*/ 603877 h 852532"/>
              <a:gd name="connsiteX25" fmla="*/ 1705133 w 4378285"/>
              <a:gd name="connsiteY25" fmla="*/ 532833 h 852532"/>
              <a:gd name="connsiteX26" fmla="*/ 1714014 w 4378285"/>
              <a:gd name="connsiteY26" fmla="*/ 506191 h 852532"/>
              <a:gd name="connsiteX27" fmla="*/ 1776180 w 4378285"/>
              <a:gd name="connsiteY27" fmla="*/ 452908 h 852532"/>
              <a:gd name="connsiteX28" fmla="*/ 1838346 w 4378285"/>
              <a:gd name="connsiteY28" fmla="*/ 444027 h 852532"/>
              <a:gd name="connsiteX29" fmla="*/ 1891632 w 4378285"/>
              <a:gd name="connsiteY29" fmla="*/ 426266 h 852532"/>
              <a:gd name="connsiteX30" fmla="*/ 1989322 w 4378285"/>
              <a:gd name="connsiteY30" fmla="*/ 390744 h 852532"/>
              <a:gd name="connsiteX31" fmla="*/ 2033726 w 4378285"/>
              <a:gd name="connsiteY31" fmla="*/ 381863 h 852532"/>
              <a:gd name="connsiteX32" fmla="*/ 2078131 w 4378285"/>
              <a:gd name="connsiteY32" fmla="*/ 364102 h 852532"/>
              <a:gd name="connsiteX33" fmla="*/ 2362320 w 4378285"/>
              <a:gd name="connsiteY33" fmla="*/ 319700 h 852532"/>
              <a:gd name="connsiteX34" fmla="*/ 2539938 w 4378285"/>
              <a:gd name="connsiteY34" fmla="*/ 266416 h 852532"/>
              <a:gd name="connsiteX35" fmla="*/ 2637628 w 4378285"/>
              <a:gd name="connsiteY35" fmla="*/ 222014 h 852532"/>
              <a:gd name="connsiteX36" fmla="*/ 2690913 w 4378285"/>
              <a:gd name="connsiteY36" fmla="*/ 204252 h 852532"/>
              <a:gd name="connsiteX37" fmla="*/ 2753080 w 4378285"/>
              <a:gd name="connsiteY37" fmla="*/ 177611 h 852532"/>
              <a:gd name="connsiteX38" fmla="*/ 2868531 w 4378285"/>
              <a:gd name="connsiteY38" fmla="*/ 124328 h 852532"/>
              <a:gd name="connsiteX39" fmla="*/ 2904055 w 4378285"/>
              <a:gd name="connsiteY39" fmla="*/ 115447 h 852532"/>
              <a:gd name="connsiteX40" fmla="*/ 2948459 w 4378285"/>
              <a:gd name="connsiteY40" fmla="*/ 88805 h 852532"/>
              <a:gd name="connsiteX41" fmla="*/ 3046149 w 4378285"/>
              <a:gd name="connsiteY41" fmla="*/ 53283 h 852532"/>
              <a:gd name="connsiteX42" fmla="*/ 3117197 w 4378285"/>
              <a:gd name="connsiteY42" fmla="*/ 17761 h 852532"/>
              <a:gd name="connsiteX43" fmla="*/ 3179363 w 4378285"/>
              <a:gd name="connsiteY43" fmla="*/ 0 h 852532"/>
              <a:gd name="connsiteX44" fmla="*/ 3250410 w 4378285"/>
              <a:gd name="connsiteY44" fmla="*/ 17761 h 852532"/>
              <a:gd name="connsiteX45" fmla="*/ 3277053 w 4378285"/>
              <a:gd name="connsiteY45" fmla="*/ 26642 h 852532"/>
              <a:gd name="connsiteX46" fmla="*/ 3312576 w 4378285"/>
              <a:gd name="connsiteY46" fmla="*/ 53283 h 852532"/>
              <a:gd name="connsiteX47" fmla="*/ 3356981 w 4378285"/>
              <a:gd name="connsiteY47" fmla="*/ 62164 h 852532"/>
              <a:gd name="connsiteX48" fmla="*/ 3552361 w 4378285"/>
              <a:gd name="connsiteY48" fmla="*/ 115447 h 852532"/>
              <a:gd name="connsiteX49" fmla="*/ 3605646 w 4378285"/>
              <a:gd name="connsiteY49" fmla="*/ 133208 h 852532"/>
              <a:gd name="connsiteX50" fmla="*/ 3676693 w 4378285"/>
              <a:gd name="connsiteY50" fmla="*/ 150969 h 852532"/>
              <a:gd name="connsiteX51" fmla="*/ 3747741 w 4378285"/>
              <a:gd name="connsiteY51" fmla="*/ 177611 h 852532"/>
              <a:gd name="connsiteX52" fmla="*/ 3809907 w 4378285"/>
              <a:gd name="connsiteY52" fmla="*/ 195372 h 852532"/>
              <a:gd name="connsiteX53" fmla="*/ 4049691 w 4378285"/>
              <a:gd name="connsiteY53" fmla="*/ 213133 h 852532"/>
              <a:gd name="connsiteX54" fmla="*/ 4378285 w 4378285"/>
              <a:gd name="connsiteY54" fmla="*/ 204252 h 8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378285" h="852532">
                <a:moveTo>
                  <a:pt x="0" y="852532"/>
                </a:moveTo>
                <a:cubicBezTo>
                  <a:pt x="91614" y="791459"/>
                  <a:pt x="12819" y="838157"/>
                  <a:pt x="124332" y="790368"/>
                </a:cubicBezTo>
                <a:cubicBezTo>
                  <a:pt x="142585" y="782546"/>
                  <a:pt x="159287" y="771364"/>
                  <a:pt x="177618" y="763727"/>
                </a:cubicBezTo>
                <a:cubicBezTo>
                  <a:pt x="194900" y="756526"/>
                  <a:pt x="214157" y="754339"/>
                  <a:pt x="230903" y="745966"/>
                </a:cubicBezTo>
                <a:cubicBezTo>
                  <a:pt x="249996" y="736420"/>
                  <a:pt x="263936" y="717193"/>
                  <a:pt x="284188" y="710443"/>
                </a:cubicBezTo>
                <a:cubicBezTo>
                  <a:pt x="293069" y="707483"/>
                  <a:pt x="301830" y="704135"/>
                  <a:pt x="310831" y="701563"/>
                </a:cubicBezTo>
                <a:cubicBezTo>
                  <a:pt x="322567" y="698210"/>
                  <a:pt x="334926" y="696968"/>
                  <a:pt x="346355" y="692682"/>
                </a:cubicBezTo>
                <a:cubicBezTo>
                  <a:pt x="358751" y="688034"/>
                  <a:pt x="370863" y="682264"/>
                  <a:pt x="381878" y="674921"/>
                </a:cubicBezTo>
                <a:cubicBezTo>
                  <a:pt x="406509" y="658501"/>
                  <a:pt x="425717" y="633299"/>
                  <a:pt x="452926" y="621638"/>
                </a:cubicBezTo>
                <a:cubicBezTo>
                  <a:pt x="537029" y="585595"/>
                  <a:pt x="492721" y="597792"/>
                  <a:pt x="586139" y="586116"/>
                </a:cubicBezTo>
                <a:cubicBezTo>
                  <a:pt x="606861" y="580196"/>
                  <a:pt x="627860" y="575170"/>
                  <a:pt x="648305" y="568355"/>
                </a:cubicBezTo>
                <a:cubicBezTo>
                  <a:pt x="663429" y="563314"/>
                  <a:pt x="677783" y="556191"/>
                  <a:pt x="692710" y="550594"/>
                </a:cubicBezTo>
                <a:cubicBezTo>
                  <a:pt x="701475" y="547307"/>
                  <a:pt x="710472" y="544673"/>
                  <a:pt x="719353" y="541713"/>
                </a:cubicBezTo>
                <a:cubicBezTo>
                  <a:pt x="760797" y="544673"/>
                  <a:pt x="802484" y="545220"/>
                  <a:pt x="843685" y="550594"/>
                </a:cubicBezTo>
                <a:cubicBezTo>
                  <a:pt x="892456" y="556955"/>
                  <a:pt x="911542" y="564332"/>
                  <a:pt x="950256" y="577235"/>
                </a:cubicBezTo>
                <a:cubicBezTo>
                  <a:pt x="1017145" y="621825"/>
                  <a:pt x="932135" y="569469"/>
                  <a:pt x="1012422" y="603877"/>
                </a:cubicBezTo>
                <a:cubicBezTo>
                  <a:pt x="1055990" y="622549"/>
                  <a:pt x="1022189" y="624844"/>
                  <a:pt x="1074589" y="639399"/>
                </a:cubicBezTo>
                <a:cubicBezTo>
                  <a:pt x="1115428" y="650743"/>
                  <a:pt x="1198921" y="666041"/>
                  <a:pt x="1198921" y="666041"/>
                </a:cubicBezTo>
                <a:cubicBezTo>
                  <a:pt x="1225564" y="677882"/>
                  <a:pt x="1250879" y="693337"/>
                  <a:pt x="1278850" y="701563"/>
                </a:cubicBezTo>
                <a:cubicBezTo>
                  <a:pt x="1301747" y="708297"/>
                  <a:pt x="1326270" y="707068"/>
                  <a:pt x="1349897" y="710443"/>
                </a:cubicBezTo>
                <a:cubicBezTo>
                  <a:pt x="1398336" y="717363"/>
                  <a:pt x="1443575" y="727402"/>
                  <a:pt x="1491991" y="737085"/>
                </a:cubicBezTo>
                <a:cubicBezTo>
                  <a:pt x="1518634" y="734125"/>
                  <a:pt x="1547174" y="738515"/>
                  <a:pt x="1571919" y="728205"/>
                </a:cubicBezTo>
                <a:cubicBezTo>
                  <a:pt x="1577820" y="725746"/>
                  <a:pt x="1609926" y="674998"/>
                  <a:pt x="1616324" y="666041"/>
                </a:cubicBezTo>
                <a:cubicBezTo>
                  <a:pt x="1624927" y="653997"/>
                  <a:pt x="1633334" y="641757"/>
                  <a:pt x="1642967" y="630519"/>
                </a:cubicBezTo>
                <a:cubicBezTo>
                  <a:pt x="1651141" y="620983"/>
                  <a:pt x="1662866" y="614473"/>
                  <a:pt x="1669609" y="603877"/>
                </a:cubicBezTo>
                <a:cubicBezTo>
                  <a:pt x="1683824" y="581540"/>
                  <a:pt x="1696760" y="557951"/>
                  <a:pt x="1705133" y="532833"/>
                </a:cubicBezTo>
                <a:cubicBezTo>
                  <a:pt x="1708093" y="523952"/>
                  <a:pt x="1708821" y="513980"/>
                  <a:pt x="1714014" y="506191"/>
                </a:cubicBezTo>
                <a:cubicBezTo>
                  <a:pt x="1721648" y="494741"/>
                  <a:pt x="1765345" y="456848"/>
                  <a:pt x="1776180" y="452908"/>
                </a:cubicBezTo>
                <a:cubicBezTo>
                  <a:pt x="1795852" y="445755"/>
                  <a:pt x="1817624" y="446987"/>
                  <a:pt x="1838346" y="444027"/>
                </a:cubicBezTo>
                <a:cubicBezTo>
                  <a:pt x="1856108" y="438107"/>
                  <a:pt x="1874036" y="432664"/>
                  <a:pt x="1891632" y="426266"/>
                </a:cubicBezTo>
                <a:cubicBezTo>
                  <a:pt x="1939311" y="408929"/>
                  <a:pt x="1937482" y="404882"/>
                  <a:pt x="1989322" y="390744"/>
                </a:cubicBezTo>
                <a:cubicBezTo>
                  <a:pt x="2003885" y="386772"/>
                  <a:pt x="2019268" y="386200"/>
                  <a:pt x="2033726" y="381863"/>
                </a:cubicBezTo>
                <a:cubicBezTo>
                  <a:pt x="2048995" y="377282"/>
                  <a:pt x="2062499" y="367228"/>
                  <a:pt x="2078131" y="364102"/>
                </a:cubicBezTo>
                <a:cubicBezTo>
                  <a:pt x="2150969" y="349535"/>
                  <a:pt x="2273397" y="332402"/>
                  <a:pt x="2362320" y="319700"/>
                </a:cubicBezTo>
                <a:cubicBezTo>
                  <a:pt x="2420320" y="303129"/>
                  <a:pt x="2482394" y="287340"/>
                  <a:pt x="2539938" y="266416"/>
                </a:cubicBezTo>
                <a:cubicBezTo>
                  <a:pt x="2644866" y="228262"/>
                  <a:pt x="2517656" y="272000"/>
                  <a:pt x="2637628" y="222014"/>
                </a:cubicBezTo>
                <a:cubicBezTo>
                  <a:pt x="2654910" y="214813"/>
                  <a:pt x="2673438" y="210973"/>
                  <a:pt x="2690913" y="204252"/>
                </a:cubicBezTo>
                <a:cubicBezTo>
                  <a:pt x="2711955" y="196159"/>
                  <a:pt x="2732650" y="187144"/>
                  <a:pt x="2753080" y="177611"/>
                </a:cubicBezTo>
                <a:cubicBezTo>
                  <a:pt x="2802423" y="154585"/>
                  <a:pt x="2821195" y="140106"/>
                  <a:pt x="2868531" y="124328"/>
                </a:cubicBezTo>
                <a:cubicBezTo>
                  <a:pt x="2880110" y="120468"/>
                  <a:pt x="2892214" y="118407"/>
                  <a:pt x="2904055" y="115447"/>
                </a:cubicBezTo>
                <a:cubicBezTo>
                  <a:pt x="2918856" y="106566"/>
                  <a:pt x="2933020" y="96524"/>
                  <a:pt x="2948459" y="88805"/>
                </a:cubicBezTo>
                <a:cubicBezTo>
                  <a:pt x="2977876" y="74097"/>
                  <a:pt x="3015758" y="64334"/>
                  <a:pt x="3046149" y="53283"/>
                </a:cubicBezTo>
                <a:cubicBezTo>
                  <a:pt x="3158818" y="12314"/>
                  <a:pt x="3038220" y="57249"/>
                  <a:pt x="3117197" y="17761"/>
                </a:cubicBezTo>
                <a:cubicBezTo>
                  <a:pt x="3129943" y="11388"/>
                  <a:pt x="3167974" y="2847"/>
                  <a:pt x="3179363" y="0"/>
                </a:cubicBezTo>
                <a:cubicBezTo>
                  <a:pt x="3203045" y="5920"/>
                  <a:pt x="3226859" y="11338"/>
                  <a:pt x="3250410" y="17761"/>
                </a:cubicBezTo>
                <a:cubicBezTo>
                  <a:pt x="3259442" y="20224"/>
                  <a:pt x="3268925" y="21998"/>
                  <a:pt x="3277053" y="26642"/>
                </a:cubicBezTo>
                <a:cubicBezTo>
                  <a:pt x="3289904" y="33985"/>
                  <a:pt x="3299051" y="47272"/>
                  <a:pt x="3312576" y="53283"/>
                </a:cubicBezTo>
                <a:cubicBezTo>
                  <a:pt x="3326370" y="59413"/>
                  <a:pt x="3342523" y="57827"/>
                  <a:pt x="3356981" y="62164"/>
                </a:cubicBezTo>
                <a:cubicBezTo>
                  <a:pt x="3542521" y="117824"/>
                  <a:pt x="3429338" y="97872"/>
                  <a:pt x="3552361" y="115447"/>
                </a:cubicBezTo>
                <a:cubicBezTo>
                  <a:pt x="3570123" y="121367"/>
                  <a:pt x="3587644" y="128065"/>
                  <a:pt x="3605646" y="133208"/>
                </a:cubicBezTo>
                <a:cubicBezTo>
                  <a:pt x="3629118" y="139914"/>
                  <a:pt x="3654028" y="141903"/>
                  <a:pt x="3676693" y="150969"/>
                </a:cubicBezTo>
                <a:cubicBezTo>
                  <a:pt x="3706072" y="162720"/>
                  <a:pt x="3719902" y="169259"/>
                  <a:pt x="3747741" y="177611"/>
                </a:cubicBezTo>
                <a:cubicBezTo>
                  <a:pt x="3768383" y="183804"/>
                  <a:pt x="3788503" y="192854"/>
                  <a:pt x="3809907" y="195372"/>
                </a:cubicBezTo>
                <a:cubicBezTo>
                  <a:pt x="3889505" y="204736"/>
                  <a:pt x="4049691" y="213133"/>
                  <a:pt x="4049691" y="213133"/>
                </a:cubicBezTo>
                <a:cubicBezTo>
                  <a:pt x="4159220" y="210090"/>
                  <a:pt x="4268714" y="204252"/>
                  <a:pt x="4378285" y="20425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2" name="Freeform 21"/>
          <p:cNvSpPr/>
          <p:nvPr/>
        </p:nvSpPr>
        <p:spPr>
          <a:xfrm>
            <a:off x="2892425" y="2695575"/>
            <a:ext cx="4706938" cy="666750"/>
          </a:xfrm>
          <a:custGeom>
            <a:avLst/>
            <a:gdLst>
              <a:gd name="connsiteX0" fmla="*/ 0 w 4707752"/>
              <a:gd name="connsiteY0" fmla="*/ 577236 h 666568"/>
              <a:gd name="connsiteX1" fmla="*/ 115452 w 4707752"/>
              <a:gd name="connsiteY1" fmla="*/ 541714 h 666568"/>
              <a:gd name="connsiteX2" fmla="*/ 204261 w 4707752"/>
              <a:gd name="connsiteY2" fmla="*/ 532833 h 666568"/>
              <a:gd name="connsiteX3" fmla="*/ 781520 w 4707752"/>
              <a:gd name="connsiteY3" fmla="*/ 559475 h 666568"/>
              <a:gd name="connsiteX4" fmla="*/ 923614 w 4707752"/>
              <a:gd name="connsiteY4" fmla="*/ 586116 h 666568"/>
              <a:gd name="connsiteX5" fmla="*/ 968019 w 4707752"/>
              <a:gd name="connsiteY5" fmla="*/ 594997 h 666568"/>
              <a:gd name="connsiteX6" fmla="*/ 1074590 w 4707752"/>
              <a:gd name="connsiteY6" fmla="*/ 621639 h 666568"/>
              <a:gd name="connsiteX7" fmla="*/ 1154518 w 4707752"/>
              <a:gd name="connsiteY7" fmla="*/ 639400 h 666568"/>
              <a:gd name="connsiteX8" fmla="*/ 1296612 w 4707752"/>
              <a:gd name="connsiteY8" fmla="*/ 648280 h 666568"/>
              <a:gd name="connsiteX9" fmla="*/ 1456469 w 4707752"/>
              <a:gd name="connsiteY9" fmla="*/ 666041 h 666568"/>
              <a:gd name="connsiteX10" fmla="*/ 1571920 w 4707752"/>
              <a:gd name="connsiteY10" fmla="*/ 639400 h 666568"/>
              <a:gd name="connsiteX11" fmla="*/ 1607444 w 4707752"/>
              <a:gd name="connsiteY11" fmla="*/ 621639 h 666568"/>
              <a:gd name="connsiteX12" fmla="*/ 1731777 w 4707752"/>
              <a:gd name="connsiteY12" fmla="*/ 577236 h 666568"/>
              <a:gd name="connsiteX13" fmla="*/ 1811705 w 4707752"/>
              <a:gd name="connsiteY13" fmla="*/ 550594 h 666568"/>
              <a:gd name="connsiteX14" fmla="*/ 1847228 w 4707752"/>
              <a:gd name="connsiteY14" fmla="*/ 532833 h 666568"/>
              <a:gd name="connsiteX15" fmla="*/ 1891633 w 4707752"/>
              <a:gd name="connsiteY15" fmla="*/ 515072 h 666568"/>
              <a:gd name="connsiteX16" fmla="*/ 1936037 w 4707752"/>
              <a:gd name="connsiteY16" fmla="*/ 488430 h 666568"/>
              <a:gd name="connsiteX17" fmla="*/ 2007085 w 4707752"/>
              <a:gd name="connsiteY17" fmla="*/ 435147 h 666568"/>
              <a:gd name="connsiteX18" fmla="*/ 2042608 w 4707752"/>
              <a:gd name="connsiteY18" fmla="*/ 417386 h 666568"/>
              <a:gd name="connsiteX19" fmla="*/ 2122536 w 4707752"/>
              <a:gd name="connsiteY19" fmla="*/ 408506 h 666568"/>
              <a:gd name="connsiteX20" fmla="*/ 2175822 w 4707752"/>
              <a:gd name="connsiteY20" fmla="*/ 381864 h 666568"/>
              <a:gd name="connsiteX21" fmla="*/ 2264631 w 4707752"/>
              <a:gd name="connsiteY21" fmla="*/ 346342 h 666568"/>
              <a:gd name="connsiteX22" fmla="*/ 2353440 w 4707752"/>
              <a:gd name="connsiteY22" fmla="*/ 310820 h 666568"/>
              <a:gd name="connsiteX23" fmla="*/ 2406725 w 4707752"/>
              <a:gd name="connsiteY23" fmla="*/ 293058 h 666568"/>
              <a:gd name="connsiteX24" fmla="*/ 2486653 w 4707752"/>
              <a:gd name="connsiteY24" fmla="*/ 248656 h 666568"/>
              <a:gd name="connsiteX25" fmla="*/ 2522177 w 4707752"/>
              <a:gd name="connsiteY25" fmla="*/ 239775 h 666568"/>
              <a:gd name="connsiteX26" fmla="*/ 2593224 w 4707752"/>
              <a:gd name="connsiteY26" fmla="*/ 213134 h 666568"/>
              <a:gd name="connsiteX27" fmla="*/ 2699795 w 4707752"/>
              <a:gd name="connsiteY27" fmla="*/ 186492 h 666568"/>
              <a:gd name="connsiteX28" fmla="*/ 2797485 w 4707752"/>
              <a:gd name="connsiteY28" fmla="*/ 168731 h 666568"/>
              <a:gd name="connsiteX29" fmla="*/ 2904056 w 4707752"/>
              <a:gd name="connsiteY29" fmla="*/ 159850 h 666568"/>
              <a:gd name="connsiteX30" fmla="*/ 2939579 w 4707752"/>
              <a:gd name="connsiteY30" fmla="*/ 150970 h 666568"/>
              <a:gd name="connsiteX31" fmla="*/ 3001746 w 4707752"/>
              <a:gd name="connsiteY31" fmla="*/ 142089 h 666568"/>
              <a:gd name="connsiteX32" fmla="*/ 3046150 w 4707752"/>
              <a:gd name="connsiteY32" fmla="*/ 124328 h 666568"/>
              <a:gd name="connsiteX33" fmla="*/ 3072793 w 4707752"/>
              <a:gd name="connsiteY33" fmla="*/ 115448 h 666568"/>
              <a:gd name="connsiteX34" fmla="*/ 3134959 w 4707752"/>
              <a:gd name="connsiteY34" fmla="*/ 79925 h 666568"/>
              <a:gd name="connsiteX35" fmla="*/ 3161602 w 4707752"/>
              <a:gd name="connsiteY35" fmla="*/ 62164 h 666568"/>
              <a:gd name="connsiteX36" fmla="*/ 3206007 w 4707752"/>
              <a:gd name="connsiteY36" fmla="*/ 44403 h 666568"/>
              <a:gd name="connsiteX37" fmla="*/ 3241530 w 4707752"/>
              <a:gd name="connsiteY37" fmla="*/ 26642 h 666568"/>
              <a:gd name="connsiteX38" fmla="*/ 3330339 w 4707752"/>
              <a:gd name="connsiteY38" fmla="*/ 0 h 666568"/>
              <a:gd name="connsiteX39" fmla="*/ 3605647 w 4707752"/>
              <a:gd name="connsiteY39" fmla="*/ 8881 h 666568"/>
              <a:gd name="connsiteX40" fmla="*/ 3667813 w 4707752"/>
              <a:gd name="connsiteY40" fmla="*/ 35523 h 666568"/>
              <a:gd name="connsiteX41" fmla="*/ 3729980 w 4707752"/>
              <a:gd name="connsiteY41" fmla="*/ 62164 h 666568"/>
              <a:gd name="connsiteX42" fmla="*/ 3765503 w 4707752"/>
              <a:gd name="connsiteY42" fmla="*/ 79925 h 666568"/>
              <a:gd name="connsiteX43" fmla="*/ 3854312 w 4707752"/>
              <a:gd name="connsiteY43" fmla="*/ 115448 h 666568"/>
              <a:gd name="connsiteX44" fmla="*/ 3934241 w 4707752"/>
              <a:gd name="connsiteY44" fmla="*/ 150970 h 666568"/>
              <a:gd name="connsiteX45" fmla="*/ 3996407 w 4707752"/>
              <a:gd name="connsiteY45" fmla="*/ 168731 h 666568"/>
              <a:gd name="connsiteX46" fmla="*/ 4067454 w 4707752"/>
              <a:gd name="connsiteY46" fmla="*/ 204253 h 666568"/>
              <a:gd name="connsiteX47" fmla="*/ 4138501 w 4707752"/>
              <a:gd name="connsiteY47" fmla="*/ 222014 h 666568"/>
              <a:gd name="connsiteX48" fmla="*/ 4333881 w 4707752"/>
              <a:gd name="connsiteY48" fmla="*/ 266417 h 666568"/>
              <a:gd name="connsiteX49" fmla="*/ 4440452 w 4707752"/>
              <a:gd name="connsiteY49" fmla="*/ 284178 h 666568"/>
              <a:gd name="connsiteX50" fmla="*/ 4618070 w 4707752"/>
              <a:gd name="connsiteY50" fmla="*/ 275297 h 666568"/>
              <a:gd name="connsiteX51" fmla="*/ 4697998 w 4707752"/>
              <a:gd name="connsiteY51" fmla="*/ 257536 h 66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07752" h="666568">
                <a:moveTo>
                  <a:pt x="0" y="577236"/>
                </a:moveTo>
                <a:cubicBezTo>
                  <a:pt x="10276" y="573811"/>
                  <a:pt x="87987" y="545637"/>
                  <a:pt x="115452" y="541714"/>
                </a:cubicBezTo>
                <a:cubicBezTo>
                  <a:pt x="144904" y="537507"/>
                  <a:pt x="174658" y="535793"/>
                  <a:pt x="204261" y="532833"/>
                </a:cubicBezTo>
                <a:cubicBezTo>
                  <a:pt x="396681" y="541714"/>
                  <a:pt x="592194" y="523979"/>
                  <a:pt x="781520" y="559475"/>
                </a:cubicBezTo>
                <a:lnTo>
                  <a:pt x="923614" y="586116"/>
                </a:lnTo>
                <a:cubicBezTo>
                  <a:pt x="938442" y="588940"/>
                  <a:pt x="953699" y="590224"/>
                  <a:pt x="968019" y="594997"/>
                </a:cubicBezTo>
                <a:cubicBezTo>
                  <a:pt x="1057034" y="624667"/>
                  <a:pt x="984902" y="603702"/>
                  <a:pt x="1074590" y="621639"/>
                </a:cubicBezTo>
                <a:cubicBezTo>
                  <a:pt x="1103110" y="627343"/>
                  <a:pt x="1124917" y="636581"/>
                  <a:pt x="1154518" y="639400"/>
                </a:cubicBezTo>
                <a:cubicBezTo>
                  <a:pt x="1201761" y="643899"/>
                  <a:pt x="1249247" y="645320"/>
                  <a:pt x="1296612" y="648280"/>
                </a:cubicBezTo>
                <a:cubicBezTo>
                  <a:pt x="1353629" y="659683"/>
                  <a:pt x="1390497" y="668909"/>
                  <a:pt x="1456469" y="666041"/>
                </a:cubicBezTo>
                <a:cubicBezTo>
                  <a:pt x="1470535" y="665429"/>
                  <a:pt x="1542660" y="651939"/>
                  <a:pt x="1571920" y="639400"/>
                </a:cubicBezTo>
                <a:cubicBezTo>
                  <a:pt x="1584089" y="634185"/>
                  <a:pt x="1595276" y="626854"/>
                  <a:pt x="1607444" y="621639"/>
                </a:cubicBezTo>
                <a:cubicBezTo>
                  <a:pt x="1691568" y="585587"/>
                  <a:pt x="1671453" y="592315"/>
                  <a:pt x="1731777" y="577236"/>
                </a:cubicBezTo>
                <a:cubicBezTo>
                  <a:pt x="1821064" y="532594"/>
                  <a:pt x="1708411" y="585025"/>
                  <a:pt x="1811705" y="550594"/>
                </a:cubicBezTo>
                <a:cubicBezTo>
                  <a:pt x="1824264" y="546408"/>
                  <a:pt x="1835130" y="538209"/>
                  <a:pt x="1847228" y="532833"/>
                </a:cubicBezTo>
                <a:cubicBezTo>
                  <a:pt x="1861796" y="526359"/>
                  <a:pt x="1877374" y="522201"/>
                  <a:pt x="1891633" y="515072"/>
                </a:cubicBezTo>
                <a:cubicBezTo>
                  <a:pt x="1907072" y="507353"/>
                  <a:pt x="1921845" y="498255"/>
                  <a:pt x="1936037" y="488430"/>
                </a:cubicBezTo>
                <a:cubicBezTo>
                  <a:pt x="1960376" y="471580"/>
                  <a:pt x="1980607" y="448385"/>
                  <a:pt x="2007085" y="435147"/>
                </a:cubicBezTo>
                <a:cubicBezTo>
                  <a:pt x="2018926" y="429227"/>
                  <a:pt x="2029708" y="420363"/>
                  <a:pt x="2042608" y="417386"/>
                </a:cubicBezTo>
                <a:cubicBezTo>
                  <a:pt x="2068728" y="411359"/>
                  <a:pt x="2095893" y="411466"/>
                  <a:pt x="2122536" y="408506"/>
                </a:cubicBezTo>
                <a:cubicBezTo>
                  <a:pt x="2207629" y="380142"/>
                  <a:pt x="2086293" y="423183"/>
                  <a:pt x="2175822" y="381864"/>
                </a:cubicBezTo>
                <a:cubicBezTo>
                  <a:pt x="2204771" y="368504"/>
                  <a:pt x="2235028" y="358183"/>
                  <a:pt x="2264631" y="346342"/>
                </a:cubicBezTo>
                <a:cubicBezTo>
                  <a:pt x="2264639" y="346339"/>
                  <a:pt x="2353432" y="310823"/>
                  <a:pt x="2353440" y="310820"/>
                </a:cubicBezTo>
                <a:cubicBezTo>
                  <a:pt x="2371202" y="304899"/>
                  <a:pt x="2389681" y="300805"/>
                  <a:pt x="2406725" y="293058"/>
                </a:cubicBezTo>
                <a:cubicBezTo>
                  <a:pt x="2460005" y="268841"/>
                  <a:pt x="2437591" y="267054"/>
                  <a:pt x="2486653" y="248656"/>
                </a:cubicBezTo>
                <a:cubicBezTo>
                  <a:pt x="2498082" y="244370"/>
                  <a:pt x="2510748" y="244061"/>
                  <a:pt x="2522177" y="239775"/>
                </a:cubicBezTo>
                <a:cubicBezTo>
                  <a:pt x="2615051" y="204949"/>
                  <a:pt x="2502049" y="235926"/>
                  <a:pt x="2593224" y="213134"/>
                </a:cubicBezTo>
                <a:cubicBezTo>
                  <a:pt x="2653987" y="182753"/>
                  <a:pt x="2608595" y="200522"/>
                  <a:pt x="2699795" y="186492"/>
                </a:cubicBezTo>
                <a:cubicBezTo>
                  <a:pt x="2754613" y="178059"/>
                  <a:pt x="2737951" y="175346"/>
                  <a:pt x="2797485" y="168731"/>
                </a:cubicBezTo>
                <a:cubicBezTo>
                  <a:pt x="2832914" y="164795"/>
                  <a:pt x="2868532" y="162810"/>
                  <a:pt x="2904056" y="159850"/>
                </a:cubicBezTo>
                <a:cubicBezTo>
                  <a:pt x="2915897" y="156890"/>
                  <a:pt x="2927570" y="153153"/>
                  <a:pt x="2939579" y="150970"/>
                </a:cubicBezTo>
                <a:cubicBezTo>
                  <a:pt x="2960174" y="147226"/>
                  <a:pt x="2981438" y="147166"/>
                  <a:pt x="3001746" y="142089"/>
                </a:cubicBezTo>
                <a:cubicBezTo>
                  <a:pt x="3017212" y="138223"/>
                  <a:pt x="3031223" y="129925"/>
                  <a:pt x="3046150" y="124328"/>
                </a:cubicBezTo>
                <a:cubicBezTo>
                  <a:pt x="3054915" y="121041"/>
                  <a:pt x="3063912" y="118408"/>
                  <a:pt x="3072793" y="115448"/>
                </a:cubicBezTo>
                <a:cubicBezTo>
                  <a:pt x="3137694" y="72180"/>
                  <a:pt x="3056099" y="124986"/>
                  <a:pt x="3134959" y="79925"/>
                </a:cubicBezTo>
                <a:cubicBezTo>
                  <a:pt x="3144226" y="74630"/>
                  <a:pt x="3152055" y="66937"/>
                  <a:pt x="3161602" y="62164"/>
                </a:cubicBezTo>
                <a:cubicBezTo>
                  <a:pt x="3175861" y="55035"/>
                  <a:pt x="3191439" y="50877"/>
                  <a:pt x="3206007" y="44403"/>
                </a:cubicBezTo>
                <a:cubicBezTo>
                  <a:pt x="3218105" y="39027"/>
                  <a:pt x="3229238" y="31558"/>
                  <a:pt x="3241530" y="26642"/>
                </a:cubicBezTo>
                <a:cubicBezTo>
                  <a:pt x="3277561" y="12230"/>
                  <a:pt x="3295449" y="8723"/>
                  <a:pt x="3330339" y="0"/>
                </a:cubicBezTo>
                <a:cubicBezTo>
                  <a:pt x="3422108" y="2960"/>
                  <a:pt x="3513979" y="3643"/>
                  <a:pt x="3605647" y="8881"/>
                </a:cubicBezTo>
                <a:cubicBezTo>
                  <a:pt x="3642114" y="10965"/>
                  <a:pt x="3639244" y="19199"/>
                  <a:pt x="3667813" y="35523"/>
                </a:cubicBezTo>
                <a:cubicBezTo>
                  <a:pt x="3726725" y="69186"/>
                  <a:pt x="3680160" y="40814"/>
                  <a:pt x="3729980" y="62164"/>
                </a:cubicBezTo>
                <a:cubicBezTo>
                  <a:pt x="3742148" y="67379"/>
                  <a:pt x="3753335" y="74710"/>
                  <a:pt x="3765503" y="79925"/>
                </a:cubicBezTo>
                <a:cubicBezTo>
                  <a:pt x="3794809" y="92484"/>
                  <a:pt x="3825794" y="101190"/>
                  <a:pt x="3854312" y="115448"/>
                </a:cubicBezTo>
                <a:cubicBezTo>
                  <a:pt x="3885262" y="130922"/>
                  <a:pt x="3900222" y="139631"/>
                  <a:pt x="3934241" y="150970"/>
                </a:cubicBezTo>
                <a:cubicBezTo>
                  <a:pt x="3954686" y="157785"/>
                  <a:pt x="3976397" y="160727"/>
                  <a:pt x="3996407" y="168731"/>
                </a:cubicBezTo>
                <a:cubicBezTo>
                  <a:pt x="4020991" y="178564"/>
                  <a:pt x="4042662" y="194956"/>
                  <a:pt x="4067454" y="204253"/>
                </a:cubicBezTo>
                <a:cubicBezTo>
                  <a:pt x="4090311" y="212824"/>
                  <a:pt x="4114950" y="215591"/>
                  <a:pt x="4138501" y="222014"/>
                </a:cubicBezTo>
                <a:cubicBezTo>
                  <a:pt x="4343232" y="277847"/>
                  <a:pt x="4188253" y="244573"/>
                  <a:pt x="4333881" y="266417"/>
                </a:cubicBezTo>
                <a:cubicBezTo>
                  <a:pt x="4369496" y="271759"/>
                  <a:pt x="4440452" y="284178"/>
                  <a:pt x="4440452" y="284178"/>
                </a:cubicBezTo>
                <a:cubicBezTo>
                  <a:pt x="4499658" y="281218"/>
                  <a:pt x="4559127" y="281612"/>
                  <a:pt x="4618070" y="275297"/>
                </a:cubicBezTo>
                <a:cubicBezTo>
                  <a:pt x="4790545" y="256818"/>
                  <a:pt x="4652754" y="257536"/>
                  <a:pt x="4697998" y="25753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3" name="Freeform 22"/>
          <p:cNvSpPr/>
          <p:nvPr/>
        </p:nvSpPr>
        <p:spPr>
          <a:xfrm>
            <a:off x="2944813" y="2659063"/>
            <a:ext cx="4929187" cy="825500"/>
          </a:xfrm>
          <a:custGeom>
            <a:avLst/>
            <a:gdLst>
              <a:gd name="connsiteX0" fmla="*/ 0 w 4928901"/>
              <a:gd name="connsiteY0" fmla="*/ 817010 h 825891"/>
              <a:gd name="connsiteX1" fmla="*/ 71047 w 4928901"/>
              <a:gd name="connsiteY1" fmla="*/ 790369 h 825891"/>
              <a:gd name="connsiteX2" fmla="*/ 204261 w 4928901"/>
              <a:gd name="connsiteY2" fmla="*/ 772608 h 825891"/>
              <a:gd name="connsiteX3" fmla="*/ 612782 w 4928901"/>
              <a:gd name="connsiteY3" fmla="*/ 754847 h 825891"/>
              <a:gd name="connsiteX4" fmla="*/ 1438706 w 4928901"/>
              <a:gd name="connsiteY4" fmla="*/ 763727 h 825891"/>
              <a:gd name="connsiteX5" fmla="*/ 1491992 w 4928901"/>
              <a:gd name="connsiteY5" fmla="*/ 772608 h 825891"/>
              <a:gd name="connsiteX6" fmla="*/ 1651848 w 4928901"/>
              <a:gd name="connsiteY6" fmla="*/ 781488 h 825891"/>
              <a:gd name="connsiteX7" fmla="*/ 1740657 w 4928901"/>
              <a:gd name="connsiteY7" fmla="*/ 799249 h 825891"/>
              <a:gd name="connsiteX8" fmla="*/ 1785061 w 4928901"/>
              <a:gd name="connsiteY8" fmla="*/ 808130 h 825891"/>
              <a:gd name="connsiteX9" fmla="*/ 1847228 w 4928901"/>
              <a:gd name="connsiteY9" fmla="*/ 825891 h 825891"/>
              <a:gd name="connsiteX10" fmla="*/ 2015965 w 4928901"/>
              <a:gd name="connsiteY10" fmla="*/ 817010 h 825891"/>
              <a:gd name="connsiteX11" fmla="*/ 2042608 w 4928901"/>
              <a:gd name="connsiteY11" fmla="*/ 799249 h 825891"/>
              <a:gd name="connsiteX12" fmla="*/ 2069250 w 4928901"/>
              <a:gd name="connsiteY12" fmla="*/ 790369 h 825891"/>
              <a:gd name="connsiteX13" fmla="*/ 2122536 w 4928901"/>
              <a:gd name="connsiteY13" fmla="*/ 745966 h 825891"/>
              <a:gd name="connsiteX14" fmla="*/ 2166940 w 4928901"/>
              <a:gd name="connsiteY14" fmla="*/ 728205 h 825891"/>
              <a:gd name="connsiteX15" fmla="*/ 2193583 w 4928901"/>
              <a:gd name="connsiteY15" fmla="*/ 710444 h 825891"/>
              <a:gd name="connsiteX16" fmla="*/ 2264630 w 4928901"/>
              <a:gd name="connsiteY16" fmla="*/ 701563 h 825891"/>
              <a:gd name="connsiteX17" fmla="*/ 2362320 w 4928901"/>
              <a:gd name="connsiteY17" fmla="*/ 674922 h 825891"/>
              <a:gd name="connsiteX18" fmla="*/ 2477772 w 4928901"/>
              <a:gd name="connsiteY18" fmla="*/ 621638 h 825891"/>
              <a:gd name="connsiteX19" fmla="*/ 2522176 w 4928901"/>
              <a:gd name="connsiteY19" fmla="*/ 603877 h 825891"/>
              <a:gd name="connsiteX20" fmla="*/ 2610985 w 4928901"/>
              <a:gd name="connsiteY20" fmla="*/ 586116 h 825891"/>
              <a:gd name="connsiteX21" fmla="*/ 2859651 w 4928901"/>
              <a:gd name="connsiteY21" fmla="*/ 594997 h 825891"/>
              <a:gd name="connsiteX22" fmla="*/ 2930698 w 4928901"/>
              <a:gd name="connsiteY22" fmla="*/ 612758 h 825891"/>
              <a:gd name="connsiteX23" fmla="*/ 3019507 w 4928901"/>
              <a:gd name="connsiteY23" fmla="*/ 621638 h 825891"/>
              <a:gd name="connsiteX24" fmla="*/ 3117197 w 4928901"/>
              <a:gd name="connsiteY24" fmla="*/ 639399 h 825891"/>
              <a:gd name="connsiteX25" fmla="*/ 3463552 w 4928901"/>
              <a:gd name="connsiteY25" fmla="*/ 621638 h 825891"/>
              <a:gd name="connsiteX26" fmla="*/ 3507957 w 4928901"/>
              <a:gd name="connsiteY26" fmla="*/ 612758 h 825891"/>
              <a:gd name="connsiteX27" fmla="*/ 3552361 w 4928901"/>
              <a:gd name="connsiteY27" fmla="*/ 594997 h 825891"/>
              <a:gd name="connsiteX28" fmla="*/ 3783265 w 4928901"/>
              <a:gd name="connsiteY28" fmla="*/ 523952 h 825891"/>
              <a:gd name="connsiteX29" fmla="*/ 3845431 w 4928901"/>
              <a:gd name="connsiteY29" fmla="*/ 515072 h 825891"/>
              <a:gd name="connsiteX30" fmla="*/ 3925359 w 4928901"/>
              <a:gd name="connsiteY30" fmla="*/ 470669 h 825891"/>
              <a:gd name="connsiteX31" fmla="*/ 3969764 w 4928901"/>
              <a:gd name="connsiteY31" fmla="*/ 452908 h 825891"/>
              <a:gd name="connsiteX32" fmla="*/ 4040811 w 4928901"/>
              <a:gd name="connsiteY32" fmla="*/ 390744 h 825891"/>
              <a:gd name="connsiteX33" fmla="*/ 4067454 w 4928901"/>
              <a:gd name="connsiteY33" fmla="*/ 364103 h 825891"/>
              <a:gd name="connsiteX34" fmla="*/ 4102977 w 4928901"/>
              <a:gd name="connsiteY34" fmla="*/ 337461 h 825891"/>
              <a:gd name="connsiteX35" fmla="*/ 4156263 w 4928901"/>
              <a:gd name="connsiteY35" fmla="*/ 284178 h 825891"/>
              <a:gd name="connsiteX36" fmla="*/ 4200667 w 4928901"/>
              <a:gd name="connsiteY36" fmla="*/ 239775 h 825891"/>
              <a:gd name="connsiteX37" fmla="*/ 4253953 w 4928901"/>
              <a:gd name="connsiteY37" fmla="*/ 177611 h 825891"/>
              <a:gd name="connsiteX38" fmla="*/ 4333881 w 4928901"/>
              <a:gd name="connsiteY38" fmla="*/ 133208 h 825891"/>
              <a:gd name="connsiteX39" fmla="*/ 4360523 w 4928901"/>
              <a:gd name="connsiteY39" fmla="*/ 115447 h 825891"/>
              <a:gd name="connsiteX40" fmla="*/ 4422690 w 4928901"/>
              <a:gd name="connsiteY40" fmla="*/ 97686 h 825891"/>
              <a:gd name="connsiteX41" fmla="*/ 4600308 w 4928901"/>
              <a:gd name="connsiteY41" fmla="*/ 79925 h 825891"/>
              <a:gd name="connsiteX42" fmla="*/ 4742402 w 4928901"/>
              <a:gd name="connsiteY42" fmla="*/ 44403 h 825891"/>
              <a:gd name="connsiteX43" fmla="*/ 4804569 w 4928901"/>
              <a:gd name="connsiteY43" fmla="*/ 35522 h 825891"/>
              <a:gd name="connsiteX44" fmla="*/ 4840092 w 4928901"/>
              <a:gd name="connsiteY44" fmla="*/ 17761 h 825891"/>
              <a:gd name="connsiteX45" fmla="*/ 4928901 w 4928901"/>
              <a:gd name="connsiteY45" fmla="*/ 0 h 8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28901" h="825891">
                <a:moveTo>
                  <a:pt x="0" y="817010"/>
                </a:moveTo>
                <a:cubicBezTo>
                  <a:pt x="23682" y="808130"/>
                  <a:pt x="46608" y="796886"/>
                  <a:pt x="71047" y="790369"/>
                </a:cubicBezTo>
                <a:cubicBezTo>
                  <a:pt x="80608" y="787820"/>
                  <a:pt x="199362" y="773016"/>
                  <a:pt x="204261" y="772608"/>
                </a:cubicBezTo>
                <a:cubicBezTo>
                  <a:pt x="338903" y="761388"/>
                  <a:pt x="478930" y="759308"/>
                  <a:pt x="612782" y="754847"/>
                </a:cubicBezTo>
                <a:lnTo>
                  <a:pt x="1438706" y="763727"/>
                </a:lnTo>
                <a:cubicBezTo>
                  <a:pt x="1456709" y="764091"/>
                  <a:pt x="1474047" y="771113"/>
                  <a:pt x="1491992" y="772608"/>
                </a:cubicBezTo>
                <a:cubicBezTo>
                  <a:pt x="1545175" y="777040"/>
                  <a:pt x="1598563" y="778528"/>
                  <a:pt x="1651848" y="781488"/>
                </a:cubicBezTo>
                <a:cubicBezTo>
                  <a:pt x="1756245" y="798888"/>
                  <a:pt x="1661179" y="781588"/>
                  <a:pt x="1740657" y="799249"/>
                </a:cubicBezTo>
                <a:cubicBezTo>
                  <a:pt x="1755392" y="802523"/>
                  <a:pt x="1770326" y="804856"/>
                  <a:pt x="1785061" y="808130"/>
                </a:cubicBezTo>
                <a:cubicBezTo>
                  <a:pt x="1818524" y="815566"/>
                  <a:pt x="1817552" y="815999"/>
                  <a:pt x="1847228" y="825891"/>
                </a:cubicBezTo>
                <a:cubicBezTo>
                  <a:pt x="1903474" y="822931"/>
                  <a:pt x="1960158" y="824620"/>
                  <a:pt x="2015965" y="817010"/>
                </a:cubicBezTo>
                <a:cubicBezTo>
                  <a:pt x="2026541" y="815568"/>
                  <a:pt x="2033061" y="804022"/>
                  <a:pt x="2042608" y="799249"/>
                </a:cubicBezTo>
                <a:cubicBezTo>
                  <a:pt x="2050981" y="795063"/>
                  <a:pt x="2060369" y="793329"/>
                  <a:pt x="2069250" y="790369"/>
                </a:cubicBezTo>
                <a:cubicBezTo>
                  <a:pt x="2088892" y="770728"/>
                  <a:pt x="2097806" y="758330"/>
                  <a:pt x="2122536" y="745966"/>
                </a:cubicBezTo>
                <a:cubicBezTo>
                  <a:pt x="2136795" y="738837"/>
                  <a:pt x="2152681" y="735334"/>
                  <a:pt x="2166940" y="728205"/>
                </a:cubicBezTo>
                <a:cubicBezTo>
                  <a:pt x="2176487" y="723432"/>
                  <a:pt x="2183286" y="713252"/>
                  <a:pt x="2193583" y="710444"/>
                </a:cubicBezTo>
                <a:cubicBezTo>
                  <a:pt x="2216609" y="704164"/>
                  <a:pt x="2240948" y="704523"/>
                  <a:pt x="2264630" y="701563"/>
                </a:cubicBezTo>
                <a:cubicBezTo>
                  <a:pt x="2376668" y="656750"/>
                  <a:pt x="2235801" y="709425"/>
                  <a:pt x="2362320" y="674922"/>
                </a:cubicBezTo>
                <a:cubicBezTo>
                  <a:pt x="2402682" y="663915"/>
                  <a:pt x="2440013" y="636741"/>
                  <a:pt x="2477772" y="621638"/>
                </a:cubicBezTo>
                <a:cubicBezTo>
                  <a:pt x="2492573" y="615718"/>
                  <a:pt x="2506773" y="607984"/>
                  <a:pt x="2522176" y="603877"/>
                </a:cubicBezTo>
                <a:cubicBezTo>
                  <a:pt x="2551346" y="596099"/>
                  <a:pt x="2610985" y="586116"/>
                  <a:pt x="2610985" y="586116"/>
                </a:cubicBezTo>
                <a:cubicBezTo>
                  <a:pt x="2693874" y="589076"/>
                  <a:pt x="2776996" y="588109"/>
                  <a:pt x="2859651" y="594997"/>
                </a:cubicBezTo>
                <a:cubicBezTo>
                  <a:pt x="2883978" y="597024"/>
                  <a:pt x="2906619" y="608745"/>
                  <a:pt x="2930698" y="612758"/>
                </a:cubicBezTo>
                <a:cubicBezTo>
                  <a:pt x="2960044" y="617649"/>
                  <a:pt x="2990055" y="617431"/>
                  <a:pt x="3019507" y="621638"/>
                </a:cubicBezTo>
                <a:cubicBezTo>
                  <a:pt x="3052272" y="626318"/>
                  <a:pt x="3084634" y="633479"/>
                  <a:pt x="3117197" y="639399"/>
                </a:cubicBezTo>
                <a:lnTo>
                  <a:pt x="3463552" y="621638"/>
                </a:lnTo>
                <a:cubicBezTo>
                  <a:pt x="3478612" y="620611"/>
                  <a:pt x="3493499" y="617095"/>
                  <a:pt x="3507957" y="612758"/>
                </a:cubicBezTo>
                <a:cubicBezTo>
                  <a:pt x="3523226" y="608178"/>
                  <a:pt x="3537328" y="600302"/>
                  <a:pt x="3552361" y="594997"/>
                </a:cubicBezTo>
                <a:cubicBezTo>
                  <a:pt x="3591335" y="581242"/>
                  <a:pt x="3747807" y="529017"/>
                  <a:pt x="3783265" y="523952"/>
                </a:cubicBezTo>
                <a:lnTo>
                  <a:pt x="3845431" y="515072"/>
                </a:lnTo>
                <a:cubicBezTo>
                  <a:pt x="3877460" y="495855"/>
                  <a:pt x="3892594" y="485230"/>
                  <a:pt x="3925359" y="470669"/>
                </a:cubicBezTo>
                <a:cubicBezTo>
                  <a:pt x="3939927" y="464195"/>
                  <a:pt x="3954962" y="458828"/>
                  <a:pt x="3969764" y="452908"/>
                </a:cubicBezTo>
                <a:cubicBezTo>
                  <a:pt x="4057249" y="365425"/>
                  <a:pt x="3955212" y="464110"/>
                  <a:pt x="4040811" y="390744"/>
                </a:cubicBezTo>
                <a:cubicBezTo>
                  <a:pt x="4050347" y="382571"/>
                  <a:pt x="4057918" y="372276"/>
                  <a:pt x="4067454" y="364103"/>
                </a:cubicBezTo>
                <a:cubicBezTo>
                  <a:pt x="4078692" y="354471"/>
                  <a:pt x="4091975" y="347362"/>
                  <a:pt x="4102977" y="337461"/>
                </a:cubicBezTo>
                <a:cubicBezTo>
                  <a:pt x="4121648" y="320658"/>
                  <a:pt x="4138501" y="301939"/>
                  <a:pt x="4156263" y="284178"/>
                </a:cubicBezTo>
                <a:cubicBezTo>
                  <a:pt x="4171064" y="269377"/>
                  <a:pt x="4189056" y="257191"/>
                  <a:pt x="4200667" y="239775"/>
                </a:cubicBezTo>
                <a:cubicBezTo>
                  <a:pt x="4219271" y="211869"/>
                  <a:pt x="4224134" y="200803"/>
                  <a:pt x="4253953" y="177611"/>
                </a:cubicBezTo>
                <a:cubicBezTo>
                  <a:pt x="4284669" y="153722"/>
                  <a:pt x="4302124" y="151355"/>
                  <a:pt x="4333881" y="133208"/>
                </a:cubicBezTo>
                <a:cubicBezTo>
                  <a:pt x="4343148" y="127913"/>
                  <a:pt x="4350977" y="120220"/>
                  <a:pt x="4360523" y="115447"/>
                </a:cubicBezTo>
                <a:cubicBezTo>
                  <a:pt x="4370483" y="110467"/>
                  <a:pt x="4414934" y="98720"/>
                  <a:pt x="4422690" y="97686"/>
                </a:cubicBezTo>
                <a:cubicBezTo>
                  <a:pt x="4476872" y="90462"/>
                  <a:pt x="4545439" y="89070"/>
                  <a:pt x="4600308" y="79925"/>
                </a:cubicBezTo>
                <a:cubicBezTo>
                  <a:pt x="4751424" y="54740"/>
                  <a:pt x="4614393" y="71833"/>
                  <a:pt x="4742402" y="44403"/>
                </a:cubicBezTo>
                <a:cubicBezTo>
                  <a:pt x="4762870" y="40017"/>
                  <a:pt x="4783847" y="38482"/>
                  <a:pt x="4804569" y="35522"/>
                </a:cubicBezTo>
                <a:cubicBezTo>
                  <a:pt x="4816410" y="29602"/>
                  <a:pt x="4827249" y="20972"/>
                  <a:pt x="4840092" y="17761"/>
                </a:cubicBezTo>
                <a:cubicBezTo>
                  <a:pt x="4956512" y="-11342"/>
                  <a:pt x="4879029" y="24936"/>
                  <a:pt x="4928901"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 name="Freeform 23"/>
          <p:cNvSpPr/>
          <p:nvPr/>
        </p:nvSpPr>
        <p:spPr>
          <a:xfrm>
            <a:off x="2519363" y="3484563"/>
            <a:ext cx="4422775" cy="271462"/>
          </a:xfrm>
          <a:custGeom>
            <a:avLst/>
            <a:gdLst>
              <a:gd name="connsiteX0" fmla="*/ 0 w 4422689"/>
              <a:gd name="connsiteY0" fmla="*/ 106566 h 271348"/>
              <a:gd name="connsiteX1" fmla="*/ 310831 w 4422689"/>
              <a:gd name="connsiteY1" fmla="*/ 79925 h 271348"/>
              <a:gd name="connsiteX2" fmla="*/ 692710 w 4422689"/>
              <a:gd name="connsiteY2" fmla="*/ 62164 h 271348"/>
              <a:gd name="connsiteX3" fmla="*/ 1074589 w 4422689"/>
              <a:gd name="connsiteY3" fmla="*/ 79925 h 271348"/>
              <a:gd name="connsiteX4" fmla="*/ 1278850 w 4422689"/>
              <a:gd name="connsiteY4" fmla="*/ 106566 h 271348"/>
              <a:gd name="connsiteX5" fmla="*/ 1376540 w 4422689"/>
              <a:gd name="connsiteY5" fmla="*/ 142089 h 271348"/>
              <a:gd name="connsiteX6" fmla="*/ 1412063 w 4422689"/>
              <a:gd name="connsiteY6" fmla="*/ 168730 h 271348"/>
              <a:gd name="connsiteX7" fmla="*/ 1447587 w 4422689"/>
              <a:gd name="connsiteY7" fmla="*/ 177611 h 271348"/>
              <a:gd name="connsiteX8" fmla="*/ 1563038 w 4422689"/>
              <a:gd name="connsiteY8" fmla="*/ 213133 h 271348"/>
              <a:gd name="connsiteX9" fmla="*/ 1642967 w 4422689"/>
              <a:gd name="connsiteY9" fmla="*/ 230894 h 271348"/>
              <a:gd name="connsiteX10" fmla="*/ 1714014 w 4422689"/>
              <a:gd name="connsiteY10" fmla="*/ 248655 h 271348"/>
              <a:gd name="connsiteX11" fmla="*/ 1864989 w 4422689"/>
              <a:gd name="connsiteY11" fmla="*/ 257536 h 271348"/>
              <a:gd name="connsiteX12" fmla="*/ 2237987 w 4422689"/>
              <a:gd name="connsiteY12" fmla="*/ 257536 h 271348"/>
              <a:gd name="connsiteX13" fmla="*/ 2344558 w 4422689"/>
              <a:gd name="connsiteY13" fmla="*/ 239775 h 271348"/>
              <a:gd name="connsiteX14" fmla="*/ 2566581 w 4422689"/>
              <a:gd name="connsiteY14" fmla="*/ 230894 h 271348"/>
              <a:gd name="connsiteX15" fmla="*/ 2646509 w 4422689"/>
              <a:gd name="connsiteY15" fmla="*/ 213133 h 271348"/>
              <a:gd name="connsiteX16" fmla="*/ 2708675 w 4422689"/>
              <a:gd name="connsiteY16" fmla="*/ 186491 h 271348"/>
              <a:gd name="connsiteX17" fmla="*/ 2833008 w 4422689"/>
              <a:gd name="connsiteY17" fmla="*/ 150969 h 271348"/>
              <a:gd name="connsiteX18" fmla="*/ 2975102 w 4422689"/>
              <a:gd name="connsiteY18" fmla="*/ 142089 h 271348"/>
              <a:gd name="connsiteX19" fmla="*/ 3081673 w 4422689"/>
              <a:gd name="connsiteY19" fmla="*/ 124328 h 271348"/>
              <a:gd name="connsiteX20" fmla="*/ 3143839 w 4422689"/>
              <a:gd name="connsiteY20" fmla="*/ 79925 h 271348"/>
              <a:gd name="connsiteX21" fmla="*/ 3179363 w 4422689"/>
              <a:gd name="connsiteY21" fmla="*/ 71044 h 271348"/>
              <a:gd name="connsiteX22" fmla="*/ 3223767 w 4422689"/>
              <a:gd name="connsiteY22" fmla="*/ 53283 h 271348"/>
              <a:gd name="connsiteX23" fmla="*/ 3259291 w 4422689"/>
              <a:gd name="connsiteY23" fmla="*/ 35522 h 271348"/>
              <a:gd name="connsiteX24" fmla="*/ 3392505 w 4422689"/>
              <a:gd name="connsiteY24" fmla="*/ 8880 h 271348"/>
              <a:gd name="connsiteX25" fmla="*/ 3472433 w 4422689"/>
              <a:gd name="connsiteY25" fmla="*/ 0 h 271348"/>
              <a:gd name="connsiteX26" fmla="*/ 3952001 w 4422689"/>
              <a:gd name="connsiteY26" fmla="*/ 8880 h 271348"/>
              <a:gd name="connsiteX27" fmla="*/ 4005287 w 4422689"/>
              <a:gd name="connsiteY27" fmla="*/ 17761 h 271348"/>
              <a:gd name="connsiteX28" fmla="*/ 4129620 w 4422689"/>
              <a:gd name="connsiteY28" fmla="*/ 44403 h 271348"/>
              <a:gd name="connsiteX29" fmla="*/ 4174024 w 4422689"/>
              <a:gd name="connsiteY29" fmla="*/ 53283 h 271348"/>
              <a:gd name="connsiteX30" fmla="*/ 4280595 w 4422689"/>
              <a:gd name="connsiteY30" fmla="*/ 79925 h 271348"/>
              <a:gd name="connsiteX31" fmla="*/ 4324999 w 4422689"/>
              <a:gd name="connsiteY31" fmla="*/ 97686 h 271348"/>
              <a:gd name="connsiteX32" fmla="*/ 4422689 w 4422689"/>
              <a:gd name="connsiteY32" fmla="*/ 88805 h 27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22689" h="271348">
                <a:moveTo>
                  <a:pt x="0" y="106566"/>
                </a:moveTo>
                <a:cubicBezTo>
                  <a:pt x="150908" y="68841"/>
                  <a:pt x="39228" y="91564"/>
                  <a:pt x="310831" y="79925"/>
                </a:cubicBezTo>
                <a:lnTo>
                  <a:pt x="692710" y="62164"/>
                </a:lnTo>
                <a:cubicBezTo>
                  <a:pt x="820003" y="68084"/>
                  <a:pt x="947522" y="70299"/>
                  <a:pt x="1074589" y="79925"/>
                </a:cubicBezTo>
                <a:cubicBezTo>
                  <a:pt x="1143057" y="85112"/>
                  <a:pt x="1278850" y="106566"/>
                  <a:pt x="1278850" y="106566"/>
                </a:cubicBezTo>
                <a:cubicBezTo>
                  <a:pt x="1320877" y="118574"/>
                  <a:pt x="1341931" y="120459"/>
                  <a:pt x="1376540" y="142089"/>
                </a:cubicBezTo>
                <a:cubicBezTo>
                  <a:pt x="1389091" y="149933"/>
                  <a:pt x="1398824" y="162111"/>
                  <a:pt x="1412063" y="168730"/>
                </a:cubicBezTo>
                <a:cubicBezTo>
                  <a:pt x="1422980" y="174188"/>
                  <a:pt x="1436008" y="173751"/>
                  <a:pt x="1447587" y="177611"/>
                </a:cubicBezTo>
                <a:cubicBezTo>
                  <a:pt x="1526996" y="204080"/>
                  <a:pt x="1457630" y="192054"/>
                  <a:pt x="1563038" y="213133"/>
                </a:cubicBezTo>
                <a:cubicBezTo>
                  <a:pt x="1593566" y="219238"/>
                  <a:pt x="1613698" y="222531"/>
                  <a:pt x="1642967" y="230894"/>
                </a:cubicBezTo>
                <a:cubicBezTo>
                  <a:pt x="1675338" y="240143"/>
                  <a:pt x="1674283" y="245043"/>
                  <a:pt x="1714014" y="248655"/>
                </a:cubicBezTo>
                <a:cubicBezTo>
                  <a:pt x="1764219" y="253219"/>
                  <a:pt x="1814664" y="254576"/>
                  <a:pt x="1864989" y="257536"/>
                </a:cubicBezTo>
                <a:cubicBezTo>
                  <a:pt x="2021416" y="277087"/>
                  <a:pt x="1973511" y="274783"/>
                  <a:pt x="2237987" y="257536"/>
                </a:cubicBezTo>
                <a:cubicBezTo>
                  <a:pt x="2273924" y="255192"/>
                  <a:pt x="2308662" y="242685"/>
                  <a:pt x="2344558" y="239775"/>
                </a:cubicBezTo>
                <a:cubicBezTo>
                  <a:pt x="2418383" y="233789"/>
                  <a:pt x="2492573" y="233854"/>
                  <a:pt x="2566581" y="230894"/>
                </a:cubicBezTo>
                <a:cubicBezTo>
                  <a:pt x="2593224" y="224974"/>
                  <a:pt x="2620459" y="221273"/>
                  <a:pt x="2646509" y="213133"/>
                </a:cubicBezTo>
                <a:cubicBezTo>
                  <a:pt x="2668028" y="206409"/>
                  <a:pt x="2687633" y="194584"/>
                  <a:pt x="2708675" y="186491"/>
                </a:cubicBezTo>
                <a:cubicBezTo>
                  <a:pt x="2737076" y="175568"/>
                  <a:pt x="2806438" y="154290"/>
                  <a:pt x="2833008" y="150969"/>
                </a:cubicBezTo>
                <a:cubicBezTo>
                  <a:pt x="2880099" y="145083"/>
                  <a:pt x="2927737" y="145049"/>
                  <a:pt x="2975102" y="142089"/>
                </a:cubicBezTo>
                <a:cubicBezTo>
                  <a:pt x="2984325" y="140771"/>
                  <a:pt x="3065696" y="130319"/>
                  <a:pt x="3081673" y="124328"/>
                </a:cubicBezTo>
                <a:cubicBezTo>
                  <a:pt x="3093269" y="119980"/>
                  <a:pt x="3137719" y="82985"/>
                  <a:pt x="3143839" y="79925"/>
                </a:cubicBezTo>
                <a:cubicBezTo>
                  <a:pt x="3154756" y="74467"/>
                  <a:pt x="3167784" y="74904"/>
                  <a:pt x="3179363" y="71044"/>
                </a:cubicBezTo>
                <a:cubicBezTo>
                  <a:pt x="3194486" y="66003"/>
                  <a:pt x="3209199" y="59757"/>
                  <a:pt x="3223767" y="53283"/>
                </a:cubicBezTo>
                <a:cubicBezTo>
                  <a:pt x="3235865" y="47906"/>
                  <a:pt x="3246731" y="39708"/>
                  <a:pt x="3259291" y="35522"/>
                </a:cubicBezTo>
                <a:cubicBezTo>
                  <a:pt x="3305471" y="20129"/>
                  <a:pt x="3344910" y="14829"/>
                  <a:pt x="3392505" y="8880"/>
                </a:cubicBezTo>
                <a:cubicBezTo>
                  <a:pt x="3419105" y="5555"/>
                  <a:pt x="3445790" y="2960"/>
                  <a:pt x="3472433" y="0"/>
                </a:cubicBezTo>
                <a:lnTo>
                  <a:pt x="3952001" y="8880"/>
                </a:lnTo>
                <a:cubicBezTo>
                  <a:pt x="3969998" y="9480"/>
                  <a:pt x="3987588" y="14443"/>
                  <a:pt x="4005287" y="17761"/>
                </a:cubicBezTo>
                <a:cubicBezTo>
                  <a:pt x="4198092" y="53911"/>
                  <a:pt x="4027601" y="21733"/>
                  <a:pt x="4129620" y="44403"/>
                </a:cubicBezTo>
                <a:cubicBezTo>
                  <a:pt x="4144355" y="47677"/>
                  <a:pt x="4159461" y="49312"/>
                  <a:pt x="4174024" y="53283"/>
                </a:cubicBezTo>
                <a:cubicBezTo>
                  <a:pt x="4284610" y="83441"/>
                  <a:pt x="4170161" y="61519"/>
                  <a:pt x="4280595" y="79925"/>
                </a:cubicBezTo>
                <a:cubicBezTo>
                  <a:pt x="4295396" y="85845"/>
                  <a:pt x="4309089" y="96692"/>
                  <a:pt x="4324999" y="97686"/>
                </a:cubicBezTo>
                <a:cubicBezTo>
                  <a:pt x="4357633" y="99725"/>
                  <a:pt x="4422689" y="88805"/>
                  <a:pt x="4422689" y="888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5" name="Freeform 24"/>
          <p:cNvSpPr/>
          <p:nvPr/>
        </p:nvSpPr>
        <p:spPr>
          <a:xfrm>
            <a:off x="2314575" y="3397250"/>
            <a:ext cx="5008563" cy="512763"/>
          </a:xfrm>
          <a:custGeom>
            <a:avLst/>
            <a:gdLst>
              <a:gd name="connsiteX0" fmla="*/ 0 w 5008829"/>
              <a:gd name="connsiteY0" fmla="*/ 346342 h 513067"/>
              <a:gd name="connsiteX1" fmla="*/ 97690 w 5008829"/>
              <a:gd name="connsiteY1" fmla="*/ 328581 h 513067"/>
              <a:gd name="connsiteX2" fmla="*/ 293070 w 5008829"/>
              <a:gd name="connsiteY2" fmla="*/ 310819 h 513067"/>
              <a:gd name="connsiteX3" fmla="*/ 701591 w 5008829"/>
              <a:gd name="connsiteY3" fmla="*/ 319700 h 513067"/>
              <a:gd name="connsiteX4" fmla="*/ 772638 w 5008829"/>
              <a:gd name="connsiteY4" fmla="*/ 337461 h 513067"/>
              <a:gd name="connsiteX5" fmla="*/ 861447 w 5008829"/>
              <a:gd name="connsiteY5" fmla="*/ 372983 h 513067"/>
              <a:gd name="connsiteX6" fmla="*/ 959137 w 5008829"/>
              <a:gd name="connsiteY6" fmla="*/ 417386 h 513067"/>
              <a:gd name="connsiteX7" fmla="*/ 994661 w 5008829"/>
              <a:gd name="connsiteY7" fmla="*/ 461789 h 513067"/>
              <a:gd name="connsiteX8" fmla="*/ 1065708 w 5008829"/>
              <a:gd name="connsiteY8" fmla="*/ 479550 h 513067"/>
              <a:gd name="connsiteX9" fmla="*/ 1305493 w 5008829"/>
              <a:gd name="connsiteY9" fmla="*/ 488430 h 513067"/>
              <a:gd name="connsiteX10" fmla="*/ 1349897 w 5008829"/>
              <a:gd name="connsiteY10" fmla="*/ 470669 h 513067"/>
              <a:gd name="connsiteX11" fmla="*/ 1385421 w 5008829"/>
              <a:gd name="connsiteY11" fmla="*/ 461789 h 513067"/>
              <a:gd name="connsiteX12" fmla="*/ 1527515 w 5008829"/>
              <a:gd name="connsiteY12" fmla="*/ 444028 h 513067"/>
              <a:gd name="connsiteX13" fmla="*/ 1660729 w 5008829"/>
              <a:gd name="connsiteY13" fmla="*/ 426267 h 513067"/>
              <a:gd name="connsiteX14" fmla="*/ 1776180 w 5008829"/>
              <a:gd name="connsiteY14" fmla="*/ 390744 h 513067"/>
              <a:gd name="connsiteX15" fmla="*/ 1891632 w 5008829"/>
              <a:gd name="connsiteY15" fmla="*/ 372983 h 513067"/>
              <a:gd name="connsiteX16" fmla="*/ 2024846 w 5008829"/>
              <a:gd name="connsiteY16" fmla="*/ 346342 h 513067"/>
              <a:gd name="connsiteX17" fmla="*/ 2060369 w 5008829"/>
              <a:gd name="connsiteY17" fmla="*/ 328581 h 513067"/>
              <a:gd name="connsiteX18" fmla="*/ 2087012 w 5008829"/>
              <a:gd name="connsiteY18" fmla="*/ 310819 h 513067"/>
              <a:gd name="connsiteX19" fmla="*/ 2122536 w 5008829"/>
              <a:gd name="connsiteY19" fmla="*/ 301939 h 513067"/>
              <a:gd name="connsiteX20" fmla="*/ 2211345 w 5008829"/>
              <a:gd name="connsiteY20" fmla="*/ 257536 h 513067"/>
              <a:gd name="connsiteX21" fmla="*/ 2246868 w 5008829"/>
              <a:gd name="connsiteY21" fmla="*/ 239775 h 513067"/>
              <a:gd name="connsiteX22" fmla="*/ 2317915 w 5008829"/>
              <a:gd name="connsiteY22" fmla="*/ 213134 h 513067"/>
              <a:gd name="connsiteX23" fmla="*/ 2486653 w 5008829"/>
              <a:gd name="connsiteY23" fmla="*/ 186492 h 513067"/>
              <a:gd name="connsiteX24" fmla="*/ 2539938 w 5008829"/>
              <a:gd name="connsiteY24" fmla="*/ 177611 h 513067"/>
              <a:gd name="connsiteX25" fmla="*/ 2628747 w 5008829"/>
              <a:gd name="connsiteY25" fmla="*/ 168731 h 513067"/>
              <a:gd name="connsiteX26" fmla="*/ 2708675 w 5008829"/>
              <a:gd name="connsiteY26" fmla="*/ 159850 h 513067"/>
              <a:gd name="connsiteX27" fmla="*/ 2983983 w 5008829"/>
              <a:gd name="connsiteY27" fmla="*/ 168731 h 513067"/>
              <a:gd name="connsiteX28" fmla="*/ 3605646 w 5008829"/>
              <a:gd name="connsiteY28" fmla="*/ 150970 h 513067"/>
              <a:gd name="connsiteX29" fmla="*/ 3809907 w 5008829"/>
              <a:gd name="connsiteY29" fmla="*/ 133209 h 513067"/>
              <a:gd name="connsiteX30" fmla="*/ 3898716 w 5008829"/>
              <a:gd name="connsiteY30" fmla="*/ 124328 h 513067"/>
              <a:gd name="connsiteX31" fmla="*/ 4555903 w 5008829"/>
              <a:gd name="connsiteY31" fmla="*/ 115448 h 513067"/>
              <a:gd name="connsiteX32" fmla="*/ 4831211 w 5008829"/>
              <a:gd name="connsiteY32" fmla="*/ 88806 h 513067"/>
              <a:gd name="connsiteX33" fmla="*/ 4884497 w 5008829"/>
              <a:gd name="connsiteY33" fmla="*/ 62164 h 513067"/>
              <a:gd name="connsiteX34" fmla="*/ 4893377 w 5008829"/>
              <a:gd name="connsiteY34" fmla="*/ 35523 h 513067"/>
              <a:gd name="connsiteX35" fmla="*/ 4964425 w 5008829"/>
              <a:gd name="connsiteY35" fmla="*/ 17762 h 513067"/>
              <a:gd name="connsiteX36" fmla="*/ 5008829 w 5008829"/>
              <a:gd name="connsiteY36" fmla="*/ 0 h 5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08829" h="513067">
                <a:moveTo>
                  <a:pt x="0" y="346342"/>
                </a:moveTo>
                <a:cubicBezTo>
                  <a:pt x="32563" y="340422"/>
                  <a:pt x="64833" y="332564"/>
                  <a:pt x="97690" y="328581"/>
                </a:cubicBezTo>
                <a:cubicBezTo>
                  <a:pt x="162610" y="320712"/>
                  <a:pt x="293070" y="310819"/>
                  <a:pt x="293070" y="310819"/>
                </a:cubicBezTo>
                <a:cubicBezTo>
                  <a:pt x="429244" y="313779"/>
                  <a:pt x="565595" y="312145"/>
                  <a:pt x="701591" y="319700"/>
                </a:cubicBezTo>
                <a:cubicBezTo>
                  <a:pt x="725965" y="321054"/>
                  <a:pt x="749479" y="329742"/>
                  <a:pt x="772638" y="337461"/>
                </a:cubicBezTo>
                <a:cubicBezTo>
                  <a:pt x="802885" y="347543"/>
                  <a:pt x="832929" y="358725"/>
                  <a:pt x="861447" y="372983"/>
                </a:cubicBezTo>
                <a:cubicBezTo>
                  <a:pt x="940868" y="412691"/>
                  <a:pt x="907376" y="400132"/>
                  <a:pt x="959137" y="417386"/>
                </a:cubicBezTo>
                <a:cubicBezTo>
                  <a:pt x="970978" y="432187"/>
                  <a:pt x="978288" y="452238"/>
                  <a:pt x="994661" y="461789"/>
                </a:cubicBezTo>
                <a:cubicBezTo>
                  <a:pt x="1015747" y="474089"/>
                  <a:pt x="1065708" y="479550"/>
                  <a:pt x="1065708" y="479550"/>
                </a:cubicBezTo>
                <a:cubicBezTo>
                  <a:pt x="1148823" y="534957"/>
                  <a:pt x="1099641" y="509724"/>
                  <a:pt x="1305493" y="488430"/>
                </a:cubicBezTo>
                <a:cubicBezTo>
                  <a:pt x="1321350" y="486790"/>
                  <a:pt x="1334774" y="475710"/>
                  <a:pt x="1349897" y="470669"/>
                </a:cubicBezTo>
                <a:cubicBezTo>
                  <a:pt x="1361476" y="466809"/>
                  <a:pt x="1373412" y="463972"/>
                  <a:pt x="1385421" y="461789"/>
                </a:cubicBezTo>
                <a:cubicBezTo>
                  <a:pt x="1428300" y="453993"/>
                  <a:pt x="1485466" y="448975"/>
                  <a:pt x="1527515" y="444028"/>
                </a:cubicBezTo>
                <a:cubicBezTo>
                  <a:pt x="1592516" y="436381"/>
                  <a:pt x="1598455" y="435162"/>
                  <a:pt x="1660729" y="426267"/>
                </a:cubicBezTo>
                <a:cubicBezTo>
                  <a:pt x="1705731" y="408266"/>
                  <a:pt x="1723458" y="398855"/>
                  <a:pt x="1776180" y="390744"/>
                </a:cubicBezTo>
                <a:cubicBezTo>
                  <a:pt x="1814664" y="384824"/>
                  <a:pt x="1853383" y="380268"/>
                  <a:pt x="1891632" y="372983"/>
                </a:cubicBezTo>
                <a:cubicBezTo>
                  <a:pt x="2097159" y="333837"/>
                  <a:pt x="1840610" y="372658"/>
                  <a:pt x="2024846" y="346342"/>
                </a:cubicBezTo>
                <a:cubicBezTo>
                  <a:pt x="2036687" y="340422"/>
                  <a:pt x="2048875" y="335149"/>
                  <a:pt x="2060369" y="328581"/>
                </a:cubicBezTo>
                <a:cubicBezTo>
                  <a:pt x="2069636" y="323285"/>
                  <a:pt x="2077201" y="315023"/>
                  <a:pt x="2087012" y="310819"/>
                </a:cubicBezTo>
                <a:cubicBezTo>
                  <a:pt x="2098231" y="306011"/>
                  <a:pt x="2110695" y="304899"/>
                  <a:pt x="2122536" y="301939"/>
                </a:cubicBezTo>
                <a:cubicBezTo>
                  <a:pt x="2199305" y="255878"/>
                  <a:pt x="2133647" y="292067"/>
                  <a:pt x="2211345" y="257536"/>
                </a:cubicBezTo>
                <a:cubicBezTo>
                  <a:pt x="2223443" y="252160"/>
                  <a:pt x="2234770" y="245151"/>
                  <a:pt x="2246868" y="239775"/>
                </a:cubicBezTo>
                <a:cubicBezTo>
                  <a:pt x="2263763" y="232267"/>
                  <a:pt x="2297407" y="218993"/>
                  <a:pt x="2317915" y="213134"/>
                </a:cubicBezTo>
                <a:cubicBezTo>
                  <a:pt x="2379799" y="195454"/>
                  <a:pt x="2404102" y="198285"/>
                  <a:pt x="2486653" y="186492"/>
                </a:cubicBezTo>
                <a:cubicBezTo>
                  <a:pt x="2504479" y="183946"/>
                  <a:pt x="2522070" y="179844"/>
                  <a:pt x="2539938" y="177611"/>
                </a:cubicBezTo>
                <a:cubicBezTo>
                  <a:pt x="2569459" y="173921"/>
                  <a:pt x="2599160" y="171845"/>
                  <a:pt x="2628747" y="168731"/>
                </a:cubicBezTo>
                <a:lnTo>
                  <a:pt x="2708675" y="159850"/>
                </a:lnTo>
                <a:cubicBezTo>
                  <a:pt x="2800444" y="162810"/>
                  <a:pt x="2892166" y="168731"/>
                  <a:pt x="2983983" y="168731"/>
                </a:cubicBezTo>
                <a:cubicBezTo>
                  <a:pt x="3231892" y="168731"/>
                  <a:pt x="3378721" y="160835"/>
                  <a:pt x="3605646" y="150970"/>
                </a:cubicBezTo>
                <a:lnTo>
                  <a:pt x="3809907" y="133209"/>
                </a:lnTo>
                <a:cubicBezTo>
                  <a:pt x="3839535" y="130516"/>
                  <a:pt x="3868974" y="125036"/>
                  <a:pt x="3898716" y="124328"/>
                </a:cubicBezTo>
                <a:cubicBezTo>
                  <a:pt x="4117736" y="119113"/>
                  <a:pt x="4336841" y="118408"/>
                  <a:pt x="4555903" y="115448"/>
                </a:cubicBezTo>
                <a:cubicBezTo>
                  <a:pt x="4693066" y="81157"/>
                  <a:pt x="4602562" y="98746"/>
                  <a:pt x="4831211" y="88806"/>
                </a:cubicBezTo>
                <a:cubicBezTo>
                  <a:pt x="4848761" y="82956"/>
                  <a:pt x="4871977" y="77814"/>
                  <a:pt x="4884497" y="62164"/>
                </a:cubicBezTo>
                <a:cubicBezTo>
                  <a:pt x="4890345" y="54855"/>
                  <a:pt x="4885194" y="40069"/>
                  <a:pt x="4893377" y="35523"/>
                </a:cubicBezTo>
                <a:cubicBezTo>
                  <a:pt x="4914717" y="23668"/>
                  <a:pt x="4940742" y="23682"/>
                  <a:pt x="4964425" y="17762"/>
                </a:cubicBezTo>
                <a:cubicBezTo>
                  <a:pt x="5004009" y="7866"/>
                  <a:pt x="4991318" y="17511"/>
                  <a:pt x="5008829"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6" name="Freeform 25"/>
          <p:cNvSpPr/>
          <p:nvPr/>
        </p:nvSpPr>
        <p:spPr>
          <a:xfrm>
            <a:off x="2341563" y="3876675"/>
            <a:ext cx="4751387" cy="461963"/>
          </a:xfrm>
          <a:custGeom>
            <a:avLst/>
            <a:gdLst>
              <a:gd name="connsiteX0" fmla="*/ 0 w 4751284"/>
              <a:gd name="connsiteY0" fmla="*/ 177611 h 461788"/>
              <a:gd name="connsiteX1" fmla="*/ 53286 w 4751284"/>
              <a:gd name="connsiteY1" fmla="*/ 142089 h 461788"/>
              <a:gd name="connsiteX2" fmla="*/ 88809 w 4751284"/>
              <a:gd name="connsiteY2" fmla="*/ 115447 h 461788"/>
              <a:gd name="connsiteX3" fmla="*/ 417403 w 4751284"/>
              <a:gd name="connsiteY3" fmla="*/ 8880 h 461788"/>
              <a:gd name="connsiteX4" fmla="*/ 523974 w 4751284"/>
              <a:gd name="connsiteY4" fmla="*/ 0 h 461788"/>
              <a:gd name="connsiteX5" fmla="*/ 745996 w 4751284"/>
              <a:gd name="connsiteY5" fmla="*/ 8880 h 461788"/>
              <a:gd name="connsiteX6" fmla="*/ 905853 w 4751284"/>
              <a:gd name="connsiteY6" fmla="*/ 53283 h 461788"/>
              <a:gd name="connsiteX7" fmla="*/ 976900 w 4751284"/>
              <a:gd name="connsiteY7" fmla="*/ 71044 h 461788"/>
              <a:gd name="connsiteX8" fmla="*/ 1047947 w 4751284"/>
              <a:gd name="connsiteY8" fmla="*/ 97686 h 461788"/>
              <a:gd name="connsiteX9" fmla="*/ 1118994 w 4751284"/>
              <a:gd name="connsiteY9" fmla="*/ 106566 h 461788"/>
              <a:gd name="connsiteX10" fmla="*/ 1154518 w 4751284"/>
              <a:gd name="connsiteY10" fmla="*/ 115447 h 461788"/>
              <a:gd name="connsiteX11" fmla="*/ 1225565 w 4751284"/>
              <a:gd name="connsiteY11" fmla="*/ 142089 h 461788"/>
              <a:gd name="connsiteX12" fmla="*/ 1278851 w 4751284"/>
              <a:gd name="connsiteY12" fmla="*/ 150969 h 461788"/>
              <a:gd name="connsiteX13" fmla="*/ 1714015 w 4751284"/>
              <a:gd name="connsiteY13" fmla="*/ 168730 h 461788"/>
              <a:gd name="connsiteX14" fmla="*/ 1900514 w 4751284"/>
              <a:gd name="connsiteY14" fmla="*/ 159850 h 461788"/>
              <a:gd name="connsiteX15" fmla="*/ 1944918 w 4751284"/>
              <a:gd name="connsiteY15" fmla="*/ 133208 h 461788"/>
              <a:gd name="connsiteX16" fmla="*/ 2042608 w 4751284"/>
              <a:gd name="connsiteY16" fmla="*/ 115447 h 461788"/>
              <a:gd name="connsiteX17" fmla="*/ 2193584 w 4751284"/>
              <a:gd name="connsiteY17" fmla="*/ 97686 h 461788"/>
              <a:gd name="connsiteX18" fmla="*/ 2273512 w 4751284"/>
              <a:gd name="connsiteY18" fmla="*/ 88805 h 461788"/>
              <a:gd name="connsiteX19" fmla="*/ 2460011 w 4751284"/>
              <a:gd name="connsiteY19" fmla="*/ 71044 h 461788"/>
              <a:gd name="connsiteX20" fmla="*/ 2566581 w 4751284"/>
              <a:gd name="connsiteY20" fmla="*/ 53283 h 461788"/>
              <a:gd name="connsiteX21" fmla="*/ 2779723 w 4751284"/>
              <a:gd name="connsiteY21" fmla="*/ 62164 h 461788"/>
              <a:gd name="connsiteX22" fmla="*/ 2806366 w 4751284"/>
              <a:gd name="connsiteY22" fmla="*/ 71044 h 461788"/>
              <a:gd name="connsiteX23" fmla="*/ 2859651 w 4751284"/>
              <a:gd name="connsiteY23" fmla="*/ 79925 h 461788"/>
              <a:gd name="connsiteX24" fmla="*/ 2930699 w 4751284"/>
              <a:gd name="connsiteY24" fmla="*/ 97686 h 461788"/>
              <a:gd name="connsiteX25" fmla="*/ 2983984 w 4751284"/>
              <a:gd name="connsiteY25" fmla="*/ 133208 h 461788"/>
              <a:gd name="connsiteX26" fmla="*/ 3019508 w 4751284"/>
              <a:gd name="connsiteY26" fmla="*/ 168730 h 461788"/>
              <a:gd name="connsiteX27" fmla="*/ 3126078 w 4751284"/>
              <a:gd name="connsiteY27" fmla="*/ 204252 h 461788"/>
              <a:gd name="connsiteX28" fmla="*/ 3330339 w 4751284"/>
              <a:gd name="connsiteY28" fmla="*/ 319699 h 461788"/>
              <a:gd name="connsiteX29" fmla="*/ 3383625 w 4751284"/>
              <a:gd name="connsiteY29" fmla="*/ 372983 h 461788"/>
              <a:gd name="connsiteX30" fmla="*/ 3410267 w 4751284"/>
              <a:gd name="connsiteY30" fmla="*/ 408505 h 461788"/>
              <a:gd name="connsiteX31" fmla="*/ 3445791 w 4751284"/>
              <a:gd name="connsiteY31" fmla="*/ 426266 h 461788"/>
              <a:gd name="connsiteX32" fmla="*/ 3472434 w 4751284"/>
              <a:gd name="connsiteY32" fmla="*/ 444027 h 461788"/>
              <a:gd name="connsiteX33" fmla="*/ 3534600 w 4751284"/>
              <a:gd name="connsiteY33" fmla="*/ 461788 h 461788"/>
              <a:gd name="connsiteX34" fmla="*/ 4085216 w 4751284"/>
              <a:gd name="connsiteY34" fmla="*/ 452908 h 461788"/>
              <a:gd name="connsiteX35" fmla="*/ 4147382 w 4751284"/>
              <a:gd name="connsiteY35" fmla="*/ 435146 h 461788"/>
              <a:gd name="connsiteX36" fmla="*/ 4547023 w 4751284"/>
              <a:gd name="connsiteY36" fmla="*/ 417385 h 461788"/>
              <a:gd name="connsiteX37" fmla="*/ 4751284 w 4751284"/>
              <a:gd name="connsiteY37" fmla="*/ 408505 h 46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51284" h="461788">
                <a:moveTo>
                  <a:pt x="0" y="177611"/>
                </a:moveTo>
                <a:cubicBezTo>
                  <a:pt x="17762" y="165770"/>
                  <a:pt x="35798" y="154330"/>
                  <a:pt x="53286" y="142089"/>
                </a:cubicBezTo>
                <a:cubicBezTo>
                  <a:pt x="65412" y="133601"/>
                  <a:pt x="75433" y="121783"/>
                  <a:pt x="88809" y="115447"/>
                </a:cubicBezTo>
                <a:cubicBezTo>
                  <a:pt x="164699" y="79500"/>
                  <a:pt x="345265" y="14891"/>
                  <a:pt x="417403" y="8880"/>
                </a:cubicBezTo>
                <a:lnTo>
                  <a:pt x="523974" y="0"/>
                </a:lnTo>
                <a:cubicBezTo>
                  <a:pt x="597981" y="2960"/>
                  <a:pt x="672359" y="920"/>
                  <a:pt x="745996" y="8880"/>
                </a:cubicBezTo>
                <a:cubicBezTo>
                  <a:pt x="817230" y="16581"/>
                  <a:pt x="845185" y="35950"/>
                  <a:pt x="905853" y="53283"/>
                </a:cubicBezTo>
                <a:cubicBezTo>
                  <a:pt x="929325" y="59989"/>
                  <a:pt x="953600" y="63763"/>
                  <a:pt x="976900" y="71044"/>
                </a:cubicBezTo>
                <a:cubicBezTo>
                  <a:pt x="1001041" y="78588"/>
                  <a:pt x="1023409" y="91552"/>
                  <a:pt x="1047947" y="97686"/>
                </a:cubicBezTo>
                <a:cubicBezTo>
                  <a:pt x="1071101" y="103474"/>
                  <a:pt x="1095312" y="103606"/>
                  <a:pt x="1118994" y="106566"/>
                </a:cubicBezTo>
                <a:cubicBezTo>
                  <a:pt x="1130835" y="109526"/>
                  <a:pt x="1142939" y="111587"/>
                  <a:pt x="1154518" y="115447"/>
                </a:cubicBezTo>
                <a:cubicBezTo>
                  <a:pt x="1168339" y="120054"/>
                  <a:pt x="1206862" y="137933"/>
                  <a:pt x="1225565" y="142089"/>
                </a:cubicBezTo>
                <a:cubicBezTo>
                  <a:pt x="1243143" y="145995"/>
                  <a:pt x="1261089" y="148009"/>
                  <a:pt x="1278851" y="150969"/>
                </a:cubicBezTo>
                <a:cubicBezTo>
                  <a:pt x="1432836" y="202299"/>
                  <a:pt x="1323383" y="168730"/>
                  <a:pt x="1714015" y="168730"/>
                </a:cubicBezTo>
                <a:cubicBezTo>
                  <a:pt x="1776252" y="168730"/>
                  <a:pt x="1838348" y="162810"/>
                  <a:pt x="1900514" y="159850"/>
                </a:cubicBezTo>
                <a:cubicBezTo>
                  <a:pt x="1915315" y="150969"/>
                  <a:pt x="1929145" y="140218"/>
                  <a:pt x="1944918" y="133208"/>
                </a:cubicBezTo>
                <a:cubicBezTo>
                  <a:pt x="1964755" y="124392"/>
                  <a:pt x="2030088" y="117235"/>
                  <a:pt x="2042608" y="115447"/>
                </a:cubicBezTo>
                <a:cubicBezTo>
                  <a:pt x="2110567" y="92794"/>
                  <a:pt x="2051487" y="110042"/>
                  <a:pt x="2193584" y="97686"/>
                </a:cubicBezTo>
                <a:cubicBezTo>
                  <a:pt x="2220290" y="95364"/>
                  <a:pt x="2246869" y="91765"/>
                  <a:pt x="2273512" y="88805"/>
                </a:cubicBezTo>
                <a:cubicBezTo>
                  <a:pt x="2369972" y="64692"/>
                  <a:pt x="2247166" y="93062"/>
                  <a:pt x="2460011" y="71044"/>
                </a:cubicBezTo>
                <a:cubicBezTo>
                  <a:pt x="2495833" y="67338"/>
                  <a:pt x="2566581" y="53283"/>
                  <a:pt x="2566581" y="53283"/>
                </a:cubicBezTo>
                <a:cubicBezTo>
                  <a:pt x="2637628" y="56243"/>
                  <a:pt x="2708808" y="56911"/>
                  <a:pt x="2779723" y="62164"/>
                </a:cubicBezTo>
                <a:cubicBezTo>
                  <a:pt x="2789059" y="62856"/>
                  <a:pt x="2797228" y="69013"/>
                  <a:pt x="2806366" y="71044"/>
                </a:cubicBezTo>
                <a:cubicBezTo>
                  <a:pt x="2823944" y="74950"/>
                  <a:pt x="2842044" y="76152"/>
                  <a:pt x="2859651" y="79925"/>
                </a:cubicBezTo>
                <a:cubicBezTo>
                  <a:pt x="2883521" y="85040"/>
                  <a:pt x="2930699" y="97686"/>
                  <a:pt x="2930699" y="97686"/>
                </a:cubicBezTo>
                <a:cubicBezTo>
                  <a:pt x="2948461" y="109527"/>
                  <a:pt x="2968889" y="118114"/>
                  <a:pt x="2983984" y="133208"/>
                </a:cubicBezTo>
                <a:cubicBezTo>
                  <a:pt x="2995825" y="145049"/>
                  <a:pt x="3004530" y="161241"/>
                  <a:pt x="3019508" y="168730"/>
                </a:cubicBezTo>
                <a:cubicBezTo>
                  <a:pt x="3053000" y="185475"/>
                  <a:pt x="3091804" y="189172"/>
                  <a:pt x="3126078" y="204252"/>
                </a:cubicBezTo>
                <a:cubicBezTo>
                  <a:pt x="3148234" y="214000"/>
                  <a:pt x="3301747" y="298256"/>
                  <a:pt x="3330339" y="319699"/>
                </a:cubicBezTo>
                <a:cubicBezTo>
                  <a:pt x="3350434" y="334770"/>
                  <a:pt x="3366821" y="354313"/>
                  <a:pt x="3383625" y="372983"/>
                </a:cubicBezTo>
                <a:cubicBezTo>
                  <a:pt x="3393526" y="383984"/>
                  <a:pt x="3399029" y="398873"/>
                  <a:pt x="3410267" y="408505"/>
                </a:cubicBezTo>
                <a:cubicBezTo>
                  <a:pt x="3420319" y="417121"/>
                  <a:pt x="3434296" y="419698"/>
                  <a:pt x="3445791" y="426266"/>
                </a:cubicBezTo>
                <a:cubicBezTo>
                  <a:pt x="3455058" y="431561"/>
                  <a:pt x="3462887" y="439254"/>
                  <a:pt x="3472434" y="444027"/>
                </a:cubicBezTo>
                <a:cubicBezTo>
                  <a:pt x="3485180" y="450400"/>
                  <a:pt x="3523211" y="458941"/>
                  <a:pt x="3534600" y="461788"/>
                </a:cubicBezTo>
                <a:lnTo>
                  <a:pt x="4085216" y="452908"/>
                </a:lnTo>
                <a:cubicBezTo>
                  <a:pt x="4156073" y="450761"/>
                  <a:pt x="4089028" y="440981"/>
                  <a:pt x="4147382" y="435146"/>
                </a:cubicBezTo>
                <a:cubicBezTo>
                  <a:pt x="4231401" y="426745"/>
                  <a:pt x="4494364" y="419266"/>
                  <a:pt x="4547023" y="417385"/>
                </a:cubicBezTo>
                <a:cubicBezTo>
                  <a:pt x="4674125" y="404676"/>
                  <a:pt x="4606081" y="408505"/>
                  <a:pt x="4751284" y="4085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7" name="Freeform 26"/>
          <p:cNvSpPr/>
          <p:nvPr/>
        </p:nvSpPr>
        <p:spPr>
          <a:xfrm>
            <a:off x="2519363" y="3876675"/>
            <a:ext cx="4254500" cy="1908175"/>
          </a:xfrm>
          <a:custGeom>
            <a:avLst/>
            <a:gdLst>
              <a:gd name="connsiteX0" fmla="*/ 0 w 4253952"/>
              <a:gd name="connsiteY0" fmla="*/ 0 h 1909317"/>
              <a:gd name="connsiteX1" fmla="*/ 168737 w 4253952"/>
              <a:gd name="connsiteY1" fmla="*/ 44403 h 1909317"/>
              <a:gd name="connsiteX2" fmla="*/ 222022 w 4253952"/>
              <a:gd name="connsiteY2" fmla="*/ 71044 h 1909317"/>
              <a:gd name="connsiteX3" fmla="*/ 328593 w 4253952"/>
              <a:gd name="connsiteY3" fmla="*/ 115447 h 1909317"/>
              <a:gd name="connsiteX4" fmla="*/ 355236 w 4253952"/>
              <a:gd name="connsiteY4" fmla="*/ 124327 h 1909317"/>
              <a:gd name="connsiteX5" fmla="*/ 435164 w 4253952"/>
              <a:gd name="connsiteY5" fmla="*/ 168730 h 1909317"/>
              <a:gd name="connsiteX6" fmla="*/ 461806 w 4253952"/>
              <a:gd name="connsiteY6" fmla="*/ 177611 h 1909317"/>
              <a:gd name="connsiteX7" fmla="*/ 506211 w 4253952"/>
              <a:gd name="connsiteY7" fmla="*/ 204252 h 1909317"/>
              <a:gd name="connsiteX8" fmla="*/ 568377 w 4253952"/>
              <a:gd name="connsiteY8" fmla="*/ 239775 h 1909317"/>
              <a:gd name="connsiteX9" fmla="*/ 595020 w 4253952"/>
              <a:gd name="connsiteY9" fmla="*/ 266416 h 1909317"/>
              <a:gd name="connsiteX10" fmla="*/ 612782 w 4253952"/>
              <a:gd name="connsiteY10" fmla="*/ 301938 h 1909317"/>
              <a:gd name="connsiteX11" fmla="*/ 639425 w 4253952"/>
              <a:gd name="connsiteY11" fmla="*/ 364102 h 1909317"/>
              <a:gd name="connsiteX12" fmla="*/ 666067 w 4253952"/>
              <a:gd name="connsiteY12" fmla="*/ 372983 h 1909317"/>
              <a:gd name="connsiteX13" fmla="*/ 737114 w 4253952"/>
              <a:gd name="connsiteY13" fmla="*/ 390744 h 1909317"/>
              <a:gd name="connsiteX14" fmla="*/ 994661 w 4253952"/>
              <a:gd name="connsiteY14" fmla="*/ 408505 h 1909317"/>
              <a:gd name="connsiteX15" fmla="*/ 1198921 w 4253952"/>
              <a:gd name="connsiteY15" fmla="*/ 444027 h 1909317"/>
              <a:gd name="connsiteX16" fmla="*/ 1332135 w 4253952"/>
              <a:gd name="connsiteY16" fmla="*/ 461788 h 1909317"/>
              <a:gd name="connsiteX17" fmla="*/ 1358778 w 4253952"/>
              <a:gd name="connsiteY17" fmla="*/ 479549 h 1909317"/>
              <a:gd name="connsiteX18" fmla="*/ 1385420 w 4253952"/>
              <a:gd name="connsiteY18" fmla="*/ 541713 h 1909317"/>
              <a:gd name="connsiteX19" fmla="*/ 1412063 w 4253952"/>
              <a:gd name="connsiteY19" fmla="*/ 594996 h 1909317"/>
              <a:gd name="connsiteX20" fmla="*/ 1465349 w 4253952"/>
              <a:gd name="connsiteY20" fmla="*/ 648280 h 1909317"/>
              <a:gd name="connsiteX21" fmla="*/ 1536396 w 4253952"/>
              <a:gd name="connsiteY21" fmla="*/ 728204 h 1909317"/>
              <a:gd name="connsiteX22" fmla="*/ 1607443 w 4253952"/>
              <a:gd name="connsiteY22" fmla="*/ 790368 h 1909317"/>
              <a:gd name="connsiteX23" fmla="*/ 1660728 w 4253952"/>
              <a:gd name="connsiteY23" fmla="*/ 852532 h 1909317"/>
              <a:gd name="connsiteX24" fmla="*/ 1687371 w 4253952"/>
              <a:gd name="connsiteY24" fmla="*/ 870293 h 1909317"/>
              <a:gd name="connsiteX25" fmla="*/ 1714014 w 4253952"/>
              <a:gd name="connsiteY25" fmla="*/ 896935 h 1909317"/>
              <a:gd name="connsiteX26" fmla="*/ 1785061 w 4253952"/>
              <a:gd name="connsiteY26" fmla="*/ 932457 h 1909317"/>
              <a:gd name="connsiteX27" fmla="*/ 1847227 w 4253952"/>
              <a:gd name="connsiteY27" fmla="*/ 959099 h 1909317"/>
              <a:gd name="connsiteX28" fmla="*/ 1918275 w 4253952"/>
              <a:gd name="connsiteY28" fmla="*/ 976860 h 1909317"/>
              <a:gd name="connsiteX29" fmla="*/ 2264630 w 4253952"/>
              <a:gd name="connsiteY29" fmla="*/ 994621 h 1909317"/>
              <a:gd name="connsiteX30" fmla="*/ 2326796 w 4253952"/>
              <a:gd name="connsiteY30" fmla="*/ 1021262 h 1909317"/>
              <a:gd name="connsiteX31" fmla="*/ 2415605 w 4253952"/>
              <a:gd name="connsiteY31" fmla="*/ 1030143 h 1909317"/>
              <a:gd name="connsiteX32" fmla="*/ 2602104 w 4253952"/>
              <a:gd name="connsiteY32" fmla="*/ 1047904 h 1909317"/>
              <a:gd name="connsiteX33" fmla="*/ 2761960 w 4253952"/>
              <a:gd name="connsiteY33" fmla="*/ 1074546 h 1909317"/>
              <a:gd name="connsiteX34" fmla="*/ 2859650 w 4253952"/>
              <a:gd name="connsiteY34" fmla="*/ 1083426 h 1909317"/>
              <a:gd name="connsiteX35" fmla="*/ 2948459 w 4253952"/>
              <a:gd name="connsiteY35" fmla="*/ 1092307 h 1909317"/>
              <a:gd name="connsiteX36" fmla="*/ 3081673 w 4253952"/>
              <a:gd name="connsiteY36" fmla="*/ 1163351 h 1909317"/>
              <a:gd name="connsiteX37" fmla="*/ 3161601 w 4253952"/>
              <a:gd name="connsiteY37" fmla="*/ 1225515 h 1909317"/>
              <a:gd name="connsiteX38" fmla="*/ 3188244 w 4253952"/>
              <a:gd name="connsiteY38" fmla="*/ 1243276 h 1909317"/>
              <a:gd name="connsiteX39" fmla="*/ 3241529 w 4253952"/>
              <a:gd name="connsiteY39" fmla="*/ 1305440 h 1909317"/>
              <a:gd name="connsiteX40" fmla="*/ 3330338 w 4253952"/>
              <a:gd name="connsiteY40" fmla="*/ 1349842 h 1909317"/>
              <a:gd name="connsiteX41" fmla="*/ 3401385 w 4253952"/>
              <a:gd name="connsiteY41" fmla="*/ 1394245 h 1909317"/>
              <a:gd name="connsiteX42" fmla="*/ 3472433 w 4253952"/>
              <a:gd name="connsiteY42" fmla="*/ 1447528 h 1909317"/>
              <a:gd name="connsiteX43" fmla="*/ 3507956 w 4253952"/>
              <a:gd name="connsiteY43" fmla="*/ 1465290 h 1909317"/>
              <a:gd name="connsiteX44" fmla="*/ 3570123 w 4253952"/>
              <a:gd name="connsiteY44" fmla="*/ 1527453 h 1909317"/>
              <a:gd name="connsiteX45" fmla="*/ 3605646 w 4253952"/>
              <a:gd name="connsiteY45" fmla="*/ 1554095 h 1909317"/>
              <a:gd name="connsiteX46" fmla="*/ 3667813 w 4253952"/>
              <a:gd name="connsiteY46" fmla="*/ 1634020 h 1909317"/>
              <a:gd name="connsiteX47" fmla="*/ 3747741 w 4253952"/>
              <a:gd name="connsiteY47" fmla="*/ 1687303 h 1909317"/>
              <a:gd name="connsiteX48" fmla="*/ 3774383 w 4253952"/>
              <a:gd name="connsiteY48" fmla="*/ 1713945 h 1909317"/>
              <a:gd name="connsiteX49" fmla="*/ 3889835 w 4253952"/>
              <a:gd name="connsiteY49" fmla="*/ 1758348 h 1909317"/>
              <a:gd name="connsiteX50" fmla="*/ 3943121 w 4253952"/>
              <a:gd name="connsiteY50" fmla="*/ 1776109 h 1909317"/>
              <a:gd name="connsiteX51" fmla="*/ 4058572 w 4253952"/>
              <a:gd name="connsiteY51" fmla="*/ 1811631 h 1909317"/>
              <a:gd name="connsiteX52" fmla="*/ 4102977 w 4253952"/>
              <a:gd name="connsiteY52" fmla="*/ 1820511 h 1909317"/>
              <a:gd name="connsiteX53" fmla="*/ 4200667 w 4253952"/>
              <a:gd name="connsiteY53" fmla="*/ 1847153 h 1909317"/>
              <a:gd name="connsiteX54" fmla="*/ 4209548 w 4253952"/>
              <a:gd name="connsiteY54" fmla="*/ 1873795 h 1909317"/>
              <a:gd name="connsiteX55" fmla="*/ 4253952 w 4253952"/>
              <a:gd name="connsiteY55" fmla="*/ 1909317 h 190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253952" h="1909317">
                <a:moveTo>
                  <a:pt x="0" y="0"/>
                </a:moveTo>
                <a:cubicBezTo>
                  <a:pt x="66256" y="9464"/>
                  <a:pt x="101303" y="10688"/>
                  <a:pt x="168737" y="44403"/>
                </a:cubicBezTo>
                <a:cubicBezTo>
                  <a:pt x="186499" y="53283"/>
                  <a:pt x="203875" y="62979"/>
                  <a:pt x="222022" y="71044"/>
                </a:cubicBezTo>
                <a:cubicBezTo>
                  <a:pt x="257189" y="86673"/>
                  <a:pt x="292084" y="103279"/>
                  <a:pt x="328593" y="115447"/>
                </a:cubicBezTo>
                <a:cubicBezTo>
                  <a:pt x="337474" y="118407"/>
                  <a:pt x="346632" y="120639"/>
                  <a:pt x="355236" y="124327"/>
                </a:cubicBezTo>
                <a:cubicBezTo>
                  <a:pt x="415076" y="149972"/>
                  <a:pt x="367831" y="135065"/>
                  <a:pt x="435164" y="168730"/>
                </a:cubicBezTo>
                <a:cubicBezTo>
                  <a:pt x="443537" y="172916"/>
                  <a:pt x="453433" y="173425"/>
                  <a:pt x="461806" y="177611"/>
                </a:cubicBezTo>
                <a:cubicBezTo>
                  <a:pt x="477245" y="185330"/>
                  <a:pt x="491122" y="195870"/>
                  <a:pt x="506211" y="204252"/>
                </a:cubicBezTo>
                <a:cubicBezTo>
                  <a:pt x="532278" y="218733"/>
                  <a:pt x="546041" y="221162"/>
                  <a:pt x="568377" y="239775"/>
                </a:cubicBezTo>
                <a:cubicBezTo>
                  <a:pt x="578025" y="247815"/>
                  <a:pt x="586139" y="257536"/>
                  <a:pt x="595020" y="266416"/>
                </a:cubicBezTo>
                <a:cubicBezTo>
                  <a:pt x="600941" y="278257"/>
                  <a:pt x="607567" y="289770"/>
                  <a:pt x="612782" y="301938"/>
                </a:cubicBezTo>
                <a:cubicBezTo>
                  <a:pt x="620744" y="320515"/>
                  <a:pt x="624697" y="349374"/>
                  <a:pt x="639425" y="364102"/>
                </a:cubicBezTo>
                <a:cubicBezTo>
                  <a:pt x="646044" y="370721"/>
                  <a:pt x="657036" y="370520"/>
                  <a:pt x="666067" y="372983"/>
                </a:cubicBezTo>
                <a:cubicBezTo>
                  <a:pt x="689618" y="379406"/>
                  <a:pt x="712844" y="388120"/>
                  <a:pt x="737114" y="390744"/>
                </a:cubicBezTo>
                <a:cubicBezTo>
                  <a:pt x="822668" y="399993"/>
                  <a:pt x="908812" y="402585"/>
                  <a:pt x="994661" y="408505"/>
                </a:cubicBezTo>
                <a:cubicBezTo>
                  <a:pt x="1062748" y="420346"/>
                  <a:pt x="1130235" y="436395"/>
                  <a:pt x="1198921" y="444027"/>
                </a:cubicBezTo>
                <a:cubicBezTo>
                  <a:pt x="1296746" y="454896"/>
                  <a:pt x="1252408" y="448501"/>
                  <a:pt x="1332135" y="461788"/>
                </a:cubicBezTo>
                <a:cubicBezTo>
                  <a:pt x="1341016" y="467708"/>
                  <a:pt x="1351945" y="471350"/>
                  <a:pt x="1358778" y="479549"/>
                </a:cubicBezTo>
                <a:cubicBezTo>
                  <a:pt x="1377208" y="501664"/>
                  <a:pt x="1374842" y="517912"/>
                  <a:pt x="1385420" y="541713"/>
                </a:cubicBezTo>
                <a:cubicBezTo>
                  <a:pt x="1393485" y="559859"/>
                  <a:pt x="1400148" y="579110"/>
                  <a:pt x="1412063" y="594996"/>
                </a:cubicBezTo>
                <a:cubicBezTo>
                  <a:pt x="1427135" y="615091"/>
                  <a:pt x="1448210" y="629917"/>
                  <a:pt x="1465349" y="648280"/>
                </a:cubicBezTo>
                <a:cubicBezTo>
                  <a:pt x="1489671" y="674338"/>
                  <a:pt x="1511190" y="702999"/>
                  <a:pt x="1536396" y="728204"/>
                </a:cubicBezTo>
                <a:cubicBezTo>
                  <a:pt x="1558648" y="750455"/>
                  <a:pt x="1585192" y="768117"/>
                  <a:pt x="1607443" y="790368"/>
                </a:cubicBezTo>
                <a:cubicBezTo>
                  <a:pt x="1626742" y="809666"/>
                  <a:pt x="1641429" y="833234"/>
                  <a:pt x="1660728" y="852532"/>
                </a:cubicBezTo>
                <a:cubicBezTo>
                  <a:pt x="1668275" y="860079"/>
                  <a:pt x="1679171" y="863460"/>
                  <a:pt x="1687371" y="870293"/>
                </a:cubicBezTo>
                <a:cubicBezTo>
                  <a:pt x="1697020" y="878333"/>
                  <a:pt x="1703418" y="890192"/>
                  <a:pt x="1714014" y="896935"/>
                </a:cubicBezTo>
                <a:cubicBezTo>
                  <a:pt x="1736352" y="911150"/>
                  <a:pt x="1761379" y="920616"/>
                  <a:pt x="1785061" y="932457"/>
                </a:cubicBezTo>
                <a:cubicBezTo>
                  <a:pt x="1814167" y="947009"/>
                  <a:pt x="1818484" y="951260"/>
                  <a:pt x="1847227" y="959099"/>
                </a:cubicBezTo>
                <a:cubicBezTo>
                  <a:pt x="1870778" y="965522"/>
                  <a:pt x="1893896" y="975610"/>
                  <a:pt x="1918275" y="976860"/>
                </a:cubicBezTo>
                <a:lnTo>
                  <a:pt x="2264630" y="994621"/>
                </a:lnTo>
                <a:cubicBezTo>
                  <a:pt x="2285352" y="1003501"/>
                  <a:pt x="2304851" y="1016099"/>
                  <a:pt x="2326796" y="1021262"/>
                </a:cubicBezTo>
                <a:cubicBezTo>
                  <a:pt x="2355756" y="1028076"/>
                  <a:pt x="2386058" y="1026667"/>
                  <a:pt x="2415605" y="1030143"/>
                </a:cubicBezTo>
                <a:cubicBezTo>
                  <a:pt x="2575235" y="1048922"/>
                  <a:pt x="2345081" y="1029545"/>
                  <a:pt x="2602104" y="1047904"/>
                </a:cubicBezTo>
                <a:cubicBezTo>
                  <a:pt x="2665251" y="1060533"/>
                  <a:pt x="2681730" y="1064518"/>
                  <a:pt x="2761960" y="1074546"/>
                </a:cubicBezTo>
                <a:cubicBezTo>
                  <a:pt x="2794405" y="1078601"/>
                  <a:pt x="2827100" y="1080326"/>
                  <a:pt x="2859650" y="1083426"/>
                </a:cubicBezTo>
                <a:lnTo>
                  <a:pt x="2948459" y="1092307"/>
                </a:lnTo>
                <a:cubicBezTo>
                  <a:pt x="2982373" y="1109263"/>
                  <a:pt x="3049231" y="1141048"/>
                  <a:pt x="3081673" y="1163351"/>
                </a:cubicBezTo>
                <a:cubicBezTo>
                  <a:pt x="3109486" y="1182472"/>
                  <a:pt x="3133517" y="1206793"/>
                  <a:pt x="3161601" y="1225515"/>
                </a:cubicBezTo>
                <a:cubicBezTo>
                  <a:pt x="3170482" y="1231435"/>
                  <a:pt x="3180044" y="1236443"/>
                  <a:pt x="3188244" y="1243276"/>
                </a:cubicBezTo>
                <a:cubicBezTo>
                  <a:pt x="3246246" y="1291610"/>
                  <a:pt x="3182727" y="1246641"/>
                  <a:pt x="3241529" y="1305440"/>
                </a:cubicBezTo>
                <a:cubicBezTo>
                  <a:pt x="3273092" y="1337001"/>
                  <a:pt x="3286968" y="1335386"/>
                  <a:pt x="3330338" y="1349842"/>
                </a:cubicBezTo>
                <a:cubicBezTo>
                  <a:pt x="3485479" y="1466193"/>
                  <a:pt x="3255109" y="1296732"/>
                  <a:pt x="3401385" y="1394245"/>
                </a:cubicBezTo>
                <a:cubicBezTo>
                  <a:pt x="3452651" y="1428421"/>
                  <a:pt x="3430848" y="1423765"/>
                  <a:pt x="3472433" y="1447528"/>
                </a:cubicBezTo>
                <a:cubicBezTo>
                  <a:pt x="3483927" y="1454096"/>
                  <a:pt x="3497710" y="1456907"/>
                  <a:pt x="3507956" y="1465290"/>
                </a:cubicBezTo>
                <a:cubicBezTo>
                  <a:pt x="3530637" y="1483847"/>
                  <a:pt x="3546679" y="1509870"/>
                  <a:pt x="3570123" y="1527453"/>
                </a:cubicBezTo>
                <a:cubicBezTo>
                  <a:pt x="3581964" y="1536334"/>
                  <a:pt x="3595644" y="1543184"/>
                  <a:pt x="3605646" y="1554095"/>
                </a:cubicBezTo>
                <a:cubicBezTo>
                  <a:pt x="3628453" y="1578975"/>
                  <a:pt x="3638871" y="1616655"/>
                  <a:pt x="3667813" y="1634020"/>
                </a:cubicBezTo>
                <a:cubicBezTo>
                  <a:pt x="3700930" y="1653890"/>
                  <a:pt x="3718969" y="1662643"/>
                  <a:pt x="3747741" y="1687303"/>
                </a:cubicBezTo>
                <a:cubicBezTo>
                  <a:pt x="3757277" y="1695476"/>
                  <a:pt x="3764163" y="1706645"/>
                  <a:pt x="3774383" y="1713945"/>
                </a:cubicBezTo>
                <a:cubicBezTo>
                  <a:pt x="3800912" y="1732894"/>
                  <a:pt x="3869714" y="1751641"/>
                  <a:pt x="3889835" y="1758348"/>
                </a:cubicBezTo>
                <a:lnTo>
                  <a:pt x="3943121" y="1776109"/>
                </a:lnTo>
                <a:cubicBezTo>
                  <a:pt x="3987002" y="1790735"/>
                  <a:pt x="4012763" y="1800179"/>
                  <a:pt x="4058572" y="1811631"/>
                </a:cubicBezTo>
                <a:cubicBezTo>
                  <a:pt x="4073216" y="1815292"/>
                  <a:pt x="4088269" y="1817117"/>
                  <a:pt x="4102977" y="1820511"/>
                </a:cubicBezTo>
                <a:cubicBezTo>
                  <a:pt x="4168080" y="1835534"/>
                  <a:pt x="4156628" y="1832473"/>
                  <a:pt x="4200667" y="1847153"/>
                </a:cubicBezTo>
                <a:cubicBezTo>
                  <a:pt x="4203627" y="1856034"/>
                  <a:pt x="4204355" y="1866006"/>
                  <a:pt x="4209548" y="1873795"/>
                </a:cubicBezTo>
                <a:cubicBezTo>
                  <a:pt x="4225209" y="1897286"/>
                  <a:pt x="4233212" y="1898947"/>
                  <a:pt x="4253952" y="190931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9721" name="TextBox 27"/>
          <p:cNvSpPr txBox="1">
            <a:spLocks noChangeArrowheads="1"/>
          </p:cNvSpPr>
          <p:nvPr/>
        </p:nvSpPr>
        <p:spPr bwMode="auto">
          <a:xfrm>
            <a:off x="2095500" y="2509838"/>
            <a:ext cx="493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t=0</a:t>
            </a:r>
          </a:p>
        </p:txBody>
      </p:sp>
      <p:sp>
        <p:nvSpPr>
          <p:cNvPr id="29722" name="TextBox 28"/>
          <p:cNvSpPr txBox="1">
            <a:spLocks noChangeArrowheads="1"/>
          </p:cNvSpPr>
          <p:nvPr/>
        </p:nvSpPr>
        <p:spPr bwMode="auto">
          <a:xfrm>
            <a:off x="6546850" y="1687513"/>
            <a:ext cx="776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t=t+Δt</a:t>
            </a:r>
          </a:p>
        </p:txBody>
      </p:sp>
      <p:sp>
        <p:nvSpPr>
          <p:cNvPr id="29723" name="TextBox 29"/>
          <p:cNvSpPr txBox="1">
            <a:spLocks noChangeArrowheads="1"/>
          </p:cNvSpPr>
          <p:nvPr/>
        </p:nvSpPr>
        <p:spPr bwMode="auto">
          <a:xfrm>
            <a:off x="3508375" y="1789113"/>
            <a:ext cx="12620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2C75B5"/>
                </a:solidFill>
              </a:rPr>
              <a:t>ensemble</a:t>
            </a:r>
          </a:p>
          <a:p>
            <a:pPr eaLnBrk="1" hangingPunct="1"/>
            <a:r>
              <a:rPr lang="en-US" sz="1800">
                <a:solidFill>
                  <a:srgbClr val="2C75B5"/>
                </a:solidFill>
              </a:rPr>
              <a:t>members’</a:t>
            </a:r>
          </a:p>
          <a:p>
            <a:pPr eaLnBrk="1" hangingPunct="1"/>
            <a:r>
              <a:rPr lang="en-US" sz="1800">
                <a:solidFill>
                  <a:srgbClr val="2C75B5"/>
                </a:solidFill>
              </a:rPr>
              <a:t>trajectories</a:t>
            </a:r>
          </a:p>
        </p:txBody>
      </p:sp>
      <p:sp>
        <p:nvSpPr>
          <p:cNvPr id="29724" name="TextBox 30"/>
          <p:cNvSpPr txBox="1">
            <a:spLocks noChangeArrowheads="1"/>
          </p:cNvSpPr>
          <p:nvPr/>
        </p:nvSpPr>
        <p:spPr bwMode="auto">
          <a:xfrm>
            <a:off x="4384675" y="4878388"/>
            <a:ext cx="779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0000"/>
                </a:solidFill>
              </a:rPr>
              <a:t>reality</a:t>
            </a:r>
          </a:p>
        </p:txBody>
      </p:sp>
      <p:sp>
        <p:nvSpPr>
          <p:cNvPr id="29725" name="TextBox 2"/>
          <p:cNvSpPr txBox="1">
            <a:spLocks noChangeArrowheads="1"/>
          </p:cNvSpPr>
          <p:nvPr/>
        </p:nvSpPr>
        <p:spPr bwMode="auto">
          <a:xfrm>
            <a:off x="284163" y="4510088"/>
            <a:ext cx="282651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008000"/>
                </a:solidFill>
              </a:rPr>
              <a:t>Theory tells us we want to </a:t>
            </a:r>
          </a:p>
          <a:p>
            <a:pPr eaLnBrk="1" hangingPunct="1"/>
            <a:r>
              <a:rPr lang="en-US" sz="1800" dirty="0">
                <a:solidFill>
                  <a:srgbClr val="008000"/>
                </a:solidFill>
              </a:rPr>
              <a:t>sample the ensemble from</a:t>
            </a:r>
          </a:p>
          <a:p>
            <a:pPr eaLnBrk="1" hangingPunct="1"/>
            <a:r>
              <a:rPr lang="en-US" sz="1800" dirty="0">
                <a:solidFill>
                  <a:srgbClr val="008000"/>
                </a:solidFill>
              </a:rPr>
              <a:t>the distribution of </a:t>
            </a:r>
            <a:r>
              <a:rPr lang="en-US" sz="1800" i="1" dirty="0">
                <a:solidFill>
                  <a:srgbClr val="008000"/>
                </a:solidFill>
              </a:rPr>
              <a:t>plausible</a:t>
            </a:r>
          </a:p>
          <a:p>
            <a:pPr eaLnBrk="1" hangingPunct="1"/>
            <a:r>
              <a:rPr lang="en-US" sz="1800" i="1" dirty="0">
                <a:solidFill>
                  <a:srgbClr val="008000"/>
                </a:solidFill>
              </a:rPr>
              <a:t>analysis states</a:t>
            </a:r>
            <a:r>
              <a:rPr lang="en-US" sz="1800" dirty="0">
                <a:solidFill>
                  <a:srgbClr val="008000"/>
                </a:solidFill>
              </a:rPr>
              <a:t>.  </a:t>
            </a:r>
            <a:r>
              <a:rPr lang="en-US" sz="1800" dirty="0" smtClean="0">
                <a:solidFill>
                  <a:srgbClr val="008000"/>
                </a:solidFill>
              </a:rPr>
              <a:t>How do we</a:t>
            </a:r>
          </a:p>
          <a:p>
            <a:pPr eaLnBrk="1" hangingPunct="1"/>
            <a:r>
              <a:rPr lang="en-US" sz="1800" dirty="0" smtClean="0">
                <a:solidFill>
                  <a:srgbClr val="008000"/>
                </a:solidFill>
              </a:rPr>
              <a:t>do that?  How big should</a:t>
            </a:r>
          </a:p>
          <a:p>
            <a:pPr eaLnBrk="1" hangingPunct="1"/>
            <a:r>
              <a:rPr lang="en-US" sz="1800" dirty="0" smtClean="0">
                <a:solidFill>
                  <a:srgbClr val="008000"/>
                </a:solidFill>
              </a:rPr>
              <a:t>the differences be?  What</a:t>
            </a:r>
          </a:p>
          <a:p>
            <a:pPr eaLnBrk="1" hangingPunct="1"/>
            <a:r>
              <a:rPr lang="en-US" sz="1800" dirty="0" smtClean="0">
                <a:solidFill>
                  <a:srgbClr val="008000"/>
                </a:solidFill>
              </a:rPr>
              <a:t>structure should they have?</a:t>
            </a:r>
            <a:endParaRPr lang="en-US" sz="1800" dirty="0">
              <a:solidFill>
                <a:srgbClr val="008000"/>
              </a:solidFill>
            </a:endParaRPr>
          </a:p>
        </p:txBody>
      </p:sp>
      <p:sp>
        <p:nvSpPr>
          <p:cNvPr id="29726" name="TextBox 19"/>
          <p:cNvSpPr txBox="1">
            <a:spLocks noChangeArrowheads="1"/>
          </p:cNvSpPr>
          <p:nvPr/>
        </p:nvSpPr>
        <p:spPr bwMode="auto">
          <a:xfrm>
            <a:off x="311150" y="1890713"/>
            <a:ext cx="2487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a:solidFill>
                  <a:srgbClr val="008000"/>
                </a:solidFill>
              </a:rPr>
              <a:t>Problem 1: Specifying </a:t>
            </a:r>
          </a:p>
          <a:p>
            <a:pPr eaLnBrk="1" hangingPunct="1"/>
            <a:r>
              <a:rPr lang="en-US" sz="2000" b="1">
                <a:solidFill>
                  <a:srgbClr val="008000"/>
                </a:solidFill>
              </a:rPr>
              <a:t>the initial conditions</a:t>
            </a:r>
          </a:p>
        </p:txBody>
      </p:sp>
      <p:sp>
        <p:nvSpPr>
          <p:cNvPr id="2" name="TextBox 1"/>
          <p:cNvSpPr txBox="1"/>
          <p:nvPr/>
        </p:nvSpPr>
        <p:spPr>
          <a:xfrm>
            <a:off x="4098821" y="6172081"/>
            <a:ext cx="827683" cy="369332"/>
          </a:xfrm>
          <a:prstGeom prst="rect">
            <a:avLst/>
          </a:prstGeom>
          <a:noFill/>
        </p:spPr>
        <p:txBody>
          <a:bodyPr wrap="none" rtlCol="0">
            <a:spAutoFit/>
          </a:bodyPr>
          <a:lstStyle/>
          <a:p>
            <a:r>
              <a:rPr lang="en-US" dirty="0" smtClean="0">
                <a:hlinkClick r:id="rId2" action="ppaction://hlinksldjump"/>
              </a:rPr>
              <a:t>[more]</a:t>
            </a:r>
            <a:endParaRPr lang="en-US" dirty="0"/>
          </a:p>
        </p:txBody>
      </p:sp>
    </p:spTree>
    <p:extLst>
      <p:ext uri="{BB962C8B-B14F-4D97-AF65-F5344CB8AC3E}">
        <p14:creationId xmlns:p14="http://schemas.microsoft.com/office/powerpoint/2010/main" val="4278670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normAutofit fontScale="90000"/>
          </a:bodyPr>
          <a:lstStyle/>
          <a:p>
            <a:pPr eaLnBrk="1" hangingPunct="1"/>
            <a:r>
              <a:rPr lang="en-US" sz="4000">
                <a:latin typeface="Calibri" charset="0"/>
              </a:rPr>
              <a:t>Scientifically, what must be done to produce high-quality ensembles?</a:t>
            </a:r>
          </a:p>
        </p:txBody>
      </p:sp>
      <p:sp>
        <p:nvSpPr>
          <p:cNvPr id="4" name="Slide Number Placeholder 3"/>
          <p:cNvSpPr>
            <a:spLocks noGrp="1"/>
          </p:cNvSpPr>
          <p:nvPr>
            <p:ph type="sldNum" sz="quarter" idx="12"/>
          </p:nvPr>
        </p:nvSpPr>
        <p:spPr/>
        <p:txBody>
          <a:bodyPr/>
          <a:lstStyle/>
          <a:p>
            <a:pPr>
              <a:defRPr/>
            </a:pPr>
            <a:fld id="{072FFD9D-175B-2740-808C-BC4BA3F395E5}" type="slidenum">
              <a:rPr lang="en-US" smtClean="0"/>
              <a:pPr>
                <a:defRPr/>
              </a:pPr>
              <a:t>14</a:t>
            </a:fld>
            <a:endParaRPr lang="en-US"/>
          </a:p>
        </p:txBody>
      </p:sp>
      <p:sp>
        <p:nvSpPr>
          <p:cNvPr id="5" name="Oval 4"/>
          <p:cNvSpPr/>
          <p:nvPr/>
        </p:nvSpPr>
        <p:spPr>
          <a:xfrm>
            <a:off x="2447925" y="3244850"/>
            <a:ext cx="115888" cy="125413"/>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2281238" y="3087688"/>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2752725" y="3079750"/>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2447925" y="3538538"/>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2868613" y="3402013"/>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2636838" y="2955925"/>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2271713" y="3662363"/>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2636838" y="3662363"/>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2835275" y="3213100"/>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2271713" y="3978275"/>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2463800" y="3813175"/>
            <a:ext cx="115888" cy="12541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rot="2064610">
            <a:off x="2112963" y="2938463"/>
            <a:ext cx="901700" cy="1198562"/>
          </a:xfrm>
          <a:prstGeom prst="ellipse">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Freeform 16"/>
          <p:cNvSpPr/>
          <p:nvPr/>
        </p:nvSpPr>
        <p:spPr>
          <a:xfrm>
            <a:off x="2332038" y="2570163"/>
            <a:ext cx="5232400" cy="627062"/>
          </a:xfrm>
          <a:custGeom>
            <a:avLst/>
            <a:gdLst>
              <a:gd name="connsiteX0" fmla="*/ 0 w 5230852"/>
              <a:gd name="connsiteY0" fmla="*/ 594996 h 626503"/>
              <a:gd name="connsiteX1" fmla="*/ 150975 w 5230852"/>
              <a:gd name="connsiteY1" fmla="*/ 497310 h 626503"/>
              <a:gd name="connsiteX2" fmla="*/ 248665 w 5230852"/>
              <a:gd name="connsiteY2" fmla="*/ 435147 h 626503"/>
              <a:gd name="connsiteX3" fmla="*/ 355236 w 5230852"/>
              <a:gd name="connsiteY3" fmla="*/ 390744 h 626503"/>
              <a:gd name="connsiteX4" fmla="*/ 479568 w 5230852"/>
              <a:gd name="connsiteY4" fmla="*/ 372983 h 626503"/>
              <a:gd name="connsiteX5" fmla="*/ 586139 w 5230852"/>
              <a:gd name="connsiteY5" fmla="*/ 355222 h 626503"/>
              <a:gd name="connsiteX6" fmla="*/ 843685 w 5230852"/>
              <a:gd name="connsiteY6" fmla="*/ 372983 h 626503"/>
              <a:gd name="connsiteX7" fmla="*/ 914733 w 5230852"/>
              <a:gd name="connsiteY7" fmla="*/ 408505 h 626503"/>
              <a:gd name="connsiteX8" fmla="*/ 976899 w 5230852"/>
              <a:gd name="connsiteY8" fmla="*/ 426266 h 626503"/>
              <a:gd name="connsiteX9" fmla="*/ 1039065 w 5230852"/>
              <a:gd name="connsiteY9" fmla="*/ 461788 h 626503"/>
              <a:gd name="connsiteX10" fmla="*/ 1154517 w 5230852"/>
              <a:gd name="connsiteY10" fmla="*/ 523952 h 626503"/>
              <a:gd name="connsiteX11" fmla="*/ 1198921 w 5230852"/>
              <a:gd name="connsiteY11" fmla="*/ 541713 h 626503"/>
              <a:gd name="connsiteX12" fmla="*/ 1225564 w 5230852"/>
              <a:gd name="connsiteY12" fmla="*/ 550594 h 626503"/>
              <a:gd name="connsiteX13" fmla="*/ 1287731 w 5230852"/>
              <a:gd name="connsiteY13" fmla="*/ 577235 h 626503"/>
              <a:gd name="connsiteX14" fmla="*/ 1332135 w 5230852"/>
              <a:gd name="connsiteY14" fmla="*/ 603877 h 626503"/>
              <a:gd name="connsiteX15" fmla="*/ 1376540 w 5230852"/>
              <a:gd name="connsiteY15" fmla="*/ 612757 h 626503"/>
              <a:gd name="connsiteX16" fmla="*/ 1749537 w 5230852"/>
              <a:gd name="connsiteY16" fmla="*/ 603877 h 626503"/>
              <a:gd name="connsiteX17" fmla="*/ 1793942 w 5230852"/>
              <a:gd name="connsiteY17" fmla="*/ 594996 h 626503"/>
              <a:gd name="connsiteX18" fmla="*/ 1900513 w 5230852"/>
              <a:gd name="connsiteY18" fmla="*/ 586116 h 626503"/>
              <a:gd name="connsiteX19" fmla="*/ 2513295 w 5230852"/>
              <a:gd name="connsiteY19" fmla="*/ 603877 h 626503"/>
              <a:gd name="connsiteX20" fmla="*/ 2575461 w 5230852"/>
              <a:gd name="connsiteY20" fmla="*/ 612757 h 626503"/>
              <a:gd name="connsiteX21" fmla="*/ 2779722 w 5230852"/>
              <a:gd name="connsiteY21" fmla="*/ 621638 h 626503"/>
              <a:gd name="connsiteX22" fmla="*/ 3063911 w 5230852"/>
              <a:gd name="connsiteY22" fmla="*/ 594996 h 626503"/>
              <a:gd name="connsiteX23" fmla="*/ 3090554 w 5230852"/>
              <a:gd name="connsiteY23" fmla="*/ 577235 h 626503"/>
              <a:gd name="connsiteX24" fmla="*/ 3108316 w 5230852"/>
              <a:gd name="connsiteY24" fmla="*/ 550594 h 626503"/>
              <a:gd name="connsiteX25" fmla="*/ 3241529 w 5230852"/>
              <a:gd name="connsiteY25" fmla="*/ 488430 h 626503"/>
              <a:gd name="connsiteX26" fmla="*/ 3285934 w 5230852"/>
              <a:gd name="connsiteY26" fmla="*/ 461788 h 626503"/>
              <a:gd name="connsiteX27" fmla="*/ 3383624 w 5230852"/>
              <a:gd name="connsiteY27" fmla="*/ 417385 h 626503"/>
              <a:gd name="connsiteX28" fmla="*/ 3454671 w 5230852"/>
              <a:gd name="connsiteY28" fmla="*/ 399624 h 626503"/>
              <a:gd name="connsiteX29" fmla="*/ 3516837 w 5230852"/>
              <a:gd name="connsiteY29" fmla="*/ 381863 h 626503"/>
              <a:gd name="connsiteX30" fmla="*/ 3570123 w 5230852"/>
              <a:gd name="connsiteY30" fmla="*/ 364102 h 626503"/>
              <a:gd name="connsiteX31" fmla="*/ 3632289 w 5230852"/>
              <a:gd name="connsiteY31" fmla="*/ 346341 h 626503"/>
              <a:gd name="connsiteX32" fmla="*/ 3685574 w 5230852"/>
              <a:gd name="connsiteY32" fmla="*/ 328580 h 626503"/>
              <a:gd name="connsiteX33" fmla="*/ 3836550 w 5230852"/>
              <a:gd name="connsiteY33" fmla="*/ 293058 h 626503"/>
              <a:gd name="connsiteX34" fmla="*/ 4023049 w 5230852"/>
              <a:gd name="connsiteY34" fmla="*/ 275297 h 626503"/>
              <a:gd name="connsiteX35" fmla="*/ 4111858 w 5230852"/>
              <a:gd name="connsiteY35" fmla="*/ 266416 h 626503"/>
              <a:gd name="connsiteX36" fmla="*/ 4200667 w 5230852"/>
              <a:gd name="connsiteY36" fmla="*/ 248655 h 626503"/>
              <a:gd name="connsiteX37" fmla="*/ 4271714 w 5230852"/>
              <a:gd name="connsiteY37" fmla="*/ 230894 h 626503"/>
              <a:gd name="connsiteX38" fmla="*/ 4458213 w 5230852"/>
              <a:gd name="connsiteY38" fmla="*/ 213133 h 626503"/>
              <a:gd name="connsiteX39" fmla="*/ 4609188 w 5230852"/>
              <a:gd name="connsiteY39" fmla="*/ 195372 h 626503"/>
              <a:gd name="connsiteX40" fmla="*/ 4671355 w 5230852"/>
              <a:gd name="connsiteY40" fmla="*/ 177611 h 626503"/>
              <a:gd name="connsiteX41" fmla="*/ 4866735 w 5230852"/>
              <a:gd name="connsiteY41" fmla="*/ 168730 h 626503"/>
              <a:gd name="connsiteX42" fmla="*/ 4982186 w 5230852"/>
              <a:gd name="connsiteY42" fmla="*/ 142089 h 626503"/>
              <a:gd name="connsiteX43" fmla="*/ 5097638 w 5230852"/>
              <a:gd name="connsiteY43" fmla="*/ 115447 h 626503"/>
              <a:gd name="connsiteX44" fmla="*/ 5150923 w 5230852"/>
              <a:gd name="connsiteY44" fmla="*/ 79925 h 626503"/>
              <a:gd name="connsiteX45" fmla="*/ 5195328 w 5230852"/>
              <a:gd name="connsiteY45" fmla="*/ 44403 h 626503"/>
              <a:gd name="connsiteX46" fmla="*/ 5230852 w 5230852"/>
              <a:gd name="connsiteY46" fmla="*/ 0 h 62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30852" h="626503">
                <a:moveTo>
                  <a:pt x="0" y="594996"/>
                </a:moveTo>
                <a:lnTo>
                  <a:pt x="150975" y="497310"/>
                </a:lnTo>
                <a:cubicBezTo>
                  <a:pt x="168761" y="485711"/>
                  <a:pt x="226274" y="445683"/>
                  <a:pt x="248665" y="435147"/>
                </a:cubicBezTo>
                <a:cubicBezTo>
                  <a:pt x="283486" y="418761"/>
                  <a:pt x="317139" y="396186"/>
                  <a:pt x="355236" y="390744"/>
                </a:cubicBezTo>
                <a:lnTo>
                  <a:pt x="479568" y="372983"/>
                </a:lnTo>
                <a:cubicBezTo>
                  <a:pt x="515163" y="367507"/>
                  <a:pt x="586139" y="355222"/>
                  <a:pt x="586139" y="355222"/>
                </a:cubicBezTo>
                <a:cubicBezTo>
                  <a:pt x="671988" y="361142"/>
                  <a:pt x="758222" y="362929"/>
                  <a:pt x="843685" y="372983"/>
                </a:cubicBezTo>
                <a:cubicBezTo>
                  <a:pt x="899978" y="379605"/>
                  <a:pt x="873501" y="392013"/>
                  <a:pt x="914733" y="408505"/>
                </a:cubicBezTo>
                <a:cubicBezTo>
                  <a:pt x="934743" y="416509"/>
                  <a:pt x="956177" y="420346"/>
                  <a:pt x="976899" y="426266"/>
                </a:cubicBezTo>
                <a:cubicBezTo>
                  <a:pt x="1032728" y="463483"/>
                  <a:pt x="971458" y="424230"/>
                  <a:pt x="1039065" y="461788"/>
                </a:cubicBezTo>
                <a:cubicBezTo>
                  <a:pt x="1089103" y="489586"/>
                  <a:pt x="1094217" y="499833"/>
                  <a:pt x="1154517" y="523952"/>
                </a:cubicBezTo>
                <a:cubicBezTo>
                  <a:pt x="1169318" y="529872"/>
                  <a:pt x="1183995" y="536116"/>
                  <a:pt x="1198921" y="541713"/>
                </a:cubicBezTo>
                <a:cubicBezTo>
                  <a:pt x="1207686" y="545000"/>
                  <a:pt x="1216872" y="547117"/>
                  <a:pt x="1225564" y="550594"/>
                </a:cubicBezTo>
                <a:cubicBezTo>
                  <a:pt x="1246497" y="558967"/>
                  <a:pt x="1267566" y="567153"/>
                  <a:pt x="1287731" y="577235"/>
                </a:cubicBezTo>
                <a:cubicBezTo>
                  <a:pt x="1303170" y="584954"/>
                  <a:pt x="1316108" y="597467"/>
                  <a:pt x="1332135" y="603877"/>
                </a:cubicBezTo>
                <a:cubicBezTo>
                  <a:pt x="1346150" y="609483"/>
                  <a:pt x="1361738" y="609797"/>
                  <a:pt x="1376540" y="612757"/>
                </a:cubicBezTo>
                <a:lnTo>
                  <a:pt x="1749537" y="603877"/>
                </a:lnTo>
                <a:cubicBezTo>
                  <a:pt x="1764618" y="603235"/>
                  <a:pt x="1778951" y="596760"/>
                  <a:pt x="1793942" y="594996"/>
                </a:cubicBezTo>
                <a:cubicBezTo>
                  <a:pt x="1829345" y="590831"/>
                  <a:pt x="1864989" y="589076"/>
                  <a:pt x="1900513" y="586116"/>
                </a:cubicBezTo>
                <a:lnTo>
                  <a:pt x="2513295" y="603877"/>
                </a:lnTo>
                <a:cubicBezTo>
                  <a:pt x="2534193" y="605071"/>
                  <a:pt x="2554575" y="611365"/>
                  <a:pt x="2575461" y="612757"/>
                </a:cubicBezTo>
                <a:cubicBezTo>
                  <a:pt x="2643461" y="617290"/>
                  <a:pt x="2711635" y="618678"/>
                  <a:pt x="2779722" y="621638"/>
                </a:cubicBezTo>
                <a:cubicBezTo>
                  <a:pt x="2949980" y="615557"/>
                  <a:pt x="2968829" y="649326"/>
                  <a:pt x="3063911" y="594996"/>
                </a:cubicBezTo>
                <a:cubicBezTo>
                  <a:pt x="3073178" y="589701"/>
                  <a:pt x="3081673" y="583155"/>
                  <a:pt x="3090554" y="577235"/>
                </a:cubicBezTo>
                <a:cubicBezTo>
                  <a:pt x="3096475" y="568355"/>
                  <a:pt x="3099435" y="556514"/>
                  <a:pt x="3108316" y="550594"/>
                </a:cubicBezTo>
                <a:cubicBezTo>
                  <a:pt x="3201915" y="488198"/>
                  <a:pt x="3170956" y="523715"/>
                  <a:pt x="3241529" y="488430"/>
                </a:cubicBezTo>
                <a:cubicBezTo>
                  <a:pt x="3256968" y="480711"/>
                  <a:pt x="3270780" y="470053"/>
                  <a:pt x="3285934" y="461788"/>
                </a:cubicBezTo>
                <a:cubicBezTo>
                  <a:pt x="3310168" y="448570"/>
                  <a:pt x="3355551" y="426023"/>
                  <a:pt x="3383624" y="417385"/>
                </a:cubicBezTo>
                <a:cubicBezTo>
                  <a:pt x="3406956" y="410206"/>
                  <a:pt x="3431084" y="405914"/>
                  <a:pt x="3454671" y="399624"/>
                </a:cubicBezTo>
                <a:cubicBezTo>
                  <a:pt x="3475495" y="394071"/>
                  <a:pt x="3496239" y="388201"/>
                  <a:pt x="3516837" y="381863"/>
                </a:cubicBezTo>
                <a:cubicBezTo>
                  <a:pt x="3534732" y="376357"/>
                  <a:pt x="3552228" y="369608"/>
                  <a:pt x="3570123" y="364102"/>
                </a:cubicBezTo>
                <a:cubicBezTo>
                  <a:pt x="3590721" y="357764"/>
                  <a:pt x="3611691" y="352679"/>
                  <a:pt x="3632289" y="346341"/>
                </a:cubicBezTo>
                <a:cubicBezTo>
                  <a:pt x="3650184" y="340835"/>
                  <a:pt x="3667679" y="334086"/>
                  <a:pt x="3685574" y="328580"/>
                </a:cubicBezTo>
                <a:cubicBezTo>
                  <a:pt x="3734373" y="313566"/>
                  <a:pt x="3785996" y="299581"/>
                  <a:pt x="3836550" y="293058"/>
                </a:cubicBezTo>
                <a:cubicBezTo>
                  <a:pt x="3898484" y="285067"/>
                  <a:pt x="3960911" y="281511"/>
                  <a:pt x="4023049" y="275297"/>
                </a:cubicBezTo>
                <a:cubicBezTo>
                  <a:pt x="4052652" y="272337"/>
                  <a:pt x="4082436" y="270829"/>
                  <a:pt x="4111858" y="266416"/>
                </a:cubicBezTo>
                <a:cubicBezTo>
                  <a:pt x="4141713" y="261938"/>
                  <a:pt x="4171197" y="255204"/>
                  <a:pt x="4200667" y="248655"/>
                </a:cubicBezTo>
                <a:cubicBezTo>
                  <a:pt x="4224497" y="243360"/>
                  <a:pt x="4247532" y="234229"/>
                  <a:pt x="4271714" y="230894"/>
                </a:cubicBezTo>
                <a:cubicBezTo>
                  <a:pt x="4333576" y="222362"/>
                  <a:pt x="4396248" y="220879"/>
                  <a:pt x="4458213" y="213133"/>
                </a:cubicBezTo>
                <a:cubicBezTo>
                  <a:pt x="4555860" y="200927"/>
                  <a:pt x="4505539" y="206887"/>
                  <a:pt x="4609188" y="195372"/>
                </a:cubicBezTo>
                <a:cubicBezTo>
                  <a:pt x="4624321" y="190328"/>
                  <a:pt x="4656853" y="178726"/>
                  <a:pt x="4671355" y="177611"/>
                </a:cubicBezTo>
                <a:cubicBezTo>
                  <a:pt x="4736357" y="172611"/>
                  <a:pt x="4801608" y="171690"/>
                  <a:pt x="4866735" y="168730"/>
                </a:cubicBezTo>
                <a:lnTo>
                  <a:pt x="4982186" y="142089"/>
                </a:lnTo>
                <a:cubicBezTo>
                  <a:pt x="5094869" y="117593"/>
                  <a:pt x="5037798" y="135391"/>
                  <a:pt x="5097638" y="115447"/>
                </a:cubicBezTo>
                <a:cubicBezTo>
                  <a:pt x="5115400" y="103606"/>
                  <a:pt x="5139082" y="97686"/>
                  <a:pt x="5150923" y="79925"/>
                </a:cubicBezTo>
                <a:cubicBezTo>
                  <a:pt x="5173878" y="45494"/>
                  <a:pt x="5158559" y="56658"/>
                  <a:pt x="5195328" y="44403"/>
                </a:cubicBezTo>
                <a:cubicBezTo>
                  <a:pt x="5217735" y="10794"/>
                  <a:pt x="5205543" y="25308"/>
                  <a:pt x="5230852"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8" name="Freeform 17"/>
          <p:cNvSpPr/>
          <p:nvPr/>
        </p:nvSpPr>
        <p:spPr>
          <a:xfrm>
            <a:off x="2509838" y="3316288"/>
            <a:ext cx="5116512" cy="755650"/>
          </a:xfrm>
          <a:custGeom>
            <a:avLst/>
            <a:gdLst>
              <a:gd name="connsiteX0" fmla="*/ 0 w 5115400"/>
              <a:gd name="connsiteY0" fmla="*/ 0 h 754846"/>
              <a:gd name="connsiteX1" fmla="*/ 88809 w 5115400"/>
              <a:gd name="connsiteY1" fmla="*/ 8880 h 754846"/>
              <a:gd name="connsiteX2" fmla="*/ 701591 w 5115400"/>
              <a:gd name="connsiteY2" fmla="*/ 26641 h 754846"/>
              <a:gd name="connsiteX3" fmla="*/ 763757 w 5115400"/>
              <a:gd name="connsiteY3" fmla="*/ 53283 h 754846"/>
              <a:gd name="connsiteX4" fmla="*/ 852566 w 5115400"/>
              <a:gd name="connsiteY4" fmla="*/ 88805 h 754846"/>
              <a:gd name="connsiteX5" fmla="*/ 923614 w 5115400"/>
              <a:gd name="connsiteY5" fmla="*/ 115447 h 754846"/>
              <a:gd name="connsiteX6" fmla="*/ 959137 w 5115400"/>
              <a:gd name="connsiteY6" fmla="*/ 133208 h 754846"/>
              <a:gd name="connsiteX7" fmla="*/ 1012423 w 5115400"/>
              <a:gd name="connsiteY7" fmla="*/ 142088 h 754846"/>
              <a:gd name="connsiteX8" fmla="*/ 1225564 w 5115400"/>
              <a:gd name="connsiteY8" fmla="*/ 150969 h 754846"/>
              <a:gd name="connsiteX9" fmla="*/ 1385421 w 5115400"/>
              <a:gd name="connsiteY9" fmla="*/ 159849 h 754846"/>
              <a:gd name="connsiteX10" fmla="*/ 1456468 w 5115400"/>
              <a:gd name="connsiteY10" fmla="*/ 177610 h 754846"/>
              <a:gd name="connsiteX11" fmla="*/ 1509753 w 5115400"/>
              <a:gd name="connsiteY11" fmla="*/ 195372 h 754846"/>
              <a:gd name="connsiteX12" fmla="*/ 1616324 w 5115400"/>
              <a:gd name="connsiteY12" fmla="*/ 213133 h 754846"/>
              <a:gd name="connsiteX13" fmla="*/ 1696252 w 5115400"/>
              <a:gd name="connsiteY13" fmla="*/ 239774 h 754846"/>
              <a:gd name="connsiteX14" fmla="*/ 1802823 w 5115400"/>
              <a:gd name="connsiteY14" fmla="*/ 337460 h 754846"/>
              <a:gd name="connsiteX15" fmla="*/ 1829466 w 5115400"/>
              <a:gd name="connsiteY15" fmla="*/ 372982 h 754846"/>
              <a:gd name="connsiteX16" fmla="*/ 1900513 w 5115400"/>
              <a:gd name="connsiteY16" fmla="*/ 426266 h 754846"/>
              <a:gd name="connsiteX17" fmla="*/ 1998203 w 5115400"/>
              <a:gd name="connsiteY17" fmla="*/ 461788 h 754846"/>
              <a:gd name="connsiteX18" fmla="*/ 2051488 w 5115400"/>
              <a:gd name="connsiteY18" fmla="*/ 479549 h 754846"/>
              <a:gd name="connsiteX19" fmla="*/ 2175821 w 5115400"/>
              <a:gd name="connsiteY19" fmla="*/ 470668 h 754846"/>
              <a:gd name="connsiteX20" fmla="*/ 2202464 w 5115400"/>
              <a:gd name="connsiteY20" fmla="*/ 452907 h 754846"/>
              <a:gd name="connsiteX21" fmla="*/ 2264630 w 5115400"/>
              <a:gd name="connsiteY21" fmla="*/ 435146 h 754846"/>
              <a:gd name="connsiteX22" fmla="*/ 2424486 w 5115400"/>
              <a:gd name="connsiteY22" fmla="*/ 408505 h 754846"/>
              <a:gd name="connsiteX23" fmla="*/ 3294815 w 5115400"/>
              <a:gd name="connsiteY23" fmla="*/ 417385 h 754846"/>
              <a:gd name="connsiteX24" fmla="*/ 3552361 w 5115400"/>
              <a:gd name="connsiteY24" fmla="*/ 444027 h 754846"/>
              <a:gd name="connsiteX25" fmla="*/ 3650051 w 5115400"/>
              <a:gd name="connsiteY25" fmla="*/ 452907 h 754846"/>
              <a:gd name="connsiteX26" fmla="*/ 3738860 w 5115400"/>
              <a:gd name="connsiteY26" fmla="*/ 470668 h 754846"/>
              <a:gd name="connsiteX27" fmla="*/ 3827669 w 5115400"/>
              <a:gd name="connsiteY27" fmla="*/ 479549 h 754846"/>
              <a:gd name="connsiteX28" fmla="*/ 4014168 w 5115400"/>
              <a:gd name="connsiteY28" fmla="*/ 497310 h 754846"/>
              <a:gd name="connsiteX29" fmla="*/ 4502618 w 5115400"/>
              <a:gd name="connsiteY29" fmla="*/ 506191 h 754846"/>
              <a:gd name="connsiteX30" fmla="*/ 4618069 w 5115400"/>
              <a:gd name="connsiteY30" fmla="*/ 523952 h 754846"/>
              <a:gd name="connsiteX31" fmla="*/ 4733521 w 5115400"/>
              <a:gd name="connsiteY31" fmla="*/ 577235 h 754846"/>
              <a:gd name="connsiteX32" fmla="*/ 4822330 w 5115400"/>
              <a:gd name="connsiteY32" fmla="*/ 603877 h 754846"/>
              <a:gd name="connsiteX33" fmla="*/ 4902258 w 5115400"/>
              <a:gd name="connsiteY33" fmla="*/ 657160 h 754846"/>
              <a:gd name="connsiteX34" fmla="*/ 4991067 w 5115400"/>
              <a:gd name="connsiteY34" fmla="*/ 692682 h 754846"/>
              <a:gd name="connsiteX35" fmla="*/ 5044353 w 5115400"/>
              <a:gd name="connsiteY35" fmla="*/ 719324 h 754846"/>
              <a:gd name="connsiteX36" fmla="*/ 5115400 w 5115400"/>
              <a:gd name="connsiteY36" fmla="*/ 754846 h 75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15400" h="754846">
                <a:moveTo>
                  <a:pt x="0" y="0"/>
                </a:moveTo>
                <a:cubicBezTo>
                  <a:pt x="29603" y="2960"/>
                  <a:pt x="59069" y="8076"/>
                  <a:pt x="88809" y="8880"/>
                </a:cubicBezTo>
                <a:cubicBezTo>
                  <a:pt x="710740" y="25688"/>
                  <a:pt x="468319" y="-20008"/>
                  <a:pt x="701591" y="26641"/>
                </a:cubicBezTo>
                <a:cubicBezTo>
                  <a:pt x="798568" y="91289"/>
                  <a:pt x="649064" y="-4061"/>
                  <a:pt x="763757" y="53283"/>
                </a:cubicBezTo>
                <a:cubicBezTo>
                  <a:pt x="851131" y="96968"/>
                  <a:pt x="739127" y="69898"/>
                  <a:pt x="852566" y="88805"/>
                </a:cubicBezTo>
                <a:cubicBezTo>
                  <a:pt x="907289" y="125285"/>
                  <a:pt x="846794" y="89841"/>
                  <a:pt x="923614" y="115447"/>
                </a:cubicBezTo>
                <a:cubicBezTo>
                  <a:pt x="936173" y="119633"/>
                  <a:pt x="946457" y="129404"/>
                  <a:pt x="959137" y="133208"/>
                </a:cubicBezTo>
                <a:cubicBezTo>
                  <a:pt x="976385" y="138382"/>
                  <a:pt x="994456" y="140890"/>
                  <a:pt x="1012423" y="142088"/>
                </a:cubicBezTo>
                <a:cubicBezTo>
                  <a:pt x="1083374" y="146818"/>
                  <a:pt x="1154536" y="147587"/>
                  <a:pt x="1225564" y="150969"/>
                </a:cubicBezTo>
                <a:lnTo>
                  <a:pt x="1385421" y="159849"/>
                </a:lnTo>
                <a:cubicBezTo>
                  <a:pt x="1409103" y="165769"/>
                  <a:pt x="1432996" y="170904"/>
                  <a:pt x="1456468" y="177610"/>
                </a:cubicBezTo>
                <a:cubicBezTo>
                  <a:pt x="1474470" y="182753"/>
                  <a:pt x="1491476" y="191311"/>
                  <a:pt x="1509753" y="195372"/>
                </a:cubicBezTo>
                <a:cubicBezTo>
                  <a:pt x="1544909" y="203184"/>
                  <a:pt x="1580927" y="206497"/>
                  <a:pt x="1616324" y="213133"/>
                </a:cubicBezTo>
                <a:cubicBezTo>
                  <a:pt x="1643462" y="218221"/>
                  <a:pt x="1671666" y="227482"/>
                  <a:pt x="1696252" y="239774"/>
                </a:cubicBezTo>
                <a:cubicBezTo>
                  <a:pt x="1732735" y="258015"/>
                  <a:pt x="1791278" y="322068"/>
                  <a:pt x="1802823" y="337460"/>
                </a:cubicBezTo>
                <a:cubicBezTo>
                  <a:pt x="1811704" y="349301"/>
                  <a:pt x="1818514" y="363026"/>
                  <a:pt x="1829466" y="372982"/>
                </a:cubicBezTo>
                <a:cubicBezTo>
                  <a:pt x="1851371" y="392895"/>
                  <a:pt x="1872429" y="416905"/>
                  <a:pt x="1900513" y="426266"/>
                </a:cubicBezTo>
                <a:cubicBezTo>
                  <a:pt x="2055999" y="478093"/>
                  <a:pt x="1862270" y="412360"/>
                  <a:pt x="1998203" y="461788"/>
                </a:cubicBezTo>
                <a:cubicBezTo>
                  <a:pt x="2015798" y="468186"/>
                  <a:pt x="2033726" y="473629"/>
                  <a:pt x="2051488" y="479549"/>
                </a:cubicBezTo>
                <a:cubicBezTo>
                  <a:pt x="2092932" y="476589"/>
                  <a:pt x="2134903" y="477889"/>
                  <a:pt x="2175821" y="470668"/>
                </a:cubicBezTo>
                <a:cubicBezTo>
                  <a:pt x="2186332" y="468813"/>
                  <a:pt x="2192554" y="456871"/>
                  <a:pt x="2202464" y="452907"/>
                </a:cubicBezTo>
                <a:cubicBezTo>
                  <a:pt x="2222474" y="444903"/>
                  <a:pt x="2243497" y="439372"/>
                  <a:pt x="2264630" y="435146"/>
                </a:cubicBezTo>
                <a:cubicBezTo>
                  <a:pt x="2317601" y="424552"/>
                  <a:pt x="2424486" y="408505"/>
                  <a:pt x="2424486" y="408505"/>
                </a:cubicBezTo>
                <a:lnTo>
                  <a:pt x="3294815" y="417385"/>
                </a:lnTo>
                <a:cubicBezTo>
                  <a:pt x="3400754" y="419277"/>
                  <a:pt x="3445969" y="431752"/>
                  <a:pt x="3552361" y="444027"/>
                </a:cubicBezTo>
                <a:cubicBezTo>
                  <a:pt x="3584843" y="447775"/>
                  <a:pt x="3617488" y="449947"/>
                  <a:pt x="3650051" y="452907"/>
                </a:cubicBezTo>
                <a:cubicBezTo>
                  <a:pt x="3679654" y="458827"/>
                  <a:pt x="3709005" y="466190"/>
                  <a:pt x="3738860" y="470668"/>
                </a:cubicBezTo>
                <a:cubicBezTo>
                  <a:pt x="3768282" y="475081"/>
                  <a:pt x="3798082" y="476435"/>
                  <a:pt x="3827669" y="479549"/>
                </a:cubicBezTo>
                <a:cubicBezTo>
                  <a:pt x="3880873" y="485149"/>
                  <a:pt x="3963533" y="495798"/>
                  <a:pt x="4014168" y="497310"/>
                </a:cubicBezTo>
                <a:cubicBezTo>
                  <a:pt x="4176939" y="502169"/>
                  <a:pt x="4339801" y="503231"/>
                  <a:pt x="4502618" y="506191"/>
                </a:cubicBezTo>
                <a:cubicBezTo>
                  <a:pt x="4541102" y="512111"/>
                  <a:pt x="4580060" y="515506"/>
                  <a:pt x="4618069" y="523952"/>
                </a:cubicBezTo>
                <a:cubicBezTo>
                  <a:pt x="4653725" y="531875"/>
                  <a:pt x="4703577" y="567255"/>
                  <a:pt x="4733521" y="577235"/>
                </a:cubicBezTo>
                <a:cubicBezTo>
                  <a:pt x="4780610" y="592929"/>
                  <a:pt x="4751163" y="583543"/>
                  <a:pt x="4822330" y="603877"/>
                </a:cubicBezTo>
                <a:cubicBezTo>
                  <a:pt x="4848619" y="623592"/>
                  <a:pt x="4872036" y="643057"/>
                  <a:pt x="4902258" y="657160"/>
                </a:cubicBezTo>
                <a:cubicBezTo>
                  <a:pt x="4931150" y="670643"/>
                  <a:pt x="4962550" y="678424"/>
                  <a:pt x="4991067" y="692682"/>
                </a:cubicBezTo>
                <a:cubicBezTo>
                  <a:pt x="5008829" y="701563"/>
                  <a:pt x="5026022" y="711686"/>
                  <a:pt x="5044353" y="719324"/>
                </a:cubicBezTo>
                <a:cubicBezTo>
                  <a:pt x="5114328" y="748479"/>
                  <a:pt x="5080487" y="719935"/>
                  <a:pt x="5115400" y="75484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9" name="Freeform 18"/>
          <p:cNvSpPr/>
          <p:nvPr/>
        </p:nvSpPr>
        <p:spPr>
          <a:xfrm>
            <a:off x="2697163" y="2195513"/>
            <a:ext cx="4084637" cy="836612"/>
          </a:xfrm>
          <a:custGeom>
            <a:avLst/>
            <a:gdLst>
              <a:gd name="connsiteX0" fmla="*/ 0 w 4085215"/>
              <a:gd name="connsiteY0" fmla="*/ 837253 h 837253"/>
              <a:gd name="connsiteX1" fmla="*/ 53285 w 4085215"/>
              <a:gd name="connsiteY1" fmla="*/ 792850 h 837253"/>
              <a:gd name="connsiteX2" fmla="*/ 79928 w 4085215"/>
              <a:gd name="connsiteY2" fmla="*/ 766209 h 837253"/>
              <a:gd name="connsiteX3" fmla="*/ 177618 w 4085215"/>
              <a:gd name="connsiteY3" fmla="*/ 704045 h 837253"/>
              <a:gd name="connsiteX4" fmla="*/ 319712 w 4085215"/>
              <a:gd name="connsiteY4" fmla="*/ 677403 h 837253"/>
              <a:gd name="connsiteX5" fmla="*/ 408521 w 4085215"/>
              <a:gd name="connsiteY5" fmla="*/ 668523 h 837253"/>
              <a:gd name="connsiteX6" fmla="*/ 488449 w 4085215"/>
              <a:gd name="connsiteY6" fmla="*/ 659642 h 837253"/>
              <a:gd name="connsiteX7" fmla="*/ 559496 w 4085215"/>
              <a:gd name="connsiteY7" fmla="*/ 641881 h 837253"/>
              <a:gd name="connsiteX8" fmla="*/ 648306 w 4085215"/>
              <a:gd name="connsiteY8" fmla="*/ 615240 h 837253"/>
              <a:gd name="connsiteX9" fmla="*/ 879209 w 4085215"/>
              <a:gd name="connsiteY9" fmla="*/ 606359 h 837253"/>
              <a:gd name="connsiteX10" fmla="*/ 1367659 w 4085215"/>
              <a:gd name="connsiteY10" fmla="*/ 615240 h 837253"/>
              <a:gd name="connsiteX11" fmla="*/ 1731776 w 4085215"/>
              <a:gd name="connsiteY11" fmla="*/ 650762 h 837253"/>
              <a:gd name="connsiteX12" fmla="*/ 1900513 w 4085215"/>
              <a:gd name="connsiteY12" fmla="*/ 659642 h 837253"/>
              <a:gd name="connsiteX13" fmla="*/ 1962679 w 4085215"/>
              <a:gd name="connsiteY13" fmla="*/ 668523 h 837253"/>
              <a:gd name="connsiteX14" fmla="*/ 2015965 w 4085215"/>
              <a:gd name="connsiteY14" fmla="*/ 677403 h 837253"/>
              <a:gd name="connsiteX15" fmla="*/ 2149178 w 4085215"/>
              <a:gd name="connsiteY15" fmla="*/ 686284 h 837253"/>
              <a:gd name="connsiteX16" fmla="*/ 2282392 w 4085215"/>
              <a:gd name="connsiteY16" fmla="*/ 677403 h 837253"/>
              <a:gd name="connsiteX17" fmla="*/ 2362320 w 4085215"/>
              <a:gd name="connsiteY17" fmla="*/ 650762 h 837253"/>
              <a:gd name="connsiteX18" fmla="*/ 2442248 w 4085215"/>
              <a:gd name="connsiteY18" fmla="*/ 641881 h 837253"/>
              <a:gd name="connsiteX19" fmla="*/ 2513295 w 4085215"/>
              <a:gd name="connsiteY19" fmla="*/ 624120 h 837253"/>
              <a:gd name="connsiteX20" fmla="*/ 2584342 w 4085215"/>
              <a:gd name="connsiteY20" fmla="*/ 597478 h 837253"/>
              <a:gd name="connsiteX21" fmla="*/ 2664271 w 4085215"/>
              <a:gd name="connsiteY21" fmla="*/ 570837 h 837253"/>
              <a:gd name="connsiteX22" fmla="*/ 2815246 w 4085215"/>
              <a:gd name="connsiteY22" fmla="*/ 473151 h 837253"/>
              <a:gd name="connsiteX23" fmla="*/ 2868531 w 4085215"/>
              <a:gd name="connsiteY23" fmla="*/ 446509 h 837253"/>
              <a:gd name="connsiteX24" fmla="*/ 2939579 w 4085215"/>
              <a:gd name="connsiteY24" fmla="*/ 419868 h 837253"/>
              <a:gd name="connsiteX25" fmla="*/ 3001745 w 4085215"/>
              <a:gd name="connsiteY25" fmla="*/ 375465 h 837253"/>
              <a:gd name="connsiteX26" fmla="*/ 3072792 w 4085215"/>
              <a:gd name="connsiteY26" fmla="*/ 339943 h 837253"/>
              <a:gd name="connsiteX27" fmla="*/ 3117197 w 4085215"/>
              <a:gd name="connsiteY27" fmla="*/ 313301 h 837253"/>
              <a:gd name="connsiteX28" fmla="*/ 3223767 w 4085215"/>
              <a:gd name="connsiteY28" fmla="*/ 268898 h 837253"/>
              <a:gd name="connsiteX29" fmla="*/ 3303696 w 4085215"/>
              <a:gd name="connsiteY29" fmla="*/ 233376 h 837253"/>
              <a:gd name="connsiteX30" fmla="*/ 3392505 w 4085215"/>
              <a:gd name="connsiteY30" fmla="*/ 197854 h 837253"/>
              <a:gd name="connsiteX31" fmla="*/ 3534599 w 4085215"/>
              <a:gd name="connsiteY31" fmla="*/ 144571 h 837253"/>
              <a:gd name="connsiteX32" fmla="*/ 3596765 w 4085215"/>
              <a:gd name="connsiteY32" fmla="*/ 100168 h 837253"/>
              <a:gd name="connsiteX33" fmla="*/ 3667813 w 4085215"/>
              <a:gd name="connsiteY33" fmla="*/ 46885 h 837253"/>
              <a:gd name="connsiteX34" fmla="*/ 3703336 w 4085215"/>
              <a:gd name="connsiteY34" fmla="*/ 38004 h 837253"/>
              <a:gd name="connsiteX35" fmla="*/ 3729979 w 4085215"/>
              <a:gd name="connsiteY35" fmla="*/ 29124 h 837253"/>
              <a:gd name="connsiteX36" fmla="*/ 4085215 w 4085215"/>
              <a:gd name="connsiteY36" fmla="*/ 2482 h 8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85215" h="837253">
                <a:moveTo>
                  <a:pt x="0" y="837253"/>
                </a:moveTo>
                <a:cubicBezTo>
                  <a:pt x="17762" y="822452"/>
                  <a:pt x="36004" y="808210"/>
                  <a:pt x="53285" y="792850"/>
                </a:cubicBezTo>
                <a:cubicBezTo>
                  <a:pt x="62672" y="784506"/>
                  <a:pt x="70476" y="774479"/>
                  <a:pt x="79928" y="766209"/>
                </a:cubicBezTo>
                <a:cubicBezTo>
                  <a:pt x="112669" y="737562"/>
                  <a:pt x="135844" y="718964"/>
                  <a:pt x="177618" y="704045"/>
                </a:cubicBezTo>
                <a:cubicBezTo>
                  <a:pt x="225292" y="687019"/>
                  <a:pt x="269932" y="682934"/>
                  <a:pt x="319712" y="677403"/>
                </a:cubicBezTo>
                <a:cubicBezTo>
                  <a:pt x="349281" y="674118"/>
                  <a:pt x="378934" y="671637"/>
                  <a:pt x="408521" y="668523"/>
                </a:cubicBezTo>
                <a:lnTo>
                  <a:pt x="488449" y="659642"/>
                </a:lnTo>
                <a:cubicBezTo>
                  <a:pt x="512131" y="653722"/>
                  <a:pt x="535975" y="648414"/>
                  <a:pt x="559496" y="641881"/>
                </a:cubicBezTo>
                <a:cubicBezTo>
                  <a:pt x="589275" y="633610"/>
                  <a:pt x="617588" y="618653"/>
                  <a:pt x="648306" y="615240"/>
                </a:cubicBezTo>
                <a:cubicBezTo>
                  <a:pt x="724860" y="606734"/>
                  <a:pt x="802241" y="609319"/>
                  <a:pt x="879209" y="606359"/>
                </a:cubicBezTo>
                <a:lnTo>
                  <a:pt x="1367659" y="615240"/>
                </a:lnTo>
                <a:cubicBezTo>
                  <a:pt x="1827793" y="632074"/>
                  <a:pt x="1434809" y="623767"/>
                  <a:pt x="1731776" y="650762"/>
                </a:cubicBezTo>
                <a:cubicBezTo>
                  <a:pt x="1787868" y="655861"/>
                  <a:pt x="1844267" y="656682"/>
                  <a:pt x="1900513" y="659642"/>
                </a:cubicBezTo>
                <a:lnTo>
                  <a:pt x="1962679" y="668523"/>
                </a:lnTo>
                <a:cubicBezTo>
                  <a:pt x="1980477" y="671261"/>
                  <a:pt x="1998039" y="675696"/>
                  <a:pt x="2015965" y="677403"/>
                </a:cubicBezTo>
                <a:cubicBezTo>
                  <a:pt x="2060267" y="681622"/>
                  <a:pt x="2104774" y="683324"/>
                  <a:pt x="2149178" y="686284"/>
                </a:cubicBezTo>
                <a:cubicBezTo>
                  <a:pt x="2193583" y="683324"/>
                  <a:pt x="2238494" y="684719"/>
                  <a:pt x="2282392" y="677403"/>
                </a:cubicBezTo>
                <a:cubicBezTo>
                  <a:pt x="2310094" y="672786"/>
                  <a:pt x="2334905" y="656854"/>
                  <a:pt x="2362320" y="650762"/>
                </a:cubicBezTo>
                <a:cubicBezTo>
                  <a:pt x="2388488" y="644947"/>
                  <a:pt x="2415605" y="644841"/>
                  <a:pt x="2442248" y="641881"/>
                </a:cubicBezTo>
                <a:cubicBezTo>
                  <a:pt x="2465930" y="635961"/>
                  <a:pt x="2489995" y="631401"/>
                  <a:pt x="2513295" y="624120"/>
                </a:cubicBezTo>
                <a:cubicBezTo>
                  <a:pt x="2537436" y="616576"/>
                  <a:pt x="2560491" y="605896"/>
                  <a:pt x="2584342" y="597478"/>
                </a:cubicBezTo>
                <a:cubicBezTo>
                  <a:pt x="2610825" y="588132"/>
                  <a:pt x="2637628" y="579717"/>
                  <a:pt x="2664271" y="570837"/>
                </a:cubicBezTo>
                <a:cubicBezTo>
                  <a:pt x="2695072" y="550303"/>
                  <a:pt x="2770672" y="497463"/>
                  <a:pt x="2815246" y="473151"/>
                </a:cubicBezTo>
                <a:cubicBezTo>
                  <a:pt x="2832679" y="463642"/>
                  <a:pt x="2850278" y="454331"/>
                  <a:pt x="2868531" y="446509"/>
                </a:cubicBezTo>
                <a:cubicBezTo>
                  <a:pt x="2891779" y="436546"/>
                  <a:pt x="2917262" y="431770"/>
                  <a:pt x="2939579" y="419868"/>
                </a:cubicBezTo>
                <a:cubicBezTo>
                  <a:pt x="2962048" y="407885"/>
                  <a:pt x="2979909" y="388566"/>
                  <a:pt x="3001745" y="375465"/>
                </a:cubicBezTo>
                <a:cubicBezTo>
                  <a:pt x="3024449" y="361843"/>
                  <a:pt x="3049479" y="352496"/>
                  <a:pt x="3072792" y="339943"/>
                </a:cubicBezTo>
                <a:cubicBezTo>
                  <a:pt x="3087990" y="331760"/>
                  <a:pt x="3101578" y="320651"/>
                  <a:pt x="3117197" y="313301"/>
                </a:cubicBezTo>
                <a:cubicBezTo>
                  <a:pt x="3152018" y="296915"/>
                  <a:pt x="3188395" y="284057"/>
                  <a:pt x="3223767" y="268898"/>
                </a:cubicBezTo>
                <a:cubicBezTo>
                  <a:pt x="3250565" y="257413"/>
                  <a:pt x="3276825" y="244690"/>
                  <a:pt x="3303696" y="233376"/>
                </a:cubicBezTo>
                <a:cubicBezTo>
                  <a:pt x="3333081" y="221004"/>
                  <a:pt x="3363370" y="210803"/>
                  <a:pt x="3392505" y="197854"/>
                </a:cubicBezTo>
                <a:cubicBezTo>
                  <a:pt x="3492127" y="153580"/>
                  <a:pt x="3444399" y="170341"/>
                  <a:pt x="3534599" y="144571"/>
                </a:cubicBezTo>
                <a:cubicBezTo>
                  <a:pt x="3603873" y="75300"/>
                  <a:pt x="3514940" y="158613"/>
                  <a:pt x="3596765" y="100168"/>
                </a:cubicBezTo>
                <a:cubicBezTo>
                  <a:pt x="3653606" y="59568"/>
                  <a:pt x="3587910" y="82396"/>
                  <a:pt x="3667813" y="46885"/>
                </a:cubicBezTo>
                <a:cubicBezTo>
                  <a:pt x="3678967" y="41928"/>
                  <a:pt x="3691600" y="41357"/>
                  <a:pt x="3703336" y="38004"/>
                </a:cubicBezTo>
                <a:cubicBezTo>
                  <a:pt x="3712337" y="35432"/>
                  <a:pt x="3720841" y="31155"/>
                  <a:pt x="3729979" y="29124"/>
                </a:cubicBezTo>
                <a:cubicBezTo>
                  <a:pt x="3915188" y="-12032"/>
                  <a:pt x="3851533" y="2482"/>
                  <a:pt x="4085215" y="248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1" name="Freeform 20"/>
          <p:cNvSpPr/>
          <p:nvPr/>
        </p:nvSpPr>
        <p:spPr>
          <a:xfrm>
            <a:off x="2794000" y="2278063"/>
            <a:ext cx="4378325" cy="852487"/>
          </a:xfrm>
          <a:custGeom>
            <a:avLst/>
            <a:gdLst>
              <a:gd name="connsiteX0" fmla="*/ 0 w 4378285"/>
              <a:gd name="connsiteY0" fmla="*/ 852532 h 852532"/>
              <a:gd name="connsiteX1" fmla="*/ 124332 w 4378285"/>
              <a:gd name="connsiteY1" fmla="*/ 790368 h 852532"/>
              <a:gd name="connsiteX2" fmla="*/ 177618 w 4378285"/>
              <a:gd name="connsiteY2" fmla="*/ 763727 h 852532"/>
              <a:gd name="connsiteX3" fmla="*/ 230903 w 4378285"/>
              <a:gd name="connsiteY3" fmla="*/ 745966 h 852532"/>
              <a:gd name="connsiteX4" fmla="*/ 284188 w 4378285"/>
              <a:gd name="connsiteY4" fmla="*/ 710443 h 852532"/>
              <a:gd name="connsiteX5" fmla="*/ 310831 w 4378285"/>
              <a:gd name="connsiteY5" fmla="*/ 701563 h 852532"/>
              <a:gd name="connsiteX6" fmla="*/ 346355 w 4378285"/>
              <a:gd name="connsiteY6" fmla="*/ 692682 h 852532"/>
              <a:gd name="connsiteX7" fmla="*/ 381878 w 4378285"/>
              <a:gd name="connsiteY7" fmla="*/ 674921 h 852532"/>
              <a:gd name="connsiteX8" fmla="*/ 452926 w 4378285"/>
              <a:gd name="connsiteY8" fmla="*/ 621638 h 852532"/>
              <a:gd name="connsiteX9" fmla="*/ 586139 w 4378285"/>
              <a:gd name="connsiteY9" fmla="*/ 586116 h 852532"/>
              <a:gd name="connsiteX10" fmla="*/ 648305 w 4378285"/>
              <a:gd name="connsiteY10" fmla="*/ 568355 h 852532"/>
              <a:gd name="connsiteX11" fmla="*/ 692710 w 4378285"/>
              <a:gd name="connsiteY11" fmla="*/ 550594 h 852532"/>
              <a:gd name="connsiteX12" fmla="*/ 719353 w 4378285"/>
              <a:gd name="connsiteY12" fmla="*/ 541713 h 852532"/>
              <a:gd name="connsiteX13" fmla="*/ 843685 w 4378285"/>
              <a:gd name="connsiteY13" fmla="*/ 550594 h 852532"/>
              <a:gd name="connsiteX14" fmla="*/ 950256 w 4378285"/>
              <a:gd name="connsiteY14" fmla="*/ 577235 h 852532"/>
              <a:gd name="connsiteX15" fmla="*/ 1012422 w 4378285"/>
              <a:gd name="connsiteY15" fmla="*/ 603877 h 852532"/>
              <a:gd name="connsiteX16" fmla="*/ 1074589 w 4378285"/>
              <a:gd name="connsiteY16" fmla="*/ 639399 h 852532"/>
              <a:gd name="connsiteX17" fmla="*/ 1198921 w 4378285"/>
              <a:gd name="connsiteY17" fmla="*/ 666041 h 852532"/>
              <a:gd name="connsiteX18" fmla="*/ 1278850 w 4378285"/>
              <a:gd name="connsiteY18" fmla="*/ 701563 h 852532"/>
              <a:gd name="connsiteX19" fmla="*/ 1349897 w 4378285"/>
              <a:gd name="connsiteY19" fmla="*/ 710443 h 852532"/>
              <a:gd name="connsiteX20" fmla="*/ 1491991 w 4378285"/>
              <a:gd name="connsiteY20" fmla="*/ 737085 h 852532"/>
              <a:gd name="connsiteX21" fmla="*/ 1571919 w 4378285"/>
              <a:gd name="connsiteY21" fmla="*/ 728205 h 852532"/>
              <a:gd name="connsiteX22" fmla="*/ 1616324 w 4378285"/>
              <a:gd name="connsiteY22" fmla="*/ 666041 h 852532"/>
              <a:gd name="connsiteX23" fmla="*/ 1642967 w 4378285"/>
              <a:gd name="connsiteY23" fmla="*/ 630519 h 852532"/>
              <a:gd name="connsiteX24" fmla="*/ 1669609 w 4378285"/>
              <a:gd name="connsiteY24" fmla="*/ 603877 h 852532"/>
              <a:gd name="connsiteX25" fmla="*/ 1705133 w 4378285"/>
              <a:gd name="connsiteY25" fmla="*/ 532833 h 852532"/>
              <a:gd name="connsiteX26" fmla="*/ 1714014 w 4378285"/>
              <a:gd name="connsiteY26" fmla="*/ 506191 h 852532"/>
              <a:gd name="connsiteX27" fmla="*/ 1776180 w 4378285"/>
              <a:gd name="connsiteY27" fmla="*/ 452908 h 852532"/>
              <a:gd name="connsiteX28" fmla="*/ 1838346 w 4378285"/>
              <a:gd name="connsiteY28" fmla="*/ 444027 h 852532"/>
              <a:gd name="connsiteX29" fmla="*/ 1891632 w 4378285"/>
              <a:gd name="connsiteY29" fmla="*/ 426266 h 852532"/>
              <a:gd name="connsiteX30" fmla="*/ 1989322 w 4378285"/>
              <a:gd name="connsiteY30" fmla="*/ 390744 h 852532"/>
              <a:gd name="connsiteX31" fmla="*/ 2033726 w 4378285"/>
              <a:gd name="connsiteY31" fmla="*/ 381863 h 852532"/>
              <a:gd name="connsiteX32" fmla="*/ 2078131 w 4378285"/>
              <a:gd name="connsiteY32" fmla="*/ 364102 h 852532"/>
              <a:gd name="connsiteX33" fmla="*/ 2362320 w 4378285"/>
              <a:gd name="connsiteY33" fmla="*/ 319700 h 852532"/>
              <a:gd name="connsiteX34" fmla="*/ 2539938 w 4378285"/>
              <a:gd name="connsiteY34" fmla="*/ 266416 h 852532"/>
              <a:gd name="connsiteX35" fmla="*/ 2637628 w 4378285"/>
              <a:gd name="connsiteY35" fmla="*/ 222014 h 852532"/>
              <a:gd name="connsiteX36" fmla="*/ 2690913 w 4378285"/>
              <a:gd name="connsiteY36" fmla="*/ 204252 h 852532"/>
              <a:gd name="connsiteX37" fmla="*/ 2753080 w 4378285"/>
              <a:gd name="connsiteY37" fmla="*/ 177611 h 852532"/>
              <a:gd name="connsiteX38" fmla="*/ 2868531 w 4378285"/>
              <a:gd name="connsiteY38" fmla="*/ 124328 h 852532"/>
              <a:gd name="connsiteX39" fmla="*/ 2904055 w 4378285"/>
              <a:gd name="connsiteY39" fmla="*/ 115447 h 852532"/>
              <a:gd name="connsiteX40" fmla="*/ 2948459 w 4378285"/>
              <a:gd name="connsiteY40" fmla="*/ 88805 h 852532"/>
              <a:gd name="connsiteX41" fmla="*/ 3046149 w 4378285"/>
              <a:gd name="connsiteY41" fmla="*/ 53283 h 852532"/>
              <a:gd name="connsiteX42" fmla="*/ 3117197 w 4378285"/>
              <a:gd name="connsiteY42" fmla="*/ 17761 h 852532"/>
              <a:gd name="connsiteX43" fmla="*/ 3179363 w 4378285"/>
              <a:gd name="connsiteY43" fmla="*/ 0 h 852532"/>
              <a:gd name="connsiteX44" fmla="*/ 3250410 w 4378285"/>
              <a:gd name="connsiteY44" fmla="*/ 17761 h 852532"/>
              <a:gd name="connsiteX45" fmla="*/ 3277053 w 4378285"/>
              <a:gd name="connsiteY45" fmla="*/ 26642 h 852532"/>
              <a:gd name="connsiteX46" fmla="*/ 3312576 w 4378285"/>
              <a:gd name="connsiteY46" fmla="*/ 53283 h 852532"/>
              <a:gd name="connsiteX47" fmla="*/ 3356981 w 4378285"/>
              <a:gd name="connsiteY47" fmla="*/ 62164 h 852532"/>
              <a:gd name="connsiteX48" fmla="*/ 3552361 w 4378285"/>
              <a:gd name="connsiteY48" fmla="*/ 115447 h 852532"/>
              <a:gd name="connsiteX49" fmla="*/ 3605646 w 4378285"/>
              <a:gd name="connsiteY49" fmla="*/ 133208 h 852532"/>
              <a:gd name="connsiteX50" fmla="*/ 3676693 w 4378285"/>
              <a:gd name="connsiteY50" fmla="*/ 150969 h 852532"/>
              <a:gd name="connsiteX51" fmla="*/ 3747741 w 4378285"/>
              <a:gd name="connsiteY51" fmla="*/ 177611 h 852532"/>
              <a:gd name="connsiteX52" fmla="*/ 3809907 w 4378285"/>
              <a:gd name="connsiteY52" fmla="*/ 195372 h 852532"/>
              <a:gd name="connsiteX53" fmla="*/ 4049691 w 4378285"/>
              <a:gd name="connsiteY53" fmla="*/ 213133 h 852532"/>
              <a:gd name="connsiteX54" fmla="*/ 4378285 w 4378285"/>
              <a:gd name="connsiteY54" fmla="*/ 204252 h 8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378285" h="852532">
                <a:moveTo>
                  <a:pt x="0" y="852532"/>
                </a:moveTo>
                <a:cubicBezTo>
                  <a:pt x="91614" y="791459"/>
                  <a:pt x="12819" y="838157"/>
                  <a:pt x="124332" y="790368"/>
                </a:cubicBezTo>
                <a:cubicBezTo>
                  <a:pt x="142585" y="782546"/>
                  <a:pt x="159287" y="771364"/>
                  <a:pt x="177618" y="763727"/>
                </a:cubicBezTo>
                <a:cubicBezTo>
                  <a:pt x="194900" y="756526"/>
                  <a:pt x="214157" y="754339"/>
                  <a:pt x="230903" y="745966"/>
                </a:cubicBezTo>
                <a:cubicBezTo>
                  <a:pt x="249996" y="736420"/>
                  <a:pt x="263936" y="717193"/>
                  <a:pt x="284188" y="710443"/>
                </a:cubicBezTo>
                <a:cubicBezTo>
                  <a:pt x="293069" y="707483"/>
                  <a:pt x="301830" y="704135"/>
                  <a:pt x="310831" y="701563"/>
                </a:cubicBezTo>
                <a:cubicBezTo>
                  <a:pt x="322567" y="698210"/>
                  <a:pt x="334926" y="696968"/>
                  <a:pt x="346355" y="692682"/>
                </a:cubicBezTo>
                <a:cubicBezTo>
                  <a:pt x="358751" y="688034"/>
                  <a:pt x="370863" y="682264"/>
                  <a:pt x="381878" y="674921"/>
                </a:cubicBezTo>
                <a:cubicBezTo>
                  <a:pt x="406509" y="658501"/>
                  <a:pt x="425717" y="633299"/>
                  <a:pt x="452926" y="621638"/>
                </a:cubicBezTo>
                <a:cubicBezTo>
                  <a:pt x="537029" y="585595"/>
                  <a:pt x="492721" y="597792"/>
                  <a:pt x="586139" y="586116"/>
                </a:cubicBezTo>
                <a:cubicBezTo>
                  <a:pt x="606861" y="580196"/>
                  <a:pt x="627860" y="575170"/>
                  <a:pt x="648305" y="568355"/>
                </a:cubicBezTo>
                <a:cubicBezTo>
                  <a:pt x="663429" y="563314"/>
                  <a:pt x="677783" y="556191"/>
                  <a:pt x="692710" y="550594"/>
                </a:cubicBezTo>
                <a:cubicBezTo>
                  <a:pt x="701475" y="547307"/>
                  <a:pt x="710472" y="544673"/>
                  <a:pt x="719353" y="541713"/>
                </a:cubicBezTo>
                <a:cubicBezTo>
                  <a:pt x="760797" y="544673"/>
                  <a:pt x="802484" y="545220"/>
                  <a:pt x="843685" y="550594"/>
                </a:cubicBezTo>
                <a:cubicBezTo>
                  <a:pt x="892456" y="556955"/>
                  <a:pt x="911542" y="564332"/>
                  <a:pt x="950256" y="577235"/>
                </a:cubicBezTo>
                <a:cubicBezTo>
                  <a:pt x="1017145" y="621825"/>
                  <a:pt x="932135" y="569469"/>
                  <a:pt x="1012422" y="603877"/>
                </a:cubicBezTo>
                <a:cubicBezTo>
                  <a:pt x="1055990" y="622549"/>
                  <a:pt x="1022189" y="624844"/>
                  <a:pt x="1074589" y="639399"/>
                </a:cubicBezTo>
                <a:cubicBezTo>
                  <a:pt x="1115428" y="650743"/>
                  <a:pt x="1198921" y="666041"/>
                  <a:pt x="1198921" y="666041"/>
                </a:cubicBezTo>
                <a:cubicBezTo>
                  <a:pt x="1225564" y="677882"/>
                  <a:pt x="1250879" y="693337"/>
                  <a:pt x="1278850" y="701563"/>
                </a:cubicBezTo>
                <a:cubicBezTo>
                  <a:pt x="1301747" y="708297"/>
                  <a:pt x="1326270" y="707068"/>
                  <a:pt x="1349897" y="710443"/>
                </a:cubicBezTo>
                <a:cubicBezTo>
                  <a:pt x="1398336" y="717363"/>
                  <a:pt x="1443575" y="727402"/>
                  <a:pt x="1491991" y="737085"/>
                </a:cubicBezTo>
                <a:cubicBezTo>
                  <a:pt x="1518634" y="734125"/>
                  <a:pt x="1547174" y="738515"/>
                  <a:pt x="1571919" y="728205"/>
                </a:cubicBezTo>
                <a:cubicBezTo>
                  <a:pt x="1577820" y="725746"/>
                  <a:pt x="1609926" y="674998"/>
                  <a:pt x="1616324" y="666041"/>
                </a:cubicBezTo>
                <a:cubicBezTo>
                  <a:pt x="1624927" y="653997"/>
                  <a:pt x="1633334" y="641757"/>
                  <a:pt x="1642967" y="630519"/>
                </a:cubicBezTo>
                <a:cubicBezTo>
                  <a:pt x="1651141" y="620983"/>
                  <a:pt x="1662866" y="614473"/>
                  <a:pt x="1669609" y="603877"/>
                </a:cubicBezTo>
                <a:cubicBezTo>
                  <a:pt x="1683824" y="581540"/>
                  <a:pt x="1696760" y="557951"/>
                  <a:pt x="1705133" y="532833"/>
                </a:cubicBezTo>
                <a:cubicBezTo>
                  <a:pt x="1708093" y="523952"/>
                  <a:pt x="1708821" y="513980"/>
                  <a:pt x="1714014" y="506191"/>
                </a:cubicBezTo>
                <a:cubicBezTo>
                  <a:pt x="1721648" y="494741"/>
                  <a:pt x="1765345" y="456848"/>
                  <a:pt x="1776180" y="452908"/>
                </a:cubicBezTo>
                <a:cubicBezTo>
                  <a:pt x="1795852" y="445755"/>
                  <a:pt x="1817624" y="446987"/>
                  <a:pt x="1838346" y="444027"/>
                </a:cubicBezTo>
                <a:cubicBezTo>
                  <a:pt x="1856108" y="438107"/>
                  <a:pt x="1874036" y="432664"/>
                  <a:pt x="1891632" y="426266"/>
                </a:cubicBezTo>
                <a:cubicBezTo>
                  <a:pt x="1939311" y="408929"/>
                  <a:pt x="1937482" y="404882"/>
                  <a:pt x="1989322" y="390744"/>
                </a:cubicBezTo>
                <a:cubicBezTo>
                  <a:pt x="2003885" y="386772"/>
                  <a:pt x="2019268" y="386200"/>
                  <a:pt x="2033726" y="381863"/>
                </a:cubicBezTo>
                <a:cubicBezTo>
                  <a:pt x="2048995" y="377282"/>
                  <a:pt x="2062499" y="367228"/>
                  <a:pt x="2078131" y="364102"/>
                </a:cubicBezTo>
                <a:cubicBezTo>
                  <a:pt x="2150969" y="349535"/>
                  <a:pt x="2273397" y="332402"/>
                  <a:pt x="2362320" y="319700"/>
                </a:cubicBezTo>
                <a:cubicBezTo>
                  <a:pt x="2420320" y="303129"/>
                  <a:pt x="2482394" y="287340"/>
                  <a:pt x="2539938" y="266416"/>
                </a:cubicBezTo>
                <a:cubicBezTo>
                  <a:pt x="2644866" y="228262"/>
                  <a:pt x="2517656" y="272000"/>
                  <a:pt x="2637628" y="222014"/>
                </a:cubicBezTo>
                <a:cubicBezTo>
                  <a:pt x="2654910" y="214813"/>
                  <a:pt x="2673438" y="210973"/>
                  <a:pt x="2690913" y="204252"/>
                </a:cubicBezTo>
                <a:cubicBezTo>
                  <a:pt x="2711955" y="196159"/>
                  <a:pt x="2732650" y="187144"/>
                  <a:pt x="2753080" y="177611"/>
                </a:cubicBezTo>
                <a:cubicBezTo>
                  <a:pt x="2802423" y="154585"/>
                  <a:pt x="2821195" y="140106"/>
                  <a:pt x="2868531" y="124328"/>
                </a:cubicBezTo>
                <a:cubicBezTo>
                  <a:pt x="2880110" y="120468"/>
                  <a:pt x="2892214" y="118407"/>
                  <a:pt x="2904055" y="115447"/>
                </a:cubicBezTo>
                <a:cubicBezTo>
                  <a:pt x="2918856" y="106566"/>
                  <a:pt x="2933020" y="96524"/>
                  <a:pt x="2948459" y="88805"/>
                </a:cubicBezTo>
                <a:cubicBezTo>
                  <a:pt x="2977876" y="74097"/>
                  <a:pt x="3015758" y="64334"/>
                  <a:pt x="3046149" y="53283"/>
                </a:cubicBezTo>
                <a:cubicBezTo>
                  <a:pt x="3158818" y="12314"/>
                  <a:pt x="3038220" y="57249"/>
                  <a:pt x="3117197" y="17761"/>
                </a:cubicBezTo>
                <a:cubicBezTo>
                  <a:pt x="3129943" y="11388"/>
                  <a:pt x="3167974" y="2847"/>
                  <a:pt x="3179363" y="0"/>
                </a:cubicBezTo>
                <a:cubicBezTo>
                  <a:pt x="3203045" y="5920"/>
                  <a:pt x="3226859" y="11338"/>
                  <a:pt x="3250410" y="17761"/>
                </a:cubicBezTo>
                <a:cubicBezTo>
                  <a:pt x="3259442" y="20224"/>
                  <a:pt x="3268925" y="21998"/>
                  <a:pt x="3277053" y="26642"/>
                </a:cubicBezTo>
                <a:cubicBezTo>
                  <a:pt x="3289904" y="33985"/>
                  <a:pt x="3299051" y="47272"/>
                  <a:pt x="3312576" y="53283"/>
                </a:cubicBezTo>
                <a:cubicBezTo>
                  <a:pt x="3326370" y="59413"/>
                  <a:pt x="3342523" y="57827"/>
                  <a:pt x="3356981" y="62164"/>
                </a:cubicBezTo>
                <a:cubicBezTo>
                  <a:pt x="3542521" y="117824"/>
                  <a:pt x="3429338" y="97872"/>
                  <a:pt x="3552361" y="115447"/>
                </a:cubicBezTo>
                <a:cubicBezTo>
                  <a:pt x="3570123" y="121367"/>
                  <a:pt x="3587644" y="128065"/>
                  <a:pt x="3605646" y="133208"/>
                </a:cubicBezTo>
                <a:cubicBezTo>
                  <a:pt x="3629118" y="139914"/>
                  <a:pt x="3654028" y="141903"/>
                  <a:pt x="3676693" y="150969"/>
                </a:cubicBezTo>
                <a:cubicBezTo>
                  <a:pt x="3706072" y="162720"/>
                  <a:pt x="3719902" y="169259"/>
                  <a:pt x="3747741" y="177611"/>
                </a:cubicBezTo>
                <a:cubicBezTo>
                  <a:pt x="3768383" y="183804"/>
                  <a:pt x="3788503" y="192854"/>
                  <a:pt x="3809907" y="195372"/>
                </a:cubicBezTo>
                <a:cubicBezTo>
                  <a:pt x="3889505" y="204736"/>
                  <a:pt x="4049691" y="213133"/>
                  <a:pt x="4049691" y="213133"/>
                </a:cubicBezTo>
                <a:cubicBezTo>
                  <a:pt x="4159220" y="210090"/>
                  <a:pt x="4268714" y="204252"/>
                  <a:pt x="4378285" y="20425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2" name="Freeform 21"/>
          <p:cNvSpPr/>
          <p:nvPr/>
        </p:nvSpPr>
        <p:spPr>
          <a:xfrm>
            <a:off x="2892425" y="2695575"/>
            <a:ext cx="4706938" cy="666750"/>
          </a:xfrm>
          <a:custGeom>
            <a:avLst/>
            <a:gdLst>
              <a:gd name="connsiteX0" fmla="*/ 0 w 4707752"/>
              <a:gd name="connsiteY0" fmla="*/ 577236 h 666568"/>
              <a:gd name="connsiteX1" fmla="*/ 115452 w 4707752"/>
              <a:gd name="connsiteY1" fmla="*/ 541714 h 666568"/>
              <a:gd name="connsiteX2" fmla="*/ 204261 w 4707752"/>
              <a:gd name="connsiteY2" fmla="*/ 532833 h 666568"/>
              <a:gd name="connsiteX3" fmla="*/ 781520 w 4707752"/>
              <a:gd name="connsiteY3" fmla="*/ 559475 h 666568"/>
              <a:gd name="connsiteX4" fmla="*/ 923614 w 4707752"/>
              <a:gd name="connsiteY4" fmla="*/ 586116 h 666568"/>
              <a:gd name="connsiteX5" fmla="*/ 968019 w 4707752"/>
              <a:gd name="connsiteY5" fmla="*/ 594997 h 666568"/>
              <a:gd name="connsiteX6" fmla="*/ 1074590 w 4707752"/>
              <a:gd name="connsiteY6" fmla="*/ 621639 h 666568"/>
              <a:gd name="connsiteX7" fmla="*/ 1154518 w 4707752"/>
              <a:gd name="connsiteY7" fmla="*/ 639400 h 666568"/>
              <a:gd name="connsiteX8" fmla="*/ 1296612 w 4707752"/>
              <a:gd name="connsiteY8" fmla="*/ 648280 h 666568"/>
              <a:gd name="connsiteX9" fmla="*/ 1456469 w 4707752"/>
              <a:gd name="connsiteY9" fmla="*/ 666041 h 666568"/>
              <a:gd name="connsiteX10" fmla="*/ 1571920 w 4707752"/>
              <a:gd name="connsiteY10" fmla="*/ 639400 h 666568"/>
              <a:gd name="connsiteX11" fmla="*/ 1607444 w 4707752"/>
              <a:gd name="connsiteY11" fmla="*/ 621639 h 666568"/>
              <a:gd name="connsiteX12" fmla="*/ 1731777 w 4707752"/>
              <a:gd name="connsiteY12" fmla="*/ 577236 h 666568"/>
              <a:gd name="connsiteX13" fmla="*/ 1811705 w 4707752"/>
              <a:gd name="connsiteY13" fmla="*/ 550594 h 666568"/>
              <a:gd name="connsiteX14" fmla="*/ 1847228 w 4707752"/>
              <a:gd name="connsiteY14" fmla="*/ 532833 h 666568"/>
              <a:gd name="connsiteX15" fmla="*/ 1891633 w 4707752"/>
              <a:gd name="connsiteY15" fmla="*/ 515072 h 666568"/>
              <a:gd name="connsiteX16" fmla="*/ 1936037 w 4707752"/>
              <a:gd name="connsiteY16" fmla="*/ 488430 h 666568"/>
              <a:gd name="connsiteX17" fmla="*/ 2007085 w 4707752"/>
              <a:gd name="connsiteY17" fmla="*/ 435147 h 666568"/>
              <a:gd name="connsiteX18" fmla="*/ 2042608 w 4707752"/>
              <a:gd name="connsiteY18" fmla="*/ 417386 h 666568"/>
              <a:gd name="connsiteX19" fmla="*/ 2122536 w 4707752"/>
              <a:gd name="connsiteY19" fmla="*/ 408506 h 666568"/>
              <a:gd name="connsiteX20" fmla="*/ 2175822 w 4707752"/>
              <a:gd name="connsiteY20" fmla="*/ 381864 h 666568"/>
              <a:gd name="connsiteX21" fmla="*/ 2264631 w 4707752"/>
              <a:gd name="connsiteY21" fmla="*/ 346342 h 666568"/>
              <a:gd name="connsiteX22" fmla="*/ 2353440 w 4707752"/>
              <a:gd name="connsiteY22" fmla="*/ 310820 h 666568"/>
              <a:gd name="connsiteX23" fmla="*/ 2406725 w 4707752"/>
              <a:gd name="connsiteY23" fmla="*/ 293058 h 666568"/>
              <a:gd name="connsiteX24" fmla="*/ 2486653 w 4707752"/>
              <a:gd name="connsiteY24" fmla="*/ 248656 h 666568"/>
              <a:gd name="connsiteX25" fmla="*/ 2522177 w 4707752"/>
              <a:gd name="connsiteY25" fmla="*/ 239775 h 666568"/>
              <a:gd name="connsiteX26" fmla="*/ 2593224 w 4707752"/>
              <a:gd name="connsiteY26" fmla="*/ 213134 h 666568"/>
              <a:gd name="connsiteX27" fmla="*/ 2699795 w 4707752"/>
              <a:gd name="connsiteY27" fmla="*/ 186492 h 666568"/>
              <a:gd name="connsiteX28" fmla="*/ 2797485 w 4707752"/>
              <a:gd name="connsiteY28" fmla="*/ 168731 h 666568"/>
              <a:gd name="connsiteX29" fmla="*/ 2904056 w 4707752"/>
              <a:gd name="connsiteY29" fmla="*/ 159850 h 666568"/>
              <a:gd name="connsiteX30" fmla="*/ 2939579 w 4707752"/>
              <a:gd name="connsiteY30" fmla="*/ 150970 h 666568"/>
              <a:gd name="connsiteX31" fmla="*/ 3001746 w 4707752"/>
              <a:gd name="connsiteY31" fmla="*/ 142089 h 666568"/>
              <a:gd name="connsiteX32" fmla="*/ 3046150 w 4707752"/>
              <a:gd name="connsiteY32" fmla="*/ 124328 h 666568"/>
              <a:gd name="connsiteX33" fmla="*/ 3072793 w 4707752"/>
              <a:gd name="connsiteY33" fmla="*/ 115448 h 666568"/>
              <a:gd name="connsiteX34" fmla="*/ 3134959 w 4707752"/>
              <a:gd name="connsiteY34" fmla="*/ 79925 h 666568"/>
              <a:gd name="connsiteX35" fmla="*/ 3161602 w 4707752"/>
              <a:gd name="connsiteY35" fmla="*/ 62164 h 666568"/>
              <a:gd name="connsiteX36" fmla="*/ 3206007 w 4707752"/>
              <a:gd name="connsiteY36" fmla="*/ 44403 h 666568"/>
              <a:gd name="connsiteX37" fmla="*/ 3241530 w 4707752"/>
              <a:gd name="connsiteY37" fmla="*/ 26642 h 666568"/>
              <a:gd name="connsiteX38" fmla="*/ 3330339 w 4707752"/>
              <a:gd name="connsiteY38" fmla="*/ 0 h 666568"/>
              <a:gd name="connsiteX39" fmla="*/ 3605647 w 4707752"/>
              <a:gd name="connsiteY39" fmla="*/ 8881 h 666568"/>
              <a:gd name="connsiteX40" fmla="*/ 3667813 w 4707752"/>
              <a:gd name="connsiteY40" fmla="*/ 35523 h 666568"/>
              <a:gd name="connsiteX41" fmla="*/ 3729980 w 4707752"/>
              <a:gd name="connsiteY41" fmla="*/ 62164 h 666568"/>
              <a:gd name="connsiteX42" fmla="*/ 3765503 w 4707752"/>
              <a:gd name="connsiteY42" fmla="*/ 79925 h 666568"/>
              <a:gd name="connsiteX43" fmla="*/ 3854312 w 4707752"/>
              <a:gd name="connsiteY43" fmla="*/ 115448 h 666568"/>
              <a:gd name="connsiteX44" fmla="*/ 3934241 w 4707752"/>
              <a:gd name="connsiteY44" fmla="*/ 150970 h 666568"/>
              <a:gd name="connsiteX45" fmla="*/ 3996407 w 4707752"/>
              <a:gd name="connsiteY45" fmla="*/ 168731 h 666568"/>
              <a:gd name="connsiteX46" fmla="*/ 4067454 w 4707752"/>
              <a:gd name="connsiteY46" fmla="*/ 204253 h 666568"/>
              <a:gd name="connsiteX47" fmla="*/ 4138501 w 4707752"/>
              <a:gd name="connsiteY47" fmla="*/ 222014 h 666568"/>
              <a:gd name="connsiteX48" fmla="*/ 4333881 w 4707752"/>
              <a:gd name="connsiteY48" fmla="*/ 266417 h 666568"/>
              <a:gd name="connsiteX49" fmla="*/ 4440452 w 4707752"/>
              <a:gd name="connsiteY49" fmla="*/ 284178 h 666568"/>
              <a:gd name="connsiteX50" fmla="*/ 4618070 w 4707752"/>
              <a:gd name="connsiteY50" fmla="*/ 275297 h 666568"/>
              <a:gd name="connsiteX51" fmla="*/ 4697998 w 4707752"/>
              <a:gd name="connsiteY51" fmla="*/ 257536 h 66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07752" h="666568">
                <a:moveTo>
                  <a:pt x="0" y="577236"/>
                </a:moveTo>
                <a:cubicBezTo>
                  <a:pt x="10276" y="573811"/>
                  <a:pt x="87987" y="545637"/>
                  <a:pt x="115452" y="541714"/>
                </a:cubicBezTo>
                <a:cubicBezTo>
                  <a:pt x="144904" y="537507"/>
                  <a:pt x="174658" y="535793"/>
                  <a:pt x="204261" y="532833"/>
                </a:cubicBezTo>
                <a:cubicBezTo>
                  <a:pt x="396681" y="541714"/>
                  <a:pt x="592194" y="523979"/>
                  <a:pt x="781520" y="559475"/>
                </a:cubicBezTo>
                <a:lnTo>
                  <a:pt x="923614" y="586116"/>
                </a:lnTo>
                <a:cubicBezTo>
                  <a:pt x="938442" y="588940"/>
                  <a:pt x="953699" y="590224"/>
                  <a:pt x="968019" y="594997"/>
                </a:cubicBezTo>
                <a:cubicBezTo>
                  <a:pt x="1057034" y="624667"/>
                  <a:pt x="984902" y="603702"/>
                  <a:pt x="1074590" y="621639"/>
                </a:cubicBezTo>
                <a:cubicBezTo>
                  <a:pt x="1103110" y="627343"/>
                  <a:pt x="1124917" y="636581"/>
                  <a:pt x="1154518" y="639400"/>
                </a:cubicBezTo>
                <a:cubicBezTo>
                  <a:pt x="1201761" y="643899"/>
                  <a:pt x="1249247" y="645320"/>
                  <a:pt x="1296612" y="648280"/>
                </a:cubicBezTo>
                <a:cubicBezTo>
                  <a:pt x="1353629" y="659683"/>
                  <a:pt x="1390497" y="668909"/>
                  <a:pt x="1456469" y="666041"/>
                </a:cubicBezTo>
                <a:cubicBezTo>
                  <a:pt x="1470535" y="665429"/>
                  <a:pt x="1542660" y="651939"/>
                  <a:pt x="1571920" y="639400"/>
                </a:cubicBezTo>
                <a:cubicBezTo>
                  <a:pt x="1584089" y="634185"/>
                  <a:pt x="1595276" y="626854"/>
                  <a:pt x="1607444" y="621639"/>
                </a:cubicBezTo>
                <a:cubicBezTo>
                  <a:pt x="1691568" y="585587"/>
                  <a:pt x="1671453" y="592315"/>
                  <a:pt x="1731777" y="577236"/>
                </a:cubicBezTo>
                <a:cubicBezTo>
                  <a:pt x="1821064" y="532594"/>
                  <a:pt x="1708411" y="585025"/>
                  <a:pt x="1811705" y="550594"/>
                </a:cubicBezTo>
                <a:cubicBezTo>
                  <a:pt x="1824264" y="546408"/>
                  <a:pt x="1835130" y="538209"/>
                  <a:pt x="1847228" y="532833"/>
                </a:cubicBezTo>
                <a:cubicBezTo>
                  <a:pt x="1861796" y="526359"/>
                  <a:pt x="1877374" y="522201"/>
                  <a:pt x="1891633" y="515072"/>
                </a:cubicBezTo>
                <a:cubicBezTo>
                  <a:pt x="1907072" y="507353"/>
                  <a:pt x="1921845" y="498255"/>
                  <a:pt x="1936037" y="488430"/>
                </a:cubicBezTo>
                <a:cubicBezTo>
                  <a:pt x="1960376" y="471580"/>
                  <a:pt x="1980607" y="448385"/>
                  <a:pt x="2007085" y="435147"/>
                </a:cubicBezTo>
                <a:cubicBezTo>
                  <a:pt x="2018926" y="429227"/>
                  <a:pt x="2029708" y="420363"/>
                  <a:pt x="2042608" y="417386"/>
                </a:cubicBezTo>
                <a:cubicBezTo>
                  <a:pt x="2068728" y="411359"/>
                  <a:pt x="2095893" y="411466"/>
                  <a:pt x="2122536" y="408506"/>
                </a:cubicBezTo>
                <a:cubicBezTo>
                  <a:pt x="2207629" y="380142"/>
                  <a:pt x="2086293" y="423183"/>
                  <a:pt x="2175822" y="381864"/>
                </a:cubicBezTo>
                <a:cubicBezTo>
                  <a:pt x="2204771" y="368504"/>
                  <a:pt x="2235028" y="358183"/>
                  <a:pt x="2264631" y="346342"/>
                </a:cubicBezTo>
                <a:cubicBezTo>
                  <a:pt x="2264639" y="346339"/>
                  <a:pt x="2353432" y="310823"/>
                  <a:pt x="2353440" y="310820"/>
                </a:cubicBezTo>
                <a:cubicBezTo>
                  <a:pt x="2371202" y="304899"/>
                  <a:pt x="2389681" y="300805"/>
                  <a:pt x="2406725" y="293058"/>
                </a:cubicBezTo>
                <a:cubicBezTo>
                  <a:pt x="2460005" y="268841"/>
                  <a:pt x="2437591" y="267054"/>
                  <a:pt x="2486653" y="248656"/>
                </a:cubicBezTo>
                <a:cubicBezTo>
                  <a:pt x="2498082" y="244370"/>
                  <a:pt x="2510748" y="244061"/>
                  <a:pt x="2522177" y="239775"/>
                </a:cubicBezTo>
                <a:cubicBezTo>
                  <a:pt x="2615051" y="204949"/>
                  <a:pt x="2502049" y="235926"/>
                  <a:pt x="2593224" y="213134"/>
                </a:cubicBezTo>
                <a:cubicBezTo>
                  <a:pt x="2653987" y="182753"/>
                  <a:pt x="2608595" y="200522"/>
                  <a:pt x="2699795" y="186492"/>
                </a:cubicBezTo>
                <a:cubicBezTo>
                  <a:pt x="2754613" y="178059"/>
                  <a:pt x="2737951" y="175346"/>
                  <a:pt x="2797485" y="168731"/>
                </a:cubicBezTo>
                <a:cubicBezTo>
                  <a:pt x="2832914" y="164795"/>
                  <a:pt x="2868532" y="162810"/>
                  <a:pt x="2904056" y="159850"/>
                </a:cubicBezTo>
                <a:cubicBezTo>
                  <a:pt x="2915897" y="156890"/>
                  <a:pt x="2927570" y="153153"/>
                  <a:pt x="2939579" y="150970"/>
                </a:cubicBezTo>
                <a:cubicBezTo>
                  <a:pt x="2960174" y="147226"/>
                  <a:pt x="2981438" y="147166"/>
                  <a:pt x="3001746" y="142089"/>
                </a:cubicBezTo>
                <a:cubicBezTo>
                  <a:pt x="3017212" y="138223"/>
                  <a:pt x="3031223" y="129925"/>
                  <a:pt x="3046150" y="124328"/>
                </a:cubicBezTo>
                <a:cubicBezTo>
                  <a:pt x="3054915" y="121041"/>
                  <a:pt x="3063912" y="118408"/>
                  <a:pt x="3072793" y="115448"/>
                </a:cubicBezTo>
                <a:cubicBezTo>
                  <a:pt x="3137694" y="72180"/>
                  <a:pt x="3056099" y="124986"/>
                  <a:pt x="3134959" y="79925"/>
                </a:cubicBezTo>
                <a:cubicBezTo>
                  <a:pt x="3144226" y="74630"/>
                  <a:pt x="3152055" y="66937"/>
                  <a:pt x="3161602" y="62164"/>
                </a:cubicBezTo>
                <a:cubicBezTo>
                  <a:pt x="3175861" y="55035"/>
                  <a:pt x="3191439" y="50877"/>
                  <a:pt x="3206007" y="44403"/>
                </a:cubicBezTo>
                <a:cubicBezTo>
                  <a:pt x="3218105" y="39027"/>
                  <a:pt x="3229238" y="31558"/>
                  <a:pt x="3241530" y="26642"/>
                </a:cubicBezTo>
                <a:cubicBezTo>
                  <a:pt x="3277561" y="12230"/>
                  <a:pt x="3295449" y="8723"/>
                  <a:pt x="3330339" y="0"/>
                </a:cubicBezTo>
                <a:cubicBezTo>
                  <a:pt x="3422108" y="2960"/>
                  <a:pt x="3513979" y="3643"/>
                  <a:pt x="3605647" y="8881"/>
                </a:cubicBezTo>
                <a:cubicBezTo>
                  <a:pt x="3642114" y="10965"/>
                  <a:pt x="3639244" y="19199"/>
                  <a:pt x="3667813" y="35523"/>
                </a:cubicBezTo>
                <a:cubicBezTo>
                  <a:pt x="3726725" y="69186"/>
                  <a:pt x="3680160" y="40814"/>
                  <a:pt x="3729980" y="62164"/>
                </a:cubicBezTo>
                <a:cubicBezTo>
                  <a:pt x="3742148" y="67379"/>
                  <a:pt x="3753335" y="74710"/>
                  <a:pt x="3765503" y="79925"/>
                </a:cubicBezTo>
                <a:cubicBezTo>
                  <a:pt x="3794809" y="92484"/>
                  <a:pt x="3825794" y="101190"/>
                  <a:pt x="3854312" y="115448"/>
                </a:cubicBezTo>
                <a:cubicBezTo>
                  <a:pt x="3885262" y="130922"/>
                  <a:pt x="3900222" y="139631"/>
                  <a:pt x="3934241" y="150970"/>
                </a:cubicBezTo>
                <a:cubicBezTo>
                  <a:pt x="3954686" y="157785"/>
                  <a:pt x="3976397" y="160727"/>
                  <a:pt x="3996407" y="168731"/>
                </a:cubicBezTo>
                <a:cubicBezTo>
                  <a:pt x="4020991" y="178564"/>
                  <a:pt x="4042662" y="194956"/>
                  <a:pt x="4067454" y="204253"/>
                </a:cubicBezTo>
                <a:cubicBezTo>
                  <a:pt x="4090311" y="212824"/>
                  <a:pt x="4114950" y="215591"/>
                  <a:pt x="4138501" y="222014"/>
                </a:cubicBezTo>
                <a:cubicBezTo>
                  <a:pt x="4343232" y="277847"/>
                  <a:pt x="4188253" y="244573"/>
                  <a:pt x="4333881" y="266417"/>
                </a:cubicBezTo>
                <a:cubicBezTo>
                  <a:pt x="4369496" y="271759"/>
                  <a:pt x="4440452" y="284178"/>
                  <a:pt x="4440452" y="284178"/>
                </a:cubicBezTo>
                <a:cubicBezTo>
                  <a:pt x="4499658" y="281218"/>
                  <a:pt x="4559127" y="281612"/>
                  <a:pt x="4618070" y="275297"/>
                </a:cubicBezTo>
                <a:cubicBezTo>
                  <a:pt x="4790545" y="256818"/>
                  <a:pt x="4652754" y="257536"/>
                  <a:pt x="4697998" y="25753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3" name="Freeform 22"/>
          <p:cNvSpPr/>
          <p:nvPr/>
        </p:nvSpPr>
        <p:spPr>
          <a:xfrm>
            <a:off x="2944813" y="2659063"/>
            <a:ext cx="4929187" cy="825500"/>
          </a:xfrm>
          <a:custGeom>
            <a:avLst/>
            <a:gdLst>
              <a:gd name="connsiteX0" fmla="*/ 0 w 4928901"/>
              <a:gd name="connsiteY0" fmla="*/ 817010 h 825891"/>
              <a:gd name="connsiteX1" fmla="*/ 71047 w 4928901"/>
              <a:gd name="connsiteY1" fmla="*/ 790369 h 825891"/>
              <a:gd name="connsiteX2" fmla="*/ 204261 w 4928901"/>
              <a:gd name="connsiteY2" fmla="*/ 772608 h 825891"/>
              <a:gd name="connsiteX3" fmla="*/ 612782 w 4928901"/>
              <a:gd name="connsiteY3" fmla="*/ 754847 h 825891"/>
              <a:gd name="connsiteX4" fmla="*/ 1438706 w 4928901"/>
              <a:gd name="connsiteY4" fmla="*/ 763727 h 825891"/>
              <a:gd name="connsiteX5" fmla="*/ 1491992 w 4928901"/>
              <a:gd name="connsiteY5" fmla="*/ 772608 h 825891"/>
              <a:gd name="connsiteX6" fmla="*/ 1651848 w 4928901"/>
              <a:gd name="connsiteY6" fmla="*/ 781488 h 825891"/>
              <a:gd name="connsiteX7" fmla="*/ 1740657 w 4928901"/>
              <a:gd name="connsiteY7" fmla="*/ 799249 h 825891"/>
              <a:gd name="connsiteX8" fmla="*/ 1785061 w 4928901"/>
              <a:gd name="connsiteY8" fmla="*/ 808130 h 825891"/>
              <a:gd name="connsiteX9" fmla="*/ 1847228 w 4928901"/>
              <a:gd name="connsiteY9" fmla="*/ 825891 h 825891"/>
              <a:gd name="connsiteX10" fmla="*/ 2015965 w 4928901"/>
              <a:gd name="connsiteY10" fmla="*/ 817010 h 825891"/>
              <a:gd name="connsiteX11" fmla="*/ 2042608 w 4928901"/>
              <a:gd name="connsiteY11" fmla="*/ 799249 h 825891"/>
              <a:gd name="connsiteX12" fmla="*/ 2069250 w 4928901"/>
              <a:gd name="connsiteY12" fmla="*/ 790369 h 825891"/>
              <a:gd name="connsiteX13" fmla="*/ 2122536 w 4928901"/>
              <a:gd name="connsiteY13" fmla="*/ 745966 h 825891"/>
              <a:gd name="connsiteX14" fmla="*/ 2166940 w 4928901"/>
              <a:gd name="connsiteY14" fmla="*/ 728205 h 825891"/>
              <a:gd name="connsiteX15" fmla="*/ 2193583 w 4928901"/>
              <a:gd name="connsiteY15" fmla="*/ 710444 h 825891"/>
              <a:gd name="connsiteX16" fmla="*/ 2264630 w 4928901"/>
              <a:gd name="connsiteY16" fmla="*/ 701563 h 825891"/>
              <a:gd name="connsiteX17" fmla="*/ 2362320 w 4928901"/>
              <a:gd name="connsiteY17" fmla="*/ 674922 h 825891"/>
              <a:gd name="connsiteX18" fmla="*/ 2477772 w 4928901"/>
              <a:gd name="connsiteY18" fmla="*/ 621638 h 825891"/>
              <a:gd name="connsiteX19" fmla="*/ 2522176 w 4928901"/>
              <a:gd name="connsiteY19" fmla="*/ 603877 h 825891"/>
              <a:gd name="connsiteX20" fmla="*/ 2610985 w 4928901"/>
              <a:gd name="connsiteY20" fmla="*/ 586116 h 825891"/>
              <a:gd name="connsiteX21" fmla="*/ 2859651 w 4928901"/>
              <a:gd name="connsiteY21" fmla="*/ 594997 h 825891"/>
              <a:gd name="connsiteX22" fmla="*/ 2930698 w 4928901"/>
              <a:gd name="connsiteY22" fmla="*/ 612758 h 825891"/>
              <a:gd name="connsiteX23" fmla="*/ 3019507 w 4928901"/>
              <a:gd name="connsiteY23" fmla="*/ 621638 h 825891"/>
              <a:gd name="connsiteX24" fmla="*/ 3117197 w 4928901"/>
              <a:gd name="connsiteY24" fmla="*/ 639399 h 825891"/>
              <a:gd name="connsiteX25" fmla="*/ 3463552 w 4928901"/>
              <a:gd name="connsiteY25" fmla="*/ 621638 h 825891"/>
              <a:gd name="connsiteX26" fmla="*/ 3507957 w 4928901"/>
              <a:gd name="connsiteY26" fmla="*/ 612758 h 825891"/>
              <a:gd name="connsiteX27" fmla="*/ 3552361 w 4928901"/>
              <a:gd name="connsiteY27" fmla="*/ 594997 h 825891"/>
              <a:gd name="connsiteX28" fmla="*/ 3783265 w 4928901"/>
              <a:gd name="connsiteY28" fmla="*/ 523952 h 825891"/>
              <a:gd name="connsiteX29" fmla="*/ 3845431 w 4928901"/>
              <a:gd name="connsiteY29" fmla="*/ 515072 h 825891"/>
              <a:gd name="connsiteX30" fmla="*/ 3925359 w 4928901"/>
              <a:gd name="connsiteY30" fmla="*/ 470669 h 825891"/>
              <a:gd name="connsiteX31" fmla="*/ 3969764 w 4928901"/>
              <a:gd name="connsiteY31" fmla="*/ 452908 h 825891"/>
              <a:gd name="connsiteX32" fmla="*/ 4040811 w 4928901"/>
              <a:gd name="connsiteY32" fmla="*/ 390744 h 825891"/>
              <a:gd name="connsiteX33" fmla="*/ 4067454 w 4928901"/>
              <a:gd name="connsiteY33" fmla="*/ 364103 h 825891"/>
              <a:gd name="connsiteX34" fmla="*/ 4102977 w 4928901"/>
              <a:gd name="connsiteY34" fmla="*/ 337461 h 825891"/>
              <a:gd name="connsiteX35" fmla="*/ 4156263 w 4928901"/>
              <a:gd name="connsiteY35" fmla="*/ 284178 h 825891"/>
              <a:gd name="connsiteX36" fmla="*/ 4200667 w 4928901"/>
              <a:gd name="connsiteY36" fmla="*/ 239775 h 825891"/>
              <a:gd name="connsiteX37" fmla="*/ 4253953 w 4928901"/>
              <a:gd name="connsiteY37" fmla="*/ 177611 h 825891"/>
              <a:gd name="connsiteX38" fmla="*/ 4333881 w 4928901"/>
              <a:gd name="connsiteY38" fmla="*/ 133208 h 825891"/>
              <a:gd name="connsiteX39" fmla="*/ 4360523 w 4928901"/>
              <a:gd name="connsiteY39" fmla="*/ 115447 h 825891"/>
              <a:gd name="connsiteX40" fmla="*/ 4422690 w 4928901"/>
              <a:gd name="connsiteY40" fmla="*/ 97686 h 825891"/>
              <a:gd name="connsiteX41" fmla="*/ 4600308 w 4928901"/>
              <a:gd name="connsiteY41" fmla="*/ 79925 h 825891"/>
              <a:gd name="connsiteX42" fmla="*/ 4742402 w 4928901"/>
              <a:gd name="connsiteY42" fmla="*/ 44403 h 825891"/>
              <a:gd name="connsiteX43" fmla="*/ 4804569 w 4928901"/>
              <a:gd name="connsiteY43" fmla="*/ 35522 h 825891"/>
              <a:gd name="connsiteX44" fmla="*/ 4840092 w 4928901"/>
              <a:gd name="connsiteY44" fmla="*/ 17761 h 825891"/>
              <a:gd name="connsiteX45" fmla="*/ 4928901 w 4928901"/>
              <a:gd name="connsiteY45" fmla="*/ 0 h 8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28901" h="825891">
                <a:moveTo>
                  <a:pt x="0" y="817010"/>
                </a:moveTo>
                <a:cubicBezTo>
                  <a:pt x="23682" y="808130"/>
                  <a:pt x="46608" y="796886"/>
                  <a:pt x="71047" y="790369"/>
                </a:cubicBezTo>
                <a:cubicBezTo>
                  <a:pt x="80608" y="787820"/>
                  <a:pt x="199362" y="773016"/>
                  <a:pt x="204261" y="772608"/>
                </a:cubicBezTo>
                <a:cubicBezTo>
                  <a:pt x="338903" y="761388"/>
                  <a:pt x="478930" y="759308"/>
                  <a:pt x="612782" y="754847"/>
                </a:cubicBezTo>
                <a:lnTo>
                  <a:pt x="1438706" y="763727"/>
                </a:lnTo>
                <a:cubicBezTo>
                  <a:pt x="1456709" y="764091"/>
                  <a:pt x="1474047" y="771113"/>
                  <a:pt x="1491992" y="772608"/>
                </a:cubicBezTo>
                <a:cubicBezTo>
                  <a:pt x="1545175" y="777040"/>
                  <a:pt x="1598563" y="778528"/>
                  <a:pt x="1651848" y="781488"/>
                </a:cubicBezTo>
                <a:cubicBezTo>
                  <a:pt x="1756245" y="798888"/>
                  <a:pt x="1661179" y="781588"/>
                  <a:pt x="1740657" y="799249"/>
                </a:cubicBezTo>
                <a:cubicBezTo>
                  <a:pt x="1755392" y="802523"/>
                  <a:pt x="1770326" y="804856"/>
                  <a:pt x="1785061" y="808130"/>
                </a:cubicBezTo>
                <a:cubicBezTo>
                  <a:pt x="1818524" y="815566"/>
                  <a:pt x="1817552" y="815999"/>
                  <a:pt x="1847228" y="825891"/>
                </a:cubicBezTo>
                <a:cubicBezTo>
                  <a:pt x="1903474" y="822931"/>
                  <a:pt x="1960158" y="824620"/>
                  <a:pt x="2015965" y="817010"/>
                </a:cubicBezTo>
                <a:cubicBezTo>
                  <a:pt x="2026541" y="815568"/>
                  <a:pt x="2033061" y="804022"/>
                  <a:pt x="2042608" y="799249"/>
                </a:cubicBezTo>
                <a:cubicBezTo>
                  <a:pt x="2050981" y="795063"/>
                  <a:pt x="2060369" y="793329"/>
                  <a:pt x="2069250" y="790369"/>
                </a:cubicBezTo>
                <a:cubicBezTo>
                  <a:pt x="2088892" y="770728"/>
                  <a:pt x="2097806" y="758330"/>
                  <a:pt x="2122536" y="745966"/>
                </a:cubicBezTo>
                <a:cubicBezTo>
                  <a:pt x="2136795" y="738837"/>
                  <a:pt x="2152681" y="735334"/>
                  <a:pt x="2166940" y="728205"/>
                </a:cubicBezTo>
                <a:cubicBezTo>
                  <a:pt x="2176487" y="723432"/>
                  <a:pt x="2183286" y="713252"/>
                  <a:pt x="2193583" y="710444"/>
                </a:cubicBezTo>
                <a:cubicBezTo>
                  <a:pt x="2216609" y="704164"/>
                  <a:pt x="2240948" y="704523"/>
                  <a:pt x="2264630" y="701563"/>
                </a:cubicBezTo>
                <a:cubicBezTo>
                  <a:pt x="2376668" y="656750"/>
                  <a:pt x="2235801" y="709425"/>
                  <a:pt x="2362320" y="674922"/>
                </a:cubicBezTo>
                <a:cubicBezTo>
                  <a:pt x="2402682" y="663915"/>
                  <a:pt x="2440013" y="636741"/>
                  <a:pt x="2477772" y="621638"/>
                </a:cubicBezTo>
                <a:cubicBezTo>
                  <a:pt x="2492573" y="615718"/>
                  <a:pt x="2506773" y="607984"/>
                  <a:pt x="2522176" y="603877"/>
                </a:cubicBezTo>
                <a:cubicBezTo>
                  <a:pt x="2551346" y="596099"/>
                  <a:pt x="2610985" y="586116"/>
                  <a:pt x="2610985" y="586116"/>
                </a:cubicBezTo>
                <a:cubicBezTo>
                  <a:pt x="2693874" y="589076"/>
                  <a:pt x="2776996" y="588109"/>
                  <a:pt x="2859651" y="594997"/>
                </a:cubicBezTo>
                <a:cubicBezTo>
                  <a:pt x="2883978" y="597024"/>
                  <a:pt x="2906619" y="608745"/>
                  <a:pt x="2930698" y="612758"/>
                </a:cubicBezTo>
                <a:cubicBezTo>
                  <a:pt x="2960044" y="617649"/>
                  <a:pt x="2990055" y="617431"/>
                  <a:pt x="3019507" y="621638"/>
                </a:cubicBezTo>
                <a:cubicBezTo>
                  <a:pt x="3052272" y="626318"/>
                  <a:pt x="3084634" y="633479"/>
                  <a:pt x="3117197" y="639399"/>
                </a:cubicBezTo>
                <a:lnTo>
                  <a:pt x="3463552" y="621638"/>
                </a:lnTo>
                <a:cubicBezTo>
                  <a:pt x="3478612" y="620611"/>
                  <a:pt x="3493499" y="617095"/>
                  <a:pt x="3507957" y="612758"/>
                </a:cubicBezTo>
                <a:cubicBezTo>
                  <a:pt x="3523226" y="608178"/>
                  <a:pt x="3537328" y="600302"/>
                  <a:pt x="3552361" y="594997"/>
                </a:cubicBezTo>
                <a:cubicBezTo>
                  <a:pt x="3591335" y="581242"/>
                  <a:pt x="3747807" y="529017"/>
                  <a:pt x="3783265" y="523952"/>
                </a:cubicBezTo>
                <a:lnTo>
                  <a:pt x="3845431" y="515072"/>
                </a:lnTo>
                <a:cubicBezTo>
                  <a:pt x="3877460" y="495855"/>
                  <a:pt x="3892594" y="485230"/>
                  <a:pt x="3925359" y="470669"/>
                </a:cubicBezTo>
                <a:cubicBezTo>
                  <a:pt x="3939927" y="464195"/>
                  <a:pt x="3954962" y="458828"/>
                  <a:pt x="3969764" y="452908"/>
                </a:cubicBezTo>
                <a:cubicBezTo>
                  <a:pt x="4057249" y="365425"/>
                  <a:pt x="3955212" y="464110"/>
                  <a:pt x="4040811" y="390744"/>
                </a:cubicBezTo>
                <a:cubicBezTo>
                  <a:pt x="4050347" y="382571"/>
                  <a:pt x="4057918" y="372276"/>
                  <a:pt x="4067454" y="364103"/>
                </a:cubicBezTo>
                <a:cubicBezTo>
                  <a:pt x="4078692" y="354471"/>
                  <a:pt x="4091975" y="347362"/>
                  <a:pt x="4102977" y="337461"/>
                </a:cubicBezTo>
                <a:cubicBezTo>
                  <a:pt x="4121648" y="320658"/>
                  <a:pt x="4138501" y="301939"/>
                  <a:pt x="4156263" y="284178"/>
                </a:cubicBezTo>
                <a:cubicBezTo>
                  <a:pt x="4171064" y="269377"/>
                  <a:pt x="4189056" y="257191"/>
                  <a:pt x="4200667" y="239775"/>
                </a:cubicBezTo>
                <a:cubicBezTo>
                  <a:pt x="4219271" y="211869"/>
                  <a:pt x="4224134" y="200803"/>
                  <a:pt x="4253953" y="177611"/>
                </a:cubicBezTo>
                <a:cubicBezTo>
                  <a:pt x="4284669" y="153722"/>
                  <a:pt x="4302124" y="151355"/>
                  <a:pt x="4333881" y="133208"/>
                </a:cubicBezTo>
                <a:cubicBezTo>
                  <a:pt x="4343148" y="127913"/>
                  <a:pt x="4350977" y="120220"/>
                  <a:pt x="4360523" y="115447"/>
                </a:cubicBezTo>
                <a:cubicBezTo>
                  <a:pt x="4370483" y="110467"/>
                  <a:pt x="4414934" y="98720"/>
                  <a:pt x="4422690" y="97686"/>
                </a:cubicBezTo>
                <a:cubicBezTo>
                  <a:pt x="4476872" y="90462"/>
                  <a:pt x="4545439" y="89070"/>
                  <a:pt x="4600308" y="79925"/>
                </a:cubicBezTo>
                <a:cubicBezTo>
                  <a:pt x="4751424" y="54740"/>
                  <a:pt x="4614393" y="71833"/>
                  <a:pt x="4742402" y="44403"/>
                </a:cubicBezTo>
                <a:cubicBezTo>
                  <a:pt x="4762870" y="40017"/>
                  <a:pt x="4783847" y="38482"/>
                  <a:pt x="4804569" y="35522"/>
                </a:cubicBezTo>
                <a:cubicBezTo>
                  <a:pt x="4816410" y="29602"/>
                  <a:pt x="4827249" y="20972"/>
                  <a:pt x="4840092" y="17761"/>
                </a:cubicBezTo>
                <a:cubicBezTo>
                  <a:pt x="4956512" y="-11342"/>
                  <a:pt x="4879029" y="24936"/>
                  <a:pt x="4928901"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 name="Freeform 23"/>
          <p:cNvSpPr/>
          <p:nvPr/>
        </p:nvSpPr>
        <p:spPr>
          <a:xfrm>
            <a:off x="2519363" y="3484563"/>
            <a:ext cx="4422775" cy="271462"/>
          </a:xfrm>
          <a:custGeom>
            <a:avLst/>
            <a:gdLst>
              <a:gd name="connsiteX0" fmla="*/ 0 w 4422689"/>
              <a:gd name="connsiteY0" fmla="*/ 106566 h 271348"/>
              <a:gd name="connsiteX1" fmla="*/ 310831 w 4422689"/>
              <a:gd name="connsiteY1" fmla="*/ 79925 h 271348"/>
              <a:gd name="connsiteX2" fmla="*/ 692710 w 4422689"/>
              <a:gd name="connsiteY2" fmla="*/ 62164 h 271348"/>
              <a:gd name="connsiteX3" fmla="*/ 1074589 w 4422689"/>
              <a:gd name="connsiteY3" fmla="*/ 79925 h 271348"/>
              <a:gd name="connsiteX4" fmla="*/ 1278850 w 4422689"/>
              <a:gd name="connsiteY4" fmla="*/ 106566 h 271348"/>
              <a:gd name="connsiteX5" fmla="*/ 1376540 w 4422689"/>
              <a:gd name="connsiteY5" fmla="*/ 142089 h 271348"/>
              <a:gd name="connsiteX6" fmla="*/ 1412063 w 4422689"/>
              <a:gd name="connsiteY6" fmla="*/ 168730 h 271348"/>
              <a:gd name="connsiteX7" fmla="*/ 1447587 w 4422689"/>
              <a:gd name="connsiteY7" fmla="*/ 177611 h 271348"/>
              <a:gd name="connsiteX8" fmla="*/ 1563038 w 4422689"/>
              <a:gd name="connsiteY8" fmla="*/ 213133 h 271348"/>
              <a:gd name="connsiteX9" fmla="*/ 1642967 w 4422689"/>
              <a:gd name="connsiteY9" fmla="*/ 230894 h 271348"/>
              <a:gd name="connsiteX10" fmla="*/ 1714014 w 4422689"/>
              <a:gd name="connsiteY10" fmla="*/ 248655 h 271348"/>
              <a:gd name="connsiteX11" fmla="*/ 1864989 w 4422689"/>
              <a:gd name="connsiteY11" fmla="*/ 257536 h 271348"/>
              <a:gd name="connsiteX12" fmla="*/ 2237987 w 4422689"/>
              <a:gd name="connsiteY12" fmla="*/ 257536 h 271348"/>
              <a:gd name="connsiteX13" fmla="*/ 2344558 w 4422689"/>
              <a:gd name="connsiteY13" fmla="*/ 239775 h 271348"/>
              <a:gd name="connsiteX14" fmla="*/ 2566581 w 4422689"/>
              <a:gd name="connsiteY14" fmla="*/ 230894 h 271348"/>
              <a:gd name="connsiteX15" fmla="*/ 2646509 w 4422689"/>
              <a:gd name="connsiteY15" fmla="*/ 213133 h 271348"/>
              <a:gd name="connsiteX16" fmla="*/ 2708675 w 4422689"/>
              <a:gd name="connsiteY16" fmla="*/ 186491 h 271348"/>
              <a:gd name="connsiteX17" fmla="*/ 2833008 w 4422689"/>
              <a:gd name="connsiteY17" fmla="*/ 150969 h 271348"/>
              <a:gd name="connsiteX18" fmla="*/ 2975102 w 4422689"/>
              <a:gd name="connsiteY18" fmla="*/ 142089 h 271348"/>
              <a:gd name="connsiteX19" fmla="*/ 3081673 w 4422689"/>
              <a:gd name="connsiteY19" fmla="*/ 124328 h 271348"/>
              <a:gd name="connsiteX20" fmla="*/ 3143839 w 4422689"/>
              <a:gd name="connsiteY20" fmla="*/ 79925 h 271348"/>
              <a:gd name="connsiteX21" fmla="*/ 3179363 w 4422689"/>
              <a:gd name="connsiteY21" fmla="*/ 71044 h 271348"/>
              <a:gd name="connsiteX22" fmla="*/ 3223767 w 4422689"/>
              <a:gd name="connsiteY22" fmla="*/ 53283 h 271348"/>
              <a:gd name="connsiteX23" fmla="*/ 3259291 w 4422689"/>
              <a:gd name="connsiteY23" fmla="*/ 35522 h 271348"/>
              <a:gd name="connsiteX24" fmla="*/ 3392505 w 4422689"/>
              <a:gd name="connsiteY24" fmla="*/ 8880 h 271348"/>
              <a:gd name="connsiteX25" fmla="*/ 3472433 w 4422689"/>
              <a:gd name="connsiteY25" fmla="*/ 0 h 271348"/>
              <a:gd name="connsiteX26" fmla="*/ 3952001 w 4422689"/>
              <a:gd name="connsiteY26" fmla="*/ 8880 h 271348"/>
              <a:gd name="connsiteX27" fmla="*/ 4005287 w 4422689"/>
              <a:gd name="connsiteY27" fmla="*/ 17761 h 271348"/>
              <a:gd name="connsiteX28" fmla="*/ 4129620 w 4422689"/>
              <a:gd name="connsiteY28" fmla="*/ 44403 h 271348"/>
              <a:gd name="connsiteX29" fmla="*/ 4174024 w 4422689"/>
              <a:gd name="connsiteY29" fmla="*/ 53283 h 271348"/>
              <a:gd name="connsiteX30" fmla="*/ 4280595 w 4422689"/>
              <a:gd name="connsiteY30" fmla="*/ 79925 h 271348"/>
              <a:gd name="connsiteX31" fmla="*/ 4324999 w 4422689"/>
              <a:gd name="connsiteY31" fmla="*/ 97686 h 271348"/>
              <a:gd name="connsiteX32" fmla="*/ 4422689 w 4422689"/>
              <a:gd name="connsiteY32" fmla="*/ 88805 h 27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22689" h="271348">
                <a:moveTo>
                  <a:pt x="0" y="106566"/>
                </a:moveTo>
                <a:cubicBezTo>
                  <a:pt x="150908" y="68841"/>
                  <a:pt x="39228" y="91564"/>
                  <a:pt x="310831" y="79925"/>
                </a:cubicBezTo>
                <a:lnTo>
                  <a:pt x="692710" y="62164"/>
                </a:lnTo>
                <a:cubicBezTo>
                  <a:pt x="820003" y="68084"/>
                  <a:pt x="947522" y="70299"/>
                  <a:pt x="1074589" y="79925"/>
                </a:cubicBezTo>
                <a:cubicBezTo>
                  <a:pt x="1143057" y="85112"/>
                  <a:pt x="1278850" y="106566"/>
                  <a:pt x="1278850" y="106566"/>
                </a:cubicBezTo>
                <a:cubicBezTo>
                  <a:pt x="1320877" y="118574"/>
                  <a:pt x="1341931" y="120459"/>
                  <a:pt x="1376540" y="142089"/>
                </a:cubicBezTo>
                <a:cubicBezTo>
                  <a:pt x="1389091" y="149933"/>
                  <a:pt x="1398824" y="162111"/>
                  <a:pt x="1412063" y="168730"/>
                </a:cubicBezTo>
                <a:cubicBezTo>
                  <a:pt x="1422980" y="174188"/>
                  <a:pt x="1436008" y="173751"/>
                  <a:pt x="1447587" y="177611"/>
                </a:cubicBezTo>
                <a:cubicBezTo>
                  <a:pt x="1526996" y="204080"/>
                  <a:pt x="1457630" y="192054"/>
                  <a:pt x="1563038" y="213133"/>
                </a:cubicBezTo>
                <a:cubicBezTo>
                  <a:pt x="1593566" y="219238"/>
                  <a:pt x="1613698" y="222531"/>
                  <a:pt x="1642967" y="230894"/>
                </a:cubicBezTo>
                <a:cubicBezTo>
                  <a:pt x="1675338" y="240143"/>
                  <a:pt x="1674283" y="245043"/>
                  <a:pt x="1714014" y="248655"/>
                </a:cubicBezTo>
                <a:cubicBezTo>
                  <a:pt x="1764219" y="253219"/>
                  <a:pt x="1814664" y="254576"/>
                  <a:pt x="1864989" y="257536"/>
                </a:cubicBezTo>
                <a:cubicBezTo>
                  <a:pt x="2021416" y="277087"/>
                  <a:pt x="1973511" y="274783"/>
                  <a:pt x="2237987" y="257536"/>
                </a:cubicBezTo>
                <a:cubicBezTo>
                  <a:pt x="2273924" y="255192"/>
                  <a:pt x="2308662" y="242685"/>
                  <a:pt x="2344558" y="239775"/>
                </a:cubicBezTo>
                <a:cubicBezTo>
                  <a:pt x="2418383" y="233789"/>
                  <a:pt x="2492573" y="233854"/>
                  <a:pt x="2566581" y="230894"/>
                </a:cubicBezTo>
                <a:cubicBezTo>
                  <a:pt x="2593224" y="224974"/>
                  <a:pt x="2620459" y="221273"/>
                  <a:pt x="2646509" y="213133"/>
                </a:cubicBezTo>
                <a:cubicBezTo>
                  <a:pt x="2668028" y="206409"/>
                  <a:pt x="2687633" y="194584"/>
                  <a:pt x="2708675" y="186491"/>
                </a:cubicBezTo>
                <a:cubicBezTo>
                  <a:pt x="2737076" y="175568"/>
                  <a:pt x="2806438" y="154290"/>
                  <a:pt x="2833008" y="150969"/>
                </a:cubicBezTo>
                <a:cubicBezTo>
                  <a:pt x="2880099" y="145083"/>
                  <a:pt x="2927737" y="145049"/>
                  <a:pt x="2975102" y="142089"/>
                </a:cubicBezTo>
                <a:cubicBezTo>
                  <a:pt x="2984325" y="140771"/>
                  <a:pt x="3065696" y="130319"/>
                  <a:pt x="3081673" y="124328"/>
                </a:cubicBezTo>
                <a:cubicBezTo>
                  <a:pt x="3093269" y="119980"/>
                  <a:pt x="3137719" y="82985"/>
                  <a:pt x="3143839" y="79925"/>
                </a:cubicBezTo>
                <a:cubicBezTo>
                  <a:pt x="3154756" y="74467"/>
                  <a:pt x="3167784" y="74904"/>
                  <a:pt x="3179363" y="71044"/>
                </a:cubicBezTo>
                <a:cubicBezTo>
                  <a:pt x="3194486" y="66003"/>
                  <a:pt x="3209199" y="59757"/>
                  <a:pt x="3223767" y="53283"/>
                </a:cubicBezTo>
                <a:cubicBezTo>
                  <a:pt x="3235865" y="47906"/>
                  <a:pt x="3246731" y="39708"/>
                  <a:pt x="3259291" y="35522"/>
                </a:cubicBezTo>
                <a:cubicBezTo>
                  <a:pt x="3305471" y="20129"/>
                  <a:pt x="3344910" y="14829"/>
                  <a:pt x="3392505" y="8880"/>
                </a:cubicBezTo>
                <a:cubicBezTo>
                  <a:pt x="3419105" y="5555"/>
                  <a:pt x="3445790" y="2960"/>
                  <a:pt x="3472433" y="0"/>
                </a:cubicBezTo>
                <a:lnTo>
                  <a:pt x="3952001" y="8880"/>
                </a:lnTo>
                <a:cubicBezTo>
                  <a:pt x="3969998" y="9480"/>
                  <a:pt x="3987588" y="14443"/>
                  <a:pt x="4005287" y="17761"/>
                </a:cubicBezTo>
                <a:cubicBezTo>
                  <a:pt x="4198092" y="53911"/>
                  <a:pt x="4027601" y="21733"/>
                  <a:pt x="4129620" y="44403"/>
                </a:cubicBezTo>
                <a:cubicBezTo>
                  <a:pt x="4144355" y="47677"/>
                  <a:pt x="4159461" y="49312"/>
                  <a:pt x="4174024" y="53283"/>
                </a:cubicBezTo>
                <a:cubicBezTo>
                  <a:pt x="4284610" y="83441"/>
                  <a:pt x="4170161" y="61519"/>
                  <a:pt x="4280595" y="79925"/>
                </a:cubicBezTo>
                <a:cubicBezTo>
                  <a:pt x="4295396" y="85845"/>
                  <a:pt x="4309089" y="96692"/>
                  <a:pt x="4324999" y="97686"/>
                </a:cubicBezTo>
                <a:cubicBezTo>
                  <a:pt x="4357633" y="99725"/>
                  <a:pt x="4422689" y="88805"/>
                  <a:pt x="4422689" y="888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5" name="Freeform 24"/>
          <p:cNvSpPr/>
          <p:nvPr/>
        </p:nvSpPr>
        <p:spPr>
          <a:xfrm>
            <a:off x="2314575" y="3397250"/>
            <a:ext cx="5008563" cy="512763"/>
          </a:xfrm>
          <a:custGeom>
            <a:avLst/>
            <a:gdLst>
              <a:gd name="connsiteX0" fmla="*/ 0 w 5008829"/>
              <a:gd name="connsiteY0" fmla="*/ 346342 h 513067"/>
              <a:gd name="connsiteX1" fmla="*/ 97690 w 5008829"/>
              <a:gd name="connsiteY1" fmla="*/ 328581 h 513067"/>
              <a:gd name="connsiteX2" fmla="*/ 293070 w 5008829"/>
              <a:gd name="connsiteY2" fmla="*/ 310819 h 513067"/>
              <a:gd name="connsiteX3" fmla="*/ 701591 w 5008829"/>
              <a:gd name="connsiteY3" fmla="*/ 319700 h 513067"/>
              <a:gd name="connsiteX4" fmla="*/ 772638 w 5008829"/>
              <a:gd name="connsiteY4" fmla="*/ 337461 h 513067"/>
              <a:gd name="connsiteX5" fmla="*/ 861447 w 5008829"/>
              <a:gd name="connsiteY5" fmla="*/ 372983 h 513067"/>
              <a:gd name="connsiteX6" fmla="*/ 959137 w 5008829"/>
              <a:gd name="connsiteY6" fmla="*/ 417386 h 513067"/>
              <a:gd name="connsiteX7" fmla="*/ 994661 w 5008829"/>
              <a:gd name="connsiteY7" fmla="*/ 461789 h 513067"/>
              <a:gd name="connsiteX8" fmla="*/ 1065708 w 5008829"/>
              <a:gd name="connsiteY8" fmla="*/ 479550 h 513067"/>
              <a:gd name="connsiteX9" fmla="*/ 1305493 w 5008829"/>
              <a:gd name="connsiteY9" fmla="*/ 488430 h 513067"/>
              <a:gd name="connsiteX10" fmla="*/ 1349897 w 5008829"/>
              <a:gd name="connsiteY10" fmla="*/ 470669 h 513067"/>
              <a:gd name="connsiteX11" fmla="*/ 1385421 w 5008829"/>
              <a:gd name="connsiteY11" fmla="*/ 461789 h 513067"/>
              <a:gd name="connsiteX12" fmla="*/ 1527515 w 5008829"/>
              <a:gd name="connsiteY12" fmla="*/ 444028 h 513067"/>
              <a:gd name="connsiteX13" fmla="*/ 1660729 w 5008829"/>
              <a:gd name="connsiteY13" fmla="*/ 426267 h 513067"/>
              <a:gd name="connsiteX14" fmla="*/ 1776180 w 5008829"/>
              <a:gd name="connsiteY14" fmla="*/ 390744 h 513067"/>
              <a:gd name="connsiteX15" fmla="*/ 1891632 w 5008829"/>
              <a:gd name="connsiteY15" fmla="*/ 372983 h 513067"/>
              <a:gd name="connsiteX16" fmla="*/ 2024846 w 5008829"/>
              <a:gd name="connsiteY16" fmla="*/ 346342 h 513067"/>
              <a:gd name="connsiteX17" fmla="*/ 2060369 w 5008829"/>
              <a:gd name="connsiteY17" fmla="*/ 328581 h 513067"/>
              <a:gd name="connsiteX18" fmla="*/ 2087012 w 5008829"/>
              <a:gd name="connsiteY18" fmla="*/ 310819 h 513067"/>
              <a:gd name="connsiteX19" fmla="*/ 2122536 w 5008829"/>
              <a:gd name="connsiteY19" fmla="*/ 301939 h 513067"/>
              <a:gd name="connsiteX20" fmla="*/ 2211345 w 5008829"/>
              <a:gd name="connsiteY20" fmla="*/ 257536 h 513067"/>
              <a:gd name="connsiteX21" fmla="*/ 2246868 w 5008829"/>
              <a:gd name="connsiteY21" fmla="*/ 239775 h 513067"/>
              <a:gd name="connsiteX22" fmla="*/ 2317915 w 5008829"/>
              <a:gd name="connsiteY22" fmla="*/ 213134 h 513067"/>
              <a:gd name="connsiteX23" fmla="*/ 2486653 w 5008829"/>
              <a:gd name="connsiteY23" fmla="*/ 186492 h 513067"/>
              <a:gd name="connsiteX24" fmla="*/ 2539938 w 5008829"/>
              <a:gd name="connsiteY24" fmla="*/ 177611 h 513067"/>
              <a:gd name="connsiteX25" fmla="*/ 2628747 w 5008829"/>
              <a:gd name="connsiteY25" fmla="*/ 168731 h 513067"/>
              <a:gd name="connsiteX26" fmla="*/ 2708675 w 5008829"/>
              <a:gd name="connsiteY26" fmla="*/ 159850 h 513067"/>
              <a:gd name="connsiteX27" fmla="*/ 2983983 w 5008829"/>
              <a:gd name="connsiteY27" fmla="*/ 168731 h 513067"/>
              <a:gd name="connsiteX28" fmla="*/ 3605646 w 5008829"/>
              <a:gd name="connsiteY28" fmla="*/ 150970 h 513067"/>
              <a:gd name="connsiteX29" fmla="*/ 3809907 w 5008829"/>
              <a:gd name="connsiteY29" fmla="*/ 133209 h 513067"/>
              <a:gd name="connsiteX30" fmla="*/ 3898716 w 5008829"/>
              <a:gd name="connsiteY30" fmla="*/ 124328 h 513067"/>
              <a:gd name="connsiteX31" fmla="*/ 4555903 w 5008829"/>
              <a:gd name="connsiteY31" fmla="*/ 115448 h 513067"/>
              <a:gd name="connsiteX32" fmla="*/ 4831211 w 5008829"/>
              <a:gd name="connsiteY32" fmla="*/ 88806 h 513067"/>
              <a:gd name="connsiteX33" fmla="*/ 4884497 w 5008829"/>
              <a:gd name="connsiteY33" fmla="*/ 62164 h 513067"/>
              <a:gd name="connsiteX34" fmla="*/ 4893377 w 5008829"/>
              <a:gd name="connsiteY34" fmla="*/ 35523 h 513067"/>
              <a:gd name="connsiteX35" fmla="*/ 4964425 w 5008829"/>
              <a:gd name="connsiteY35" fmla="*/ 17762 h 513067"/>
              <a:gd name="connsiteX36" fmla="*/ 5008829 w 5008829"/>
              <a:gd name="connsiteY36" fmla="*/ 0 h 5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08829" h="513067">
                <a:moveTo>
                  <a:pt x="0" y="346342"/>
                </a:moveTo>
                <a:cubicBezTo>
                  <a:pt x="32563" y="340422"/>
                  <a:pt x="64833" y="332564"/>
                  <a:pt x="97690" y="328581"/>
                </a:cubicBezTo>
                <a:cubicBezTo>
                  <a:pt x="162610" y="320712"/>
                  <a:pt x="293070" y="310819"/>
                  <a:pt x="293070" y="310819"/>
                </a:cubicBezTo>
                <a:cubicBezTo>
                  <a:pt x="429244" y="313779"/>
                  <a:pt x="565595" y="312145"/>
                  <a:pt x="701591" y="319700"/>
                </a:cubicBezTo>
                <a:cubicBezTo>
                  <a:pt x="725965" y="321054"/>
                  <a:pt x="749479" y="329742"/>
                  <a:pt x="772638" y="337461"/>
                </a:cubicBezTo>
                <a:cubicBezTo>
                  <a:pt x="802885" y="347543"/>
                  <a:pt x="832929" y="358725"/>
                  <a:pt x="861447" y="372983"/>
                </a:cubicBezTo>
                <a:cubicBezTo>
                  <a:pt x="940868" y="412691"/>
                  <a:pt x="907376" y="400132"/>
                  <a:pt x="959137" y="417386"/>
                </a:cubicBezTo>
                <a:cubicBezTo>
                  <a:pt x="970978" y="432187"/>
                  <a:pt x="978288" y="452238"/>
                  <a:pt x="994661" y="461789"/>
                </a:cubicBezTo>
                <a:cubicBezTo>
                  <a:pt x="1015747" y="474089"/>
                  <a:pt x="1065708" y="479550"/>
                  <a:pt x="1065708" y="479550"/>
                </a:cubicBezTo>
                <a:cubicBezTo>
                  <a:pt x="1148823" y="534957"/>
                  <a:pt x="1099641" y="509724"/>
                  <a:pt x="1305493" y="488430"/>
                </a:cubicBezTo>
                <a:cubicBezTo>
                  <a:pt x="1321350" y="486790"/>
                  <a:pt x="1334774" y="475710"/>
                  <a:pt x="1349897" y="470669"/>
                </a:cubicBezTo>
                <a:cubicBezTo>
                  <a:pt x="1361476" y="466809"/>
                  <a:pt x="1373412" y="463972"/>
                  <a:pt x="1385421" y="461789"/>
                </a:cubicBezTo>
                <a:cubicBezTo>
                  <a:pt x="1428300" y="453993"/>
                  <a:pt x="1485466" y="448975"/>
                  <a:pt x="1527515" y="444028"/>
                </a:cubicBezTo>
                <a:cubicBezTo>
                  <a:pt x="1592516" y="436381"/>
                  <a:pt x="1598455" y="435162"/>
                  <a:pt x="1660729" y="426267"/>
                </a:cubicBezTo>
                <a:cubicBezTo>
                  <a:pt x="1705731" y="408266"/>
                  <a:pt x="1723458" y="398855"/>
                  <a:pt x="1776180" y="390744"/>
                </a:cubicBezTo>
                <a:cubicBezTo>
                  <a:pt x="1814664" y="384824"/>
                  <a:pt x="1853383" y="380268"/>
                  <a:pt x="1891632" y="372983"/>
                </a:cubicBezTo>
                <a:cubicBezTo>
                  <a:pt x="2097159" y="333837"/>
                  <a:pt x="1840610" y="372658"/>
                  <a:pt x="2024846" y="346342"/>
                </a:cubicBezTo>
                <a:cubicBezTo>
                  <a:pt x="2036687" y="340422"/>
                  <a:pt x="2048875" y="335149"/>
                  <a:pt x="2060369" y="328581"/>
                </a:cubicBezTo>
                <a:cubicBezTo>
                  <a:pt x="2069636" y="323285"/>
                  <a:pt x="2077201" y="315023"/>
                  <a:pt x="2087012" y="310819"/>
                </a:cubicBezTo>
                <a:cubicBezTo>
                  <a:pt x="2098231" y="306011"/>
                  <a:pt x="2110695" y="304899"/>
                  <a:pt x="2122536" y="301939"/>
                </a:cubicBezTo>
                <a:cubicBezTo>
                  <a:pt x="2199305" y="255878"/>
                  <a:pt x="2133647" y="292067"/>
                  <a:pt x="2211345" y="257536"/>
                </a:cubicBezTo>
                <a:cubicBezTo>
                  <a:pt x="2223443" y="252160"/>
                  <a:pt x="2234770" y="245151"/>
                  <a:pt x="2246868" y="239775"/>
                </a:cubicBezTo>
                <a:cubicBezTo>
                  <a:pt x="2263763" y="232267"/>
                  <a:pt x="2297407" y="218993"/>
                  <a:pt x="2317915" y="213134"/>
                </a:cubicBezTo>
                <a:cubicBezTo>
                  <a:pt x="2379799" y="195454"/>
                  <a:pt x="2404102" y="198285"/>
                  <a:pt x="2486653" y="186492"/>
                </a:cubicBezTo>
                <a:cubicBezTo>
                  <a:pt x="2504479" y="183946"/>
                  <a:pt x="2522070" y="179844"/>
                  <a:pt x="2539938" y="177611"/>
                </a:cubicBezTo>
                <a:cubicBezTo>
                  <a:pt x="2569459" y="173921"/>
                  <a:pt x="2599160" y="171845"/>
                  <a:pt x="2628747" y="168731"/>
                </a:cubicBezTo>
                <a:lnTo>
                  <a:pt x="2708675" y="159850"/>
                </a:lnTo>
                <a:cubicBezTo>
                  <a:pt x="2800444" y="162810"/>
                  <a:pt x="2892166" y="168731"/>
                  <a:pt x="2983983" y="168731"/>
                </a:cubicBezTo>
                <a:cubicBezTo>
                  <a:pt x="3231892" y="168731"/>
                  <a:pt x="3378721" y="160835"/>
                  <a:pt x="3605646" y="150970"/>
                </a:cubicBezTo>
                <a:lnTo>
                  <a:pt x="3809907" y="133209"/>
                </a:lnTo>
                <a:cubicBezTo>
                  <a:pt x="3839535" y="130516"/>
                  <a:pt x="3868974" y="125036"/>
                  <a:pt x="3898716" y="124328"/>
                </a:cubicBezTo>
                <a:cubicBezTo>
                  <a:pt x="4117736" y="119113"/>
                  <a:pt x="4336841" y="118408"/>
                  <a:pt x="4555903" y="115448"/>
                </a:cubicBezTo>
                <a:cubicBezTo>
                  <a:pt x="4693066" y="81157"/>
                  <a:pt x="4602562" y="98746"/>
                  <a:pt x="4831211" y="88806"/>
                </a:cubicBezTo>
                <a:cubicBezTo>
                  <a:pt x="4848761" y="82956"/>
                  <a:pt x="4871977" y="77814"/>
                  <a:pt x="4884497" y="62164"/>
                </a:cubicBezTo>
                <a:cubicBezTo>
                  <a:pt x="4890345" y="54855"/>
                  <a:pt x="4885194" y="40069"/>
                  <a:pt x="4893377" y="35523"/>
                </a:cubicBezTo>
                <a:cubicBezTo>
                  <a:pt x="4914717" y="23668"/>
                  <a:pt x="4940742" y="23682"/>
                  <a:pt x="4964425" y="17762"/>
                </a:cubicBezTo>
                <a:cubicBezTo>
                  <a:pt x="5004009" y="7866"/>
                  <a:pt x="4991318" y="17511"/>
                  <a:pt x="5008829"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6" name="Freeform 25"/>
          <p:cNvSpPr/>
          <p:nvPr/>
        </p:nvSpPr>
        <p:spPr>
          <a:xfrm>
            <a:off x="2341563" y="3876675"/>
            <a:ext cx="4751387" cy="461963"/>
          </a:xfrm>
          <a:custGeom>
            <a:avLst/>
            <a:gdLst>
              <a:gd name="connsiteX0" fmla="*/ 0 w 4751284"/>
              <a:gd name="connsiteY0" fmla="*/ 177611 h 461788"/>
              <a:gd name="connsiteX1" fmla="*/ 53286 w 4751284"/>
              <a:gd name="connsiteY1" fmla="*/ 142089 h 461788"/>
              <a:gd name="connsiteX2" fmla="*/ 88809 w 4751284"/>
              <a:gd name="connsiteY2" fmla="*/ 115447 h 461788"/>
              <a:gd name="connsiteX3" fmla="*/ 417403 w 4751284"/>
              <a:gd name="connsiteY3" fmla="*/ 8880 h 461788"/>
              <a:gd name="connsiteX4" fmla="*/ 523974 w 4751284"/>
              <a:gd name="connsiteY4" fmla="*/ 0 h 461788"/>
              <a:gd name="connsiteX5" fmla="*/ 745996 w 4751284"/>
              <a:gd name="connsiteY5" fmla="*/ 8880 h 461788"/>
              <a:gd name="connsiteX6" fmla="*/ 905853 w 4751284"/>
              <a:gd name="connsiteY6" fmla="*/ 53283 h 461788"/>
              <a:gd name="connsiteX7" fmla="*/ 976900 w 4751284"/>
              <a:gd name="connsiteY7" fmla="*/ 71044 h 461788"/>
              <a:gd name="connsiteX8" fmla="*/ 1047947 w 4751284"/>
              <a:gd name="connsiteY8" fmla="*/ 97686 h 461788"/>
              <a:gd name="connsiteX9" fmla="*/ 1118994 w 4751284"/>
              <a:gd name="connsiteY9" fmla="*/ 106566 h 461788"/>
              <a:gd name="connsiteX10" fmla="*/ 1154518 w 4751284"/>
              <a:gd name="connsiteY10" fmla="*/ 115447 h 461788"/>
              <a:gd name="connsiteX11" fmla="*/ 1225565 w 4751284"/>
              <a:gd name="connsiteY11" fmla="*/ 142089 h 461788"/>
              <a:gd name="connsiteX12" fmla="*/ 1278851 w 4751284"/>
              <a:gd name="connsiteY12" fmla="*/ 150969 h 461788"/>
              <a:gd name="connsiteX13" fmla="*/ 1714015 w 4751284"/>
              <a:gd name="connsiteY13" fmla="*/ 168730 h 461788"/>
              <a:gd name="connsiteX14" fmla="*/ 1900514 w 4751284"/>
              <a:gd name="connsiteY14" fmla="*/ 159850 h 461788"/>
              <a:gd name="connsiteX15" fmla="*/ 1944918 w 4751284"/>
              <a:gd name="connsiteY15" fmla="*/ 133208 h 461788"/>
              <a:gd name="connsiteX16" fmla="*/ 2042608 w 4751284"/>
              <a:gd name="connsiteY16" fmla="*/ 115447 h 461788"/>
              <a:gd name="connsiteX17" fmla="*/ 2193584 w 4751284"/>
              <a:gd name="connsiteY17" fmla="*/ 97686 h 461788"/>
              <a:gd name="connsiteX18" fmla="*/ 2273512 w 4751284"/>
              <a:gd name="connsiteY18" fmla="*/ 88805 h 461788"/>
              <a:gd name="connsiteX19" fmla="*/ 2460011 w 4751284"/>
              <a:gd name="connsiteY19" fmla="*/ 71044 h 461788"/>
              <a:gd name="connsiteX20" fmla="*/ 2566581 w 4751284"/>
              <a:gd name="connsiteY20" fmla="*/ 53283 h 461788"/>
              <a:gd name="connsiteX21" fmla="*/ 2779723 w 4751284"/>
              <a:gd name="connsiteY21" fmla="*/ 62164 h 461788"/>
              <a:gd name="connsiteX22" fmla="*/ 2806366 w 4751284"/>
              <a:gd name="connsiteY22" fmla="*/ 71044 h 461788"/>
              <a:gd name="connsiteX23" fmla="*/ 2859651 w 4751284"/>
              <a:gd name="connsiteY23" fmla="*/ 79925 h 461788"/>
              <a:gd name="connsiteX24" fmla="*/ 2930699 w 4751284"/>
              <a:gd name="connsiteY24" fmla="*/ 97686 h 461788"/>
              <a:gd name="connsiteX25" fmla="*/ 2983984 w 4751284"/>
              <a:gd name="connsiteY25" fmla="*/ 133208 h 461788"/>
              <a:gd name="connsiteX26" fmla="*/ 3019508 w 4751284"/>
              <a:gd name="connsiteY26" fmla="*/ 168730 h 461788"/>
              <a:gd name="connsiteX27" fmla="*/ 3126078 w 4751284"/>
              <a:gd name="connsiteY27" fmla="*/ 204252 h 461788"/>
              <a:gd name="connsiteX28" fmla="*/ 3330339 w 4751284"/>
              <a:gd name="connsiteY28" fmla="*/ 319699 h 461788"/>
              <a:gd name="connsiteX29" fmla="*/ 3383625 w 4751284"/>
              <a:gd name="connsiteY29" fmla="*/ 372983 h 461788"/>
              <a:gd name="connsiteX30" fmla="*/ 3410267 w 4751284"/>
              <a:gd name="connsiteY30" fmla="*/ 408505 h 461788"/>
              <a:gd name="connsiteX31" fmla="*/ 3445791 w 4751284"/>
              <a:gd name="connsiteY31" fmla="*/ 426266 h 461788"/>
              <a:gd name="connsiteX32" fmla="*/ 3472434 w 4751284"/>
              <a:gd name="connsiteY32" fmla="*/ 444027 h 461788"/>
              <a:gd name="connsiteX33" fmla="*/ 3534600 w 4751284"/>
              <a:gd name="connsiteY33" fmla="*/ 461788 h 461788"/>
              <a:gd name="connsiteX34" fmla="*/ 4085216 w 4751284"/>
              <a:gd name="connsiteY34" fmla="*/ 452908 h 461788"/>
              <a:gd name="connsiteX35" fmla="*/ 4147382 w 4751284"/>
              <a:gd name="connsiteY35" fmla="*/ 435146 h 461788"/>
              <a:gd name="connsiteX36" fmla="*/ 4547023 w 4751284"/>
              <a:gd name="connsiteY36" fmla="*/ 417385 h 461788"/>
              <a:gd name="connsiteX37" fmla="*/ 4751284 w 4751284"/>
              <a:gd name="connsiteY37" fmla="*/ 408505 h 46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51284" h="461788">
                <a:moveTo>
                  <a:pt x="0" y="177611"/>
                </a:moveTo>
                <a:cubicBezTo>
                  <a:pt x="17762" y="165770"/>
                  <a:pt x="35798" y="154330"/>
                  <a:pt x="53286" y="142089"/>
                </a:cubicBezTo>
                <a:cubicBezTo>
                  <a:pt x="65412" y="133601"/>
                  <a:pt x="75433" y="121783"/>
                  <a:pt x="88809" y="115447"/>
                </a:cubicBezTo>
                <a:cubicBezTo>
                  <a:pt x="164699" y="79500"/>
                  <a:pt x="345265" y="14891"/>
                  <a:pt x="417403" y="8880"/>
                </a:cubicBezTo>
                <a:lnTo>
                  <a:pt x="523974" y="0"/>
                </a:lnTo>
                <a:cubicBezTo>
                  <a:pt x="597981" y="2960"/>
                  <a:pt x="672359" y="920"/>
                  <a:pt x="745996" y="8880"/>
                </a:cubicBezTo>
                <a:cubicBezTo>
                  <a:pt x="817230" y="16581"/>
                  <a:pt x="845185" y="35950"/>
                  <a:pt x="905853" y="53283"/>
                </a:cubicBezTo>
                <a:cubicBezTo>
                  <a:pt x="929325" y="59989"/>
                  <a:pt x="953600" y="63763"/>
                  <a:pt x="976900" y="71044"/>
                </a:cubicBezTo>
                <a:cubicBezTo>
                  <a:pt x="1001041" y="78588"/>
                  <a:pt x="1023409" y="91552"/>
                  <a:pt x="1047947" y="97686"/>
                </a:cubicBezTo>
                <a:cubicBezTo>
                  <a:pt x="1071101" y="103474"/>
                  <a:pt x="1095312" y="103606"/>
                  <a:pt x="1118994" y="106566"/>
                </a:cubicBezTo>
                <a:cubicBezTo>
                  <a:pt x="1130835" y="109526"/>
                  <a:pt x="1142939" y="111587"/>
                  <a:pt x="1154518" y="115447"/>
                </a:cubicBezTo>
                <a:cubicBezTo>
                  <a:pt x="1168339" y="120054"/>
                  <a:pt x="1206862" y="137933"/>
                  <a:pt x="1225565" y="142089"/>
                </a:cubicBezTo>
                <a:cubicBezTo>
                  <a:pt x="1243143" y="145995"/>
                  <a:pt x="1261089" y="148009"/>
                  <a:pt x="1278851" y="150969"/>
                </a:cubicBezTo>
                <a:cubicBezTo>
                  <a:pt x="1432836" y="202299"/>
                  <a:pt x="1323383" y="168730"/>
                  <a:pt x="1714015" y="168730"/>
                </a:cubicBezTo>
                <a:cubicBezTo>
                  <a:pt x="1776252" y="168730"/>
                  <a:pt x="1838348" y="162810"/>
                  <a:pt x="1900514" y="159850"/>
                </a:cubicBezTo>
                <a:cubicBezTo>
                  <a:pt x="1915315" y="150969"/>
                  <a:pt x="1929145" y="140218"/>
                  <a:pt x="1944918" y="133208"/>
                </a:cubicBezTo>
                <a:cubicBezTo>
                  <a:pt x="1964755" y="124392"/>
                  <a:pt x="2030088" y="117235"/>
                  <a:pt x="2042608" y="115447"/>
                </a:cubicBezTo>
                <a:cubicBezTo>
                  <a:pt x="2110567" y="92794"/>
                  <a:pt x="2051487" y="110042"/>
                  <a:pt x="2193584" y="97686"/>
                </a:cubicBezTo>
                <a:cubicBezTo>
                  <a:pt x="2220290" y="95364"/>
                  <a:pt x="2246869" y="91765"/>
                  <a:pt x="2273512" y="88805"/>
                </a:cubicBezTo>
                <a:cubicBezTo>
                  <a:pt x="2369972" y="64692"/>
                  <a:pt x="2247166" y="93062"/>
                  <a:pt x="2460011" y="71044"/>
                </a:cubicBezTo>
                <a:cubicBezTo>
                  <a:pt x="2495833" y="67338"/>
                  <a:pt x="2566581" y="53283"/>
                  <a:pt x="2566581" y="53283"/>
                </a:cubicBezTo>
                <a:cubicBezTo>
                  <a:pt x="2637628" y="56243"/>
                  <a:pt x="2708808" y="56911"/>
                  <a:pt x="2779723" y="62164"/>
                </a:cubicBezTo>
                <a:cubicBezTo>
                  <a:pt x="2789059" y="62856"/>
                  <a:pt x="2797228" y="69013"/>
                  <a:pt x="2806366" y="71044"/>
                </a:cubicBezTo>
                <a:cubicBezTo>
                  <a:pt x="2823944" y="74950"/>
                  <a:pt x="2842044" y="76152"/>
                  <a:pt x="2859651" y="79925"/>
                </a:cubicBezTo>
                <a:cubicBezTo>
                  <a:pt x="2883521" y="85040"/>
                  <a:pt x="2930699" y="97686"/>
                  <a:pt x="2930699" y="97686"/>
                </a:cubicBezTo>
                <a:cubicBezTo>
                  <a:pt x="2948461" y="109527"/>
                  <a:pt x="2968889" y="118114"/>
                  <a:pt x="2983984" y="133208"/>
                </a:cubicBezTo>
                <a:cubicBezTo>
                  <a:pt x="2995825" y="145049"/>
                  <a:pt x="3004530" y="161241"/>
                  <a:pt x="3019508" y="168730"/>
                </a:cubicBezTo>
                <a:cubicBezTo>
                  <a:pt x="3053000" y="185475"/>
                  <a:pt x="3091804" y="189172"/>
                  <a:pt x="3126078" y="204252"/>
                </a:cubicBezTo>
                <a:cubicBezTo>
                  <a:pt x="3148234" y="214000"/>
                  <a:pt x="3301747" y="298256"/>
                  <a:pt x="3330339" y="319699"/>
                </a:cubicBezTo>
                <a:cubicBezTo>
                  <a:pt x="3350434" y="334770"/>
                  <a:pt x="3366821" y="354313"/>
                  <a:pt x="3383625" y="372983"/>
                </a:cubicBezTo>
                <a:cubicBezTo>
                  <a:pt x="3393526" y="383984"/>
                  <a:pt x="3399029" y="398873"/>
                  <a:pt x="3410267" y="408505"/>
                </a:cubicBezTo>
                <a:cubicBezTo>
                  <a:pt x="3420319" y="417121"/>
                  <a:pt x="3434296" y="419698"/>
                  <a:pt x="3445791" y="426266"/>
                </a:cubicBezTo>
                <a:cubicBezTo>
                  <a:pt x="3455058" y="431561"/>
                  <a:pt x="3462887" y="439254"/>
                  <a:pt x="3472434" y="444027"/>
                </a:cubicBezTo>
                <a:cubicBezTo>
                  <a:pt x="3485180" y="450400"/>
                  <a:pt x="3523211" y="458941"/>
                  <a:pt x="3534600" y="461788"/>
                </a:cubicBezTo>
                <a:lnTo>
                  <a:pt x="4085216" y="452908"/>
                </a:lnTo>
                <a:cubicBezTo>
                  <a:pt x="4156073" y="450761"/>
                  <a:pt x="4089028" y="440981"/>
                  <a:pt x="4147382" y="435146"/>
                </a:cubicBezTo>
                <a:cubicBezTo>
                  <a:pt x="4231401" y="426745"/>
                  <a:pt x="4494364" y="419266"/>
                  <a:pt x="4547023" y="417385"/>
                </a:cubicBezTo>
                <a:cubicBezTo>
                  <a:pt x="4674125" y="404676"/>
                  <a:pt x="4606081" y="408505"/>
                  <a:pt x="4751284" y="4085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7" name="Freeform 26"/>
          <p:cNvSpPr/>
          <p:nvPr/>
        </p:nvSpPr>
        <p:spPr>
          <a:xfrm>
            <a:off x="2519363" y="3876675"/>
            <a:ext cx="4254500" cy="1908175"/>
          </a:xfrm>
          <a:custGeom>
            <a:avLst/>
            <a:gdLst>
              <a:gd name="connsiteX0" fmla="*/ 0 w 4253952"/>
              <a:gd name="connsiteY0" fmla="*/ 0 h 1909317"/>
              <a:gd name="connsiteX1" fmla="*/ 168737 w 4253952"/>
              <a:gd name="connsiteY1" fmla="*/ 44403 h 1909317"/>
              <a:gd name="connsiteX2" fmla="*/ 222022 w 4253952"/>
              <a:gd name="connsiteY2" fmla="*/ 71044 h 1909317"/>
              <a:gd name="connsiteX3" fmla="*/ 328593 w 4253952"/>
              <a:gd name="connsiteY3" fmla="*/ 115447 h 1909317"/>
              <a:gd name="connsiteX4" fmla="*/ 355236 w 4253952"/>
              <a:gd name="connsiteY4" fmla="*/ 124327 h 1909317"/>
              <a:gd name="connsiteX5" fmla="*/ 435164 w 4253952"/>
              <a:gd name="connsiteY5" fmla="*/ 168730 h 1909317"/>
              <a:gd name="connsiteX6" fmla="*/ 461806 w 4253952"/>
              <a:gd name="connsiteY6" fmla="*/ 177611 h 1909317"/>
              <a:gd name="connsiteX7" fmla="*/ 506211 w 4253952"/>
              <a:gd name="connsiteY7" fmla="*/ 204252 h 1909317"/>
              <a:gd name="connsiteX8" fmla="*/ 568377 w 4253952"/>
              <a:gd name="connsiteY8" fmla="*/ 239775 h 1909317"/>
              <a:gd name="connsiteX9" fmla="*/ 595020 w 4253952"/>
              <a:gd name="connsiteY9" fmla="*/ 266416 h 1909317"/>
              <a:gd name="connsiteX10" fmla="*/ 612782 w 4253952"/>
              <a:gd name="connsiteY10" fmla="*/ 301938 h 1909317"/>
              <a:gd name="connsiteX11" fmla="*/ 639425 w 4253952"/>
              <a:gd name="connsiteY11" fmla="*/ 364102 h 1909317"/>
              <a:gd name="connsiteX12" fmla="*/ 666067 w 4253952"/>
              <a:gd name="connsiteY12" fmla="*/ 372983 h 1909317"/>
              <a:gd name="connsiteX13" fmla="*/ 737114 w 4253952"/>
              <a:gd name="connsiteY13" fmla="*/ 390744 h 1909317"/>
              <a:gd name="connsiteX14" fmla="*/ 994661 w 4253952"/>
              <a:gd name="connsiteY14" fmla="*/ 408505 h 1909317"/>
              <a:gd name="connsiteX15" fmla="*/ 1198921 w 4253952"/>
              <a:gd name="connsiteY15" fmla="*/ 444027 h 1909317"/>
              <a:gd name="connsiteX16" fmla="*/ 1332135 w 4253952"/>
              <a:gd name="connsiteY16" fmla="*/ 461788 h 1909317"/>
              <a:gd name="connsiteX17" fmla="*/ 1358778 w 4253952"/>
              <a:gd name="connsiteY17" fmla="*/ 479549 h 1909317"/>
              <a:gd name="connsiteX18" fmla="*/ 1385420 w 4253952"/>
              <a:gd name="connsiteY18" fmla="*/ 541713 h 1909317"/>
              <a:gd name="connsiteX19" fmla="*/ 1412063 w 4253952"/>
              <a:gd name="connsiteY19" fmla="*/ 594996 h 1909317"/>
              <a:gd name="connsiteX20" fmla="*/ 1465349 w 4253952"/>
              <a:gd name="connsiteY20" fmla="*/ 648280 h 1909317"/>
              <a:gd name="connsiteX21" fmla="*/ 1536396 w 4253952"/>
              <a:gd name="connsiteY21" fmla="*/ 728204 h 1909317"/>
              <a:gd name="connsiteX22" fmla="*/ 1607443 w 4253952"/>
              <a:gd name="connsiteY22" fmla="*/ 790368 h 1909317"/>
              <a:gd name="connsiteX23" fmla="*/ 1660728 w 4253952"/>
              <a:gd name="connsiteY23" fmla="*/ 852532 h 1909317"/>
              <a:gd name="connsiteX24" fmla="*/ 1687371 w 4253952"/>
              <a:gd name="connsiteY24" fmla="*/ 870293 h 1909317"/>
              <a:gd name="connsiteX25" fmla="*/ 1714014 w 4253952"/>
              <a:gd name="connsiteY25" fmla="*/ 896935 h 1909317"/>
              <a:gd name="connsiteX26" fmla="*/ 1785061 w 4253952"/>
              <a:gd name="connsiteY26" fmla="*/ 932457 h 1909317"/>
              <a:gd name="connsiteX27" fmla="*/ 1847227 w 4253952"/>
              <a:gd name="connsiteY27" fmla="*/ 959099 h 1909317"/>
              <a:gd name="connsiteX28" fmla="*/ 1918275 w 4253952"/>
              <a:gd name="connsiteY28" fmla="*/ 976860 h 1909317"/>
              <a:gd name="connsiteX29" fmla="*/ 2264630 w 4253952"/>
              <a:gd name="connsiteY29" fmla="*/ 994621 h 1909317"/>
              <a:gd name="connsiteX30" fmla="*/ 2326796 w 4253952"/>
              <a:gd name="connsiteY30" fmla="*/ 1021262 h 1909317"/>
              <a:gd name="connsiteX31" fmla="*/ 2415605 w 4253952"/>
              <a:gd name="connsiteY31" fmla="*/ 1030143 h 1909317"/>
              <a:gd name="connsiteX32" fmla="*/ 2602104 w 4253952"/>
              <a:gd name="connsiteY32" fmla="*/ 1047904 h 1909317"/>
              <a:gd name="connsiteX33" fmla="*/ 2761960 w 4253952"/>
              <a:gd name="connsiteY33" fmla="*/ 1074546 h 1909317"/>
              <a:gd name="connsiteX34" fmla="*/ 2859650 w 4253952"/>
              <a:gd name="connsiteY34" fmla="*/ 1083426 h 1909317"/>
              <a:gd name="connsiteX35" fmla="*/ 2948459 w 4253952"/>
              <a:gd name="connsiteY35" fmla="*/ 1092307 h 1909317"/>
              <a:gd name="connsiteX36" fmla="*/ 3081673 w 4253952"/>
              <a:gd name="connsiteY36" fmla="*/ 1163351 h 1909317"/>
              <a:gd name="connsiteX37" fmla="*/ 3161601 w 4253952"/>
              <a:gd name="connsiteY37" fmla="*/ 1225515 h 1909317"/>
              <a:gd name="connsiteX38" fmla="*/ 3188244 w 4253952"/>
              <a:gd name="connsiteY38" fmla="*/ 1243276 h 1909317"/>
              <a:gd name="connsiteX39" fmla="*/ 3241529 w 4253952"/>
              <a:gd name="connsiteY39" fmla="*/ 1305440 h 1909317"/>
              <a:gd name="connsiteX40" fmla="*/ 3330338 w 4253952"/>
              <a:gd name="connsiteY40" fmla="*/ 1349842 h 1909317"/>
              <a:gd name="connsiteX41" fmla="*/ 3401385 w 4253952"/>
              <a:gd name="connsiteY41" fmla="*/ 1394245 h 1909317"/>
              <a:gd name="connsiteX42" fmla="*/ 3472433 w 4253952"/>
              <a:gd name="connsiteY42" fmla="*/ 1447528 h 1909317"/>
              <a:gd name="connsiteX43" fmla="*/ 3507956 w 4253952"/>
              <a:gd name="connsiteY43" fmla="*/ 1465290 h 1909317"/>
              <a:gd name="connsiteX44" fmla="*/ 3570123 w 4253952"/>
              <a:gd name="connsiteY44" fmla="*/ 1527453 h 1909317"/>
              <a:gd name="connsiteX45" fmla="*/ 3605646 w 4253952"/>
              <a:gd name="connsiteY45" fmla="*/ 1554095 h 1909317"/>
              <a:gd name="connsiteX46" fmla="*/ 3667813 w 4253952"/>
              <a:gd name="connsiteY46" fmla="*/ 1634020 h 1909317"/>
              <a:gd name="connsiteX47" fmla="*/ 3747741 w 4253952"/>
              <a:gd name="connsiteY47" fmla="*/ 1687303 h 1909317"/>
              <a:gd name="connsiteX48" fmla="*/ 3774383 w 4253952"/>
              <a:gd name="connsiteY48" fmla="*/ 1713945 h 1909317"/>
              <a:gd name="connsiteX49" fmla="*/ 3889835 w 4253952"/>
              <a:gd name="connsiteY49" fmla="*/ 1758348 h 1909317"/>
              <a:gd name="connsiteX50" fmla="*/ 3943121 w 4253952"/>
              <a:gd name="connsiteY50" fmla="*/ 1776109 h 1909317"/>
              <a:gd name="connsiteX51" fmla="*/ 4058572 w 4253952"/>
              <a:gd name="connsiteY51" fmla="*/ 1811631 h 1909317"/>
              <a:gd name="connsiteX52" fmla="*/ 4102977 w 4253952"/>
              <a:gd name="connsiteY52" fmla="*/ 1820511 h 1909317"/>
              <a:gd name="connsiteX53" fmla="*/ 4200667 w 4253952"/>
              <a:gd name="connsiteY53" fmla="*/ 1847153 h 1909317"/>
              <a:gd name="connsiteX54" fmla="*/ 4209548 w 4253952"/>
              <a:gd name="connsiteY54" fmla="*/ 1873795 h 1909317"/>
              <a:gd name="connsiteX55" fmla="*/ 4253952 w 4253952"/>
              <a:gd name="connsiteY55" fmla="*/ 1909317 h 190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253952" h="1909317">
                <a:moveTo>
                  <a:pt x="0" y="0"/>
                </a:moveTo>
                <a:cubicBezTo>
                  <a:pt x="66256" y="9464"/>
                  <a:pt x="101303" y="10688"/>
                  <a:pt x="168737" y="44403"/>
                </a:cubicBezTo>
                <a:cubicBezTo>
                  <a:pt x="186499" y="53283"/>
                  <a:pt x="203875" y="62979"/>
                  <a:pt x="222022" y="71044"/>
                </a:cubicBezTo>
                <a:cubicBezTo>
                  <a:pt x="257189" y="86673"/>
                  <a:pt x="292084" y="103279"/>
                  <a:pt x="328593" y="115447"/>
                </a:cubicBezTo>
                <a:cubicBezTo>
                  <a:pt x="337474" y="118407"/>
                  <a:pt x="346632" y="120639"/>
                  <a:pt x="355236" y="124327"/>
                </a:cubicBezTo>
                <a:cubicBezTo>
                  <a:pt x="415076" y="149972"/>
                  <a:pt x="367831" y="135065"/>
                  <a:pt x="435164" y="168730"/>
                </a:cubicBezTo>
                <a:cubicBezTo>
                  <a:pt x="443537" y="172916"/>
                  <a:pt x="453433" y="173425"/>
                  <a:pt x="461806" y="177611"/>
                </a:cubicBezTo>
                <a:cubicBezTo>
                  <a:pt x="477245" y="185330"/>
                  <a:pt x="491122" y="195870"/>
                  <a:pt x="506211" y="204252"/>
                </a:cubicBezTo>
                <a:cubicBezTo>
                  <a:pt x="532278" y="218733"/>
                  <a:pt x="546041" y="221162"/>
                  <a:pt x="568377" y="239775"/>
                </a:cubicBezTo>
                <a:cubicBezTo>
                  <a:pt x="578025" y="247815"/>
                  <a:pt x="586139" y="257536"/>
                  <a:pt x="595020" y="266416"/>
                </a:cubicBezTo>
                <a:cubicBezTo>
                  <a:pt x="600941" y="278257"/>
                  <a:pt x="607567" y="289770"/>
                  <a:pt x="612782" y="301938"/>
                </a:cubicBezTo>
                <a:cubicBezTo>
                  <a:pt x="620744" y="320515"/>
                  <a:pt x="624697" y="349374"/>
                  <a:pt x="639425" y="364102"/>
                </a:cubicBezTo>
                <a:cubicBezTo>
                  <a:pt x="646044" y="370721"/>
                  <a:pt x="657036" y="370520"/>
                  <a:pt x="666067" y="372983"/>
                </a:cubicBezTo>
                <a:cubicBezTo>
                  <a:pt x="689618" y="379406"/>
                  <a:pt x="712844" y="388120"/>
                  <a:pt x="737114" y="390744"/>
                </a:cubicBezTo>
                <a:cubicBezTo>
                  <a:pt x="822668" y="399993"/>
                  <a:pt x="908812" y="402585"/>
                  <a:pt x="994661" y="408505"/>
                </a:cubicBezTo>
                <a:cubicBezTo>
                  <a:pt x="1062748" y="420346"/>
                  <a:pt x="1130235" y="436395"/>
                  <a:pt x="1198921" y="444027"/>
                </a:cubicBezTo>
                <a:cubicBezTo>
                  <a:pt x="1296746" y="454896"/>
                  <a:pt x="1252408" y="448501"/>
                  <a:pt x="1332135" y="461788"/>
                </a:cubicBezTo>
                <a:cubicBezTo>
                  <a:pt x="1341016" y="467708"/>
                  <a:pt x="1351945" y="471350"/>
                  <a:pt x="1358778" y="479549"/>
                </a:cubicBezTo>
                <a:cubicBezTo>
                  <a:pt x="1377208" y="501664"/>
                  <a:pt x="1374842" y="517912"/>
                  <a:pt x="1385420" y="541713"/>
                </a:cubicBezTo>
                <a:cubicBezTo>
                  <a:pt x="1393485" y="559859"/>
                  <a:pt x="1400148" y="579110"/>
                  <a:pt x="1412063" y="594996"/>
                </a:cubicBezTo>
                <a:cubicBezTo>
                  <a:pt x="1427135" y="615091"/>
                  <a:pt x="1448210" y="629917"/>
                  <a:pt x="1465349" y="648280"/>
                </a:cubicBezTo>
                <a:cubicBezTo>
                  <a:pt x="1489671" y="674338"/>
                  <a:pt x="1511190" y="702999"/>
                  <a:pt x="1536396" y="728204"/>
                </a:cubicBezTo>
                <a:cubicBezTo>
                  <a:pt x="1558648" y="750455"/>
                  <a:pt x="1585192" y="768117"/>
                  <a:pt x="1607443" y="790368"/>
                </a:cubicBezTo>
                <a:cubicBezTo>
                  <a:pt x="1626742" y="809666"/>
                  <a:pt x="1641429" y="833234"/>
                  <a:pt x="1660728" y="852532"/>
                </a:cubicBezTo>
                <a:cubicBezTo>
                  <a:pt x="1668275" y="860079"/>
                  <a:pt x="1679171" y="863460"/>
                  <a:pt x="1687371" y="870293"/>
                </a:cubicBezTo>
                <a:cubicBezTo>
                  <a:pt x="1697020" y="878333"/>
                  <a:pt x="1703418" y="890192"/>
                  <a:pt x="1714014" y="896935"/>
                </a:cubicBezTo>
                <a:cubicBezTo>
                  <a:pt x="1736352" y="911150"/>
                  <a:pt x="1761379" y="920616"/>
                  <a:pt x="1785061" y="932457"/>
                </a:cubicBezTo>
                <a:cubicBezTo>
                  <a:pt x="1814167" y="947009"/>
                  <a:pt x="1818484" y="951260"/>
                  <a:pt x="1847227" y="959099"/>
                </a:cubicBezTo>
                <a:cubicBezTo>
                  <a:pt x="1870778" y="965522"/>
                  <a:pt x="1893896" y="975610"/>
                  <a:pt x="1918275" y="976860"/>
                </a:cubicBezTo>
                <a:lnTo>
                  <a:pt x="2264630" y="994621"/>
                </a:lnTo>
                <a:cubicBezTo>
                  <a:pt x="2285352" y="1003501"/>
                  <a:pt x="2304851" y="1016099"/>
                  <a:pt x="2326796" y="1021262"/>
                </a:cubicBezTo>
                <a:cubicBezTo>
                  <a:pt x="2355756" y="1028076"/>
                  <a:pt x="2386058" y="1026667"/>
                  <a:pt x="2415605" y="1030143"/>
                </a:cubicBezTo>
                <a:cubicBezTo>
                  <a:pt x="2575235" y="1048922"/>
                  <a:pt x="2345081" y="1029545"/>
                  <a:pt x="2602104" y="1047904"/>
                </a:cubicBezTo>
                <a:cubicBezTo>
                  <a:pt x="2665251" y="1060533"/>
                  <a:pt x="2681730" y="1064518"/>
                  <a:pt x="2761960" y="1074546"/>
                </a:cubicBezTo>
                <a:cubicBezTo>
                  <a:pt x="2794405" y="1078601"/>
                  <a:pt x="2827100" y="1080326"/>
                  <a:pt x="2859650" y="1083426"/>
                </a:cubicBezTo>
                <a:lnTo>
                  <a:pt x="2948459" y="1092307"/>
                </a:lnTo>
                <a:cubicBezTo>
                  <a:pt x="2982373" y="1109263"/>
                  <a:pt x="3049231" y="1141048"/>
                  <a:pt x="3081673" y="1163351"/>
                </a:cubicBezTo>
                <a:cubicBezTo>
                  <a:pt x="3109486" y="1182472"/>
                  <a:pt x="3133517" y="1206793"/>
                  <a:pt x="3161601" y="1225515"/>
                </a:cubicBezTo>
                <a:cubicBezTo>
                  <a:pt x="3170482" y="1231435"/>
                  <a:pt x="3180044" y="1236443"/>
                  <a:pt x="3188244" y="1243276"/>
                </a:cubicBezTo>
                <a:cubicBezTo>
                  <a:pt x="3246246" y="1291610"/>
                  <a:pt x="3182727" y="1246641"/>
                  <a:pt x="3241529" y="1305440"/>
                </a:cubicBezTo>
                <a:cubicBezTo>
                  <a:pt x="3273092" y="1337001"/>
                  <a:pt x="3286968" y="1335386"/>
                  <a:pt x="3330338" y="1349842"/>
                </a:cubicBezTo>
                <a:cubicBezTo>
                  <a:pt x="3485479" y="1466193"/>
                  <a:pt x="3255109" y="1296732"/>
                  <a:pt x="3401385" y="1394245"/>
                </a:cubicBezTo>
                <a:cubicBezTo>
                  <a:pt x="3452651" y="1428421"/>
                  <a:pt x="3430848" y="1423765"/>
                  <a:pt x="3472433" y="1447528"/>
                </a:cubicBezTo>
                <a:cubicBezTo>
                  <a:pt x="3483927" y="1454096"/>
                  <a:pt x="3497710" y="1456907"/>
                  <a:pt x="3507956" y="1465290"/>
                </a:cubicBezTo>
                <a:cubicBezTo>
                  <a:pt x="3530637" y="1483847"/>
                  <a:pt x="3546679" y="1509870"/>
                  <a:pt x="3570123" y="1527453"/>
                </a:cubicBezTo>
                <a:cubicBezTo>
                  <a:pt x="3581964" y="1536334"/>
                  <a:pt x="3595644" y="1543184"/>
                  <a:pt x="3605646" y="1554095"/>
                </a:cubicBezTo>
                <a:cubicBezTo>
                  <a:pt x="3628453" y="1578975"/>
                  <a:pt x="3638871" y="1616655"/>
                  <a:pt x="3667813" y="1634020"/>
                </a:cubicBezTo>
                <a:cubicBezTo>
                  <a:pt x="3700930" y="1653890"/>
                  <a:pt x="3718969" y="1662643"/>
                  <a:pt x="3747741" y="1687303"/>
                </a:cubicBezTo>
                <a:cubicBezTo>
                  <a:pt x="3757277" y="1695476"/>
                  <a:pt x="3764163" y="1706645"/>
                  <a:pt x="3774383" y="1713945"/>
                </a:cubicBezTo>
                <a:cubicBezTo>
                  <a:pt x="3800912" y="1732894"/>
                  <a:pt x="3869714" y="1751641"/>
                  <a:pt x="3889835" y="1758348"/>
                </a:cubicBezTo>
                <a:lnTo>
                  <a:pt x="3943121" y="1776109"/>
                </a:lnTo>
                <a:cubicBezTo>
                  <a:pt x="3987002" y="1790735"/>
                  <a:pt x="4012763" y="1800179"/>
                  <a:pt x="4058572" y="1811631"/>
                </a:cubicBezTo>
                <a:cubicBezTo>
                  <a:pt x="4073216" y="1815292"/>
                  <a:pt x="4088269" y="1817117"/>
                  <a:pt x="4102977" y="1820511"/>
                </a:cubicBezTo>
                <a:cubicBezTo>
                  <a:pt x="4168080" y="1835534"/>
                  <a:pt x="4156628" y="1832473"/>
                  <a:pt x="4200667" y="1847153"/>
                </a:cubicBezTo>
                <a:cubicBezTo>
                  <a:pt x="4203627" y="1856034"/>
                  <a:pt x="4204355" y="1866006"/>
                  <a:pt x="4209548" y="1873795"/>
                </a:cubicBezTo>
                <a:cubicBezTo>
                  <a:pt x="4225209" y="1897286"/>
                  <a:pt x="4233212" y="1898947"/>
                  <a:pt x="4253952" y="190931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9721" name="TextBox 27"/>
          <p:cNvSpPr txBox="1">
            <a:spLocks noChangeArrowheads="1"/>
          </p:cNvSpPr>
          <p:nvPr/>
        </p:nvSpPr>
        <p:spPr bwMode="auto">
          <a:xfrm>
            <a:off x="2095500" y="2509838"/>
            <a:ext cx="493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t=0</a:t>
            </a:r>
          </a:p>
        </p:txBody>
      </p:sp>
      <p:sp>
        <p:nvSpPr>
          <p:cNvPr id="29722" name="TextBox 28"/>
          <p:cNvSpPr txBox="1">
            <a:spLocks noChangeArrowheads="1"/>
          </p:cNvSpPr>
          <p:nvPr/>
        </p:nvSpPr>
        <p:spPr bwMode="auto">
          <a:xfrm>
            <a:off x="6546850" y="1687513"/>
            <a:ext cx="776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t=t+Δt</a:t>
            </a:r>
          </a:p>
        </p:txBody>
      </p:sp>
      <p:sp>
        <p:nvSpPr>
          <p:cNvPr id="29723" name="TextBox 29"/>
          <p:cNvSpPr txBox="1">
            <a:spLocks noChangeArrowheads="1"/>
          </p:cNvSpPr>
          <p:nvPr/>
        </p:nvSpPr>
        <p:spPr bwMode="auto">
          <a:xfrm>
            <a:off x="3508375" y="1789113"/>
            <a:ext cx="12620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2C75B5"/>
                </a:solidFill>
              </a:rPr>
              <a:t>ensemble</a:t>
            </a:r>
          </a:p>
          <a:p>
            <a:pPr eaLnBrk="1" hangingPunct="1"/>
            <a:r>
              <a:rPr lang="en-US" sz="1800">
                <a:solidFill>
                  <a:srgbClr val="2C75B5"/>
                </a:solidFill>
              </a:rPr>
              <a:t>members’</a:t>
            </a:r>
          </a:p>
          <a:p>
            <a:pPr eaLnBrk="1" hangingPunct="1"/>
            <a:r>
              <a:rPr lang="en-US" sz="1800">
                <a:solidFill>
                  <a:srgbClr val="2C75B5"/>
                </a:solidFill>
              </a:rPr>
              <a:t>trajectories</a:t>
            </a:r>
          </a:p>
        </p:txBody>
      </p:sp>
      <p:sp>
        <p:nvSpPr>
          <p:cNvPr id="29724" name="TextBox 30"/>
          <p:cNvSpPr txBox="1">
            <a:spLocks noChangeArrowheads="1"/>
          </p:cNvSpPr>
          <p:nvPr/>
        </p:nvSpPr>
        <p:spPr bwMode="auto">
          <a:xfrm>
            <a:off x="4384675" y="4878388"/>
            <a:ext cx="779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0000"/>
                </a:solidFill>
              </a:rPr>
              <a:t>reality</a:t>
            </a:r>
          </a:p>
        </p:txBody>
      </p:sp>
      <p:sp>
        <p:nvSpPr>
          <p:cNvPr id="29726" name="TextBox 19"/>
          <p:cNvSpPr txBox="1">
            <a:spLocks noChangeArrowheads="1"/>
          </p:cNvSpPr>
          <p:nvPr/>
        </p:nvSpPr>
        <p:spPr bwMode="auto">
          <a:xfrm>
            <a:off x="6361445" y="4440513"/>
            <a:ext cx="252980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a:solidFill>
                  <a:srgbClr val="008000"/>
                </a:solidFill>
              </a:rPr>
              <a:t>Problem </a:t>
            </a:r>
            <a:r>
              <a:rPr lang="en-US" sz="2000" b="1" dirty="0" smtClean="0">
                <a:solidFill>
                  <a:srgbClr val="008000"/>
                </a:solidFill>
              </a:rPr>
              <a:t>2: Estimating</a:t>
            </a:r>
          </a:p>
          <a:p>
            <a:pPr eaLnBrk="1" hangingPunct="1"/>
            <a:r>
              <a:rPr lang="en-US" sz="2000" b="1" dirty="0" smtClean="0">
                <a:solidFill>
                  <a:srgbClr val="008000"/>
                </a:solidFill>
              </a:rPr>
              <a:t>uncertainty caused by</a:t>
            </a:r>
          </a:p>
          <a:p>
            <a:pPr eaLnBrk="1" hangingPunct="1"/>
            <a:r>
              <a:rPr lang="en-US" sz="2000" b="1" dirty="0" smtClean="0">
                <a:solidFill>
                  <a:srgbClr val="008000"/>
                </a:solidFill>
              </a:rPr>
              <a:t>imperfect model</a:t>
            </a:r>
          </a:p>
        </p:txBody>
      </p:sp>
      <p:sp>
        <p:nvSpPr>
          <p:cNvPr id="2" name="TextBox 1"/>
          <p:cNvSpPr txBox="1"/>
          <p:nvPr/>
        </p:nvSpPr>
        <p:spPr>
          <a:xfrm>
            <a:off x="295913" y="6352143"/>
            <a:ext cx="827683" cy="369332"/>
          </a:xfrm>
          <a:prstGeom prst="rect">
            <a:avLst/>
          </a:prstGeom>
          <a:noFill/>
        </p:spPr>
        <p:txBody>
          <a:bodyPr wrap="none" rtlCol="0">
            <a:spAutoFit/>
          </a:bodyPr>
          <a:lstStyle/>
          <a:p>
            <a:r>
              <a:rPr lang="en-US" dirty="0" smtClean="0">
                <a:hlinkClick r:id="rId2" action="ppaction://hlinksldjump"/>
              </a:rPr>
              <a:t>[more]</a:t>
            </a:r>
            <a:endParaRPr lang="en-US" dirty="0"/>
          </a:p>
        </p:txBody>
      </p:sp>
    </p:spTree>
    <p:extLst>
      <p:ext uri="{BB962C8B-B14F-4D97-AF65-F5344CB8AC3E}">
        <p14:creationId xmlns:p14="http://schemas.microsoft.com/office/powerpoint/2010/main" val="24712780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6459"/>
            <a:ext cx="8229600" cy="1143000"/>
          </a:xfrm>
        </p:spPr>
        <p:txBody>
          <a:bodyPr>
            <a:normAutofit fontScale="90000"/>
          </a:bodyPr>
          <a:lstStyle/>
          <a:p>
            <a:r>
              <a:rPr lang="en-US" dirty="0" smtClean="0"/>
              <a:t>Ways to estimate model uncertainty</a:t>
            </a:r>
            <a:endParaRPr lang="en-US" dirty="0"/>
          </a:p>
        </p:txBody>
      </p:sp>
      <p:sp>
        <p:nvSpPr>
          <p:cNvPr id="3" name="Content Placeholder 2"/>
          <p:cNvSpPr>
            <a:spLocks noGrp="1"/>
          </p:cNvSpPr>
          <p:nvPr>
            <p:ph idx="1"/>
          </p:nvPr>
        </p:nvSpPr>
        <p:spPr>
          <a:xfrm>
            <a:off x="577016" y="1802643"/>
            <a:ext cx="8229600" cy="4432340"/>
          </a:xfrm>
        </p:spPr>
        <p:txBody>
          <a:bodyPr>
            <a:normAutofit/>
          </a:bodyPr>
          <a:lstStyle/>
          <a:p>
            <a:r>
              <a:rPr lang="en-US" sz="2400" dirty="0" smtClean="0"/>
              <a:t>Multiple forecast models used amongst members – “multi-model ensemble”</a:t>
            </a:r>
          </a:p>
          <a:p>
            <a:r>
              <a:rPr lang="en-US" sz="2400" dirty="0" smtClean="0"/>
              <a:t>Multiple “physical parameterizations” (e.g., of the effects that sub-</a:t>
            </a:r>
            <a:r>
              <a:rPr lang="en-US" sz="2400" dirty="0" err="1" smtClean="0"/>
              <a:t>gridscale</a:t>
            </a:r>
            <a:r>
              <a:rPr lang="en-US" sz="2400" dirty="0" smtClean="0"/>
              <a:t> thunderstorms have on the resolved scale) within a model).</a:t>
            </a:r>
          </a:p>
          <a:p>
            <a:r>
              <a:rPr lang="en-US" sz="2400" dirty="0" smtClean="0">
                <a:solidFill>
                  <a:srgbClr val="FF0000"/>
                </a:solidFill>
              </a:rPr>
              <a:t>Stochastic physics – build random processes right into the physical equations and parameterizations of the forecast model.</a:t>
            </a:r>
          </a:p>
          <a:p>
            <a:pPr marL="0" indent="0">
              <a:buNone/>
            </a:pPr>
            <a:endParaRPr lang="en-US" dirty="0"/>
          </a:p>
        </p:txBody>
      </p:sp>
      <p:sp>
        <p:nvSpPr>
          <p:cNvPr id="4" name="TextBox 3"/>
          <p:cNvSpPr txBox="1"/>
          <p:nvPr/>
        </p:nvSpPr>
        <p:spPr>
          <a:xfrm>
            <a:off x="3309429" y="5465234"/>
            <a:ext cx="2594931" cy="400110"/>
          </a:xfrm>
          <a:prstGeom prst="rect">
            <a:avLst/>
          </a:prstGeom>
          <a:noFill/>
        </p:spPr>
        <p:txBody>
          <a:bodyPr wrap="none" rtlCol="0">
            <a:spAutoFit/>
          </a:bodyPr>
          <a:lstStyle/>
          <a:p>
            <a:r>
              <a:rPr lang="en-US" sz="2000" dirty="0" smtClean="0"/>
              <a:t>(we’re working on this)</a:t>
            </a:r>
            <a:endParaRPr lang="en-US" sz="2000" dirty="0"/>
          </a:p>
        </p:txBody>
      </p:sp>
      <p:cxnSp>
        <p:nvCxnSpPr>
          <p:cNvPr id="6" name="Straight Arrow Connector 5"/>
          <p:cNvCxnSpPr/>
          <p:nvPr/>
        </p:nvCxnSpPr>
        <p:spPr>
          <a:xfrm flipH="1" flipV="1">
            <a:off x="4499390" y="4567898"/>
            <a:ext cx="19690" cy="8867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07B3AE58-792F-B348-ACC1-1FA04FAC1B8A}" type="slidenum">
              <a:rPr lang="en-US" smtClean="0"/>
              <a:t>15</a:t>
            </a:fld>
            <a:endParaRPr lang="en-US"/>
          </a:p>
        </p:txBody>
      </p:sp>
    </p:spTree>
    <p:extLst>
      <p:ext uri="{BB962C8B-B14F-4D97-AF65-F5344CB8AC3E}">
        <p14:creationId xmlns:p14="http://schemas.microsoft.com/office/powerpoint/2010/main" val="884825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5579"/>
            <a:ext cx="8229600" cy="1143000"/>
          </a:xfrm>
        </p:spPr>
        <p:txBody>
          <a:bodyPr>
            <a:normAutofit fontScale="90000"/>
          </a:bodyPr>
          <a:lstStyle/>
          <a:p>
            <a:r>
              <a:rPr lang="en-US" dirty="0" smtClean="0"/>
              <a:t/>
            </a:r>
            <a:br>
              <a:rPr lang="en-US" dirty="0" smtClean="0"/>
            </a:br>
            <a:r>
              <a:rPr lang="en-US" dirty="0" smtClean="0"/>
              <a:t>Statistical post-processing </a:t>
            </a:r>
            <a:br>
              <a:rPr lang="en-US" dirty="0" smtClean="0"/>
            </a:br>
            <a:r>
              <a:rPr lang="en-US" dirty="0" smtClean="0"/>
              <a:t>and downscaling (of precipitation)</a:t>
            </a:r>
            <a:br>
              <a:rPr lang="en-US" dirty="0" smtClean="0"/>
            </a:br>
            <a:r>
              <a:rPr lang="en-US" dirty="0"/>
              <a:t/>
            </a:r>
            <a:br>
              <a:rPr lang="en-US" dirty="0"/>
            </a:br>
            <a:r>
              <a:rPr lang="en-US" sz="3600" dirty="0" smtClean="0">
                <a:solidFill>
                  <a:srgbClr val="A6A6A6"/>
                </a:solidFill>
              </a:rPr>
              <a:t>(another way to improve probabilistic </a:t>
            </a:r>
            <a:br>
              <a:rPr lang="en-US" sz="3600" dirty="0" smtClean="0">
                <a:solidFill>
                  <a:srgbClr val="A6A6A6"/>
                </a:solidFill>
              </a:rPr>
            </a:br>
            <a:r>
              <a:rPr lang="en-US" sz="3600" dirty="0" smtClean="0">
                <a:solidFill>
                  <a:srgbClr val="A6A6A6"/>
                </a:solidFill>
              </a:rPr>
              <a:t>forecasts while you wait for ensemble prediction systems to be improved)</a:t>
            </a:r>
            <a:endParaRPr lang="en-US" sz="3600" dirty="0">
              <a:solidFill>
                <a:srgbClr val="A6A6A6"/>
              </a:solidFill>
            </a:endParaRPr>
          </a:p>
        </p:txBody>
      </p:sp>
      <p:sp>
        <p:nvSpPr>
          <p:cNvPr id="4" name="Slide Number Placeholder 3"/>
          <p:cNvSpPr>
            <a:spLocks noGrp="1"/>
          </p:cNvSpPr>
          <p:nvPr>
            <p:ph type="sldNum" sz="quarter" idx="12"/>
          </p:nvPr>
        </p:nvSpPr>
        <p:spPr/>
        <p:txBody>
          <a:bodyPr/>
          <a:lstStyle/>
          <a:p>
            <a:fld id="{07B3AE58-792F-B348-ACC1-1FA04FAC1B8A}" type="slidenum">
              <a:rPr lang="en-US" smtClean="0"/>
              <a:t>16</a:t>
            </a:fld>
            <a:endParaRPr lang="en-US"/>
          </a:p>
        </p:txBody>
      </p:sp>
    </p:spTree>
    <p:extLst>
      <p:ext uri="{BB962C8B-B14F-4D97-AF65-F5344CB8AC3E}">
        <p14:creationId xmlns:p14="http://schemas.microsoft.com/office/powerpoint/2010/main" val="839995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Statistical post-processing</a:t>
            </a:r>
            <a:br>
              <a:rPr lang="en-US" dirty="0" smtClean="0"/>
            </a:br>
            <a:r>
              <a:rPr lang="en-US" dirty="0" smtClean="0"/>
              <a:t>in its simplest form</a:t>
            </a:r>
            <a:endParaRPr lang="en-US" dirty="0"/>
          </a:p>
        </p:txBody>
      </p:sp>
      <p:sp>
        <p:nvSpPr>
          <p:cNvPr id="4" name="Slide Number Placeholder 3"/>
          <p:cNvSpPr>
            <a:spLocks noGrp="1"/>
          </p:cNvSpPr>
          <p:nvPr>
            <p:ph type="sldNum" sz="quarter" idx="12"/>
          </p:nvPr>
        </p:nvSpPr>
        <p:spPr/>
        <p:txBody>
          <a:bodyPr/>
          <a:lstStyle/>
          <a:p>
            <a:fld id="{07B3AE58-792F-B348-ACC1-1FA04FAC1B8A}" type="slidenum">
              <a:rPr lang="en-US" smtClean="0"/>
              <a:t>17</a:t>
            </a:fld>
            <a:endParaRPr lang="en-US"/>
          </a:p>
        </p:txBody>
      </p:sp>
      <p:cxnSp>
        <p:nvCxnSpPr>
          <p:cNvPr id="6" name="Straight Connector 5"/>
          <p:cNvCxnSpPr/>
          <p:nvPr/>
        </p:nvCxnSpPr>
        <p:spPr>
          <a:xfrm flipH="1">
            <a:off x="2038841" y="2211341"/>
            <a:ext cx="24660" cy="3612394"/>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2038841" y="5823735"/>
            <a:ext cx="37807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2063501" y="2211341"/>
            <a:ext cx="3756110" cy="3612394"/>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978620" y="3797329"/>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396402" y="4171650"/>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795396" y="4891184"/>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290435" y="3609997"/>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100196" y="4958309"/>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324133" y="478125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976899" y="4492204"/>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795396" y="4891184"/>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947796" y="5043584"/>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282701" y="4633303"/>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52596" y="5348384"/>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3466644" y="3797329"/>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479267" y="492817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947796" y="5043584"/>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788068" y="4069252"/>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2916972" y="5311397"/>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920251" y="2837722"/>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568135" y="321855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552233" y="478125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952948" y="4256584"/>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952948" y="4707277"/>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600975" y="3873358"/>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663908" y="312574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4970866" y="3075055"/>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5228787" y="2934985"/>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404996" y="429357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909218" y="3536023"/>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878394" y="2794913"/>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239972" y="395829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4270796" y="3802466"/>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076244" y="3499036"/>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4403700" y="2763748"/>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4045420" y="312574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4463910" y="4256584"/>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403700" y="358842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886420" y="3995278"/>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3316684" y="6287784"/>
            <a:ext cx="1275710" cy="369332"/>
          </a:xfrm>
          <a:prstGeom prst="rect">
            <a:avLst/>
          </a:prstGeom>
          <a:noFill/>
        </p:spPr>
        <p:txBody>
          <a:bodyPr wrap="none" rtlCol="0">
            <a:spAutoFit/>
          </a:bodyPr>
          <a:lstStyle/>
          <a:p>
            <a:r>
              <a:rPr lang="en-US" dirty="0" smtClean="0"/>
              <a:t>Forecast (x)</a:t>
            </a:r>
            <a:endParaRPr lang="en-US" dirty="0"/>
          </a:p>
        </p:txBody>
      </p:sp>
      <p:sp>
        <p:nvSpPr>
          <p:cNvPr id="50" name="TextBox 49"/>
          <p:cNvSpPr txBox="1"/>
          <p:nvPr/>
        </p:nvSpPr>
        <p:spPr>
          <a:xfrm>
            <a:off x="739781" y="3662395"/>
            <a:ext cx="1084777" cy="646331"/>
          </a:xfrm>
          <a:prstGeom prst="rect">
            <a:avLst/>
          </a:prstGeom>
          <a:noFill/>
        </p:spPr>
        <p:txBody>
          <a:bodyPr wrap="none" rtlCol="0">
            <a:spAutoFit/>
          </a:bodyPr>
          <a:lstStyle/>
          <a:p>
            <a:r>
              <a:rPr lang="en-US" dirty="0" smtClean="0"/>
              <a:t>Observed</a:t>
            </a:r>
          </a:p>
          <a:p>
            <a:r>
              <a:rPr lang="en-US" dirty="0"/>
              <a:t> </a:t>
            </a:r>
            <a:r>
              <a:rPr lang="en-US" dirty="0" smtClean="0"/>
              <a:t>     (y)</a:t>
            </a:r>
            <a:endParaRPr lang="en-US" dirty="0"/>
          </a:p>
        </p:txBody>
      </p:sp>
    </p:spTree>
    <p:extLst>
      <p:ext uri="{BB962C8B-B14F-4D97-AF65-F5344CB8AC3E}">
        <p14:creationId xmlns:p14="http://schemas.microsoft.com/office/powerpoint/2010/main" val="637201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Statistical post-processing</a:t>
            </a:r>
            <a:br>
              <a:rPr lang="en-US" dirty="0" smtClean="0"/>
            </a:br>
            <a:r>
              <a:rPr lang="en-US" dirty="0" smtClean="0"/>
              <a:t>in its simplest form</a:t>
            </a:r>
            <a:endParaRPr lang="en-US" dirty="0"/>
          </a:p>
        </p:txBody>
      </p:sp>
      <p:sp>
        <p:nvSpPr>
          <p:cNvPr id="4" name="Slide Number Placeholder 3"/>
          <p:cNvSpPr>
            <a:spLocks noGrp="1"/>
          </p:cNvSpPr>
          <p:nvPr>
            <p:ph type="sldNum" sz="quarter" idx="12"/>
          </p:nvPr>
        </p:nvSpPr>
        <p:spPr/>
        <p:txBody>
          <a:bodyPr/>
          <a:lstStyle/>
          <a:p>
            <a:fld id="{07B3AE58-792F-B348-ACC1-1FA04FAC1B8A}" type="slidenum">
              <a:rPr lang="en-US" smtClean="0"/>
              <a:t>18</a:t>
            </a:fld>
            <a:endParaRPr lang="en-US"/>
          </a:p>
        </p:txBody>
      </p:sp>
      <p:cxnSp>
        <p:nvCxnSpPr>
          <p:cNvPr id="6" name="Straight Connector 5"/>
          <p:cNvCxnSpPr/>
          <p:nvPr/>
        </p:nvCxnSpPr>
        <p:spPr>
          <a:xfrm flipH="1">
            <a:off x="2038841" y="2211341"/>
            <a:ext cx="24660" cy="3612394"/>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2038841" y="5823735"/>
            <a:ext cx="37807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2063501" y="2211341"/>
            <a:ext cx="3756110" cy="3612394"/>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978620" y="3797329"/>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396402" y="4171650"/>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795396" y="4891184"/>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290435" y="3609997"/>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100196" y="4958309"/>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324133" y="478125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976899" y="4492204"/>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795396" y="4891184"/>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947796" y="5043584"/>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282701" y="4633303"/>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52596" y="5348384"/>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3466644" y="3797329"/>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479267" y="492817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947796" y="5043584"/>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788068" y="4069252"/>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2916972" y="5311397"/>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920251" y="2837722"/>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568135" y="321855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552233" y="478125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952948" y="4256584"/>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952948" y="4707277"/>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600975" y="3873358"/>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663908" y="312574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4970866" y="3075055"/>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5228787" y="2934985"/>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404996" y="429357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909218" y="3536023"/>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878394" y="2794913"/>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239972" y="395829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4270796" y="3802466"/>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076244" y="3499036"/>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4403700" y="2763748"/>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4045420" y="312574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4463910" y="4256584"/>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403700" y="3588421"/>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886420" y="3995278"/>
            <a:ext cx="61648" cy="739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3316684" y="6287784"/>
            <a:ext cx="1275710" cy="369332"/>
          </a:xfrm>
          <a:prstGeom prst="rect">
            <a:avLst/>
          </a:prstGeom>
          <a:noFill/>
        </p:spPr>
        <p:txBody>
          <a:bodyPr wrap="none" rtlCol="0">
            <a:spAutoFit/>
          </a:bodyPr>
          <a:lstStyle/>
          <a:p>
            <a:r>
              <a:rPr lang="en-US" dirty="0" smtClean="0"/>
              <a:t>Forecast (x)</a:t>
            </a:r>
            <a:endParaRPr lang="en-US" dirty="0"/>
          </a:p>
        </p:txBody>
      </p:sp>
      <p:sp>
        <p:nvSpPr>
          <p:cNvPr id="50" name="TextBox 49"/>
          <p:cNvSpPr txBox="1"/>
          <p:nvPr/>
        </p:nvSpPr>
        <p:spPr>
          <a:xfrm>
            <a:off x="739781" y="3662395"/>
            <a:ext cx="1084777" cy="646331"/>
          </a:xfrm>
          <a:prstGeom prst="rect">
            <a:avLst/>
          </a:prstGeom>
          <a:noFill/>
        </p:spPr>
        <p:txBody>
          <a:bodyPr wrap="none" rtlCol="0">
            <a:spAutoFit/>
          </a:bodyPr>
          <a:lstStyle/>
          <a:p>
            <a:r>
              <a:rPr lang="en-US" dirty="0" smtClean="0"/>
              <a:t>Observed</a:t>
            </a:r>
          </a:p>
          <a:p>
            <a:r>
              <a:rPr lang="en-US" dirty="0" smtClean="0"/>
              <a:t>      (y)</a:t>
            </a:r>
            <a:endParaRPr lang="en-US" dirty="0"/>
          </a:p>
        </p:txBody>
      </p:sp>
      <p:cxnSp>
        <p:nvCxnSpPr>
          <p:cNvPr id="5" name="Straight Connector 4"/>
          <p:cNvCxnSpPr/>
          <p:nvPr/>
        </p:nvCxnSpPr>
        <p:spPr>
          <a:xfrm flipV="1">
            <a:off x="2086221" y="2760230"/>
            <a:ext cx="3856750" cy="2625141"/>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497742" y="3526091"/>
            <a:ext cx="1890261" cy="523220"/>
          </a:xfrm>
          <a:prstGeom prst="rect">
            <a:avLst/>
          </a:prstGeom>
          <a:noFill/>
        </p:spPr>
        <p:txBody>
          <a:bodyPr wrap="none" rtlCol="0">
            <a:spAutoFit/>
          </a:bodyPr>
          <a:lstStyle/>
          <a:p>
            <a:r>
              <a:rPr lang="en-US" sz="2800" dirty="0" smtClean="0"/>
              <a:t>y = b</a:t>
            </a:r>
            <a:r>
              <a:rPr lang="en-US" sz="2800" baseline="-25000" dirty="0" smtClean="0"/>
              <a:t>0</a:t>
            </a:r>
            <a:r>
              <a:rPr lang="en-US" sz="2800" dirty="0" smtClean="0"/>
              <a:t> + b</a:t>
            </a:r>
            <a:r>
              <a:rPr lang="en-US" sz="2800" baseline="-25000" dirty="0" smtClean="0"/>
              <a:t>1</a:t>
            </a:r>
            <a:r>
              <a:rPr lang="en-US" sz="2800" dirty="0" smtClean="0"/>
              <a:t> x</a:t>
            </a:r>
            <a:endParaRPr lang="en-US" sz="2800" dirty="0"/>
          </a:p>
        </p:txBody>
      </p:sp>
    </p:spTree>
    <p:extLst>
      <p:ext uri="{BB962C8B-B14F-4D97-AF65-F5344CB8AC3E}">
        <p14:creationId xmlns:p14="http://schemas.microsoft.com/office/powerpoint/2010/main" val="666064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few challenges with precipitation </a:t>
            </a:r>
            <a:br>
              <a:rPr lang="en-US" dirty="0" smtClean="0"/>
            </a:br>
            <a:r>
              <a:rPr lang="en-US" dirty="0" smtClean="0"/>
              <a:t>post-processing</a:t>
            </a:r>
            <a:endParaRPr lang="en-US" dirty="0"/>
          </a:p>
        </p:txBody>
      </p:sp>
      <p:sp>
        <p:nvSpPr>
          <p:cNvPr id="4" name="Slide Number Placeholder 3"/>
          <p:cNvSpPr>
            <a:spLocks noGrp="1"/>
          </p:cNvSpPr>
          <p:nvPr>
            <p:ph type="sldNum" sz="quarter" idx="12"/>
          </p:nvPr>
        </p:nvSpPr>
        <p:spPr/>
        <p:txBody>
          <a:bodyPr/>
          <a:lstStyle/>
          <a:p>
            <a:fld id="{07B3AE58-792F-B348-ACC1-1FA04FAC1B8A}" type="slidenum">
              <a:rPr lang="en-US" smtClean="0"/>
              <a:t>19</a:t>
            </a:fld>
            <a:endParaRPr lang="en-US"/>
          </a:p>
        </p:txBody>
      </p:sp>
      <p:pic>
        <p:nvPicPr>
          <p:cNvPr id="11" name="Picture 10" descr="scatterplot_meanfcst_DC_Fe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27427"/>
            <a:ext cx="4490569" cy="4636096"/>
          </a:xfrm>
          <a:prstGeom prst="rect">
            <a:avLst/>
          </a:prstGeom>
        </p:spPr>
      </p:pic>
      <p:sp>
        <p:nvSpPr>
          <p:cNvPr id="12" name="TextBox 11"/>
          <p:cNvSpPr txBox="1"/>
          <p:nvPr/>
        </p:nvSpPr>
        <p:spPr>
          <a:xfrm>
            <a:off x="5067499" y="2132914"/>
            <a:ext cx="3619301" cy="3046988"/>
          </a:xfrm>
          <a:prstGeom prst="rect">
            <a:avLst/>
          </a:prstGeom>
          <a:noFill/>
        </p:spPr>
        <p:txBody>
          <a:bodyPr wrap="square" rtlCol="0">
            <a:spAutoFit/>
          </a:bodyPr>
          <a:lstStyle/>
          <a:p>
            <a:pPr marL="342900" indent="-342900">
              <a:buAutoNum type="arabicParenBoth"/>
            </a:pPr>
            <a:r>
              <a:rPr lang="en-US" sz="2400" dirty="0" smtClean="0"/>
              <a:t> Precipitation data is not normally distributed</a:t>
            </a:r>
          </a:p>
          <a:p>
            <a:pPr marL="342900" indent="-342900">
              <a:buAutoNum type="arabicParenBoth"/>
            </a:pPr>
            <a:r>
              <a:rPr lang="en-US" sz="2400" dirty="0" smtClean="0"/>
              <a:t> Data is bounded by zero on the left</a:t>
            </a:r>
          </a:p>
          <a:p>
            <a:pPr marL="342900" indent="-342900">
              <a:buAutoNum type="arabicParenBoth"/>
            </a:pPr>
            <a:r>
              <a:rPr lang="en-US" sz="2400" dirty="0" smtClean="0"/>
              <a:t> Ensemble “spread”  	(standard deviation  	about mean) is not</a:t>
            </a:r>
          </a:p>
          <a:p>
            <a:pPr lvl="1"/>
            <a:r>
              <a:rPr lang="en-US" sz="2400" dirty="0" smtClean="0"/>
              <a:t>independent of mean…</a:t>
            </a:r>
            <a:endParaRPr lang="en-US" sz="2400" dirty="0"/>
          </a:p>
        </p:txBody>
      </p:sp>
      <p:sp>
        <p:nvSpPr>
          <p:cNvPr id="13" name="TextBox 12"/>
          <p:cNvSpPr txBox="1"/>
          <p:nvPr/>
        </p:nvSpPr>
        <p:spPr>
          <a:xfrm>
            <a:off x="4714889" y="5514476"/>
            <a:ext cx="3971911" cy="461665"/>
          </a:xfrm>
          <a:prstGeom prst="rect">
            <a:avLst/>
          </a:prstGeom>
          <a:noFill/>
        </p:spPr>
        <p:txBody>
          <a:bodyPr wrap="none" rtlCol="0">
            <a:spAutoFit/>
          </a:bodyPr>
          <a:lstStyle/>
          <a:p>
            <a:r>
              <a:rPr lang="en-US" sz="2400" dirty="0" smtClean="0"/>
              <a:t>… and especially challenging is</a:t>
            </a:r>
            <a:endParaRPr lang="en-US" sz="2400" dirty="0"/>
          </a:p>
        </p:txBody>
      </p:sp>
      <p:sp>
        <p:nvSpPr>
          <p:cNvPr id="14" name="Rectangle 13"/>
          <p:cNvSpPr/>
          <p:nvPr/>
        </p:nvSpPr>
        <p:spPr>
          <a:xfrm>
            <a:off x="565803" y="1627426"/>
            <a:ext cx="4023485" cy="45753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619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backbone of probabilistic </a:t>
            </a:r>
            <a:r>
              <a:rPr lang="en-US" dirty="0" smtClean="0"/>
              <a:t>precipitation forecasts – “ensemble prediction” </a:t>
            </a:r>
            <a:r>
              <a:rPr lang="en-US" dirty="0" smtClean="0"/>
              <a:t>over</a:t>
            </a:r>
            <a:r>
              <a:rPr lang="en-US" dirty="0" smtClean="0"/>
              <a:t>view</a:t>
            </a:r>
            <a:r>
              <a:rPr lang="en-US" dirty="0" smtClean="0"/>
              <a:t>.</a:t>
            </a:r>
          </a:p>
          <a:p>
            <a:r>
              <a:rPr lang="en-US" dirty="0" smtClean="0"/>
              <a:t>Statistical post-processing of precipitation to correct for ensemble system deficiencies</a:t>
            </a:r>
          </a:p>
          <a:p>
            <a:pPr lvl="1"/>
            <a:r>
              <a:rPr lang="en-US" dirty="0" smtClean="0"/>
              <a:t>Our supporting “reforecast” data set</a:t>
            </a:r>
          </a:p>
          <a:p>
            <a:pPr lvl="1"/>
            <a:r>
              <a:rPr lang="en-US" dirty="0" smtClean="0"/>
              <a:t>A non-parametric analog method using reforecasts.</a:t>
            </a:r>
          </a:p>
          <a:p>
            <a:pPr lvl="1"/>
            <a:r>
              <a:rPr lang="en-US" dirty="0" smtClean="0"/>
              <a:t>Parametric methods using reforecasts.</a:t>
            </a:r>
          </a:p>
          <a:p>
            <a:pPr lvl="1"/>
            <a:r>
              <a:rPr lang="en-US" dirty="0" smtClean="0"/>
              <a:t>A comparative </a:t>
            </a:r>
            <a:r>
              <a:rPr lang="en-US" dirty="0" smtClean="0"/>
              <a:t>test of Cornell’s </a:t>
            </a:r>
            <a:r>
              <a:rPr lang="en-US" dirty="0" err="1" smtClean="0"/>
              <a:t>Eureqa</a:t>
            </a:r>
            <a:r>
              <a:rPr lang="en-US" dirty="0" smtClean="0"/>
              <a:t> using symbolic regression (“genetic programming”</a:t>
            </a:r>
            <a:r>
              <a:rPr lang="en-US" dirty="0" smtClean="0"/>
              <a:t>) vs. parametric methods.</a:t>
            </a:r>
            <a:endParaRPr lang="en-US" dirty="0" smtClean="0"/>
          </a:p>
          <a:p>
            <a:pPr lvl="1"/>
            <a:r>
              <a:rPr lang="en-US" dirty="0" smtClean="0"/>
              <a:t>Time permitting, a </a:t>
            </a:r>
            <a:r>
              <a:rPr lang="en-US" dirty="0" smtClean="0"/>
              <a:t>simpler method using multi-model ensembles and short training data sets.</a:t>
            </a:r>
            <a:endParaRPr lang="en-US" dirty="0"/>
          </a:p>
        </p:txBody>
      </p:sp>
      <p:sp>
        <p:nvSpPr>
          <p:cNvPr id="4" name="Slide Number Placeholder 3"/>
          <p:cNvSpPr>
            <a:spLocks noGrp="1"/>
          </p:cNvSpPr>
          <p:nvPr>
            <p:ph type="sldNum" sz="quarter" idx="12"/>
          </p:nvPr>
        </p:nvSpPr>
        <p:spPr/>
        <p:txBody>
          <a:bodyPr/>
          <a:lstStyle/>
          <a:p>
            <a:fld id="{07B3AE58-792F-B348-ACC1-1FA04FAC1B8A}" type="slidenum">
              <a:rPr lang="en-US" smtClean="0"/>
              <a:t>2</a:t>
            </a:fld>
            <a:endParaRPr lang="en-US"/>
          </a:p>
        </p:txBody>
      </p:sp>
    </p:spTree>
    <p:extLst>
      <p:ext uri="{BB962C8B-B14F-4D97-AF65-F5344CB8AC3E}">
        <p14:creationId xmlns:p14="http://schemas.microsoft.com/office/powerpoint/2010/main" val="1342563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914"/>
            <a:ext cx="8229600" cy="1143000"/>
          </a:xfrm>
        </p:spPr>
        <p:txBody>
          <a:bodyPr>
            <a:noAutofit/>
          </a:bodyPr>
          <a:lstStyle/>
          <a:p>
            <a:r>
              <a:rPr lang="en-US" sz="3200" dirty="0" smtClean="0"/>
              <a:t>Statistical post-processing for rare events is challenging without a large training sample</a:t>
            </a:r>
            <a:endParaRPr lang="en-US" sz="3200" dirty="0"/>
          </a:p>
        </p:txBody>
      </p:sp>
      <p:graphicFrame>
        <p:nvGraphicFramePr>
          <p:cNvPr id="4" name="Object 2"/>
          <p:cNvGraphicFramePr>
            <a:graphicFrameLocks noChangeAspect="1"/>
          </p:cNvGraphicFramePr>
          <p:nvPr>
            <p:extLst>
              <p:ext uri="{D42A27DB-BD31-4B8C-83A1-F6EECF244321}">
                <p14:modId xmlns:p14="http://schemas.microsoft.com/office/powerpoint/2010/main" val="1193079410"/>
              </p:ext>
            </p:extLst>
          </p:nvPr>
        </p:nvGraphicFramePr>
        <p:xfrm>
          <a:off x="-1" y="1549746"/>
          <a:ext cx="8964439" cy="4137433"/>
        </p:xfrm>
        <a:graphic>
          <a:graphicData uri="http://schemas.openxmlformats.org/presentationml/2006/ole">
            <mc:AlternateContent xmlns:mc="http://schemas.openxmlformats.org/markup-compatibility/2006">
              <mc:Choice xmlns:v="urn:schemas-microsoft-com:vml" Requires="v">
                <p:oleObj spid="_x0000_s1032" name="Document" r:id="rId3" imgW="4852416" imgH="2240280" progId="Word.Document.8">
                  <p:embed/>
                </p:oleObj>
              </mc:Choice>
              <mc:Fallback>
                <p:oleObj name="Document" r:id="rId3" imgW="4852416" imgH="22402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49746"/>
                        <a:ext cx="8964439" cy="4137433"/>
                      </a:xfrm>
                      <a:prstGeom prst="rect">
                        <a:avLst/>
                      </a:prstGeom>
                      <a:noFill/>
                    </p:spPr>
                  </p:pic>
                </p:oleObj>
              </mc:Fallback>
            </mc:AlternateContent>
          </a:graphicData>
        </a:graphic>
      </p:graphicFrame>
      <p:sp>
        <p:nvSpPr>
          <p:cNvPr id="5" name="TextBox 4"/>
          <p:cNvSpPr txBox="1"/>
          <p:nvPr/>
        </p:nvSpPr>
        <p:spPr>
          <a:xfrm>
            <a:off x="266321" y="5689121"/>
            <a:ext cx="8621208" cy="923330"/>
          </a:xfrm>
          <a:prstGeom prst="rect">
            <a:avLst/>
          </a:prstGeom>
          <a:noFill/>
        </p:spPr>
        <p:txBody>
          <a:bodyPr wrap="none" rtlCol="0">
            <a:spAutoFit/>
          </a:bodyPr>
          <a:lstStyle/>
          <a:p>
            <a:r>
              <a:rPr lang="en-US" dirty="0" smtClean="0"/>
              <a:t>Say you want to statistically post-process your model precipitation forecast to improve it.</a:t>
            </a:r>
          </a:p>
          <a:p>
            <a:r>
              <a:rPr lang="en-US" dirty="0"/>
              <a:t>H</a:t>
            </a:r>
            <a:r>
              <a:rPr lang="en-US" dirty="0" smtClean="0"/>
              <a:t>eavy precipitation events like the one today are the ones you care about the most. How </a:t>
            </a:r>
          </a:p>
          <a:p>
            <a:r>
              <a:rPr lang="en-US" dirty="0" smtClean="0"/>
              <a:t>do you calibrate today’s forecast given past short sample of forecasts and observations?</a:t>
            </a:r>
            <a:endParaRPr lang="en-US" dirty="0"/>
          </a:p>
        </p:txBody>
      </p:sp>
      <p:sp>
        <p:nvSpPr>
          <p:cNvPr id="6" name="Slide Number Placeholder 5"/>
          <p:cNvSpPr>
            <a:spLocks noGrp="1"/>
          </p:cNvSpPr>
          <p:nvPr>
            <p:ph type="sldNum" sz="quarter" idx="12"/>
          </p:nvPr>
        </p:nvSpPr>
        <p:spPr/>
        <p:txBody>
          <a:bodyPr/>
          <a:lstStyle/>
          <a:p>
            <a:fld id="{FA4465CA-C827-DE4B-AFDB-C3B6AAA9923F}" type="slidenum">
              <a:rPr lang="en-US" smtClean="0"/>
              <a:t>20</a:t>
            </a:fld>
            <a:endParaRPr lang="en-US"/>
          </a:p>
        </p:txBody>
      </p:sp>
    </p:spTree>
    <p:extLst>
      <p:ext uri="{BB962C8B-B14F-4D97-AF65-F5344CB8AC3E}">
        <p14:creationId xmlns:p14="http://schemas.microsoft.com/office/powerpoint/2010/main" val="1268601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Reforecasts (hindcasts)</a:t>
            </a:r>
            <a:endParaRPr lang="en-US" dirty="0"/>
          </a:p>
        </p:txBody>
      </p:sp>
      <p:sp>
        <p:nvSpPr>
          <p:cNvPr id="3" name="Content Placeholder 2"/>
          <p:cNvSpPr>
            <a:spLocks noGrp="1"/>
          </p:cNvSpPr>
          <p:nvPr>
            <p:ph idx="1"/>
          </p:nvPr>
        </p:nvSpPr>
        <p:spPr/>
        <p:txBody>
          <a:bodyPr>
            <a:normAutofit/>
          </a:bodyPr>
          <a:lstStyle/>
          <a:p>
            <a:r>
              <a:rPr lang="en-US" dirty="0" smtClean="0"/>
              <a:t>Numerical simulations of the past weather (or climate) using the same forecast model and assimilation system that (ideally) is used operationally.  </a:t>
            </a:r>
          </a:p>
          <a:p>
            <a:pPr lvl="1"/>
            <a:r>
              <a:rPr lang="en-US" dirty="0" smtClean="0"/>
              <a:t>Common with climate, uncommon with weather models.</a:t>
            </a:r>
          </a:p>
        </p:txBody>
      </p:sp>
      <p:sp>
        <p:nvSpPr>
          <p:cNvPr id="4" name="Slide Number Placeholder 3"/>
          <p:cNvSpPr>
            <a:spLocks noGrp="1"/>
          </p:cNvSpPr>
          <p:nvPr>
            <p:ph type="sldNum" sz="quarter" idx="12"/>
          </p:nvPr>
        </p:nvSpPr>
        <p:spPr/>
        <p:txBody>
          <a:bodyPr/>
          <a:lstStyle/>
          <a:p>
            <a:fld id="{4F596C0C-D53C-9C4D-82CB-C2886D962FE0}" type="slidenum">
              <a:rPr lang="en-US" smtClean="0"/>
              <a:t>21</a:t>
            </a:fld>
            <a:endParaRPr lang="en-US"/>
          </a:p>
        </p:txBody>
      </p:sp>
    </p:spTree>
    <p:extLst>
      <p:ext uri="{BB962C8B-B14F-4D97-AF65-F5344CB8AC3E}">
        <p14:creationId xmlns:p14="http://schemas.microsoft.com/office/powerpoint/2010/main" val="3247635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838"/>
            <a:ext cx="8229600" cy="839922"/>
          </a:xfrm>
        </p:spPr>
        <p:txBody>
          <a:bodyPr>
            <a:normAutofit/>
          </a:bodyPr>
          <a:lstStyle/>
          <a:p>
            <a:r>
              <a:rPr lang="en-US" sz="4800" dirty="0" smtClean="0"/>
              <a:t>GEFS reforecast v2 details</a:t>
            </a:r>
            <a:endParaRPr lang="en-US" sz="4800" dirty="0"/>
          </a:p>
        </p:txBody>
      </p:sp>
      <p:sp>
        <p:nvSpPr>
          <p:cNvPr id="3" name="Content Placeholder 2"/>
          <p:cNvSpPr>
            <a:spLocks noGrp="1"/>
          </p:cNvSpPr>
          <p:nvPr>
            <p:ph idx="1"/>
          </p:nvPr>
        </p:nvSpPr>
        <p:spPr>
          <a:xfrm>
            <a:off x="227871" y="1058484"/>
            <a:ext cx="8458929" cy="5148043"/>
          </a:xfrm>
        </p:spPr>
        <p:txBody>
          <a:bodyPr>
            <a:noAutofit/>
          </a:bodyPr>
          <a:lstStyle/>
          <a:p>
            <a:pPr>
              <a:spcAft>
                <a:spcPts val="600"/>
              </a:spcAft>
            </a:pPr>
            <a:r>
              <a:rPr lang="en-US" sz="2000" dirty="0" smtClean="0"/>
              <a:t>Seeks to mimic GEFS (NCEP Global Ensemble Forecast System) operational configuration as of February 2012.</a:t>
            </a:r>
            <a:endParaRPr lang="en-US" sz="2000" dirty="0"/>
          </a:p>
          <a:p>
            <a:pPr>
              <a:spcAft>
                <a:spcPts val="600"/>
              </a:spcAft>
            </a:pPr>
            <a:r>
              <a:rPr lang="en-US" sz="2000" dirty="0" smtClean="0">
                <a:solidFill>
                  <a:srgbClr val="FF0000"/>
                </a:solidFill>
              </a:rPr>
              <a:t>Once daily from 00 UTC initial conditions, we produce an 11-member forecast</a:t>
            </a:r>
            <a:r>
              <a:rPr lang="en-US" sz="2000" dirty="0" smtClean="0"/>
              <a:t>, 1 control + 10 perturbed.</a:t>
            </a:r>
          </a:p>
          <a:p>
            <a:pPr>
              <a:spcAft>
                <a:spcPts val="600"/>
              </a:spcAft>
            </a:pPr>
            <a:r>
              <a:rPr lang="en-US" sz="2000" dirty="0" smtClean="0"/>
              <a:t>These reforecasts were produced </a:t>
            </a:r>
            <a:r>
              <a:rPr lang="en-US" sz="2000" dirty="0">
                <a:solidFill>
                  <a:srgbClr val="FF0000"/>
                </a:solidFill>
              </a:rPr>
              <a:t>every day, for 1984120100 </a:t>
            </a:r>
            <a:r>
              <a:rPr lang="en-US" sz="2000" dirty="0" smtClean="0">
                <a:solidFill>
                  <a:srgbClr val="FF0000"/>
                </a:solidFill>
              </a:rPr>
              <a:t>to current</a:t>
            </a:r>
            <a:r>
              <a:rPr lang="en-US" sz="2000" dirty="0" smtClean="0"/>
              <a:t> </a:t>
            </a:r>
            <a:r>
              <a:rPr lang="en-US" sz="2000" dirty="0" smtClean="0"/>
              <a:t>      ( &gt; </a:t>
            </a:r>
            <a:r>
              <a:rPr lang="en-US" sz="2000" dirty="0" smtClean="0"/>
              <a:t>17M CPU hours, &gt; 150 TB data stored on disk).</a:t>
            </a:r>
          </a:p>
          <a:p>
            <a:pPr>
              <a:spcAft>
                <a:spcPts val="600"/>
              </a:spcAft>
            </a:pPr>
            <a:r>
              <a:rPr lang="en-US" sz="2000" dirty="0" smtClean="0"/>
              <a:t>CFSR (NCEP’s Climate Forecast System Reanalysis) initial conditions (3D-Var) + ETR perturbations (cycled with 10 perturbed members).  After ~ 22 May 2012, initial conditions from hybrid EnKF/3D-Var.</a:t>
            </a:r>
            <a:endParaRPr lang="en-US" sz="2000" dirty="0"/>
          </a:p>
          <a:p>
            <a:pPr>
              <a:spcAft>
                <a:spcPts val="600"/>
              </a:spcAft>
            </a:pPr>
            <a:r>
              <a:rPr lang="en-US" sz="2000" dirty="0" smtClean="0"/>
              <a:t>Resolution: T254L42 to day 8 (~47-km grid spacing),  T190L42 (~ 70 km) from days 7.5 to day 16.</a:t>
            </a:r>
          </a:p>
          <a:p>
            <a:pPr>
              <a:spcAft>
                <a:spcPts val="600"/>
              </a:spcAft>
            </a:pPr>
            <a:r>
              <a:rPr lang="en-US" sz="2000" dirty="0" smtClean="0"/>
              <a:t>Data storage:</a:t>
            </a:r>
          </a:p>
          <a:p>
            <a:pPr lvl="1">
              <a:spcAft>
                <a:spcPts val="600"/>
              </a:spcAft>
            </a:pPr>
            <a:r>
              <a:rPr lang="en-US" sz="1600" dirty="0" smtClean="0"/>
              <a:t>Fast data archive at ESRL of 99 variables, 28 of which stored at original ~1/2-degree resolution during week 1.  All stored at 1 degree.  Also: mean and spread to be stored.</a:t>
            </a:r>
          </a:p>
          <a:p>
            <a:pPr lvl="1">
              <a:spcAft>
                <a:spcPts val="600"/>
              </a:spcAft>
            </a:pPr>
            <a:r>
              <a:rPr lang="en-US" sz="1600" dirty="0" smtClean="0"/>
              <a:t>Full archive at DOE/Lawrence Berkeley Lab, where data set was created under DOE grant.</a:t>
            </a:r>
          </a:p>
        </p:txBody>
      </p:sp>
      <p:sp>
        <p:nvSpPr>
          <p:cNvPr id="4" name="Slide Number Placeholder 3"/>
          <p:cNvSpPr>
            <a:spLocks noGrp="1"/>
          </p:cNvSpPr>
          <p:nvPr>
            <p:ph type="sldNum" sz="quarter" idx="12"/>
          </p:nvPr>
        </p:nvSpPr>
        <p:spPr/>
        <p:txBody>
          <a:bodyPr/>
          <a:lstStyle/>
          <a:p>
            <a:fld id="{2183A5A5-421E-B84D-B842-3B6454191453}" type="slidenum">
              <a:rPr lang="en-US" smtClean="0"/>
              <a:pPr/>
              <a:t>22</a:t>
            </a:fld>
            <a:endParaRPr lang="en-US"/>
          </a:p>
        </p:txBody>
      </p:sp>
    </p:spTree>
    <p:extLst>
      <p:ext uri="{BB962C8B-B14F-4D97-AF65-F5344CB8AC3E}">
        <p14:creationId xmlns:p14="http://schemas.microsoft.com/office/powerpoint/2010/main" val="18365945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0915"/>
          </a:xfrm>
        </p:spPr>
        <p:txBody>
          <a:bodyPr>
            <a:normAutofit fontScale="90000"/>
          </a:bodyPr>
          <a:lstStyle/>
          <a:p>
            <a:r>
              <a:rPr lang="en-US" dirty="0" smtClean="0"/>
              <a:t>Data that is readily available from ESRL</a:t>
            </a:r>
            <a:endParaRPr lang="en-US" dirty="0"/>
          </a:p>
        </p:txBody>
      </p:sp>
      <p:pic>
        <p:nvPicPr>
          <p:cNvPr id="4" name="Picture 3"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5281" y="7059148"/>
            <a:ext cx="9960621" cy="7799852"/>
          </a:xfrm>
          <a:prstGeom prst="rect">
            <a:avLst/>
          </a:prstGeom>
        </p:spPr>
      </p:pic>
      <p:pic>
        <p:nvPicPr>
          <p:cNvPr id="5" name="Picture 4"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7681" y="7211548"/>
            <a:ext cx="9960621" cy="7799852"/>
          </a:xfrm>
          <a:prstGeom prst="rect">
            <a:avLst/>
          </a:prstGeom>
        </p:spPr>
      </p:pic>
      <p:pic>
        <p:nvPicPr>
          <p:cNvPr id="6" name="Picture 5"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081" y="7363948"/>
            <a:ext cx="9960621" cy="7799852"/>
          </a:xfrm>
          <a:prstGeom prst="rect">
            <a:avLst/>
          </a:prstGeom>
        </p:spPr>
      </p:pic>
      <p:pic>
        <p:nvPicPr>
          <p:cNvPr id="7" name="Picture 6"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2481" y="7516348"/>
            <a:ext cx="9960621" cy="7799852"/>
          </a:xfrm>
          <a:prstGeom prst="rect">
            <a:avLst/>
          </a:prstGeom>
        </p:spPr>
      </p:pic>
      <p:pic>
        <p:nvPicPr>
          <p:cNvPr id="8" name="Picture 7" descr="Untitle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054" y="1133056"/>
            <a:ext cx="6231218" cy="4882073"/>
          </a:xfrm>
          <a:prstGeom prst="rect">
            <a:avLst/>
          </a:prstGeom>
        </p:spPr>
      </p:pic>
      <p:sp>
        <p:nvSpPr>
          <p:cNvPr id="9" name="TextBox 8"/>
          <p:cNvSpPr txBox="1"/>
          <p:nvPr/>
        </p:nvSpPr>
        <p:spPr>
          <a:xfrm>
            <a:off x="1474054" y="6261882"/>
            <a:ext cx="2557110" cy="369332"/>
          </a:xfrm>
          <a:prstGeom prst="rect">
            <a:avLst/>
          </a:prstGeom>
          <a:noFill/>
        </p:spPr>
        <p:txBody>
          <a:bodyPr wrap="none" rtlCol="0">
            <a:spAutoFit/>
          </a:bodyPr>
          <a:lstStyle/>
          <a:p>
            <a:r>
              <a:rPr lang="en-US" dirty="0" smtClean="0"/>
              <a:t>Also: hurricane track files</a:t>
            </a:r>
            <a:endParaRPr lang="en-US" dirty="0"/>
          </a:p>
        </p:txBody>
      </p:sp>
      <p:sp>
        <p:nvSpPr>
          <p:cNvPr id="3" name="Slide Number Placeholder 2"/>
          <p:cNvSpPr>
            <a:spLocks noGrp="1"/>
          </p:cNvSpPr>
          <p:nvPr>
            <p:ph type="sldNum" sz="quarter" idx="12"/>
          </p:nvPr>
        </p:nvSpPr>
        <p:spPr/>
        <p:txBody>
          <a:bodyPr/>
          <a:lstStyle/>
          <a:p>
            <a:fld id="{DC862565-2F34-2D47-B87A-6CC773EB7A2F}" type="slidenum">
              <a:rPr lang="en-US" smtClean="0"/>
              <a:t>23</a:t>
            </a:fld>
            <a:endParaRPr lang="en-US"/>
          </a:p>
        </p:txBody>
      </p:sp>
    </p:spTree>
    <p:extLst>
      <p:ext uri="{BB962C8B-B14F-4D97-AF65-F5344CB8AC3E}">
        <p14:creationId xmlns:p14="http://schemas.microsoft.com/office/powerpoint/2010/main" val="41554358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0915"/>
          </a:xfrm>
        </p:spPr>
        <p:txBody>
          <a:bodyPr>
            <a:normAutofit fontScale="90000"/>
          </a:bodyPr>
          <a:lstStyle/>
          <a:p>
            <a:r>
              <a:rPr lang="en-US" dirty="0" smtClean="0"/>
              <a:t>Data that is readily available from ESRL</a:t>
            </a:r>
            <a:endParaRPr lang="en-US" dirty="0"/>
          </a:p>
        </p:txBody>
      </p:sp>
      <p:pic>
        <p:nvPicPr>
          <p:cNvPr id="4" name="Picture 3"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5281" y="7059148"/>
            <a:ext cx="9960621" cy="7799852"/>
          </a:xfrm>
          <a:prstGeom prst="rect">
            <a:avLst/>
          </a:prstGeom>
        </p:spPr>
      </p:pic>
      <p:pic>
        <p:nvPicPr>
          <p:cNvPr id="5" name="Picture 4"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7681" y="7211548"/>
            <a:ext cx="9960621" cy="7799852"/>
          </a:xfrm>
          <a:prstGeom prst="rect">
            <a:avLst/>
          </a:prstGeom>
        </p:spPr>
      </p:pic>
      <p:pic>
        <p:nvPicPr>
          <p:cNvPr id="6" name="Picture 5"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081" y="7363948"/>
            <a:ext cx="9960621" cy="7799852"/>
          </a:xfrm>
          <a:prstGeom prst="rect">
            <a:avLst/>
          </a:prstGeom>
        </p:spPr>
      </p:pic>
      <p:pic>
        <p:nvPicPr>
          <p:cNvPr id="7" name="Picture 6" descr="Screen Shot 2012-05-09 at 11.21.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2481" y="7516348"/>
            <a:ext cx="9960621" cy="7799852"/>
          </a:xfrm>
          <a:prstGeom prst="rect">
            <a:avLst/>
          </a:prstGeom>
        </p:spPr>
      </p:pic>
      <p:pic>
        <p:nvPicPr>
          <p:cNvPr id="3" name="Picture 2" descr="Untitl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751" y="1203228"/>
            <a:ext cx="4411138" cy="5462801"/>
          </a:xfrm>
          <a:prstGeom prst="rect">
            <a:avLst/>
          </a:prstGeom>
        </p:spPr>
      </p:pic>
      <p:sp>
        <p:nvSpPr>
          <p:cNvPr id="8" name="Slide Number Placeholder 7"/>
          <p:cNvSpPr>
            <a:spLocks noGrp="1"/>
          </p:cNvSpPr>
          <p:nvPr>
            <p:ph type="sldNum" sz="quarter" idx="12"/>
          </p:nvPr>
        </p:nvSpPr>
        <p:spPr/>
        <p:txBody>
          <a:bodyPr/>
          <a:lstStyle/>
          <a:p>
            <a:fld id="{DC862565-2F34-2D47-B87A-6CC773EB7A2F}" type="slidenum">
              <a:rPr lang="en-US" smtClean="0"/>
              <a:t>24</a:t>
            </a:fld>
            <a:endParaRPr lang="en-US"/>
          </a:p>
        </p:txBody>
      </p:sp>
    </p:spTree>
    <p:extLst>
      <p:ext uri="{BB962C8B-B14F-4D97-AF65-F5344CB8AC3E}">
        <p14:creationId xmlns:p14="http://schemas.microsoft.com/office/powerpoint/2010/main" val="16232277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37522"/>
          </a:xfrm>
        </p:spPr>
        <p:txBody>
          <a:bodyPr>
            <a:noAutofit/>
          </a:bodyPr>
          <a:lstStyle/>
          <a:p>
            <a:r>
              <a:rPr lang="en-US" sz="2800" dirty="0" err="1" smtClean="0"/>
              <a:t>esrl.noaa.gov</a:t>
            </a:r>
            <a:r>
              <a:rPr lang="en-US" sz="2800" dirty="0" smtClean="0"/>
              <a:t>/</a:t>
            </a:r>
            <a:r>
              <a:rPr lang="en-US" sz="2800" dirty="0" err="1" smtClean="0"/>
              <a:t>psd</a:t>
            </a:r>
            <a:r>
              <a:rPr lang="en-US" sz="2800" dirty="0" smtClean="0"/>
              <a:t>/forecasts/reforecast2/</a:t>
            </a:r>
            <a:r>
              <a:rPr lang="en-US" sz="2800" dirty="0" err="1" smtClean="0"/>
              <a:t>download.html</a:t>
            </a:r>
            <a:endParaRPr lang="en-US" sz="2800" dirty="0"/>
          </a:p>
        </p:txBody>
      </p:sp>
      <p:sp>
        <p:nvSpPr>
          <p:cNvPr id="3" name="Slide Number Placeholder 2"/>
          <p:cNvSpPr>
            <a:spLocks noGrp="1"/>
          </p:cNvSpPr>
          <p:nvPr>
            <p:ph type="sldNum" sz="quarter" idx="12"/>
          </p:nvPr>
        </p:nvSpPr>
        <p:spPr/>
        <p:txBody>
          <a:bodyPr/>
          <a:lstStyle/>
          <a:p>
            <a:fld id="{DC862565-2F34-2D47-B87A-6CC773EB7A2F}" type="slidenum">
              <a:rPr lang="en-US" smtClean="0"/>
              <a:t>25</a:t>
            </a:fld>
            <a:endParaRPr lang="en-US"/>
          </a:p>
        </p:txBody>
      </p:sp>
      <p:pic>
        <p:nvPicPr>
          <p:cNvPr id="5" name="Picture 4" descr="Screen Shot 2012-10-31 at 9.05.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18" y="537522"/>
            <a:ext cx="6631332" cy="6292761"/>
          </a:xfrm>
          <a:prstGeom prst="rect">
            <a:avLst/>
          </a:prstGeom>
        </p:spPr>
      </p:pic>
      <p:sp>
        <p:nvSpPr>
          <p:cNvPr id="6" name="TextBox 5"/>
          <p:cNvSpPr txBox="1"/>
          <p:nvPr/>
        </p:nvSpPr>
        <p:spPr>
          <a:xfrm>
            <a:off x="7200072" y="1297367"/>
            <a:ext cx="1385716" cy="2308324"/>
          </a:xfrm>
          <a:prstGeom prst="rect">
            <a:avLst/>
          </a:prstGeom>
          <a:noFill/>
        </p:spPr>
        <p:txBody>
          <a:bodyPr wrap="none" rtlCol="0">
            <a:spAutoFit/>
          </a:bodyPr>
          <a:lstStyle/>
          <a:p>
            <a:r>
              <a:rPr lang="en-US" dirty="0" smtClean="0"/>
              <a:t>Produces </a:t>
            </a:r>
          </a:p>
          <a:p>
            <a:r>
              <a:rPr lang="en-US" dirty="0" smtClean="0"/>
              <a:t>netCDF files.</a:t>
            </a:r>
          </a:p>
          <a:p>
            <a:endParaRPr lang="en-US" dirty="0"/>
          </a:p>
          <a:p>
            <a:r>
              <a:rPr lang="en-US" dirty="0" smtClean="0"/>
              <a:t>Also: direct</a:t>
            </a:r>
          </a:p>
          <a:p>
            <a:r>
              <a:rPr lang="en-US" dirty="0" smtClean="0"/>
              <a:t>ftp access to</a:t>
            </a:r>
          </a:p>
          <a:p>
            <a:r>
              <a:rPr lang="en-US" dirty="0" smtClean="0"/>
              <a:t>allow you to</a:t>
            </a:r>
          </a:p>
          <a:p>
            <a:r>
              <a:rPr lang="en-US" dirty="0" smtClean="0"/>
              <a:t>read the raw</a:t>
            </a:r>
          </a:p>
          <a:p>
            <a:r>
              <a:rPr lang="en-US" dirty="0" err="1" smtClean="0"/>
              <a:t>grib</a:t>
            </a:r>
            <a:r>
              <a:rPr lang="en-US" dirty="0" smtClean="0"/>
              <a:t> files.</a:t>
            </a:r>
            <a:endParaRPr lang="en-US" dirty="0"/>
          </a:p>
        </p:txBody>
      </p:sp>
    </p:spTree>
    <p:extLst>
      <p:ext uri="{BB962C8B-B14F-4D97-AF65-F5344CB8AC3E}">
        <p14:creationId xmlns:p14="http://schemas.microsoft.com/office/powerpoint/2010/main" val="4216248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26358F4-3CD9-6A4E-8D75-0A8BD40E9846}" type="slidenum">
              <a:rPr lang="en-US" sz="1400">
                <a:latin typeface="Calibri" charset="0"/>
              </a:rPr>
              <a:pPr/>
              <a:t>26</a:t>
            </a:fld>
            <a:endParaRPr lang="en-US" sz="1400">
              <a:latin typeface="Calibri" charset="0"/>
            </a:endParaRPr>
          </a:p>
        </p:txBody>
      </p:sp>
      <p:pic>
        <p:nvPicPr>
          <p:cNvPr id="32771" name="Picture 2" descr="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60463"/>
            <a:ext cx="28194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descr="analog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762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analog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7526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descr="analog_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7432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descr="analog_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7338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7" descr="analog_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7244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8" descr="analog_0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5715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9" descr="analog_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17526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0" descr="analog_0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27432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1" descr="analog_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5800" y="37338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2" descr="analog_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47244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3" descr="analog_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5715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14" descr="analog_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762000"/>
            <a:ext cx="142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15" descr="analog_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9800" y="17526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16" descr="analog_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9800" y="27432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17" descr="analog_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9800" y="37338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18" descr="analog_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19800" y="5715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8" name="Picture 19" descr="analog_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43800" y="762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9" name="Picture 20" descr="analog_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43800" y="17526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0" name="Picture 21" descr="analog_2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43800" y="27432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1" name="Picture 22" descr="analog_2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43800" y="3733800"/>
            <a:ext cx="1447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2" name="Picture 23" descr="analog_2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43800" y="4724400"/>
            <a:ext cx="14478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3" name="Picture 24" descr="analog_2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543800" y="5715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4" name="Rectangle 25"/>
          <p:cNvSpPr>
            <a:spLocks noChangeArrowheads="1"/>
          </p:cNvSpPr>
          <p:nvPr/>
        </p:nvSpPr>
        <p:spPr bwMode="auto">
          <a:xfrm>
            <a:off x="76200" y="152400"/>
            <a:ext cx="9067800" cy="400110"/>
          </a:xfrm>
          <a:prstGeom prst="rect">
            <a:avLst/>
          </a:prstGeom>
          <a:noFill/>
          <a:ln w="9525">
            <a:noFill/>
            <a:miter lim="800000"/>
            <a:headEnd/>
            <a:tailEnd/>
          </a:ln>
        </p:spPr>
        <p:txBody>
          <a:bodyPr>
            <a:spAutoFit/>
          </a:bodyPr>
          <a:lstStyle/>
          <a:p>
            <a:pPr algn="ctr"/>
            <a:r>
              <a:rPr lang="en-US" sz="2000" dirty="0">
                <a:latin typeface="Calibri" charset="0"/>
              </a:rPr>
              <a:t>An example of </a:t>
            </a:r>
            <a:r>
              <a:rPr lang="en-US" sz="2000" dirty="0" smtClean="0">
                <a:latin typeface="Calibri" charset="0"/>
              </a:rPr>
              <a:t>a </a:t>
            </a:r>
            <a:r>
              <a:rPr lang="en-US" sz="2000" dirty="0" smtClean="0">
                <a:latin typeface="Calibri" charset="0"/>
              </a:rPr>
              <a:t>non</a:t>
            </a:r>
            <a:r>
              <a:rPr lang="en-US" sz="2000" dirty="0" smtClean="0">
                <a:latin typeface="Calibri" charset="0"/>
              </a:rPr>
              <a:t>-parametric “analog” post-processing leveraging reforecasts</a:t>
            </a:r>
            <a:endParaRPr lang="en-US" sz="5400" dirty="0">
              <a:latin typeface="Calibri" charset="0"/>
            </a:endParaRPr>
          </a:p>
        </p:txBody>
      </p:sp>
      <p:sp>
        <p:nvSpPr>
          <p:cNvPr id="32795" name="Rectangle 26"/>
          <p:cNvSpPr>
            <a:spLocks noChangeArrowheads="1"/>
          </p:cNvSpPr>
          <p:nvPr/>
        </p:nvSpPr>
        <p:spPr bwMode="auto">
          <a:xfrm>
            <a:off x="152400" y="3365500"/>
            <a:ext cx="25146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300">
                <a:latin typeface="Calibri" charset="0"/>
              </a:rPr>
              <a:t>For each pair (e.g. red box), on the left are old forecasts that are somewhat similar to this day</a:t>
            </a:r>
            <a:r>
              <a:rPr lang="ja-JP" altLang="en-US" sz="1300">
                <a:latin typeface="Calibri" charset="0"/>
              </a:rPr>
              <a:t>’</a:t>
            </a:r>
            <a:r>
              <a:rPr lang="en-US" sz="1300">
                <a:latin typeface="Calibri" charset="0"/>
              </a:rPr>
              <a:t>s ensemble-mean forecast.  The boxed data on the right, the analyzed precipitation for the same dates as the chosen analog forecasts, can be used to</a:t>
            </a:r>
          </a:p>
          <a:p>
            <a:pPr>
              <a:spcAft>
                <a:spcPts val="600"/>
              </a:spcAft>
            </a:pPr>
            <a:r>
              <a:rPr lang="en-US" sz="1300">
                <a:latin typeface="Calibri" charset="0"/>
              </a:rPr>
              <a:t>statistically adjust and downscale the forecast.</a:t>
            </a:r>
          </a:p>
          <a:p>
            <a:r>
              <a:rPr lang="en-US" sz="1300">
                <a:latin typeface="Calibri" charset="0"/>
              </a:rPr>
              <a:t>Analog approaches like this</a:t>
            </a:r>
          </a:p>
          <a:p>
            <a:r>
              <a:rPr lang="en-US" sz="1300">
                <a:latin typeface="Calibri" charset="0"/>
              </a:rPr>
              <a:t>may be particularly useful for</a:t>
            </a:r>
          </a:p>
          <a:p>
            <a:r>
              <a:rPr lang="en-US" sz="1300">
                <a:latin typeface="Calibri" charset="0"/>
              </a:rPr>
              <a:t>hydrologic ensemble applications, where an ensemble of weather realizations is needed as inputs to a hydrologic ensemble streamflow system. </a:t>
            </a:r>
          </a:p>
        </p:txBody>
      </p:sp>
      <p:sp>
        <p:nvSpPr>
          <p:cNvPr id="48156" name="Line 27"/>
          <p:cNvSpPr>
            <a:spLocks noChangeShapeType="1"/>
          </p:cNvSpPr>
          <p:nvPr/>
        </p:nvSpPr>
        <p:spPr bwMode="auto">
          <a:xfrm flipV="1">
            <a:off x="2667000" y="3810000"/>
            <a:ext cx="228600" cy="0"/>
          </a:xfrm>
          <a:prstGeom prst="line">
            <a:avLst/>
          </a:prstGeom>
          <a:noFill/>
          <a:ln w="9525">
            <a:solidFill>
              <a:schemeClr val="tx1"/>
            </a:solidFill>
            <a:round/>
            <a:headEnd/>
            <a:tailEnd type="triangle" w="med" len="med"/>
          </a:ln>
        </p:spPr>
        <p:txBody>
          <a:bodyPr wrap="none" anchor="ctr"/>
          <a:lstStyle/>
          <a:p>
            <a:pPr>
              <a:defRPr/>
            </a:pPr>
            <a:endParaRPr lang="en-US">
              <a:latin typeface="+mj-lt"/>
              <a:ea typeface="ＭＳ Ｐゴシック" charset="-128"/>
              <a:cs typeface="ＭＳ Ｐゴシック" charset="-128"/>
            </a:endParaRPr>
          </a:p>
        </p:txBody>
      </p:sp>
      <p:pic>
        <p:nvPicPr>
          <p:cNvPr id="32797" name="Picture 28" descr="analog_0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95800" y="7620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8" name="Picture 29" descr="analog_1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19800" y="4724400"/>
            <a:ext cx="1447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9" name="Rectangle 30"/>
          <p:cNvSpPr>
            <a:spLocks noChangeArrowheads="1"/>
          </p:cNvSpPr>
          <p:nvPr/>
        </p:nvSpPr>
        <p:spPr bwMode="auto">
          <a:xfrm>
            <a:off x="3657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0" name="Rectangle 31"/>
          <p:cNvSpPr>
            <a:spLocks noChangeArrowheads="1"/>
          </p:cNvSpPr>
          <p:nvPr/>
        </p:nvSpPr>
        <p:spPr bwMode="auto">
          <a:xfrm>
            <a:off x="3657600" y="18288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1" name="Rectangle 32"/>
          <p:cNvSpPr>
            <a:spLocks noChangeArrowheads="1"/>
          </p:cNvSpPr>
          <p:nvPr/>
        </p:nvSpPr>
        <p:spPr bwMode="auto">
          <a:xfrm>
            <a:off x="3657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2" name="Rectangle 33"/>
          <p:cNvSpPr>
            <a:spLocks noChangeArrowheads="1"/>
          </p:cNvSpPr>
          <p:nvPr/>
        </p:nvSpPr>
        <p:spPr bwMode="auto">
          <a:xfrm>
            <a:off x="3657600" y="28194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3" name="Rectangle 34"/>
          <p:cNvSpPr>
            <a:spLocks noChangeArrowheads="1"/>
          </p:cNvSpPr>
          <p:nvPr/>
        </p:nvSpPr>
        <p:spPr bwMode="auto">
          <a:xfrm>
            <a:off x="3657600" y="38100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4" name="Rectangle 35"/>
          <p:cNvSpPr>
            <a:spLocks noChangeArrowheads="1"/>
          </p:cNvSpPr>
          <p:nvPr/>
        </p:nvSpPr>
        <p:spPr bwMode="auto">
          <a:xfrm>
            <a:off x="3657600" y="5791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5" name="Rectangle 36"/>
          <p:cNvSpPr>
            <a:spLocks noChangeArrowheads="1"/>
          </p:cNvSpPr>
          <p:nvPr/>
        </p:nvSpPr>
        <p:spPr bwMode="auto">
          <a:xfrm>
            <a:off x="3657600" y="48006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6" name="Rectangle 37"/>
          <p:cNvSpPr>
            <a:spLocks noChangeArrowheads="1"/>
          </p:cNvSpPr>
          <p:nvPr/>
        </p:nvSpPr>
        <p:spPr bwMode="auto">
          <a:xfrm>
            <a:off x="5181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7" name="Rectangle 38"/>
          <p:cNvSpPr>
            <a:spLocks noChangeArrowheads="1"/>
          </p:cNvSpPr>
          <p:nvPr/>
        </p:nvSpPr>
        <p:spPr bwMode="auto">
          <a:xfrm>
            <a:off x="5181600" y="18288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8" name="Rectangle 39"/>
          <p:cNvSpPr>
            <a:spLocks noChangeArrowheads="1"/>
          </p:cNvSpPr>
          <p:nvPr/>
        </p:nvSpPr>
        <p:spPr bwMode="auto">
          <a:xfrm>
            <a:off x="5181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69" name="Rectangle 40"/>
          <p:cNvSpPr>
            <a:spLocks noChangeArrowheads="1"/>
          </p:cNvSpPr>
          <p:nvPr/>
        </p:nvSpPr>
        <p:spPr bwMode="auto">
          <a:xfrm>
            <a:off x="5181600" y="28194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0" name="Rectangle 41"/>
          <p:cNvSpPr>
            <a:spLocks noChangeArrowheads="1"/>
          </p:cNvSpPr>
          <p:nvPr/>
        </p:nvSpPr>
        <p:spPr bwMode="auto">
          <a:xfrm>
            <a:off x="5181600" y="38100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1" name="Rectangle 42"/>
          <p:cNvSpPr>
            <a:spLocks noChangeArrowheads="1"/>
          </p:cNvSpPr>
          <p:nvPr/>
        </p:nvSpPr>
        <p:spPr bwMode="auto">
          <a:xfrm>
            <a:off x="5181600" y="5791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2" name="Rectangle 43"/>
          <p:cNvSpPr>
            <a:spLocks noChangeArrowheads="1"/>
          </p:cNvSpPr>
          <p:nvPr/>
        </p:nvSpPr>
        <p:spPr bwMode="auto">
          <a:xfrm>
            <a:off x="5181600" y="48006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3" name="Rectangle 44"/>
          <p:cNvSpPr>
            <a:spLocks noChangeArrowheads="1"/>
          </p:cNvSpPr>
          <p:nvPr/>
        </p:nvSpPr>
        <p:spPr bwMode="auto">
          <a:xfrm>
            <a:off x="6705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4" name="Rectangle 45"/>
          <p:cNvSpPr>
            <a:spLocks noChangeArrowheads="1"/>
          </p:cNvSpPr>
          <p:nvPr/>
        </p:nvSpPr>
        <p:spPr bwMode="auto">
          <a:xfrm>
            <a:off x="6705600" y="18288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5" name="Rectangle 46"/>
          <p:cNvSpPr>
            <a:spLocks noChangeArrowheads="1"/>
          </p:cNvSpPr>
          <p:nvPr/>
        </p:nvSpPr>
        <p:spPr bwMode="auto">
          <a:xfrm>
            <a:off x="6705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6" name="Rectangle 47"/>
          <p:cNvSpPr>
            <a:spLocks noChangeArrowheads="1"/>
          </p:cNvSpPr>
          <p:nvPr/>
        </p:nvSpPr>
        <p:spPr bwMode="auto">
          <a:xfrm>
            <a:off x="6705600" y="28194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7" name="Rectangle 48"/>
          <p:cNvSpPr>
            <a:spLocks noChangeArrowheads="1"/>
          </p:cNvSpPr>
          <p:nvPr/>
        </p:nvSpPr>
        <p:spPr bwMode="auto">
          <a:xfrm>
            <a:off x="6705600" y="38100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8" name="Rectangle 49"/>
          <p:cNvSpPr>
            <a:spLocks noChangeArrowheads="1"/>
          </p:cNvSpPr>
          <p:nvPr/>
        </p:nvSpPr>
        <p:spPr bwMode="auto">
          <a:xfrm>
            <a:off x="6705600" y="5791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79" name="Rectangle 50"/>
          <p:cNvSpPr>
            <a:spLocks noChangeArrowheads="1"/>
          </p:cNvSpPr>
          <p:nvPr/>
        </p:nvSpPr>
        <p:spPr bwMode="auto">
          <a:xfrm>
            <a:off x="6705600" y="48006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0" name="Rectangle 51"/>
          <p:cNvSpPr>
            <a:spLocks noChangeArrowheads="1"/>
          </p:cNvSpPr>
          <p:nvPr/>
        </p:nvSpPr>
        <p:spPr bwMode="auto">
          <a:xfrm>
            <a:off x="8229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1" name="Rectangle 52"/>
          <p:cNvSpPr>
            <a:spLocks noChangeArrowheads="1"/>
          </p:cNvSpPr>
          <p:nvPr/>
        </p:nvSpPr>
        <p:spPr bwMode="auto">
          <a:xfrm>
            <a:off x="8229600" y="18288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2" name="Rectangle 53"/>
          <p:cNvSpPr>
            <a:spLocks noChangeArrowheads="1"/>
          </p:cNvSpPr>
          <p:nvPr/>
        </p:nvSpPr>
        <p:spPr bwMode="auto">
          <a:xfrm>
            <a:off x="8229600" y="838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3" name="Rectangle 54"/>
          <p:cNvSpPr>
            <a:spLocks noChangeArrowheads="1"/>
          </p:cNvSpPr>
          <p:nvPr/>
        </p:nvSpPr>
        <p:spPr bwMode="auto">
          <a:xfrm>
            <a:off x="8229600" y="28194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4" name="Rectangle 55"/>
          <p:cNvSpPr>
            <a:spLocks noChangeArrowheads="1"/>
          </p:cNvSpPr>
          <p:nvPr/>
        </p:nvSpPr>
        <p:spPr bwMode="auto">
          <a:xfrm>
            <a:off x="8229600" y="38100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5" name="Rectangle 56"/>
          <p:cNvSpPr>
            <a:spLocks noChangeArrowheads="1"/>
          </p:cNvSpPr>
          <p:nvPr/>
        </p:nvSpPr>
        <p:spPr bwMode="auto">
          <a:xfrm>
            <a:off x="8229600" y="57912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48186" name="Rectangle 57"/>
          <p:cNvSpPr>
            <a:spLocks noChangeArrowheads="1"/>
          </p:cNvSpPr>
          <p:nvPr/>
        </p:nvSpPr>
        <p:spPr bwMode="auto">
          <a:xfrm>
            <a:off x="8229600" y="4800600"/>
            <a:ext cx="838200" cy="914400"/>
          </a:xfrm>
          <a:prstGeom prst="rect">
            <a:avLst/>
          </a:prstGeom>
          <a:noFill/>
          <a:ln w="28575">
            <a:solidFill>
              <a:schemeClr val="tx1"/>
            </a:solidFill>
            <a:miter lim="800000"/>
            <a:headEnd/>
            <a:tailEnd/>
          </a:ln>
        </p:spPr>
        <p:txBody>
          <a:bodyPr wrap="none" anchor="ctr"/>
          <a:lstStyle/>
          <a:p>
            <a:pPr>
              <a:defRPr/>
            </a:pPr>
            <a:endParaRPr lang="en-US">
              <a:latin typeface="+mj-lt"/>
              <a:ea typeface="ＭＳ Ｐゴシック" charset="-128"/>
              <a:cs typeface="ＭＳ Ｐゴシック" charset="-128"/>
            </a:endParaRPr>
          </a:p>
        </p:txBody>
      </p:sp>
      <p:sp>
        <p:nvSpPr>
          <p:cNvPr id="59" name="TextBox 58"/>
          <p:cNvSpPr txBox="1"/>
          <p:nvPr/>
        </p:nvSpPr>
        <p:spPr>
          <a:xfrm>
            <a:off x="28575" y="822325"/>
            <a:ext cx="2943225" cy="369888"/>
          </a:xfrm>
          <a:prstGeom prst="rect">
            <a:avLst/>
          </a:prstGeom>
          <a:noFill/>
        </p:spPr>
        <p:txBody>
          <a:bodyPr wrap="none">
            <a:spAutoFit/>
          </a:bodyPr>
          <a:lstStyle/>
          <a:p>
            <a:pPr>
              <a:defRPr/>
            </a:pPr>
            <a:r>
              <a:rPr lang="en-US" sz="1800" dirty="0">
                <a:latin typeface="+mj-lt"/>
                <a:ea typeface="ＭＳ Ｐゴシック" charset="-128"/>
                <a:cs typeface="ＭＳ Ｐゴシック" charset="-128"/>
              </a:rPr>
              <a:t>Today’s forecast (&amp; observed)</a:t>
            </a:r>
          </a:p>
        </p:txBody>
      </p:sp>
      <p:sp>
        <p:nvSpPr>
          <p:cNvPr id="60" name="Rectangle 59"/>
          <p:cNvSpPr/>
          <p:nvPr/>
        </p:nvSpPr>
        <p:spPr>
          <a:xfrm>
            <a:off x="2895600" y="762000"/>
            <a:ext cx="1701800" cy="10668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mj-lt"/>
            </a:endParaRPr>
          </a:p>
        </p:txBody>
      </p:sp>
      <p:sp>
        <p:nvSpPr>
          <p:cNvPr id="61" name="Line 27"/>
          <p:cNvSpPr>
            <a:spLocks noChangeShapeType="1"/>
          </p:cNvSpPr>
          <p:nvPr/>
        </p:nvSpPr>
        <p:spPr bwMode="auto">
          <a:xfrm>
            <a:off x="592138" y="1192213"/>
            <a:ext cx="0" cy="153987"/>
          </a:xfrm>
          <a:prstGeom prst="line">
            <a:avLst/>
          </a:prstGeom>
          <a:noFill/>
          <a:ln w="9525">
            <a:solidFill>
              <a:schemeClr val="tx1"/>
            </a:solidFill>
            <a:round/>
            <a:headEnd/>
            <a:tailEnd type="triangle" w="med" len="med"/>
          </a:ln>
        </p:spPr>
        <p:txBody>
          <a:bodyPr wrap="none" anchor="ctr"/>
          <a:lstStyle/>
          <a:p>
            <a:pPr>
              <a:defRPr/>
            </a:pPr>
            <a:endParaRPr lang="en-US">
              <a:latin typeface="+mj-lt"/>
              <a:ea typeface="ＭＳ Ｐゴシック" charset="-128"/>
              <a:cs typeface="ＭＳ Ｐゴシック" charset="-128"/>
            </a:endParaRPr>
          </a:p>
        </p:txBody>
      </p:sp>
    </p:spTree>
    <p:extLst>
      <p:ext uri="{BB962C8B-B14F-4D97-AF65-F5344CB8AC3E}">
        <p14:creationId xmlns:p14="http://schemas.microsoft.com/office/powerpoint/2010/main" val="15161376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37" y="274638"/>
            <a:ext cx="8654536" cy="1143000"/>
          </a:xfrm>
        </p:spPr>
        <p:txBody>
          <a:bodyPr>
            <a:noAutofit/>
          </a:bodyPr>
          <a:lstStyle/>
          <a:p>
            <a:r>
              <a:rPr lang="en-US" sz="3600" dirty="0" smtClean="0"/>
              <a:t>Analog post-processing and </a:t>
            </a:r>
            <a:br>
              <a:rPr lang="en-US" sz="3600" dirty="0" smtClean="0"/>
            </a:br>
            <a:r>
              <a:rPr lang="en-US" sz="3600" dirty="0" smtClean="0"/>
              <a:t>implicit downscaling: skill</a:t>
            </a:r>
            <a:endParaRPr lang="en-US" sz="3600" dirty="0"/>
          </a:p>
        </p:txBody>
      </p:sp>
      <p:pic>
        <p:nvPicPr>
          <p:cNvPr id="4" name="Picture 3" descr="BSS_monthly_ccpa_1mm_v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094" y="1697478"/>
            <a:ext cx="8229600" cy="4572000"/>
          </a:xfrm>
          <a:prstGeom prst="rect">
            <a:avLst/>
          </a:prstGeom>
        </p:spPr>
      </p:pic>
      <p:sp>
        <p:nvSpPr>
          <p:cNvPr id="7" name="Slide Number Placeholder 6"/>
          <p:cNvSpPr>
            <a:spLocks noGrp="1"/>
          </p:cNvSpPr>
          <p:nvPr>
            <p:ph type="sldNum" sz="quarter" idx="12"/>
          </p:nvPr>
        </p:nvSpPr>
        <p:spPr/>
        <p:txBody>
          <a:bodyPr/>
          <a:lstStyle/>
          <a:p>
            <a:fld id="{F907EEBE-1823-694C-A8BD-DD61E3F4429D}" type="slidenum">
              <a:rPr lang="en-US" smtClean="0"/>
              <a:t>27</a:t>
            </a:fld>
            <a:endParaRPr lang="en-US"/>
          </a:p>
        </p:txBody>
      </p:sp>
    </p:spTree>
    <p:extLst>
      <p:ext uri="{BB962C8B-B14F-4D97-AF65-F5344CB8AC3E}">
        <p14:creationId xmlns:p14="http://schemas.microsoft.com/office/powerpoint/2010/main" val="1923917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SS_monthly_ccpa_10mm_v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094" y="1784350"/>
            <a:ext cx="8229600" cy="4572000"/>
          </a:xfrm>
          <a:prstGeom prst="rect">
            <a:avLst/>
          </a:prstGeom>
        </p:spPr>
      </p:pic>
      <p:sp>
        <p:nvSpPr>
          <p:cNvPr id="5" name="Slide Number Placeholder 4"/>
          <p:cNvSpPr>
            <a:spLocks noGrp="1"/>
          </p:cNvSpPr>
          <p:nvPr>
            <p:ph type="sldNum" sz="quarter" idx="12"/>
          </p:nvPr>
        </p:nvSpPr>
        <p:spPr/>
        <p:txBody>
          <a:bodyPr/>
          <a:lstStyle/>
          <a:p>
            <a:fld id="{E68E09B4-F0F3-1B4A-A409-CF8352FC0263}" type="slidenum">
              <a:rPr lang="en-US" smtClean="0"/>
              <a:t>28</a:t>
            </a:fld>
            <a:endParaRPr lang="en-US"/>
          </a:p>
        </p:txBody>
      </p:sp>
      <p:sp>
        <p:nvSpPr>
          <p:cNvPr id="3" name="Title 2"/>
          <p:cNvSpPr>
            <a:spLocks noGrp="1"/>
          </p:cNvSpPr>
          <p:nvPr>
            <p:ph type="title"/>
          </p:nvPr>
        </p:nvSpPr>
        <p:spPr/>
        <p:txBody>
          <a:bodyPr/>
          <a:lstStyle/>
          <a:p>
            <a:r>
              <a:rPr lang="en-US" dirty="0" smtClean="0"/>
              <a:t>&gt; 10 mm event</a:t>
            </a:r>
            <a:endParaRPr lang="en-US" dirty="0"/>
          </a:p>
        </p:txBody>
      </p:sp>
    </p:spTree>
    <p:extLst>
      <p:ext uri="{BB962C8B-B14F-4D97-AF65-F5344CB8AC3E}">
        <p14:creationId xmlns:p14="http://schemas.microsoft.com/office/powerpoint/2010/main" val="646654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663" y="274638"/>
            <a:ext cx="8715612" cy="874092"/>
          </a:xfrm>
        </p:spPr>
        <p:txBody>
          <a:bodyPr>
            <a:normAutofit fontScale="90000"/>
          </a:bodyPr>
          <a:lstStyle/>
          <a:p>
            <a:r>
              <a:rPr lang="en-US" dirty="0"/>
              <a:t>S</a:t>
            </a:r>
            <a:r>
              <a:rPr lang="en-US" dirty="0" smtClean="0"/>
              <a:t>upplemental data locations </a:t>
            </a:r>
            <a:br>
              <a:rPr lang="en-US" dirty="0" smtClean="0"/>
            </a:br>
            <a:r>
              <a:rPr lang="en-US" dirty="0" smtClean="0"/>
              <a:t>to increase training sample size</a:t>
            </a:r>
            <a:endParaRPr lang="en-US" dirty="0"/>
          </a:p>
        </p:txBody>
      </p:sp>
      <p:pic>
        <p:nvPicPr>
          <p:cNvPr id="6" name="Picture 5" descr="supp_locns_ppnfcst95_ccpagrid_flead024_to_048_Ja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8494"/>
            <a:ext cx="6999971" cy="4904301"/>
          </a:xfrm>
          <a:prstGeom prst="rect">
            <a:avLst/>
          </a:prstGeom>
        </p:spPr>
      </p:pic>
      <p:sp>
        <p:nvSpPr>
          <p:cNvPr id="5" name="TextBox 4"/>
          <p:cNvSpPr txBox="1"/>
          <p:nvPr/>
        </p:nvSpPr>
        <p:spPr>
          <a:xfrm>
            <a:off x="6795054" y="1488494"/>
            <a:ext cx="2396848" cy="4801315"/>
          </a:xfrm>
          <a:prstGeom prst="rect">
            <a:avLst/>
          </a:prstGeom>
          <a:noFill/>
        </p:spPr>
        <p:txBody>
          <a:bodyPr wrap="none" rtlCol="0">
            <a:spAutoFit/>
          </a:bodyPr>
          <a:lstStyle/>
          <a:p>
            <a:r>
              <a:rPr lang="en-US" dirty="0" smtClean="0"/>
              <a:t>Idea is to supplement</a:t>
            </a:r>
          </a:p>
          <a:p>
            <a:r>
              <a:rPr lang="en-US" dirty="0" smtClean="0"/>
              <a:t>training data at</a:t>
            </a:r>
          </a:p>
          <a:p>
            <a:r>
              <a:rPr lang="en-US" dirty="0" smtClean="0"/>
              <a:t>each grid point using</a:t>
            </a:r>
          </a:p>
          <a:p>
            <a:r>
              <a:rPr lang="en-US" dirty="0" smtClean="0"/>
              <a:t>n extra grid points</a:t>
            </a:r>
          </a:p>
          <a:p>
            <a:r>
              <a:rPr lang="en-US" dirty="0" smtClean="0"/>
              <a:t>that have similar</a:t>
            </a:r>
          </a:p>
          <a:p>
            <a:r>
              <a:rPr lang="en-US" dirty="0" smtClean="0"/>
              <a:t>observed climatology</a:t>
            </a:r>
          </a:p>
          <a:p>
            <a:r>
              <a:rPr lang="en-US" dirty="0" smtClean="0"/>
              <a:t>and similar </a:t>
            </a:r>
          </a:p>
          <a:p>
            <a:r>
              <a:rPr lang="en-US" dirty="0" smtClean="0"/>
              <a:t>forecast-observed</a:t>
            </a:r>
          </a:p>
          <a:p>
            <a:r>
              <a:rPr lang="en-US" dirty="0" smtClean="0"/>
              <a:t>relationships, as </a:t>
            </a:r>
          </a:p>
          <a:p>
            <a:r>
              <a:rPr lang="en-US" dirty="0" smtClean="0"/>
              <a:t>determined from</a:t>
            </a:r>
          </a:p>
          <a:p>
            <a:r>
              <a:rPr lang="en-US" dirty="0" smtClean="0"/>
              <a:t>GEFS reforecasts. </a:t>
            </a:r>
          </a:p>
          <a:p>
            <a:r>
              <a:rPr lang="en-US" dirty="0" smtClean="0"/>
              <a:t>In this plot, big symbol </a:t>
            </a:r>
          </a:p>
          <a:p>
            <a:r>
              <a:rPr lang="en-US" dirty="0" smtClean="0"/>
              <a:t>is</a:t>
            </a:r>
            <a:r>
              <a:rPr lang="en-US" dirty="0"/>
              <a:t> </a:t>
            </a:r>
            <a:r>
              <a:rPr lang="en-US" dirty="0" smtClean="0"/>
              <a:t>where we’re training,</a:t>
            </a:r>
          </a:p>
          <a:p>
            <a:r>
              <a:rPr lang="en-US" dirty="0" smtClean="0"/>
              <a:t>smaller symbol where</a:t>
            </a:r>
          </a:p>
          <a:p>
            <a:r>
              <a:rPr lang="en-US" dirty="0" smtClean="0"/>
              <a:t>we’re supplementing </a:t>
            </a:r>
          </a:p>
          <a:p>
            <a:r>
              <a:rPr lang="en-US" dirty="0" smtClean="0"/>
              <a:t>training data.</a:t>
            </a:r>
          </a:p>
          <a:p>
            <a:endParaRPr lang="en-US" dirty="0" smtClean="0"/>
          </a:p>
        </p:txBody>
      </p:sp>
      <p:sp>
        <p:nvSpPr>
          <p:cNvPr id="7" name="Slide Number Placeholder 6"/>
          <p:cNvSpPr>
            <a:spLocks noGrp="1"/>
          </p:cNvSpPr>
          <p:nvPr>
            <p:ph type="sldNum" sz="quarter" idx="12"/>
          </p:nvPr>
        </p:nvSpPr>
        <p:spPr/>
        <p:txBody>
          <a:bodyPr/>
          <a:lstStyle/>
          <a:p>
            <a:fld id="{E68E09B4-F0F3-1B4A-A409-CF8352FC0263}" type="slidenum">
              <a:rPr lang="en-US" smtClean="0"/>
              <a:t>29</a:t>
            </a:fld>
            <a:endParaRPr lang="en-US"/>
          </a:p>
        </p:txBody>
      </p:sp>
    </p:spTree>
    <p:extLst>
      <p:ext uri="{BB962C8B-B14F-4D97-AF65-F5344CB8AC3E}">
        <p14:creationId xmlns:p14="http://schemas.microsoft.com/office/powerpoint/2010/main" val="1453101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352800" y="838200"/>
            <a:ext cx="5486400" cy="762000"/>
          </a:xfrm>
        </p:spPr>
        <p:txBody>
          <a:bodyPr>
            <a:normAutofit fontScale="90000"/>
          </a:bodyPr>
          <a:lstStyle/>
          <a:p>
            <a:r>
              <a:rPr lang="en-US" sz="4800" dirty="0" smtClean="0">
                <a:latin typeface="Calibri" charset="0"/>
                <a:ea typeface="ＭＳ Ｐゴシック" charset="0"/>
                <a:cs typeface="ＭＳ Ｐゴシック" charset="0"/>
              </a:rPr>
              <a:t>1999 </a:t>
            </a:r>
            <a:r>
              <a:rPr lang="en-US" sz="4800" dirty="0">
                <a:latin typeface="Calibri" charset="0"/>
                <a:ea typeface="ＭＳ Ｐゴシック" charset="0"/>
                <a:cs typeface="ＭＳ Ｐゴシック" charset="0"/>
              </a:rPr>
              <a:t>storm </a:t>
            </a:r>
            <a:r>
              <a:rPr lang="ja-JP" altLang="en-US" sz="4800" dirty="0">
                <a:latin typeface="Calibri" charset="0"/>
                <a:ea typeface="ＭＳ Ｐゴシック" charset="0"/>
                <a:cs typeface="ＭＳ Ｐゴシック" charset="0"/>
              </a:rPr>
              <a:t>“</a:t>
            </a:r>
            <a:r>
              <a:rPr lang="en-US" sz="4800" dirty="0" err="1">
                <a:latin typeface="Calibri" charset="0"/>
                <a:ea typeface="ＭＳ Ｐゴシック" charset="0"/>
                <a:cs typeface="ＭＳ Ｐゴシック" charset="0"/>
              </a:rPr>
              <a:t>Lothar</a:t>
            </a:r>
            <a:r>
              <a:rPr lang="ja-JP" altLang="en-US" sz="4800" dirty="0">
                <a:latin typeface="Calibri" charset="0"/>
                <a:ea typeface="ＭＳ Ｐゴシック" charset="0"/>
                <a:cs typeface="ＭＳ Ｐゴシック" charset="0"/>
              </a:rPr>
              <a:t>”</a:t>
            </a:r>
            <a:r>
              <a:rPr lang="en-US" sz="4800" dirty="0">
                <a:latin typeface="Calibri" charset="0"/>
                <a:ea typeface="ＭＳ Ｐゴシック" charset="0"/>
                <a:cs typeface="ＭＳ Ｐゴシック" charset="0"/>
              </a:rPr>
              <a:t> </a:t>
            </a:r>
          </a:p>
        </p:txBody>
      </p:sp>
      <p:sp>
        <p:nvSpPr>
          <p:cNvPr id="1945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86FEC6-F970-DE49-BD09-44F063C4D3E3}" type="slidenum">
              <a:rPr lang="en-US" sz="1400"/>
              <a:pPr eaLnBrk="1" hangingPunct="1"/>
              <a:t>3</a:t>
            </a:fld>
            <a:endParaRPr lang="en-US" sz="1400"/>
          </a:p>
        </p:txBody>
      </p:sp>
      <p:pic>
        <p:nvPicPr>
          <p:cNvPr id="19460" name="Picture 4" descr="Picture 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29749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Picture 1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895600"/>
            <a:ext cx="31242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6"/>
          <p:cNvSpPr txBox="1">
            <a:spLocks noChangeArrowheads="1"/>
          </p:cNvSpPr>
          <p:nvPr/>
        </p:nvSpPr>
        <p:spPr bwMode="auto">
          <a:xfrm>
            <a:off x="152400" y="6477000"/>
            <a:ext cx="2659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latin typeface="Calibri" charset="0"/>
                <a:cs typeface="Calibri" charset="0"/>
              </a:rPr>
              <a:t>from Keller et al. AMS Conf. preprint</a:t>
            </a:r>
          </a:p>
        </p:txBody>
      </p:sp>
      <p:pic>
        <p:nvPicPr>
          <p:cNvPr id="19463" name="Picture 8" descr="Picture 2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352800"/>
            <a:ext cx="5473700"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267200" y="5638800"/>
            <a:ext cx="3706813" cy="338138"/>
          </a:xfrm>
          <a:prstGeom prst="rect">
            <a:avLst/>
          </a:prstGeom>
          <a:noFill/>
        </p:spPr>
        <p:txBody>
          <a:bodyPr wrap="none">
            <a:spAutoFit/>
          </a:bodyPr>
          <a:lstStyle/>
          <a:p>
            <a:pPr>
              <a:defRPr/>
            </a:pPr>
            <a:r>
              <a:rPr lang="en-US" sz="1600" dirty="0">
                <a:latin typeface="+mj-lt"/>
                <a:ea typeface="+mn-ea"/>
                <a:cs typeface="+mn-cs"/>
              </a:rPr>
              <a:t>from Neil </a:t>
            </a:r>
            <a:r>
              <a:rPr lang="en-US" sz="1600" dirty="0" err="1">
                <a:latin typeface="+mj-lt"/>
                <a:ea typeface="+mn-ea"/>
                <a:cs typeface="+mn-cs"/>
              </a:rPr>
              <a:t>Stringfellow</a:t>
            </a:r>
            <a:r>
              <a:rPr lang="en-US" sz="1600" dirty="0">
                <a:latin typeface="+mj-lt"/>
                <a:ea typeface="+mn-ea"/>
                <a:cs typeface="+mn-cs"/>
              </a:rPr>
              <a:t> (ETH) presentation</a:t>
            </a:r>
          </a:p>
        </p:txBody>
      </p:sp>
      <p:sp>
        <p:nvSpPr>
          <p:cNvPr id="11" name="TextBox 10"/>
          <p:cNvSpPr txBox="1"/>
          <p:nvPr/>
        </p:nvSpPr>
        <p:spPr>
          <a:xfrm>
            <a:off x="4572000" y="2895600"/>
            <a:ext cx="2782888" cy="461963"/>
          </a:xfrm>
          <a:prstGeom prst="rect">
            <a:avLst/>
          </a:prstGeom>
          <a:noFill/>
        </p:spPr>
        <p:txBody>
          <a:bodyPr wrap="none">
            <a:spAutoFit/>
          </a:bodyPr>
          <a:lstStyle/>
          <a:p>
            <a:pPr>
              <a:defRPr/>
            </a:pPr>
            <a:r>
              <a:rPr lang="en-US" dirty="0">
                <a:latin typeface="+mj-lt"/>
                <a:ea typeface="+mn-ea"/>
                <a:cs typeface="+mn-cs"/>
              </a:rPr>
              <a:t>Black Forest damage</a:t>
            </a:r>
          </a:p>
        </p:txBody>
      </p:sp>
    </p:spTree>
    <p:extLst>
      <p:ext uri="{BB962C8B-B14F-4D97-AF65-F5344CB8AC3E}">
        <p14:creationId xmlns:p14="http://schemas.microsoft.com/office/powerpoint/2010/main" val="3064228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lia_rankanalog_plus_supp_rawens_ccpa108_to_120h_1m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863"/>
            <a:ext cx="9144000" cy="3386667"/>
          </a:xfrm>
          <a:prstGeom prst="rect">
            <a:avLst/>
          </a:prstGeom>
        </p:spPr>
      </p:pic>
      <p:sp>
        <p:nvSpPr>
          <p:cNvPr id="2" name="Title 1"/>
          <p:cNvSpPr>
            <a:spLocks noGrp="1"/>
          </p:cNvSpPr>
          <p:nvPr>
            <p:ph type="title"/>
          </p:nvPr>
        </p:nvSpPr>
        <p:spPr/>
        <p:txBody>
          <a:bodyPr/>
          <a:lstStyle/>
          <a:p>
            <a:r>
              <a:rPr lang="en-US" dirty="0" smtClean="0"/>
              <a:t>Reliability, 108-120 h, &gt; 1 mm</a:t>
            </a:r>
            <a:endParaRPr lang="en-US" dirty="0"/>
          </a:p>
        </p:txBody>
      </p:sp>
      <p:sp>
        <p:nvSpPr>
          <p:cNvPr id="5" name="Slide Number Placeholder 4"/>
          <p:cNvSpPr>
            <a:spLocks noGrp="1"/>
          </p:cNvSpPr>
          <p:nvPr>
            <p:ph type="sldNum" sz="quarter" idx="12"/>
          </p:nvPr>
        </p:nvSpPr>
        <p:spPr/>
        <p:txBody>
          <a:bodyPr/>
          <a:lstStyle/>
          <a:p>
            <a:fld id="{E68E09B4-F0F3-1B4A-A409-CF8352FC0263}" type="slidenum">
              <a:rPr lang="en-US" smtClean="0"/>
              <a:t>30</a:t>
            </a:fld>
            <a:endParaRPr lang="en-US"/>
          </a:p>
        </p:txBody>
      </p:sp>
      <p:sp>
        <p:nvSpPr>
          <p:cNvPr id="3" name="TextBox 2"/>
          <p:cNvSpPr txBox="1"/>
          <p:nvPr/>
        </p:nvSpPr>
        <p:spPr>
          <a:xfrm>
            <a:off x="952469" y="5451002"/>
            <a:ext cx="7396601" cy="369332"/>
          </a:xfrm>
          <a:prstGeom prst="rect">
            <a:avLst/>
          </a:prstGeom>
          <a:noFill/>
        </p:spPr>
        <p:txBody>
          <a:bodyPr wrap="none" rtlCol="0">
            <a:spAutoFit/>
          </a:bodyPr>
          <a:lstStyle/>
          <a:p>
            <a:r>
              <a:rPr lang="en-US" dirty="0" smtClean="0"/>
              <a:t>Here, 2002-2013 skill and reliability over CONUS, over all months of the year.</a:t>
            </a:r>
            <a:endParaRPr lang="en-US" dirty="0"/>
          </a:p>
        </p:txBody>
      </p:sp>
    </p:spTree>
    <p:extLst>
      <p:ext uri="{BB962C8B-B14F-4D97-AF65-F5344CB8AC3E}">
        <p14:creationId xmlns:p14="http://schemas.microsoft.com/office/powerpoint/2010/main" val="1073223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lia_rankanalog_plus_supp_rawens_ccpa108_to_120h_10m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7346"/>
            <a:ext cx="9144000" cy="3386667"/>
          </a:xfrm>
          <a:prstGeom prst="rect">
            <a:avLst/>
          </a:prstGeom>
        </p:spPr>
      </p:pic>
      <p:sp>
        <p:nvSpPr>
          <p:cNvPr id="2" name="Title 1"/>
          <p:cNvSpPr>
            <a:spLocks noGrp="1"/>
          </p:cNvSpPr>
          <p:nvPr>
            <p:ph type="title"/>
          </p:nvPr>
        </p:nvSpPr>
        <p:spPr/>
        <p:txBody>
          <a:bodyPr/>
          <a:lstStyle/>
          <a:p>
            <a:r>
              <a:rPr lang="en-US" dirty="0" smtClean="0"/>
              <a:t>Reliability, 108-120 h, &gt; 10 mm</a:t>
            </a:r>
            <a:endParaRPr lang="en-US" dirty="0"/>
          </a:p>
        </p:txBody>
      </p:sp>
      <p:sp>
        <p:nvSpPr>
          <p:cNvPr id="5" name="Slide Number Placeholder 4"/>
          <p:cNvSpPr>
            <a:spLocks noGrp="1"/>
          </p:cNvSpPr>
          <p:nvPr>
            <p:ph type="sldNum" sz="quarter" idx="12"/>
          </p:nvPr>
        </p:nvSpPr>
        <p:spPr/>
        <p:txBody>
          <a:bodyPr/>
          <a:lstStyle/>
          <a:p>
            <a:fld id="{E68E09B4-F0F3-1B4A-A409-CF8352FC0263}" type="slidenum">
              <a:rPr lang="en-US" smtClean="0"/>
              <a:t>31</a:t>
            </a:fld>
            <a:endParaRPr lang="en-US"/>
          </a:p>
        </p:txBody>
      </p:sp>
    </p:spTree>
    <p:extLst>
      <p:ext uri="{BB962C8B-B14F-4D97-AF65-F5344CB8AC3E}">
        <p14:creationId xmlns:p14="http://schemas.microsoft.com/office/powerpoint/2010/main" val="170551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Parametric methods </a:t>
            </a:r>
            <a:br>
              <a:rPr lang="en-US" dirty="0" smtClean="0"/>
            </a:br>
            <a:r>
              <a:rPr lang="en-US" dirty="0" smtClean="0"/>
              <a:t>tested with reforecasts</a:t>
            </a:r>
            <a:endParaRPr lang="en-US" dirty="0"/>
          </a:p>
        </p:txBody>
      </p:sp>
      <p:sp>
        <p:nvSpPr>
          <p:cNvPr id="4" name="Slide Number Placeholder 3"/>
          <p:cNvSpPr>
            <a:spLocks noGrp="1"/>
          </p:cNvSpPr>
          <p:nvPr>
            <p:ph type="sldNum" sz="quarter" idx="12"/>
          </p:nvPr>
        </p:nvSpPr>
        <p:spPr/>
        <p:txBody>
          <a:bodyPr/>
          <a:lstStyle/>
          <a:p>
            <a:fld id="{07B3AE58-792F-B348-ACC1-1FA04FAC1B8A}" type="slidenum">
              <a:rPr lang="en-US" smtClean="0"/>
              <a:t>32</a:t>
            </a:fld>
            <a:endParaRPr lang="en-US"/>
          </a:p>
        </p:txBody>
      </p:sp>
      <p:pic>
        <p:nvPicPr>
          <p:cNvPr id="3" name="Picture 2" descr="Screen Shot 2014-10-14 at 9.50.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529" y="773059"/>
            <a:ext cx="8088271" cy="5688267"/>
          </a:xfrm>
          <a:prstGeom prst="rect">
            <a:avLst/>
          </a:prstGeom>
        </p:spPr>
      </p:pic>
      <p:sp>
        <p:nvSpPr>
          <p:cNvPr id="5" name="TextBox 4"/>
          <p:cNvSpPr txBox="1"/>
          <p:nvPr/>
        </p:nvSpPr>
        <p:spPr>
          <a:xfrm>
            <a:off x="135626" y="6417995"/>
            <a:ext cx="5198859" cy="369332"/>
          </a:xfrm>
          <a:prstGeom prst="rect">
            <a:avLst/>
          </a:prstGeom>
          <a:noFill/>
        </p:spPr>
        <p:txBody>
          <a:bodyPr wrap="none" rtlCol="0">
            <a:spAutoFit/>
          </a:bodyPr>
          <a:lstStyle/>
          <a:p>
            <a:r>
              <a:rPr lang="en-US" dirty="0" smtClean="0"/>
              <a:t>ongoing research of my colleague, Michael </a:t>
            </a:r>
            <a:r>
              <a:rPr lang="en-US" dirty="0" err="1" smtClean="0"/>
              <a:t>Scheuerer</a:t>
            </a:r>
            <a:endParaRPr lang="en-US" dirty="0"/>
          </a:p>
        </p:txBody>
      </p:sp>
    </p:spTree>
    <p:extLst>
      <p:ext uri="{BB962C8B-B14F-4D97-AF65-F5344CB8AC3E}">
        <p14:creationId xmlns:p14="http://schemas.microsoft.com/office/powerpoint/2010/main" val="3857463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B3AE58-792F-B348-ACC1-1FA04FAC1B8A}" type="slidenum">
              <a:rPr lang="en-US" smtClean="0"/>
              <a:t>33</a:t>
            </a:fld>
            <a:endParaRPr lang="en-US"/>
          </a:p>
        </p:txBody>
      </p:sp>
      <p:pic>
        <p:nvPicPr>
          <p:cNvPr id="6" name="Picture 5" descr="Screen Shot 2014-10-14 at 9.52.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200"/>
            <a:ext cx="9144000" cy="6440389"/>
          </a:xfrm>
          <a:prstGeom prst="rect">
            <a:avLst/>
          </a:prstGeom>
        </p:spPr>
      </p:pic>
    </p:spTree>
    <p:extLst>
      <p:ext uri="{BB962C8B-B14F-4D97-AF65-F5344CB8AC3E}">
        <p14:creationId xmlns:p14="http://schemas.microsoft.com/office/powerpoint/2010/main" val="837508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B3AE58-792F-B348-ACC1-1FA04FAC1B8A}" type="slidenum">
              <a:rPr lang="en-US" smtClean="0"/>
              <a:t>34</a:t>
            </a:fld>
            <a:endParaRPr lang="en-US"/>
          </a:p>
        </p:txBody>
      </p:sp>
      <p:pic>
        <p:nvPicPr>
          <p:cNvPr id="6" name="Picture 5" descr="Screen Shot 2014-10-14 at 9.52.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
            <a:ext cx="9144000" cy="6502400"/>
          </a:xfrm>
          <a:prstGeom prst="rect">
            <a:avLst/>
          </a:prstGeom>
        </p:spPr>
      </p:pic>
    </p:spTree>
    <p:extLst>
      <p:ext uri="{BB962C8B-B14F-4D97-AF65-F5344CB8AC3E}">
        <p14:creationId xmlns:p14="http://schemas.microsoft.com/office/powerpoint/2010/main" val="1978770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B3AE58-792F-B348-ACC1-1FA04FAC1B8A}" type="slidenum">
              <a:rPr lang="en-US" smtClean="0"/>
              <a:t>35</a:t>
            </a:fld>
            <a:endParaRPr lang="en-US"/>
          </a:p>
        </p:txBody>
      </p:sp>
      <p:pic>
        <p:nvPicPr>
          <p:cNvPr id="5" name="Picture 4" descr="Screen Shot 2014-10-14 at 9.54.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5600"/>
            <a:ext cx="9144000" cy="6137753"/>
          </a:xfrm>
          <a:prstGeom prst="rect">
            <a:avLst/>
          </a:prstGeom>
        </p:spPr>
      </p:pic>
    </p:spTree>
    <p:extLst>
      <p:ext uri="{BB962C8B-B14F-4D97-AF65-F5344CB8AC3E}">
        <p14:creationId xmlns:p14="http://schemas.microsoft.com/office/powerpoint/2010/main" val="631331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B3AE58-792F-B348-ACC1-1FA04FAC1B8A}" type="slidenum">
              <a:rPr lang="en-US" smtClean="0"/>
              <a:t>36</a:t>
            </a:fld>
            <a:endParaRPr lang="en-US"/>
          </a:p>
        </p:txBody>
      </p:sp>
      <p:pic>
        <p:nvPicPr>
          <p:cNvPr id="5" name="Picture 4" descr="Screen Shot 2014-10-14 at 9.54.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5600"/>
            <a:ext cx="9144000" cy="6137753"/>
          </a:xfrm>
          <a:prstGeom prst="rect">
            <a:avLst/>
          </a:prstGeom>
        </p:spPr>
      </p:pic>
      <p:cxnSp>
        <p:nvCxnSpPr>
          <p:cNvPr id="3" name="Straight Connector 2"/>
          <p:cNvCxnSpPr/>
          <p:nvPr/>
        </p:nvCxnSpPr>
        <p:spPr>
          <a:xfrm>
            <a:off x="2428947" y="4672687"/>
            <a:ext cx="33290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450164" y="5256601"/>
            <a:ext cx="198852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429949" y="5865174"/>
            <a:ext cx="68946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119409" y="4664810"/>
            <a:ext cx="1479562" cy="7877"/>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751371" y="5256601"/>
            <a:ext cx="1129887"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530733" y="5865174"/>
            <a:ext cx="4175318"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17906" y="6124021"/>
            <a:ext cx="2512827" cy="369332"/>
          </a:xfrm>
          <a:prstGeom prst="rect">
            <a:avLst/>
          </a:prstGeom>
          <a:noFill/>
        </p:spPr>
        <p:txBody>
          <a:bodyPr wrap="none" rtlCol="0">
            <a:spAutoFit/>
          </a:bodyPr>
          <a:lstStyle/>
          <a:p>
            <a:r>
              <a:rPr lang="en-US" dirty="0" smtClean="0">
                <a:solidFill>
                  <a:srgbClr val="FF0000"/>
                </a:solidFill>
              </a:rPr>
              <a:t>incorporates climatology</a:t>
            </a:r>
            <a:endParaRPr lang="en-US" dirty="0">
              <a:solidFill>
                <a:srgbClr val="FF0000"/>
              </a:solidFill>
            </a:endParaRPr>
          </a:p>
        </p:txBody>
      </p:sp>
      <p:sp>
        <p:nvSpPr>
          <p:cNvPr id="17" name="TextBox 16"/>
          <p:cNvSpPr txBox="1"/>
          <p:nvPr/>
        </p:nvSpPr>
        <p:spPr>
          <a:xfrm>
            <a:off x="4438685" y="6124021"/>
            <a:ext cx="3784885" cy="369332"/>
          </a:xfrm>
          <a:prstGeom prst="rect">
            <a:avLst/>
          </a:prstGeom>
          <a:noFill/>
        </p:spPr>
        <p:txBody>
          <a:bodyPr wrap="none" rtlCol="0">
            <a:spAutoFit/>
          </a:bodyPr>
          <a:lstStyle/>
          <a:p>
            <a:r>
              <a:rPr lang="en-US" dirty="0" smtClean="0">
                <a:solidFill>
                  <a:srgbClr val="3366FF"/>
                </a:solidFill>
              </a:rPr>
              <a:t>utilizes ensemble forecast information</a:t>
            </a:r>
            <a:endParaRPr lang="en-US" dirty="0">
              <a:solidFill>
                <a:srgbClr val="3366FF"/>
              </a:solidFill>
            </a:endParaRPr>
          </a:p>
        </p:txBody>
      </p:sp>
      <p:cxnSp>
        <p:nvCxnSpPr>
          <p:cNvPr id="19" name="Straight Arrow Connector 18"/>
          <p:cNvCxnSpPr/>
          <p:nvPr/>
        </p:nvCxnSpPr>
        <p:spPr>
          <a:xfrm flipV="1">
            <a:off x="2761849" y="5865174"/>
            <a:ext cx="0" cy="25884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639108" y="5865174"/>
            <a:ext cx="0" cy="258847"/>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6834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889"/>
            <a:ext cx="8229600" cy="781648"/>
          </a:xfrm>
        </p:spPr>
        <p:txBody>
          <a:bodyPr/>
          <a:lstStyle/>
          <a:p>
            <a:r>
              <a:rPr lang="en-US" dirty="0" smtClean="0"/>
              <a:t>Regression models</a:t>
            </a:r>
            <a:endParaRPr lang="en-US" dirty="0"/>
          </a:p>
        </p:txBody>
      </p:sp>
      <p:sp>
        <p:nvSpPr>
          <p:cNvPr id="4" name="Slide Number Placeholder 3"/>
          <p:cNvSpPr>
            <a:spLocks noGrp="1"/>
          </p:cNvSpPr>
          <p:nvPr>
            <p:ph type="sldNum" sz="quarter" idx="12"/>
          </p:nvPr>
        </p:nvSpPr>
        <p:spPr/>
        <p:txBody>
          <a:bodyPr/>
          <a:lstStyle/>
          <a:p>
            <a:fld id="{07B3AE58-792F-B348-ACC1-1FA04FAC1B8A}" type="slidenum">
              <a:rPr lang="en-US" smtClean="0"/>
              <a:t>37</a:t>
            </a:fld>
            <a:endParaRPr lang="en-US"/>
          </a:p>
        </p:txBody>
      </p:sp>
      <p:pic>
        <p:nvPicPr>
          <p:cNvPr id="5" name="Picture 4" descr="scatterplot_meanfcst_DC_Fe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4449"/>
            <a:ext cx="4490569" cy="4636096"/>
          </a:xfrm>
          <a:prstGeom prst="rect">
            <a:avLst/>
          </a:prstGeom>
        </p:spPr>
      </p:pic>
      <p:pic>
        <p:nvPicPr>
          <p:cNvPr id="6" name="Picture 5" descr="scatterplot_meanfcst_DC_Feb.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642" y="1624449"/>
            <a:ext cx="4490569" cy="4636096"/>
          </a:xfrm>
          <a:prstGeom prst="rect">
            <a:avLst/>
          </a:prstGeom>
        </p:spPr>
      </p:pic>
      <p:sp>
        <p:nvSpPr>
          <p:cNvPr id="7" name="Arc 6"/>
          <p:cNvSpPr/>
          <p:nvPr/>
        </p:nvSpPr>
        <p:spPr>
          <a:xfrm rot="20430739" flipH="1">
            <a:off x="4773978" y="4564418"/>
            <a:ext cx="5603527" cy="602335"/>
          </a:xfrm>
          <a:prstGeom prst="arc">
            <a:avLst>
              <a:gd name="adj1" fmla="val 14386504"/>
              <a:gd name="adj2" fmla="val 2"/>
            </a:avLst>
          </a:prstGeom>
          <a:ln w="57150" cmpd="sng">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9" name="Rectangle 8"/>
          <p:cNvSpPr/>
          <p:nvPr/>
        </p:nvSpPr>
        <p:spPr>
          <a:xfrm>
            <a:off x="565803" y="1627426"/>
            <a:ext cx="4023485" cy="45753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741688" y="1634200"/>
            <a:ext cx="4023485" cy="45753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565803" y="3961073"/>
            <a:ext cx="2451811" cy="1810776"/>
          </a:xfrm>
          <a:prstGeom prst="line">
            <a:avLst/>
          </a:prstGeom>
          <a:ln w="571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22838" y="1408733"/>
            <a:ext cx="6935462" cy="461665"/>
          </a:xfrm>
          <a:prstGeom prst="rect">
            <a:avLst/>
          </a:prstGeom>
          <a:noFill/>
        </p:spPr>
        <p:txBody>
          <a:bodyPr wrap="none" rtlCol="0">
            <a:spAutoFit/>
          </a:bodyPr>
          <a:lstStyle/>
          <a:p>
            <a:r>
              <a:rPr lang="en-US" sz="2400" dirty="0" smtClean="0"/>
              <a:t>Which is a better fit to the mean, linear or non-linear? </a:t>
            </a:r>
            <a:endParaRPr lang="en-US" sz="2400" dirty="0"/>
          </a:p>
        </p:txBody>
      </p:sp>
    </p:spTree>
    <p:extLst>
      <p:ext uri="{BB962C8B-B14F-4D97-AF65-F5344CB8AC3E}">
        <p14:creationId xmlns:p14="http://schemas.microsoft.com/office/powerpoint/2010/main" val="296700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B3AE58-792F-B348-ACC1-1FA04FAC1B8A}" type="slidenum">
              <a:rPr lang="en-US" smtClean="0"/>
              <a:t>38</a:t>
            </a:fld>
            <a:endParaRPr lang="en-US"/>
          </a:p>
        </p:txBody>
      </p:sp>
      <p:pic>
        <p:nvPicPr>
          <p:cNvPr id="5" name="Picture 4" descr="regression-exampl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43000"/>
            <a:ext cx="7315200" cy="4572000"/>
          </a:xfrm>
          <a:prstGeom prst="rect">
            <a:avLst/>
          </a:prstGeom>
        </p:spPr>
      </p:pic>
      <p:pic>
        <p:nvPicPr>
          <p:cNvPr id="6" name="Picture 5" descr="Screen Shot 2014-10-15 at 8.54.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58"/>
            <a:ext cx="9144000" cy="884208"/>
          </a:xfrm>
          <a:prstGeom prst="rect">
            <a:avLst/>
          </a:prstGeom>
        </p:spPr>
      </p:pic>
      <p:cxnSp>
        <p:nvCxnSpPr>
          <p:cNvPr id="7" name="Straight Connector 6"/>
          <p:cNvCxnSpPr/>
          <p:nvPr/>
        </p:nvCxnSpPr>
        <p:spPr>
          <a:xfrm>
            <a:off x="5819609" y="760918"/>
            <a:ext cx="41920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990614" y="5843386"/>
            <a:ext cx="6232308" cy="707886"/>
          </a:xfrm>
          <a:prstGeom prst="rect">
            <a:avLst/>
          </a:prstGeom>
          <a:noFill/>
        </p:spPr>
        <p:txBody>
          <a:bodyPr wrap="none" rtlCol="0">
            <a:spAutoFit/>
          </a:bodyPr>
          <a:lstStyle/>
          <a:p>
            <a:r>
              <a:rPr lang="en-US" sz="2000" i="1" dirty="0" smtClean="0"/>
              <a:t> γ</a:t>
            </a:r>
            <a:r>
              <a:rPr lang="en-US" sz="2000" i="1" baseline="-25000" dirty="0" smtClean="0"/>
              <a:t>2</a:t>
            </a:r>
            <a:r>
              <a:rPr lang="en-US" sz="2000" i="1" dirty="0" smtClean="0"/>
              <a:t> </a:t>
            </a:r>
            <a:r>
              <a:rPr lang="en-US" sz="2000" dirty="0" smtClean="0"/>
              <a:t>controls the amount of nonlinearity in the relationship </a:t>
            </a:r>
          </a:p>
          <a:p>
            <a:r>
              <a:rPr lang="en-US" sz="2000" dirty="0" smtClean="0"/>
              <a:t>between the mean forecast and observed.</a:t>
            </a:r>
            <a:endParaRPr lang="en-US" sz="2000" dirty="0"/>
          </a:p>
        </p:txBody>
      </p:sp>
    </p:spTree>
    <p:extLst>
      <p:ext uri="{BB962C8B-B14F-4D97-AF65-F5344CB8AC3E}">
        <p14:creationId xmlns:p14="http://schemas.microsoft.com/office/powerpoint/2010/main" val="3068047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ression-example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43000"/>
            <a:ext cx="7315200" cy="4572000"/>
          </a:xfrm>
          <a:prstGeom prst="rect">
            <a:avLst/>
          </a:prstGeom>
        </p:spPr>
      </p:pic>
      <p:sp>
        <p:nvSpPr>
          <p:cNvPr id="4" name="Slide Number Placeholder 3"/>
          <p:cNvSpPr>
            <a:spLocks noGrp="1"/>
          </p:cNvSpPr>
          <p:nvPr>
            <p:ph type="sldNum" sz="quarter" idx="12"/>
          </p:nvPr>
        </p:nvSpPr>
        <p:spPr/>
        <p:txBody>
          <a:bodyPr/>
          <a:lstStyle/>
          <a:p>
            <a:fld id="{07B3AE58-792F-B348-ACC1-1FA04FAC1B8A}" type="slidenum">
              <a:rPr lang="en-US" smtClean="0"/>
              <a:t>39</a:t>
            </a:fld>
            <a:endParaRPr lang="en-US"/>
          </a:p>
        </p:txBody>
      </p:sp>
      <p:pic>
        <p:nvPicPr>
          <p:cNvPr id="6" name="Picture 5" descr="Screen Shot 2014-10-15 at 8.54.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29"/>
            <a:ext cx="9144000" cy="884208"/>
          </a:xfrm>
          <a:prstGeom prst="rect">
            <a:avLst/>
          </a:prstGeom>
        </p:spPr>
      </p:pic>
      <p:cxnSp>
        <p:nvCxnSpPr>
          <p:cNvPr id="7" name="Straight Connector 6"/>
          <p:cNvCxnSpPr/>
          <p:nvPr/>
        </p:nvCxnSpPr>
        <p:spPr>
          <a:xfrm>
            <a:off x="5819609" y="760918"/>
            <a:ext cx="41920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990614" y="5843386"/>
            <a:ext cx="6232308" cy="707886"/>
          </a:xfrm>
          <a:prstGeom prst="rect">
            <a:avLst/>
          </a:prstGeom>
          <a:noFill/>
        </p:spPr>
        <p:txBody>
          <a:bodyPr wrap="none" rtlCol="0">
            <a:spAutoFit/>
          </a:bodyPr>
          <a:lstStyle/>
          <a:p>
            <a:r>
              <a:rPr lang="en-US" sz="2000" i="1" dirty="0" smtClean="0"/>
              <a:t> γ</a:t>
            </a:r>
            <a:r>
              <a:rPr lang="en-US" sz="2000" i="1" baseline="-25000" dirty="0" smtClean="0"/>
              <a:t>2</a:t>
            </a:r>
            <a:r>
              <a:rPr lang="en-US" sz="2000" i="1" dirty="0" smtClean="0"/>
              <a:t> </a:t>
            </a:r>
            <a:r>
              <a:rPr lang="en-US" sz="2000" dirty="0" smtClean="0"/>
              <a:t>controls the amount of nonlinearity in the relationship </a:t>
            </a:r>
          </a:p>
          <a:p>
            <a:r>
              <a:rPr lang="en-US" sz="2000" dirty="0" smtClean="0"/>
              <a:t>between the mean forecast and observed.</a:t>
            </a:r>
            <a:endParaRPr lang="en-US" sz="2000" dirty="0"/>
          </a:p>
        </p:txBody>
      </p:sp>
    </p:spTree>
    <p:extLst>
      <p:ext uri="{BB962C8B-B14F-4D97-AF65-F5344CB8AC3E}">
        <p14:creationId xmlns:p14="http://schemas.microsoft.com/office/powerpoint/2010/main" val="4076893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152400" y="304800"/>
            <a:ext cx="8839200" cy="838200"/>
          </a:xfrm>
        </p:spPr>
        <p:txBody>
          <a:bodyPr>
            <a:normAutofit fontScale="90000"/>
          </a:bodyPr>
          <a:lstStyle/>
          <a:p>
            <a:pPr eaLnBrk="1" hangingPunct="1"/>
            <a:r>
              <a:rPr lang="ja-JP" altLang="en-US" sz="3200" dirty="0">
                <a:latin typeface="Calibri" charset="0"/>
                <a:ea typeface="ＭＳ Ｐゴシック" charset="0"/>
                <a:cs typeface="ＭＳ Ｐゴシック" charset="0"/>
              </a:rPr>
              <a:t>“</a:t>
            </a:r>
            <a:r>
              <a:rPr lang="en-US" sz="3200" dirty="0">
                <a:latin typeface="Calibri" charset="0"/>
                <a:ea typeface="ＭＳ Ｐゴシック" charset="0"/>
                <a:cs typeface="ＭＳ Ｐゴシック" charset="0"/>
              </a:rPr>
              <a:t>Ensemble prediction</a:t>
            </a:r>
            <a:r>
              <a:rPr lang="ja-JP" altLang="en-US" sz="3200" dirty="0">
                <a:latin typeface="Calibri" charset="0"/>
                <a:ea typeface="ＭＳ Ｐゴシック" charset="0"/>
                <a:cs typeface="ＭＳ Ｐゴシック" charset="0"/>
              </a:rPr>
              <a:t>”</a:t>
            </a:r>
            <a:r>
              <a:rPr lang="en-US" sz="3200" dirty="0">
                <a:latin typeface="Calibri" charset="0"/>
                <a:ea typeface="ＭＳ Ｐゴシック" charset="0"/>
                <a:cs typeface="ＭＳ Ｐゴシック" charset="0"/>
              </a:rPr>
              <a:t> or </a:t>
            </a:r>
            <a:r>
              <a:rPr lang="ja-JP" altLang="en-US" sz="3200" dirty="0">
                <a:latin typeface="Calibri" charset="0"/>
                <a:ea typeface="ＭＳ Ｐゴシック" charset="0"/>
                <a:cs typeface="ＭＳ Ｐゴシック" charset="0"/>
              </a:rPr>
              <a:t>“</a:t>
            </a:r>
            <a:r>
              <a:rPr lang="en-US" sz="3200" dirty="0">
                <a:latin typeface="Calibri" charset="0"/>
                <a:ea typeface="ＭＳ Ｐゴシック" charset="0"/>
                <a:cs typeface="ＭＳ Ｐゴシック" charset="0"/>
              </a:rPr>
              <a:t>ensemble forecasting</a:t>
            </a:r>
            <a:r>
              <a:rPr lang="ja-JP" altLang="en-US" sz="3200" dirty="0">
                <a:latin typeface="Calibri" charset="0"/>
                <a:ea typeface="ＭＳ Ｐゴシック" charset="0"/>
                <a:cs typeface="ＭＳ Ｐゴシック" charset="0"/>
              </a:rPr>
              <a:t>”</a:t>
            </a:r>
            <a:r>
              <a:rPr lang="en-US" sz="4000" dirty="0">
                <a:latin typeface="Calibri" charset="0"/>
                <a:ea typeface="ＭＳ Ｐゴシック" charset="0"/>
                <a:cs typeface="ＭＳ Ｐゴシック" charset="0"/>
              </a:rPr>
              <a:t/>
            </a:r>
            <a:br>
              <a:rPr lang="en-US" sz="4000" dirty="0">
                <a:latin typeface="Calibri" charset="0"/>
                <a:ea typeface="ＭＳ Ｐゴシック" charset="0"/>
                <a:cs typeface="ＭＳ Ｐゴシック" charset="0"/>
              </a:rPr>
            </a:br>
            <a:r>
              <a:rPr lang="en-US" sz="2400" dirty="0">
                <a:latin typeface="Calibri" charset="0"/>
                <a:ea typeface="ＭＳ Ｐゴシック" charset="0"/>
                <a:cs typeface="ＭＳ Ｐゴシック" charset="0"/>
              </a:rPr>
              <a:t>Multiple simulations of the weather from slightly different initial conditions, perhaps different forecast models</a:t>
            </a:r>
            <a:endParaRPr lang="en-US" dirty="0">
              <a:latin typeface="Calibri" charset="0"/>
              <a:ea typeface="ＭＳ Ｐゴシック" charset="0"/>
              <a:cs typeface="ＭＳ Ｐゴシック" charset="0"/>
            </a:endParaRPr>
          </a:p>
        </p:txBody>
      </p:sp>
      <p:graphicFrame>
        <p:nvGraphicFramePr>
          <p:cNvPr id="20482" name="Object 2"/>
          <p:cNvGraphicFramePr>
            <a:graphicFrameLocks noChangeAspect="1"/>
          </p:cNvGraphicFramePr>
          <p:nvPr/>
        </p:nvGraphicFramePr>
        <p:xfrm>
          <a:off x="609600" y="1447800"/>
          <a:ext cx="7315200" cy="5218113"/>
        </p:xfrm>
        <a:graphic>
          <a:graphicData uri="http://schemas.openxmlformats.org/presentationml/2006/ole">
            <mc:AlternateContent xmlns:mc="http://schemas.openxmlformats.org/markup-compatibility/2006">
              <mc:Choice xmlns:v="urn:schemas-microsoft-com:vml" Requires="v">
                <p:oleObj spid="_x0000_s2058" name="Document" r:id="rId4" imgW="5477256" imgH="3907536" progId="Word.Document.8">
                  <p:embed/>
                </p:oleObj>
              </mc:Choice>
              <mc:Fallback>
                <p:oleObj name="Document" r:id="rId4" imgW="5477256" imgH="390753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447800"/>
                        <a:ext cx="7315200" cy="5218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0484" name="Rectangle 7"/>
          <p:cNvSpPr>
            <a:spLocks noChangeArrowheads="1"/>
          </p:cNvSpPr>
          <p:nvPr/>
        </p:nvSpPr>
        <p:spPr bwMode="auto">
          <a:xfrm>
            <a:off x="76200" y="1524000"/>
            <a:ext cx="131588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latin typeface="Calibri" charset="0"/>
                <a:cs typeface="Calibri" charset="0"/>
              </a:rPr>
              <a:t>deterministic</a:t>
            </a:r>
          </a:p>
          <a:p>
            <a:r>
              <a:rPr lang="en-US" sz="1600" dirty="0">
                <a:latin typeface="Calibri" charset="0"/>
                <a:cs typeface="Calibri" charset="0"/>
              </a:rPr>
              <a:t>forecast </a:t>
            </a:r>
          </a:p>
          <a:p>
            <a:r>
              <a:rPr lang="en-US" sz="1600" dirty="0">
                <a:latin typeface="Calibri" charset="0"/>
                <a:cs typeface="Calibri" charset="0"/>
              </a:rPr>
              <a:t>totally misses</a:t>
            </a:r>
          </a:p>
          <a:p>
            <a:r>
              <a:rPr lang="en-US" sz="1600" dirty="0">
                <a:latin typeface="Calibri" charset="0"/>
                <a:cs typeface="Calibri" charset="0"/>
              </a:rPr>
              <a:t>damaging</a:t>
            </a:r>
          </a:p>
          <a:p>
            <a:r>
              <a:rPr lang="en-US" sz="1600" dirty="0">
                <a:latin typeface="Calibri" charset="0"/>
                <a:cs typeface="Calibri" charset="0"/>
              </a:rPr>
              <a:t>storm over </a:t>
            </a:r>
          </a:p>
          <a:p>
            <a:r>
              <a:rPr lang="en-US" sz="1600" dirty="0" smtClean="0">
                <a:latin typeface="Calibri" charset="0"/>
                <a:cs typeface="Calibri" charset="0"/>
              </a:rPr>
              <a:t>France.</a:t>
            </a:r>
            <a:endParaRPr lang="en-US" dirty="0">
              <a:latin typeface="Calibri" charset="0"/>
              <a:cs typeface="Calibri" charset="0"/>
            </a:endParaRPr>
          </a:p>
        </p:txBody>
      </p:sp>
      <p:sp>
        <p:nvSpPr>
          <p:cNvPr id="20485" name="Line 8"/>
          <p:cNvSpPr>
            <a:spLocks noChangeShapeType="1"/>
          </p:cNvSpPr>
          <p:nvPr/>
        </p:nvSpPr>
        <p:spPr bwMode="auto">
          <a:xfrm>
            <a:off x="914400" y="19050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486" name="Rectangle 9"/>
          <p:cNvSpPr>
            <a:spLocks noChangeArrowheads="1"/>
          </p:cNvSpPr>
          <p:nvPr/>
        </p:nvSpPr>
        <p:spPr bwMode="auto">
          <a:xfrm>
            <a:off x="152400" y="6461125"/>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a:t>from Tim Palmer</a:t>
            </a:r>
            <a:r>
              <a:rPr lang="ja-JP" altLang="en-US" sz="1000"/>
              <a:t>’</a:t>
            </a:r>
            <a:r>
              <a:rPr lang="en-US" sz="1000"/>
              <a:t>s</a:t>
            </a:r>
          </a:p>
          <a:p>
            <a:r>
              <a:rPr lang="en-US" sz="1000"/>
              <a:t>book chapter, 2006.</a:t>
            </a:r>
          </a:p>
        </p:txBody>
      </p:sp>
      <p:pic>
        <p:nvPicPr>
          <p:cNvPr id="20489" name="Picture 9" descr="Picture 2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1524000"/>
            <a:ext cx="76374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47799" y="2299631"/>
            <a:ext cx="7637463" cy="3796369"/>
          </a:xfrm>
          <a:prstGeom prst="rect">
            <a:avLst/>
          </a:prstGeom>
          <a:solidFill>
            <a:schemeClr val="bg1">
              <a:lumMod val="75000"/>
              <a:alpha val="88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7B3AE58-792F-B348-ACC1-1FA04FAC1B8A}" type="slidenum">
              <a:rPr lang="en-US" smtClean="0"/>
              <a:t>4</a:t>
            </a:fld>
            <a:endParaRPr lang="en-US"/>
          </a:p>
        </p:txBody>
      </p:sp>
    </p:spTree>
    <p:extLst>
      <p:ext uri="{BB962C8B-B14F-4D97-AF65-F5344CB8AC3E}">
        <p14:creationId xmlns:p14="http://schemas.microsoft.com/office/powerpoint/2010/main" val="7776209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B3AE58-792F-B348-ACC1-1FA04FAC1B8A}" type="slidenum">
              <a:rPr lang="en-US" smtClean="0"/>
              <a:t>40</a:t>
            </a:fld>
            <a:endParaRPr lang="en-US"/>
          </a:p>
        </p:txBody>
      </p:sp>
      <p:pic>
        <p:nvPicPr>
          <p:cNvPr id="6" name="Picture 5" descr="Screen Shot 2014-10-14 at 9.54.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44000" cy="6541105"/>
          </a:xfrm>
          <a:prstGeom prst="rect">
            <a:avLst/>
          </a:prstGeom>
        </p:spPr>
      </p:pic>
    </p:spTree>
    <p:extLst>
      <p:ext uri="{BB962C8B-B14F-4D97-AF65-F5344CB8AC3E}">
        <p14:creationId xmlns:p14="http://schemas.microsoft.com/office/powerpoint/2010/main" val="2539494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B3AE58-792F-B348-ACC1-1FA04FAC1B8A}" type="slidenum">
              <a:rPr lang="en-US" smtClean="0"/>
              <a:t>41</a:t>
            </a:fld>
            <a:endParaRPr lang="en-US"/>
          </a:p>
        </p:txBody>
      </p:sp>
      <p:pic>
        <p:nvPicPr>
          <p:cNvPr id="5" name="Picture 4" descr="Screen Shot 2014-10-14 at 9.55.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144000" cy="6628190"/>
          </a:xfrm>
          <a:prstGeom prst="rect">
            <a:avLst/>
          </a:prstGeom>
        </p:spPr>
      </p:pic>
    </p:spTree>
    <p:extLst>
      <p:ext uri="{BB962C8B-B14F-4D97-AF65-F5344CB8AC3E}">
        <p14:creationId xmlns:p14="http://schemas.microsoft.com/office/powerpoint/2010/main" val="3324530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B3AE58-792F-B348-ACC1-1FA04FAC1B8A}" type="slidenum">
              <a:rPr lang="en-US" smtClean="0"/>
              <a:t>42</a:t>
            </a:fld>
            <a:endParaRPr lang="en-US"/>
          </a:p>
        </p:txBody>
      </p:sp>
      <p:pic>
        <p:nvPicPr>
          <p:cNvPr id="5" name="Picture 4" descr="Screen Shot 2014-10-14 at 9.56.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0"/>
            <a:ext cx="9144000" cy="6601852"/>
          </a:xfrm>
          <a:prstGeom prst="rect">
            <a:avLst/>
          </a:prstGeom>
        </p:spPr>
      </p:pic>
    </p:spTree>
    <p:extLst>
      <p:ext uri="{BB962C8B-B14F-4D97-AF65-F5344CB8AC3E}">
        <p14:creationId xmlns:p14="http://schemas.microsoft.com/office/powerpoint/2010/main" val="1444791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B3AE58-792F-B348-ACC1-1FA04FAC1B8A}" type="slidenum">
              <a:rPr lang="en-US" smtClean="0"/>
              <a:t>43</a:t>
            </a:fld>
            <a:endParaRPr lang="en-US"/>
          </a:p>
        </p:txBody>
      </p:sp>
      <p:pic>
        <p:nvPicPr>
          <p:cNvPr id="5" name="Picture 4" descr="Screen Shot 2014-10-14 at 9.57.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144000" cy="6604536"/>
          </a:xfrm>
          <a:prstGeom prst="rect">
            <a:avLst/>
          </a:prstGeom>
        </p:spPr>
      </p:pic>
    </p:spTree>
    <p:extLst>
      <p:ext uri="{BB962C8B-B14F-4D97-AF65-F5344CB8AC3E}">
        <p14:creationId xmlns:p14="http://schemas.microsoft.com/office/powerpoint/2010/main" val="3759886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B3AE58-792F-B348-ACC1-1FA04FAC1B8A}" type="slidenum">
              <a:rPr lang="en-US" smtClean="0"/>
              <a:t>44</a:t>
            </a:fld>
            <a:endParaRPr lang="en-US"/>
          </a:p>
        </p:txBody>
      </p:sp>
      <p:pic>
        <p:nvPicPr>
          <p:cNvPr id="6" name="Picture 5" descr="Screen Shot 2014-10-14 at 9.58.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200"/>
            <a:ext cx="9144000" cy="6433595"/>
          </a:xfrm>
          <a:prstGeom prst="rect">
            <a:avLst/>
          </a:prstGeom>
        </p:spPr>
      </p:pic>
    </p:spTree>
    <p:extLst>
      <p:ext uri="{BB962C8B-B14F-4D97-AF65-F5344CB8AC3E}">
        <p14:creationId xmlns:p14="http://schemas.microsoft.com/office/powerpoint/2010/main" val="1179552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B3AE58-792F-B348-ACC1-1FA04FAC1B8A}" type="slidenum">
              <a:rPr lang="en-US" smtClean="0"/>
              <a:t>45</a:t>
            </a:fld>
            <a:endParaRPr lang="en-US"/>
          </a:p>
        </p:txBody>
      </p:sp>
      <p:pic>
        <p:nvPicPr>
          <p:cNvPr id="5" name="Picture 4" descr="Screen Shot 2014-10-14 at 10.00.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44000" cy="6536946"/>
          </a:xfrm>
          <a:prstGeom prst="rect">
            <a:avLst/>
          </a:prstGeom>
        </p:spPr>
      </p:pic>
    </p:spTree>
    <p:extLst>
      <p:ext uri="{BB962C8B-B14F-4D97-AF65-F5344CB8AC3E}">
        <p14:creationId xmlns:p14="http://schemas.microsoft.com/office/powerpoint/2010/main" val="290617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B3AE58-792F-B348-ACC1-1FA04FAC1B8A}" type="slidenum">
              <a:rPr lang="en-US" smtClean="0"/>
              <a:t>46</a:t>
            </a:fld>
            <a:endParaRPr lang="en-US"/>
          </a:p>
        </p:txBody>
      </p:sp>
      <p:pic>
        <p:nvPicPr>
          <p:cNvPr id="5" name="Picture 4" descr="Screen Shot 2014-10-14 at 10.00.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900"/>
            <a:ext cx="9144000" cy="6411421"/>
          </a:xfrm>
          <a:prstGeom prst="rect">
            <a:avLst/>
          </a:prstGeom>
        </p:spPr>
      </p:pic>
    </p:spTree>
    <p:extLst>
      <p:ext uri="{BB962C8B-B14F-4D97-AF65-F5344CB8AC3E}">
        <p14:creationId xmlns:p14="http://schemas.microsoft.com/office/powerpoint/2010/main" val="4130569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 vs. machine</a:t>
            </a:r>
            <a:endParaRPr lang="en-US" dirty="0"/>
          </a:p>
        </p:txBody>
      </p:sp>
      <p:sp>
        <p:nvSpPr>
          <p:cNvPr id="3" name="Content Placeholder 2"/>
          <p:cNvSpPr>
            <a:spLocks noGrp="1"/>
          </p:cNvSpPr>
          <p:nvPr>
            <p:ph idx="1"/>
          </p:nvPr>
        </p:nvSpPr>
        <p:spPr>
          <a:xfrm>
            <a:off x="457200" y="1821008"/>
            <a:ext cx="8229600" cy="4525963"/>
          </a:xfrm>
        </p:spPr>
        <p:txBody>
          <a:bodyPr>
            <a:normAutofit fontScale="85000" lnSpcReduction="20000"/>
          </a:bodyPr>
          <a:lstStyle/>
          <a:p>
            <a:r>
              <a:rPr lang="en-US" dirty="0" smtClean="0"/>
              <a:t>Compare my colleague Michael </a:t>
            </a:r>
            <a:r>
              <a:rPr lang="en-US" dirty="0" err="1" smtClean="0"/>
              <a:t>Scheuerer’s</a:t>
            </a:r>
            <a:r>
              <a:rPr lang="en-US" dirty="0" smtClean="0"/>
              <a:t> forecast methodology for Ithaca NY data, 36-48 forecast lead, Jun-Jul-Aug 2002-2014</a:t>
            </a:r>
          </a:p>
          <a:p>
            <a:r>
              <a:rPr lang="en-US" dirty="0" smtClean="0"/>
              <a:t>“Machine” is Cornell’s </a:t>
            </a:r>
            <a:r>
              <a:rPr lang="en-US" dirty="0" err="1" smtClean="0"/>
              <a:t>Eureqa</a:t>
            </a:r>
            <a:r>
              <a:rPr lang="en-US" dirty="0" smtClean="0"/>
              <a:t> genetic programming algorithm, constrained to find an equation that is similar in form to Dan </a:t>
            </a:r>
            <a:r>
              <a:rPr lang="en-US" dirty="0" err="1" smtClean="0"/>
              <a:t>Wilks</a:t>
            </a:r>
            <a:r>
              <a:rPr lang="en-US" dirty="0" smtClean="0"/>
              <a:t>’ extended logistic regression.</a:t>
            </a:r>
          </a:p>
          <a:p>
            <a:r>
              <a:rPr lang="en-US" dirty="0" smtClean="0"/>
              <a:t>Compare against Dan’s “extended” logistic regression also.</a:t>
            </a:r>
          </a:p>
          <a:p>
            <a:r>
              <a:rPr lang="en-US" dirty="0" smtClean="0"/>
              <a:t>Training is not separated from validation data here, but this shouldn’t matter too much with 13 years of data, and for comparative estimates of skill.</a:t>
            </a:r>
          </a:p>
          <a:p>
            <a:pPr lvl="1"/>
            <a:endParaRPr lang="en-US" dirty="0"/>
          </a:p>
        </p:txBody>
      </p:sp>
      <p:sp>
        <p:nvSpPr>
          <p:cNvPr id="4" name="Slide Number Placeholder 3"/>
          <p:cNvSpPr>
            <a:spLocks noGrp="1"/>
          </p:cNvSpPr>
          <p:nvPr>
            <p:ph type="sldNum" sz="quarter" idx="12"/>
          </p:nvPr>
        </p:nvSpPr>
        <p:spPr/>
        <p:txBody>
          <a:bodyPr/>
          <a:lstStyle/>
          <a:p>
            <a:fld id="{07B3AE58-792F-B348-ACC1-1FA04FAC1B8A}" type="slidenum">
              <a:rPr lang="en-US" smtClean="0"/>
              <a:t>47</a:t>
            </a:fld>
            <a:endParaRPr lang="en-US"/>
          </a:p>
        </p:txBody>
      </p:sp>
      <p:pic>
        <p:nvPicPr>
          <p:cNvPr id="5" name="Picture 4" descr="Screen Shot 2014-10-15 at 10.04.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553200" y="254937"/>
            <a:ext cx="1525720" cy="1302334"/>
          </a:xfrm>
          <a:prstGeom prst="rect">
            <a:avLst/>
          </a:prstGeom>
        </p:spPr>
      </p:pic>
      <p:pic>
        <p:nvPicPr>
          <p:cNvPr id="6" name="Picture 5" descr="Screen Shot 2014-10-15 at 10.05.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200" y="274638"/>
            <a:ext cx="1860480" cy="1323102"/>
          </a:xfrm>
          <a:prstGeom prst="rect">
            <a:avLst/>
          </a:prstGeom>
        </p:spPr>
      </p:pic>
    </p:spTree>
    <p:extLst>
      <p:ext uri="{BB962C8B-B14F-4D97-AF65-F5344CB8AC3E}">
        <p14:creationId xmlns:p14="http://schemas.microsoft.com/office/powerpoint/2010/main" val="1057589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79"/>
            <a:ext cx="8229600" cy="1143000"/>
          </a:xfrm>
        </p:spPr>
        <p:txBody>
          <a:bodyPr/>
          <a:lstStyle/>
          <a:p>
            <a:r>
              <a:rPr lang="en-US" dirty="0" smtClean="0"/>
              <a:t>Conventional logistic regression</a:t>
            </a:r>
            <a:endParaRPr lang="en-US" dirty="0"/>
          </a:p>
        </p:txBody>
      </p:sp>
      <p:sp>
        <p:nvSpPr>
          <p:cNvPr id="4" name="Slide Number Placeholder 3"/>
          <p:cNvSpPr>
            <a:spLocks noGrp="1"/>
          </p:cNvSpPr>
          <p:nvPr>
            <p:ph type="sldNum" sz="quarter" idx="12"/>
          </p:nvPr>
        </p:nvSpPr>
        <p:spPr/>
        <p:txBody>
          <a:bodyPr/>
          <a:lstStyle/>
          <a:p>
            <a:fld id="{07B3AE58-792F-B348-ACC1-1FA04FAC1B8A}" type="slidenum">
              <a:rPr lang="en-US" smtClean="0"/>
              <a:t>48</a:t>
            </a:fld>
            <a:endParaRPr lang="en-US"/>
          </a:p>
        </p:txBody>
      </p:sp>
      <p:pic>
        <p:nvPicPr>
          <p:cNvPr id="5" name="Picture 4" descr="Screen Shot 2014-10-15 at 9.27.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1162050"/>
            <a:ext cx="6019800" cy="5194300"/>
          </a:xfrm>
          <a:prstGeom prst="rect">
            <a:avLst/>
          </a:prstGeom>
        </p:spPr>
      </p:pic>
      <p:sp>
        <p:nvSpPr>
          <p:cNvPr id="6" name="TextBox 5"/>
          <p:cNvSpPr txBox="1"/>
          <p:nvPr/>
        </p:nvSpPr>
        <p:spPr>
          <a:xfrm>
            <a:off x="138538" y="6460659"/>
            <a:ext cx="6883089" cy="369332"/>
          </a:xfrm>
          <a:prstGeom prst="rect">
            <a:avLst/>
          </a:prstGeom>
          <a:noFill/>
        </p:spPr>
        <p:txBody>
          <a:bodyPr wrap="none" rtlCol="0">
            <a:spAutoFit/>
          </a:bodyPr>
          <a:lstStyle/>
          <a:p>
            <a:r>
              <a:rPr lang="en-US" dirty="0" smtClean="0"/>
              <a:t>from Dan </a:t>
            </a:r>
            <a:r>
              <a:rPr lang="en-US" dirty="0" err="1" smtClean="0"/>
              <a:t>Wilk’s</a:t>
            </a:r>
            <a:r>
              <a:rPr lang="en-US" dirty="0" smtClean="0"/>
              <a:t> article on extended logistic regression, Met Apps, 2009</a:t>
            </a:r>
            <a:endParaRPr lang="en-US" dirty="0"/>
          </a:p>
        </p:txBody>
      </p:sp>
      <p:sp>
        <p:nvSpPr>
          <p:cNvPr id="7" name="Rectangle 6"/>
          <p:cNvSpPr/>
          <p:nvPr/>
        </p:nvSpPr>
        <p:spPr>
          <a:xfrm>
            <a:off x="1652177" y="1162050"/>
            <a:ext cx="2589233" cy="35441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62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58"/>
            <a:ext cx="8229600" cy="899042"/>
          </a:xfrm>
        </p:spPr>
        <p:txBody>
          <a:bodyPr/>
          <a:lstStyle/>
          <a:p>
            <a:r>
              <a:rPr lang="en-US" dirty="0" err="1" smtClean="0"/>
              <a:t>Wilks</a:t>
            </a:r>
            <a:r>
              <a:rPr lang="en-US" dirty="0" smtClean="0"/>
              <a:t>’ extended logistic regression</a:t>
            </a:r>
            <a:endParaRPr lang="en-US" dirty="0"/>
          </a:p>
        </p:txBody>
      </p:sp>
      <p:sp>
        <p:nvSpPr>
          <p:cNvPr id="4" name="Slide Number Placeholder 3"/>
          <p:cNvSpPr>
            <a:spLocks noGrp="1"/>
          </p:cNvSpPr>
          <p:nvPr>
            <p:ph type="sldNum" sz="quarter" idx="12"/>
          </p:nvPr>
        </p:nvSpPr>
        <p:spPr/>
        <p:txBody>
          <a:bodyPr/>
          <a:lstStyle/>
          <a:p>
            <a:fld id="{07B3AE58-792F-B348-ACC1-1FA04FAC1B8A}" type="slidenum">
              <a:rPr lang="en-US" smtClean="0"/>
              <a:t>49</a:t>
            </a:fld>
            <a:endParaRPr lang="en-US"/>
          </a:p>
        </p:txBody>
      </p:sp>
      <p:pic>
        <p:nvPicPr>
          <p:cNvPr id="5" name="Picture 4" descr="Screen Shot 2014-10-15 at 9.30.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0" y="927100"/>
            <a:ext cx="5390733" cy="5367745"/>
          </a:xfrm>
          <a:prstGeom prst="rect">
            <a:avLst/>
          </a:prstGeom>
        </p:spPr>
      </p:pic>
      <p:sp>
        <p:nvSpPr>
          <p:cNvPr id="6" name="Rectangle 5"/>
          <p:cNvSpPr/>
          <p:nvPr/>
        </p:nvSpPr>
        <p:spPr>
          <a:xfrm>
            <a:off x="986374" y="893238"/>
            <a:ext cx="2589233" cy="35441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40069" y="6476039"/>
            <a:ext cx="7749387" cy="369332"/>
          </a:xfrm>
          <a:prstGeom prst="rect">
            <a:avLst/>
          </a:prstGeom>
          <a:noFill/>
        </p:spPr>
        <p:txBody>
          <a:bodyPr wrap="none" rtlCol="0">
            <a:spAutoFit/>
          </a:bodyPr>
          <a:lstStyle/>
          <a:p>
            <a:r>
              <a:rPr lang="en-US" dirty="0" smtClean="0"/>
              <a:t>g(q) = SQRT(q);   square-root transformation applied to precipitation data as well.</a:t>
            </a:r>
            <a:endParaRPr lang="en-US" dirty="0"/>
          </a:p>
        </p:txBody>
      </p:sp>
    </p:spTree>
    <p:extLst>
      <p:ext uri="{BB962C8B-B14F-4D97-AF65-F5344CB8AC3E}">
        <p14:creationId xmlns:p14="http://schemas.microsoft.com/office/powerpoint/2010/main" val="2925647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152400" y="304800"/>
            <a:ext cx="8839200" cy="838200"/>
          </a:xfrm>
        </p:spPr>
        <p:txBody>
          <a:bodyPr>
            <a:normAutofit fontScale="90000"/>
          </a:bodyPr>
          <a:lstStyle/>
          <a:p>
            <a:pPr eaLnBrk="1" hangingPunct="1"/>
            <a:r>
              <a:rPr lang="ja-JP" altLang="en-US" sz="3200" dirty="0">
                <a:latin typeface="Calibri" charset="0"/>
                <a:ea typeface="ＭＳ Ｐゴシック" charset="0"/>
                <a:cs typeface="ＭＳ Ｐゴシック" charset="0"/>
              </a:rPr>
              <a:t>“</a:t>
            </a:r>
            <a:r>
              <a:rPr lang="en-US" sz="3200" dirty="0">
                <a:latin typeface="Calibri" charset="0"/>
                <a:ea typeface="ＭＳ Ｐゴシック" charset="0"/>
                <a:cs typeface="ＭＳ Ｐゴシック" charset="0"/>
              </a:rPr>
              <a:t>Ensemble prediction</a:t>
            </a:r>
            <a:r>
              <a:rPr lang="ja-JP" altLang="en-US" sz="3200" dirty="0">
                <a:latin typeface="Calibri" charset="0"/>
                <a:ea typeface="ＭＳ Ｐゴシック" charset="0"/>
                <a:cs typeface="ＭＳ Ｐゴシック" charset="0"/>
              </a:rPr>
              <a:t>”</a:t>
            </a:r>
            <a:r>
              <a:rPr lang="en-US" sz="3200" dirty="0">
                <a:latin typeface="Calibri" charset="0"/>
                <a:ea typeface="ＭＳ Ｐゴシック" charset="0"/>
                <a:cs typeface="ＭＳ Ｐゴシック" charset="0"/>
              </a:rPr>
              <a:t> or </a:t>
            </a:r>
            <a:r>
              <a:rPr lang="ja-JP" altLang="en-US" sz="3200" dirty="0">
                <a:latin typeface="Calibri" charset="0"/>
                <a:ea typeface="ＭＳ Ｐゴシック" charset="0"/>
                <a:cs typeface="ＭＳ Ｐゴシック" charset="0"/>
              </a:rPr>
              <a:t>“</a:t>
            </a:r>
            <a:r>
              <a:rPr lang="en-US" sz="3200" dirty="0">
                <a:latin typeface="Calibri" charset="0"/>
                <a:ea typeface="ＭＳ Ｐゴシック" charset="0"/>
                <a:cs typeface="ＭＳ Ｐゴシック" charset="0"/>
              </a:rPr>
              <a:t>ensemble forecasting</a:t>
            </a:r>
            <a:r>
              <a:rPr lang="ja-JP" altLang="en-US" sz="3200" dirty="0">
                <a:latin typeface="Calibri" charset="0"/>
                <a:ea typeface="ＭＳ Ｐゴシック" charset="0"/>
                <a:cs typeface="ＭＳ Ｐゴシック" charset="0"/>
              </a:rPr>
              <a:t>”</a:t>
            </a:r>
            <a:r>
              <a:rPr lang="en-US" sz="4000" dirty="0">
                <a:latin typeface="Calibri" charset="0"/>
                <a:ea typeface="ＭＳ Ｐゴシック" charset="0"/>
                <a:cs typeface="ＭＳ Ｐゴシック" charset="0"/>
              </a:rPr>
              <a:t/>
            </a:r>
            <a:br>
              <a:rPr lang="en-US" sz="4000" dirty="0">
                <a:latin typeface="Calibri" charset="0"/>
                <a:ea typeface="ＭＳ Ｐゴシック" charset="0"/>
                <a:cs typeface="ＭＳ Ｐゴシック" charset="0"/>
              </a:rPr>
            </a:br>
            <a:r>
              <a:rPr lang="en-US" sz="2400" dirty="0">
                <a:latin typeface="Calibri" charset="0"/>
                <a:ea typeface="ＭＳ Ｐゴシック" charset="0"/>
                <a:cs typeface="ＭＳ Ｐゴシック" charset="0"/>
              </a:rPr>
              <a:t>Multiple simulations of the weather from slightly different initial conditions, perhaps different forecast models</a:t>
            </a:r>
            <a:endParaRPr lang="en-US" dirty="0">
              <a:latin typeface="Calibri" charset="0"/>
              <a:ea typeface="ＭＳ Ｐゴシック" charset="0"/>
              <a:cs typeface="ＭＳ Ｐゴシック" charset="0"/>
            </a:endParaRPr>
          </a:p>
        </p:txBody>
      </p:sp>
      <p:graphicFrame>
        <p:nvGraphicFramePr>
          <p:cNvPr id="20482" name="Object 2"/>
          <p:cNvGraphicFramePr>
            <a:graphicFrameLocks noChangeAspect="1"/>
          </p:cNvGraphicFramePr>
          <p:nvPr>
            <p:extLst>
              <p:ext uri="{D42A27DB-BD31-4B8C-83A1-F6EECF244321}">
                <p14:modId xmlns:p14="http://schemas.microsoft.com/office/powerpoint/2010/main" val="3832850132"/>
              </p:ext>
            </p:extLst>
          </p:nvPr>
        </p:nvGraphicFramePr>
        <p:xfrm>
          <a:off x="542250" y="1447800"/>
          <a:ext cx="7315200" cy="5218113"/>
        </p:xfrm>
        <a:graphic>
          <a:graphicData uri="http://schemas.openxmlformats.org/presentationml/2006/ole">
            <mc:AlternateContent xmlns:mc="http://schemas.openxmlformats.org/markup-compatibility/2006">
              <mc:Choice xmlns:v="urn:schemas-microsoft-com:vml" Requires="v">
                <p:oleObj spid="_x0000_s46089" name="Document" r:id="rId4" imgW="5477256" imgH="3907536" progId="Word.Document.8">
                  <p:embed/>
                </p:oleObj>
              </mc:Choice>
              <mc:Fallback>
                <p:oleObj name="Document" r:id="rId4" imgW="5477256" imgH="3907536"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250" y="1447800"/>
                        <a:ext cx="7315200" cy="5218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0484" name="Rectangle 7"/>
          <p:cNvSpPr>
            <a:spLocks noChangeArrowheads="1"/>
          </p:cNvSpPr>
          <p:nvPr/>
        </p:nvSpPr>
        <p:spPr bwMode="auto">
          <a:xfrm>
            <a:off x="29579" y="2669005"/>
            <a:ext cx="102534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smtClean="0">
                <a:latin typeface="Calibri" charset="0"/>
                <a:cs typeface="Calibri" charset="0"/>
              </a:rPr>
              <a:t>many</a:t>
            </a:r>
            <a:endParaRPr lang="en-US" sz="1600" dirty="0">
              <a:latin typeface="Calibri" charset="0"/>
              <a:cs typeface="Calibri" charset="0"/>
            </a:endParaRPr>
          </a:p>
          <a:p>
            <a:r>
              <a:rPr lang="en-US" sz="1600" dirty="0">
                <a:latin typeface="Calibri" charset="0"/>
                <a:cs typeface="Calibri" charset="0"/>
              </a:rPr>
              <a:t>ensemble</a:t>
            </a:r>
          </a:p>
          <a:p>
            <a:r>
              <a:rPr lang="en-US" sz="1600" dirty="0">
                <a:latin typeface="Calibri" charset="0"/>
                <a:cs typeface="Calibri" charset="0"/>
              </a:rPr>
              <a:t>members</a:t>
            </a:r>
          </a:p>
          <a:p>
            <a:r>
              <a:rPr lang="en-US" sz="1600" dirty="0">
                <a:latin typeface="Calibri" charset="0"/>
                <a:cs typeface="Calibri" charset="0"/>
              </a:rPr>
              <a:t>forecast it</a:t>
            </a:r>
          </a:p>
          <a:p>
            <a:r>
              <a:rPr lang="en-US" sz="1600" dirty="0">
                <a:latin typeface="Calibri" charset="0"/>
                <a:cs typeface="Calibri" charset="0"/>
              </a:rPr>
              <a:t>well.</a:t>
            </a:r>
            <a:endParaRPr lang="en-US" dirty="0">
              <a:latin typeface="Calibri" charset="0"/>
              <a:cs typeface="Calibri" charset="0"/>
            </a:endParaRPr>
          </a:p>
        </p:txBody>
      </p:sp>
      <p:sp>
        <p:nvSpPr>
          <p:cNvPr id="20485" name="Line 8"/>
          <p:cNvSpPr>
            <a:spLocks noChangeShapeType="1"/>
          </p:cNvSpPr>
          <p:nvPr/>
        </p:nvSpPr>
        <p:spPr bwMode="auto">
          <a:xfrm>
            <a:off x="990600" y="3386771"/>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486" name="Rectangle 9"/>
          <p:cNvSpPr>
            <a:spLocks noChangeArrowheads="1"/>
          </p:cNvSpPr>
          <p:nvPr/>
        </p:nvSpPr>
        <p:spPr bwMode="auto">
          <a:xfrm>
            <a:off x="152400" y="6461125"/>
            <a:ext cx="1358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a:t>from Tim Palmer</a:t>
            </a:r>
            <a:r>
              <a:rPr lang="ja-JP" altLang="en-US" sz="1000"/>
              <a:t>’</a:t>
            </a:r>
            <a:r>
              <a:rPr lang="en-US" sz="1000"/>
              <a:t>s</a:t>
            </a:r>
          </a:p>
          <a:p>
            <a:r>
              <a:rPr lang="en-US" sz="1000"/>
              <a:t>book chapter, 2006.</a:t>
            </a:r>
          </a:p>
        </p:txBody>
      </p:sp>
      <p:sp>
        <p:nvSpPr>
          <p:cNvPr id="20487" name="Rectangle 10"/>
          <p:cNvSpPr>
            <a:spLocks noChangeArrowheads="1"/>
          </p:cNvSpPr>
          <p:nvPr/>
        </p:nvSpPr>
        <p:spPr bwMode="auto">
          <a:xfrm>
            <a:off x="1511300" y="6096000"/>
            <a:ext cx="73019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latin typeface="Calibri" charset="0"/>
                <a:cs typeface="Calibri" charset="0"/>
              </a:rPr>
              <a:t>Probabilities commonly estimated from frequency of </a:t>
            </a:r>
            <a:r>
              <a:rPr lang="en-US" sz="1600" dirty="0">
                <a:latin typeface="Calibri" charset="0"/>
                <a:cs typeface="Calibri" charset="0"/>
              </a:rPr>
              <a:t>event in the </a:t>
            </a:r>
            <a:r>
              <a:rPr lang="en-US" sz="1600" dirty="0" smtClean="0">
                <a:latin typeface="Calibri" charset="0"/>
                <a:cs typeface="Calibri" charset="0"/>
              </a:rPr>
              <a:t> ensemble</a:t>
            </a:r>
            <a:r>
              <a:rPr lang="en-US" sz="1600" dirty="0">
                <a:latin typeface="Calibri" charset="0"/>
                <a:cs typeface="Calibri" charset="0"/>
              </a:rPr>
              <a:t>.</a:t>
            </a:r>
            <a:endParaRPr lang="en-US" dirty="0">
              <a:latin typeface="Calibri" charset="0"/>
              <a:cs typeface="Calibri" charset="0"/>
            </a:endParaRPr>
          </a:p>
        </p:txBody>
      </p:sp>
      <p:pic>
        <p:nvPicPr>
          <p:cNvPr id="20489" name="Picture 9" descr="Picture 2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1524000"/>
            <a:ext cx="76374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07B3AE58-792F-B348-ACC1-1FA04FAC1B8A}" type="slidenum">
              <a:rPr lang="en-US" smtClean="0"/>
              <a:t>5</a:t>
            </a:fld>
            <a:endParaRPr lang="en-US"/>
          </a:p>
        </p:txBody>
      </p:sp>
    </p:spTree>
    <p:extLst>
      <p:ext uri="{BB962C8B-B14F-4D97-AF65-F5344CB8AC3E}">
        <p14:creationId xmlns:p14="http://schemas.microsoft.com/office/powerpoint/2010/main" val="392362179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0-15 at 9.19.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0979"/>
            <a:ext cx="9144000" cy="6117021"/>
          </a:xfrm>
          <a:prstGeom prst="rect">
            <a:avLst/>
          </a:prstGeom>
        </p:spPr>
      </p:pic>
      <p:sp>
        <p:nvSpPr>
          <p:cNvPr id="4" name="Slide Number Placeholder 3"/>
          <p:cNvSpPr>
            <a:spLocks noGrp="1"/>
          </p:cNvSpPr>
          <p:nvPr>
            <p:ph type="sldNum" sz="quarter" idx="12"/>
          </p:nvPr>
        </p:nvSpPr>
        <p:spPr/>
        <p:txBody>
          <a:bodyPr/>
          <a:lstStyle/>
          <a:p>
            <a:fld id="{07B3AE58-792F-B348-ACC1-1FA04FAC1B8A}" type="slidenum">
              <a:rPr lang="en-US" smtClean="0"/>
              <a:t>50</a:t>
            </a:fld>
            <a:endParaRPr lang="en-US"/>
          </a:p>
        </p:txBody>
      </p:sp>
      <p:sp>
        <p:nvSpPr>
          <p:cNvPr id="6" name="TextBox 5"/>
          <p:cNvSpPr txBox="1"/>
          <p:nvPr/>
        </p:nvSpPr>
        <p:spPr>
          <a:xfrm>
            <a:off x="2841588" y="168778"/>
            <a:ext cx="3307516" cy="584776"/>
          </a:xfrm>
          <a:prstGeom prst="rect">
            <a:avLst/>
          </a:prstGeom>
          <a:noFill/>
        </p:spPr>
        <p:txBody>
          <a:bodyPr wrap="none" rtlCol="0">
            <a:spAutoFit/>
          </a:bodyPr>
          <a:lstStyle/>
          <a:p>
            <a:r>
              <a:rPr lang="en-US" sz="3200" dirty="0" err="1" smtClean="0"/>
              <a:t>Eureqa</a:t>
            </a:r>
            <a:r>
              <a:rPr lang="en-US" sz="3200" dirty="0" smtClean="0"/>
              <a:t> diagnostics</a:t>
            </a:r>
            <a:endParaRPr lang="en-US" sz="3200" dirty="0"/>
          </a:p>
        </p:txBody>
      </p:sp>
    </p:spTree>
    <p:extLst>
      <p:ext uri="{BB962C8B-B14F-4D97-AF65-F5344CB8AC3E}">
        <p14:creationId xmlns:p14="http://schemas.microsoft.com/office/powerpoint/2010/main" val="2241073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Eureqa’s</a:t>
            </a:r>
            <a:r>
              <a:rPr lang="en-US" dirty="0" smtClean="0"/>
              <a:t> data and constraints</a:t>
            </a:r>
            <a:endParaRPr lang="en-US" dirty="0"/>
          </a:p>
        </p:txBody>
      </p:sp>
      <p:sp>
        <p:nvSpPr>
          <p:cNvPr id="3" name="Content Placeholder 2"/>
          <p:cNvSpPr>
            <a:spLocks noGrp="1"/>
          </p:cNvSpPr>
          <p:nvPr>
            <p:ph idx="1"/>
          </p:nvPr>
        </p:nvSpPr>
        <p:spPr/>
        <p:txBody>
          <a:bodyPr/>
          <a:lstStyle/>
          <a:p>
            <a:r>
              <a:rPr lang="en-US" dirty="0" smtClean="0"/>
              <a:t>Equation form:</a:t>
            </a:r>
          </a:p>
          <a:p>
            <a:r>
              <a:rPr lang="en-US" dirty="0" smtClean="0"/>
              <a:t>Error metric: logarithm squashed form (didn’t have metric like minimization of CRPS)</a:t>
            </a:r>
          </a:p>
          <a:p>
            <a:pPr lvl="1"/>
            <a:r>
              <a:rPr lang="en-US" dirty="0"/>
              <a:t>Minimizes the squashed error log(1 + |error|)</a:t>
            </a:r>
          </a:p>
          <a:p>
            <a:r>
              <a:rPr lang="en-US" dirty="0" smtClean="0"/>
              <a:t> Data (see next page)</a:t>
            </a:r>
            <a:endParaRPr lang="en-US" dirty="0"/>
          </a:p>
        </p:txBody>
      </p:sp>
      <p:sp>
        <p:nvSpPr>
          <p:cNvPr id="4" name="Slide Number Placeholder 3"/>
          <p:cNvSpPr>
            <a:spLocks noGrp="1"/>
          </p:cNvSpPr>
          <p:nvPr>
            <p:ph type="sldNum" sz="quarter" idx="12"/>
          </p:nvPr>
        </p:nvSpPr>
        <p:spPr/>
        <p:txBody>
          <a:bodyPr/>
          <a:lstStyle/>
          <a:p>
            <a:fld id="{07B3AE58-792F-B348-ACC1-1FA04FAC1B8A}" type="slidenum">
              <a:rPr lang="en-US" smtClean="0"/>
              <a:t>51</a:t>
            </a:fld>
            <a:endParaRPr lang="en-US"/>
          </a:p>
        </p:txBody>
      </p:sp>
      <p:pic>
        <p:nvPicPr>
          <p:cNvPr id="5" name="Picture 4" descr="Screen Shot 2014-10-15 at 9.20.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4505" y="1417638"/>
            <a:ext cx="5222295" cy="881062"/>
          </a:xfrm>
          <a:prstGeom prst="rect">
            <a:avLst/>
          </a:prstGeom>
        </p:spPr>
      </p:pic>
    </p:spTree>
    <p:extLst>
      <p:ext uri="{BB962C8B-B14F-4D97-AF65-F5344CB8AC3E}">
        <p14:creationId xmlns:p14="http://schemas.microsoft.com/office/powerpoint/2010/main" val="1811742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B3AE58-792F-B348-ACC1-1FA04FAC1B8A}" type="slidenum">
              <a:rPr lang="en-US" smtClean="0"/>
              <a:t>52</a:t>
            </a:fld>
            <a:endParaRPr lang="en-US"/>
          </a:p>
        </p:txBody>
      </p:sp>
      <p:pic>
        <p:nvPicPr>
          <p:cNvPr id="6" name="Picture 5" descr="Screen Shot 2014-10-15 at 9.23.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53" y="0"/>
            <a:ext cx="5247861" cy="6858000"/>
          </a:xfrm>
          <a:prstGeom prst="rect">
            <a:avLst/>
          </a:prstGeom>
        </p:spPr>
      </p:pic>
      <p:sp>
        <p:nvSpPr>
          <p:cNvPr id="7" name="TextBox 6"/>
          <p:cNvSpPr txBox="1"/>
          <p:nvPr/>
        </p:nvSpPr>
        <p:spPr>
          <a:xfrm>
            <a:off x="6036916" y="305612"/>
            <a:ext cx="2579552" cy="1200329"/>
          </a:xfrm>
          <a:prstGeom prst="rect">
            <a:avLst/>
          </a:prstGeom>
          <a:noFill/>
        </p:spPr>
        <p:txBody>
          <a:bodyPr wrap="none" rtlCol="0">
            <a:spAutoFit/>
          </a:bodyPr>
          <a:lstStyle/>
          <a:p>
            <a:r>
              <a:rPr lang="en-US" sz="3600" dirty="0" smtClean="0"/>
              <a:t>Sample</a:t>
            </a:r>
          </a:p>
          <a:p>
            <a:r>
              <a:rPr lang="en-US" sz="3600" dirty="0"/>
              <a:t>t</a:t>
            </a:r>
            <a:r>
              <a:rPr lang="en-US" sz="3600" dirty="0" smtClean="0"/>
              <a:t>raining data</a:t>
            </a:r>
            <a:endParaRPr lang="en-US" sz="3600" dirty="0"/>
          </a:p>
        </p:txBody>
      </p:sp>
    </p:spTree>
    <p:extLst>
      <p:ext uri="{BB962C8B-B14F-4D97-AF65-F5344CB8AC3E}">
        <p14:creationId xmlns:p14="http://schemas.microsoft.com/office/powerpoint/2010/main" val="34485712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Brier skill scores, ITH 36-48 h </a:t>
            </a:r>
            <a:r>
              <a:rPr lang="en-US" dirty="0" err="1" smtClean="0"/>
              <a:t>precip</a:t>
            </a:r>
            <a:r>
              <a:rPr lang="en-US" dirty="0" smtClean="0"/>
              <a:t>.</a:t>
            </a:r>
            <a:endParaRPr lang="en-US" dirty="0"/>
          </a:p>
        </p:txBody>
      </p:sp>
      <p:sp>
        <p:nvSpPr>
          <p:cNvPr id="4" name="Slide Number Placeholder 3"/>
          <p:cNvSpPr>
            <a:spLocks noGrp="1"/>
          </p:cNvSpPr>
          <p:nvPr>
            <p:ph type="sldNum" sz="quarter" idx="12"/>
          </p:nvPr>
        </p:nvSpPr>
        <p:spPr/>
        <p:txBody>
          <a:bodyPr/>
          <a:lstStyle/>
          <a:p>
            <a:fld id="{07B3AE58-792F-B348-ACC1-1FA04FAC1B8A}" type="slidenum">
              <a:rPr lang="en-US" smtClean="0"/>
              <a:t>53</a:t>
            </a:fld>
            <a:endParaRPr lang="en-US"/>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609467441"/>
              </p:ext>
            </p:extLst>
          </p:nvPr>
        </p:nvGraphicFramePr>
        <p:xfrm>
          <a:off x="286808" y="1505250"/>
          <a:ext cx="8500045" cy="3931919"/>
        </p:xfrm>
        <a:graphic>
          <a:graphicData uri="http://schemas.openxmlformats.org/drawingml/2006/table">
            <a:tbl>
              <a:tblPr firstRow="1" bandRow="1">
                <a:tableStyleId>{5C22544A-7EE6-4342-B048-85BDC9FD1C3A}</a:tableStyleId>
              </a:tblPr>
              <a:tblGrid>
                <a:gridCol w="1699472"/>
                <a:gridCol w="1314173"/>
                <a:gridCol w="1371600"/>
                <a:gridCol w="1371600"/>
                <a:gridCol w="1371600"/>
                <a:gridCol w="1371600"/>
              </a:tblGrid>
              <a:tr h="370840">
                <a:tc>
                  <a:txBody>
                    <a:bodyPr/>
                    <a:lstStyle/>
                    <a:p>
                      <a:r>
                        <a:rPr lang="en-US" dirty="0" smtClean="0"/>
                        <a:t>Methods</a:t>
                      </a:r>
                      <a:endParaRPr lang="en-US" dirty="0"/>
                    </a:p>
                  </a:txBody>
                  <a:tcPr/>
                </a:tc>
                <a:tc>
                  <a:txBody>
                    <a:bodyPr/>
                    <a:lstStyle/>
                    <a:p>
                      <a:r>
                        <a:rPr lang="en-US" dirty="0" smtClean="0"/>
                        <a:t>BSS</a:t>
                      </a:r>
                      <a:r>
                        <a:rPr lang="en-US" baseline="0" dirty="0" smtClean="0"/>
                        <a:t> </a:t>
                      </a:r>
                    </a:p>
                    <a:p>
                      <a:r>
                        <a:rPr lang="en-US" baseline="0" dirty="0" smtClean="0"/>
                        <a:t>&gt; 1 mm</a:t>
                      </a:r>
                      <a:endParaRPr lang="en-US" dirty="0"/>
                    </a:p>
                  </a:txBody>
                  <a:tcPr/>
                </a:tc>
                <a:tc>
                  <a:txBody>
                    <a:bodyPr/>
                    <a:lstStyle/>
                    <a:p>
                      <a:r>
                        <a:rPr lang="en-US" dirty="0" smtClean="0"/>
                        <a:t>BSS</a:t>
                      </a:r>
                    </a:p>
                    <a:p>
                      <a:r>
                        <a:rPr lang="en-US" dirty="0" smtClean="0"/>
                        <a:t>&gt; 2.5 mm</a:t>
                      </a:r>
                      <a:endParaRPr lang="en-US" dirty="0"/>
                    </a:p>
                  </a:txBody>
                  <a:tcPr/>
                </a:tc>
                <a:tc>
                  <a:txBody>
                    <a:bodyPr/>
                    <a:lstStyle/>
                    <a:p>
                      <a:r>
                        <a:rPr lang="en-US" dirty="0" smtClean="0"/>
                        <a:t>BSS</a:t>
                      </a:r>
                    </a:p>
                    <a:p>
                      <a:r>
                        <a:rPr lang="en-US" dirty="0" smtClean="0"/>
                        <a:t>&gt;</a:t>
                      </a:r>
                      <a:r>
                        <a:rPr lang="en-US" baseline="0" dirty="0" smtClean="0"/>
                        <a:t> 5 mm</a:t>
                      </a:r>
                      <a:endParaRPr lang="en-US" dirty="0"/>
                    </a:p>
                  </a:txBody>
                  <a:tcPr/>
                </a:tc>
                <a:tc>
                  <a:txBody>
                    <a:bodyPr/>
                    <a:lstStyle/>
                    <a:p>
                      <a:r>
                        <a:rPr lang="en-US" dirty="0" smtClean="0"/>
                        <a:t>BSS</a:t>
                      </a:r>
                    </a:p>
                    <a:p>
                      <a:r>
                        <a:rPr lang="en-US" dirty="0" smtClean="0"/>
                        <a:t>&gt; 10 mm</a:t>
                      </a:r>
                      <a:endParaRPr lang="en-US" dirty="0"/>
                    </a:p>
                  </a:txBody>
                  <a:tcPr/>
                </a:tc>
                <a:tc>
                  <a:txBody>
                    <a:bodyPr/>
                    <a:lstStyle/>
                    <a:p>
                      <a:r>
                        <a:rPr lang="en-US" dirty="0" smtClean="0"/>
                        <a:t>BSS</a:t>
                      </a:r>
                    </a:p>
                    <a:p>
                      <a:r>
                        <a:rPr lang="en-US" dirty="0" smtClean="0"/>
                        <a:t>&gt; 25 mm</a:t>
                      </a:r>
                      <a:endParaRPr lang="en-US" dirty="0"/>
                    </a:p>
                  </a:txBody>
                  <a:tcPr/>
                </a:tc>
              </a:tr>
              <a:tr h="370840">
                <a:tc>
                  <a:txBody>
                    <a:bodyPr/>
                    <a:lstStyle/>
                    <a:p>
                      <a:r>
                        <a:rPr lang="en-US" dirty="0" err="1" smtClean="0"/>
                        <a:t>Eureqa</a:t>
                      </a:r>
                      <a:endParaRPr lang="en-US" dirty="0" smtClean="0"/>
                    </a:p>
                    <a:p>
                      <a:r>
                        <a:rPr lang="en-US" dirty="0" smtClean="0"/>
                        <a:t>(genetic</a:t>
                      </a:r>
                    </a:p>
                    <a:p>
                      <a:r>
                        <a:rPr lang="en-US" dirty="0" smtClean="0"/>
                        <a:t>programming)</a:t>
                      </a:r>
                      <a:endParaRPr lang="en-US" dirty="0"/>
                    </a:p>
                  </a:txBody>
                  <a:tcPr/>
                </a:tc>
                <a:tc>
                  <a:txBody>
                    <a:bodyPr/>
                    <a:lstStyle/>
                    <a:p>
                      <a:r>
                        <a:rPr lang="en-US" dirty="0" smtClean="0"/>
                        <a:t>0.288</a:t>
                      </a:r>
                      <a:endParaRPr lang="en-US" dirty="0"/>
                    </a:p>
                  </a:txBody>
                  <a:tcPr/>
                </a:tc>
                <a:tc>
                  <a:txBody>
                    <a:bodyPr/>
                    <a:lstStyle/>
                    <a:p>
                      <a:r>
                        <a:rPr lang="en-US" dirty="0" smtClean="0"/>
                        <a:t>0.240</a:t>
                      </a:r>
                      <a:endParaRPr lang="en-US" dirty="0"/>
                    </a:p>
                  </a:txBody>
                  <a:tcPr/>
                </a:tc>
                <a:tc>
                  <a:txBody>
                    <a:bodyPr/>
                    <a:lstStyle/>
                    <a:p>
                      <a:r>
                        <a:rPr lang="en-US" dirty="0" smtClean="0"/>
                        <a:t>0.161</a:t>
                      </a:r>
                      <a:endParaRPr lang="en-US" dirty="0"/>
                    </a:p>
                  </a:txBody>
                  <a:tcPr/>
                </a:tc>
                <a:tc>
                  <a:txBody>
                    <a:bodyPr/>
                    <a:lstStyle/>
                    <a:p>
                      <a:r>
                        <a:rPr lang="en-US" dirty="0" smtClean="0"/>
                        <a:t>0.041</a:t>
                      </a:r>
                      <a:endParaRPr lang="en-US" dirty="0"/>
                    </a:p>
                  </a:txBody>
                  <a:tcPr/>
                </a:tc>
                <a:tc>
                  <a:txBody>
                    <a:bodyPr/>
                    <a:lstStyle/>
                    <a:p>
                      <a:r>
                        <a:rPr lang="en-US" dirty="0" smtClean="0"/>
                        <a:t>-</a:t>
                      </a:r>
                      <a:r>
                        <a:rPr lang="en-US" dirty="0" smtClean="0"/>
                        <a:t>0.054</a:t>
                      </a:r>
                      <a:endParaRPr lang="en-US" dirty="0"/>
                    </a:p>
                  </a:txBody>
                  <a:tcPr/>
                </a:tc>
              </a:tr>
              <a:tr h="370840">
                <a:tc>
                  <a:txBody>
                    <a:bodyPr/>
                    <a:lstStyle/>
                    <a:p>
                      <a:r>
                        <a:rPr lang="en-US" dirty="0" smtClean="0"/>
                        <a:t>Extended logistic</a:t>
                      </a:r>
                      <a:r>
                        <a:rPr lang="en-US" baseline="0" dirty="0" smtClean="0"/>
                        <a:t> regression</a:t>
                      </a:r>
                      <a:endParaRPr lang="en-US" dirty="0" smtClean="0"/>
                    </a:p>
                  </a:txBody>
                  <a:tcPr/>
                </a:tc>
                <a:tc>
                  <a:txBody>
                    <a:bodyPr/>
                    <a:lstStyle/>
                    <a:p>
                      <a:r>
                        <a:rPr lang="en-US" dirty="0" smtClean="0"/>
                        <a:t>0.276</a:t>
                      </a:r>
                      <a:endParaRPr lang="en-US" dirty="0"/>
                    </a:p>
                  </a:txBody>
                  <a:tcPr/>
                </a:tc>
                <a:tc>
                  <a:txBody>
                    <a:bodyPr/>
                    <a:lstStyle/>
                    <a:p>
                      <a:r>
                        <a:rPr lang="en-US" dirty="0" smtClean="0"/>
                        <a:t>0.228</a:t>
                      </a:r>
                      <a:endParaRPr lang="en-US" dirty="0"/>
                    </a:p>
                  </a:txBody>
                  <a:tcPr/>
                </a:tc>
                <a:tc>
                  <a:txBody>
                    <a:bodyPr/>
                    <a:lstStyle/>
                    <a:p>
                      <a:r>
                        <a:rPr lang="en-US" dirty="0" smtClean="0"/>
                        <a:t>0.166</a:t>
                      </a:r>
                      <a:endParaRPr lang="en-US" dirty="0"/>
                    </a:p>
                  </a:txBody>
                  <a:tcPr/>
                </a:tc>
                <a:tc>
                  <a:txBody>
                    <a:bodyPr/>
                    <a:lstStyle/>
                    <a:p>
                      <a:r>
                        <a:rPr lang="en-US" dirty="0" smtClean="0"/>
                        <a:t>0.108</a:t>
                      </a:r>
                      <a:endParaRPr lang="en-US" dirty="0"/>
                    </a:p>
                  </a:txBody>
                  <a:tcPr/>
                </a:tc>
                <a:tc>
                  <a:txBody>
                    <a:bodyPr/>
                    <a:lstStyle/>
                    <a:p>
                      <a:r>
                        <a:rPr lang="en-US" dirty="0" smtClean="0"/>
                        <a:t>-0.064</a:t>
                      </a:r>
                      <a:endParaRPr lang="en-US" dirty="0"/>
                    </a:p>
                  </a:txBody>
                  <a:tcPr/>
                </a:tc>
              </a:tr>
              <a:tr h="370840">
                <a:tc>
                  <a:txBody>
                    <a:bodyPr/>
                    <a:lstStyle/>
                    <a:p>
                      <a:r>
                        <a:rPr lang="en-US" dirty="0" smtClean="0"/>
                        <a:t>3-parameter</a:t>
                      </a:r>
                      <a:r>
                        <a:rPr lang="en-US" baseline="0" dirty="0" smtClean="0"/>
                        <a:t> shifted, censored gamma of </a:t>
                      </a:r>
                      <a:r>
                        <a:rPr lang="en-US" baseline="0" dirty="0" err="1" smtClean="0"/>
                        <a:t>Scheuerer</a:t>
                      </a:r>
                      <a:endParaRPr lang="en-US" dirty="0"/>
                    </a:p>
                  </a:txBody>
                  <a:tcPr/>
                </a:tc>
                <a:tc>
                  <a:txBody>
                    <a:bodyPr/>
                    <a:lstStyle/>
                    <a:p>
                      <a:r>
                        <a:rPr lang="en-US" dirty="0" smtClean="0">
                          <a:solidFill>
                            <a:srgbClr val="FF0000"/>
                          </a:solidFill>
                        </a:rPr>
                        <a:t>0.314</a:t>
                      </a:r>
                      <a:endParaRPr lang="en-US" dirty="0">
                        <a:solidFill>
                          <a:srgbClr val="FF0000"/>
                        </a:solidFill>
                      </a:endParaRPr>
                    </a:p>
                  </a:txBody>
                  <a:tcPr/>
                </a:tc>
                <a:tc>
                  <a:txBody>
                    <a:bodyPr/>
                    <a:lstStyle/>
                    <a:p>
                      <a:r>
                        <a:rPr lang="en-US" dirty="0" smtClean="0">
                          <a:solidFill>
                            <a:srgbClr val="FF0000"/>
                          </a:solidFill>
                        </a:rPr>
                        <a:t>0.258</a:t>
                      </a:r>
                      <a:endParaRPr lang="en-US" dirty="0">
                        <a:solidFill>
                          <a:srgbClr val="FF0000"/>
                        </a:solidFill>
                      </a:endParaRPr>
                    </a:p>
                  </a:txBody>
                  <a:tcPr/>
                </a:tc>
                <a:tc>
                  <a:txBody>
                    <a:bodyPr/>
                    <a:lstStyle/>
                    <a:p>
                      <a:r>
                        <a:rPr lang="en-US" dirty="0" smtClean="0">
                          <a:solidFill>
                            <a:srgbClr val="FF0000"/>
                          </a:solidFill>
                        </a:rPr>
                        <a:t>0.183</a:t>
                      </a:r>
                      <a:endParaRPr lang="en-US" dirty="0">
                        <a:solidFill>
                          <a:srgbClr val="FF0000"/>
                        </a:solidFill>
                      </a:endParaRPr>
                    </a:p>
                  </a:txBody>
                  <a:tcPr/>
                </a:tc>
                <a:tc>
                  <a:txBody>
                    <a:bodyPr/>
                    <a:lstStyle/>
                    <a:p>
                      <a:r>
                        <a:rPr lang="en-US" dirty="0" smtClean="0">
                          <a:solidFill>
                            <a:srgbClr val="FF0000"/>
                          </a:solidFill>
                        </a:rPr>
                        <a:t>0.132</a:t>
                      </a:r>
                      <a:endParaRPr lang="en-US" dirty="0">
                        <a:solidFill>
                          <a:srgbClr val="FF0000"/>
                        </a:solidFill>
                      </a:endParaRPr>
                    </a:p>
                  </a:txBody>
                  <a:tcPr/>
                </a:tc>
                <a:tc>
                  <a:txBody>
                    <a:bodyPr/>
                    <a:lstStyle/>
                    <a:p>
                      <a:r>
                        <a:rPr lang="en-US" dirty="0" smtClean="0">
                          <a:solidFill>
                            <a:srgbClr val="FF0000"/>
                          </a:solidFill>
                        </a:rPr>
                        <a:t>0.036</a:t>
                      </a:r>
                      <a:endParaRPr lang="en-US" dirty="0">
                        <a:solidFill>
                          <a:srgbClr val="FF0000"/>
                        </a:solidFill>
                      </a:endParaRPr>
                    </a:p>
                  </a:txBody>
                  <a:tcPr/>
                </a:tc>
              </a:tr>
            </a:tbl>
          </a:graphicData>
        </a:graphic>
      </p:graphicFrame>
      <p:sp>
        <p:nvSpPr>
          <p:cNvPr id="11" name="TextBox 10"/>
          <p:cNvSpPr txBox="1"/>
          <p:nvPr/>
        </p:nvSpPr>
        <p:spPr>
          <a:xfrm>
            <a:off x="448212" y="5661804"/>
            <a:ext cx="8338641" cy="923330"/>
          </a:xfrm>
          <a:prstGeom prst="rect">
            <a:avLst/>
          </a:prstGeom>
          <a:noFill/>
        </p:spPr>
        <p:txBody>
          <a:bodyPr wrap="none" rtlCol="0">
            <a:spAutoFit/>
          </a:bodyPr>
          <a:lstStyle/>
          <a:p>
            <a:r>
              <a:rPr lang="en-US" dirty="0" smtClean="0"/>
              <a:t>A Brier score measures the squared error of the probabilistic forecast averaged over all</a:t>
            </a:r>
          </a:p>
          <a:p>
            <a:r>
              <a:rPr lang="en-US" dirty="0" smtClean="0"/>
              <a:t>samples.  The Brier skill score measures the skill relative to a climatological probability</a:t>
            </a:r>
          </a:p>
          <a:p>
            <a:r>
              <a:rPr lang="en-US" dirty="0" smtClean="0"/>
              <a:t>forecast</a:t>
            </a:r>
            <a:endParaRPr lang="en-US" dirty="0"/>
          </a:p>
        </p:txBody>
      </p:sp>
    </p:spTree>
    <p:extLst>
      <p:ext uri="{BB962C8B-B14F-4D97-AF65-F5344CB8AC3E}">
        <p14:creationId xmlns:p14="http://schemas.microsoft.com/office/powerpoint/2010/main" val="41278007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Adjusting numerical weather prediction forecast guidance of precipitation is difficult.</a:t>
            </a:r>
          </a:p>
          <a:p>
            <a:r>
              <a:rPr lang="en-US" dirty="0" smtClean="0"/>
              <a:t>It is aided tremendously if one has a long time series of past forecasts generated with the same forecast system used operationally (reforecasts).</a:t>
            </a:r>
          </a:p>
          <a:p>
            <a:r>
              <a:rPr lang="en-US" dirty="0" smtClean="0"/>
              <a:t>A variety of post-processing methods have been tried.</a:t>
            </a:r>
          </a:p>
          <a:p>
            <a:r>
              <a:rPr lang="en-US" dirty="0" smtClean="0"/>
              <a:t>The best method that works well with limited training data is an important area for future research (discussed more in supplementary slides).</a:t>
            </a:r>
            <a:endParaRPr lang="en-US" dirty="0"/>
          </a:p>
        </p:txBody>
      </p:sp>
      <p:sp>
        <p:nvSpPr>
          <p:cNvPr id="4" name="Slide Number Placeholder 3"/>
          <p:cNvSpPr>
            <a:spLocks noGrp="1"/>
          </p:cNvSpPr>
          <p:nvPr>
            <p:ph type="sldNum" sz="quarter" idx="12"/>
          </p:nvPr>
        </p:nvSpPr>
        <p:spPr/>
        <p:txBody>
          <a:bodyPr/>
          <a:lstStyle/>
          <a:p>
            <a:fld id="{07B3AE58-792F-B348-ACC1-1FA04FAC1B8A}" type="slidenum">
              <a:rPr lang="en-US" smtClean="0"/>
              <a:t>54</a:t>
            </a:fld>
            <a:endParaRPr lang="en-US"/>
          </a:p>
        </p:txBody>
      </p:sp>
    </p:spTree>
    <p:extLst>
      <p:ext uri="{BB962C8B-B14F-4D97-AF65-F5344CB8AC3E}">
        <p14:creationId xmlns:p14="http://schemas.microsoft.com/office/powerpoint/2010/main" val="25271010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3821"/>
            <a:ext cx="8229600" cy="1143000"/>
          </a:xfrm>
        </p:spPr>
        <p:txBody>
          <a:bodyPr>
            <a:normAutofit fontScale="90000"/>
          </a:bodyPr>
          <a:lstStyle/>
          <a:p>
            <a:r>
              <a:rPr lang="en-US" dirty="0" smtClean="0"/>
              <a:t>Challenge: for </a:t>
            </a:r>
            <a:r>
              <a:rPr lang="en-US" dirty="0" smtClean="0"/>
              <a:t>NWS real-tim</a:t>
            </a:r>
            <a:r>
              <a:rPr lang="en-US" dirty="0" smtClean="0"/>
              <a:t>e applications</a:t>
            </a:r>
            <a:r>
              <a:rPr lang="en-US" dirty="0" smtClean="0"/>
              <a:t>, </a:t>
            </a:r>
            <a:r>
              <a:rPr lang="en-US" dirty="0" smtClean="0"/>
              <a:t>there is little training data, or it’s hard to get.</a:t>
            </a:r>
            <a:endParaRPr lang="en-US" dirty="0"/>
          </a:p>
        </p:txBody>
      </p:sp>
      <p:sp>
        <p:nvSpPr>
          <p:cNvPr id="3" name="Content Placeholder 2"/>
          <p:cNvSpPr>
            <a:spLocks noGrp="1"/>
          </p:cNvSpPr>
          <p:nvPr>
            <p:ph idx="1"/>
          </p:nvPr>
        </p:nvSpPr>
        <p:spPr>
          <a:xfrm>
            <a:off x="457200" y="2205663"/>
            <a:ext cx="8229600" cy="4525963"/>
          </a:xfrm>
        </p:spPr>
        <p:txBody>
          <a:bodyPr>
            <a:normAutofit lnSpcReduction="10000"/>
          </a:bodyPr>
          <a:lstStyle/>
          <a:p>
            <a:r>
              <a:rPr lang="en-US" dirty="0" smtClean="0"/>
              <a:t>GEFS: will change soon to new version, obviating the existing reforecasts.</a:t>
            </a:r>
          </a:p>
          <a:p>
            <a:r>
              <a:rPr lang="en-US" dirty="0" smtClean="0"/>
              <a:t>ECMWF: ~20-year, 1x weekly reforecasts, but have not been made available to us (yet).</a:t>
            </a:r>
          </a:p>
          <a:p>
            <a:r>
              <a:rPr lang="en-US" dirty="0" smtClean="0"/>
              <a:t>CMC: ~ 5 years of reforecasts based on ERA-Interim with near-surface adjustment; not available for this project (yet).</a:t>
            </a:r>
          </a:p>
          <a:p>
            <a:r>
              <a:rPr lang="en-US" dirty="0" smtClean="0"/>
              <a:t>No reforecasts for control/deterministic of various centers.</a:t>
            </a:r>
          </a:p>
          <a:p>
            <a:endParaRPr lang="en-US" dirty="0"/>
          </a:p>
        </p:txBody>
      </p:sp>
      <p:sp>
        <p:nvSpPr>
          <p:cNvPr id="4" name="Slide Number Placeholder 3"/>
          <p:cNvSpPr>
            <a:spLocks noGrp="1"/>
          </p:cNvSpPr>
          <p:nvPr>
            <p:ph type="sldNum" sz="quarter" idx="12"/>
          </p:nvPr>
        </p:nvSpPr>
        <p:spPr/>
        <p:txBody>
          <a:bodyPr/>
          <a:lstStyle/>
          <a:p>
            <a:fld id="{F907EEBE-1823-694C-A8BD-DD61E3F4429D}" type="slidenum">
              <a:rPr lang="en-US" smtClean="0"/>
              <a:t>55</a:t>
            </a:fld>
            <a:endParaRPr lang="en-US"/>
          </a:p>
        </p:txBody>
      </p:sp>
    </p:spTree>
    <p:extLst>
      <p:ext uri="{BB962C8B-B14F-4D97-AF65-F5344CB8AC3E}">
        <p14:creationId xmlns:p14="http://schemas.microsoft.com/office/powerpoint/2010/main" val="316076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154"/>
            <a:ext cx="8229600" cy="1143000"/>
          </a:xfrm>
        </p:spPr>
        <p:txBody>
          <a:bodyPr>
            <a:noAutofit/>
          </a:bodyPr>
          <a:lstStyle/>
          <a:p>
            <a:r>
              <a:rPr lang="en-US" sz="3600" dirty="0" smtClean="0"/>
              <a:t>What might we reasonably do to post-process multi-model ensemble guidance?</a:t>
            </a:r>
            <a:endParaRPr lang="en-US" sz="3600" dirty="0"/>
          </a:p>
        </p:txBody>
      </p:sp>
      <p:sp>
        <p:nvSpPr>
          <p:cNvPr id="3" name="Content Placeholder 2"/>
          <p:cNvSpPr>
            <a:spLocks noGrp="1"/>
          </p:cNvSpPr>
          <p:nvPr>
            <p:ph idx="1"/>
          </p:nvPr>
        </p:nvSpPr>
        <p:spPr>
          <a:xfrm>
            <a:off x="457200" y="1522390"/>
            <a:ext cx="8229600" cy="4525963"/>
          </a:xfrm>
        </p:spPr>
        <p:txBody>
          <a:bodyPr>
            <a:normAutofit/>
          </a:bodyPr>
          <a:lstStyle/>
          <a:p>
            <a:r>
              <a:rPr lang="en-US" sz="2800" dirty="0" smtClean="0"/>
              <a:t>Previously (Hamill, July 2012 </a:t>
            </a:r>
            <a:r>
              <a:rPr lang="en-US" sz="2800" i="1" dirty="0" smtClean="0"/>
              <a:t>MWR</a:t>
            </a:r>
            <a:r>
              <a:rPr lang="en-US" sz="2800" dirty="0" smtClean="0"/>
              <a:t>) multi-model ensembles for POP (July-Oct 2010) verified against 1-degree CCPA produced reliable POP forecasts</a:t>
            </a:r>
            <a:endParaRPr lang="en-US" sz="2800" dirty="0"/>
          </a:p>
        </p:txBody>
      </p:sp>
      <p:pic>
        <p:nvPicPr>
          <p:cNvPr id="4" name="Picture 3" descr="FigA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1659"/>
            <a:ext cx="9144000" cy="3246120"/>
          </a:xfrm>
          <a:prstGeom prst="rect">
            <a:avLst/>
          </a:prstGeom>
        </p:spPr>
      </p:pic>
      <p:sp>
        <p:nvSpPr>
          <p:cNvPr id="5" name="TextBox 4"/>
          <p:cNvSpPr txBox="1"/>
          <p:nvPr/>
        </p:nvSpPr>
        <p:spPr>
          <a:xfrm>
            <a:off x="321833" y="6328826"/>
            <a:ext cx="8175548" cy="369332"/>
          </a:xfrm>
          <a:prstGeom prst="rect">
            <a:avLst/>
          </a:prstGeom>
          <a:noFill/>
        </p:spPr>
        <p:txBody>
          <a:bodyPr wrap="none" rtlCol="0">
            <a:spAutoFit/>
          </a:bodyPr>
          <a:lstStyle/>
          <a:p>
            <a:r>
              <a:rPr lang="en-US" dirty="0" smtClean="0">
                <a:solidFill>
                  <a:srgbClr val="FF0000"/>
                </a:solidFill>
              </a:rPr>
              <a:t>1-degree forecasts are not high-enough resolution for Blender; desire on 2.5-km grid.</a:t>
            </a:r>
            <a:endParaRPr lang="en-US" dirty="0">
              <a:solidFill>
                <a:srgbClr val="FF0000"/>
              </a:solidFill>
            </a:endParaRPr>
          </a:p>
        </p:txBody>
      </p:sp>
      <p:sp>
        <p:nvSpPr>
          <p:cNvPr id="6" name="Slide Number Placeholder 5"/>
          <p:cNvSpPr>
            <a:spLocks noGrp="1"/>
          </p:cNvSpPr>
          <p:nvPr>
            <p:ph type="sldNum" sz="quarter" idx="12"/>
          </p:nvPr>
        </p:nvSpPr>
        <p:spPr/>
        <p:txBody>
          <a:bodyPr/>
          <a:lstStyle/>
          <a:p>
            <a:fld id="{F907EEBE-1823-694C-A8BD-DD61E3F4429D}" type="slidenum">
              <a:rPr lang="en-US" smtClean="0"/>
              <a:t>56</a:t>
            </a:fld>
            <a:endParaRPr lang="en-US"/>
          </a:p>
        </p:txBody>
      </p:sp>
    </p:spTree>
    <p:extLst>
      <p:ext uri="{BB962C8B-B14F-4D97-AF65-F5344CB8AC3E}">
        <p14:creationId xmlns:p14="http://schemas.microsoft.com/office/powerpoint/2010/main" val="39862818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ISM_ppt_30yr_normal_4kmM2_annu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73" y="147883"/>
            <a:ext cx="7627077" cy="5417668"/>
          </a:xfrm>
          <a:prstGeom prst="rect">
            <a:avLst/>
          </a:prstGeom>
        </p:spPr>
      </p:pic>
      <p:sp>
        <p:nvSpPr>
          <p:cNvPr id="5" name="TextBox 4"/>
          <p:cNvSpPr txBox="1"/>
          <p:nvPr/>
        </p:nvSpPr>
        <p:spPr>
          <a:xfrm>
            <a:off x="408030" y="5693804"/>
            <a:ext cx="8411703" cy="707886"/>
          </a:xfrm>
          <a:prstGeom prst="rect">
            <a:avLst/>
          </a:prstGeom>
          <a:noFill/>
        </p:spPr>
        <p:txBody>
          <a:bodyPr wrap="none" rtlCol="0">
            <a:spAutoFit/>
          </a:bodyPr>
          <a:lstStyle/>
          <a:p>
            <a:pPr algn="ctr"/>
            <a:r>
              <a:rPr lang="en-US" sz="2000" dirty="0"/>
              <a:t>N</a:t>
            </a:r>
            <a:r>
              <a:rPr lang="en-US" sz="2000" dirty="0" smtClean="0"/>
              <a:t>otice much detail in western US at scales of O(10 km), below the </a:t>
            </a:r>
          </a:p>
          <a:p>
            <a:pPr algn="ctr"/>
            <a:r>
              <a:rPr lang="en-US" sz="2000" dirty="0" smtClean="0"/>
              <a:t>model grid spacing.  Can we statistically downscale the multi-model ensemble?</a:t>
            </a:r>
            <a:endParaRPr lang="en-US" sz="2000" dirty="0"/>
          </a:p>
        </p:txBody>
      </p:sp>
      <p:sp>
        <p:nvSpPr>
          <p:cNvPr id="2" name="Slide Number Placeholder 1"/>
          <p:cNvSpPr>
            <a:spLocks noGrp="1"/>
          </p:cNvSpPr>
          <p:nvPr>
            <p:ph type="sldNum" sz="quarter" idx="12"/>
          </p:nvPr>
        </p:nvSpPr>
        <p:spPr/>
        <p:txBody>
          <a:bodyPr/>
          <a:lstStyle/>
          <a:p>
            <a:fld id="{F907EEBE-1823-694C-A8BD-DD61E3F4429D}" type="slidenum">
              <a:rPr lang="en-US" smtClean="0"/>
              <a:t>57</a:t>
            </a:fld>
            <a:endParaRPr lang="en-US"/>
          </a:p>
        </p:txBody>
      </p:sp>
    </p:spTree>
    <p:extLst>
      <p:ext uri="{BB962C8B-B14F-4D97-AF65-F5344CB8AC3E}">
        <p14:creationId xmlns:p14="http://schemas.microsoft.com/office/powerpoint/2010/main" val="23032174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Thought process behind </a:t>
            </a:r>
            <a:br>
              <a:rPr lang="en-US" dirty="0" smtClean="0"/>
            </a:br>
            <a:r>
              <a:rPr lang="en-US" dirty="0" smtClean="0"/>
              <a:t>POP statistical downscaling</a:t>
            </a:r>
            <a:endParaRPr lang="en-US" dirty="0"/>
          </a:p>
        </p:txBody>
      </p:sp>
      <p:sp>
        <p:nvSpPr>
          <p:cNvPr id="3" name="Content Placeholder 2"/>
          <p:cNvSpPr>
            <a:spLocks noGrp="1"/>
          </p:cNvSpPr>
          <p:nvPr>
            <p:ph idx="1"/>
          </p:nvPr>
        </p:nvSpPr>
        <p:spPr>
          <a:xfrm>
            <a:off x="457200" y="1713286"/>
            <a:ext cx="8229600" cy="4525963"/>
          </a:xfrm>
        </p:spPr>
        <p:txBody>
          <a:bodyPr>
            <a:normAutofit fontScale="92500" lnSpcReduction="20000"/>
          </a:bodyPr>
          <a:lstStyle/>
          <a:p>
            <a:r>
              <a:rPr lang="en-US" b="1" dirty="0"/>
              <a:t>L</a:t>
            </a:r>
            <a:r>
              <a:rPr lang="en-US" b="1" dirty="0" smtClean="0"/>
              <a:t>arge scales</a:t>
            </a:r>
            <a:r>
              <a:rPr lang="en-US" dirty="0" smtClean="0"/>
              <a:t>: raw multi-model ensemble (MME) reasonably reliable and skillful.</a:t>
            </a:r>
          </a:p>
          <a:p>
            <a:r>
              <a:rPr lang="en-US" b="1" dirty="0" smtClean="0"/>
              <a:t>Small scales</a:t>
            </a:r>
            <a:r>
              <a:rPr lang="en-US" dirty="0" smtClean="0"/>
              <a:t>: raw MME will lack information on the </a:t>
            </a:r>
            <a:r>
              <a:rPr lang="en-US" dirty="0" err="1" smtClean="0"/>
              <a:t>subgrid</a:t>
            </a:r>
            <a:r>
              <a:rPr lang="en-US" dirty="0" smtClean="0"/>
              <a:t>-scale detail, be unreliable and less skillful than possible. </a:t>
            </a:r>
            <a:r>
              <a:rPr lang="en-US" dirty="0"/>
              <a:t>C</a:t>
            </a:r>
            <a:r>
              <a:rPr lang="en-US" dirty="0" smtClean="0"/>
              <a:t>oarser-resolution ensemble will lack:</a:t>
            </a:r>
          </a:p>
          <a:p>
            <a:pPr lvl="1"/>
            <a:r>
              <a:rPr lang="en-US" dirty="0" smtClean="0"/>
              <a:t>Climatological variations of POP from one region of the box to another.</a:t>
            </a:r>
          </a:p>
          <a:p>
            <a:pPr lvl="1"/>
            <a:r>
              <a:rPr lang="en-US" dirty="0" smtClean="0"/>
              <a:t>The extra forecast uncertainty contributed by these small-scale variations; small scales harder to predict than larger scales.</a:t>
            </a:r>
            <a:endParaRPr lang="en-US" dirty="0"/>
          </a:p>
        </p:txBody>
      </p:sp>
      <p:sp>
        <p:nvSpPr>
          <p:cNvPr id="4" name="Slide Number Placeholder 3"/>
          <p:cNvSpPr>
            <a:spLocks noGrp="1"/>
          </p:cNvSpPr>
          <p:nvPr>
            <p:ph type="sldNum" sz="quarter" idx="12"/>
          </p:nvPr>
        </p:nvSpPr>
        <p:spPr/>
        <p:txBody>
          <a:bodyPr/>
          <a:lstStyle/>
          <a:p>
            <a:fld id="{F907EEBE-1823-694C-A8BD-DD61E3F4429D}" type="slidenum">
              <a:rPr lang="en-US" smtClean="0"/>
              <a:t>58</a:t>
            </a:fld>
            <a:endParaRPr lang="en-US"/>
          </a:p>
        </p:txBody>
      </p:sp>
    </p:spTree>
    <p:extLst>
      <p:ext uri="{BB962C8B-B14F-4D97-AF65-F5344CB8AC3E}">
        <p14:creationId xmlns:p14="http://schemas.microsoft.com/office/powerpoint/2010/main" val="21680272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9696"/>
          </a:xfrm>
        </p:spPr>
        <p:txBody>
          <a:bodyPr>
            <a:normAutofit fontScale="90000"/>
          </a:bodyPr>
          <a:lstStyle/>
          <a:p>
            <a:r>
              <a:rPr lang="en-US" dirty="0" smtClean="0"/>
              <a:t>Proposed downscaling methodology</a:t>
            </a:r>
            <a:endParaRPr lang="en-US" dirty="0"/>
          </a:p>
        </p:txBody>
      </p:sp>
      <p:pic>
        <p:nvPicPr>
          <p:cNvPr id="4" name="Picture 3" descr="Screen Shot 2014-09-02 at 3.16.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4334"/>
            <a:ext cx="9144000" cy="3804397"/>
          </a:xfrm>
          <a:prstGeom prst="rect">
            <a:avLst/>
          </a:prstGeom>
        </p:spPr>
      </p:pic>
      <p:sp>
        <p:nvSpPr>
          <p:cNvPr id="3" name="TextBox 2"/>
          <p:cNvSpPr txBox="1"/>
          <p:nvPr/>
        </p:nvSpPr>
        <p:spPr>
          <a:xfrm>
            <a:off x="457200" y="5058731"/>
            <a:ext cx="8456703" cy="1569660"/>
          </a:xfrm>
          <a:prstGeom prst="rect">
            <a:avLst/>
          </a:prstGeom>
          <a:noFill/>
        </p:spPr>
        <p:txBody>
          <a:bodyPr wrap="square" rtlCol="0">
            <a:spAutoFit/>
          </a:bodyPr>
          <a:lstStyle/>
          <a:p>
            <a:r>
              <a:rPr lang="en-US" sz="1600" dirty="0" smtClean="0"/>
              <a:t>Here, the left-hand panel shows a member’s forecast precipitation amount at one coarse-res. grid box.  The middle figure shows a selected coarse-resolution analysis, chosen to have a value near that of the forecast.  The fine-resolution deviations from that coarse-resolution analysis are also shown.   The third panel shows our downscaling process:  add the fine-scale deviations to the member forecast.  A similar process is repeated, choosing a different analysis date, for every forecast member.</a:t>
            </a:r>
            <a:endParaRPr lang="en-US" sz="1600" dirty="0"/>
          </a:p>
        </p:txBody>
      </p:sp>
      <p:sp>
        <p:nvSpPr>
          <p:cNvPr id="5" name="Slide Number Placeholder 4"/>
          <p:cNvSpPr>
            <a:spLocks noGrp="1"/>
          </p:cNvSpPr>
          <p:nvPr>
            <p:ph type="sldNum" sz="quarter" idx="12"/>
          </p:nvPr>
        </p:nvSpPr>
        <p:spPr/>
        <p:txBody>
          <a:bodyPr/>
          <a:lstStyle/>
          <a:p>
            <a:fld id="{F907EEBE-1823-694C-A8BD-DD61E3F4429D}" type="slidenum">
              <a:rPr lang="en-US" smtClean="0"/>
              <a:t>59</a:t>
            </a:fld>
            <a:endParaRPr lang="en-US"/>
          </a:p>
        </p:txBody>
      </p:sp>
    </p:spTree>
    <p:extLst>
      <p:ext uri="{BB962C8B-B14F-4D97-AF65-F5344CB8AC3E}">
        <p14:creationId xmlns:p14="http://schemas.microsoft.com/office/powerpoint/2010/main" val="1945160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304800"/>
            <a:ext cx="9144000" cy="457200"/>
          </a:xfrm>
        </p:spPr>
        <p:txBody>
          <a:bodyPr>
            <a:normAutofit fontScale="90000"/>
          </a:bodyPr>
          <a:lstStyle/>
          <a:p>
            <a:r>
              <a:rPr lang="en-US" sz="3600">
                <a:latin typeface="Calibri" charset="0"/>
                <a:ea typeface="ＭＳ Ｐゴシック" charset="0"/>
                <a:cs typeface="ＭＳ Ｐゴシック" charset="0"/>
              </a:rPr>
              <a:t>Initial conditions for Lothar ensemble forecasts</a:t>
            </a:r>
          </a:p>
        </p:txBody>
      </p:sp>
      <p:sp>
        <p:nvSpPr>
          <p:cNvPr id="2253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0D2720-EFAB-7F4E-AAA6-D26789EB96F9}" type="slidenum">
              <a:rPr lang="en-US" sz="1400"/>
              <a:pPr eaLnBrk="1" hangingPunct="1"/>
              <a:t>6</a:t>
            </a:fld>
            <a:endParaRPr lang="en-US" sz="1400"/>
          </a:p>
        </p:txBody>
      </p:sp>
      <p:pic>
        <p:nvPicPr>
          <p:cNvPr id="22532" name="Picture 2" descr="tp_outside_pres_fig5O.gif                                      00039311Internal HD                    B121796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23950"/>
            <a:ext cx="8110538"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219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Smoothing the POP forecasts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After statistical downscaling, POP forecasts noisy.</a:t>
            </a:r>
          </a:p>
          <a:p>
            <a:r>
              <a:rPr lang="en-US" dirty="0" err="1" smtClean="0"/>
              <a:t>Savitzky-Golay</a:t>
            </a:r>
            <a:r>
              <a:rPr lang="en-US" dirty="0" smtClean="0"/>
              <a:t> (S-G) filter applied.  For more details, see:</a:t>
            </a:r>
          </a:p>
          <a:p>
            <a:pPr lvl="1"/>
            <a:r>
              <a:rPr lang="en-US" dirty="0" smtClean="0">
                <a:hlinkClick r:id=""/>
              </a:rPr>
              <a:t>http://research.microsoft.com/en-us/um/people/jckrumm/SavGol/SavGol.htm</a:t>
            </a:r>
          </a:p>
          <a:p>
            <a:pPr lvl="1"/>
            <a:r>
              <a:rPr lang="en-US" dirty="0" smtClean="0">
                <a:hlinkClick r:id=""/>
              </a:rPr>
              <a:t>http://www.wire.tu-bs.de/OLDWEB/mameyer/cmr/savgol.pdf</a:t>
            </a:r>
            <a:r>
              <a:rPr lang="en-US" dirty="0" smtClean="0"/>
              <a:t> (good tutorial)</a:t>
            </a:r>
          </a:p>
          <a:p>
            <a:pPr lvl="1"/>
            <a:r>
              <a:rPr lang="en-US" i="1" dirty="0" smtClean="0"/>
              <a:t>Numerical Recipes </a:t>
            </a:r>
            <a:r>
              <a:rPr lang="en-US" dirty="0" smtClean="0"/>
              <a:t>text.</a:t>
            </a:r>
          </a:p>
          <a:p>
            <a:r>
              <a:rPr lang="en-US" dirty="0" smtClean="0"/>
              <a:t>I coded up the S-G filter with a window size of 9 and using 3</a:t>
            </a:r>
            <a:r>
              <a:rPr lang="en-US" baseline="30000" dirty="0" smtClean="0"/>
              <a:t>rd</a:t>
            </a:r>
            <a:r>
              <a:rPr lang="en-US" dirty="0" smtClean="0"/>
              <a:t>-order polynomial fitting.</a:t>
            </a:r>
          </a:p>
          <a:p>
            <a:pPr lvl="1"/>
            <a:endParaRPr lang="en-US" dirty="0"/>
          </a:p>
        </p:txBody>
      </p:sp>
      <p:sp>
        <p:nvSpPr>
          <p:cNvPr id="4" name="Slide Number Placeholder 3"/>
          <p:cNvSpPr>
            <a:spLocks noGrp="1"/>
          </p:cNvSpPr>
          <p:nvPr>
            <p:ph type="sldNum" sz="quarter" idx="12"/>
          </p:nvPr>
        </p:nvSpPr>
        <p:spPr/>
        <p:txBody>
          <a:bodyPr/>
          <a:lstStyle/>
          <a:p>
            <a:fld id="{E68E09B4-F0F3-1B4A-A409-CF8352FC0263}" type="slidenum">
              <a:rPr lang="en-US" smtClean="0"/>
              <a:t>60</a:t>
            </a:fld>
            <a:endParaRPr lang="en-US"/>
          </a:p>
        </p:txBody>
      </p:sp>
    </p:spTree>
    <p:extLst>
      <p:ext uri="{BB962C8B-B14F-4D97-AF65-F5344CB8AC3E}">
        <p14:creationId xmlns:p14="http://schemas.microsoft.com/office/powerpoint/2010/main" val="185243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wnscaled_POP_forecast_2014010700_108_to_12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53000" cy="6858000"/>
          </a:xfrm>
          <a:prstGeom prst="rect">
            <a:avLst/>
          </a:prstGeom>
        </p:spPr>
      </p:pic>
      <p:sp>
        <p:nvSpPr>
          <p:cNvPr id="2" name="Title 1"/>
          <p:cNvSpPr>
            <a:spLocks noGrp="1"/>
          </p:cNvSpPr>
          <p:nvPr>
            <p:ph type="title"/>
          </p:nvPr>
        </p:nvSpPr>
        <p:spPr>
          <a:xfrm>
            <a:off x="4860636" y="1519859"/>
            <a:ext cx="3733800" cy="3605585"/>
          </a:xfrm>
        </p:spPr>
        <p:txBody>
          <a:bodyPr>
            <a:normAutofit fontScale="90000"/>
          </a:bodyPr>
          <a:lstStyle/>
          <a:p>
            <a:r>
              <a:rPr lang="en-US" sz="3200" dirty="0" smtClean="0"/>
              <a:t>without </a:t>
            </a:r>
            <a:br>
              <a:rPr lang="en-US" sz="3200" dirty="0" smtClean="0"/>
            </a:br>
            <a:r>
              <a:rPr lang="en-US" sz="3200" dirty="0" err="1" smtClean="0"/>
              <a:t>Savitzky-Golay</a:t>
            </a:r>
            <a:r>
              <a:rPr lang="en-US" sz="3200" dirty="0" smtClean="0"/>
              <a:t>)</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3200" dirty="0"/>
              <a:t/>
            </a:r>
            <a:br>
              <a:rPr lang="en-US" sz="3200" dirty="0"/>
            </a:br>
            <a:r>
              <a:rPr lang="en-US" sz="3200" dirty="0" smtClean="0"/>
              <a:t>with</a:t>
            </a:r>
            <a:br>
              <a:rPr lang="en-US" sz="3200" dirty="0" smtClean="0"/>
            </a:br>
            <a:r>
              <a:rPr lang="en-US" sz="3200" dirty="0" err="1" smtClean="0"/>
              <a:t>Savitzky-Golay</a:t>
            </a:r>
            <a:endParaRPr lang="en-US" sz="3200" dirty="0"/>
          </a:p>
        </p:txBody>
      </p:sp>
      <p:sp>
        <p:nvSpPr>
          <p:cNvPr id="4" name="Slide Number Placeholder 3"/>
          <p:cNvSpPr>
            <a:spLocks noGrp="1"/>
          </p:cNvSpPr>
          <p:nvPr>
            <p:ph type="sldNum" sz="quarter" idx="12"/>
          </p:nvPr>
        </p:nvSpPr>
        <p:spPr/>
        <p:txBody>
          <a:bodyPr/>
          <a:lstStyle/>
          <a:p>
            <a:fld id="{E68E09B4-F0F3-1B4A-A409-CF8352FC0263}" type="slidenum">
              <a:rPr lang="en-US" smtClean="0"/>
              <a:t>61</a:t>
            </a:fld>
            <a:endParaRPr lang="en-US"/>
          </a:p>
        </p:txBody>
      </p:sp>
      <p:sp>
        <p:nvSpPr>
          <p:cNvPr id="6" name="Rectangle 5"/>
          <p:cNvSpPr/>
          <p:nvPr/>
        </p:nvSpPr>
        <p:spPr>
          <a:xfrm>
            <a:off x="5036730" y="3556032"/>
            <a:ext cx="284354" cy="239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985360" y="35489"/>
            <a:ext cx="330822" cy="239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creen Shot 2014-09-23 at 1.14.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3408913"/>
            <a:ext cx="4418061" cy="3312562"/>
          </a:xfrm>
          <a:prstGeom prst="rect">
            <a:avLst/>
          </a:prstGeom>
        </p:spPr>
      </p:pic>
      <p:sp>
        <p:nvSpPr>
          <p:cNvPr id="10" name="Rectangle 9"/>
          <p:cNvSpPr/>
          <p:nvPr/>
        </p:nvSpPr>
        <p:spPr>
          <a:xfrm>
            <a:off x="972349" y="3408913"/>
            <a:ext cx="330822" cy="2391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4672061" y="1370061"/>
            <a:ext cx="71581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4681130" y="5232400"/>
            <a:ext cx="71581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18471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9369" y="274638"/>
            <a:ext cx="2846289" cy="1650698"/>
          </a:xfrm>
        </p:spPr>
        <p:txBody>
          <a:bodyPr>
            <a:normAutofit fontScale="90000"/>
          </a:bodyPr>
          <a:lstStyle/>
          <a:p>
            <a:r>
              <a:rPr lang="en-US" dirty="0" err="1" smtClean="0"/>
              <a:t>Savitzky-Golay</a:t>
            </a:r>
            <a:r>
              <a:rPr lang="en-US" dirty="0" smtClean="0"/>
              <a:t/>
            </a:r>
            <a:br>
              <a:rPr lang="en-US" dirty="0" smtClean="0"/>
            </a:br>
            <a:r>
              <a:rPr lang="en-US" dirty="0" smtClean="0"/>
              <a:t>filter</a:t>
            </a:r>
            <a:endParaRPr lang="en-US" dirty="0"/>
          </a:p>
        </p:txBody>
      </p:sp>
      <p:sp>
        <p:nvSpPr>
          <p:cNvPr id="3" name="Content Placeholder 2"/>
          <p:cNvSpPr>
            <a:spLocks noGrp="1"/>
          </p:cNvSpPr>
          <p:nvPr>
            <p:ph idx="1"/>
          </p:nvPr>
        </p:nvSpPr>
        <p:spPr>
          <a:xfrm>
            <a:off x="6244978" y="2394536"/>
            <a:ext cx="2564325" cy="4028645"/>
          </a:xfrm>
        </p:spPr>
        <p:txBody>
          <a:bodyPr>
            <a:normAutofit/>
          </a:bodyPr>
          <a:lstStyle/>
          <a:p>
            <a:r>
              <a:rPr lang="en-US" sz="2800" dirty="0" smtClean="0"/>
              <a:t>designed to preserve amplitudes, unlike more common </a:t>
            </a:r>
            <a:r>
              <a:rPr lang="en-US" sz="2800" dirty="0" err="1" smtClean="0"/>
              <a:t>n</a:t>
            </a:r>
            <a:r>
              <a:rPr lang="en-US" sz="2000" dirty="0" err="1" smtClean="0"/>
              <a:t>x</a:t>
            </a:r>
            <a:r>
              <a:rPr lang="en-US" sz="2800" dirty="0" err="1" smtClean="0"/>
              <a:t>n</a:t>
            </a:r>
            <a:r>
              <a:rPr lang="en-US" sz="2800" dirty="0" smtClean="0"/>
              <a:t> block smoothers</a:t>
            </a:r>
          </a:p>
        </p:txBody>
      </p:sp>
      <p:sp>
        <p:nvSpPr>
          <p:cNvPr id="4" name="TextBox 3"/>
          <p:cNvSpPr txBox="1"/>
          <p:nvPr/>
        </p:nvSpPr>
        <p:spPr>
          <a:xfrm>
            <a:off x="64715" y="6447450"/>
            <a:ext cx="3085826" cy="307777"/>
          </a:xfrm>
          <a:prstGeom prst="rect">
            <a:avLst/>
          </a:prstGeom>
          <a:noFill/>
        </p:spPr>
        <p:txBody>
          <a:bodyPr wrap="none" rtlCol="0">
            <a:spAutoFit/>
          </a:bodyPr>
          <a:lstStyle/>
          <a:p>
            <a:r>
              <a:rPr lang="en-US" sz="1400" dirty="0" smtClean="0"/>
              <a:t>from Press et al. Numerical Recipes text</a:t>
            </a:r>
            <a:endParaRPr lang="en-US" sz="1400" dirty="0"/>
          </a:p>
        </p:txBody>
      </p:sp>
      <p:pic>
        <p:nvPicPr>
          <p:cNvPr id="5" name="Picture 4" descr="Screen Shot 2014-06-27 at 8.02.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14" y="0"/>
            <a:ext cx="6091064" cy="6246416"/>
          </a:xfrm>
          <a:prstGeom prst="rect">
            <a:avLst/>
          </a:prstGeom>
        </p:spPr>
      </p:pic>
      <p:sp>
        <p:nvSpPr>
          <p:cNvPr id="6" name="Slide Number Placeholder 5"/>
          <p:cNvSpPr>
            <a:spLocks noGrp="1"/>
          </p:cNvSpPr>
          <p:nvPr>
            <p:ph type="sldNum" sz="quarter" idx="12"/>
          </p:nvPr>
        </p:nvSpPr>
        <p:spPr/>
        <p:txBody>
          <a:bodyPr/>
          <a:lstStyle/>
          <a:p>
            <a:fld id="{E68E09B4-F0F3-1B4A-A409-CF8352FC0263}" type="slidenum">
              <a:rPr lang="en-US" smtClean="0"/>
              <a:t>62</a:t>
            </a:fld>
            <a:endParaRPr lang="en-US"/>
          </a:p>
        </p:txBody>
      </p:sp>
    </p:spTree>
    <p:extLst>
      <p:ext uri="{BB962C8B-B14F-4D97-AF65-F5344CB8AC3E}">
        <p14:creationId xmlns:p14="http://schemas.microsoft.com/office/powerpoint/2010/main" val="36178171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770"/>
            <a:ext cx="8229600" cy="1143000"/>
          </a:xfrm>
        </p:spPr>
        <p:txBody>
          <a:bodyPr>
            <a:normAutofit fontScale="90000"/>
          </a:bodyPr>
          <a:lstStyle/>
          <a:p>
            <a:r>
              <a:rPr lang="en-US" dirty="0" smtClean="0"/>
              <a:t>Another problem: systematic biases such as over-forecasting of drizzle.</a:t>
            </a:r>
            <a:endParaRPr lang="en-US" dirty="0"/>
          </a:p>
        </p:txBody>
      </p:sp>
      <p:pic>
        <p:nvPicPr>
          <p:cNvPr id="4" name="Picture 3" descr="raw_ensemble_POP_forecast_2014010100_108_to_1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1" y="1539706"/>
            <a:ext cx="6913781" cy="5318293"/>
          </a:xfrm>
          <a:prstGeom prst="rect">
            <a:avLst/>
          </a:prstGeom>
        </p:spPr>
      </p:pic>
      <p:sp>
        <p:nvSpPr>
          <p:cNvPr id="5" name="TextBox 4"/>
          <p:cNvSpPr txBox="1"/>
          <p:nvPr/>
        </p:nvSpPr>
        <p:spPr>
          <a:xfrm>
            <a:off x="7236916" y="2357404"/>
            <a:ext cx="1701307" cy="2031325"/>
          </a:xfrm>
          <a:prstGeom prst="rect">
            <a:avLst/>
          </a:prstGeom>
          <a:noFill/>
        </p:spPr>
        <p:txBody>
          <a:bodyPr wrap="none" rtlCol="0">
            <a:spAutoFit/>
          </a:bodyPr>
          <a:lstStyle/>
          <a:p>
            <a:r>
              <a:rPr lang="en-US" dirty="0" smtClean="0"/>
              <a:t>Some regions,</a:t>
            </a:r>
          </a:p>
          <a:p>
            <a:r>
              <a:rPr lang="en-US" dirty="0" smtClean="0"/>
              <a:t>such as in N</a:t>
            </a:r>
          </a:p>
          <a:p>
            <a:r>
              <a:rPr lang="en-US" dirty="0" smtClean="0"/>
              <a:t>Nevada, models</a:t>
            </a:r>
          </a:p>
          <a:p>
            <a:r>
              <a:rPr lang="en-US" dirty="0" smtClean="0"/>
              <a:t>tend to produce</a:t>
            </a:r>
          </a:p>
          <a:p>
            <a:r>
              <a:rPr lang="en-US" dirty="0" smtClean="0"/>
              <a:t>precipitation </a:t>
            </a:r>
          </a:p>
          <a:p>
            <a:r>
              <a:rPr lang="en-US" dirty="0" smtClean="0"/>
              <a:t>unrealistically,</a:t>
            </a:r>
          </a:p>
          <a:p>
            <a:r>
              <a:rPr lang="en-US" dirty="0" smtClean="0"/>
              <a:t>day after day.</a:t>
            </a:r>
            <a:endParaRPr lang="en-US" dirty="0"/>
          </a:p>
        </p:txBody>
      </p:sp>
      <p:cxnSp>
        <p:nvCxnSpPr>
          <p:cNvPr id="7" name="Straight Arrow Connector 6"/>
          <p:cNvCxnSpPr/>
          <p:nvPr/>
        </p:nvCxnSpPr>
        <p:spPr>
          <a:xfrm flipH="1">
            <a:off x="4218635" y="3966701"/>
            <a:ext cx="2887808" cy="12961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F907EEBE-1823-694C-A8BD-DD61E3F4429D}" type="slidenum">
              <a:rPr lang="en-US" smtClean="0"/>
              <a:t>63</a:t>
            </a:fld>
            <a:endParaRPr lang="en-US"/>
          </a:p>
        </p:txBody>
      </p:sp>
    </p:spTree>
    <p:extLst>
      <p:ext uri="{BB962C8B-B14F-4D97-AF65-F5344CB8AC3E}">
        <p14:creationId xmlns:p14="http://schemas.microsoft.com/office/powerpoint/2010/main" val="7482747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09" y="90476"/>
            <a:ext cx="8229600" cy="1143000"/>
          </a:xfrm>
        </p:spPr>
        <p:txBody>
          <a:bodyPr>
            <a:normAutofit/>
          </a:bodyPr>
          <a:lstStyle/>
          <a:p>
            <a:r>
              <a:rPr lang="en-US" dirty="0" smtClean="0"/>
              <a:t>CDF-based bias correction</a:t>
            </a:r>
            <a:endParaRPr lang="en-US" dirty="0"/>
          </a:p>
        </p:txBody>
      </p:sp>
      <p:pic>
        <p:nvPicPr>
          <p:cNvPr id="4" name="Picture 3" descr="Screen Shot 2014-09-18 at 1.09.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15" y="1228504"/>
            <a:ext cx="6628041" cy="4651718"/>
          </a:xfrm>
          <a:prstGeom prst="rect">
            <a:avLst/>
          </a:prstGeom>
        </p:spPr>
      </p:pic>
      <p:sp>
        <p:nvSpPr>
          <p:cNvPr id="5" name="TextBox 4"/>
          <p:cNvSpPr txBox="1"/>
          <p:nvPr/>
        </p:nvSpPr>
        <p:spPr>
          <a:xfrm>
            <a:off x="243550" y="5906319"/>
            <a:ext cx="8563725" cy="646331"/>
          </a:xfrm>
          <a:prstGeom prst="rect">
            <a:avLst/>
          </a:prstGeom>
          <a:noFill/>
        </p:spPr>
        <p:txBody>
          <a:bodyPr wrap="none" rtlCol="0">
            <a:spAutoFit/>
          </a:bodyPr>
          <a:lstStyle/>
          <a:p>
            <a:r>
              <a:rPr lang="en-US" dirty="0" smtClean="0"/>
              <a:t>A challenge is that the CDFs from small samples (with CDFs computed separately for each</a:t>
            </a:r>
          </a:p>
          <a:p>
            <a:r>
              <a:rPr lang="en-US" dirty="0" smtClean="0"/>
              <a:t>grid point) may be noisy if computed using a small training sample size.</a:t>
            </a:r>
            <a:endParaRPr lang="en-US" dirty="0"/>
          </a:p>
        </p:txBody>
      </p:sp>
      <p:sp>
        <p:nvSpPr>
          <p:cNvPr id="3" name="Slide Number Placeholder 2"/>
          <p:cNvSpPr>
            <a:spLocks noGrp="1"/>
          </p:cNvSpPr>
          <p:nvPr>
            <p:ph type="sldNum" sz="quarter" idx="12"/>
          </p:nvPr>
        </p:nvSpPr>
        <p:spPr/>
        <p:txBody>
          <a:bodyPr/>
          <a:lstStyle/>
          <a:p>
            <a:fld id="{F907EEBE-1823-694C-A8BD-DD61E3F4429D}" type="slidenum">
              <a:rPr lang="en-US" smtClean="0"/>
              <a:t>64</a:t>
            </a:fld>
            <a:endParaRPr lang="en-US"/>
          </a:p>
        </p:txBody>
      </p:sp>
    </p:spTree>
    <p:extLst>
      <p:ext uri="{BB962C8B-B14F-4D97-AF65-F5344CB8AC3E}">
        <p14:creationId xmlns:p14="http://schemas.microsoft.com/office/powerpoint/2010/main" val="3632729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663" y="274638"/>
            <a:ext cx="8715612" cy="874092"/>
          </a:xfrm>
        </p:spPr>
        <p:txBody>
          <a:bodyPr>
            <a:normAutofit fontScale="90000"/>
          </a:bodyPr>
          <a:lstStyle/>
          <a:p>
            <a:r>
              <a:rPr lang="en-US" dirty="0" smtClean="0"/>
              <a:t>Potential remedy for small sample size: </a:t>
            </a:r>
            <a:br>
              <a:rPr lang="en-US" dirty="0" smtClean="0"/>
            </a:br>
            <a:r>
              <a:rPr lang="en-US" dirty="0" smtClean="0"/>
              <a:t>use supplemental data locations</a:t>
            </a:r>
            <a:endParaRPr lang="en-US" dirty="0"/>
          </a:p>
        </p:txBody>
      </p:sp>
      <p:pic>
        <p:nvPicPr>
          <p:cNvPr id="6" name="Picture 5" descr="supp_locns_ppnfcst95_ccpagrid_flead024_to_048_Ja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8494"/>
            <a:ext cx="6999971" cy="4904301"/>
          </a:xfrm>
          <a:prstGeom prst="rect">
            <a:avLst/>
          </a:prstGeom>
        </p:spPr>
      </p:pic>
      <p:sp>
        <p:nvSpPr>
          <p:cNvPr id="5" name="TextBox 4"/>
          <p:cNvSpPr txBox="1"/>
          <p:nvPr/>
        </p:nvSpPr>
        <p:spPr>
          <a:xfrm>
            <a:off x="6795054" y="1488494"/>
            <a:ext cx="2396848" cy="4801315"/>
          </a:xfrm>
          <a:prstGeom prst="rect">
            <a:avLst/>
          </a:prstGeom>
          <a:noFill/>
        </p:spPr>
        <p:txBody>
          <a:bodyPr wrap="none" rtlCol="0">
            <a:spAutoFit/>
          </a:bodyPr>
          <a:lstStyle/>
          <a:p>
            <a:r>
              <a:rPr lang="en-US" dirty="0" smtClean="0"/>
              <a:t>Idea is to supplement</a:t>
            </a:r>
          </a:p>
          <a:p>
            <a:r>
              <a:rPr lang="en-US" dirty="0" smtClean="0"/>
              <a:t>training data at</a:t>
            </a:r>
          </a:p>
          <a:p>
            <a:r>
              <a:rPr lang="en-US" dirty="0" smtClean="0"/>
              <a:t>each grid point using</a:t>
            </a:r>
          </a:p>
          <a:p>
            <a:r>
              <a:rPr lang="en-US" dirty="0" smtClean="0"/>
              <a:t>n extra grid points</a:t>
            </a:r>
          </a:p>
          <a:p>
            <a:r>
              <a:rPr lang="en-US" dirty="0" smtClean="0"/>
              <a:t>that have similar</a:t>
            </a:r>
          </a:p>
          <a:p>
            <a:r>
              <a:rPr lang="en-US" dirty="0" smtClean="0"/>
              <a:t>observed climatology</a:t>
            </a:r>
          </a:p>
          <a:p>
            <a:r>
              <a:rPr lang="en-US" dirty="0" smtClean="0"/>
              <a:t>and similar </a:t>
            </a:r>
          </a:p>
          <a:p>
            <a:r>
              <a:rPr lang="en-US" dirty="0" smtClean="0"/>
              <a:t>forecast-observed</a:t>
            </a:r>
          </a:p>
          <a:p>
            <a:r>
              <a:rPr lang="en-US" dirty="0" smtClean="0"/>
              <a:t>relationships, as </a:t>
            </a:r>
          </a:p>
          <a:p>
            <a:r>
              <a:rPr lang="en-US" dirty="0" smtClean="0"/>
              <a:t>determined from</a:t>
            </a:r>
          </a:p>
          <a:p>
            <a:r>
              <a:rPr lang="en-US" dirty="0" smtClean="0"/>
              <a:t>GEFS reforecasts. </a:t>
            </a:r>
          </a:p>
          <a:p>
            <a:r>
              <a:rPr lang="en-US" dirty="0" smtClean="0"/>
              <a:t>In this plot, big symbol </a:t>
            </a:r>
          </a:p>
          <a:p>
            <a:r>
              <a:rPr lang="en-US" dirty="0" smtClean="0"/>
              <a:t>is</a:t>
            </a:r>
            <a:r>
              <a:rPr lang="en-US" dirty="0"/>
              <a:t> </a:t>
            </a:r>
            <a:r>
              <a:rPr lang="en-US" dirty="0" smtClean="0"/>
              <a:t>where we’re training,</a:t>
            </a:r>
          </a:p>
          <a:p>
            <a:r>
              <a:rPr lang="en-US" dirty="0" smtClean="0"/>
              <a:t>smaller symbol where</a:t>
            </a:r>
          </a:p>
          <a:p>
            <a:r>
              <a:rPr lang="en-US" dirty="0" smtClean="0"/>
              <a:t>we’re supplementing </a:t>
            </a:r>
          </a:p>
          <a:p>
            <a:r>
              <a:rPr lang="en-US" dirty="0" smtClean="0"/>
              <a:t>training data.</a:t>
            </a:r>
          </a:p>
          <a:p>
            <a:endParaRPr lang="en-US" dirty="0" smtClean="0"/>
          </a:p>
        </p:txBody>
      </p:sp>
      <p:sp>
        <p:nvSpPr>
          <p:cNvPr id="7" name="Slide Number Placeholder 6"/>
          <p:cNvSpPr>
            <a:spLocks noGrp="1"/>
          </p:cNvSpPr>
          <p:nvPr>
            <p:ph type="sldNum" sz="quarter" idx="12"/>
          </p:nvPr>
        </p:nvSpPr>
        <p:spPr/>
        <p:txBody>
          <a:bodyPr/>
          <a:lstStyle/>
          <a:p>
            <a:fld id="{E68E09B4-F0F3-1B4A-A409-CF8352FC0263}" type="slidenum">
              <a:rPr lang="en-US" smtClean="0"/>
              <a:t>65</a:t>
            </a:fld>
            <a:endParaRPr lang="en-US"/>
          </a:p>
        </p:txBody>
      </p:sp>
    </p:spTree>
    <p:extLst>
      <p:ext uri="{BB962C8B-B14F-4D97-AF65-F5344CB8AC3E}">
        <p14:creationId xmlns:p14="http://schemas.microsoft.com/office/powerpoint/2010/main" val="42246506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7151"/>
            <a:ext cx="8229600" cy="856220"/>
          </a:xfrm>
        </p:spPr>
        <p:txBody>
          <a:bodyPr>
            <a:normAutofit fontScale="90000"/>
          </a:bodyPr>
          <a:lstStyle/>
          <a:p>
            <a:r>
              <a:rPr lang="en-US" dirty="0" smtClean="0"/>
              <a:t>Planned approach for POP </a:t>
            </a:r>
            <a:br>
              <a:rPr lang="en-US" dirty="0" smtClean="0"/>
            </a:br>
            <a:r>
              <a:rPr lang="en-US" dirty="0" smtClean="0"/>
              <a:t>during Blender demo period</a:t>
            </a:r>
            <a:endParaRPr lang="en-US" dirty="0"/>
          </a:p>
        </p:txBody>
      </p:sp>
      <p:sp>
        <p:nvSpPr>
          <p:cNvPr id="3" name="Content Placeholder 2"/>
          <p:cNvSpPr>
            <a:spLocks noGrp="1"/>
          </p:cNvSpPr>
          <p:nvPr>
            <p:ph idx="1"/>
          </p:nvPr>
        </p:nvSpPr>
        <p:spPr>
          <a:xfrm>
            <a:off x="457200" y="1644094"/>
            <a:ext cx="8229600" cy="4645215"/>
          </a:xfrm>
        </p:spPr>
        <p:txBody>
          <a:bodyPr>
            <a:normAutofit fontScale="55000" lnSpcReduction="20000"/>
          </a:bodyPr>
          <a:lstStyle/>
          <a:p>
            <a:r>
              <a:rPr lang="en-US" dirty="0" smtClean="0"/>
              <a:t>For demo, final products at 1/8 degree res. as stepping stone to 2.5 km.</a:t>
            </a:r>
          </a:p>
          <a:p>
            <a:r>
              <a:rPr lang="en-US" dirty="0" smtClean="0"/>
              <a:t>Add </a:t>
            </a:r>
            <a:r>
              <a:rPr lang="en-US" dirty="0"/>
              <a:t>CDF-based bias </a:t>
            </a:r>
            <a:r>
              <a:rPr lang="en-US" dirty="0" smtClean="0"/>
              <a:t>correction and statistical downscaling to multi-model ensemble guidance.</a:t>
            </a:r>
          </a:p>
          <a:p>
            <a:r>
              <a:rPr lang="en-US" dirty="0" smtClean="0"/>
              <a:t>Data used in subsequent slides: </a:t>
            </a:r>
          </a:p>
          <a:p>
            <a:pPr lvl="1"/>
            <a:r>
              <a:rPr lang="en-US" dirty="0" smtClean="0"/>
              <a:t>108-120 h coarse res. </a:t>
            </a:r>
            <a:r>
              <a:rPr lang="en-US" dirty="0" err="1" smtClean="0"/>
              <a:t>precip</a:t>
            </a:r>
            <a:r>
              <a:rPr lang="en-US" dirty="0" smtClean="0"/>
              <a:t> forecasts, ensembles and deterministic for Jan 2014 from ECMWF, NCEP GEFS, UK Met, CMC.</a:t>
            </a:r>
          </a:p>
          <a:p>
            <a:pPr lvl="1"/>
            <a:r>
              <a:rPr lang="en-US" dirty="0" smtClean="0"/>
              <a:t>CDF bias correction trained using Nov-Dec 2013 108-120 h forecasts</a:t>
            </a:r>
          </a:p>
          <a:p>
            <a:pPr lvl="1"/>
            <a:r>
              <a:rPr lang="en-US" dirty="0"/>
              <a:t>L</a:t>
            </a:r>
            <a:r>
              <a:rPr lang="en-US" dirty="0" smtClean="0"/>
              <a:t>ong time series of both hi-res. and coarse-res. </a:t>
            </a:r>
            <a:r>
              <a:rPr lang="en-US" dirty="0" err="1" smtClean="0"/>
              <a:t>precip</a:t>
            </a:r>
            <a:r>
              <a:rPr lang="en-US" dirty="0" smtClean="0"/>
              <a:t> analyses (2002-2013)</a:t>
            </a:r>
            <a:r>
              <a:rPr lang="en-US" dirty="0"/>
              <a:t> </a:t>
            </a:r>
            <a:r>
              <a:rPr lang="en-US" dirty="0" smtClean="0"/>
              <a:t>for statistical downscaling.</a:t>
            </a:r>
          </a:p>
          <a:p>
            <a:r>
              <a:rPr lang="en-US" dirty="0" smtClean="0"/>
              <a:t>Technique:</a:t>
            </a:r>
          </a:p>
          <a:p>
            <a:pPr marL="0" indent="0">
              <a:buNone/>
            </a:pPr>
            <a:r>
              <a:rPr lang="en-US" sz="2900" dirty="0"/>
              <a:t>	</a:t>
            </a:r>
            <a:r>
              <a:rPr lang="en-US" sz="2900" dirty="0" smtClean="0"/>
              <a:t>(1) CDF bias correct the forecasts using the past 60 days of forecasts and observations.</a:t>
            </a:r>
          </a:p>
          <a:p>
            <a:pPr marL="0" indent="0">
              <a:buNone/>
            </a:pPr>
            <a:r>
              <a:rPr lang="en-US" sz="2900" dirty="0"/>
              <a:t>	</a:t>
            </a:r>
            <a:r>
              <a:rPr lang="en-US" sz="2900" dirty="0" smtClean="0"/>
              <a:t>(2) Statistically downscale each member</a:t>
            </a:r>
          </a:p>
          <a:p>
            <a:pPr marL="1371600" lvl="2" indent="-457200">
              <a:buAutoNum type="alphaLcParenBoth"/>
            </a:pPr>
            <a:r>
              <a:rPr lang="en-US" dirty="0" smtClean="0"/>
              <a:t>Find past coarse-res. </a:t>
            </a:r>
            <a:r>
              <a:rPr lang="en-US" dirty="0" err="1" smtClean="0"/>
              <a:t>precip</a:t>
            </a:r>
            <a:r>
              <a:rPr lang="en-US" dirty="0" smtClean="0"/>
              <a:t> </a:t>
            </a:r>
            <a:r>
              <a:rPr lang="en-US" i="1" dirty="0" smtClean="0"/>
              <a:t>analyses</a:t>
            </a:r>
            <a:r>
              <a:rPr lang="en-US" dirty="0" smtClean="0"/>
              <a:t> that were most similar to today’s </a:t>
            </a:r>
            <a:r>
              <a:rPr lang="en-US" i="1" dirty="0" smtClean="0"/>
              <a:t>forecasts; </a:t>
            </a:r>
            <a:r>
              <a:rPr lang="en-US" dirty="0" smtClean="0"/>
              <a:t>similarity evaluated</a:t>
            </a:r>
            <a:r>
              <a:rPr lang="en-US" i="1" dirty="0" smtClean="0"/>
              <a:t> </a:t>
            </a:r>
            <a:r>
              <a:rPr lang="en-US" dirty="0" smtClean="0"/>
              <a:t>at resolution which forecasts will be stored (47 km or 95-km polar stereo grid). (This is as opposed to our previous analog methodology, which found dates when the past forecast was similar to today’s forecast, then formed ensemble of analyses using those dates).</a:t>
            </a:r>
            <a:endParaRPr lang="en-US" dirty="0"/>
          </a:p>
          <a:p>
            <a:pPr marL="1371600" lvl="2" indent="-457200">
              <a:buAutoNum type="alphaLcParenBoth"/>
            </a:pPr>
            <a:r>
              <a:rPr lang="en-US" dirty="0" smtClean="0"/>
              <a:t>The high-resolution precipitation analyses differences from the coarse resolution </a:t>
            </a:r>
            <a:r>
              <a:rPr lang="en-US" dirty="0" err="1" smtClean="0"/>
              <a:t>precip</a:t>
            </a:r>
            <a:r>
              <a:rPr lang="en-US" dirty="0" smtClean="0"/>
              <a:t> analyses will be added to each member (or multiplied by each member) to produce a higher-resolution downscaled forecast.</a:t>
            </a:r>
          </a:p>
          <a:p>
            <a:pPr marL="514350" lvl="1" indent="0">
              <a:buNone/>
            </a:pPr>
            <a:r>
              <a:rPr lang="en-US" dirty="0" smtClean="0"/>
              <a:t>(3) Compute probability from ensemble relative frequency.</a:t>
            </a:r>
            <a:endParaRPr lang="en-US" dirty="0"/>
          </a:p>
          <a:p>
            <a:pPr marL="514350" lvl="1" indent="0">
              <a:buNone/>
            </a:pPr>
            <a:r>
              <a:rPr lang="en-US" dirty="0" smtClean="0"/>
              <a:t>(4) Apply </a:t>
            </a:r>
            <a:r>
              <a:rPr lang="en-US" dirty="0" err="1" smtClean="0"/>
              <a:t>Savitzky-Golay</a:t>
            </a:r>
            <a:r>
              <a:rPr lang="en-US" dirty="0" smtClean="0"/>
              <a:t> smoothing to </a:t>
            </a:r>
            <a:r>
              <a:rPr lang="en-US" dirty="0" err="1" smtClean="0"/>
              <a:t>mimimize</a:t>
            </a:r>
            <a:r>
              <a:rPr lang="en-US" dirty="0" smtClean="0"/>
              <a:t> noise from sampling error.</a:t>
            </a:r>
          </a:p>
        </p:txBody>
      </p:sp>
      <p:sp>
        <p:nvSpPr>
          <p:cNvPr id="4" name="Slide Number Placeholder 3"/>
          <p:cNvSpPr>
            <a:spLocks noGrp="1"/>
          </p:cNvSpPr>
          <p:nvPr>
            <p:ph type="sldNum" sz="quarter" idx="12"/>
          </p:nvPr>
        </p:nvSpPr>
        <p:spPr/>
        <p:txBody>
          <a:bodyPr/>
          <a:lstStyle/>
          <a:p>
            <a:fld id="{5252FB3D-8F7D-454C-B84D-9E0E9C2D3C31}" type="slidenum">
              <a:rPr lang="en-US" smtClean="0"/>
              <a:t>66</a:t>
            </a:fld>
            <a:endParaRPr lang="en-US"/>
          </a:p>
        </p:txBody>
      </p:sp>
    </p:spTree>
    <p:extLst>
      <p:ext uri="{BB962C8B-B14F-4D97-AF65-F5344CB8AC3E}">
        <p14:creationId xmlns:p14="http://schemas.microsoft.com/office/powerpoint/2010/main" val="8516118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2558"/>
          </a:xfrm>
        </p:spPr>
        <p:txBody>
          <a:bodyPr/>
          <a:lstStyle/>
          <a:p>
            <a:r>
              <a:rPr lang="en-US" dirty="0" smtClean="0"/>
              <a:t>Reliability and skill, before &amp; after</a:t>
            </a:r>
            <a:endParaRPr lang="en-US" dirty="0"/>
          </a:p>
        </p:txBody>
      </p:sp>
      <p:sp>
        <p:nvSpPr>
          <p:cNvPr id="5" name="TextBox 4"/>
          <p:cNvSpPr txBox="1"/>
          <p:nvPr/>
        </p:nvSpPr>
        <p:spPr>
          <a:xfrm>
            <a:off x="5944380" y="2230991"/>
            <a:ext cx="3018775" cy="3970318"/>
          </a:xfrm>
          <a:prstGeom prst="rect">
            <a:avLst/>
          </a:prstGeom>
          <a:noFill/>
        </p:spPr>
        <p:txBody>
          <a:bodyPr wrap="none" rtlCol="0">
            <a:spAutoFit/>
          </a:bodyPr>
          <a:lstStyle/>
          <a:p>
            <a:r>
              <a:rPr lang="en-US" dirty="0" smtClean="0"/>
              <a:t>BSS numbers look rather high, </a:t>
            </a:r>
          </a:p>
          <a:p>
            <a:r>
              <a:rPr lang="en-US" dirty="0" smtClean="0"/>
              <a:t>even for the raw ensembles </a:t>
            </a:r>
          </a:p>
          <a:p>
            <a:r>
              <a:rPr lang="en-US" dirty="0" smtClean="0"/>
              <a:t>(next slide).  I think this is </a:t>
            </a:r>
          </a:p>
          <a:p>
            <a:r>
              <a:rPr lang="en-US" dirty="0" smtClean="0"/>
              <a:t>because: </a:t>
            </a:r>
            <a:endParaRPr lang="en-US" dirty="0"/>
          </a:p>
          <a:p>
            <a:endParaRPr lang="en-US" dirty="0" smtClean="0"/>
          </a:p>
          <a:p>
            <a:pPr marL="342900" indent="-342900">
              <a:buAutoNum type="alphaLcParenBoth"/>
            </a:pPr>
            <a:r>
              <a:rPr lang="en-US" dirty="0" smtClean="0"/>
              <a:t>perhaps no big “dropouts” </a:t>
            </a:r>
          </a:p>
          <a:p>
            <a:r>
              <a:rPr lang="en-US" dirty="0" smtClean="0"/>
              <a:t>this month?</a:t>
            </a:r>
          </a:p>
          <a:p>
            <a:endParaRPr lang="en-US" dirty="0" smtClean="0"/>
          </a:p>
          <a:p>
            <a:r>
              <a:rPr lang="en-US" dirty="0" smtClean="0"/>
              <a:t>(b) forecasts were very</a:t>
            </a:r>
          </a:p>
          <a:p>
            <a:r>
              <a:rPr lang="en-US" dirty="0" smtClean="0"/>
              <a:t>different than the long-term</a:t>
            </a:r>
          </a:p>
          <a:p>
            <a:r>
              <a:rPr lang="en-US" dirty="0" smtClean="0"/>
              <a:t>climatology, so skill relative</a:t>
            </a:r>
          </a:p>
          <a:p>
            <a:r>
              <a:rPr lang="en-US" dirty="0" smtClean="0"/>
              <a:t>to climatology was larger </a:t>
            </a:r>
          </a:p>
          <a:p>
            <a:r>
              <a:rPr lang="en-US" dirty="0" smtClean="0"/>
              <a:t>(</a:t>
            </a:r>
            <a:r>
              <a:rPr lang="en-US" dirty="0"/>
              <a:t>t</a:t>
            </a:r>
            <a:r>
              <a:rPr lang="en-US" dirty="0" smtClean="0"/>
              <a:t>he month was abnormally</a:t>
            </a:r>
          </a:p>
          <a:p>
            <a:r>
              <a:rPr lang="en-US" dirty="0" smtClean="0"/>
              <a:t>dry in many locations).</a:t>
            </a:r>
            <a:endParaRPr lang="en-US" dirty="0"/>
          </a:p>
        </p:txBody>
      </p:sp>
      <p:pic>
        <p:nvPicPr>
          <p:cNvPr id="3" name="Picture 2" descr="relia_statdown+raw_47km_108_to_120h_PO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875" y="1087364"/>
            <a:ext cx="5246444" cy="5683648"/>
          </a:xfrm>
          <a:prstGeom prst="rect">
            <a:avLst/>
          </a:prstGeom>
        </p:spPr>
      </p:pic>
      <p:sp>
        <p:nvSpPr>
          <p:cNvPr id="4" name="Slide Number Placeholder 3"/>
          <p:cNvSpPr>
            <a:spLocks noGrp="1"/>
          </p:cNvSpPr>
          <p:nvPr>
            <p:ph type="sldNum" sz="quarter" idx="12"/>
          </p:nvPr>
        </p:nvSpPr>
        <p:spPr/>
        <p:txBody>
          <a:bodyPr/>
          <a:lstStyle/>
          <a:p>
            <a:fld id="{F907EEBE-1823-694C-A8BD-DD61E3F4429D}" type="slidenum">
              <a:rPr lang="en-US" smtClean="0"/>
              <a:t>67</a:t>
            </a:fld>
            <a:endParaRPr lang="en-US"/>
          </a:p>
        </p:txBody>
      </p:sp>
    </p:spTree>
    <p:extLst>
      <p:ext uri="{BB962C8B-B14F-4D97-AF65-F5344CB8AC3E}">
        <p14:creationId xmlns:p14="http://schemas.microsoft.com/office/powerpoint/2010/main" val="23644540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2558"/>
          </a:xfrm>
        </p:spPr>
        <p:txBody>
          <a:bodyPr/>
          <a:lstStyle/>
          <a:p>
            <a:r>
              <a:rPr lang="en-US" dirty="0" smtClean="0"/>
              <a:t>Reliability and skill, before &amp; after</a:t>
            </a:r>
            <a:endParaRPr lang="en-US" dirty="0"/>
          </a:p>
        </p:txBody>
      </p:sp>
      <p:sp>
        <p:nvSpPr>
          <p:cNvPr id="5" name="TextBox 4"/>
          <p:cNvSpPr txBox="1"/>
          <p:nvPr/>
        </p:nvSpPr>
        <p:spPr>
          <a:xfrm>
            <a:off x="5944380" y="2230991"/>
            <a:ext cx="3018775" cy="3970318"/>
          </a:xfrm>
          <a:prstGeom prst="rect">
            <a:avLst/>
          </a:prstGeom>
          <a:noFill/>
        </p:spPr>
        <p:txBody>
          <a:bodyPr wrap="none" rtlCol="0">
            <a:spAutoFit/>
          </a:bodyPr>
          <a:lstStyle/>
          <a:p>
            <a:r>
              <a:rPr lang="en-US" dirty="0" smtClean="0"/>
              <a:t>BSS numbers look rather high, </a:t>
            </a:r>
          </a:p>
          <a:p>
            <a:r>
              <a:rPr lang="en-US" dirty="0" smtClean="0"/>
              <a:t>even for the raw ensembles </a:t>
            </a:r>
          </a:p>
          <a:p>
            <a:r>
              <a:rPr lang="en-US" dirty="0" smtClean="0"/>
              <a:t>(next slide).  I think this is </a:t>
            </a:r>
          </a:p>
          <a:p>
            <a:r>
              <a:rPr lang="en-US" dirty="0" smtClean="0"/>
              <a:t>because: </a:t>
            </a:r>
            <a:endParaRPr lang="en-US" dirty="0"/>
          </a:p>
          <a:p>
            <a:endParaRPr lang="en-US" dirty="0" smtClean="0"/>
          </a:p>
          <a:p>
            <a:pPr marL="342900" indent="-342900">
              <a:buAutoNum type="alphaLcParenBoth"/>
            </a:pPr>
            <a:r>
              <a:rPr lang="en-US" dirty="0" smtClean="0"/>
              <a:t>perhaps no big “dropouts” </a:t>
            </a:r>
          </a:p>
          <a:p>
            <a:r>
              <a:rPr lang="en-US" dirty="0" smtClean="0"/>
              <a:t>this month?</a:t>
            </a:r>
          </a:p>
          <a:p>
            <a:endParaRPr lang="en-US" dirty="0" smtClean="0"/>
          </a:p>
          <a:p>
            <a:r>
              <a:rPr lang="en-US" dirty="0" smtClean="0"/>
              <a:t>(b) forecasts were very</a:t>
            </a:r>
          </a:p>
          <a:p>
            <a:r>
              <a:rPr lang="en-US" dirty="0" smtClean="0"/>
              <a:t>different than the long-term</a:t>
            </a:r>
          </a:p>
          <a:p>
            <a:r>
              <a:rPr lang="en-US" dirty="0" smtClean="0"/>
              <a:t>climatology, so skill relative</a:t>
            </a:r>
          </a:p>
          <a:p>
            <a:r>
              <a:rPr lang="en-US" dirty="0" smtClean="0"/>
              <a:t>to climatology was larger </a:t>
            </a:r>
          </a:p>
          <a:p>
            <a:r>
              <a:rPr lang="en-US" dirty="0" smtClean="0"/>
              <a:t>(</a:t>
            </a:r>
            <a:r>
              <a:rPr lang="en-US" dirty="0"/>
              <a:t>t</a:t>
            </a:r>
            <a:r>
              <a:rPr lang="en-US" dirty="0" smtClean="0"/>
              <a:t>he month was abnormally</a:t>
            </a:r>
          </a:p>
          <a:p>
            <a:r>
              <a:rPr lang="en-US" dirty="0" smtClean="0"/>
              <a:t>dry in many locations).</a:t>
            </a:r>
            <a:endParaRPr lang="en-US" dirty="0"/>
          </a:p>
        </p:txBody>
      </p:sp>
      <p:pic>
        <p:nvPicPr>
          <p:cNvPr id="3" name="Picture 2" descr="relia_statdown+raw_47km_108_to_120h_PO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875" y="1087364"/>
            <a:ext cx="5246444" cy="5683648"/>
          </a:xfrm>
          <a:prstGeom prst="rect">
            <a:avLst/>
          </a:prstGeom>
        </p:spPr>
      </p:pic>
      <p:sp>
        <p:nvSpPr>
          <p:cNvPr id="4" name="Slide Number Placeholder 3"/>
          <p:cNvSpPr>
            <a:spLocks noGrp="1"/>
          </p:cNvSpPr>
          <p:nvPr>
            <p:ph type="sldNum" sz="quarter" idx="12"/>
          </p:nvPr>
        </p:nvSpPr>
        <p:spPr/>
        <p:txBody>
          <a:bodyPr/>
          <a:lstStyle/>
          <a:p>
            <a:fld id="{F907EEBE-1823-694C-A8BD-DD61E3F4429D}" type="slidenum">
              <a:rPr lang="en-US" smtClean="0"/>
              <a:t>68</a:t>
            </a:fld>
            <a:endParaRPr lang="en-US"/>
          </a:p>
        </p:txBody>
      </p:sp>
      <p:sp>
        <p:nvSpPr>
          <p:cNvPr id="6" name="Rectangle 5"/>
          <p:cNvSpPr/>
          <p:nvPr/>
        </p:nvSpPr>
        <p:spPr>
          <a:xfrm>
            <a:off x="2471609" y="5323648"/>
            <a:ext cx="1543804" cy="349840"/>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6102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70"/>
            <a:ext cx="8229600" cy="603952"/>
          </a:xfrm>
        </p:spPr>
        <p:txBody>
          <a:bodyPr>
            <a:normAutofit fontScale="90000"/>
          </a:bodyPr>
          <a:lstStyle/>
          <a:p>
            <a:r>
              <a:rPr lang="en-US" dirty="0" smtClean="0"/>
              <a:t>Reliability and skill of raw ensembles</a:t>
            </a:r>
            <a:endParaRPr lang="en-US" dirty="0"/>
          </a:p>
        </p:txBody>
      </p:sp>
      <p:pic>
        <p:nvPicPr>
          <p:cNvPr id="4" name="Picture 3" descr="relia_raw_ECMWF_47km_108_to_120h_PO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32" y="626322"/>
            <a:ext cx="2894332" cy="3135526"/>
          </a:xfrm>
          <a:prstGeom prst="rect">
            <a:avLst/>
          </a:prstGeom>
        </p:spPr>
      </p:pic>
      <p:pic>
        <p:nvPicPr>
          <p:cNvPr id="5" name="Picture 4" descr="relia_raw_NCEP_47km_108_to_120h_PO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778" y="633390"/>
            <a:ext cx="2887808" cy="3128459"/>
          </a:xfrm>
          <a:prstGeom prst="rect">
            <a:avLst/>
          </a:prstGeom>
        </p:spPr>
      </p:pic>
      <p:pic>
        <p:nvPicPr>
          <p:cNvPr id="6" name="Picture 5" descr="relia_raw_CMC_47km_108_to_120h_POP.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932" y="3723438"/>
            <a:ext cx="2893442" cy="3134562"/>
          </a:xfrm>
          <a:prstGeom prst="rect">
            <a:avLst/>
          </a:prstGeom>
        </p:spPr>
      </p:pic>
      <p:pic>
        <p:nvPicPr>
          <p:cNvPr id="7" name="Picture 6" descr="relia_raw_UKMO_47km_108_to_120h_P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2778" y="3710695"/>
            <a:ext cx="2905204" cy="3147305"/>
          </a:xfrm>
          <a:prstGeom prst="rect">
            <a:avLst/>
          </a:prstGeom>
        </p:spPr>
      </p:pic>
      <p:sp>
        <p:nvSpPr>
          <p:cNvPr id="8" name="TextBox 7"/>
          <p:cNvSpPr txBox="1"/>
          <p:nvPr/>
        </p:nvSpPr>
        <p:spPr>
          <a:xfrm>
            <a:off x="1878815" y="2796327"/>
            <a:ext cx="929236" cy="369332"/>
          </a:xfrm>
          <a:prstGeom prst="rect">
            <a:avLst/>
          </a:prstGeom>
          <a:noFill/>
        </p:spPr>
        <p:txBody>
          <a:bodyPr wrap="none" rtlCol="0">
            <a:spAutoFit/>
          </a:bodyPr>
          <a:lstStyle/>
          <a:p>
            <a:r>
              <a:rPr lang="en-US" dirty="0" smtClean="0"/>
              <a:t>ECMWF</a:t>
            </a:r>
            <a:endParaRPr lang="en-US" dirty="0"/>
          </a:p>
        </p:txBody>
      </p:sp>
      <p:sp>
        <p:nvSpPr>
          <p:cNvPr id="9" name="TextBox 8"/>
          <p:cNvSpPr txBox="1"/>
          <p:nvPr/>
        </p:nvSpPr>
        <p:spPr>
          <a:xfrm>
            <a:off x="5497273" y="2805027"/>
            <a:ext cx="688710" cy="369332"/>
          </a:xfrm>
          <a:prstGeom prst="rect">
            <a:avLst/>
          </a:prstGeom>
          <a:noFill/>
        </p:spPr>
        <p:txBody>
          <a:bodyPr wrap="none" rtlCol="0">
            <a:spAutoFit/>
          </a:bodyPr>
          <a:lstStyle/>
          <a:p>
            <a:r>
              <a:rPr lang="en-US" dirty="0" smtClean="0"/>
              <a:t>NCEP</a:t>
            </a:r>
            <a:endParaRPr lang="en-US" dirty="0"/>
          </a:p>
        </p:txBody>
      </p:sp>
      <p:sp>
        <p:nvSpPr>
          <p:cNvPr id="10" name="TextBox 9"/>
          <p:cNvSpPr txBox="1"/>
          <p:nvPr/>
        </p:nvSpPr>
        <p:spPr>
          <a:xfrm>
            <a:off x="2078873" y="5889158"/>
            <a:ext cx="633507" cy="369332"/>
          </a:xfrm>
          <a:prstGeom prst="rect">
            <a:avLst/>
          </a:prstGeom>
          <a:noFill/>
        </p:spPr>
        <p:txBody>
          <a:bodyPr wrap="none" rtlCol="0">
            <a:spAutoFit/>
          </a:bodyPr>
          <a:lstStyle/>
          <a:p>
            <a:r>
              <a:rPr lang="en-US" dirty="0" smtClean="0"/>
              <a:t>CMC</a:t>
            </a:r>
            <a:endParaRPr lang="en-US" dirty="0"/>
          </a:p>
        </p:txBody>
      </p:sp>
      <p:sp>
        <p:nvSpPr>
          <p:cNvPr id="11" name="TextBox 10"/>
          <p:cNvSpPr txBox="1"/>
          <p:nvPr/>
        </p:nvSpPr>
        <p:spPr>
          <a:xfrm>
            <a:off x="4748116" y="5915255"/>
            <a:ext cx="1498314" cy="369332"/>
          </a:xfrm>
          <a:prstGeom prst="rect">
            <a:avLst/>
          </a:prstGeom>
          <a:noFill/>
        </p:spPr>
        <p:txBody>
          <a:bodyPr wrap="none" rtlCol="0">
            <a:spAutoFit/>
          </a:bodyPr>
          <a:lstStyle/>
          <a:p>
            <a:r>
              <a:rPr lang="en-US" dirty="0" smtClean="0"/>
              <a:t>UK Met Office</a:t>
            </a:r>
            <a:endParaRPr lang="en-US" dirty="0"/>
          </a:p>
        </p:txBody>
      </p:sp>
      <p:sp>
        <p:nvSpPr>
          <p:cNvPr id="3" name="TextBox 2"/>
          <p:cNvSpPr txBox="1"/>
          <p:nvPr/>
        </p:nvSpPr>
        <p:spPr>
          <a:xfrm>
            <a:off x="6706325" y="1531008"/>
            <a:ext cx="2185214" cy="1754327"/>
          </a:xfrm>
          <a:prstGeom prst="rect">
            <a:avLst/>
          </a:prstGeom>
          <a:noFill/>
        </p:spPr>
        <p:txBody>
          <a:bodyPr wrap="none" rtlCol="0">
            <a:spAutoFit/>
          </a:bodyPr>
          <a:lstStyle/>
          <a:p>
            <a:r>
              <a:rPr lang="en-US" dirty="0" smtClean="0"/>
              <a:t>Over this sample, the</a:t>
            </a:r>
          </a:p>
          <a:p>
            <a:r>
              <a:rPr lang="en-US" dirty="0" smtClean="0"/>
              <a:t>multi-model raw</a:t>
            </a:r>
          </a:p>
          <a:p>
            <a:r>
              <a:rPr lang="en-US" dirty="0" smtClean="0"/>
              <a:t>ensemble skill wasn’t</a:t>
            </a:r>
          </a:p>
          <a:p>
            <a:r>
              <a:rPr lang="en-US" dirty="0" smtClean="0"/>
              <a:t>better than that of</a:t>
            </a:r>
          </a:p>
          <a:p>
            <a:r>
              <a:rPr lang="en-US" dirty="0" smtClean="0"/>
              <a:t>the best forecast,</a:t>
            </a:r>
          </a:p>
          <a:p>
            <a:r>
              <a:rPr lang="en-US" dirty="0" smtClean="0"/>
              <a:t>from ECMWF.</a:t>
            </a:r>
            <a:endParaRPr lang="en-US" dirty="0"/>
          </a:p>
        </p:txBody>
      </p:sp>
      <p:sp>
        <p:nvSpPr>
          <p:cNvPr id="12" name="Slide Number Placeholder 11"/>
          <p:cNvSpPr>
            <a:spLocks noGrp="1"/>
          </p:cNvSpPr>
          <p:nvPr>
            <p:ph type="sldNum" sz="quarter" idx="12"/>
          </p:nvPr>
        </p:nvSpPr>
        <p:spPr/>
        <p:txBody>
          <a:bodyPr/>
          <a:lstStyle/>
          <a:p>
            <a:fld id="{F907EEBE-1823-694C-A8BD-DD61E3F4429D}" type="slidenum">
              <a:rPr lang="en-US" smtClean="0"/>
              <a:t>69</a:t>
            </a:fld>
            <a:endParaRPr lang="en-US"/>
          </a:p>
        </p:txBody>
      </p:sp>
      <p:sp>
        <p:nvSpPr>
          <p:cNvPr id="13" name="Rectangle 12"/>
          <p:cNvSpPr/>
          <p:nvPr/>
        </p:nvSpPr>
        <p:spPr>
          <a:xfrm>
            <a:off x="1168576" y="3174359"/>
            <a:ext cx="823921" cy="263197"/>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103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descr="Screen shot 2012-01-05 at 8.24.3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6093" y="1387256"/>
            <a:ext cx="6953277" cy="396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5"/>
          <p:cNvSpPr txBox="1">
            <a:spLocks noChangeArrowheads="1"/>
          </p:cNvSpPr>
          <p:nvPr/>
        </p:nvSpPr>
        <p:spPr bwMode="auto">
          <a:xfrm>
            <a:off x="273050" y="5213350"/>
            <a:ext cx="2439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USA Today, 30 Oct 2009</a:t>
            </a:r>
          </a:p>
        </p:txBody>
      </p:sp>
      <p:sp>
        <p:nvSpPr>
          <p:cNvPr id="2" name="Slide Number Placeholder 1"/>
          <p:cNvSpPr>
            <a:spLocks noGrp="1"/>
          </p:cNvSpPr>
          <p:nvPr>
            <p:ph type="sldNum" sz="quarter" idx="12"/>
          </p:nvPr>
        </p:nvSpPr>
        <p:spPr/>
        <p:txBody>
          <a:bodyPr/>
          <a:lstStyle/>
          <a:p>
            <a:pPr>
              <a:defRPr/>
            </a:pPr>
            <a:fld id="{0C96FFF8-5DC3-D940-86E4-3DDF2B247336}" type="slidenum">
              <a:rPr lang="en-US"/>
              <a:pPr>
                <a:defRPr/>
              </a:pPr>
              <a:t>7</a:t>
            </a:fld>
            <a:endParaRPr lang="en-US"/>
          </a:p>
        </p:txBody>
      </p:sp>
      <p:sp>
        <p:nvSpPr>
          <p:cNvPr id="6148" name="TextBox 2"/>
          <p:cNvSpPr txBox="1">
            <a:spLocks noChangeArrowheads="1"/>
          </p:cNvSpPr>
          <p:nvPr/>
        </p:nvSpPr>
        <p:spPr bwMode="auto">
          <a:xfrm>
            <a:off x="606425" y="5816600"/>
            <a:ext cx="72303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2000" i="1" dirty="0" smtClean="0">
                <a:effectLst>
                  <a:outerShdw blurRad="50800" dist="38100" dir="2700000" algn="tl" rotWithShape="0">
                    <a:srgbClr val="000000">
                      <a:alpha val="43000"/>
                    </a:srgbClr>
                  </a:outerShdw>
                </a:effectLst>
              </a:rPr>
              <a:t>Here’s the sort of high-impact event it would be extremely useful to </a:t>
            </a:r>
          </a:p>
          <a:p>
            <a:pPr>
              <a:defRPr/>
            </a:pPr>
            <a:r>
              <a:rPr lang="en-US" sz="2000" i="1" dirty="0" smtClean="0">
                <a:effectLst>
                  <a:outerShdw blurRad="50800" dist="38100" dir="2700000" algn="tl" rotWithShape="0">
                    <a:srgbClr val="000000">
                      <a:alpha val="43000"/>
                    </a:srgbClr>
                  </a:outerShdw>
                </a:effectLst>
              </a:rPr>
              <a:t>be able to have advanced warning of </a:t>
            </a:r>
            <a:r>
              <a:rPr lang="en-US" sz="2000" i="1" dirty="0" smtClean="0">
                <a:effectLst>
                  <a:outerShdw blurRad="50800" dist="38100" dir="2700000" algn="tl" rotWithShape="0">
                    <a:srgbClr val="000000">
                      <a:alpha val="43000"/>
                    </a:srgbClr>
                  </a:outerShdw>
                </a:effectLst>
              </a:rPr>
              <a:t>with</a:t>
            </a:r>
            <a:r>
              <a:rPr lang="en-US" sz="2000" i="1" dirty="0" smtClean="0">
                <a:effectLst>
                  <a:outerShdw blurRad="50800" dist="38100" dir="2700000" algn="tl" rotWithShape="0">
                    <a:srgbClr val="000000">
                      <a:alpha val="43000"/>
                    </a:srgbClr>
                  </a:outerShdw>
                </a:effectLst>
              </a:rPr>
              <a:t> several days lead time.</a:t>
            </a:r>
            <a:endParaRPr lang="en-US" sz="2000" i="1" dirty="0" smtClean="0">
              <a:effectLst>
                <a:outerShdw blurRad="50800" dist="38100" dir="2700000" algn="tl" rotWithShape="0">
                  <a:srgbClr val="000000">
                    <a:alpha val="43000"/>
                  </a:srgbClr>
                </a:outerShdw>
              </a:effectLst>
            </a:endParaRPr>
          </a:p>
        </p:txBody>
      </p:sp>
      <p:sp>
        <p:nvSpPr>
          <p:cNvPr id="3" name="TextBox 2"/>
          <p:cNvSpPr txBox="1"/>
          <p:nvPr/>
        </p:nvSpPr>
        <p:spPr>
          <a:xfrm>
            <a:off x="512483" y="99002"/>
            <a:ext cx="8007922" cy="1077218"/>
          </a:xfrm>
          <a:prstGeom prst="rect">
            <a:avLst/>
          </a:prstGeom>
          <a:noFill/>
        </p:spPr>
        <p:txBody>
          <a:bodyPr wrap="none" rtlCol="0">
            <a:spAutoFit/>
          </a:bodyPr>
          <a:lstStyle/>
          <a:p>
            <a:pPr algn="ctr"/>
            <a:r>
              <a:rPr lang="en-US" sz="3200" dirty="0" smtClean="0"/>
              <a:t>The difference between a lower- and a </a:t>
            </a:r>
          </a:p>
          <a:p>
            <a:pPr algn="ctr"/>
            <a:r>
              <a:rPr lang="en-US" sz="3200" dirty="0" smtClean="0"/>
              <a:t>higher-quality ensemble prediction can matter.</a:t>
            </a:r>
            <a:endParaRPr lang="en-US" sz="3200" dirty="0"/>
          </a:p>
        </p:txBody>
      </p:sp>
    </p:spTree>
    <p:extLst>
      <p:ext uri="{BB962C8B-B14F-4D97-AF65-F5344CB8AC3E}">
        <p14:creationId xmlns:p14="http://schemas.microsoft.com/office/powerpoint/2010/main" val="299174746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5615"/>
          </a:xfrm>
        </p:spPr>
        <p:txBody>
          <a:bodyPr>
            <a:normAutofit fontScale="90000"/>
          </a:bodyPr>
          <a:lstStyle/>
          <a:p>
            <a:r>
              <a:rPr lang="en-US" dirty="0" smtClean="0"/>
              <a:t>Jan 2014 accumulated precipitation</a:t>
            </a:r>
            <a:endParaRPr lang="en-US" dirty="0"/>
          </a:p>
        </p:txBody>
      </p:sp>
      <p:pic>
        <p:nvPicPr>
          <p:cNvPr id="5" name="Picture 4" descr="Screen Shot 2014-09-02 at 4.00.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0253"/>
            <a:ext cx="9144000" cy="5255664"/>
          </a:xfrm>
          <a:prstGeom prst="rect">
            <a:avLst/>
          </a:prstGeom>
        </p:spPr>
      </p:pic>
      <p:sp>
        <p:nvSpPr>
          <p:cNvPr id="3" name="Slide Number Placeholder 2"/>
          <p:cNvSpPr>
            <a:spLocks noGrp="1"/>
          </p:cNvSpPr>
          <p:nvPr>
            <p:ph type="sldNum" sz="quarter" idx="12"/>
          </p:nvPr>
        </p:nvSpPr>
        <p:spPr/>
        <p:txBody>
          <a:bodyPr/>
          <a:lstStyle/>
          <a:p>
            <a:fld id="{F907EEBE-1823-694C-A8BD-DD61E3F4429D}" type="slidenum">
              <a:rPr lang="en-US" smtClean="0"/>
              <a:t>70</a:t>
            </a:fld>
            <a:endParaRPr lang="en-US"/>
          </a:p>
        </p:txBody>
      </p:sp>
    </p:spTree>
    <p:extLst>
      <p:ext uri="{BB962C8B-B14F-4D97-AF65-F5344CB8AC3E}">
        <p14:creationId xmlns:p14="http://schemas.microsoft.com/office/powerpoint/2010/main" val="20138692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09038"/>
          </a:xfrm>
        </p:spPr>
        <p:txBody>
          <a:bodyPr>
            <a:normAutofit/>
          </a:bodyPr>
          <a:lstStyle/>
          <a:p>
            <a:r>
              <a:rPr lang="en-US" dirty="0" smtClean="0"/>
              <a:t>Jan 2014 deviation from normal</a:t>
            </a:r>
            <a:endParaRPr lang="en-US" dirty="0"/>
          </a:p>
        </p:txBody>
      </p:sp>
      <p:pic>
        <p:nvPicPr>
          <p:cNvPr id="3" name="Picture 2" descr="Screen Shot 2014-09-02 at 4.01.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3676"/>
            <a:ext cx="9144000" cy="5277840"/>
          </a:xfrm>
          <a:prstGeom prst="rect">
            <a:avLst/>
          </a:prstGeom>
        </p:spPr>
      </p:pic>
      <p:sp>
        <p:nvSpPr>
          <p:cNvPr id="4" name="Slide Number Placeholder 3"/>
          <p:cNvSpPr>
            <a:spLocks noGrp="1"/>
          </p:cNvSpPr>
          <p:nvPr>
            <p:ph type="sldNum" sz="quarter" idx="12"/>
          </p:nvPr>
        </p:nvSpPr>
        <p:spPr/>
        <p:txBody>
          <a:bodyPr/>
          <a:lstStyle/>
          <a:p>
            <a:fld id="{F907EEBE-1823-694C-A8BD-DD61E3F4429D}" type="slidenum">
              <a:rPr lang="en-US" smtClean="0"/>
              <a:t>71</a:t>
            </a:fld>
            <a:endParaRPr lang="en-US"/>
          </a:p>
        </p:txBody>
      </p:sp>
    </p:spTree>
    <p:extLst>
      <p:ext uri="{BB962C8B-B14F-4D97-AF65-F5344CB8AC3E}">
        <p14:creationId xmlns:p14="http://schemas.microsoft.com/office/powerpoint/2010/main" val="42125739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63" y="274638"/>
            <a:ext cx="8863483" cy="1143000"/>
          </a:xfrm>
        </p:spPr>
        <p:txBody>
          <a:bodyPr>
            <a:noAutofit/>
          </a:bodyPr>
          <a:lstStyle/>
          <a:p>
            <a:r>
              <a:rPr lang="en-US" sz="3600" dirty="0" smtClean="0"/>
              <a:t>Benefits of CDF correction may not generalize to higher precipitation amounts</a:t>
            </a:r>
            <a:endParaRPr lang="en-US" sz="3600" dirty="0"/>
          </a:p>
        </p:txBody>
      </p:sp>
      <p:pic>
        <p:nvPicPr>
          <p:cNvPr id="4" name="Picture 3" descr="relia_statdown+raw_47km_108_to_120h_p10m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671" y="1591900"/>
            <a:ext cx="4861015" cy="5266100"/>
          </a:xfrm>
          <a:prstGeom prst="rect">
            <a:avLst/>
          </a:prstGeom>
        </p:spPr>
      </p:pic>
      <p:sp>
        <p:nvSpPr>
          <p:cNvPr id="5" name="TextBox 4"/>
          <p:cNvSpPr txBox="1"/>
          <p:nvPr/>
        </p:nvSpPr>
        <p:spPr>
          <a:xfrm>
            <a:off x="5479876" y="2096436"/>
            <a:ext cx="3240829" cy="3139321"/>
          </a:xfrm>
          <a:prstGeom prst="rect">
            <a:avLst/>
          </a:prstGeom>
          <a:noFill/>
        </p:spPr>
        <p:txBody>
          <a:bodyPr wrap="none" rtlCol="0">
            <a:spAutoFit/>
          </a:bodyPr>
          <a:lstStyle/>
          <a:p>
            <a:r>
              <a:rPr lang="en-US" dirty="0" smtClean="0"/>
              <a:t>Applying the same methodology</a:t>
            </a:r>
          </a:p>
          <a:p>
            <a:r>
              <a:rPr lang="en-US" dirty="0" smtClean="0"/>
              <a:t>to &gt; 10 mm 12h-1 forecasts, we</a:t>
            </a:r>
          </a:p>
          <a:p>
            <a:r>
              <a:rPr lang="en-US" dirty="0" smtClean="0"/>
              <a:t>see little improvement as a</a:t>
            </a:r>
          </a:p>
          <a:p>
            <a:r>
              <a:rPr lang="en-US" dirty="0" smtClean="0"/>
              <a:t>result of statistical downscaling</a:t>
            </a:r>
          </a:p>
          <a:p>
            <a:r>
              <a:rPr lang="en-US" dirty="0" smtClean="0"/>
              <a:t>or CDF-based bias corrections.</a:t>
            </a:r>
          </a:p>
          <a:p>
            <a:endParaRPr lang="en-US" dirty="0"/>
          </a:p>
          <a:p>
            <a:r>
              <a:rPr lang="en-US" dirty="0" smtClean="0"/>
              <a:t>It’s likely that 60 days, even with</a:t>
            </a:r>
          </a:p>
          <a:p>
            <a:r>
              <a:rPr lang="en-US" dirty="0" smtClean="0"/>
              <a:t>supplemental locations, is not</a:t>
            </a:r>
          </a:p>
          <a:p>
            <a:r>
              <a:rPr lang="en-US" dirty="0" smtClean="0"/>
              <a:t>enough samples to properly</a:t>
            </a:r>
          </a:p>
          <a:p>
            <a:r>
              <a:rPr lang="en-US" dirty="0" smtClean="0"/>
              <a:t>adjust &gt; 10 mm forecasts</a:t>
            </a:r>
          </a:p>
          <a:p>
            <a:r>
              <a:rPr lang="en-US" dirty="0" smtClean="0"/>
              <a:t>(reforecasts needed)</a:t>
            </a:r>
            <a:endParaRPr lang="en-US" dirty="0"/>
          </a:p>
        </p:txBody>
      </p:sp>
      <p:sp>
        <p:nvSpPr>
          <p:cNvPr id="6" name="Slide Number Placeholder 5"/>
          <p:cNvSpPr>
            <a:spLocks noGrp="1"/>
          </p:cNvSpPr>
          <p:nvPr>
            <p:ph type="sldNum" sz="quarter" idx="12"/>
          </p:nvPr>
        </p:nvSpPr>
        <p:spPr/>
        <p:txBody>
          <a:bodyPr/>
          <a:lstStyle/>
          <a:p>
            <a:fld id="{F907EEBE-1823-694C-A8BD-DD61E3F4429D}" type="slidenum">
              <a:rPr lang="en-US" smtClean="0"/>
              <a:t>72</a:t>
            </a:fld>
            <a:endParaRPr lang="en-US"/>
          </a:p>
        </p:txBody>
      </p:sp>
    </p:spTree>
    <p:extLst>
      <p:ext uri="{BB962C8B-B14F-4D97-AF65-F5344CB8AC3E}">
        <p14:creationId xmlns:p14="http://schemas.microsoft.com/office/powerpoint/2010/main" val="7344289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28600" y="228600"/>
            <a:ext cx="8610600" cy="1143000"/>
          </a:xfrm>
        </p:spPr>
        <p:txBody>
          <a:bodyPr/>
          <a:lstStyle/>
          <a:p>
            <a:pPr eaLnBrk="1" hangingPunct="1"/>
            <a:r>
              <a:rPr lang="en-US" sz="4000">
                <a:latin typeface="Calibri" charset="0"/>
                <a:ea typeface="ＭＳ Ｐゴシック" charset="0"/>
                <a:cs typeface="ＭＳ Ｐゴシック" charset="0"/>
              </a:rPr>
              <a:t>State estimation (</a:t>
            </a:r>
            <a:r>
              <a:rPr lang="ja-JP" altLang="en-US" sz="4000">
                <a:latin typeface="Calibri" charset="0"/>
                <a:ea typeface="ＭＳ Ｐゴシック" charset="0"/>
                <a:cs typeface="ＭＳ Ｐゴシック" charset="0"/>
              </a:rPr>
              <a:t>“</a:t>
            </a:r>
            <a:r>
              <a:rPr lang="en-US" sz="4000">
                <a:latin typeface="Calibri" charset="0"/>
                <a:ea typeface="ＭＳ Ｐゴシック" charset="0"/>
                <a:cs typeface="ＭＳ Ｐゴシック" charset="0"/>
              </a:rPr>
              <a:t>data assimilation</a:t>
            </a:r>
            <a:r>
              <a:rPr lang="ja-JP" altLang="en-US" sz="4000">
                <a:latin typeface="Calibri" charset="0"/>
                <a:ea typeface="ＭＳ Ｐゴシック" charset="0"/>
                <a:cs typeface="ＭＳ Ｐゴシック" charset="0"/>
              </a:rPr>
              <a:t>”</a:t>
            </a:r>
            <a:r>
              <a:rPr lang="en-US" sz="4000">
                <a:latin typeface="Calibri" charset="0"/>
                <a:ea typeface="ＭＳ Ｐゴシック" charset="0"/>
                <a:cs typeface="ＭＳ Ｐゴシック" charset="0"/>
              </a:rPr>
              <a:t>)</a:t>
            </a:r>
          </a:p>
        </p:txBody>
      </p:sp>
      <p:sp>
        <p:nvSpPr>
          <p:cNvPr id="3277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1480FB-3902-9645-A3CA-F8981C4C9DB1}" type="slidenum">
              <a:rPr lang="en-US" sz="1400"/>
              <a:pPr eaLnBrk="1" hangingPunct="1"/>
              <a:t>73</a:t>
            </a:fld>
            <a:endParaRPr lang="en-US" sz="1400"/>
          </a:p>
        </p:txBody>
      </p:sp>
      <p:sp>
        <p:nvSpPr>
          <p:cNvPr id="7" name="Rectangle 6"/>
          <p:cNvSpPr/>
          <p:nvPr/>
        </p:nvSpPr>
        <p:spPr>
          <a:xfrm>
            <a:off x="2209800" y="3429000"/>
            <a:ext cx="1371600" cy="8382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Left Bracket 7"/>
          <p:cNvSpPr/>
          <p:nvPr/>
        </p:nvSpPr>
        <p:spPr>
          <a:xfrm>
            <a:off x="533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 name="Left Bracket 8"/>
          <p:cNvSpPr/>
          <p:nvPr/>
        </p:nvSpPr>
        <p:spPr>
          <a:xfrm flipH="1">
            <a:off x="16002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 name="Left Bracket 9"/>
          <p:cNvSpPr/>
          <p:nvPr/>
        </p:nvSpPr>
        <p:spPr>
          <a:xfrm>
            <a:off x="2286000" y="21336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1" name="Left Bracket 10"/>
          <p:cNvSpPr/>
          <p:nvPr/>
        </p:nvSpPr>
        <p:spPr>
          <a:xfrm flipH="1">
            <a:off x="3352800" y="21336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2" name="Left Bracket 11"/>
          <p:cNvSpPr/>
          <p:nvPr/>
        </p:nvSpPr>
        <p:spPr>
          <a:xfrm>
            <a:off x="3962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3" name="Left Bracket 12"/>
          <p:cNvSpPr/>
          <p:nvPr/>
        </p:nvSpPr>
        <p:spPr>
          <a:xfrm flipH="1">
            <a:off x="5105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4" name="Left Bracket 13"/>
          <p:cNvSpPr/>
          <p:nvPr/>
        </p:nvSpPr>
        <p:spPr>
          <a:xfrm>
            <a:off x="74676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 name="Left Bracket 14"/>
          <p:cNvSpPr/>
          <p:nvPr/>
        </p:nvSpPr>
        <p:spPr>
          <a:xfrm flipH="1">
            <a:off x="8534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6" name="TextBox 15"/>
          <p:cNvSpPr txBox="1"/>
          <p:nvPr/>
        </p:nvSpPr>
        <p:spPr>
          <a:xfrm>
            <a:off x="533400" y="3505200"/>
            <a:ext cx="1295400" cy="584200"/>
          </a:xfrm>
          <a:prstGeom prst="rect">
            <a:avLst/>
          </a:prstGeom>
          <a:noFill/>
        </p:spPr>
        <p:txBody>
          <a:bodyPr>
            <a:spAutoFit/>
          </a:bodyPr>
          <a:lstStyle/>
          <a:p>
            <a:pPr algn="ctr">
              <a:defRPr/>
            </a:pPr>
            <a:r>
              <a:rPr lang="en-US" sz="1600" dirty="0">
                <a:latin typeface="+mj-lt"/>
                <a:ea typeface="+mn-ea"/>
                <a:cs typeface="+mn-cs"/>
              </a:rPr>
              <a:t>forecast for time </a:t>
            </a:r>
            <a:r>
              <a:rPr lang="en-US" sz="1600" dirty="0" err="1">
                <a:latin typeface="+mj-lt"/>
                <a:ea typeface="+mn-ea"/>
                <a:cs typeface="+mn-cs"/>
              </a:rPr>
              <a:t>t</a:t>
            </a:r>
            <a:endParaRPr lang="en-US" sz="1600" dirty="0">
              <a:latin typeface="+mj-lt"/>
              <a:ea typeface="+mn-ea"/>
              <a:cs typeface="+mn-cs"/>
            </a:endParaRPr>
          </a:p>
        </p:txBody>
      </p:sp>
      <p:sp>
        <p:nvSpPr>
          <p:cNvPr id="17" name="TextBox 16"/>
          <p:cNvSpPr txBox="1"/>
          <p:nvPr/>
        </p:nvSpPr>
        <p:spPr>
          <a:xfrm>
            <a:off x="3962400" y="3505200"/>
            <a:ext cx="1371600" cy="584200"/>
          </a:xfrm>
          <a:prstGeom prst="rect">
            <a:avLst/>
          </a:prstGeom>
          <a:noFill/>
        </p:spPr>
        <p:txBody>
          <a:bodyPr>
            <a:spAutoFit/>
          </a:bodyPr>
          <a:lstStyle/>
          <a:p>
            <a:pPr algn="ctr">
              <a:defRPr/>
            </a:pPr>
            <a:r>
              <a:rPr lang="en-US" sz="1600" dirty="0">
                <a:latin typeface="+mj-lt"/>
                <a:ea typeface="+mn-ea"/>
                <a:cs typeface="+mn-cs"/>
              </a:rPr>
              <a:t>state estimate for time </a:t>
            </a:r>
            <a:r>
              <a:rPr lang="en-US" sz="1600" dirty="0" err="1">
                <a:latin typeface="+mj-lt"/>
                <a:ea typeface="+mn-ea"/>
                <a:cs typeface="+mn-cs"/>
              </a:rPr>
              <a:t>t</a:t>
            </a:r>
            <a:endParaRPr lang="en-US" sz="1600" dirty="0">
              <a:latin typeface="+mj-lt"/>
              <a:ea typeface="+mn-ea"/>
              <a:cs typeface="+mn-cs"/>
            </a:endParaRPr>
          </a:p>
        </p:txBody>
      </p:sp>
      <p:sp>
        <p:nvSpPr>
          <p:cNvPr id="18" name="TextBox 17"/>
          <p:cNvSpPr txBox="1"/>
          <p:nvPr/>
        </p:nvSpPr>
        <p:spPr>
          <a:xfrm>
            <a:off x="2286000" y="2209800"/>
            <a:ext cx="1295400" cy="584200"/>
          </a:xfrm>
          <a:prstGeom prst="rect">
            <a:avLst/>
          </a:prstGeom>
          <a:noFill/>
        </p:spPr>
        <p:txBody>
          <a:bodyPr>
            <a:spAutoFit/>
          </a:bodyPr>
          <a:lstStyle/>
          <a:p>
            <a:pPr algn="ctr">
              <a:defRPr/>
            </a:pPr>
            <a:r>
              <a:rPr lang="en-US" sz="1600" dirty="0">
                <a:latin typeface="+mj-lt"/>
                <a:ea typeface="+mn-ea"/>
                <a:cs typeface="+mn-cs"/>
              </a:rPr>
              <a:t>observations for time </a:t>
            </a:r>
            <a:r>
              <a:rPr lang="en-US" sz="1600" dirty="0" err="1">
                <a:latin typeface="+mj-lt"/>
                <a:ea typeface="+mn-ea"/>
                <a:cs typeface="+mn-cs"/>
              </a:rPr>
              <a:t>t</a:t>
            </a:r>
            <a:endParaRPr lang="en-US" sz="1600" dirty="0">
              <a:latin typeface="+mj-lt"/>
              <a:ea typeface="+mn-ea"/>
              <a:cs typeface="+mn-cs"/>
            </a:endParaRPr>
          </a:p>
        </p:txBody>
      </p:sp>
      <p:sp>
        <p:nvSpPr>
          <p:cNvPr id="19" name="TextBox 18"/>
          <p:cNvSpPr txBox="1"/>
          <p:nvPr/>
        </p:nvSpPr>
        <p:spPr>
          <a:xfrm>
            <a:off x="2209800" y="3505200"/>
            <a:ext cx="1371600" cy="584200"/>
          </a:xfrm>
          <a:prstGeom prst="rect">
            <a:avLst/>
          </a:prstGeom>
          <a:noFill/>
        </p:spPr>
        <p:txBody>
          <a:bodyPr>
            <a:spAutoFit/>
          </a:bodyPr>
          <a:lstStyle/>
          <a:p>
            <a:pPr algn="ctr">
              <a:defRPr/>
            </a:pPr>
            <a:r>
              <a:rPr lang="en-US" sz="1600" dirty="0">
                <a:latin typeface="+mj-lt"/>
                <a:ea typeface="+mn-ea"/>
                <a:cs typeface="+mn-cs"/>
              </a:rPr>
              <a:t>data assimilation</a:t>
            </a:r>
          </a:p>
        </p:txBody>
      </p:sp>
      <p:sp>
        <p:nvSpPr>
          <p:cNvPr id="20" name="Rectangle 19"/>
          <p:cNvSpPr/>
          <p:nvPr/>
        </p:nvSpPr>
        <p:spPr>
          <a:xfrm>
            <a:off x="5715000" y="3429000"/>
            <a:ext cx="1371600" cy="8382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TextBox 20"/>
          <p:cNvSpPr txBox="1"/>
          <p:nvPr/>
        </p:nvSpPr>
        <p:spPr>
          <a:xfrm>
            <a:off x="5715000" y="3429000"/>
            <a:ext cx="1371600" cy="830263"/>
          </a:xfrm>
          <a:prstGeom prst="rect">
            <a:avLst/>
          </a:prstGeom>
          <a:noFill/>
        </p:spPr>
        <p:txBody>
          <a:bodyPr>
            <a:spAutoFit/>
          </a:bodyPr>
          <a:lstStyle/>
          <a:p>
            <a:pPr algn="ctr">
              <a:defRPr/>
            </a:pPr>
            <a:r>
              <a:rPr lang="en-US" sz="1600" dirty="0">
                <a:latin typeface="+mj-lt"/>
                <a:ea typeface="+mn-ea"/>
                <a:cs typeface="+mn-cs"/>
              </a:rPr>
              <a:t>weather</a:t>
            </a:r>
          </a:p>
          <a:p>
            <a:pPr algn="ctr">
              <a:defRPr/>
            </a:pPr>
            <a:r>
              <a:rPr lang="en-US" sz="1600" dirty="0">
                <a:latin typeface="+mj-lt"/>
                <a:ea typeface="+mn-ea"/>
                <a:cs typeface="+mn-cs"/>
              </a:rPr>
              <a:t>forecast</a:t>
            </a:r>
          </a:p>
          <a:p>
            <a:pPr algn="ctr">
              <a:defRPr/>
            </a:pPr>
            <a:r>
              <a:rPr lang="en-US" sz="1600" dirty="0">
                <a:latin typeface="+mj-lt"/>
                <a:ea typeface="+mn-ea"/>
                <a:cs typeface="+mn-cs"/>
              </a:rPr>
              <a:t>model</a:t>
            </a:r>
          </a:p>
        </p:txBody>
      </p:sp>
      <p:sp>
        <p:nvSpPr>
          <p:cNvPr id="23" name="TextBox 22"/>
          <p:cNvSpPr txBox="1"/>
          <p:nvPr/>
        </p:nvSpPr>
        <p:spPr>
          <a:xfrm>
            <a:off x="7467600" y="3505200"/>
            <a:ext cx="1295400" cy="584200"/>
          </a:xfrm>
          <a:prstGeom prst="rect">
            <a:avLst/>
          </a:prstGeom>
          <a:noFill/>
        </p:spPr>
        <p:txBody>
          <a:bodyPr>
            <a:spAutoFit/>
          </a:bodyPr>
          <a:lstStyle/>
          <a:p>
            <a:pPr algn="ctr">
              <a:defRPr/>
            </a:pPr>
            <a:r>
              <a:rPr lang="en-US" sz="1600" dirty="0">
                <a:latin typeface="+mj-lt"/>
                <a:ea typeface="+mn-ea"/>
                <a:cs typeface="+mn-cs"/>
              </a:rPr>
              <a:t>forecast for</a:t>
            </a:r>
          </a:p>
          <a:p>
            <a:pPr algn="ctr">
              <a:defRPr/>
            </a:pPr>
            <a:r>
              <a:rPr lang="en-US" sz="1600" dirty="0">
                <a:latin typeface="+mj-lt"/>
                <a:ea typeface="+mn-ea"/>
                <a:cs typeface="+mn-cs"/>
              </a:rPr>
              <a:t>time </a:t>
            </a:r>
            <a:r>
              <a:rPr lang="en-US" sz="1600" dirty="0" err="1">
                <a:latin typeface="+mj-lt"/>
                <a:ea typeface="+mn-ea"/>
                <a:cs typeface="+mn-cs"/>
              </a:rPr>
              <a:t>t+Δt</a:t>
            </a:r>
            <a:endParaRPr lang="en-US" sz="1600" dirty="0">
              <a:latin typeface="+mj-lt"/>
              <a:ea typeface="+mn-ea"/>
              <a:cs typeface="+mn-cs"/>
            </a:endParaRPr>
          </a:p>
        </p:txBody>
      </p:sp>
      <p:cxnSp>
        <p:nvCxnSpPr>
          <p:cNvPr id="25" name="Straight Arrow Connector 24"/>
          <p:cNvCxnSpPr/>
          <p:nvPr/>
        </p:nvCxnSpPr>
        <p:spPr>
          <a:xfrm>
            <a:off x="18288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35814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3340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0866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7630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524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endCxn id="7" idx="0"/>
          </p:cNvCxnSpPr>
          <p:nvPr/>
        </p:nvCxnSpPr>
        <p:spPr>
          <a:xfrm rot="5400000">
            <a:off x="2667001" y="3200400"/>
            <a:ext cx="457200" cy="31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400792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28600" y="228600"/>
            <a:ext cx="8610600" cy="1143000"/>
          </a:xfrm>
        </p:spPr>
        <p:txBody>
          <a:bodyPr/>
          <a:lstStyle/>
          <a:p>
            <a:pPr eaLnBrk="1" hangingPunct="1"/>
            <a:r>
              <a:rPr lang="en-US" sz="4000">
                <a:latin typeface="Calibri" charset="0"/>
                <a:ea typeface="ＭＳ Ｐゴシック" charset="0"/>
                <a:cs typeface="ＭＳ Ｐゴシック" charset="0"/>
              </a:rPr>
              <a:t>State estimation (</a:t>
            </a:r>
            <a:r>
              <a:rPr lang="ja-JP" altLang="en-US" sz="4000">
                <a:latin typeface="Calibri" charset="0"/>
                <a:ea typeface="ＭＳ Ｐゴシック" charset="0"/>
                <a:cs typeface="ＭＳ Ｐゴシック" charset="0"/>
              </a:rPr>
              <a:t>“</a:t>
            </a:r>
            <a:r>
              <a:rPr lang="en-US" sz="4000">
                <a:latin typeface="Calibri" charset="0"/>
                <a:ea typeface="ＭＳ Ｐゴシック" charset="0"/>
                <a:cs typeface="ＭＳ Ｐゴシック" charset="0"/>
              </a:rPr>
              <a:t>data assimilation</a:t>
            </a:r>
            <a:r>
              <a:rPr lang="ja-JP" altLang="en-US" sz="4000">
                <a:latin typeface="Calibri" charset="0"/>
                <a:ea typeface="ＭＳ Ｐゴシック" charset="0"/>
                <a:cs typeface="ＭＳ Ｐゴシック" charset="0"/>
              </a:rPr>
              <a:t>”</a:t>
            </a:r>
            <a:r>
              <a:rPr lang="en-US" sz="4000">
                <a:latin typeface="Calibri" charset="0"/>
                <a:ea typeface="ＭＳ Ｐゴシック" charset="0"/>
                <a:cs typeface="ＭＳ Ｐゴシック" charset="0"/>
              </a:rPr>
              <a:t>)</a:t>
            </a:r>
          </a:p>
        </p:txBody>
      </p:sp>
      <p:sp>
        <p:nvSpPr>
          <p:cNvPr id="337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F28157-B8C3-EF46-8C47-623A8A6FC3E7}" type="slidenum">
              <a:rPr lang="en-US" sz="1400"/>
              <a:pPr eaLnBrk="1" hangingPunct="1"/>
              <a:t>74</a:t>
            </a:fld>
            <a:endParaRPr lang="en-US" sz="1400"/>
          </a:p>
        </p:txBody>
      </p:sp>
      <p:sp>
        <p:nvSpPr>
          <p:cNvPr id="7" name="Rectangle 6"/>
          <p:cNvSpPr/>
          <p:nvPr/>
        </p:nvSpPr>
        <p:spPr>
          <a:xfrm>
            <a:off x="2209800" y="3429000"/>
            <a:ext cx="1371600" cy="8382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Left Bracket 7"/>
          <p:cNvSpPr/>
          <p:nvPr/>
        </p:nvSpPr>
        <p:spPr>
          <a:xfrm>
            <a:off x="533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 name="Left Bracket 8"/>
          <p:cNvSpPr/>
          <p:nvPr/>
        </p:nvSpPr>
        <p:spPr>
          <a:xfrm flipH="1">
            <a:off x="16002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 name="Left Bracket 9"/>
          <p:cNvSpPr/>
          <p:nvPr/>
        </p:nvSpPr>
        <p:spPr>
          <a:xfrm>
            <a:off x="2286000" y="21336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1" name="Left Bracket 10"/>
          <p:cNvSpPr/>
          <p:nvPr/>
        </p:nvSpPr>
        <p:spPr>
          <a:xfrm flipH="1">
            <a:off x="3352800" y="21336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2" name="Left Bracket 11"/>
          <p:cNvSpPr/>
          <p:nvPr/>
        </p:nvSpPr>
        <p:spPr>
          <a:xfrm>
            <a:off x="3962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3" name="Left Bracket 12"/>
          <p:cNvSpPr/>
          <p:nvPr/>
        </p:nvSpPr>
        <p:spPr>
          <a:xfrm flipH="1">
            <a:off x="5105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4" name="Left Bracket 13"/>
          <p:cNvSpPr/>
          <p:nvPr/>
        </p:nvSpPr>
        <p:spPr>
          <a:xfrm>
            <a:off x="74676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 name="Left Bracket 14"/>
          <p:cNvSpPr/>
          <p:nvPr/>
        </p:nvSpPr>
        <p:spPr>
          <a:xfrm flipH="1">
            <a:off x="8534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6" name="TextBox 15"/>
          <p:cNvSpPr txBox="1"/>
          <p:nvPr/>
        </p:nvSpPr>
        <p:spPr>
          <a:xfrm>
            <a:off x="533400" y="3505200"/>
            <a:ext cx="1295400" cy="584200"/>
          </a:xfrm>
          <a:prstGeom prst="rect">
            <a:avLst/>
          </a:prstGeom>
          <a:noFill/>
        </p:spPr>
        <p:txBody>
          <a:bodyPr>
            <a:spAutoFit/>
          </a:bodyPr>
          <a:lstStyle/>
          <a:p>
            <a:pPr algn="ctr">
              <a:defRPr/>
            </a:pPr>
            <a:r>
              <a:rPr lang="en-US" sz="1600" dirty="0">
                <a:latin typeface="+mj-lt"/>
                <a:ea typeface="+mn-ea"/>
                <a:cs typeface="+mn-cs"/>
              </a:rPr>
              <a:t>forecast for time </a:t>
            </a:r>
            <a:r>
              <a:rPr lang="en-US" sz="1600" dirty="0" err="1">
                <a:latin typeface="+mj-lt"/>
                <a:ea typeface="+mn-ea"/>
                <a:cs typeface="+mn-cs"/>
              </a:rPr>
              <a:t>t</a:t>
            </a:r>
            <a:endParaRPr lang="en-US" sz="1600" dirty="0">
              <a:latin typeface="+mj-lt"/>
              <a:ea typeface="+mn-ea"/>
              <a:cs typeface="+mn-cs"/>
            </a:endParaRPr>
          </a:p>
        </p:txBody>
      </p:sp>
      <p:sp>
        <p:nvSpPr>
          <p:cNvPr id="17" name="TextBox 16"/>
          <p:cNvSpPr txBox="1"/>
          <p:nvPr/>
        </p:nvSpPr>
        <p:spPr>
          <a:xfrm>
            <a:off x="3962400" y="3505200"/>
            <a:ext cx="1371600" cy="584200"/>
          </a:xfrm>
          <a:prstGeom prst="rect">
            <a:avLst/>
          </a:prstGeom>
          <a:noFill/>
        </p:spPr>
        <p:txBody>
          <a:bodyPr>
            <a:spAutoFit/>
          </a:bodyPr>
          <a:lstStyle/>
          <a:p>
            <a:pPr algn="ctr">
              <a:defRPr/>
            </a:pPr>
            <a:r>
              <a:rPr lang="en-US" sz="1600" dirty="0">
                <a:latin typeface="+mj-lt"/>
                <a:ea typeface="+mn-ea"/>
                <a:cs typeface="+mn-cs"/>
              </a:rPr>
              <a:t>state estimate for time </a:t>
            </a:r>
            <a:r>
              <a:rPr lang="en-US" sz="1600" dirty="0" err="1">
                <a:latin typeface="+mj-lt"/>
                <a:ea typeface="+mn-ea"/>
                <a:cs typeface="+mn-cs"/>
              </a:rPr>
              <a:t>t</a:t>
            </a:r>
            <a:endParaRPr lang="en-US" sz="1600" dirty="0">
              <a:latin typeface="+mj-lt"/>
              <a:ea typeface="+mn-ea"/>
              <a:cs typeface="+mn-cs"/>
            </a:endParaRPr>
          </a:p>
        </p:txBody>
      </p:sp>
      <p:sp>
        <p:nvSpPr>
          <p:cNvPr id="18" name="TextBox 17"/>
          <p:cNvSpPr txBox="1"/>
          <p:nvPr/>
        </p:nvSpPr>
        <p:spPr>
          <a:xfrm>
            <a:off x="2286000" y="2209800"/>
            <a:ext cx="1295400" cy="584200"/>
          </a:xfrm>
          <a:prstGeom prst="rect">
            <a:avLst/>
          </a:prstGeom>
          <a:noFill/>
        </p:spPr>
        <p:txBody>
          <a:bodyPr>
            <a:spAutoFit/>
          </a:bodyPr>
          <a:lstStyle/>
          <a:p>
            <a:pPr algn="ctr">
              <a:defRPr/>
            </a:pPr>
            <a:r>
              <a:rPr lang="en-US" sz="1600" dirty="0">
                <a:latin typeface="+mj-lt"/>
                <a:ea typeface="+mn-ea"/>
                <a:cs typeface="+mn-cs"/>
              </a:rPr>
              <a:t>observations for time </a:t>
            </a:r>
            <a:r>
              <a:rPr lang="en-US" sz="1600" dirty="0" err="1">
                <a:latin typeface="+mj-lt"/>
                <a:ea typeface="+mn-ea"/>
                <a:cs typeface="+mn-cs"/>
              </a:rPr>
              <a:t>t</a:t>
            </a:r>
            <a:endParaRPr lang="en-US" sz="1600" dirty="0">
              <a:latin typeface="+mj-lt"/>
              <a:ea typeface="+mn-ea"/>
              <a:cs typeface="+mn-cs"/>
            </a:endParaRPr>
          </a:p>
        </p:txBody>
      </p:sp>
      <p:sp>
        <p:nvSpPr>
          <p:cNvPr id="19" name="TextBox 18"/>
          <p:cNvSpPr txBox="1"/>
          <p:nvPr/>
        </p:nvSpPr>
        <p:spPr>
          <a:xfrm>
            <a:off x="2209800" y="3505200"/>
            <a:ext cx="1371600" cy="584200"/>
          </a:xfrm>
          <a:prstGeom prst="rect">
            <a:avLst/>
          </a:prstGeom>
          <a:noFill/>
        </p:spPr>
        <p:txBody>
          <a:bodyPr>
            <a:spAutoFit/>
          </a:bodyPr>
          <a:lstStyle/>
          <a:p>
            <a:pPr algn="ctr">
              <a:defRPr/>
            </a:pPr>
            <a:r>
              <a:rPr lang="en-US" sz="1600" dirty="0">
                <a:latin typeface="+mj-lt"/>
                <a:ea typeface="+mn-ea"/>
                <a:cs typeface="+mn-cs"/>
              </a:rPr>
              <a:t>data assimilation</a:t>
            </a:r>
          </a:p>
        </p:txBody>
      </p:sp>
      <p:sp>
        <p:nvSpPr>
          <p:cNvPr id="20" name="Rectangle 19"/>
          <p:cNvSpPr/>
          <p:nvPr/>
        </p:nvSpPr>
        <p:spPr>
          <a:xfrm>
            <a:off x="5715000" y="3429000"/>
            <a:ext cx="1371600" cy="8382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TextBox 20"/>
          <p:cNvSpPr txBox="1"/>
          <p:nvPr/>
        </p:nvSpPr>
        <p:spPr>
          <a:xfrm>
            <a:off x="5715000" y="3429000"/>
            <a:ext cx="1371600" cy="830263"/>
          </a:xfrm>
          <a:prstGeom prst="rect">
            <a:avLst/>
          </a:prstGeom>
          <a:noFill/>
        </p:spPr>
        <p:txBody>
          <a:bodyPr>
            <a:spAutoFit/>
          </a:bodyPr>
          <a:lstStyle/>
          <a:p>
            <a:pPr algn="ctr">
              <a:defRPr/>
            </a:pPr>
            <a:r>
              <a:rPr lang="en-US" sz="1600" dirty="0">
                <a:latin typeface="+mj-lt"/>
                <a:ea typeface="+mn-ea"/>
                <a:cs typeface="+mn-cs"/>
              </a:rPr>
              <a:t>weather</a:t>
            </a:r>
          </a:p>
          <a:p>
            <a:pPr algn="ctr">
              <a:defRPr/>
            </a:pPr>
            <a:r>
              <a:rPr lang="en-US" sz="1600" dirty="0">
                <a:latin typeface="+mj-lt"/>
                <a:ea typeface="+mn-ea"/>
                <a:cs typeface="+mn-cs"/>
              </a:rPr>
              <a:t>forecast</a:t>
            </a:r>
          </a:p>
          <a:p>
            <a:pPr algn="ctr">
              <a:defRPr/>
            </a:pPr>
            <a:r>
              <a:rPr lang="en-US" sz="1600" dirty="0">
                <a:latin typeface="+mj-lt"/>
                <a:ea typeface="+mn-ea"/>
                <a:cs typeface="+mn-cs"/>
              </a:rPr>
              <a:t>model</a:t>
            </a:r>
          </a:p>
        </p:txBody>
      </p:sp>
      <p:sp>
        <p:nvSpPr>
          <p:cNvPr id="23" name="TextBox 22"/>
          <p:cNvSpPr txBox="1"/>
          <p:nvPr/>
        </p:nvSpPr>
        <p:spPr>
          <a:xfrm>
            <a:off x="7467600" y="3505200"/>
            <a:ext cx="1295400" cy="584200"/>
          </a:xfrm>
          <a:prstGeom prst="rect">
            <a:avLst/>
          </a:prstGeom>
          <a:noFill/>
        </p:spPr>
        <p:txBody>
          <a:bodyPr>
            <a:spAutoFit/>
          </a:bodyPr>
          <a:lstStyle/>
          <a:p>
            <a:pPr algn="ctr">
              <a:defRPr/>
            </a:pPr>
            <a:r>
              <a:rPr lang="en-US" sz="1600" dirty="0">
                <a:latin typeface="+mj-lt"/>
                <a:ea typeface="+mn-ea"/>
                <a:cs typeface="+mn-cs"/>
              </a:rPr>
              <a:t>forecast for time </a:t>
            </a:r>
            <a:r>
              <a:rPr lang="en-US" sz="1600" dirty="0" err="1">
                <a:latin typeface="+mj-lt"/>
                <a:ea typeface="+mn-ea"/>
                <a:cs typeface="+mn-cs"/>
              </a:rPr>
              <a:t>t+Δt</a:t>
            </a:r>
            <a:endParaRPr lang="en-US" sz="1600" dirty="0">
              <a:latin typeface="+mj-lt"/>
              <a:ea typeface="+mn-ea"/>
              <a:cs typeface="+mn-cs"/>
            </a:endParaRPr>
          </a:p>
        </p:txBody>
      </p:sp>
      <p:cxnSp>
        <p:nvCxnSpPr>
          <p:cNvPr id="25" name="Straight Arrow Connector 24"/>
          <p:cNvCxnSpPr/>
          <p:nvPr/>
        </p:nvCxnSpPr>
        <p:spPr>
          <a:xfrm>
            <a:off x="18288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35814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3340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0866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7630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524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endCxn id="7" idx="0"/>
          </p:cNvCxnSpPr>
          <p:nvPr/>
        </p:nvCxnSpPr>
        <p:spPr>
          <a:xfrm rot="5400000">
            <a:off x="2667001" y="3200400"/>
            <a:ext cx="457200" cy="31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3819" name="TextBox 26"/>
          <p:cNvSpPr txBox="1">
            <a:spLocks noChangeArrowheads="1"/>
          </p:cNvSpPr>
          <p:nvPr/>
        </p:nvSpPr>
        <p:spPr bwMode="auto">
          <a:xfrm>
            <a:off x="538163" y="4343400"/>
            <a:ext cx="1477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FF0000"/>
                </a:solidFill>
                <a:latin typeface="Calibri" charset="0"/>
                <a:cs typeface="Calibri" charset="0"/>
              </a:rPr>
              <a:t>+ forecast-error </a:t>
            </a:r>
          </a:p>
          <a:p>
            <a:pPr algn="ctr" eaLnBrk="1" hangingPunct="1"/>
            <a:r>
              <a:rPr lang="en-US" sz="1600">
                <a:solidFill>
                  <a:srgbClr val="FF0000"/>
                </a:solidFill>
                <a:latin typeface="Calibri" charset="0"/>
                <a:cs typeface="Calibri" charset="0"/>
              </a:rPr>
              <a:t>statistics</a:t>
            </a:r>
          </a:p>
        </p:txBody>
      </p:sp>
      <p:cxnSp>
        <p:nvCxnSpPr>
          <p:cNvPr id="28" name="Straight Arrow Connector 27"/>
          <p:cNvCxnSpPr/>
          <p:nvPr/>
        </p:nvCxnSpPr>
        <p:spPr>
          <a:xfrm rot="5400000" flipH="1" flipV="1">
            <a:off x="1866900" y="4076700"/>
            <a:ext cx="3810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821" name="TextBox 36"/>
          <p:cNvSpPr txBox="1">
            <a:spLocks noChangeArrowheads="1"/>
          </p:cNvSpPr>
          <p:nvPr/>
        </p:nvSpPr>
        <p:spPr bwMode="auto">
          <a:xfrm>
            <a:off x="3570288" y="2286000"/>
            <a:ext cx="1806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FF0000"/>
                </a:solidFill>
                <a:latin typeface="Calibri" charset="0"/>
                <a:cs typeface="Calibri" charset="0"/>
              </a:rPr>
              <a:t>+ observation-error </a:t>
            </a:r>
          </a:p>
          <a:p>
            <a:pPr algn="ctr" eaLnBrk="1" hangingPunct="1"/>
            <a:r>
              <a:rPr lang="en-US" sz="1600">
                <a:solidFill>
                  <a:srgbClr val="FF0000"/>
                </a:solidFill>
                <a:latin typeface="Calibri" charset="0"/>
                <a:cs typeface="Calibri" charset="0"/>
              </a:rPr>
              <a:t>statistics</a:t>
            </a:r>
          </a:p>
        </p:txBody>
      </p:sp>
      <p:cxnSp>
        <p:nvCxnSpPr>
          <p:cNvPr id="38" name="Straight Arrow Connector 37"/>
          <p:cNvCxnSpPr/>
          <p:nvPr/>
        </p:nvCxnSpPr>
        <p:spPr>
          <a:xfrm rot="5400000">
            <a:off x="3352800" y="2819400"/>
            <a:ext cx="6858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760042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3"/>
          <p:cNvSpPr txBox="1">
            <a:spLocks noChangeArrowheads="1"/>
          </p:cNvSpPr>
          <p:nvPr/>
        </p:nvSpPr>
        <p:spPr bwMode="auto">
          <a:xfrm>
            <a:off x="609600" y="304800"/>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latin typeface="Calibri" charset="0"/>
                <a:cs typeface="Calibri" charset="0"/>
              </a:rPr>
              <a:t>The ensemble Kalman filter: a schematic</a:t>
            </a:r>
          </a:p>
        </p:txBody>
      </p:sp>
      <p:sp>
        <p:nvSpPr>
          <p:cNvPr id="65540" name="Text Box 4"/>
          <p:cNvSpPr txBox="1">
            <a:spLocks noChangeArrowheads="1"/>
          </p:cNvSpPr>
          <p:nvPr/>
        </p:nvSpPr>
        <p:spPr bwMode="auto">
          <a:xfrm>
            <a:off x="7543800" y="1863278"/>
            <a:ext cx="1574933" cy="31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latin typeface="Calibri" charset="0"/>
                <a:cs typeface="Calibri" charset="0"/>
              </a:rPr>
              <a:t>(This schematic</a:t>
            </a:r>
          </a:p>
          <a:p>
            <a:pPr eaLnBrk="1" hangingPunct="1"/>
            <a:r>
              <a:rPr lang="en-US" sz="1400" dirty="0">
                <a:latin typeface="Calibri" charset="0"/>
                <a:cs typeface="Calibri" charset="0"/>
              </a:rPr>
              <a:t>is a bit of an</a:t>
            </a:r>
          </a:p>
          <a:p>
            <a:pPr eaLnBrk="1" hangingPunct="1"/>
            <a:r>
              <a:rPr lang="en-US" sz="1400" dirty="0">
                <a:latin typeface="Calibri" charset="0"/>
                <a:cs typeface="Calibri" charset="0"/>
              </a:rPr>
              <a:t>inappropriate</a:t>
            </a:r>
          </a:p>
          <a:p>
            <a:pPr eaLnBrk="1" hangingPunct="1"/>
            <a:r>
              <a:rPr lang="en-US" sz="1400" dirty="0">
                <a:latin typeface="Calibri" charset="0"/>
                <a:cs typeface="Calibri" charset="0"/>
              </a:rPr>
              <a:t>simplification, </a:t>
            </a:r>
          </a:p>
          <a:p>
            <a:pPr eaLnBrk="1" hangingPunct="1"/>
            <a:r>
              <a:rPr lang="en-US" sz="1400" dirty="0">
                <a:latin typeface="Calibri" charset="0"/>
                <a:cs typeface="Calibri" charset="0"/>
              </a:rPr>
              <a:t>for EnKF uses</a:t>
            </a:r>
          </a:p>
          <a:p>
            <a:pPr eaLnBrk="1" hangingPunct="1"/>
            <a:r>
              <a:rPr lang="en-US" sz="1400" dirty="0">
                <a:latin typeface="Calibri" charset="0"/>
                <a:cs typeface="Calibri" charset="0"/>
              </a:rPr>
              <a:t>every member</a:t>
            </a:r>
          </a:p>
          <a:p>
            <a:pPr eaLnBrk="1" hangingPunct="1"/>
            <a:r>
              <a:rPr lang="en-US" sz="1400" dirty="0">
                <a:latin typeface="Calibri" charset="0"/>
                <a:cs typeface="Calibri" charset="0"/>
              </a:rPr>
              <a:t>to estimate</a:t>
            </a:r>
          </a:p>
          <a:p>
            <a:pPr eaLnBrk="1" hangingPunct="1"/>
            <a:r>
              <a:rPr lang="en-US" sz="1400" dirty="0">
                <a:latin typeface="Calibri" charset="0"/>
                <a:cs typeface="Calibri" charset="0"/>
              </a:rPr>
              <a:t>background-</a:t>
            </a:r>
          </a:p>
          <a:p>
            <a:pPr eaLnBrk="1" hangingPunct="1"/>
            <a:r>
              <a:rPr lang="en-US" sz="1400" dirty="0">
                <a:latin typeface="Calibri" charset="0"/>
                <a:cs typeface="Calibri" charset="0"/>
              </a:rPr>
              <a:t>error </a:t>
            </a:r>
            <a:r>
              <a:rPr lang="en-US" sz="1400" dirty="0" smtClean="0">
                <a:latin typeface="Calibri" charset="0"/>
                <a:cs typeface="Calibri" charset="0"/>
              </a:rPr>
              <a:t>covariances.</a:t>
            </a:r>
          </a:p>
          <a:p>
            <a:pPr eaLnBrk="1" hangingPunct="1"/>
            <a:r>
              <a:rPr lang="en-US" sz="1400" dirty="0" smtClean="0">
                <a:latin typeface="Calibri" charset="0"/>
                <a:cs typeface="Calibri" charset="0"/>
              </a:rPr>
              <a:t>We also developed</a:t>
            </a:r>
          </a:p>
          <a:p>
            <a:pPr eaLnBrk="1" hangingPunct="1"/>
            <a:r>
              <a:rPr lang="en-US" sz="1400" dirty="0" smtClean="0">
                <a:latin typeface="Calibri" charset="0"/>
                <a:cs typeface="Calibri" charset="0"/>
              </a:rPr>
              <a:t>a method that</a:t>
            </a:r>
          </a:p>
          <a:p>
            <a:pPr eaLnBrk="1" hangingPunct="1"/>
            <a:r>
              <a:rPr lang="en-US" sz="1400" dirty="0" smtClean="0">
                <a:latin typeface="Calibri" charset="0"/>
                <a:cs typeface="Calibri" charset="0"/>
              </a:rPr>
              <a:t>bypasses</a:t>
            </a:r>
          </a:p>
          <a:p>
            <a:pPr eaLnBrk="1" hangingPunct="1"/>
            <a:r>
              <a:rPr lang="en-US" sz="1400" dirty="0" smtClean="0">
                <a:latin typeface="Calibri" charset="0"/>
                <a:cs typeface="Calibri" charset="0"/>
              </a:rPr>
              <a:t>perturbing the</a:t>
            </a:r>
          </a:p>
          <a:p>
            <a:pPr eaLnBrk="1" hangingPunct="1"/>
            <a:r>
              <a:rPr lang="en-US" sz="1400" dirty="0" smtClean="0">
                <a:latin typeface="Calibri" charset="0"/>
                <a:cs typeface="Calibri" charset="0"/>
              </a:rPr>
              <a:t>observations.)</a:t>
            </a:r>
            <a:endParaRPr lang="en-US" sz="1400" dirty="0">
              <a:latin typeface="Calibri" charset="0"/>
              <a:cs typeface="Calibri" charset="0"/>
            </a:endParaRPr>
          </a:p>
        </p:txBody>
      </p:sp>
      <p:sp>
        <p:nvSpPr>
          <p:cNvPr id="6554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E4BE52-E8D5-9C47-A4E9-92A7FCB1C83F}" type="slidenum">
              <a:rPr lang="en-US" sz="1400"/>
              <a:pPr eaLnBrk="1" hangingPunct="1"/>
              <a:t>75</a:t>
            </a:fld>
            <a:endParaRPr lang="en-US" sz="1400"/>
          </a:p>
        </p:txBody>
      </p:sp>
      <p:pic>
        <p:nvPicPr>
          <p:cNvPr id="2" name="Picture 1" descr="Screen Shot 2014-10-10 at 10.54.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3" y="1076334"/>
            <a:ext cx="7468377" cy="5645141"/>
          </a:xfrm>
          <a:prstGeom prst="rect">
            <a:avLst/>
          </a:prstGeom>
        </p:spPr>
      </p:pic>
      <p:sp>
        <p:nvSpPr>
          <p:cNvPr id="3" name="TextBox 2"/>
          <p:cNvSpPr txBox="1"/>
          <p:nvPr/>
        </p:nvSpPr>
        <p:spPr>
          <a:xfrm>
            <a:off x="8209468" y="5684202"/>
            <a:ext cx="760620" cy="369332"/>
          </a:xfrm>
          <a:prstGeom prst="rect">
            <a:avLst/>
          </a:prstGeom>
          <a:noFill/>
        </p:spPr>
        <p:txBody>
          <a:bodyPr wrap="none" rtlCol="0">
            <a:spAutoFit/>
          </a:bodyPr>
          <a:lstStyle/>
          <a:p>
            <a:r>
              <a:rPr lang="en-US" dirty="0" smtClean="0">
                <a:hlinkClick r:id="rId4" action="ppaction://hlinksldjump"/>
              </a:rPr>
              <a:t>[back]</a:t>
            </a:r>
            <a:endParaRPr lang="en-US" dirty="0"/>
          </a:p>
        </p:txBody>
      </p:sp>
    </p:spTree>
    <p:extLst>
      <p:ext uri="{BB962C8B-B14F-4D97-AF65-F5344CB8AC3E}">
        <p14:creationId xmlns:p14="http://schemas.microsoft.com/office/powerpoint/2010/main" val="360540227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a:t>
            </a:r>
            <a:r>
              <a:rPr lang="en-US" b="1" dirty="0" smtClean="0"/>
              <a:t>tochastic parameterization: </a:t>
            </a:r>
            <a:br>
              <a:rPr lang="en-US" b="1" dirty="0" smtClean="0"/>
            </a:br>
            <a:r>
              <a:rPr lang="en-US" dirty="0" smtClean="0"/>
              <a:t>scientific basis</a:t>
            </a:r>
            <a:endParaRPr lang="en-US" dirty="0"/>
          </a:p>
        </p:txBody>
      </p:sp>
      <p:sp>
        <p:nvSpPr>
          <p:cNvPr id="3" name="Content Placeholder 2"/>
          <p:cNvSpPr>
            <a:spLocks noGrp="1"/>
          </p:cNvSpPr>
          <p:nvPr>
            <p:ph idx="1"/>
          </p:nvPr>
        </p:nvSpPr>
        <p:spPr>
          <a:xfrm>
            <a:off x="332121" y="1563187"/>
            <a:ext cx="8517730" cy="1082832"/>
          </a:xfrm>
        </p:spPr>
        <p:txBody>
          <a:bodyPr>
            <a:normAutofit fontScale="62500" lnSpcReduction="20000"/>
          </a:bodyPr>
          <a:lstStyle/>
          <a:p>
            <a:r>
              <a:rPr lang="en-US" dirty="0" smtClean="0"/>
              <a:t>Shrinking grid spacings in many models violate assumptions underlying many deterministic parameterizations, whereby the process (here, effects of thunderstorms) is occurring in a only a small fraction of the grid box.  </a:t>
            </a:r>
          </a:p>
        </p:txBody>
      </p:sp>
      <p:sp>
        <p:nvSpPr>
          <p:cNvPr id="4" name="Slide Number Placeholder 3"/>
          <p:cNvSpPr>
            <a:spLocks noGrp="1"/>
          </p:cNvSpPr>
          <p:nvPr>
            <p:ph type="sldNum" sz="quarter" idx="12"/>
          </p:nvPr>
        </p:nvSpPr>
        <p:spPr/>
        <p:txBody>
          <a:bodyPr/>
          <a:lstStyle/>
          <a:p>
            <a:fld id="{A6232976-23BA-B44A-9DEC-84EFEA0455F2}" type="slidenum">
              <a:rPr lang="en-US" smtClean="0"/>
              <a:t>76</a:t>
            </a:fld>
            <a:endParaRPr lang="en-US"/>
          </a:p>
        </p:txBody>
      </p:sp>
      <p:sp>
        <p:nvSpPr>
          <p:cNvPr id="5" name="TextBox 4"/>
          <p:cNvSpPr txBox="1"/>
          <p:nvPr/>
        </p:nvSpPr>
        <p:spPr>
          <a:xfrm>
            <a:off x="4252687" y="2530556"/>
            <a:ext cx="4512467" cy="3323987"/>
          </a:xfrm>
          <a:prstGeom prst="rect">
            <a:avLst/>
          </a:prstGeom>
          <a:noFill/>
        </p:spPr>
        <p:txBody>
          <a:bodyPr wrap="square" rtlCol="0">
            <a:spAutoFit/>
          </a:bodyPr>
          <a:lstStyle/>
          <a:p>
            <a:r>
              <a:rPr lang="en-US" sz="1600" dirty="0" smtClean="0"/>
              <a:t>Plant and Craig’s (2008 JAS) experiments  with 2-km, 128 x 128 doubly periodic grid simulation of tropical convection run to statistical equilibrium.  </a:t>
            </a:r>
          </a:p>
          <a:p>
            <a:endParaRPr lang="en-US" sz="1600" dirty="0"/>
          </a:p>
          <a:p>
            <a:r>
              <a:rPr lang="en-US" sz="1600" dirty="0" smtClean="0"/>
              <a:t>Note that the mass flux when averaged over large boxes has a narrow distribution, i.e., behaves quasi-deterministically. When considering the mass flux at </a:t>
            </a:r>
          </a:p>
          <a:p>
            <a:r>
              <a:rPr lang="en-US" sz="1600" dirty="0" smtClean="0"/>
              <a:t>reduced grid spacing, there is much more variability.</a:t>
            </a:r>
          </a:p>
          <a:p>
            <a:endParaRPr lang="en-US" sz="1600" dirty="0"/>
          </a:p>
          <a:p>
            <a:r>
              <a:rPr lang="en-US" sz="1600" dirty="0" smtClean="0"/>
              <a:t>This is one result (many others, too) showing that there is a breakdown in the validity of using deterministic parameterizations as model resolution is increased</a:t>
            </a:r>
            <a:r>
              <a:rPr lang="en-US" sz="2000" dirty="0" smtClean="0"/>
              <a:t>.</a:t>
            </a:r>
          </a:p>
        </p:txBody>
      </p:sp>
      <p:pic>
        <p:nvPicPr>
          <p:cNvPr id="6" name="Picture 5" descr="Screen Shot 2014-01-13 at 12.15.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011" y="2440892"/>
            <a:ext cx="3078869" cy="4407947"/>
          </a:xfrm>
          <a:prstGeom prst="rect">
            <a:avLst/>
          </a:prstGeom>
        </p:spPr>
      </p:pic>
    </p:spTree>
    <p:extLst>
      <p:ext uri="{BB962C8B-B14F-4D97-AF65-F5344CB8AC3E}">
        <p14:creationId xmlns:p14="http://schemas.microsoft.com/office/powerpoint/2010/main" val="3153943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a:t>
            </a:r>
            <a:r>
              <a:rPr lang="en-US" b="1" dirty="0" smtClean="0"/>
              <a:t>tochastic parameterization: </a:t>
            </a:r>
            <a:br>
              <a:rPr lang="en-US" b="1" dirty="0" smtClean="0"/>
            </a:br>
            <a:r>
              <a:rPr lang="en-US" dirty="0" smtClean="0"/>
              <a:t>scientific basis</a:t>
            </a:r>
            <a:endParaRPr lang="en-US" dirty="0"/>
          </a:p>
        </p:txBody>
      </p:sp>
      <p:sp>
        <p:nvSpPr>
          <p:cNvPr id="3" name="Content Placeholder 2"/>
          <p:cNvSpPr>
            <a:spLocks noGrp="1"/>
          </p:cNvSpPr>
          <p:nvPr>
            <p:ph idx="1"/>
          </p:nvPr>
        </p:nvSpPr>
        <p:spPr>
          <a:xfrm>
            <a:off x="322499" y="1566179"/>
            <a:ext cx="8538869" cy="934417"/>
          </a:xfrm>
        </p:spPr>
        <p:txBody>
          <a:bodyPr>
            <a:normAutofit fontScale="70000" lnSpcReduction="20000"/>
          </a:bodyPr>
          <a:lstStyle/>
          <a:p>
            <a:r>
              <a:rPr lang="en-US" dirty="0" smtClean="0"/>
              <a:t>Some </a:t>
            </a:r>
            <a:r>
              <a:rPr lang="en-US" dirty="0" err="1" smtClean="0"/>
              <a:t>subgrid</a:t>
            </a:r>
            <a:r>
              <a:rPr lang="en-US" dirty="0"/>
              <a:t>-scale </a:t>
            </a:r>
            <a:r>
              <a:rPr lang="en-US" dirty="0" smtClean="0"/>
              <a:t>processes depend on unknowable sub-grid details, not just grid-scale details, such as the radiation/microphysics dependence on estimated cloud droplet size spectrum.</a:t>
            </a:r>
          </a:p>
        </p:txBody>
      </p:sp>
      <p:sp>
        <p:nvSpPr>
          <p:cNvPr id="4" name="Slide Number Placeholder 3"/>
          <p:cNvSpPr>
            <a:spLocks noGrp="1"/>
          </p:cNvSpPr>
          <p:nvPr>
            <p:ph type="sldNum" sz="quarter" idx="12"/>
          </p:nvPr>
        </p:nvSpPr>
        <p:spPr/>
        <p:txBody>
          <a:bodyPr/>
          <a:lstStyle/>
          <a:p>
            <a:fld id="{A6232976-23BA-B44A-9DEC-84EFEA0455F2}" type="slidenum">
              <a:rPr lang="en-US" smtClean="0"/>
              <a:t>77</a:t>
            </a:fld>
            <a:endParaRPr lang="en-US"/>
          </a:p>
        </p:txBody>
      </p:sp>
      <p:sp>
        <p:nvSpPr>
          <p:cNvPr id="76" name="TextBox 75"/>
          <p:cNvSpPr txBox="1"/>
          <p:nvPr/>
        </p:nvSpPr>
        <p:spPr>
          <a:xfrm>
            <a:off x="186780" y="6256453"/>
            <a:ext cx="7811353" cy="584776"/>
          </a:xfrm>
          <a:prstGeom prst="rect">
            <a:avLst/>
          </a:prstGeom>
          <a:noFill/>
        </p:spPr>
        <p:txBody>
          <a:bodyPr wrap="none" rtlCol="0">
            <a:spAutoFit/>
          </a:bodyPr>
          <a:lstStyle/>
          <a:p>
            <a:r>
              <a:rPr lang="en-US" sz="1600" dirty="0" smtClean="0"/>
              <a:t>Example: two grid columns with same cloud liquid water.  Left-hand column has more small </a:t>
            </a:r>
          </a:p>
          <a:p>
            <a:r>
              <a:rPr lang="en-US" sz="1600" dirty="0" smtClean="0"/>
              <a:t>droplets and higher albedo, right-hand column has fewer droplets, smaller albedo.</a:t>
            </a:r>
            <a:endParaRPr lang="en-US" sz="1600" dirty="0"/>
          </a:p>
        </p:txBody>
      </p:sp>
      <p:cxnSp>
        <p:nvCxnSpPr>
          <p:cNvPr id="7" name="Straight Arrow Connector 6"/>
          <p:cNvCxnSpPr/>
          <p:nvPr/>
        </p:nvCxnSpPr>
        <p:spPr>
          <a:xfrm>
            <a:off x="1529813" y="2482447"/>
            <a:ext cx="432966" cy="1347064"/>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1529813" y="3829511"/>
            <a:ext cx="182808" cy="1924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1895609" y="3829511"/>
            <a:ext cx="182808" cy="1924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2230817" y="3829511"/>
            <a:ext cx="182808" cy="1924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2583544" y="3829511"/>
            <a:ext cx="182808" cy="1924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2918752" y="3829511"/>
            <a:ext cx="182808" cy="1924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1682213" y="3981911"/>
            <a:ext cx="182808" cy="1924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2048009" y="3981911"/>
            <a:ext cx="182808" cy="1924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2383217" y="3981911"/>
            <a:ext cx="182808" cy="1924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2735944" y="3981911"/>
            <a:ext cx="182808" cy="1924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3071152" y="3981911"/>
            <a:ext cx="182808" cy="1924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2413625" y="2482447"/>
            <a:ext cx="505127" cy="1347064"/>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7" name="Freeform 16"/>
          <p:cNvSpPr/>
          <p:nvPr/>
        </p:nvSpPr>
        <p:spPr>
          <a:xfrm>
            <a:off x="2184073" y="4291362"/>
            <a:ext cx="462100" cy="1366308"/>
          </a:xfrm>
          <a:custGeom>
            <a:avLst/>
            <a:gdLst>
              <a:gd name="connsiteX0" fmla="*/ 57728 w 462100"/>
              <a:gd name="connsiteY0" fmla="*/ 0 h 1366308"/>
              <a:gd name="connsiteX1" fmla="*/ 19243 w 462100"/>
              <a:gd name="connsiteY1" fmla="*/ 67353 h 1366308"/>
              <a:gd name="connsiteX2" fmla="*/ 0 w 462100"/>
              <a:gd name="connsiteY2" fmla="*/ 134706 h 1366308"/>
              <a:gd name="connsiteX3" fmla="*/ 9621 w 462100"/>
              <a:gd name="connsiteY3" fmla="*/ 182815 h 1366308"/>
              <a:gd name="connsiteX4" fmla="*/ 57728 w 462100"/>
              <a:gd name="connsiteY4" fmla="*/ 221303 h 1366308"/>
              <a:gd name="connsiteX5" fmla="*/ 86593 w 462100"/>
              <a:gd name="connsiteY5" fmla="*/ 240547 h 1366308"/>
              <a:gd name="connsiteX6" fmla="*/ 173186 w 462100"/>
              <a:gd name="connsiteY6" fmla="*/ 269412 h 1366308"/>
              <a:gd name="connsiteX7" fmla="*/ 202050 w 462100"/>
              <a:gd name="connsiteY7" fmla="*/ 279034 h 1366308"/>
              <a:gd name="connsiteX8" fmla="*/ 240536 w 462100"/>
              <a:gd name="connsiteY8" fmla="*/ 336766 h 1366308"/>
              <a:gd name="connsiteX9" fmla="*/ 211672 w 462100"/>
              <a:gd name="connsiteY9" fmla="*/ 461850 h 1366308"/>
              <a:gd name="connsiteX10" fmla="*/ 182807 w 462100"/>
              <a:gd name="connsiteY10" fmla="*/ 481094 h 1366308"/>
              <a:gd name="connsiteX11" fmla="*/ 144322 w 462100"/>
              <a:gd name="connsiteY11" fmla="*/ 538825 h 1366308"/>
              <a:gd name="connsiteX12" fmla="*/ 125079 w 462100"/>
              <a:gd name="connsiteY12" fmla="*/ 596557 h 1366308"/>
              <a:gd name="connsiteX13" fmla="*/ 134700 w 462100"/>
              <a:gd name="connsiteY13" fmla="*/ 663910 h 1366308"/>
              <a:gd name="connsiteX14" fmla="*/ 144322 w 462100"/>
              <a:gd name="connsiteY14" fmla="*/ 692775 h 1366308"/>
              <a:gd name="connsiteX15" fmla="*/ 173186 w 462100"/>
              <a:gd name="connsiteY15" fmla="*/ 702397 h 1366308"/>
              <a:gd name="connsiteX16" fmla="*/ 230915 w 462100"/>
              <a:gd name="connsiteY16" fmla="*/ 740885 h 1366308"/>
              <a:gd name="connsiteX17" fmla="*/ 298265 w 462100"/>
              <a:gd name="connsiteY17" fmla="*/ 769751 h 1366308"/>
              <a:gd name="connsiteX18" fmla="*/ 327129 w 462100"/>
              <a:gd name="connsiteY18" fmla="*/ 798616 h 1366308"/>
              <a:gd name="connsiteX19" fmla="*/ 355994 w 462100"/>
              <a:gd name="connsiteY19" fmla="*/ 808238 h 1366308"/>
              <a:gd name="connsiteX20" fmla="*/ 375237 w 462100"/>
              <a:gd name="connsiteY20" fmla="*/ 837104 h 1366308"/>
              <a:gd name="connsiteX21" fmla="*/ 384858 w 462100"/>
              <a:gd name="connsiteY21" fmla="*/ 865969 h 1366308"/>
              <a:gd name="connsiteX22" fmla="*/ 375237 w 462100"/>
              <a:gd name="connsiteY22" fmla="*/ 923701 h 1366308"/>
              <a:gd name="connsiteX23" fmla="*/ 346372 w 462100"/>
              <a:gd name="connsiteY23" fmla="*/ 981432 h 1366308"/>
              <a:gd name="connsiteX24" fmla="*/ 317508 w 462100"/>
              <a:gd name="connsiteY24" fmla="*/ 1000676 h 1366308"/>
              <a:gd name="connsiteX25" fmla="*/ 259779 w 462100"/>
              <a:gd name="connsiteY25" fmla="*/ 1048785 h 1366308"/>
              <a:gd name="connsiteX26" fmla="*/ 269401 w 462100"/>
              <a:gd name="connsiteY26" fmla="*/ 1154626 h 1366308"/>
              <a:gd name="connsiteX27" fmla="*/ 298265 w 462100"/>
              <a:gd name="connsiteY27" fmla="*/ 1173870 h 1366308"/>
              <a:gd name="connsiteX28" fmla="*/ 355994 w 462100"/>
              <a:gd name="connsiteY28" fmla="*/ 1202736 h 1366308"/>
              <a:gd name="connsiteX29" fmla="*/ 384858 w 462100"/>
              <a:gd name="connsiteY29" fmla="*/ 1231601 h 1366308"/>
              <a:gd name="connsiteX30" fmla="*/ 442587 w 462100"/>
              <a:gd name="connsiteY30" fmla="*/ 1270089 h 1366308"/>
              <a:gd name="connsiteX31" fmla="*/ 461830 w 462100"/>
              <a:gd name="connsiteY31" fmla="*/ 1366308 h 136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2100" h="1366308">
                <a:moveTo>
                  <a:pt x="57728" y="0"/>
                </a:moveTo>
                <a:cubicBezTo>
                  <a:pt x="36497" y="106164"/>
                  <a:pt x="68320" y="6005"/>
                  <a:pt x="19243" y="67353"/>
                </a:cubicBezTo>
                <a:cubicBezTo>
                  <a:pt x="14221" y="73630"/>
                  <a:pt x="629" y="132188"/>
                  <a:pt x="0" y="134706"/>
                </a:cubicBezTo>
                <a:cubicBezTo>
                  <a:pt x="3207" y="150742"/>
                  <a:pt x="3879" y="167502"/>
                  <a:pt x="9621" y="182815"/>
                </a:cubicBezTo>
                <a:cubicBezTo>
                  <a:pt x="24592" y="222741"/>
                  <a:pt x="26573" y="205725"/>
                  <a:pt x="57728" y="221303"/>
                </a:cubicBezTo>
                <a:cubicBezTo>
                  <a:pt x="68071" y="226475"/>
                  <a:pt x="76026" y="235850"/>
                  <a:pt x="86593" y="240547"/>
                </a:cubicBezTo>
                <a:cubicBezTo>
                  <a:pt x="86615" y="240557"/>
                  <a:pt x="158742" y="264597"/>
                  <a:pt x="173186" y="269412"/>
                </a:cubicBezTo>
                <a:lnTo>
                  <a:pt x="202050" y="279034"/>
                </a:lnTo>
                <a:cubicBezTo>
                  <a:pt x="214879" y="298278"/>
                  <a:pt x="242837" y="313753"/>
                  <a:pt x="240536" y="336766"/>
                </a:cubicBezTo>
                <a:cubicBezTo>
                  <a:pt x="235513" y="387005"/>
                  <a:pt x="246732" y="426789"/>
                  <a:pt x="211672" y="461850"/>
                </a:cubicBezTo>
                <a:cubicBezTo>
                  <a:pt x="203495" y="470027"/>
                  <a:pt x="192429" y="474679"/>
                  <a:pt x="182807" y="481094"/>
                </a:cubicBezTo>
                <a:cubicBezTo>
                  <a:pt x="169979" y="500338"/>
                  <a:pt x="151635" y="516884"/>
                  <a:pt x="144322" y="538825"/>
                </a:cubicBezTo>
                <a:lnTo>
                  <a:pt x="125079" y="596557"/>
                </a:lnTo>
                <a:cubicBezTo>
                  <a:pt x="128286" y="619008"/>
                  <a:pt x="130252" y="641671"/>
                  <a:pt x="134700" y="663910"/>
                </a:cubicBezTo>
                <a:cubicBezTo>
                  <a:pt x="136689" y="673855"/>
                  <a:pt x="137151" y="685603"/>
                  <a:pt x="144322" y="692775"/>
                </a:cubicBezTo>
                <a:cubicBezTo>
                  <a:pt x="151493" y="699946"/>
                  <a:pt x="164321" y="697471"/>
                  <a:pt x="173186" y="702397"/>
                </a:cubicBezTo>
                <a:cubicBezTo>
                  <a:pt x="193403" y="713629"/>
                  <a:pt x="210229" y="730542"/>
                  <a:pt x="230915" y="740885"/>
                </a:cubicBezTo>
                <a:cubicBezTo>
                  <a:pt x="278472" y="764665"/>
                  <a:pt x="255794" y="755593"/>
                  <a:pt x="298265" y="769751"/>
                </a:cubicBezTo>
                <a:cubicBezTo>
                  <a:pt x="307886" y="779373"/>
                  <a:pt x="315808" y="791068"/>
                  <a:pt x="327129" y="798616"/>
                </a:cubicBezTo>
                <a:cubicBezTo>
                  <a:pt x="335568" y="804242"/>
                  <a:pt x="348074" y="801902"/>
                  <a:pt x="355994" y="808238"/>
                </a:cubicBezTo>
                <a:cubicBezTo>
                  <a:pt x="365024" y="815462"/>
                  <a:pt x="368823" y="827482"/>
                  <a:pt x="375237" y="837104"/>
                </a:cubicBezTo>
                <a:cubicBezTo>
                  <a:pt x="378444" y="846726"/>
                  <a:pt x="384858" y="855827"/>
                  <a:pt x="384858" y="865969"/>
                </a:cubicBezTo>
                <a:cubicBezTo>
                  <a:pt x="384858" y="885478"/>
                  <a:pt x="379469" y="904656"/>
                  <a:pt x="375237" y="923701"/>
                </a:cubicBezTo>
                <a:cubicBezTo>
                  <a:pt x="370766" y="943822"/>
                  <a:pt x="361198" y="966605"/>
                  <a:pt x="346372" y="981432"/>
                </a:cubicBezTo>
                <a:cubicBezTo>
                  <a:pt x="338196" y="989609"/>
                  <a:pt x="326391" y="993273"/>
                  <a:pt x="317508" y="1000676"/>
                </a:cubicBezTo>
                <a:cubicBezTo>
                  <a:pt x="243440" y="1062404"/>
                  <a:pt x="331433" y="1001016"/>
                  <a:pt x="259779" y="1048785"/>
                </a:cubicBezTo>
                <a:cubicBezTo>
                  <a:pt x="262986" y="1084065"/>
                  <a:pt x="258983" y="1120767"/>
                  <a:pt x="269401" y="1154626"/>
                </a:cubicBezTo>
                <a:cubicBezTo>
                  <a:pt x="272802" y="1165678"/>
                  <a:pt x="287922" y="1168698"/>
                  <a:pt x="298265" y="1173870"/>
                </a:cubicBezTo>
                <a:cubicBezTo>
                  <a:pt x="341660" y="1195569"/>
                  <a:pt x="314631" y="1168266"/>
                  <a:pt x="355994" y="1202736"/>
                </a:cubicBezTo>
                <a:cubicBezTo>
                  <a:pt x="366447" y="1211447"/>
                  <a:pt x="374118" y="1223247"/>
                  <a:pt x="384858" y="1231601"/>
                </a:cubicBezTo>
                <a:cubicBezTo>
                  <a:pt x="403114" y="1245800"/>
                  <a:pt x="442587" y="1270089"/>
                  <a:pt x="442587" y="1270089"/>
                </a:cubicBezTo>
                <a:cubicBezTo>
                  <a:pt x="465887" y="1339991"/>
                  <a:pt x="461830" y="1307535"/>
                  <a:pt x="461830" y="1366308"/>
                </a:cubicBezTo>
              </a:path>
            </a:pathLst>
          </a:custGeom>
          <a:ln>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Arrow Connector 22"/>
          <p:cNvCxnSpPr>
            <a:stCxn id="17" idx="31"/>
          </p:cNvCxnSpPr>
          <p:nvPr/>
        </p:nvCxnSpPr>
        <p:spPr>
          <a:xfrm>
            <a:off x="2645903" y="5657670"/>
            <a:ext cx="270" cy="25016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4" name="Freeform 23"/>
          <p:cNvSpPr/>
          <p:nvPr/>
        </p:nvSpPr>
        <p:spPr>
          <a:xfrm>
            <a:off x="1287199" y="3424357"/>
            <a:ext cx="2243879" cy="1001711"/>
          </a:xfrm>
          <a:custGeom>
            <a:avLst/>
            <a:gdLst>
              <a:gd name="connsiteX0" fmla="*/ 993088 w 2243879"/>
              <a:gd name="connsiteY0" fmla="*/ 251204 h 1001711"/>
              <a:gd name="connsiteX1" fmla="*/ 944981 w 2243879"/>
              <a:gd name="connsiteY1" fmla="*/ 193473 h 1001711"/>
              <a:gd name="connsiteX2" fmla="*/ 839145 w 2243879"/>
              <a:gd name="connsiteY2" fmla="*/ 145363 h 1001711"/>
              <a:gd name="connsiteX3" fmla="*/ 800659 w 2243879"/>
              <a:gd name="connsiteY3" fmla="*/ 135741 h 1001711"/>
              <a:gd name="connsiteX4" fmla="*/ 733309 w 2243879"/>
              <a:gd name="connsiteY4" fmla="*/ 97254 h 1001711"/>
              <a:gd name="connsiteX5" fmla="*/ 694823 w 2243879"/>
              <a:gd name="connsiteY5" fmla="*/ 106876 h 1001711"/>
              <a:gd name="connsiteX6" fmla="*/ 665958 w 2243879"/>
              <a:gd name="connsiteY6" fmla="*/ 126119 h 1001711"/>
              <a:gd name="connsiteX7" fmla="*/ 637094 w 2243879"/>
              <a:gd name="connsiteY7" fmla="*/ 241582 h 1001711"/>
              <a:gd name="connsiteX8" fmla="*/ 560122 w 2243879"/>
              <a:gd name="connsiteY8" fmla="*/ 174229 h 1001711"/>
              <a:gd name="connsiteX9" fmla="*/ 531258 w 2243879"/>
              <a:gd name="connsiteY9" fmla="*/ 164607 h 1001711"/>
              <a:gd name="connsiteX10" fmla="*/ 473529 w 2243879"/>
              <a:gd name="connsiteY10" fmla="*/ 135741 h 1001711"/>
              <a:gd name="connsiteX11" fmla="*/ 406179 w 2243879"/>
              <a:gd name="connsiteY11" fmla="*/ 106876 h 1001711"/>
              <a:gd name="connsiteX12" fmla="*/ 367693 w 2243879"/>
              <a:gd name="connsiteY12" fmla="*/ 87632 h 1001711"/>
              <a:gd name="connsiteX13" fmla="*/ 338829 w 2243879"/>
              <a:gd name="connsiteY13" fmla="*/ 78010 h 1001711"/>
              <a:gd name="connsiteX14" fmla="*/ 194507 w 2243879"/>
              <a:gd name="connsiteY14" fmla="*/ 87632 h 1001711"/>
              <a:gd name="connsiteX15" fmla="*/ 165642 w 2243879"/>
              <a:gd name="connsiteY15" fmla="*/ 106876 h 1001711"/>
              <a:gd name="connsiteX16" fmla="*/ 117535 w 2243879"/>
              <a:gd name="connsiteY16" fmla="*/ 164607 h 1001711"/>
              <a:gd name="connsiteX17" fmla="*/ 127156 w 2243879"/>
              <a:gd name="connsiteY17" fmla="*/ 289691 h 1001711"/>
              <a:gd name="connsiteX18" fmla="*/ 136778 w 2243879"/>
              <a:gd name="connsiteY18" fmla="*/ 318557 h 1001711"/>
              <a:gd name="connsiteX19" fmla="*/ 79049 w 2243879"/>
              <a:gd name="connsiteY19" fmla="*/ 357045 h 1001711"/>
              <a:gd name="connsiteX20" fmla="*/ 11699 w 2243879"/>
              <a:gd name="connsiteY20" fmla="*/ 453263 h 1001711"/>
              <a:gd name="connsiteX21" fmla="*/ 11699 w 2243879"/>
              <a:gd name="connsiteY21" fmla="*/ 587970 h 1001711"/>
              <a:gd name="connsiteX22" fmla="*/ 40563 w 2243879"/>
              <a:gd name="connsiteY22" fmla="*/ 616836 h 1001711"/>
              <a:gd name="connsiteX23" fmla="*/ 88671 w 2243879"/>
              <a:gd name="connsiteY23" fmla="*/ 674567 h 1001711"/>
              <a:gd name="connsiteX24" fmla="*/ 136778 w 2243879"/>
              <a:gd name="connsiteY24" fmla="*/ 693811 h 1001711"/>
              <a:gd name="connsiteX25" fmla="*/ 165642 w 2243879"/>
              <a:gd name="connsiteY25" fmla="*/ 713054 h 1001711"/>
              <a:gd name="connsiteX26" fmla="*/ 242614 w 2243879"/>
              <a:gd name="connsiteY26" fmla="*/ 751542 h 1001711"/>
              <a:gd name="connsiteX27" fmla="*/ 300343 w 2243879"/>
              <a:gd name="connsiteY27" fmla="*/ 770786 h 1001711"/>
              <a:gd name="connsiteX28" fmla="*/ 300343 w 2243879"/>
              <a:gd name="connsiteY28" fmla="*/ 828517 h 1001711"/>
              <a:gd name="connsiteX29" fmla="*/ 309964 w 2243879"/>
              <a:gd name="connsiteY29" fmla="*/ 943980 h 1001711"/>
              <a:gd name="connsiteX30" fmla="*/ 377314 w 2243879"/>
              <a:gd name="connsiteY30" fmla="*/ 972845 h 1001711"/>
              <a:gd name="connsiteX31" fmla="*/ 540879 w 2243879"/>
              <a:gd name="connsiteY31" fmla="*/ 992089 h 1001711"/>
              <a:gd name="connsiteX32" fmla="*/ 608230 w 2243879"/>
              <a:gd name="connsiteY32" fmla="*/ 1001711 h 1001711"/>
              <a:gd name="connsiteX33" fmla="*/ 800659 w 2243879"/>
              <a:gd name="connsiteY33" fmla="*/ 992089 h 1001711"/>
              <a:gd name="connsiteX34" fmla="*/ 829523 w 2243879"/>
              <a:gd name="connsiteY34" fmla="*/ 972845 h 1001711"/>
              <a:gd name="connsiteX35" fmla="*/ 868009 w 2243879"/>
              <a:gd name="connsiteY35" fmla="*/ 924736 h 1001711"/>
              <a:gd name="connsiteX36" fmla="*/ 896874 w 2243879"/>
              <a:gd name="connsiteY36" fmla="*/ 953602 h 1001711"/>
              <a:gd name="connsiteX37" fmla="*/ 964224 w 2243879"/>
              <a:gd name="connsiteY37" fmla="*/ 992089 h 1001711"/>
              <a:gd name="connsiteX38" fmla="*/ 1147032 w 2243879"/>
              <a:gd name="connsiteY38" fmla="*/ 982467 h 1001711"/>
              <a:gd name="connsiteX39" fmla="*/ 1185518 w 2243879"/>
              <a:gd name="connsiteY39" fmla="*/ 924736 h 1001711"/>
              <a:gd name="connsiteX40" fmla="*/ 1214382 w 2243879"/>
              <a:gd name="connsiteY40" fmla="*/ 915114 h 1001711"/>
              <a:gd name="connsiteX41" fmla="*/ 1252868 w 2243879"/>
              <a:gd name="connsiteY41" fmla="*/ 924736 h 1001711"/>
              <a:gd name="connsiteX42" fmla="*/ 1310597 w 2243879"/>
              <a:gd name="connsiteY42" fmla="*/ 943980 h 1001711"/>
              <a:gd name="connsiteX43" fmla="*/ 1349082 w 2243879"/>
              <a:gd name="connsiteY43" fmla="*/ 953602 h 1001711"/>
              <a:gd name="connsiteX44" fmla="*/ 1416433 w 2243879"/>
              <a:gd name="connsiteY44" fmla="*/ 992089 h 1001711"/>
              <a:gd name="connsiteX45" fmla="*/ 1608862 w 2243879"/>
              <a:gd name="connsiteY45" fmla="*/ 972845 h 1001711"/>
              <a:gd name="connsiteX46" fmla="*/ 1637726 w 2243879"/>
              <a:gd name="connsiteY46" fmla="*/ 963223 h 1001711"/>
              <a:gd name="connsiteX47" fmla="*/ 1666591 w 2243879"/>
              <a:gd name="connsiteY47" fmla="*/ 905492 h 1001711"/>
              <a:gd name="connsiteX48" fmla="*/ 1743563 w 2243879"/>
              <a:gd name="connsiteY48" fmla="*/ 924736 h 1001711"/>
              <a:gd name="connsiteX49" fmla="*/ 1859020 w 2243879"/>
              <a:gd name="connsiteY49" fmla="*/ 963223 h 1001711"/>
              <a:gd name="connsiteX50" fmla="*/ 1887885 w 2243879"/>
              <a:gd name="connsiteY50" fmla="*/ 972845 h 1001711"/>
              <a:gd name="connsiteX51" fmla="*/ 1916749 w 2243879"/>
              <a:gd name="connsiteY51" fmla="*/ 982467 h 1001711"/>
              <a:gd name="connsiteX52" fmla="*/ 1974478 w 2243879"/>
              <a:gd name="connsiteY52" fmla="*/ 992089 h 1001711"/>
              <a:gd name="connsiteX53" fmla="*/ 2061071 w 2243879"/>
              <a:gd name="connsiteY53" fmla="*/ 982467 h 1001711"/>
              <a:gd name="connsiteX54" fmla="*/ 2089935 w 2243879"/>
              <a:gd name="connsiteY54" fmla="*/ 972845 h 1001711"/>
              <a:gd name="connsiteX55" fmla="*/ 2128421 w 2243879"/>
              <a:gd name="connsiteY55" fmla="*/ 934358 h 1001711"/>
              <a:gd name="connsiteX56" fmla="*/ 2138043 w 2243879"/>
              <a:gd name="connsiteY56" fmla="*/ 905492 h 1001711"/>
              <a:gd name="connsiteX57" fmla="*/ 2157286 w 2243879"/>
              <a:gd name="connsiteY57" fmla="*/ 876627 h 1001711"/>
              <a:gd name="connsiteX58" fmla="*/ 2166907 w 2243879"/>
              <a:gd name="connsiteY58" fmla="*/ 809273 h 1001711"/>
              <a:gd name="connsiteX59" fmla="*/ 2176528 w 2243879"/>
              <a:gd name="connsiteY59" fmla="*/ 770786 h 1001711"/>
              <a:gd name="connsiteX60" fmla="*/ 2186150 w 2243879"/>
              <a:gd name="connsiteY60" fmla="*/ 664945 h 1001711"/>
              <a:gd name="connsiteX61" fmla="*/ 2215014 w 2243879"/>
              <a:gd name="connsiteY61" fmla="*/ 645701 h 1001711"/>
              <a:gd name="connsiteX62" fmla="*/ 2224636 w 2243879"/>
              <a:gd name="connsiteY62" fmla="*/ 607214 h 1001711"/>
              <a:gd name="connsiteX63" fmla="*/ 2243879 w 2243879"/>
              <a:gd name="connsiteY63" fmla="*/ 568726 h 1001711"/>
              <a:gd name="connsiteX64" fmla="*/ 2215014 w 2243879"/>
              <a:gd name="connsiteY64" fmla="*/ 434020 h 1001711"/>
              <a:gd name="connsiteX65" fmla="*/ 2186150 w 2243879"/>
              <a:gd name="connsiteY65" fmla="*/ 395532 h 1001711"/>
              <a:gd name="connsiteX66" fmla="*/ 2147664 w 2243879"/>
              <a:gd name="connsiteY66" fmla="*/ 337801 h 1001711"/>
              <a:gd name="connsiteX67" fmla="*/ 2089935 w 2243879"/>
              <a:gd name="connsiteY67" fmla="*/ 299313 h 1001711"/>
              <a:gd name="connsiteX68" fmla="*/ 2070692 w 2243879"/>
              <a:gd name="connsiteY68" fmla="*/ 270448 h 1001711"/>
              <a:gd name="connsiteX69" fmla="*/ 2041828 w 2243879"/>
              <a:gd name="connsiteY69" fmla="*/ 49144 h 1001711"/>
              <a:gd name="connsiteX70" fmla="*/ 1984099 w 2243879"/>
              <a:gd name="connsiteY70" fmla="*/ 20279 h 1001711"/>
              <a:gd name="connsiteX71" fmla="*/ 1955235 w 2243879"/>
              <a:gd name="connsiteY71" fmla="*/ 1035 h 1001711"/>
              <a:gd name="connsiteX72" fmla="*/ 1791670 w 2243879"/>
              <a:gd name="connsiteY72" fmla="*/ 20279 h 1001711"/>
              <a:gd name="connsiteX73" fmla="*/ 1753184 w 2243879"/>
              <a:gd name="connsiteY73" fmla="*/ 39522 h 1001711"/>
              <a:gd name="connsiteX74" fmla="*/ 1666591 w 2243879"/>
              <a:gd name="connsiteY74" fmla="*/ 135741 h 1001711"/>
              <a:gd name="connsiteX75" fmla="*/ 1637726 w 2243879"/>
              <a:gd name="connsiteY75" fmla="*/ 203094 h 1001711"/>
              <a:gd name="connsiteX76" fmla="*/ 1551133 w 2243879"/>
              <a:gd name="connsiteY76" fmla="*/ 145363 h 1001711"/>
              <a:gd name="connsiteX77" fmla="*/ 1522269 w 2243879"/>
              <a:gd name="connsiteY77" fmla="*/ 126119 h 1001711"/>
              <a:gd name="connsiteX78" fmla="*/ 1483783 w 2243879"/>
              <a:gd name="connsiteY78" fmla="*/ 97254 h 1001711"/>
              <a:gd name="connsiteX79" fmla="*/ 1445297 w 2243879"/>
              <a:gd name="connsiteY79" fmla="*/ 87632 h 1001711"/>
              <a:gd name="connsiteX80" fmla="*/ 1416433 w 2243879"/>
              <a:gd name="connsiteY80" fmla="*/ 78010 h 1001711"/>
              <a:gd name="connsiteX81" fmla="*/ 1320218 w 2243879"/>
              <a:gd name="connsiteY81" fmla="*/ 97254 h 1001711"/>
              <a:gd name="connsiteX82" fmla="*/ 1281732 w 2243879"/>
              <a:gd name="connsiteY82" fmla="*/ 126119 h 1001711"/>
              <a:gd name="connsiteX83" fmla="*/ 1252868 w 2243879"/>
              <a:gd name="connsiteY83" fmla="*/ 145363 h 1001711"/>
              <a:gd name="connsiteX84" fmla="*/ 1214382 w 2243879"/>
              <a:gd name="connsiteY84" fmla="*/ 183851 h 1001711"/>
              <a:gd name="connsiteX85" fmla="*/ 1175896 w 2243879"/>
              <a:gd name="connsiteY85" fmla="*/ 164607 h 1001711"/>
              <a:gd name="connsiteX86" fmla="*/ 1118167 w 2243879"/>
              <a:gd name="connsiteY86" fmla="*/ 145363 h 1001711"/>
              <a:gd name="connsiteX87" fmla="*/ 1050817 w 2243879"/>
              <a:gd name="connsiteY87" fmla="*/ 154985 h 1001711"/>
              <a:gd name="connsiteX88" fmla="*/ 1021953 w 2243879"/>
              <a:gd name="connsiteY88" fmla="*/ 164607 h 1001711"/>
              <a:gd name="connsiteX89" fmla="*/ 983467 w 2243879"/>
              <a:gd name="connsiteY89" fmla="*/ 222338 h 1001711"/>
              <a:gd name="connsiteX90" fmla="*/ 993088 w 2243879"/>
              <a:gd name="connsiteY90" fmla="*/ 251204 h 10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243879" h="1001711">
                <a:moveTo>
                  <a:pt x="993088" y="251204"/>
                </a:moveTo>
                <a:cubicBezTo>
                  <a:pt x="977052" y="231960"/>
                  <a:pt x="964835" y="208746"/>
                  <a:pt x="944981" y="193473"/>
                </a:cubicBezTo>
                <a:cubicBezTo>
                  <a:pt x="922471" y="176157"/>
                  <a:pt x="872761" y="154968"/>
                  <a:pt x="839145" y="145363"/>
                </a:cubicBezTo>
                <a:cubicBezTo>
                  <a:pt x="826430" y="141730"/>
                  <a:pt x="813488" y="138948"/>
                  <a:pt x="800659" y="135741"/>
                </a:cubicBezTo>
                <a:cubicBezTo>
                  <a:pt x="785036" y="124023"/>
                  <a:pt x="757795" y="97254"/>
                  <a:pt x="733309" y="97254"/>
                </a:cubicBezTo>
                <a:cubicBezTo>
                  <a:pt x="720085" y="97254"/>
                  <a:pt x="707652" y="103669"/>
                  <a:pt x="694823" y="106876"/>
                </a:cubicBezTo>
                <a:cubicBezTo>
                  <a:pt x="685201" y="113290"/>
                  <a:pt x="672087" y="116313"/>
                  <a:pt x="665958" y="126119"/>
                </a:cubicBezTo>
                <a:cubicBezTo>
                  <a:pt x="648634" y="153838"/>
                  <a:pt x="642273" y="210508"/>
                  <a:pt x="637094" y="241582"/>
                </a:cubicBezTo>
                <a:cubicBezTo>
                  <a:pt x="612251" y="216738"/>
                  <a:pt x="591041" y="191898"/>
                  <a:pt x="560122" y="174229"/>
                </a:cubicBezTo>
                <a:cubicBezTo>
                  <a:pt x="551316" y="169197"/>
                  <a:pt x="540329" y="169143"/>
                  <a:pt x="531258" y="164607"/>
                </a:cubicBezTo>
                <a:cubicBezTo>
                  <a:pt x="456655" y="127303"/>
                  <a:pt x="546079" y="159925"/>
                  <a:pt x="473529" y="135741"/>
                </a:cubicBezTo>
                <a:cubicBezTo>
                  <a:pt x="415034" y="96742"/>
                  <a:pt x="477186" y="133504"/>
                  <a:pt x="406179" y="106876"/>
                </a:cubicBezTo>
                <a:cubicBezTo>
                  <a:pt x="392749" y="101840"/>
                  <a:pt x="380876" y="93282"/>
                  <a:pt x="367693" y="87632"/>
                </a:cubicBezTo>
                <a:cubicBezTo>
                  <a:pt x="358371" y="83637"/>
                  <a:pt x="348450" y="81217"/>
                  <a:pt x="338829" y="78010"/>
                </a:cubicBezTo>
                <a:cubicBezTo>
                  <a:pt x="290722" y="81217"/>
                  <a:pt x="242065" y="79705"/>
                  <a:pt x="194507" y="87632"/>
                </a:cubicBezTo>
                <a:cubicBezTo>
                  <a:pt x="183100" y="89533"/>
                  <a:pt x="174526" y="99473"/>
                  <a:pt x="165642" y="106876"/>
                </a:cubicBezTo>
                <a:cubicBezTo>
                  <a:pt x="137861" y="130027"/>
                  <a:pt x="136456" y="136224"/>
                  <a:pt x="117535" y="164607"/>
                </a:cubicBezTo>
                <a:cubicBezTo>
                  <a:pt x="120742" y="206302"/>
                  <a:pt x="121969" y="248196"/>
                  <a:pt x="127156" y="289691"/>
                </a:cubicBezTo>
                <a:cubicBezTo>
                  <a:pt x="128414" y="299755"/>
                  <a:pt x="142673" y="310304"/>
                  <a:pt x="136778" y="318557"/>
                </a:cubicBezTo>
                <a:cubicBezTo>
                  <a:pt x="123336" y="337377"/>
                  <a:pt x="79049" y="357045"/>
                  <a:pt x="79049" y="357045"/>
                </a:cubicBezTo>
                <a:cubicBezTo>
                  <a:pt x="31668" y="428119"/>
                  <a:pt x="54439" y="396274"/>
                  <a:pt x="11699" y="453263"/>
                </a:cubicBezTo>
                <a:cubicBezTo>
                  <a:pt x="1207" y="505722"/>
                  <a:pt x="-8300" y="527972"/>
                  <a:pt x="11699" y="587970"/>
                </a:cubicBezTo>
                <a:cubicBezTo>
                  <a:pt x="16002" y="600879"/>
                  <a:pt x="31852" y="606383"/>
                  <a:pt x="40563" y="616836"/>
                </a:cubicBezTo>
                <a:cubicBezTo>
                  <a:pt x="60801" y="641123"/>
                  <a:pt x="59340" y="656234"/>
                  <a:pt x="88671" y="674567"/>
                </a:cubicBezTo>
                <a:cubicBezTo>
                  <a:pt x="103317" y="683721"/>
                  <a:pt x="121330" y="686087"/>
                  <a:pt x="136778" y="693811"/>
                </a:cubicBezTo>
                <a:cubicBezTo>
                  <a:pt x="147121" y="698983"/>
                  <a:pt x="156233" y="706333"/>
                  <a:pt x="165642" y="713054"/>
                </a:cubicBezTo>
                <a:cubicBezTo>
                  <a:pt x="226848" y="756774"/>
                  <a:pt x="178559" y="732325"/>
                  <a:pt x="242614" y="751542"/>
                </a:cubicBezTo>
                <a:cubicBezTo>
                  <a:pt x="262042" y="757371"/>
                  <a:pt x="300343" y="770786"/>
                  <a:pt x="300343" y="770786"/>
                </a:cubicBezTo>
                <a:cubicBezTo>
                  <a:pt x="325999" y="847758"/>
                  <a:pt x="300343" y="751543"/>
                  <a:pt x="300343" y="828517"/>
                </a:cubicBezTo>
                <a:cubicBezTo>
                  <a:pt x="300343" y="867138"/>
                  <a:pt x="296975" y="907609"/>
                  <a:pt x="309964" y="943980"/>
                </a:cubicBezTo>
                <a:cubicBezTo>
                  <a:pt x="312879" y="952142"/>
                  <a:pt x="366410" y="969729"/>
                  <a:pt x="377314" y="972845"/>
                </a:cubicBezTo>
                <a:cubicBezTo>
                  <a:pt x="446597" y="992641"/>
                  <a:pt x="433512" y="981352"/>
                  <a:pt x="540879" y="992089"/>
                </a:cubicBezTo>
                <a:cubicBezTo>
                  <a:pt x="563445" y="994346"/>
                  <a:pt x="585780" y="998504"/>
                  <a:pt x="608230" y="1001711"/>
                </a:cubicBezTo>
                <a:cubicBezTo>
                  <a:pt x="672373" y="998504"/>
                  <a:pt x="736975" y="1000396"/>
                  <a:pt x="800659" y="992089"/>
                </a:cubicBezTo>
                <a:cubicBezTo>
                  <a:pt x="812126" y="990593"/>
                  <a:pt x="822299" y="981875"/>
                  <a:pt x="829523" y="972845"/>
                </a:cubicBezTo>
                <a:cubicBezTo>
                  <a:pt x="882636" y="906452"/>
                  <a:pt x="785290" y="979886"/>
                  <a:pt x="868009" y="924736"/>
                </a:cubicBezTo>
                <a:cubicBezTo>
                  <a:pt x="877631" y="934358"/>
                  <a:pt x="886421" y="944891"/>
                  <a:pt x="896874" y="953602"/>
                </a:cubicBezTo>
                <a:cubicBezTo>
                  <a:pt x="917271" y="970600"/>
                  <a:pt x="940700" y="980326"/>
                  <a:pt x="964224" y="992089"/>
                </a:cubicBezTo>
                <a:cubicBezTo>
                  <a:pt x="1025160" y="988882"/>
                  <a:pt x="1088656" y="1000234"/>
                  <a:pt x="1147032" y="982467"/>
                </a:cubicBezTo>
                <a:cubicBezTo>
                  <a:pt x="1169158" y="975733"/>
                  <a:pt x="1163577" y="932050"/>
                  <a:pt x="1185518" y="924736"/>
                </a:cubicBezTo>
                <a:lnTo>
                  <a:pt x="1214382" y="915114"/>
                </a:lnTo>
                <a:cubicBezTo>
                  <a:pt x="1227211" y="918321"/>
                  <a:pt x="1240202" y="920936"/>
                  <a:pt x="1252868" y="924736"/>
                </a:cubicBezTo>
                <a:cubicBezTo>
                  <a:pt x="1272296" y="930565"/>
                  <a:pt x="1290919" y="939060"/>
                  <a:pt x="1310597" y="943980"/>
                </a:cubicBezTo>
                <a:cubicBezTo>
                  <a:pt x="1323425" y="947187"/>
                  <a:pt x="1336701" y="948959"/>
                  <a:pt x="1349082" y="953602"/>
                </a:cubicBezTo>
                <a:cubicBezTo>
                  <a:pt x="1376987" y="964067"/>
                  <a:pt x="1392504" y="976136"/>
                  <a:pt x="1416433" y="992089"/>
                </a:cubicBezTo>
                <a:cubicBezTo>
                  <a:pt x="1480576" y="985674"/>
                  <a:pt x="1544941" y="981183"/>
                  <a:pt x="1608862" y="972845"/>
                </a:cubicBezTo>
                <a:cubicBezTo>
                  <a:pt x="1618919" y="971533"/>
                  <a:pt x="1629807" y="969559"/>
                  <a:pt x="1637726" y="963223"/>
                </a:cubicBezTo>
                <a:cubicBezTo>
                  <a:pt x="1654682" y="949658"/>
                  <a:pt x="1660253" y="924507"/>
                  <a:pt x="1666591" y="905492"/>
                </a:cubicBezTo>
                <a:cubicBezTo>
                  <a:pt x="1692248" y="911907"/>
                  <a:pt x="1718473" y="916372"/>
                  <a:pt x="1743563" y="924736"/>
                </a:cubicBezTo>
                <a:lnTo>
                  <a:pt x="1859020" y="963223"/>
                </a:lnTo>
                <a:lnTo>
                  <a:pt x="1887885" y="972845"/>
                </a:lnTo>
                <a:cubicBezTo>
                  <a:pt x="1897506" y="976052"/>
                  <a:pt x="1906745" y="980800"/>
                  <a:pt x="1916749" y="982467"/>
                </a:cubicBezTo>
                <a:lnTo>
                  <a:pt x="1974478" y="992089"/>
                </a:lnTo>
                <a:cubicBezTo>
                  <a:pt x="2003342" y="988882"/>
                  <a:pt x="2032424" y="987242"/>
                  <a:pt x="2061071" y="982467"/>
                </a:cubicBezTo>
                <a:cubicBezTo>
                  <a:pt x="2071075" y="980800"/>
                  <a:pt x="2081682" y="978740"/>
                  <a:pt x="2089935" y="972845"/>
                </a:cubicBezTo>
                <a:cubicBezTo>
                  <a:pt x="2104698" y="962299"/>
                  <a:pt x="2115592" y="947187"/>
                  <a:pt x="2128421" y="934358"/>
                </a:cubicBezTo>
                <a:cubicBezTo>
                  <a:pt x="2131628" y="924736"/>
                  <a:pt x="2133507" y="914564"/>
                  <a:pt x="2138043" y="905492"/>
                </a:cubicBezTo>
                <a:cubicBezTo>
                  <a:pt x="2143214" y="895149"/>
                  <a:pt x="2153963" y="887703"/>
                  <a:pt x="2157286" y="876627"/>
                </a:cubicBezTo>
                <a:cubicBezTo>
                  <a:pt x="2163802" y="854904"/>
                  <a:pt x="2162850" y="831586"/>
                  <a:pt x="2166907" y="809273"/>
                </a:cubicBezTo>
                <a:cubicBezTo>
                  <a:pt x="2169272" y="796262"/>
                  <a:pt x="2173321" y="783615"/>
                  <a:pt x="2176528" y="770786"/>
                </a:cubicBezTo>
                <a:cubicBezTo>
                  <a:pt x="2179735" y="735506"/>
                  <a:pt x="2175732" y="698804"/>
                  <a:pt x="2186150" y="664945"/>
                </a:cubicBezTo>
                <a:cubicBezTo>
                  <a:pt x="2189551" y="653893"/>
                  <a:pt x="2208600" y="655323"/>
                  <a:pt x="2215014" y="645701"/>
                </a:cubicBezTo>
                <a:cubicBezTo>
                  <a:pt x="2222349" y="634698"/>
                  <a:pt x="2219993" y="619596"/>
                  <a:pt x="2224636" y="607214"/>
                </a:cubicBezTo>
                <a:cubicBezTo>
                  <a:pt x="2229672" y="593784"/>
                  <a:pt x="2237465" y="581555"/>
                  <a:pt x="2243879" y="568726"/>
                </a:cubicBezTo>
                <a:cubicBezTo>
                  <a:pt x="2237259" y="509147"/>
                  <a:pt x="2242124" y="482820"/>
                  <a:pt x="2215014" y="434020"/>
                </a:cubicBezTo>
                <a:cubicBezTo>
                  <a:pt x="2207226" y="420002"/>
                  <a:pt x="2195771" y="408361"/>
                  <a:pt x="2186150" y="395532"/>
                </a:cubicBezTo>
                <a:cubicBezTo>
                  <a:pt x="2174911" y="361817"/>
                  <a:pt x="2180095" y="363027"/>
                  <a:pt x="2147664" y="337801"/>
                </a:cubicBezTo>
                <a:cubicBezTo>
                  <a:pt x="2129409" y="323602"/>
                  <a:pt x="2089935" y="299313"/>
                  <a:pt x="2089935" y="299313"/>
                </a:cubicBezTo>
                <a:cubicBezTo>
                  <a:pt x="2083521" y="289691"/>
                  <a:pt x="2072188" y="281915"/>
                  <a:pt x="2070692" y="270448"/>
                </a:cubicBezTo>
                <a:cubicBezTo>
                  <a:pt x="2064480" y="222819"/>
                  <a:pt x="2095978" y="103298"/>
                  <a:pt x="2041828" y="49144"/>
                </a:cubicBezTo>
                <a:cubicBezTo>
                  <a:pt x="2023175" y="30490"/>
                  <a:pt x="2007577" y="28105"/>
                  <a:pt x="1984099" y="20279"/>
                </a:cubicBezTo>
                <a:cubicBezTo>
                  <a:pt x="1974478" y="13864"/>
                  <a:pt x="1966779" y="1714"/>
                  <a:pt x="1955235" y="1035"/>
                </a:cubicBezTo>
                <a:cubicBezTo>
                  <a:pt x="1911181" y="-1557"/>
                  <a:pt x="1840536" y="-664"/>
                  <a:pt x="1791670" y="20279"/>
                </a:cubicBezTo>
                <a:cubicBezTo>
                  <a:pt x="1778487" y="25929"/>
                  <a:pt x="1766013" y="33108"/>
                  <a:pt x="1753184" y="39522"/>
                </a:cubicBezTo>
                <a:cubicBezTo>
                  <a:pt x="1677657" y="115053"/>
                  <a:pt x="1703446" y="80458"/>
                  <a:pt x="1666591" y="135741"/>
                </a:cubicBezTo>
                <a:cubicBezTo>
                  <a:pt x="1665563" y="139855"/>
                  <a:pt x="1654337" y="203094"/>
                  <a:pt x="1637726" y="203094"/>
                </a:cubicBezTo>
                <a:cubicBezTo>
                  <a:pt x="1624711" y="203094"/>
                  <a:pt x="1562696" y="153623"/>
                  <a:pt x="1551133" y="145363"/>
                </a:cubicBezTo>
                <a:cubicBezTo>
                  <a:pt x="1541723" y="138642"/>
                  <a:pt x="1531679" y="132840"/>
                  <a:pt x="1522269" y="126119"/>
                </a:cubicBezTo>
                <a:cubicBezTo>
                  <a:pt x="1509220" y="116798"/>
                  <a:pt x="1498126" y="104426"/>
                  <a:pt x="1483783" y="97254"/>
                </a:cubicBezTo>
                <a:cubicBezTo>
                  <a:pt x="1471956" y="91340"/>
                  <a:pt x="1458012" y="91265"/>
                  <a:pt x="1445297" y="87632"/>
                </a:cubicBezTo>
                <a:cubicBezTo>
                  <a:pt x="1435545" y="84846"/>
                  <a:pt x="1426054" y="81217"/>
                  <a:pt x="1416433" y="78010"/>
                </a:cubicBezTo>
                <a:cubicBezTo>
                  <a:pt x="1401623" y="80126"/>
                  <a:pt x="1342610" y="84458"/>
                  <a:pt x="1320218" y="97254"/>
                </a:cubicBezTo>
                <a:cubicBezTo>
                  <a:pt x="1306295" y="105210"/>
                  <a:pt x="1294781" y="116798"/>
                  <a:pt x="1281732" y="126119"/>
                </a:cubicBezTo>
                <a:cubicBezTo>
                  <a:pt x="1272322" y="132840"/>
                  <a:pt x="1262489" y="138948"/>
                  <a:pt x="1252868" y="145363"/>
                </a:cubicBezTo>
                <a:cubicBezTo>
                  <a:pt x="1245871" y="166355"/>
                  <a:pt x="1247036" y="188516"/>
                  <a:pt x="1214382" y="183851"/>
                </a:cubicBezTo>
                <a:cubicBezTo>
                  <a:pt x="1200183" y="181822"/>
                  <a:pt x="1189213" y="169934"/>
                  <a:pt x="1175896" y="164607"/>
                </a:cubicBezTo>
                <a:cubicBezTo>
                  <a:pt x="1157063" y="157073"/>
                  <a:pt x="1118167" y="145363"/>
                  <a:pt x="1118167" y="145363"/>
                </a:cubicBezTo>
                <a:cubicBezTo>
                  <a:pt x="1095717" y="148570"/>
                  <a:pt x="1073055" y="150537"/>
                  <a:pt x="1050817" y="154985"/>
                </a:cubicBezTo>
                <a:cubicBezTo>
                  <a:pt x="1040872" y="156974"/>
                  <a:pt x="1029124" y="157435"/>
                  <a:pt x="1021953" y="164607"/>
                </a:cubicBezTo>
                <a:cubicBezTo>
                  <a:pt x="1005600" y="180961"/>
                  <a:pt x="999821" y="205984"/>
                  <a:pt x="983467" y="222338"/>
                </a:cubicBezTo>
                <a:lnTo>
                  <a:pt x="993088" y="251204"/>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32866" y="2936925"/>
            <a:ext cx="979755" cy="523220"/>
          </a:xfrm>
          <a:prstGeom prst="rect">
            <a:avLst/>
          </a:prstGeom>
          <a:noFill/>
        </p:spPr>
        <p:txBody>
          <a:bodyPr wrap="none" rtlCol="0">
            <a:spAutoFit/>
          </a:bodyPr>
          <a:lstStyle/>
          <a:p>
            <a:pPr algn="r"/>
            <a:r>
              <a:rPr lang="en-US" sz="1400" dirty="0" smtClean="0"/>
              <a:t>downward</a:t>
            </a:r>
          </a:p>
          <a:p>
            <a:pPr algn="r"/>
            <a:r>
              <a:rPr lang="en-US" sz="1400" dirty="0" smtClean="0"/>
              <a:t>solar</a:t>
            </a:r>
            <a:endParaRPr lang="en-US" sz="1400" dirty="0"/>
          </a:p>
        </p:txBody>
      </p:sp>
      <p:sp>
        <p:nvSpPr>
          <p:cNvPr id="38" name="Rectangle 37"/>
          <p:cNvSpPr/>
          <p:nvPr/>
        </p:nvSpPr>
        <p:spPr>
          <a:xfrm>
            <a:off x="1454746" y="5898218"/>
            <a:ext cx="2222558" cy="163571"/>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2816364" y="2721481"/>
            <a:ext cx="1005403" cy="738664"/>
          </a:xfrm>
          <a:prstGeom prst="rect">
            <a:avLst/>
          </a:prstGeom>
          <a:noFill/>
        </p:spPr>
        <p:txBody>
          <a:bodyPr wrap="none" rtlCol="0">
            <a:spAutoFit/>
          </a:bodyPr>
          <a:lstStyle/>
          <a:p>
            <a:r>
              <a:rPr lang="en-US" sz="1400" dirty="0" smtClean="0"/>
              <a:t>upward</a:t>
            </a:r>
          </a:p>
          <a:p>
            <a:r>
              <a:rPr lang="en-US" sz="1400" dirty="0" smtClean="0"/>
              <a:t>solar via</a:t>
            </a:r>
          </a:p>
          <a:p>
            <a:r>
              <a:rPr lang="en-US" sz="1400" dirty="0" smtClean="0"/>
              <a:t>reflectance</a:t>
            </a:r>
            <a:endParaRPr lang="en-US" sz="1400" dirty="0"/>
          </a:p>
        </p:txBody>
      </p:sp>
      <p:sp>
        <p:nvSpPr>
          <p:cNvPr id="40" name="TextBox 39"/>
          <p:cNvSpPr txBox="1"/>
          <p:nvPr/>
        </p:nvSpPr>
        <p:spPr>
          <a:xfrm>
            <a:off x="2413625" y="4637750"/>
            <a:ext cx="1284501" cy="369332"/>
          </a:xfrm>
          <a:prstGeom prst="rect">
            <a:avLst/>
          </a:prstGeom>
          <a:noFill/>
        </p:spPr>
        <p:txBody>
          <a:bodyPr wrap="none" rtlCol="0">
            <a:spAutoFit/>
          </a:bodyPr>
          <a:lstStyle/>
          <a:p>
            <a:r>
              <a:rPr lang="en-US" dirty="0" smtClean="0"/>
              <a:t>transmitted</a:t>
            </a:r>
            <a:endParaRPr lang="en-US" dirty="0"/>
          </a:p>
        </p:txBody>
      </p:sp>
      <p:cxnSp>
        <p:nvCxnSpPr>
          <p:cNvPr id="42" name="Straight Connector 41"/>
          <p:cNvCxnSpPr/>
          <p:nvPr/>
        </p:nvCxnSpPr>
        <p:spPr>
          <a:xfrm>
            <a:off x="4233446" y="2500596"/>
            <a:ext cx="0" cy="36285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5706179" y="2446659"/>
            <a:ext cx="432966" cy="1347064"/>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7095118" y="3717054"/>
            <a:ext cx="260750" cy="2691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0" name="Straight Arrow Connector 89"/>
          <p:cNvCxnSpPr/>
          <p:nvPr/>
        </p:nvCxnSpPr>
        <p:spPr>
          <a:xfrm flipV="1">
            <a:off x="6589991" y="2446659"/>
            <a:ext cx="505127" cy="1347064"/>
          </a:xfrm>
          <a:prstGeom prst="straightConnector1">
            <a:avLst/>
          </a:prstGeom>
          <a:ln w="190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91" name="Freeform 90"/>
          <p:cNvSpPr/>
          <p:nvPr/>
        </p:nvSpPr>
        <p:spPr>
          <a:xfrm>
            <a:off x="6360439" y="4255574"/>
            <a:ext cx="462100" cy="1366308"/>
          </a:xfrm>
          <a:custGeom>
            <a:avLst/>
            <a:gdLst>
              <a:gd name="connsiteX0" fmla="*/ 57728 w 462100"/>
              <a:gd name="connsiteY0" fmla="*/ 0 h 1366308"/>
              <a:gd name="connsiteX1" fmla="*/ 19243 w 462100"/>
              <a:gd name="connsiteY1" fmla="*/ 67353 h 1366308"/>
              <a:gd name="connsiteX2" fmla="*/ 0 w 462100"/>
              <a:gd name="connsiteY2" fmla="*/ 134706 h 1366308"/>
              <a:gd name="connsiteX3" fmla="*/ 9621 w 462100"/>
              <a:gd name="connsiteY3" fmla="*/ 182815 h 1366308"/>
              <a:gd name="connsiteX4" fmla="*/ 57728 w 462100"/>
              <a:gd name="connsiteY4" fmla="*/ 221303 h 1366308"/>
              <a:gd name="connsiteX5" fmla="*/ 86593 w 462100"/>
              <a:gd name="connsiteY5" fmla="*/ 240547 h 1366308"/>
              <a:gd name="connsiteX6" fmla="*/ 173186 w 462100"/>
              <a:gd name="connsiteY6" fmla="*/ 269412 h 1366308"/>
              <a:gd name="connsiteX7" fmla="*/ 202050 w 462100"/>
              <a:gd name="connsiteY7" fmla="*/ 279034 h 1366308"/>
              <a:gd name="connsiteX8" fmla="*/ 240536 w 462100"/>
              <a:gd name="connsiteY8" fmla="*/ 336766 h 1366308"/>
              <a:gd name="connsiteX9" fmla="*/ 211672 w 462100"/>
              <a:gd name="connsiteY9" fmla="*/ 461850 h 1366308"/>
              <a:gd name="connsiteX10" fmla="*/ 182807 w 462100"/>
              <a:gd name="connsiteY10" fmla="*/ 481094 h 1366308"/>
              <a:gd name="connsiteX11" fmla="*/ 144322 w 462100"/>
              <a:gd name="connsiteY11" fmla="*/ 538825 h 1366308"/>
              <a:gd name="connsiteX12" fmla="*/ 125079 w 462100"/>
              <a:gd name="connsiteY12" fmla="*/ 596557 h 1366308"/>
              <a:gd name="connsiteX13" fmla="*/ 134700 w 462100"/>
              <a:gd name="connsiteY13" fmla="*/ 663910 h 1366308"/>
              <a:gd name="connsiteX14" fmla="*/ 144322 w 462100"/>
              <a:gd name="connsiteY14" fmla="*/ 692775 h 1366308"/>
              <a:gd name="connsiteX15" fmla="*/ 173186 w 462100"/>
              <a:gd name="connsiteY15" fmla="*/ 702397 h 1366308"/>
              <a:gd name="connsiteX16" fmla="*/ 230915 w 462100"/>
              <a:gd name="connsiteY16" fmla="*/ 740885 h 1366308"/>
              <a:gd name="connsiteX17" fmla="*/ 298265 w 462100"/>
              <a:gd name="connsiteY17" fmla="*/ 769751 h 1366308"/>
              <a:gd name="connsiteX18" fmla="*/ 327129 w 462100"/>
              <a:gd name="connsiteY18" fmla="*/ 798616 h 1366308"/>
              <a:gd name="connsiteX19" fmla="*/ 355994 w 462100"/>
              <a:gd name="connsiteY19" fmla="*/ 808238 h 1366308"/>
              <a:gd name="connsiteX20" fmla="*/ 375237 w 462100"/>
              <a:gd name="connsiteY20" fmla="*/ 837104 h 1366308"/>
              <a:gd name="connsiteX21" fmla="*/ 384858 w 462100"/>
              <a:gd name="connsiteY21" fmla="*/ 865969 h 1366308"/>
              <a:gd name="connsiteX22" fmla="*/ 375237 w 462100"/>
              <a:gd name="connsiteY22" fmla="*/ 923701 h 1366308"/>
              <a:gd name="connsiteX23" fmla="*/ 346372 w 462100"/>
              <a:gd name="connsiteY23" fmla="*/ 981432 h 1366308"/>
              <a:gd name="connsiteX24" fmla="*/ 317508 w 462100"/>
              <a:gd name="connsiteY24" fmla="*/ 1000676 h 1366308"/>
              <a:gd name="connsiteX25" fmla="*/ 259779 w 462100"/>
              <a:gd name="connsiteY25" fmla="*/ 1048785 h 1366308"/>
              <a:gd name="connsiteX26" fmla="*/ 269401 w 462100"/>
              <a:gd name="connsiteY26" fmla="*/ 1154626 h 1366308"/>
              <a:gd name="connsiteX27" fmla="*/ 298265 w 462100"/>
              <a:gd name="connsiteY27" fmla="*/ 1173870 h 1366308"/>
              <a:gd name="connsiteX28" fmla="*/ 355994 w 462100"/>
              <a:gd name="connsiteY28" fmla="*/ 1202736 h 1366308"/>
              <a:gd name="connsiteX29" fmla="*/ 384858 w 462100"/>
              <a:gd name="connsiteY29" fmla="*/ 1231601 h 1366308"/>
              <a:gd name="connsiteX30" fmla="*/ 442587 w 462100"/>
              <a:gd name="connsiteY30" fmla="*/ 1270089 h 1366308"/>
              <a:gd name="connsiteX31" fmla="*/ 461830 w 462100"/>
              <a:gd name="connsiteY31" fmla="*/ 1366308 h 136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2100" h="1366308">
                <a:moveTo>
                  <a:pt x="57728" y="0"/>
                </a:moveTo>
                <a:cubicBezTo>
                  <a:pt x="36497" y="106164"/>
                  <a:pt x="68320" y="6005"/>
                  <a:pt x="19243" y="67353"/>
                </a:cubicBezTo>
                <a:cubicBezTo>
                  <a:pt x="14221" y="73630"/>
                  <a:pt x="629" y="132188"/>
                  <a:pt x="0" y="134706"/>
                </a:cubicBezTo>
                <a:cubicBezTo>
                  <a:pt x="3207" y="150742"/>
                  <a:pt x="3879" y="167502"/>
                  <a:pt x="9621" y="182815"/>
                </a:cubicBezTo>
                <a:cubicBezTo>
                  <a:pt x="24592" y="222741"/>
                  <a:pt x="26573" y="205725"/>
                  <a:pt x="57728" y="221303"/>
                </a:cubicBezTo>
                <a:cubicBezTo>
                  <a:pt x="68071" y="226475"/>
                  <a:pt x="76026" y="235850"/>
                  <a:pt x="86593" y="240547"/>
                </a:cubicBezTo>
                <a:cubicBezTo>
                  <a:pt x="86615" y="240557"/>
                  <a:pt x="158742" y="264597"/>
                  <a:pt x="173186" y="269412"/>
                </a:cubicBezTo>
                <a:lnTo>
                  <a:pt x="202050" y="279034"/>
                </a:lnTo>
                <a:cubicBezTo>
                  <a:pt x="214879" y="298278"/>
                  <a:pt x="242837" y="313753"/>
                  <a:pt x="240536" y="336766"/>
                </a:cubicBezTo>
                <a:cubicBezTo>
                  <a:pt x="235513" y="387005"/>
                  <a:pt x="246732" y="426789"/>
                  <a:pt x="211672" y="461850"/>
                </a:cubicBezTo>
                <a:cubicBezTo>
                  <a:pt x="203495" y="470027"/>
                  <a:pt x="192429" y="474679"/>
                  <a:pt x="182807" y="481094"/>
                </a:cubicBezTo>
                <a:cubicBezTo>
                  <a:pt x="169979" y="500338"/>
                  <a:pt x="151635" y="516884"/>
                  <a:pt x="144322" y="538825"/>
                </a:cubicBezTo>
                <a:lnTo>
                  <a:pt x="125079" y="596557"/>
                </a:lnTo>
                <a:cubicBezTo>
                  <a:pt x="128286" y="619008"/>
                  <a:pt x="130252" y="641671"/>
                  <a:pt x="134700" y="663910"/>
                </a:cubicBezTo>
                <a:cubicBezTo>
                  <a:pt x="136689" y="673855"/>
                  <a:pt x="137151" y="685603"/>
                  <a:pt x="144322" y="692775"/>
                </a:cubicBezTo>
                <a:cubicBezTo>
                  <a:pt x="151493" y="699946"/>
                  <a:pt x="164321" y="697471"/>
                  <a:pt x="173186" y="702397"/>
                </a:cubicBezTo>
                <a:cubicBezTo>
                  <a:pt x="193403" y="713629"/>
                  <a:pt x="210229" y="730542"/>
                  <a:pt x="230915" y="740885"/>
                </a:cubicBezTo>
                <a:cubicBezTo>
                  <a:pt x="278472" y="764665"/>
                  <a:pt x="255794" y="755593"/>
                  <a:pt x="298265" y="769751"/>
                </a:cubicBezTo>
                <a:cubicBezTo>
                  <a:pt x="307886" y="779373"/>
                  <a:pt x="315808" y="791068"/>
                  <a:pt x="327129" y="798616"/>
                </a:cubicBezTo>
                <a:cubicBezTo>
                  <a:pt x="335568" y="804242"/>
                  <a:pt x="348074" y="801902"/>
                  <a:pt x="355994" y="808238"/>
                </a:cubicBezTo>
                <a:cubicBezTo>
                  <a:pt x="365024" y="815462"/>
                  <a:pt x="368823" y="827482"/>
                  <a:pt x="375237" y="837104"/>
                </a:cubicBezTo>
                <a:cubicBezTo>
                  <a:pt x="378444" y="846726"/>
                  <a:pt x="384858" y="855827"/>
                  <a:pt x="384858" y="865969"/>
                </a:cubicBezTo>
                <a:cubicBezTo>
                  <a:pt x="384858" y="885478"/>
                  <a:pt x="379469" y="904656"/>
                  <a:pt x="375237" y="923701"/>
                </a:cubicBezTo>
                <a:cubicBezTo>
                  <a:pt x="370766" y="943822"/>
                  <a:pt x="361198" y="966605"/>
                  <a:pt x="346372" y="981432"/>
                </a:cubicBezTo>
                <a:cubicBezTo>
                  <a:pt x="338196" y="989609"/>
                  <a:pt x="326391" y="993273"/>
                  <a:pt x="317508" y="1000676"/>
                </a:cubicBezTo>
                <a:cubicBezTo>
                  <a:pt x="243440" y="1062404"/>
                  <a:pt x="331433" y="1001016"/>
                  <a:pt x="259779" y="1048785"/>
                </a:cubicBezTo>
                <a:cubicBezTo>
                  <a:pt x="262986" y="1084065"/>
                  <a:pt x="258983" y="1120767"/>
                  <a:pt x="269401" y="1154626"/>
                </a:cubicBezTo>
                <a:cubicBezTo>
                  <a:pt x="272802" y="1165678"/>
                  <a:pt x="287922" y="1168698"/>
                  <a:pt x="298265" y="1173870"/>
                </a:cubicBezTo>
                <a:cubicBezTo>
                  <a:pt x="341660" y="1195569"/>
                  <a:pt x="314631" y="1168266"/>
                  <a:pt x="355994" y="1202736"/>
                </a:cubicBezTo>
                <a:cubicBezTo>
                  <a:pt x="366447" y="1211447"/>
                  <a:pt x="374118" y="1223247"/>
                  <a:pt x="384858" y="1231601"/>
                </a:cubicBezTo>
                <a:cubicBezTo>
                  <a:pt x="403114" y="1245800"/>
                  <a:pt x="442587" y="1270089"/>
                  <a:pt x="442587" y="1270089"/>
                </a:cubicBezTo>
                <a:cubicBezTo>
                  <a:pt x="465887" y="1339991"/>
                  <a:pt x="461830" y="1307535"/>
                  <a:pt x="461830" y="1366308"/>
                </a:cubicBezTo>
              </a:path>
            </a:pathLst>
          </a:custGeom>
          <a:ln w="38100" cmpd="sng">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2" name="Straight Arrow Connector 91"/>
          <p:cNvCxnSpPr>
            <a:stCxn id="91" idx="31"/>
          </p:cNvCxnSpPr>
          <p:nvPr/>
        </p:nvCxnSpPr>
        <p:spPr>
          <a:xfrm>
            <a:off x="6822269" y="5621882"/>
            <a:ext cx="270" cy="25016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93" name="Freeform 92"/>
          <p:cNvSpPr/>
          <p:nvPr/>
        </p:nvSpPr>
        <p:spPr>
          <a:xfrm>
            <a:off x="5463565" y="3388569"/>
            <a:ext cx="2243879" cy="1001711"/>
          </a:xfrm>
          <a:custGeom>
            <a:avLst/>
            <a:gdLst>
              <a:gd name="connsiteX0" fmla="*/ 993088 w 2243879"/>
              <a:gd name="connsiteY0" fmla="*/ 251204 h 1001711"/>
              <a:gd name="connsiteX1" fmla="*/ 944981 w 2243879"/>
              <a:gd name="connsiteY1" fmla="*/ 193473 h 1001711"/>
              <a:gd name="connsiteX2" fmla="*/ 839145 w 2243879"/>
              <a:gd name="connsiteY2" fmla="*/ 145363 h 1001711"/>
              <a:gd name="connsiteX3" fmla="*/ 800659 w 2243879"/>
              <a:gd name="connsiteY3" fmla="*/ 135741 h 1001711"/>
              <a:gd name="connsiteX4" fmla="*/ 733309 w 2243879"/>
              <a:gd name="connsiteY4" fmla="*/ 97254 h 1001711"/>
              <a:gd name="connsiteX5" fmla="*/ 694823 w 2243879"/>
              <a:gd name="connsiteY5" fmla="*/ 106876 h 1001711"/>
              <a:gd name="connsiteX6" fmla="*/ 665958 w 2243879"/>
              <a:gd name="connsiteY6" fmla="*/ 126119 h 1001711"/>
              <a:gd name="connsiteX7" fmla="*/ 637094 w 2243879"/>
              <a:gd name="connsiteY7" fmla="*/ 241582 h 1001711"/>
              <a:gd name="connsiteX8" fmla="*/ 560122 w 2243879"/>
              <a:gd name="connsiteY8" fmla="*/ 174229 h 1001711"/>
              <a:gd name="connsiteX9" fmla="*/ 531258 w 2243879"/>
              <a:gd name="connsiteY9" fmla="*/ 164607 h 1001711"/>
              <a:gd name="connsiteX10" fmla="*/ 473529 w 2243879"/>
              <a:gd name="connsiteY10" fmla="*/ 135741 h 1001711"/>
              <a:gd name="connsiteX11" fmla="*/ 406179 w 2243879"/>
              <a:gd name="connsiteY11" fmla="*/ 106876 h 1001711"/>
              <a:gd name="connsiteX12" fmla="*/ 367693 w 2243879"/>
              <a:gd name="connsiteY12" fmla="*/ 87632 h 1001711"/>
              <a:gd name="connsiteX13" fmla="*/ 338829 w 2243879"/>
              <a:gd name="connsiteY13" fmla="*/ 78010 h 1001711"/>
              <a:gd name="connsiteX14" fmla="*/ 194507 w 2243879"/>
              <a:gd name="connsiteY14" fmla="*/ 87632 h 1001711"/>
              <a:gd name="connsiteX15" fmla="*/ 165642 w 2243879"/>
              <a:gd name="connsiteY15" fmla="*/ 106876 h 1001711"/>
              <a:gd name="connsiteX16" fmla="*/ 117535 w 2243879"/>
              <a:gd name="connsiteY16" fmla="*/ 164607 h 1001711"/>
              <a:gd name="connsiteX17" fmla="*/ 127156 w 2243879"/>
              <a:gd name="connsiteY17" fmla="*/ 289691 h 1001711"/>
              <a:gd name="connsiteX18" fmla="*/ 136778 w 2243879"/>
              <a:gd name="connsiteY18" fmla="*/ 318557 h 1001711"/>
              <a:gd name="connsiteX19" fmla="*/ 79049 w 2243879"/>
              <a:gd name="connsiteY19" fmla="*/ 357045 h 1001711"/>
              <a:gd name="connsiteX20" fmla="*/ 11699 w 2243879"/>
              <a:gd name="connsiteY20" fmla="*/ 453263 h 1001711"/>
              <a:gd name="connsiteX21" fmla="*/ 11699 w 2243879"/>
              <a:gd name="connsiteY21" fmla="*/ 587970 h 1001711"/>
              <a:gd name="connsiteX22" fmla="*/ 40563 w 2243879"/>
              <a:gd name="connsiteY22" fmla="*/ 616836 h 1001711"/>
              <a:gd name="connsiteX23" fmla="*/ 88671 w 2243879"/>
              <a:gd name="connsiteY23" fmla="*/ 674567 h 1001711"/>
              <a:gd name="connsiteX24" fmla="*/ 136778 w 2243879"/>
              <a:gd name="connsiteY24" fmla="*/ 693811 h 1001711"/>
              <a:gd name="connsiteX25" fmla="*/ 165642 w 2243879"/>
              <a:gd name="connsiteY25" fmla="*/ 713054 h 1001711"/>
              <a:gd name="connsiteX26" fmla="*/ 242614 w 2243879"/>
              <a:gd name="connsiteY26" fmla="*/ 751542 h 1001711"/>
              <a:gd name="connsiteX27" fmla="*/ 300343 w 2243879"/>
              <a:gd name="connsiteY27" fmla="*/ 770786 h 1001711"/>
              <a:gd name="connsiteX28" fmla="*/ 300343 w 2243879"/>
              <a:gd name="connsiteY28" fmla="*/ 828517 h 1001711"/>
              <a:gd name="connsiteX29" fmla="*/ 309964 w 2243879"/>
              <a:gd name="connsiteY29" fmla="*/ 943980 h 1001711"/>
              <a:gd name="connsiteX30" fmla="*/ 377314 w 2243879"/>
              <a:gd name="connsiteY30" fmla="*/ 972845 h 1001711"/>
              <a:gd name="connsiteX31" fmla="*/ 540879 w 2243879"/>
              <a:gd name="connsiteY31" fmla="*/ 992089 h 1001711"/>
              <a:gd name="connsiteX32" fmla="*/ 608230 w 2243879"/>
              <a:gd name="connsiteY32" fmla="*/ 1001711 h 1001711"/>
              <a:gd name="connsiteX33" fmla="*/ 800659 w 2243879"/>
              <a:gd name="connsiteY33" fmla="*/ 992089 h 1001711"/>
              <a:gd name="connsiteX34" fmla="*/ 829523 w 2243879"/>
              <a:gd name="connsiteY34" fmla="*/ 972845 h 1001711"/>
              <a:gd name="connsiteX35" fmla="*/ 868009 w 2243879"/>
              <a:gd name="connsiteY35" fmla="*/ 924736 h 1001711"/>
              <a:gd name="connsiteX36" fmla="*/ 896874 w 2243879"/>
              <a:gd name="connsiteY36" fmla="*/ 953602 h 1001711"/>
              <a:gd name="connsiteX37" fmla="*/ 964224 w 2243879"/>
              <a:gd name="connsiteY37" fmla="*/ 992089 h 1001711"/>
              <a:gd name="connsiteX38" fmla="*/ 1147032 w 2243879"/>
              <a:gd name="connsiteY38" fmla="*/ 982467 h 1001711"/>
              <a:gd name="connsiteX39" fmla="*/ 1185518 w 2243879"/>
              <a:gd name="connsiteY39" fmla="*/ 924736 h 1001711"/>
              <a:gd name="connsiteX40" fmla="*/ 1214382 w 2243879"/>
              <a:gd name="connsiteY40" fmla="*/ 915114 h 1001711"/>
              <a:gd name="connsiteX41" fmla="*/ 1252868 w 2243879"/>
              <a:gd name="connsiteY41" fmla="*/ 924736 h 1001711"/>
              <a:gd name="connsiteX42" fmla="*/ 1310597 w 2243879"/>
              <a:gd name="connsiteY42" fmla="*/ 943980 h 1001711"/>
              <a:gd name="connsiteX43" fmla="*/ 1349082 w 2243879"/>
              <a:gd name="connsiteY43" fmla="*/ 953602 h 1001711"/>
              <a:gd name="connsiteX44" fmla="*/ 1416433 w 2243879"/>
              <a:gd name="connsiteY44" fmla="*/ 992089 h 1001711"/>
              <a:gd name="connsiteX45" fmla="*/ 1608862 w 2243879"/>
              <a:gd name="connsiteY45" fmla="*/ 972845 h 1001711"/>
              <a:gd name="connsiteX46" fmla="*/ 1637726 w 2243879"/>
              <a:gd name="connsiteY46" fmla="*/ 963223 h 1001711"/>
              <a:gd name="connsiteX47" fmla="*/ 1666591 w 2243879"/>
              <a:gd name="connsiteY47" fmla="*/ 905492 h 1001711"/>
              <a:gd name="connsiteX48" fmla="*/ 1743563 w 2243879"/>
              <a:gd name="connsiteY48" fmla="*/ 924736 h 1001711"/>
              <a:gd name="connsiteX49" fmla="*/ 1859020 w 2243879"/>
              <a:gd name="connsiteY49" fmla="*/ 963223 h 1001711"/>
              <a:gd name="connsiteX50" fmla="*/ 1887885 w 2243879"/>
              <a:gd name="connsiteY50" fmla="*/ 972845 h 1001711"/>
              <a:gd name="connsiteX51" fmla="*/ 1916749 w 2243879"/>
              <a:gd name="connsiteY51" fmla="*/ 982467 h 1001711"/>
              <a:gd name="connsiteX52" fmla="*/ 1974478 w 2243879"/>
              <a:gd name="connsiteY52" fmla="*/ 992089 h 1001711"/>
              <a:gd name="connsiteX53" fmla="*/ 2061071 w 2243879"/>
              <a:gd name="connsiteY53" fmla="*/ 982467 h 1001711"/>
              <a:gd name="connsiteX54" fmla="*/ 2089935 w 2243879"/>
              <a:gd name="connsiteY54" fmla="*/ 972845 h 1001711"/>
              <a:gd name="connsiteX55" fmla="*/ 2128421 w 2243879"/>
              <a:gd name="connsiteY55" fmla="*/ 934358 h 1001711"/>
              <a:gd name="connsiteX56" fmla="*/ 2138043 w 2243879"/>
              <a:gd name="connsiteY56" fmla="*/ 905492 h 1001711"/>
              <a:gd name="connsiteX57" fmla="*/ 2157286 w 2243879"/>
              <a:gd name="connsiteY57" fmla="*/ 876627 h 1001711"/>
              <a:gd name="connsiteX58" fmla="*/ 2166907 w 2243879"/>
              <a:gd name="connsiteY58" fmla="*/ 809273 h 1001711"/>
              <a:gd name="connsiteX59" fmla="*/ 2176528 w 2243879"/>
              <a:gd name="connsiteY59" fmla="*/ 770786 h 1001711"/>
              <a:gd name="connsiteX60" fmla="*/ 2186150 w 2243879"/>
              <a:gd name="connsiteY60" fmla="*/ 664945 h 1001711"/>
              <a:gd name="connsiteX61" fmla="*/ 2215014 w 2243879"/>
              <a:gd name="connsiteY61" fmla="*/ 645701 h 1001711"/>
              <a:gd name="connsiteX62" fmla="*/ 2224636 w 2243879"/>
              <a:gd name="connsiteY62" fmla="*/ 607214 h 1001711"/>
              <a:gd name="connsiteX63" fmla="*/ 2243879 w 2243879"/>
              <a:gd name="connsiteY63" fmla="*/ 568726 h 1001711"/>
              <a:gd name="connsiteX64" fmla="*/ 2215014 w 2243879"/>
              <a:gd name="connsiteY64" fmla="*/ 434020 h 1001711"/>
              <a:gd name="connsiteX65" fmla="*/ 2186150 w 2243879"/>
              <a:gd name="connsiteY65" fmla="*/ 395532 h 1001711"/>
              <a:gd name="connsiteX66" fmla="*/ 2147664 w 2243879"/>
              <a:gd name="connsiteY66" fmla="*/ 337801 h 1001711"/>
              <a:gd name="connsiteX67" fmla="*/ 2089935 w 2243879"/>
              <a:gd name="connsiteY67" fmla="*/ 299313 h 1001711"/>
              <a:gd name="connsiteX68" fmla="*/ 2070692 w 2243879"/>
              <a:gd name="connsiteY68" fmla="*/ 270448 h 1001711"/>
              <a:gd name="connsiteX69" fmla="*/ 2041828 w 2243879"/>
              <a:gd name="connsiteY69" fmla="*/ 49144 h 1001711"/>
              <a:gd name="connsiteX70" fmla="*/ 1984099 w 2243879"/>
              <a:gd name="connsiteY70" fmla="*/ 20279 h 1001711"/>
              <a:gd name="connsiteX71" fmla="*/ 1955235 w 2243879"/>
              <a:gd name="connsiteY71" fmla="*/ 1035 h 1001711"/>
              <a:gd name="connsiteX72" fmla="*/ 1791670 w 2243879"/>
              <a:gd name="connsiteY72" fmla="*/ 20279 h 1001711"/>
              <a:gd name="connsiteX73" fmla="*/ 1753184 w 2243879"/>
              <a:gd name="connsiteY73" fmla="*/ 39522 h 1001711"/>
              <a:gd name="connsiteX74" fmla="*/ 1666591 w 2243879"/>
              <a:gd name="connsiteY74" fmla="*/ 135741 h 1001711"/>
              <a:gd name="connsiteX75" fmla="*/ 1637726 w 2243879"/>
              <a:gd name="connsiteY75" fmla="*/ 203094 h 1001711"/>
              <a:gd name="connsiteX76" fmla="*/ 1551133 w 2243879"/>
              <a:gd name="connsiteY76" fmla="*/ 145363 h 1001711"/>
              <a:gd name="connsiteX77" fmla="*/ 1522269 w 2243879"/>
              <a:gd name="connsiteY77" fmla="*/ 126119 h 1001711"/>
              <a:gd name="connsiteX78" fmla="*/ 1483783 w 2243879"/>
              <a:gd name="connsiteY78" fmla="*/ 97254 h 1001711"/>
              <a:gd name="connsiteX79" fmla="*/ 1445297 w 2243879"/>
              <a:gd name="connsiteY79" fmla="*/ 87632 h 1001711"/>
              <a:gd name="connsiteX80" fmla="*/ 1416433 w 2243879"/>
              <a:gd name="connsiteY80" fmla="*/ 78010 h 1001711"/>
              <a:gd name="connsiteX81" fmla="*/ 1320218 w 2243879"/>
              <a:gd name="connsiteY81" fmla="*/ 97254 h 1001711"/>
              <a:gd name="connsiteX82" fmla="*/ 1281732 w 2243879"/>
              <a:gd name="connsiteY82" fmla="*/ 126119 h 1001711"/>
              <a:gd name="connsiteX83" fmla="*/ 1252868 w 2243879"/>
              <a:gd name="connsiteY83" fmla="*/ 145363 h 1001711"/>
              <a:gd name="connsiteX84" fmla="*/ 1214382 w 2243879"/>
              <a:gd name="connsiteY84" fmla="*/ 183851 h 1001711"/>
              <a:gd name="connsiteX85" fmla="*/ 1175896 w 2243879"/>
              <a:gd name="connsiteY85" fmla="*/ 164607 h 1001711"/>
              <a:gd name="connsiteX86" fmla="*/ 1118167 w 2243879"/>
              <a:gd name="connsiteY86" fmla="*/ 145363 h 1001711"/>
              <a:gd name="connsiteX87" fmla="*/ 1050817 w 2243879"/>
              <a:gd name="connsiteY87" fmla="*/ 154985 h 1001711"/>
              <a:gd name="connsiteX88" fmla="*/ 1021953 w 2243879"/>
              <a:gd name="connsiteY88" fmla="*/ 164607 h 1001711"/>
              <a:gd name="connsiteX89" fmla="*/ 983467 w 2243879"/>
              <a:gd name="connsiteY89" fmla="*/ 222338 h 1001711"/>
              <a:gd name="connsiteX90" fmla="*/ 993088 w 2243879"/>
              <a:gd name="connsiteY90" fmla="*/ 251204 h 10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243879" h="1001711">
                <a:moveTo>
                  <a:pt x="993088" y="251204"/>
                </a:moveTo>
                <a:cubicBezTo>
                  <a:pt x="977052" y="231960"/>
                  <a:pt x="964835" y="208746"/>
                  <a:pt x="944981" y="193473"/>
                </a:cubicBezTo>
                <a:cubicBezTo>
                  <a:pt x="922471" y="176157"/>
                  <a:pt x="872761" y="154968"/>
                  <a:pt x="839145" y="145363"/>
                </a:cubicBezTo>
                <a:cubicBezTo>
                  <a:pt x="826430" y="141730"/>
                  <a:pt x="813488" y="138948"/>
                  <a:pt x="800659" y="135741"/>
                </a:cubicBezTo>
                <a:cubicBezTo>
                  <a:pt x="785036" y="124023"/>
                  <a:pt x="757795" y="97254"/>
                  <a:pt x="733309" y="97254"/>
                </a:cubicBezTo>
                <a:cubicBezTo>
                  <a:pt x="720085" y="97254"/>
                  <a:pt x="707652" y="103669"/>
                  <a:pt x="694823" y="106876"/>
                </a:cubicBezTo>
                <a:cubicBezTo>
                  <a:pt x="685201" y="113290"/>
                  <a:pt x="672087" y="116313"/>
                  <a:pt x="665958" y="126119"/>
                </a:cubicBezTo>
                <a:cubicBezTo>
                  <a:pt x="648634" y="153838"/>
                  <a:pt x="642273" y="210508"/>
                  <a:pt x="637094" y="241582"/>
                </a:cubicBezTo>
                <a:cubicBezTo>
                  <a:pt x="612251" y="216738"/>
                  <a:pt x="591041" y="191898"/>
                  <a:pt x="560122" y="174229"/>
                </a:cubicBezTo>
                <a:cubicBezTo>
                  <a:pt x="551316" y="169197"/>
                  <a:pt x="540329" y="169143"/>
                  <a:pt x="531258" y="164607"/>
                </a:cubicBezTo>
                <a:cubicBezTo>
                  <a:pt x="456655" y="127303"/>
                  <a:pt x="546079" y="159925"/>
                  <a:pt x="473529" y="135741"/>
                </a:cubicBezTo>
                <a:cubicBezTo>
                  <a:pt x="415034" y="96742"/>
                  <a:pt x="477186" y="133504"/>
                  <a:pt x="406179" y="106876"/>
                </a:cubicBezTo>
                <a:cubicBezTo>
                  <a:pt x="392749" y="101840"/>
                  <a:pt x="380876" y="93282"/>
                  <a:pt x="367693" y="87632"/>
                </a:cubicBezTo>
                <a:cubicBezTo>
                  <a:pt x="358371" y="83637"/>
                  <a:pt x="348450" y="81217"/>
                  <a:pt x="338829" y="78010"/>
                </a:cubicBezTo>
                <a:cubicBezTo>
                  <a:pt x="290722" y="81217"/>
                  <a:pt x="242065" y="79705"/>
                  <a:pt x="194507" y="87632"/>
                </a:cubicBezTo>
                <a:cubicBezTo>
                  <a:pt x="183100" y="89533"/>
                  <a:pt x="174526" y="99473"/>
                  <a:pt x="165642" y="106876"/>
                </a:cubicBezTo>
                <a:cubicBezTo>
                  <a:pt x="137861" y="130027"/>
                  <a:pt x="136456" y="136224"/>
                  <a:pt x="117535" y="164607"/>
                </a:cubicBezTo>
                <a:cubicBezTo>
                  <a:pt x="120742" y="206302"/>
                  <a:pt x="121969" y="248196"/>
                  <a:pt x="127156" y="289691"/>
                </a:cubicBezTo>
                <a:cubicBezTo>
                  <a:pt x="128414" y="299755"/>
                  <a:pt x="142673" y="310304"/>
                  <a:pt x="136778" y="318557"/>
                </a:cubicBezTo>
                <a:cubicBezTo>
                  <a:pt x="123336" y="337377"/>
                  <a:pt x="79049" y="357045"/>
                  <a:pt x="79049" y="357045"/>
                </a:cubicBezTo>
                <a:cubicBezTo>
                  <a:pt x="31668" y="428119"/>
                  <a:pt x="54439" y="396274"/>
                  <a:pt x="11699" y="453263"/>
                </a:cubicBezTo>
                <a:cubicBezTo>
                  <a:pt x="1207" y="505722"/>
                  <a:pt x="-8300" y="527972"/>
                  <a:pt x="11699" y="587970"/>
                </a:cubicBezTo>
                <a:cubicBezTo>
                  <a:pt x="16002" y="600879"/>
                  <a:pt x="31852" y="606383"/>
                  <a:pt x="40563" y="616836"/>
                </a:cubicBezTo>
                <a:cubicBezTo>
                  <a:pt x="60801" y="641123"/>
                  <a:pt x="59340" y="656234"/>
                  <a:pt x="88671" y="674567"/>
                </a:cubicBezTo>
                <a:cubicBezTo>
                  <a:pt x="103317" y="683721"/>
                  <a:pt x="121330" y="686087"/>
                  <a:pt x="136778" y="693811"/>
                </a:cubicBezTo>
                <a:cubicBezTo>
                  <a:pt x="147121" y="698983"/>
                  <a:pt x="156233" y="706333"/>
                  <a:pt x="165642" y="713054"/>
                </a:cubicBezTo>
                <a:cubicBezTo>
                  <a:pt x="226848" y="756774"/>
                  <a:pt x="178559" y="732325"/>
                  <a:pt x="242614" y="751542"/>
                </a:cubicBezTo>
                <a:cubicBezTo>
                  <a:pt x="262042" y="757371"/>
                  <a:pt x="300343" y="770786"/>
                  <a:pt x="300343" y="770786"/>
                </a:cubicBezTo>
                <a:cubicBezTo>
                  <a:pt x="325999" y="847758"/>
                  <a:pt x="300343" y="751543"/>
                  <a:pt x="300343" y="828517"/>
                </a:cubicBezTo>
                <a:cubicBezTo>
                  <a:pt x="300343" y="867138"/>
                  <a:pt x="296975" y="907609"/>
                  <a:pt x="309964" y="943980"/>
                </a:cubicBezTo>
                <a:cubicBezTo>
                  <a:pt x="312879" y="952142"/>
                  <a:pt x="366410" y="969729"/>
                  <a:pt x="377314" y="972845"/>
                </a:cubicBezTo>
                <a:cubicBezTo>
                  <a:pt x="446597" y="992641"/>
                  <a:pt x="433512" y="981352"/>
                  <a:pt x="540879" y="992089"/>
                </a:cubicBezTo>
                <a:cubicBezTo>
                  <a:pt x="563445" y="994346"/>
                  <a:pt x="585780" y="998504"/>
                  <a:pt x="608230" y="1001711"/>
                </a:cubicBezTo>
                <a:cubicBezTo>
                  <a:pt x="672373" y="998504"/>
                  <a:pt x="736975" y="1000396"/>
                  <a:pt x="800659" y="992089"/>
                </a:cubicBezTo>
                <a:cubicBezTo>
                  <a:pt x="812126" y="990593"/>
                  <a:pt x="822299" y="981875"/>
                  <a:pt x="829523" y="972845"/>
                </a:cubicBezTo>
                <a:cubicBezTo>
                  <a:pt x="882636" y="906452"/>
                  <a:pt x="785290" y="979886"/>
                  <a:pt x="868009" y="924736"/>
                </a:cubicBezTo>
                <a:cubicBezTo>
                  <a:pt x="877631" y="934358"/>
                  <a:pt x="886421" y="944891"/>
                  <a:pt x="896874" y="953602"/>
                </a:cubicBezTo>
                <a:cubicBezTo>
                  <a:pt x="917271" y="970600"/>
                  <a:pt x="940700" y="980326"/>
                  <a:pt x="964224" y="992089"/>
                </a:cubicBezTo>
                <a:cubicBezTo>
                  <a:pt x="1025160" y="988882"/>
                  <a:pt x="1088656" y="1000234"/>
                  <a:pt x="1147032" y="982467"/>
                </a:cubicBezTo>
                <a:cubicBezTo>
                  <a:pt x="1169158" y="975733"/>
                  <a:pt x="1163577" y="932050"/>
                  <a:pt x="1185518" y="924736"/>
                </a:cubicBezTo>
                <a:lnTo>
                  <a:pt x="1214382" y="915114"/>
                </a:lnTo>
                <a:cubicBezTo>
                  <a:pt x="1227211" y="918321"/>
                  <a:pt x="1240202" y="920936"/>
                  <a:pt x="1252868" y="924736"/>
                </a:cubicBezTo>
                <a:cubicBezTo>
                  <a:pt x="1272296" y="930565"/>
                  <a:pt x="1290919" y="939060"/>
                  <a:pt x="1310597" y="943980"/>
                </a:cubicBezTo>
                <a:cubicBezTo>
                  <a:pt x="1323425" y="947187"/>
                  <a:pt x="1336701" y="948959"/>
                  <a:pt x="1349082" y="953602"/>
                </a:cubicBezTo>
                <a:cubicBezTo>
                  <a:pt x="1376987" y="964067"/>
                  <a:pt x="1392504" y="976136"/>
                  <a:pt x="1416433" y="992089"/>
                </a:cubicBezTo>
                <a:cubicBezTo>
                  <a:pt x="1480576" y="985674"/>
                  <a:pt x="1544941" y="981183"/>
                  <a:pt x="1608862" y="972845"/>
                </a:cubicBezTo>
                <a:cubicBezTo>
                  <a:pt x="1618919" y="971533"/>
                  <a:pt x="1629807" y="969559"/>
                  <a:pt x="1637726" y="963223"/>
                </a:cubicBezTo>
                <a:cubicBezTo>
                  <a:pt x="1654682" y="949658"/>
                  <a:pt x="1660253" y="924507"/>
                  <a:pt x="1666591" y="905492"/>
                </a:cubicBezTo>
                <a:cubicBezTo>
                  <a:pt x="1692248" y="911907"/>
                  <a:pt x="1718473" y="916372"/>
                  <a:pt x="1743563" y="924736"/>
                </a:cubicBezTo>
                <a:lnTo>
                  <a:pt x="1859020" y="963223"/>
                </a:lnTo>
                <a:lnTo>
                  <a:pt x="1887885" y="972845"/>
                </a:lnTo>
                <a:cubicBezTo>
                  <a:pt x="1897506" y="976052"/>
                  <a:pt x="1906745" y="980800"/>
                  <a:pt x="1916749" y="982467"/>
                </a:cubicBezTo>
                <a:lnTo>
                  <a:pt x="1974478" y="992089"/>
                </a:lnTo>
                <a:cubicBezTo>
                  <a:pt x="2003342" y="988882"/>
                  <a:pt x="2032424" y="987242"/>
                  <a:pt x="2061071" y="982467"/>
                </a:cubicBezTo>
                <a:cubicBezTo>
                  <a:pt x="2071075" y="980800"/>
                  <a:pt x="2081682" y="978740"/>
                  <a:pt x="2089935" y="972845"/>
                </a:cubicBezTo>
                <a:cubicBezTo>
                  <a:pt x="2104698" y="962299"/>
                  <a:pt x="2115592" y="947187"/>
                  <a:pt x="2128421" y="934358"/>
                </a:cubicBezTo>
                <a:cubicBezTo>
                  <a:pt x="2131628" y="924736"/>
                  <a:pt x="2133507" y="914564"/>
                  <a:pt x="2138043" y="905492"/>
                </a:cubicBezTo>
                <a:cubicBezTo>
                  <a:pt x="2143214" y="895149"/>
                  <a:pt x="2153963" y="887703"/>
                  <a:pt x="2157286" y="876627"/>
                </a:cubicBezTo>
                <a:cubicBezTo>
                  <a:pt x="2163802" y="854904"/>
                  <a:pt x="2162850" y="831586"/>
                  <a:pt x="2166907" y="809273"/>
                </a:cubicBezTo>
                <a:cubicBezTo>
                  <a:pt x="2169272" y="796262"/>
                  <a:pt x="2173321" y="783615"/>
                  <a:pt x="2176528" y="770786"/>
                </a:cubicBezTo>
                <a:cubicBezTo>
                  <a:pt x="2179735" y="735506"/>
                  <a:pt x="2175732" y="698804"/>
                  <a:pt x="2186150" y="664945"/>
                </a:cubicBezTo>
                <a:cubicBezTo>
                  <a:pt x="2189551" y="653893"/>
                  <a:pt x="2208600" y="655323"/>
                  <a:pt x="2215014" y="645701"/>
                </a:cubicBezTo>
                <a:cubicBezTo>
                  <a:pt x="2222349" y="634698"/>
                  <a:pt x="2219993" y="619596"/>
                  <a:pt x="2224636" y="607214"/>
                </a:cubicBezTo>
                <a:cubicBezTo>
                  <a:pt x="2229672" y="593784"/>
                  <a:pt x="2237465" y="581555"/>
                  <a:pt x="2243879" y="568726"/>
                </a:cubicBezTo>
                <a:cubicBezTo>
                  <a:pt x="2237259" y="509147"/>
                  <a:pt x="2242124" y="482820"/>
                  <a:pt x="2215014" y="434020"/>
                </a:cubicBezTo>
                <a:cubicBezTo>
                  <a:pt x="2207226" y="420002"/>
                  <a:pt x="2195771" y="408361"/>
                  <a:pt x="2186150" y="395532"/>
                </a:cubicBezTo>
                <a:cubicBezTo>
                  <a:pt x="2174911" y="361817"/>
                  <a:pt x="2180095" y="363027"/>
                  <a:pt x="2147664" y="337801"/>
                </a:cubicBezTo>
                <a:cubicBezTo>
                  <a:pt x="2129409" y="323602"/>
                  <a:pt x="2089935" y="299313"/>
                  <a:pt x="2089935" y="299313"/>
                </a:cubicBezTo>
                <a:cubicBezTo>
                  <a:pt x="2083521" y="289691"/>
                  <a:pt x="2072188" y="281915"/>
                  <a:pt x="2070692" y="270448"/>
                </a:cubicBezTo>
                <a:cubicBezTo>
                  <a:pt x="2064480" y="222819"/>
                  <a:pt x="2095978" y="103298"/>
                  <a:pt x="2041828" y="49144"/>
                </a:cubicBezTo>
                <a:cubicBezTo>
                  <a:pt x="2023175" y="30490"/>
                  <a:pt x="2007577" y="28105"/>
                  <a:pt x="1984099" y="20279"/>
                </a:cubicBezTo>
                <a:cubicBezTo>
                  <a:pt x="1974478" y="13864"/>
                  <a:pt x="1966779" y="1714"/>
                  <a:pt x="1955235" y="1035"/>
                </a:cubicBezTo>
                <a:cubicBezTo>
                  <a:pt x="1911181" y="-1557"/>
                  <a:pt x="1840536" y="-664"/>
                  <a:pt x="1791670" y="20279"/>
                </a:cubicBezTo>
                <a:cubicBezTo>
                  <a:pt x="1778487" y="25929"/>
                  <a:pt x="1766013" y="33108"/>
                  <a:pt x="1753184" y="39522"/>
                </a:cubicBezTo>
                <a:cubicBezTo>
                  <a:pt x="1677657" y="115053"/>
                  <a:pt x="1703446" y="80458"/>
                  <a:pt x="1666591" y="135741"/>
                </a:cubicBezTo>
                <a:cubicBezTo>
                  <a:pt x="1665563" y="139855"/>
                  <a:pt x="1654337" y="203094"/>
                  <a:pt x="1637726" y="203094"/>
                </a:cubicBezTo>
                <a:cubicBezTo>
                  <a:pt x="1624711" y="203094"/>
                  <a:pt x="1562696" y="153623"/>
                  <a:pt x="1551133" y="145363"/>
                </a:cubicBezTo>
                <a:cubicBezTo>
                  <a:pt x="1541723" y="138642"/>
                  <a:pt x="1531679" y="132840"/>
                  <a:pt x="1522269" y="126119"/>
                </a:cubicBezTo>
                <a:cubicBezTo>
                  <a:pt x="1509220" y="116798"/>
                  <a:pt x="1498126" y="104426"/>
                  <a:pt x="1483783" y="97254"/>
                </a:cubicBezTo>
                <a:cubicBezTo>
                  <a:pt x="1471956" y="91340"/>
                  <a:pt x="1458012" y="91265"/>
                  <a:pt x="1445297" y="87632"/>
                </a:cubicBezTo>
                <a:cubicBezTo>
                  <a:pt x="1435545" y="84846"/>
                  <a:pt x="1426054" y="81217"/>
                  <a:pt x="1416433" y="78010"/>
                </a:cubicBezTo>
                <a:cubicBezTo>
                  <a:pt x="1401623" y="80126"/>
                  <a:pt x="1342610" y="84458"/>
                  <a:pt x="1320218" y="97254"/>
                </a:cubicBezTo>
                <a:cubicBezTo>
                  <a:pt x="1306295" y="105210"/>
                  <a:pt x="1294781" y="116798"/>
                  <a:pt x="1281732" y="126119"/>
                </a:cubicBezTo>
                <a:cubicBezTo>
                  <a:pt x="1272322" y="132840"/>
                  <a:pt x="1262489" y="138948"/>
                  <a:pt x="1252868" y="145363"/>
                </a:cubicBezTo>
                <a:cubicBezTo>
                  <a:pt x="1245871" y="166355"/>
                  <a:pt x="1247036" y="188516"/>
                  <a:pt x="1214382" y="183851"/>
                </a:cubicBezTo>
                <a:cubicBezTo>
                  <a:pt x="1200183" y="181822"/>
                  <a:pt x="1189213" y="169934"/>
                  <a:pt x="1175896" y="164607"/>
                </a:cubicBezTo>
                <a:cubicBezTo>
                  <a:pt x="1157063" y="157073"/>
                  <a:pt x="1118167" y="145363"/>
                  <a:pt x="1118167" y="145363"/>
                </a:cubicBezTo>
                <a:cubicBezTo>
                  <a:pt x="1095717" y="148570"/>
                  <a:pt x="1073055" y="150537"/>
                  <a:pt x="1050817" y="154985"/>
                </a:cubicBezTo>
                <a:cubicBezTo>
                  <a:pt x="1040872" y="156974"/>
                  <a:pt x="1029124" y="157435"/>
                  <a:pt x="1021953" y="164607"/>
                </a:cubicBezTo>
                <a:cubicBezTo>
                  <a:pt x="1005600" y="180961"/>
                  <a:pt x="999821" y="205984"/>
                  <a:pt x="983467" y="222338"/>
                </a:cubicBezTo>
                <a:lnTo>
                  <a:pt x="993088" y="251204"/>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4909232" y="2901137"/>
            <a:ext cx="979755" cy="523220"/>
          </a:xfrm>
          <a:prstGeom prst="rect">
            <a:avLst/>
          </a:prstGeom>
          <a:noFill/>
        </p:spPr>
        <p:txBody>
          <a:bodyPr wrap="none" rtlCol="0">
            <a:spAutoFit/>
          </a:bodyPr>
          <a:lstStyle/>
          <a:p>
            <a:pPr algn="r"/>
            <a:r>
              <a:rPr lang="en-US" sz="1400" dirty="0" smtClean="0"/>
              <a:t>downward</a:t>
            </a:r>
          </a:p>
          <a:p>
            <a:pPr algn="r"/>
            <a:r>
              <a:rPr lang="en-US" sz="1400" dirty="0" smtClean="0"/>
              <a:t>solar</a:t>
            </a:r>
            <a:endParaRPr lang="en-US" sz="1400" dirty="0"/>
          </a:p>
        </p:txBody>
      </p:sp>
      <p:sp>
        <p:nvSpPr>
          <p:cNvPr id="95" name="Rectangle 94"/>
          <p:cNvSpPr/>
          <p:nvPr/>
        </p:nvSpPr>
        <p:spPr>
          <a:xfrm>
            <a:off x="5631112" y="5862430"/>
            <a:ext cx="2222558" cy="163571"/>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p:cNvSpPr txBox="1"/>
          <p:nvPr/>
        </p:nvSpPr>
        <p:spPr>
          <a:xfrm>
            <a:off x="6992730" y="2685693"/>
            <a:ext cx="1005403" cy="738664"/>
          </a:xfrm>
          <a:prstGeom prst="rect">
            <a:avLst/>
          </a:prstGeom>
          <a:noFill/>
        </p:spPr>
        <p:txBody>
          <a:bodyPr wrap="none" rtlCol="0">
            <a:spAutoFit/>
          </a:bodyPr>
          <a:lstStyle/>
          <a:p>
            <a:r>
              <a:rPr lang="en-US" sz="1400" dirty="0" smtClean="0"/>
              <a:t>upward</a:t>
            </a:r>
          </a:p>
          <a:p>
            <a:r>
              <a:rPr lang="en-US" sz="1400" dirty="0" smtClean="0"/>
              <a:t>solar via</a:t>
            </a:r>
          </a:p>
          <a:p>
            <a:r>
              <a:rPr lang="en-US" sz="1400" dirty="0" smtClean="0"/>
              <a:t>reflectance</a:t>
            </a:r>
            <a:endParaRPr lang="en-US" sz="1400" dirty="0"/>
          </a:p>
        </p:txBody>
      </p:sp>
      <p:sp>
        <p:nvSpPr>
          <p:cNvPr id="97" name="TextBox 96"/>
          <p:cNvSpPr txBox="1"/>
          <p:nvPr/>
        </p:nvSpPr>
        <p:spPr>
          <a:xfrm>
            <a:off x="6589991" y="4601962"/>
            <a:ext cx="1284501" cy="369332"/>
          </a:xfrm>
          <a:prstGeom prst="rect">
            <a:avLst/>
          </a:prstGeom>
          <a:noFill/>
        </p:spPr>
        <p:txBody>
          <a:bodyPr wrap="none" rtlCol="0">
            <a:spAutoFit/>
          </a:bodyPr>
          <a:lstStyle/>
          <a:p>
            <a:r>
              <a:rPr lang="en-US" dirty="0" smtClean="0"/>
              <a:t>transmitted</a:t>
            </a:r>
            <a:endParaRPr lang="en-US" dirty="0"/>
          </a:p>
        </p:txBody>
      </p:sp>
      <p:sp>
        <p:nvSpPr>
          <p:cNvPr id="98" name="Oval 97"/>
          <p:cNvSpPr/>
          <p:nvPr/>
        </p:nvSpPr>
        <p:spPr>
          <a:xfrm>
            <a:off x="5706179" y="3659169"/>
            <a:ext cx="260750" cy="2691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6099689" y="3981911"/>
            <a:ext cx="260750" cy="2691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6610982" y="3694957"/>
            <a:ext cx="260750" cy="2691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731980" y="4039795"/>
            <a:ext cx="260750" cy="2691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70736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a:t>
            </a:r>
            <a:r>
              <a:rPr lang="en-US" b="1" dirty="0" smtClean="0"/>
              <a:t>tochastic parameterization: </a:t>
            </a:r>
            <a:br>
              <a:rPr lang="en-US" b="1" dirty="0" smtClean="0"/>
            </a:br>
            <a:r>
              <a:rPr lang="en-US" dirty="0" smtClean="0"/>
              <a:t>scientific basis</a:t>
            </a:r>
            <a:endParaRPr lang="en-US" dirty="0"/>
          </a:p>
        </p:txBody>
      </p:sp>
      <p:sp>
        <p:nvSpPr>
          <p:cNvPr id="3" name="Content Placeholder 2"/>
          <p:cNvSpPr>
            <a:spLocks noGrp="1"/>
          </p:cNvSpPr>
          <p:nvPr>
            <p:ph idx="1"/>
          </p:nvPr>
        </p:nvSpPr>
        <p:spPr>
          <a:xfrm>
            <a:off x="274392" y="1639428"/>
            <a:ext cx="8229600" cy="1104389"/>
          </a:xfrm>
        </p:spPr>
        <p:txBody>
          <a:bodyPr>
            <a:normAutofit fontScale="85000" lnSpcReduction="10000"/>
          </a:bodyPr>
          <a:lstStyle/>
          <a:p>
            <a:r>
              <a:rPr lang="en-US" dirty="0" smtClean="0"/>
              <a:t>Some details of grid-scale characteristics may be </a:t>
            </a:r>
            <a:r>
              <a:rPr lang="en-US" dirty="0" err="1" smtClean="0"/>
              <a:t>mis</a:t>
            </a:r>
            <a:r>
              <a:rPr lang="en-US" dirty="0" smtClean="0"/>
              <a:t>-estimated and should be treated as random variables.</a:t>
            </a:r>
          </a:p>
        </p:txBody>
      </p:sp>
      <p:sp>
        <p:nvSpPr>
          <p:cNvPr id="4" name="Slide Number Placeholder 3"/>
          <p:cNvSpPr>
            <a:spLocks noGrp="1"/>
          </p:cNvSpPr>
          <p:nvPr>
            <p:ph type="sldNum" sz="quarter" idx="12"/>
          </p:nvPr>
        </p:nvSpPr>
        <p:spPr/>
        <p:txBody>
          <a:bodyPr/>
          <a:lstStyle/>
          <a:p>
            <a:fld id="{A6232976-23BA-B44A-9DEC-84EFEA0455F2}" type="slidenum">
              <a:rPr lang="en-US" smtClean="0"/>
              <a:t>78</a:t>
            </a:fld>
            <a:endParaRPr lang="en-US"/>
          </a:p>
        </p:txBody>
      </p:sp>
      <p:cxnSp>
        <p:nvCxnSpPr>
          <p:cNvPr id="5" name="Straight Arrow Connector 4"/>
          <p:cNvCxnSpPr/>
          <p:nvPr/>
        </p:nvCxnSpPr>
        <p:spPr>
          <a:xfrm>
            <a:off x="1602926" y="2651820"/>
            <a:ext cx="432966" cy="1347064"/>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86661" y="2922709"/>
            <a:ext cx="979755" cy="523220"/>
          </a:xfrm>
          <a:prstGeom prst="rect">
            <a:avLst/>
          </a:prstGeom>
          <a:noFill/>
        </p:spPr>
        <p:txBody>
          <a:bodyPr wrap="none" rtlCol="0">
            <a:spAutoFit/>
          </a:bodyPr>
          <a:lstStyle/>
          <a:p>
            <a:pPr algn="r"/>
            <a:r>
              <a:rPr lang="en-US" sz="1400" dirty="0" smtClean="0"/>
              <a:t>downward</a:t>
            </a:r>
          </a:p>
          <a:p>
            <a:pPr algn="r"/>
            <a:r>
              <a:rPr lang="en-US" sz="1400" dirty="0" smtClean="0"/>
              <a:t>solar</a:t>
            </a:r>
            <a:endParaRPr lang="en-US" sz="1400" dirty="0"/>
          </a:p>
        </p:txBody>
      </p:sp>
      <p:sp>
        <p:nvSpPr>
          <p:cNvPr id="21" name="Rectangle 20"/>
          <p:cNvSpPr/>
          <p:nvPr/>
        </p:nvSpPr>
        <p:spPr>
          <a:xfrm>
            <a:off x="1506046" y="4299020"/>
            <a:ext cx="2222558" cy="45719"/>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4291097" y="2838720"/>
            <a:ext cx="0" cy="202533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1500283" y="4385954"/>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1742343" y="4385954"/>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1984371" y="4385954"/>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2220846" y="4385954"/>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2454076" y="4385954"/>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2696136" y="4385954"/>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2938164" y="4385954"/>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3174639" y="4385954"/>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3411299" y="4385954"/>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3647774" y="4385954"/>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1611835" y="4633223"/>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1853895" y="4633223"/>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2095923" y="4633223"/>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2332398" y="4633223"/>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2565628" y="4633223"/>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2807688" y="4633223"/>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p:cNvSpPr/>
          <p:nvPr/>
        </p:nvSpPr>
        <p:spPr>
          <a:xfrm>
            <a:off x="3049716" y="4633223"/>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3286191" y="4633223"/>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3522851" y="4633223"/>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Isosceles Triangle 97"/>
          <p:cNvSpPr/>
          <p:nvPr/>
        </p:nvSpPr>
        <p:spPr>
          <a:xfrm>
            <a:off x="1506046" y="4058472"/>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Isosceles Triangle 108"/>
          <p:cNvSpPr/>
          <p:nvPr/>
        </p:nvSpPr>
        <p:spPr>
          <a:xfrm>
            <a:off x="1784562" y="4058472"/>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Isosceles Triangle 109"/>
          <p:cNvSpPr/>
          <p:nvPr/>
        </p:nvSpPr>
        <p:spPr>
          <a:xfrm>
            <a:off x="2060481" y="4058472"/>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Isosceles Triangle 110"/>
          <p:cNvSpPr/>
          <p:nvPr/>
        </p:nvSpPr>
        <p:spPr>
          <a:xfrm>
            <a:off x="2329331" y="4058472"/>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Isosceles Triangle 111"/>
          <p:cNvSpPr/>
          <p:nvPr/>
        </p:nvSpPr>
        <p:spPr>
          <a:xfrm>
            <a:off x="2609139" y="4058472"/>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Isosceles Triangle 112"/>
          <p:cNvSpPr/>
          <p:nvPr/>
        </p:nvSpPr>
        <p:spPr>
          <a:xfrm>
            <a:off x="2885558" y="4058472"/>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Isosceles Triangle 113"/>
          <p:cNvSpPr/>
          <p:nvPr/>
        </p:nvSpPr>
        <p:spPr>
          <a:xfrm>
            <a:off x="3155969" y="4058472"/>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Isosceles Triangle 114"/>
          <p:cNvSpPr/>
          <p:nvPr/>
        </p:nvSpPr>
        <p:spPr>
          <a:xfrm>
            <a:off x="3435777" y="4058472"/>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TextBox 116"/>
          <p:cNvSpPr txBox="1"/>
          <p:nvPr/>
        </p:nvSpPr>
        <p:spPr>
          <a:xfrm>
            <a:off x="207266" y="3924289"/>
            <a:ext cx="1045403" cy="461665"/>
          </a:xfrm>
          <a:prstGeom prst="rect">
            <a:avLst/>
          </a:prstGeom>
          <a:noFill/>
        </p:spPr>
        <p:txBody>
          <a:bodyPr wrap="none" rtlCol="0">
            <a:spAutoFit/>
          </a:bodyPr>
          <a:lstStyle/>
          <a:p>
            <a:r>
              <a:rPr lang="en-US" sz="1200" dirty="0" smtClean="0"/>
              <a:t>assumed</a:t>
            </a:r>
          </a:p>
          <a:p>
            <a:r>
              <a:rPr lang="en-US" sz="1200" dirty="0" smtClean="0"/>
              <a:t>rough surface</a:t>
            </a:r>
            <a:endParaRPr lang="en-US" sz="1200" dirty="0"/>
          </a:p>
        </p:txBody>
      </p:sp>
      <p:sp>
        <p:nvSpPr>
          <p:cNvPr id="118" name="TextBox 117"/>
          <p:cNvSpPr txBox="1"/>
          <p:nvPr/>
        </p:nvSpPr>
        <p:spPr>
          <a:xfrm>
            <a:off x="207266" y="4402390"/>
            <a:ext cx="869273" cy="461665"/>
          </a:xfrm>
          <a:prstGeom prst="rect">
            <a:avLst/>
          </a:prstGeom>
          <a:noFill/>
        </p:spPr>
        <p:txBody>
          <a:bodyPr wrap="none" rtlCol="0">
            <a:spAutoFit/>
          </a:bodyPr>
          <a:lstStyle/>
          <a:p>
            <a:r>
              <a:rPr lang="en-US" sz="1200" dirty="0" smtClean="0"/>
              <a:t>assumed</a:t>
            </a:r>
          </a:p>
          <a:p>
            <a:r>
              <a:rPr lang="en-US" sz="1200" dirty="0" smtClean="0"/>
              <a:t>porous soil</a:t>
            </a:r>
            <a:endParaRPr lang="en-US" sz="1200" dirty="0"/>
          </a:p>
        </p:txBody>
      </p:sp>
      <p:cxnSp>
        <p:nvCxnSpPr>
          <p:cNvPr id="120" name="Straight Arrow Connector 119"/>
          <p:cNvCxnSpPr/>
          <p:nvPr/>
        </p:nvCxnSpPr>
        <p:spPr>
          <a:xfrm>
            <a:off x="1076539" y="4123384"/>
            <a:ext cx="345038" cy="4456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a:stCxn id="118" idx="3"/>
          </p:cNvCxnSpPr>
          <p:nvPr/>
        </p:nvCxnSpPr>
        <p:spPr>
          <a:xfrm flipV="1">
            <a:off x="1076539" y="4529944"/>
            <a:ext cx="345038" cy="103279"/>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flipV="1">
            <a:off x="2615736" y="3011720"/>
            <a:ext cx="322428" cy="912569"/>
          </a:xfrm>
          <a:prstGeom prst="straightConnector1">
            <a:avLst/>
          </a:prstGeom>
          <a:ln w="76200"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26" name="TextBox 125"/>
          <p:cNvSpPr txBox="1"/>
          <p:nvPr/>
        </p:nvSpPr>
        <p:spPr>
          <a:xfrm>
            <a:off x="2891909" y="3376353"/>
            <a:ext cx="1261884" cy="646331"/>
          </a:xfrm>
          <a:prstGeom prst="rect">
            <a:avLst/>
          </a:prstGeom>
          <a:noFill/>
          <a:ln>
            <a:noFill/>
          </a:ln>
        </p:spPr>
        <p:txBody>
          <a:bodyPr wrap="none" rtlCol="0">
            <a:spAutoFit/>
          </a:bodyPr>
          <a:lstStyle/>
          <a:p>
            <a:r>
              <a:rPr lang="en-US" dirty="0" smtClean="0">
                <a:solidFill>
                  <a:schemeClr val="tx2">
                    <a:lumMod val="60000"/>
                    <a:lumOff val="40000"/>
                  </a:schemeClr>
                </a:solidFill>
              </a:rPr>
              <a:t>large</a:t>
            </a:r>
            <a:r>
              <a:rPr lang="en-US" dirty="0">
                <a:solidFill>
                  <a:schemeClr val="tx2">
                    <a:lumMod val="60000"/>
                    <a:lumOff val="40000"/>
                  </a:schemeClr>
                </a:solidFill>
              </a:rPr>
              <a:t> </a:t>
            </a:r>
            <a:r>
              <a:rPr lang="en-US" dirty="0" smtClean="0">
                <a:solidFill>
                  <a:schemeClr val="tx2">
                    <a:lumMod val="60000"/>
                    <a:lumOff val="40000"/>
                  </a:schemeClr>
                </a:solidFill>
              </a:rPr>
              <a:t>latent </a:t>
            </a:r>
          </a:p>
          <a:p>
            <a:r>
              <a:rPr lang="en-US" dirty="0" smtClean="0">
                <a:solidFill>
                  <a:schemeClr val="tx2">
                    <a:lumMod val="60000"/>
                    <a:lumOff val="40000"/>
                  </a:schemeClr>
                </a:solidFill>
              </a:rPr>
              <a:t>heat</a:t>
            </a:r>
            <a:r>
              <a:rPr lang="en-US" dirty="0">
                <a:solidFill>
                  <a:schemeClr val="tx2">
                    <a:lumMod val="60000"/>
                    <a:lumOff val="40000"/>
                  </a:schemeClr>
                </a:solidFill>
              </a:rPr>
              <a:t> </a:t>
            </a:r>
            <a:r>
              <a:rPr lang="en-US" dirty="0" smtClean="0">
                <a:solidFill>
                  <a:schemeClr val="tx2">
                    <a:lumMod val="60000"/>
                    <a:lumOff val="40000"/>
                  </a:schemeClr>
                </a:solidFill>
              </a:rPr>
              <a:t>flux</a:t>
            </a:r>
            <a:endParaRPr lang="en-US" dirty="0">
              <a:solidFill>
                <a:schemeClr val="tx2">
                  <a:lumMod val="60000"/>
                  <a:lumOff val="40000"/>
                </a:schemeClr>
              </a:solidFill>
            </a:endParaRPr>
          </a:p>
        </p:txBody>
      </p:sp>
      <p:cxnSp>
        <p:nvCxnSpPr>
          <p:cNvPr id="128" name="Straight Arrow Connector 127"/>
          <p:cNvCxnSpPr/>
          <p:nvPr/>
        </p:nvCxnSpPr>
        <p:spPr>
          <a:xfrm>
            <a:off x="6010776" y="2651820"/>
            <a:ext cx="432966" cy="1347064"/>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29" name="TextBox 128"/>
          <p:cNvSpPr txBox="1"/>
          <p:nvPr/>
        </p:nvSpPr>
        <p:spPr>
          <a:xfrm>
            <a:off x="4994511" y="2922709"/>
            <a:ext cx="979755" cy="523220"/>
          </a:xfrm>
          <a:prstGeom prst="rect">
            <a:avLst/>
          </a:prstGeom>
          <a:noFill/>
        </p:spPr>
        <p:txBody>
          <a:bodyPr wrap="none" rtlCol="0">
            <a:spAutoFit/>
          </a:bodyPr>
          <a:lstStyle/>
          <a:p>
            <a:pPr algn="r"/>
            <a:r>
              <a:rPr lang="en-US" sz="1400" dirty="0" smtClean="0"/>
              <a:t>downward</a:t>
            </a:r>
          </a:p>
          <a:p>
            <a:pPr algn="r"/>
            <a:r>
              <a:rPr lang="en-US" sz="1400" dirty="0" smtClean="0"/>
              <a:t>solar</a:t>
            </a:r>
            <a:endParaRPr lang="en-US" sz="1400" dirty="0"/>
          </a:p>
        </p:txBody>
      </p:sp>
      <p:sp>
        <p:nvSpPr>
          <p:cNvPr id="130" name="Rectangle 129"/>
          <p:cNvSpPr/>
          <p:nvPr/>
        </p:nvSpPr>
        <p:spPr>
          <a:xfrm>
            <a:off x="5913896" y="4299020"/>
            <a:ext cx="2222558" cy="45719"/>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4" name="Group 163"/>
          <p:cNvGrpSpPr/>
          <p:nvPr/>
        </p:nvGrpSpPr>
        <p:grpSpPr>
          <a:xfrm>
            <a:off x="5913896" y="4167946"/>
            <a:ext cx="1059582" cy="104907"/>
            <a:chOff x="5856245" y="3720348"/>
            <a:chExt cx="2166028" cy="214381"/>
          </a:xfrm>
        </p:grpSpPr>
        <p:sp>
          <p:nvSpPr>
            <p:cNvPr id="150" name="Isosceles Triangle 149"/>
            <p:cNvSpPr/>
            <p:nvPr/>
          </p:nvSpPr>
          <p:spPr>
            <a:xfrm>
              <a:off x="5856245" y="3720348"/>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Isosceles Triangle 150"/>
            <p:cNvSpPr/>
            <p:nvPr/>
          </p:nvSpPr>
          <p:spPr>
            <a:xfrm>
              <a:off x="6134761" y="3720348"/>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Isosceles Triangle 151"/>
            <p:cNvSpPr/>
            <p:nvPr/>
          </p:nvSpPr>
          <p:spPr>
            <a:xfrm>
              <a:off x="6410680" y="3720348"/>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Isosceles Triangle 152"/>
            <p:cNvSpPr/>
            <p:nvPr/>
          </p:nvSpPr>
          <p:spPr>
            <a:xfrm>
              <a:off x="6679530" y="3720348"/>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Isosceles Triangle 153"/>
            <p:cNvSpPr/>
            <p:nvPr/>
          </p:nvSpPr>
          <p:spPr>
            <a:xfrm>
              <a:off x="6959338" y="3720348"/>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Isosceles Triangle 154"/>
            <p:cNvSpPr/>
            <p:nvPr/>
          </p:nvSpPr>
          <p:spPr>
            <a:xfrm>
              <a:off x="7235757" y="3720348"/>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Isosceles Triangle 155"/>
            <p:cNvSpPr/>
            <p:nvPr/>
          </p:nvSpPr>
          <p:spPr>
            <a:xfrm>
              <a:off x="7506168" y="3720348"/>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Isosceles Triangle 156"/>
            <p:cNvSpPr/>
            <p:nvPr/>
          </p:nvSpPr>
          <p:spPr>
            <a:xfrm>
              <a:off x="7785976" y="3720348"/>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8" name="TextBox 157"/>
          <p:cNvSpPr txBox="1"/>
          <p:nvPr/>
        </p:nvSpPr>
        <p:spPr>
          <a:xfrm>
            <a:off x="4615116" y="3924289"/>
            <a:ext cx="1159292" cy="461665"/>
          </a:xfrm>
          <a:prstGeom prst="rect">
            <a:avLst/>
          </a:prstGeom>
          <a:noFill/>
        </p:spPr>
        <p:txBody>
          <a:bodyPr wrap="none" rtlCol="0">
            <a:spAutoFit/>
          </a:bodyPr>
          <a:lstStyle/>
          <a:p>
            <a:r>
              <a:rPr lang="en-US" sz="1200" dirty="0" smtClean="0"/>
              <a:t>assumed</a:t>
            </a:r>
          </a:p>
          <a:p>
            <a:r>
              <a:rPr lang="en-US" sz="1200" dirty="0" smtClean="0"/>
              <a:t>smooth surface</a:t>
            </a:r>
            <a:endParaRPr lang="en-US" sz="1200" dirty="0"/>
          </a:p>
        </p:txBody>
      </p:sp>
      <p:sp>
        <p:nvSpPr>
          <p:cNvPr id="159" name="TextBox 158"/>
          <p:cNvSpPr txBox="1"/>
          <p:nvPr/>
        </p:nvSpPr>
        <p:spPr>
          <a:xfrm>
            <a:off x="4615116" y="4402390"/>
            <a:ext cx="1007006" cy="461665"/>
          </a:xfrm>
          <a:prstGeom prst="rect">
            <a:avLst/>
          </a:prstGeom>
          <a:noFill/>
        </p:spPr>
        <p:txBody>
          <a:bodyPr wrap="none" rtlCol="0">
            <a:spAutoFit/>
          </a:bodyPr>
          <a:lstStyle/>
          <a:p>
            <a:r>
              <a:rPr lang="en-US" sz="1200" dirty="0" smtClean="0"/>
              <a:t>assumed less</a:t>
            </a:r>
          </a:p>
          <a:p>
            <a:r>
              <a:rPr lang="en-US" sz="1200" dirty="0" smtClean="0"/>
              <a:t>porous soil</a:t>
            </a:r>
            <a:endParaRPr lang="en-US" sz="1200" dirty="0"/>
          </a:p>
        </p:txBody>
      </p:sp>
      <p:cxnSp>
        <p:nvCxnSpPr>
          <p:cNvPr id="160" name="Straight Arrow Connector 159"/>
          <p:cNvCxnSpPr/>
          <p:nvPr/>
        </p:nvCxnSpPr>
        <p:spPr>
          <a:xfrm>
            <a:off x="5484389" y="4123384"/>
            <a:ext cx="345038" cy="4456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a:stCxn id="159" idx="3"/>
          </p:cNvCxnSpPr>
          <p:nvPr/>
        </p:nvCxnSpPr>
        <p:spPr>
          <a:xfrm flipV="1">
            <a:off x="5622122" y="4529945"/>
            <a:ext cx="207305" cy="103278"/>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flipV="1">
            <a:off x="7023586" y="3376353"/>
            <a:ext cx="216936" cy="547937"/>
          </a:xfrm>
          <a:prstGeom prst="straightConnector1">
            <a:avLst/>
          </a:prstGeom>
          <a:ln w="38100"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3" name="TextBox 162"/>
          <p:cNvSpPr txBox="1"/>
          <p:nvPr/>
        </p:nvSpPr>
        <p:spPr>
          <a:xfrm>
            <a:off x="7299759" y="3376353"/>
            <a:ext cx="1287532" cy="646331"/>
          </a:xfrm>
          <a:prstGeom prst="rect">
            <a:avLst/>
          </a:prstGeom>
          <a:noFill/>
          <a:ln>
            <a:noFill/>
          </a:ln>
        </p:spPr>
        <p:txBody>
          <a:bodyPr wrap="none" rtlCol="0">
            <a:spAutoFit/>
          </a:bodyPr>
          <a:lstStyle/>
          <a:p>
            <a:r>
              <a:rPr lang="en-US" dirty="0" smtClean="0">
                <a:solidFill>
                  <a:schemeClr val="tx2">
                    <a:lumMod val="60000"/>
                    <a:lumOff val="40000"/>
                  </a:schemeClr>
                </a:solidFill>
              </a:rPr>
              <a:t>small latent </a:t>
            </a:r>
          </a:p>
          <a:p>
            <a:r>
              <a:rPr lang="en-US" dirty="0" smtClean="0">
                <a:solidFill>
                  <a:schemeClr val="tx2">
                    <a:lumMod val="60000"/>
                    <a:lumOff val="40000"/>
                  </a:schemeClr>
                </a:solidFill>
              </a:rPr>
              <a:t>heat</a:t>
            </a:r>
            <a:r>
              <a:rPr lang="en-US" dirty="0">
                <a:solidFill>
                  <a:schemeClr val="tx2">
                    <a:lumMod val="60000"/>
                    <a:lumOff val="40000"/>
                  </a:schemeClr>
                </a:solidFill>
              </a:rPr>
              <a:t> </a:t>
            </a:r>
            <a:r>
              <a:rPr lang="en-US" dirty="0" smtClean="0">
                <a:solidFill>
                  <a:schemeClr val="tx2">
                    <a:lumMod val="60000"/>
                    <a:lumOff val="40000"/>
                  </a:schemeClr>
                </a:solidFill>
              </a:rPr>
              <a:t>flux</a:t>
            </a:r>
            <a:endParaRPr lang="en-US" dirty="0">
              <a:solidFill>
                <a:schemeClr val="tx2">
                  <a:lumMod val="60000"/>
                  <a:lumOff val="40000"/>
                </a:schemeClr>
              </a:solidFill>
            </a:endParaRPr>
          </a:p>
        </p:txBody>
      </p:sp>
      <p:grpSp>
        <p:nvGrpSpPr>
          <p:cNvPr id="165" name="Group 164"/>
          <p:cNvGrpSpPr/>
          <p:nvPr/>
        </p:nvGrpSpPr>
        <p:grpSpPr>
          <a:xfrm>
            <a:off x="6999978" y="4167946"/>
            <a:ext cx="1059582" cy="104907"/>
            <a:chOff x="5856245" y="3720348"/>
            <a:chExt cx="2166028" cy="214381"/>
          </a:xfrm>
        </p:grpSpPr>
        <p:sp>
          <p:nvSpPr>
            <p:cNvPr id="166" name="Isosceles Triangle 165"/>
            <p:cNvSpPr/>
            <p:nvPr/>
          </p:nvSpPr>
          <p:spPr>
            <a:xfrm>
              <a:off x="5856245" y="3720348"/>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Isosceles Triangle 166"/>
            <p:cNvSpPr/>
            <p:nvPr/>
          </p:nvSpPr>
          <p:spPr>
            <a:xfrm>
              <a:off x="6134761" y="3720348"/>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Isosceles Triangle 167"/>
            <p:cNvSpPr/>
            <p:nvPr/>
          </p:nvSpPr>
          <p:spPr>
            <a:xfrm>
              <a:off x="6410680" y="3720348"/>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Isosceles Triangle 168"/>
            <p:cNvSpPr/>
            <p:nvPr/>
          </p:nvSpPr>
          <p:spPr>
            <a:xfrm>
              <a:off x="6679530" y="3720348"/>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Isosceles Triangle 169"/>
            <p:cNvSpPr/>
            <p:nvPr/>
          </p:nvSpPr>
          <p:spPr>
            <a:xfrm>
              <a:off x="6959338" y="3720348"/>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Isosceles Triangle 170"/>
            <p:cNvSpPr/>
            <p:nvPr/>
          </p:nvSpPr>
          <p:spPr>
            <a:xfrm>
              <a:off x="7235757" y="3720348"/>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Isosceles Triangle 171"/>
            <p:cNvSpPr/>
            <p:nvPr/>
          </p:nvSpPr>
          <p:spPr>
            <a:xfrm>
              <a:off x="7506168" y="3720348"/>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Isosceles Triangle 172"/>
            <p:cNvSpPr/>
            <p:nvPr/>
          </p:nvSpPr>
          <p:spPr>
            <a:xfrm>
              <a:off x="7785976" y="3720348"/>
              <a:ext cx="236297" cy="214381"/>
            </a:xfrm>
            <a:prstGeom prs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5" name="Group 214"/>
          <p:cNvGrpSpPr/>
          <p:nvPr/>
        </p:nvGrpSpPr>
        <p:grpSpPr>
          <a:xfrm>
            <a:off x="5908133" y="4384902"/>
            <a:ext cx="2396965" cy="219031"/>
            <a:chOff x="5850482" y="4046778"/>
            <a:chExt cx="2396965" cy="219031"/>
          </a:xfrm>
        </p:grpSpPr>
        <p:grpSp>
          <p:nvGrpSpPr>
            <p:cNvPr id="174" name="Group 173"/>
            <p:cNvGrpSpPr/>
            <p:nvPr/>
          </p:nvGrpSpPr>
          <p:grpSpPr>
            <a:xfrm>
              <a:off x="5850482" y="4047831"/>
              <a:ext cx="1207437" cy="217978"/>
              <a:chOff x="5850482" y="4047830"/>
              <a:chExt cx="2309151" cy="437007"/>
            </a:xfrm>
          </p:grpSpPr>
          <p:sp>
            <p:nvSpPr>
              <p:cNvPr id="131" name="Rectangle 130"/>
              <p:cNvSpPr/>
              <p:nvPr/>
            </p:nvSpPr>
            <p:spPr>
              <a:xfrm>
                <a:off x="5850482"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ectangle 131"/>
              <p:cNvSpPr/>
              <p:nvPr/>
            </p:nvSpPr>
            <p:spPr>
              <a:xfrm>
                <a:off x="6092542"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p:cNvSpPr/>
              <p:nvPr/>
            </p:nvSpPr>
            <p:spPr>
              <a:xfrm>
                <a:off x="6334570"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ectangle 133"/>
              <p:cNvSpPr/>
              <p:nvPr/>
            </p:nvSpPr>
            <p:spPr>
              <a:xfrm>
                <a:off x="6571045"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ectangle 134"/>
              <p:cNvSpPr/>
              <p:nvPr/>
            </p:nvSpPr>
            <p:spPr>
              <a:xfrm>
                <a:off x="6804275"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Rectangle 135"/>
              <p:cNvSpPr/>
              <p:nvPr/>
            </p:nvSpPr>
            <p:spPr>
              <a:xfrm>
                <a:off x="7046335"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Rectangle 136"/>
              <p:cNvSpPr/>
              <p:nvPr/>
            </p:nvSpPr>
            <p:spPr>
              <a:xfrm>
                <a:off x="7288363"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p:cNvSpPr/>
              <p:nvPr/>
            </p:nvSpPr>
            <p:spPr>
              <a:xfrm>
                <a:off x="7524838"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Rectangle 138"/>
              <p:cNvSpPr/>
              <p:nvPr/>
            </p:nvSpPr>
            <p:spPr>
              <a:xfrm>
                <a:off x="7761498"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Rectangle 139"/>
              <p:cNvSpPr/>
              <p:nvPr/>
            </p:nvSpPr>
            <p:spPr>
              <a:xfrm>
                <a:off x="7997973"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ectangle 140"/>
              <p:cNvSpPr/>
              <p:nvPr/>
            </p:nvSpPr>
            <p:spPr>
              <a:xfrm>
                <a:off x="5962034"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p:cNvSpPr/>
              <p:nvPr/>
            </p:nvSpPr>
            <p:spPr>
              <a:xfrm>
                <a:off x="6204094"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ectangle 142"/>
              <p:cNvSpPr/>
              <p:nvPr/>
            </p:nvSpPr>
            <p:spPr>
              <a:xfrm>
                <a:off x="6446122"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ectangle 143"/>
              <p:cNvSpPr/>
              <p:nvPr/>
            </p:nvSpPr>
            <p:spPr>
              <a:xfrm>
                <a:off x="6682597"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ectangle 144"/>
              <p:cNvSpPr/>
              <p:nvPr/>
            </p:nvSpPr>
            <p:spPr>
              <a:xfrm>
                <a:off x="6915827"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ectangle 145"/>
              <p:cNvSpPr/>
              <p:nvPr/>
            </p:nvSpPr>
            <p:spPr>
              <a:xfrm>
                <a:off x="7157887"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p:cNvSpPr/>
              <p:nvPr/>
            </p:nvSpPr>
            <p:spPr>
              <a:xfrm>
                <a:off x="7399915"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ectangle 147"/>
              <p:cNvSpPr/>
              <p:nvPr/>
            </p:nvSpPr>
            <p:spPr>
              <a:xfrm>
                <a:off x="7636390"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p:cNvSpPr/>
              <p:nvPr/>
            </p:nvSpPr>
            <p:spPr>
              <a:xfrm>
                <a:off x="7873050"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5" name="Group 194"/>
            <p:cNvGrpSpPr/>
            <p:nvPr/>
          </p:nvGrpSpPr>
          <p:grpSpPr>
            <a:xfrm flipV="1">
              <a:off x="7040010" y="4046778"/>
              <a:ext cx="1207437" cy="219029"/>
              <a:chOff x="5850482" y="4047830"/>
              <a:chExt cx="2309151" cy="437007"/>
            </a:xfrm>
          </p:grpSpPr>
          <p:sp>
            <p:nvSpPr>
              <p:cNvPr id="196" name="Rectangle 195"/>
              <p:cNvSpPr/>
              <p:nvPr/>
            </p:nvSpPr>
            <p:spPr>
              <a:xfrm>
                <a:off x="5850482"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Rectangle 196"/>
              <p:cNvSpPr/>
              <p:nvPr/>
            </p:nvSpPr>
            <p:spPr>
              <a:xfrm>
                <a:off x="6092542"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Rectangle 197"/>
              <p:cNvSpPr/>
              <p:nvPr/>
            </p:nvSpPr>
            <p:spPr>
              <a:xfrm>
                <a:off x="6334570"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p:nvPr/>
            </p:nvSpPr>
            <p:spPr>
              <a:xfrm>
                <a:off x="6571045"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Rectangle 199"/>
              <p:cNvSpPr/>
              <p:nvPr/>
            </p:nvSpPr>
            <p:spPr>
              <a:xfrm>
                <a:off x="6804275"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ectangle 200"/>
              <p:cNvSpPr/>
              <p:nvPr/>
            </p:nvSpPr>
            <p:spPr>
              <a:xfrm>
                <a:off x="7046335"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p:cNvSpPr/>
              <p:nvPr/>
            </p:nvSpPr>
            <p:spPr>
              <a:xfrm>
                <a:off x="7288363"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Rectangle 202"/>
              <p:cNvSpPr/>
              <p:nvPr/>
            </p:nvSpPr>
            <p:spPr>
              <a:xfrm>
                <a:off x="7524838"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Rectangle 203"/>
              <p:cNvSpPr/>
              <p:nvPr/>
            </p:nvSpPr>
            <p:spPr>
              <a:xfrm>
                <a:off x="7761498"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Rectangle 204"/>
              <p:cNvSpPr/>
              <p:nvPr/>
            </p:nvSpPr>
            <p:spPr>
              <a:xfrm>
                <a:off x="7997973"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Rectangle 205"/>
              <p:cNvSpPr/>
              <p:nvPr/>
            </p:nvSpPr>
            <p:spPr>
              <a:xfrm>
                <a:off x="5962034"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Rectangle 206"/>
              <p:cNvSpPr/>
              <p:nvPr/>
            </p:nvSpPr>
            <p:spPr>
              <a:xfrm>
                <a:off x="6204094"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Rectangle 207"/>
              <p:cNvSpPr/>
              <p:nvPr/>
            </p:nvSpPr>
            <p:spPr>
              <a:xfrm>
                <a:off x="6446122"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Rectangle 208"/>
              <p:cNvSpPr/>
              <p:nvPr/>
            </p:nvSpPr>
            <p:spPr>
              <a:xfrm>
                <a:off x="6682597"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Rectangle 209"/>
              <p:cNvSpPr/>
              <p:nvPr/>
            </p:nvSpPr>
            <p:spPr>
              <a:xfrm>
                <a:off x="6915827"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Rectangle 210"/>
              <p:cNvSpPr/>
              <p:nvPr/>
            </p:nvSpPr>
            <p:spPr>
              <a:xfrm>
                <a:off x="7157887"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Rectangle 211"/>
              <p:cNvSpPr/>
              <p:nvPr/>
            </p:nvSpPr>
            <p:spPr>
              <a:xfrm>
                <a:off x="7399915"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Rectangle 212"/>
              <p:cNvSpPr/>
              <p:nvPr/>
            </p:nvSpPr>
            <p:spPr>
              <a:xfrm>
                <a:off x="7636390"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Rectangle 213"/>
              <p:cNvSpPr/>
              <p:nvPr/>
            </p:nvSpPr>
            <p:spPr>
              <a:xfrm>
                <a:off x="7873050"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16" name="Group 215"/>
          <p:cNvGrpSpPr/>
          <p:nvPr/>
        </p:nvGrpSpPr>
        <p:grpSpPr>
          <a:xfrm>
            <a:off x="5908133" y="4632399"/>
            <a:ext cx="2396965" cy="219031"/>
            <a:chOff x="5850482" y="4046778"/>
            <a:chExt cx="2396965" cy="219031"/>
          </a:xfrm>
        </p:grpSpPr>
        <p:grpSp>
          <p:nvGrpSpPr>
            <p:cNvPr id="217" name="Group 216"/>
            <p:cNvGrpSpPr/>
            <p:nvPr/>
          </p:nvGrpSpPr>
          <p:grpSpPr>
            <a:xfrm>
              <a:off x="5850482" y="4047831"/>
              <a:ext cx="1207437" cy="217978"/>
              <a:chOff x="5850482" y="4047830"/>
              <a:chExt cx="2309151" cy="437007"/>
            </a:xfrm>
          </p:grpSpPr>
          <p:sp>
            <p:nvSpPr>
              <p:cNvPr id="238" name="Rectangle 237"/>
              <p:cNvSpPr/>
              <p:nvPr/>
            </p:nvSpPr>
            <p:spPr>
              <a:xfrm>
                <a:off x="5850482"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Rectangle 238"/>
              <p:cNvSpPr/>
              <p:nvPr/>
            </p:nvSpPr>
            <p:spPr>
              <a:xfrm>
                <a:off x="6092542"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Rectangle 239"/>
              <p:cNvSpPr/>
              <p:nvPr/>
            </p:nvSpPr>
            <p:spPr>
              <a:xfrm>
                <a:off x="6334570"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Rectangle 240"/>
              <p:cNvSpPr/>
              <p:nvPr/>
            </p:nvSpPr>
            <p:spPr>
              <a:xfrm>
                <a:off x="6571045"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Rectangle 241"/>
              <p:cNvSpPr/>
              <p:nvPr/>
            </p:nvSpPr>
            <p:spPr>
              <a:xfrm>
                <a:off x="6804275"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Rectangle 242"/>
              <p:cNvSpPr/>
              <p:nvPr/>
            </p:nvSpPr>
            <p:spPr>
              <a:xfrm>
                <a:off x="7046335"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Rectangle 243"/>
              <p:cNvSpPr/>
              <p:nvPr/>
            </p:nvSpPr>
            <p:spPr>
              <a:xfrm>
                <a:off x="7288363"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Rectangle 244"/>
              <p:cNvSpPr/>
              <p:nvPr/>
            </p:nvSpPr>
            <p:spPr>
              <a:xfrm>
                <a:off x="7524838"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ectangle 245"/>
              <p:cNvSpPr/>
              <p:nvPr/>
            </p:nvSpPr>
            <p:spPr>
              <a:xfrm>
                <a:off x="7761498"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Rectangle 246"/>
              <p:cNvSpPr/>
              <p:nvPr/>
            </p:nvSpPr>
            <p:spPr>
              <a:xfrm>
                <a:off x="7997973"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Rectangle 247"/>
              <p:cNvSpPr/>
              <p:nvPr/>
            </p:nvSpPr>
            <p:spPr>
              <a:xfrm>
                <a:off x="5962034"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Rectangle 248"/>
              <p:cNvSpPr/>
              <p:nvPr/>
            </p:nvSpPr>
            <p:spPr>
              <a:xfrm>
                <a:off x="6204094"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Rectangle 249"/>
              <p:cNvSpPr/>
              <p:nvPr/>
            </p:nvSpPr>
            <p:spPr>
              <a:xfrm>
                <a:off x="6446122"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Rectangle 250"/>
              <p:cNvSpPr/>
              <p:nvPr/>
            </p:nvSpPr>
            <p:spPr>
              <a:xfrm>
                <a:off x="6682597"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Rectangle 251"/>
              <p:cNvSpPr/>
              <p:nvPr/>
            </p:nvSpPr>
            <p:spPr>
              <a:xfrm>
                <a:off x="6915827"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Rectangle 252"/>
              <p:cNvSpPr/>
              <p:nvPr/>
            </p:nvSpPr>
            <p:spPr>
              <a:xfrm>
                <a:off x="7157887"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Rectangle 253"/>
              <p:cNvSpPr/>
              <p:nvPr/>
            </p:nvSpPr>
            <p:spPr>
              <a:xfrm>
                <a:off x="7399915"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Rectangle 254"/>
              <p:cNvSpPr/>
              <p:nvPr/>
            </p:nvSpPr>
            <p:spPr>
              <a:xfrm>
                <a:off x="7636390"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Rectangle 255"/>
              <p:cNvSpPr/>
              <p:nvPr/>
            </p:nvSpPr>
            <p:spPr>
              <a:xfrm>
                <a:off x="7873050"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8" name="Group 217"/>
            <p:cNvGrpSpPr/>
            <p:nvPr/>
          </p:nvGrpSpPr>
          <p:grpSpPr>
            <a:xfrm flipV="1">
              <a:off x="7040010" y="4046778"/>
              <a:ext cx="1207437" cy="219029"/>
              <a:chOff x="5850482" y="4047830"/>
              <a:chExt cx="2309151" cy="437007"/>
            </a:xfrm>
          </p:grpSpPr>
          <p:sp>
            <p:nvSpPr>
              <p:cNvPr id="219" name="Rectangle 218"/>
              <p:cNvSpPr/>
              <p:nvPr/>
            </p:nvSpPr>
            <p:spPr>
              <a:xfrm>
                <a:off x="5850482"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Rectangle 219"/>
              <p:cNvSpPr/>
              <p:nvPr/>
            </p:nvSpPr>
            <p:spPr>
              <a:xfrm>
                <a:off x="6092542"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Rectangle 220"/>
              <p:cNvSpPr/>
              <p:nvPr/>
            </p:nvSpPr>
            <p:spPr>
              <a:xfrm>
                <a:off x="6334570"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Rectangle 221"/>
              <p:cNvSpPr/>
              <p:nvPr/>
            </p:nvSpPr>
            <p:spPr>
              <a:xfrm>
                <a:off x="6571045"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Rectangle 222"/>
              <p:cNvSpPr/>
              <p:nvPr/>
            </p:nvSpPr>
            <p:spPr>
              <a:xfrm>
                <a:off x="6804275"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Rectangle 223"/>
              <p:cNvSpPr/>
              <p:nvPr/>
            </p:nvSpPr>
            <p:spPr>
              <a:xfrm>
                <a:off x="7046335"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Rectangle 224"/>
              <p:cNvSpPr/>
              <p:nvPr/>
            </p:nvSpPr>
            <p:spPr>
              <a:xfrm>
                <a:off x="7288363"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Rectangle 225"/>
              <p:cNvSpPr/>
              <p:nvPr/>
            </p:nvSpPr>
            <p:spPr>
              <a:xfrm>
                <a:off x="7524838"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Rectangle 226"/>
              <p:cNvSpPr/>
              <p:nvPr/>
            </p:nvSpPr>
            <p:spPr>
              <a:xfrm>
                <a:off x="7761498"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Rectangle 227"/>
              <p:cNvSpPr/>
              <p:nvPr/>
            </p:nvSpPr>
            <p:spPr>
              <a:xfrm>
                <a:off x="7997973" y="4047830"/>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Rectangle 228"/>
              <p:cNvSpPr/>
              <p:nvPr/>
            </p:nvSpPr>
            <p:spPr>
              <a:xfrm>
                <a:off x="5962034"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Rectangle 229"/>
              <p:cNvSpPr/>
              <p:nvPr/>
            </p:nvSpPr>
            <p:spPr>
              <a:xfrm>
                <a:off x="6204094"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1" name="Rectangle 230"/>
              <p:cNvSpPr/>
              <p:nvPr/>
            </p:nvSpPr>
            <p:spPr>
              <a:xfrm>
                <a:off x="6446122"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2" name="Rectangle 231"/>
              <p:cNvSpPr/>
              <p:nvPr/>
            </p:nvSpPr>
            <p:spPr>
              <a:xfrm>
                <a:off x="6682597"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Rectangle 232"/>
              <p:cNvSpPr/>
              <p:nvPr/>
            </p:nvSpPr>
            <p:spPr>
              <a:xfrm>
                <a:off x="6915827"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Rectangle 233"/>
              <p:cNvSpPr/>
              <p:nvPr/>
            </p:nvSpPr>
            <p:spPr>
              <a:xfrm>
                <a:off x="7157887"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Rectangle 234"/>
              <p:cNvSpPr/>
              <p:nvPr/>
            </p:nvSpPr>
            <p:spPr>
              <a:xfrm>
                <a:off x="7399915"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Rectangle 235"/>
              <p:cNvSpPr/>
              <p:nvPr/>
            </p:nvSpPr>
            <p:spPr>
              <a:xfrm>
                <a:off x="7636390"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Rectangle 236"/>
              <p:cNvSpPr/>
              <p:nvPr/>
            </p:nvSpPr>
            <p:spPr>
              <a:xfrm>
                <a:off x="7873050" y="4295099"/>
                <a:ext cx="161660" cy="189738"/>
              </a:xfrm>
              <a:prstGeom prst="rect">
                <a:avLst/>
              </a:prstGeom>
              <a:solidFill>
                <a:schemeClr val="accent6">
                  <a:lumMod val="5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58" name="TextBox 257"/>
          <p:cNvSpPr txBox="1"/>
          <p:nvPr/>
        </p:nvSpPr>
        <p:spPr>
          <a:xfrm>
            <a:off x="413511" y="5453913"/>
            <a:ext cx="7361774" cy="646331"/>
          </a:xfrm>
          <a:prstGeom prst="rect">
            <a:avLst/>
          </a:prstGeom>
          <a:noFill/>
        </p:spPr>
        <p:txBody>
          <a:bodyPr wrap="none" rtlCol="0">
            <a:spAutoFit/>
          </a:bodyPr>
          <a:lstStyle/>
          <a:p>
            <a:r>
              <a:rPr lang="en-US" dirty="0" smtClean="0"/>
              <a:t>Here, given our imprecise knowledge of roughness lengths and soil hydraulic </a:t>
            </a:r>
          </a:p>
          <a:p>
            <a:r>
              <a:rPr lang="en-US" dirty="0" smtClean="0"/>
              <a:t>conductivity</a:t>
            </a:r>
            <a:r>
              <a:rPr lang="en-US" dirty="0"/>
              <a:t> </a:t>
            </a:r>
            <a:r>
              <a:rPr lang="en-US" dirty="0" smtClean="0"/>
              <a:t>make them amenable to treatment as random variables.</a:t>
            </a:r>
            <a:endParaRPr lang="en-US" dirty="0"/>
          </a:p>
        </p:txBody>
      </p:sp>
    </p:spTree>
    <p:extLst>
      <p:ext uri="{BB962C8B-B14F-4D97-AF65-F5344CB8AC3E}">
        <p14:creationId xmlns:p14="http://schemas.microsoft.com/office/powerpoint/2010/main" val="31669437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a:t>
            </a:r>
            <a:r>
              <a:rPr lang="en-US" b="1" dirty="0" smtClean="0"/>
              <a:t>tochastic parameterization: </a:t>
            </a:r>
            <a:br>
              <a:rPr lang="en-US" b="1" dirty="0" smtClean="0"/>
            </a:br>
            <a:r>
              <a:rPr lang="en-US" dirty="0" smtClean="0"/>
              <a:t>scientific basis</a:t>
            </a:r>
            <a:endParaRPr lang="en-US" dirty="0"/>
          </a:p>
        </p:txBody>
      </p:sp>
      <p:sp>
        <p:nvSpPr>
          <p:cNvPr id="3" name="Content Placeholder 2"/>
          <p:cNvSpPr>
            <a:spLocks noGrp="1"/>
          </p:cNvSpPr>
          <p:nvPr>
            <p:ph idx="1"/>
          </p:nvPr>
        </p:nvSpPr>
        <p:spPr>
          <a:xfrm>
            <a:off x="274392" y="1803000"/>
            <a:ext cx="8229600" cy="1104389"/>
          </a:xfrm>
        </p:spPr>
        <p:txBody>
          <a:bodyPr>
            <a:normAutofit fontScale="62500" lnSpcReduction="20000"/>
          </a:bodyPr>
          <a:lstStyle/>
          <a:p>
            <a:r>
              <a:rPr lang="en-US" dirty="0" smtClean="0"/>
              <a:t>Some processes are highly chaotic and have stochastic characteristics even when resolved. e.g. in large eddy or direct numerical simulations. Example: lateral entrainment in convective plumes.</a:t>
            </a:r>
          </a:p>
        </p:txBody>
      </p:sp>
      <p:sp>
        <p:nvSpPr>
          <p:cNvPr id="4" name="Slide Number Placeholder 3"/>
          <p:cNvSpPr>
            <a:spLocks noGrp="1"/>
          </p:cNvSpPr>
          <p:nvPr>
            <p:ph type="sldNum" sz="quarter" idx="12"/>
          </p:nvPr>
        </p:nvSpPr>
        <p:spPr/>
        <p:txBody>
          <a:bodyPr/>
          <a:lstStyle/>
          <a:p>
            <a:fld id="{A6232976-23BA-B44A-9DEC-84EFEA0455F2}" type="slidenum">
              <a:rPr lang="en-US" smtClean="0"/>
              <a:t>79</a:t>
            </a:fld>
            <a:endParaRPr lang="en-US"/>
          </a:p>
        </p:txBody>
      </p:sp>
      <p:sp>
        <p:nvSpPr>
          <p:cNvPr id="6" name="Freeform 5"/>
          <p:cNvSpPr/>
          <p:nvPr/>
        </p:nvSpPr>
        <p:spPr>
          <a:xfrm>
            <a:off x="1215734" y="2982785"/>
            <a:ext cx="2517445" cy="2251522"/>
          </a:xfrm>
          <a:custGeom>
            <a:avLst/>
            <a:gdLst>
              <a:gd name="connsiteX0" fmla="*/ 217865 w 2517445"/>
              <a:gd name="connsiteY0" fmla="*/ 230925 h 2251522"/>
              <a:gd name="connsiteX1" fmla="*/ 83164 w 2517445"/>
              <a:gd name="connsiteY1" fmla="*/ 240547 h 2251522"/>
              <a:gd name="connsiteX2" fmla="*/ 54300 w 2517445"/>
              <a:gd name="connsiteY2" fmla="*/ 269413 h 2251522"/>
              <a:gd name="connsiteX3" fmla="*/ 35057 w 2517445"/>
              <a:gd name="connsiteY3" fmla="*/ 327144 h 2251522"/>
              <a:gd name="connsiteX4" fmla="*/ 44678 w 2517445"/>
              <a:gd name="connsiteY4" fmla="*/ 548448 h 2251522"/>
              <a:gd name="connsiteX5" fmla="*/ 63921 w 2517445"/>
              <a:gd name="connsiteY5" fmla="*/ 577313 h 2251522"/>
              <a:gd name="connsiteX6" fmla="*/ 112028 w 2517445"/>
              <a:gd name="connsiteY6" fmla="*/ 644667 h 2251522"/>
              <a:gd name="connsiteX7" fmla="*/ 73543 w 2517445"/>
              <a:gd name="connsiteY7" fmla="*/ 683154 h 2251522"/>
              <a:gd name="connsiteX8" fmla="*/ 63921 w 2517445"/>
              <a:gd name="connsiteY8" fmla="*/ 712020 h 2251522"/>
              <a:gd name="connsiteX9" fmla="*/ 25435 w 2517445"/>
              <a:gd name="connsiteY9" fmla="*/ 769751 h 2251522"/>
              <a:gd name="connsiteX10" fmla="*/ 15814 w 2517445"/>
              <a:gd name="connsiteY10" fmla="*/ 991055 h 2251522"/>
              <a:gd name="connsiteX11" fmla="*/ 35057 w 2517445"/>
              <a:gd name="connsiteY11" fmla="*/ 1019920 h 2251522"/>
              <a:gd name="connsiteX12" fmla="*/ 63921 w 2517445"/>
              <a:gd name="connsiteY12" fmla="*/ 1077652 h 2251522"/>
              <a:gd name="connsiteX13" fmla="*/ 121650 w 2517445"/>
              <a:gd name="connsiteY13" fmla="*/ 1096895 h 2251522"/>
              <a:gd name="connsiteX14" fmla="*/ 102407 w 2517445"/>
              <a:gd name="connsiteY14" fmla="*/ 1135383 h 2251522"/>
              <a:gd name="connsiteX15" fmla="*/ 83164 w 2517445"/>
              <a:gd name="connsiteY15" fmla="*/ 1164249 h 2251522"/>
              <a:gd name="connsiteX16" fmla="*/ 63921 w 2517445"/>
              <a:gd name="connsiteY16" fmla="*/ 1221980 h 2251522"/>
              <a:gd name="connsiteX17" fmla="*/ 54300 w 2517445"/>
              <a:gd name="connsiteY17" fmla="*/ 1250845 h 2251522"/>
              <a:gd name="connsiteX18" fmla="*/ 63921 w 2517445"/>
              <a:gd name="connsiteY18" fmla="*/ 1395174 h 2251522"/>
              <a:gd name="connsiteX19" fmla="*/ 92785 w 2517445"/>
              <a:gd name="connsiteY19" fmla="*/ 1404796 h 2251522"/>
              <a:gd name="connsiteX20" fmla="*/ 121650 w 2517445"/>
              <a:gd name="connsiteY20" fmla="*/ 1433661 h 2251522"/>
              <a:gd name="connsiteX21" fmla="*/ 131271 w 2517445"/>
              <a:gd name="connsiteY21" fmla="*/ 1462527 h 2251522"/>
              <a:gd name="connsiteX22" fmla="*/ 92785 w 2517445"/>
              <a:gd name="connsiteY22" fmla="*/ 1520258 h 2251522"/>
              <a:gd name="connsiteX23" fmla="*/ 44678 w 2517445"/>
              <a:gd name="connsiteY23" fmla="*/ 1568368 h 2251522"/>
              <a:gd name="connsiteX24" fmla="*/ 35057 w 2517445"/>
              <a:gd name="connsiteY24" fmla="*/ 1741562 h 2251522"/>
              <a:gd name="connsiteX25" fmla="*/ 54300 w 2517445"/>
              <a:gd name="connsiteY25" fmla="*/ 1770427 h 2251522"/>
              <a:gd name="connsiteX26" fmla="*/ 83164 w 2517445"/>
              <a:gd name="connsiteY26" fmla="*/ 1780049 h 2251522"/>
              <a:gd name="connsiteX27" fmla="*/ 102407 w 2517445"/>
              <a:gd name="connsiteY27" fmla="*/ 1808915 h 2251522"/>
              <a:gd name="connsiteX28" fmla="*/ 73543 w 2517445"/>
              <a:gd name="connsiteY28" fmla="*/ 1866646 h 2251522"/>
              <a:gd name="connsiteX29" fmla="*/ 54300 w 2517445"/>
              <a:gd name="connsiteY29" fmla="*/ 1924378 h 2251522"/>
              <a:gd name="connsiteX30" fmla="*/ 35057 w 2517445"/>
              <a:gd name="connsiteY30" fmla="*/ 2001353 h 2251522"/>
              <a:gd name="connsiteX31" fmla="*/ 44678 w 2517445"/>
              <a:gd name="connsiteY31" fmla="*/ 2078328 h 2251522"/>
              <a:gd name="connsiteX32" fmla="*/ 73543 w 2517445"/>
              <a:gd name="connsiteY32" fmla="*/ 2136059 h 2251522"/>
              <a:gd name="connsiteX33" fmla="*/ 160136 w 2517445"/>
              <a:gd name="connsiteY33" fmla="*/ 2184169 h 2251522"/>
              <a:gd name="connsiteX34" fmla="*/ 208243 w 2517445"/>
              <a:gd name="connsiteY34" fmla="*/ 2193790 h 2251522"/>
              <a:gd name="connsiteX35" fmla="*/ 285215 w 2517445"/>
              <a:gd name="connsiteY35" fmla="*/ 2213034 h 2251522"/>
              <a:gd name="connsiteX36" fmla="*/ 323701 w 2517445"/>
              <a:gd name="connsiteY36" fmla="*/ 2222656 h 2251522"/>
              <a:gd name="connsiteX37" fmla="*/ 458401 w 2517445"/>
              <a:gd name="connsiteY37" fmla="*/ 2213034 h 2251522"/>
              <a:gd name="connsiteX38" fmla="*/ 487266 w 2517445"/>
              <a:gd name="connsiteY38" fmla="*/ 2193790 h 2251522"/>
              <a:gd name="connsiteX39" fmla="*/ 544994 w 2517445"/>
              <a:gd name="connsiteY39" fmla="*/ 2213034 h 2251522"/>
              <a:gd name="connsiteX40" fmla="*/ 593102 w 2517445"/>
              <a:gd name="connsiteY40" fmla="*/ 2222656 h 2251522"/>
              <a:gd name="connsiteX41" fmla="*/ 621966 w 2517445"/>
              <a:gd name="connsiteY41" fmla="*/ 2213034 h 2251522"/>
              <a:gd name="connsiteX42" fmla="*/ 747045 w 2517445"/>
              <a:gd name="connsiteY42" fmla="*/ 2232278 h 2251522"/>
              <a:gd name="connsiteX43" fmla="*/ 910610 w 2517445"/>
              <a:gd name="connsiteY43" fmla="*/ 2251522 h 2251522"/>
              <a:gd name="connsiteX44" fmla="*/ 1045311 w 2517445"/>
              <a:gd name="connsiteY44" fmla="*/ 2241900 h 2251522"/>
              <a:gd name="connsiteX45" fmla="*/ 1276226 w 2517445"/>
              <a:gd name="connsiteY45" fmla="*/ 2213034 h 2251522"/>
              <a:gd name="connsiteX46" fmla="*/ 1305090 w 2517445"/>
              <a:gd name="connsiteY46" fmla="*/ 2203412 h 2251522"/>
              <a:gd name="connsiteX47" fmla="*/ 1333954 w 2517445"/>
              <a:gd name="connsiteY47" fmla="*/ 2184169 h 2251522"/>
              <a:gd name="connsiteX48" fmla="*/ 1343576 w 2517445"/>
              <a:gd name="connsiteY48" fmla="*/ 2030218 h 2251522"/>
              <a:gd name="connsiteX49" fmla="*/ 1324333 w 2517445"/>
              <a:gd name="connsiteY49" fmla="*/ 1953243 h 2251522"/>
              <a:gd name="connsiteX50" fmla="*/ 1285847 w 2517445"/>
              <a:gd name="connsiteY50" fmla="*/ 1895512 h 2251522"/>
              <a:gd name="connsiteX51" fmla="*/ 1256983 w 2517445"/>
              <a:gd name="connsiteY51" fmla="*/ 1876268 h 2251522"/>
              <a:gd name="connsiteX52" fmla="*/ 1256983 w 2517445"/>
              <a:gd name="connsiteY52" fmla="*/ 1818537 h 2251522"/>
              <a:gd name="connsiteX53" fmla="*/ 1276226 w 2517445"/>
              <a:gd name="connsiteY53" fmla="*/ 1760805 h 2251522"/>
              <a:gd name="connsiteX54" fmla="*/ 1266604 w 2517445"/>
              <a:gd name="connsiteY54" fmla="*/ 1501015 h 2251522"/>
              <a:gd name="connsiteX55" fmla="*/ 1228118 w 2517445"/>
              <a:gd name="connsiteY55" fmla="*/ 1443283 h 2251522"/>
              <a:gd name="connsiteX56" fmla="*/ 1305090 w 2517445"/>
              <a:gd name="connsiteY56" fmla="*/ 1356686 h 2251522"/>
              <a:gd name="connsiteX57" fmla="*/ 1314712 w 2517445"/>
              <a:gd name="connsiteY57" fmla="*/ 1327821 h 2251522"/>
              <a:gd name="connsiteX58" fmla="*/ 1305090 w 2517445"/>
              <a:gd name="connsiteY58" fmla="*/ 1241224 h 2251522"/>
              <a:gd name="connsiteX59" fmla="*/ 1276226 w 2517445"/>
              <a:gd name="connsiteY59" fmla="*/ 1164249 h 2251522"/>
              <a:gd name="connsiteX60" fmla="*/ 1247361 w 2517445"/>
              <a:gd name="connsiteY60" fmla="*/ 1145005 h 2251522"/>
              <a:gd name="connsiteX61" fmla="*/ 1189632 w 2517445"/>
              <a:gd name="connsiteY61" fmla="*/ 1125761 h 2251522"/>
              <a:gd name="connsiteX62" fmla="*/ 1141525 w 2517445"/>
              <a:gd name="connsiteY62" fmla="*/ 1077652 h 2251522"/>
              <a:gd name="connsiteX63" fmla="*/ 1189632 w 2517445"/>
              <a:gd name="connsiteY63" fmla="*/ 1039164 h 2251522"/>
              <a:gd name="connsiteX64" fmla="*/ 1247361 w 2517445"/>
              <a:gd name="connsiteY64" fmla="*/ 1000676 h 2251522"/>
              <a:gd name="connsiteX65" fmla="*/ 1266604 w 2517445"/>
              <a:gd name="connsiteY65" fmla="*/ 971811 h 2251522"/>
              <a:gd name="connsiteX66" fmla="*/ 1285847 w 2517445"/>
              <a:gd name="connsiteY66" fmla="*/ 904458 h 2251522"/>
              <a:gd name="connsiteX67" fmla="*/ 1285847 w 2517445"/>
              <a:gd name="connsiteY67" fmla="*/ 673532 h 2251522"/>
              <a:gd name="connsiteX68" fmla="*/ 1276226 w 2517445"/>
              <a:gd name="connsiteY68" fmla="*/ 644667 h 2251522"/>
              <a:gd name="connsiteX69" fmla="*/ 1247361 w 2517445"/>
              <a:gd name="connsiteY69" fmla="*/ 615801 h 2251522"/>
              <a:gd name="connsiteX70" fmla="*/ 1189632 w 2517445"/>
              <a:gd name="connsiteY70" fmla="*/ 577313 h 2251522"/>
              <a:gd name="connsiteX71" fmla="*/ 1218497 w 2517445"/>
              <a:gd name="connsiteY71" fmla="*/ 567692 h 2251522"/>
              <a:gd name="connsiteX72" fmla="*/ 1314712 w 2517445"/>
              <a:gd name="connsiteY72" fmla="*/ 558070 h 2251522"/>
              <a:gd name="connsiteX73" fmla="*/ 1343576 w 2517445"/>
              <a:gd name="connsiteY73" fmla="*/ 538826 h 2251522"/>
              <a:gd name="connsiteX74" fmla="*/ 1459034 w 2517445"/>
              <a:gd name="connsiteY74" fmla="*/ 529204 h 2251522"/>
              <a:gd name="connsiteX75" fmla="*/ 1536005 w 2517445"/>
              <a:gd name="connsiteY75" fmla="*/ 509960 h 2251522"/>
              <a:gd name="connsiteX76" fmla="*/ 1603356 w 2517445"/>
              <a:gd name="connsiteY76" fmla="*/ 461851 h 2251522"/>
              <a:gd name="connsiteX77" fmla="*/ 1612977 w 2517445"/>
              <a:gd name="connsiteY77" fmla="*/ 432985 h 2251522"/>
              <a:gd name="connsiteX78" fmla="*/ 1622598 w 2517445"/>
              <a:gd name="connsiteY78" fmla="*/ 394498 h 2251522"/>
              <a:gd name="connsiteX79" fmla="*/ 1680327 w 2517445"/>
              <a:gd name="connsiteY79" fmla="*/ 375254 h 2251522"/>
              <a:gd name="connsiteX80" fmla="*/ 1863135 w 2517445"/>
              <a:gd name="connsiteY80" fmla="*/ 365632 h 2251522"/>
              <a:gd name="connsiteX81" fmla="*/ 2017079 w 2517445"/>
              <a:gd name="connsiteY81" fmla="*/ 346388 h 2251522"/>
              <a:gd name="connsiteX82" fmla="*/ 2132536 w 2517445"/>
              <a:gd name="connsiteY82" fmla="*/ 336766 h 2251522"/>
              <a:gd name="connsiteX83" fmla="*/ 2171022 w 2517445"/>
              <a:gd name="connsiteY83" fmla="*/ 307901 h 2251522"/>
              <a:gd name="connsiteX84" fmla="*/ 2267237 w 2517445"/>
              <a:gd name="connsiteY84" fmla="*/ 250169 h 2251522"/>
              <a:gd name="connsiteX85" fmla="*/ 2296101 w 2517445"/>
              <a:gd name="connsiteY85" fmla="*/ 230925 h 2251522"/>
              <a:gd name="connsiteX86" fmla="*/ 2478909 w 2517445"/>
              <a:gd name="connsiteY86" fmla="*/ 202060 h 2251522"/>
              <a:gd name="connsiteX87" fmla="*/ 2507773 w 2517445"/>
              <a:gd name="connsiteY87" fmla="*/ 192438 h 2251522"/>
              <a:gd name="connsiteX88" fmla="*/ 2498152 w 2517445"/>
              <a:gd name="connsiteY88" fmla="*/ 134707 h 2251522"/>
              <a:gd name="connsiteX89" fmla="*/ 2401937 w 2517445"/>
              <a:gd name="connsiteY89" fmla="*/ 125085 h 2251522"/>
              <a:gd name="connsiteX90" fmla="*/ 2267237 w 2517445"/>
              <a:gd name="connsiteY90" fmla="*/ 105841 h 2251522"/>
              <a:gd name="connsiteX91" fmla="*/ 1853514 w 2517445"/>
              <a:gd name="connsiteY91" fmla="*/ 105841 h 2251522"/>
              <a:gd name="connsiteX92" fmla="*/ 1824649 w 2517445"/>
              <a:gd name="connsiteY92" fmla="*/ 115463 h 2251522"/>
              <a:gd name="connsiteX93" fmla="*/ 1699570 w 2517445"/>
              <a:gd name="connsiteY93" fmla="*/ 125085 h 2251522"/>
              <a:gd name="connsiteX94" fmla="*/ 1632220 w 2517445"/>
              <a:gd name="connsiteY94" fmla="*/ 144328 h 2251522"/>
              <a:gd name="connsiteX95" fmla="*/ 1603356 w 2517445"/>
              <a:gd name="connsiteY95" fmla="*/ 153950 h 2251522"/>
              <a:gd name="connsiteX96" fmla="*/ 1516762 w 2517445"/>
              <a:gd name="connsiteY96" fmla="*/ 163572 h 2251522"/>
              <a:gd name="connsiteX97" fmla="*/ 1459034 w 2517445"/>
              <a:gd name="connsiteY97" fmla="*/ 173194 h 2251522"/>
              <a:gd name="connsiteX98" fmla="*/ 1362819 w 2517445"/>
              <a:gd name="connsiteY98" fmla="*/ 192438 h 2251522"/>
              <a:gd name="connsiteX99" fmla="*/ 1112661 w 2517445"/>
              <a:gd name="connsiteY99" fmla="*/ 182816 h 2251522"/>
              <a:gd name="connsiteX100" fmla="*/ 1074175 w 2517445"/>
              <a:gd name="connsiteY100" fmla="*/ 163572 h 2251522"/>
              <a:gd name="connsiteX101" fmla="*/ 747045 w 2517445"/>
              <a:gd name="connsiteY101" fmla="*/ 153950 h 2251522"/>
              <a:gd name="connsiteX102" fmla="*/ 689316 w 2517445"/>
              <a:gd name="connsiteY102" fmla="*/ 134707 h 2251522"/>
              <a:gd name="connsiteX103" fmla="*/ 621966 w 2517445"/>
              <a:gd name="connsiteY103" fmla="*/ 48110 h 2251522"/>
              <a:gd name="connsiteX104" fmla="*/ 564237 w 2517445"/>
              <a:gd name="connsiteY104" fmla="*/ 9622 h 2251522"/>
              <a:gd name="connsiteX105" fmla="*/ 458401 w 2517445"/>
              <a:gd name="connsiteY105" fmla="*/ 0 h 2251522"/>
              <a:gd name="connsiteX106" fmla="*/ 342944 w 2517445"/>
              <a:gd name="connsiteY106" fmla="*/ 28866 h 2251522"/>
              <a:gd name="connsiteX107" fmla="*/ 323701 w 2517445"/>
              <a:gd name="connsiteY107" fmla="*/ 86597 h 2251522"/>
              <a:gd name="connsiteX108" fmla="*/ 304458 w 2517445"/>
              <a:gd name="connsiteY108" fmla="*/ 115463 h 2251522"/>
              <a:gd name="connsiteX109" fmla="*/ 294836 w 2517445"/>
              <a:gd name="connsiteY109" fmla="*/ 144328 h 2251522"/>
              <a:gd name="connsiteX110" fmla="*/ 227486 w 2517445"/>
              <a:gd name="connsiteY110" fmla="*/ 173194 h 2251522"/>
              <a:gd name="connsiteX111" fmla="*/ 217865 w 2517445"/>
              <a:gd name="connsiteY111" fmla="*/ 202060 h 2251522"/>
              <a:gd name="connsiteX112" fmla="*/ 217865 w 2517445"/>
              <a:gd name="connsiteY112" fmla="*/ 230925 h 225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517445" h="2251522">
                <a:moveTo>
                  <a:pt x="217865" y="230925"/>
                </a:moveTo>
                <a:cubicBezTo>
                  <a:pt x="195415" y="237340"/>
                  <a:pt x="126982" y="230236"/>
                  <a:pt x="83164" y="240547"/>
                </a:cubicBezTo>
                <a:cubicBezTo>
                  <a:pt x="69919" y="243664"/>
                  <a:pt x="60908" y="257518"/>
                  <a:pt x="54300" y="269413"/>
                </a:cubicBezTo>
                <a:cubicBezTo>
                  <a:pt x="44449" y="287145"/>
                  <a:pt x="35057" y="327144"/>
                  <a:pt x="35057" y="327144"/>
                </a:cubicBezTo>
                <a:cubicBezTo>
                  <a:pt x="38264" y="400912"/>
                  <a:pt x="36215" y="475097"/>
                  <a:pt x="44678" y="548448"/>
                </a:cubicBezTo>
                <a:cubicBezTo>
                  <a:pt x="46003" y="559936"/>
                  <a:pt x="59225" y="566746"/>
                  <a:pt x="63921" y="577313"/>
                </a:cubicBezTo>
                <a:cubicBezTo>
                  <a:pt x="95156" y="647595"/>
                  <a:pt x="59528" y="627166"/>
                  <a:pt x="112028" y="644667"/>
                </a:cubicBezTo>
                <a:cubicBezTo>
                  <a:pt x="86372" y="721641"/>
                  <a:pt x="124857" y="631838"/>
                  <a:pt x="73543" y="683154"/>
                </a:cubicBezTo>
                <a:cubicBezTo>
                  <a:pt x="66371" y="690326"/>
                  <a:pt x="68847" y="703154"/>
                  <a:pt x="63921" y="712020"/>
                </a:cubicBezTo>
                <a:cubicBezTo>
                  <a:pt x="52689" y="732237"/>
                  <a:pt x="25435" y="769751"/>
                  <a:pt x="25435" y="769751"/>
                </a:cubicBezTo>
                <a:cubicBezTo>
                  <a:pt x="-6787" y="866420"/>
                  <a:pt x="-6557" y="841908"/>
                  <a:pt x="15814" y="991055"/>
                </a:cubicBezTo>
                <a:cubicBezTo>
                  <a:pt x="17529" y="1002491"/>
                  <a:pt x="28643" y="1010298"/>
                  <a:pt x="35057" y="1019920"/>
                </a:cubicBezTo>
                <a:cubicBezTo>
                  <a:pt x="40299" y="1035648"/>
                  <a:pt x="48214" y="1067835"/>
                  <a:pt x="63921" y="1077652"/>
                </a:cubicBezTo>
                <a:cubicBezTo>
                  <a:pt x="81122" y="1088403"/>
                  <a:pt x="121650" y="1096895"/>
                  <a:pt x="121650" y="1096895"/>
                </a:cubicBezTo>
                <a:cubicBezTo>
                  <a:pt x="139204" y="1149563"/>
                  <a:pt x="136167" y="1108374"/>
                  <a:pt x="102407" y="1135383"/>
                </a:cubicBezTo>
                <a:cubicBezTo>
                  <a:pt x="93377" y="1142607"/>
                  <a:pt x="89578" y="1154627"/>
                  <a:pt x="83164" y="1164249"/>
                </a:cubicBezTo>
                <a:lnTo>
                  <a:pt x="63921" y="1221980"/>
                </a:lnTo>
                <a:lnTo>
                  <a:pt x="54300" y="1250845"/>
                </a:lnTo>
                <a:cubicBezTo>
                  <a:pt x="57507" y="1298955"/>
                  <a:pt x="52228" y="1348397"/>
                  <a:pt x="63921" y="1395174"/>
                </a:cubicBezTo>
                <a:cubicBezTo>
                  <a:pt x="66381" y="1405013"/>
                  <a:pt x="84347" y="1399170"/>
                  <a:pt x="92785" y="1404796"/>
                </a:cubicBezTo>
                <a:cubicBezTo>
                  <a:pt x="104107" y="1412344"/>
                  <a:pt x="112028" y="1424039"/>
                  <a:pt x="121650" y="1433661"/>
                </a:cubicBezTo>
                <a:cubicBezTo>
                  <a:pt x="124857" y="1443283"/>
                  <a:pt x="134478" y="1452905"/>
                  <a:pt x="131271" y="1462527"/>
                </a:cubicBezTo>
                <a:cubicBezTo>
                  <a:pt x="123958" y="1484468"/>
                  <a:pt x="105613" y="1501014"/>
                  <a:pt x="92785" y="1520258"/>
                </a:cubicBezTo>
                <a:cubicBezTo>
                  <a:pt x="67127" y="1558747"/>
                  <a:pt x="83167" y="1542708"/>
                  <a:pt x="44678" y="1568368"/>
                </a:cubicBezTo>
                <a:cubicBezTo>
                  <a:pt x="1680" y="1632866"/>
                  <a:pt x="12197" y="1604398"/>
                  <a:pt x="35057" y="1741562"/>
                </a:cubicBezTo>
                <a:cubicBezTo>
                  <a:pt x="36958" y="1752968"/>
                  <a:pt x="45270" y="1763203"/>
                  <a:pt x="54300" y="1770427"/>
                </a:cubicBezTo>
                <a:cubicBezTo>
                  <a:pt x="62219" y="1776763"/>
                  <a:pt x="73543" y="1776842"/>
                  <a:pt x="83164" y="1780049"/>
                </a:cubicBezTo>
                <a:cubicBezTo>
                  <a:pt x="89578" y="1789671"/>
                  <a:pt x="100506" y="1797508"/>
                  <a:pt x="102407" y="1808915"/>
                </a:cubicBezTo>
                <a:cubicBezTo>
                  <a:pt x="105597" y="1828055"/>
                  <a:pt x="79635" y="1852938"/>
                  <a:pt x="73543" y="1866646"/>
                </a:cubicBezTo>
                <a:cubicBezTo>
                  <a:pt x="65305" y="1885183"/>
                  <a:pt x="60714" y="1905134"/>
                  <a:pt x="54300" y="1924378"/>
                </a:cubicBezTo>
                <a:cubicBezTo>
                  <a:pt x="39505" y="1968764"/>
                  <a:pt x="46669" y="1943287"/>
                  <a:pt x="35057" y="2001353"/>
                </a:cubicBezTo>
                <a:cubicBezTo>
                  <a:pt x="38264" y="2027011"/>
                  <a:pt x="40053" y="2052887"/>
                  <a:pt x="44678" y="2078328"/>
                </a:cubicBezTo>
                <a:cubicBezTo>
                  <a:pt x="47831" y="2095671"/>
                  <a:pt x="60220" y="2124400"/>
                  <a:pt x="73543" y="2136059"/>
                </a:cubicBezTo>
                <a:cubicBezTo>
                  <a:pt x="102207" y="2161142"/>
                  <a:pt x="125777" y="2175579"/>
                  <a:pt x="160136" y="2184169"/>
                </a:cubicBezTo>
                <a:cubicBezTo>
                  <a:pt x="176001" y="2188135"/>
                  <a:pt x="192309" y="2190113"/>
                  <a:pt x="208243" y="2193790"/>
                </a:cubicBezTo>
                <a:cubicBezTo>
                  <a:pt x="234013" y="2199737"/>
                  <a:pt x="259558" y="2206619"/>
                  <a:pt x="285215" y="2213034"/>
                </a:cubicBezTo>
                <a:lnTo>
                  <a:pt x="323701" y="2222656"/>
                </a:lnTo>
                <a:cubicBezTo>
                  <a:pt x="368601" y="2219449"/>
                  <a:pt x="414072" y="2220857"/>
                  <a:pt x="458401" y="2213034"/>
                </a:cubicBezTo>
                <a:cubicBezTo>
                  <a:pt x="469789" y="2211024"/>
                  <a:pt x="475702" y="2193790"/>
                  <a:pt x="487266" y="2193790"/>
                </a:cubicBezTo>
                <a:cubicBezTo>
                  <a:pt x="507550" y="2193790"/>
                  <a:pt x="525104" y="2209056"/>
                  <a:pt x="544994" y="2213034"/>
                </a:cubicBezTo>
                <a:lnTo>
                  <a:pt x="593102" y="2222656"/>
                </a:lnTo>
                <a:cubicBezTo>
                  <a:pt x="602723" y="2219449"/>
                  <a:pt x="611824" y="2213034"/>
                  <a:pt x="621966" y="2213034"/>
                </a:cubicBezTo>
                <a:cubicBezTo>
                  <a:pt x="691660" y="2213034"/>
                  <a:pt x="688449" y="2224953"/>
                  <a:pt x="747045" y="2232278"/>
                </a:cubicBezTo>
                <a:cubicBezTo>
                  <a:pt x="974801" y="2260749"/>
                  <a:pt x="761495" y="2226668"/>
                  <a:pt x="910610" y="2251522"/>
                </a:cubicBezTo>
                <a:lnTo>
                  <a:pt x="1045311" y="2241900"/>
                </a:lnTo>
                <a:cubicBezTo>
                  <a:pt x="1151399" y="2234827"/>
                  <a:pt x="1187568" y="2242589"/>
                  <a:pt x="1276226" y="2213034"/>
                </a:cubicBezTo>
                <a:cubicBezTo>
                  <a:pt x="1285847" y="2209827"/>
                  <a:pt x="1296019" y="2207948"/>
                  <a:pt x="1305090" y="2203412"/>
                </a:cubicBezTo>
                <a:cubicBezTo>
                  <a:pt x="1315433" y="2198241"/>
                  <a:pt x="1324333" y="2190583"/>
                  <a:pt x="1333954" y="2184169"/>
                </a:cubicBezTo>
                <a:cubicBezTo>
                  <a:pt x="1375286" y="2122168"/>
                  <a:pt x="1358088" y="2160827"/>
                  <a:pt x="1343576" y="2030218"/>
                </a:cubicBezTo>
                <a:cubicBezTo>
                  <a:pt x="1342392" y="2019560"/>
                  <a:pt x="1332659" y="1968230"/>
                  <a:pt x="1324333" y="1953243"/>
                </a:cubicBezTo>
                <a:cubicBezTo>
                  <a:pt x="1313102" y="1933025"/>
                  <a:pt x="1305090" y="1908342"/>
                  <a:pt x="1285847" y="1895512"/>
                </a:cubicBezTo>
                <a:lnTo>
                  <a:pt x="1256983" y="1876268"/>
                </a:lnTo>
                <a:cubicBezTo>
                  <a:pt x="1226194" y="1830082"/>
                  <a:pt x="1236457" y="1864722"/>
                  <a:pt x="1256983" y="1818537"/>
                </a:cubicBezTo>
                <a:cubicBezTo>
                  <a:pt x="1265221" y="1800000"/>
                  <a:pt x="1276226" y="1760805"/>
                  <a:pt x="1276226" y="1760805"/>
                </a:cubicBezTo>
                <a:cubicBezTo>
                  <a:pt x="1273019" y="1674208"/>
                  <a:pt x="1279585" y="1586693"/>
                  <a:pt x="1266604" y="1501015"/>
                </a:cubicBezTo>
                <a:cubicBezTo>
                  <a:pt x="1263139" y="1478148"/>
                  <a:pt x="1228118" y="1443283"/>
                  <a:pt x="1228118" y="1443283"/>
                </a:cubicBezTo>
                <a:cubicBezTo>
                  <a:pt x="1253622" y="1417778"/>
                  <a:pt x="1287919" y="1391028"/>
                  <a:pt x="1305090" y="1356686"/>
                </a:cubicBezTo>
                <a:cubicBezTo>
                  <a:pt x="1309626" y="1347615"/>
                  <a:pt x="1311505" y="1337443"/>
                  <a:pt x="1314712" y="1327821"/>
                </a:cubicBezTo>
                <a:cubicBezTo>
                  <a:pt x="1311505" y="1298955"/>
                  <a:pt x="1309197" y="1269975"/>
                  <a:pt x="1305090" y="1241224"/>
                </a:cubicBezTo>
                <a:cubicBezTo>
                  <a:pt x="1300501" y="1209096"/>
                  <a:pt x="1299379" y="1187403"/>
                  <a:pt x="1276226" y="1164249"/>
                </a:cubicBezTo>
                <a:cubicBezTo>
                  <a:pt x="1268049" y="1156072"/>
                  <a:pt x="1257928" y="1149702"/>
                  <a:pt x="1247361" y="1145005"/>
                </a:cubicBezTo>
                <a:cubicBezTo>
                  <a:pt x="1228825" y="1136767"/>
                  <a:pt x="1189632" y="1125761"/>
                  <a:pt x="1189632" y="1125761"/>
                </a:cubicBezTo>
                <a:cubicBezTo>
                  <a:pt x="1176804" y="1117208"/>
                  <a:pt x="1141525" y="1099033"/>
                  <a:pt x="1141525" y="1077652"/>
                </a:cubicBezTo>
                <a:cubicBezTo>
                  <a:pt x="1141525" y="1044070"/>
                  <a:pt x="1171608" y="1049178"/>
                  <a:pt x="1189632" y="1039164"/>
                </a:cubicBezTo>
                <a:cubicBezTo>
                  <a:pt x="1209849" y="1027932"/>
                  <a:pt x="1247361" y="1000676"/>
                  <a:pt x="1247361" y="1000676"/>
                </a:cubicBezTo>
                <a:cubicBezTo>
                  <a:pt x="1253775" y="991054"/>
                  <a:pt x="1261433" y="982154"/>
                  <a:pt x="1266604" y="971811"/>
                </a:cubicBezTo>
                <a:cubicBezTo>
                  <a:pt x="1273507" y="958005"/>
                  <a:pt x="1282763" y="916794"/>
                  <a:pt x="1285847" y="904458"/>
                </a:cubicBezTo>
                <a:cubicBezTo>
                  <a:pt x="1298474" y="790816"/>
                  <a:pt x="1301252" y="812182"/>
                  <a:pt x="1285847" y="673532"/>
                </a:cubicBezTo>
                <a:cubicBezTo>
                  <a:pt x="1284727" y="663452"/>
                  <a:pt x="1281852" y="653106"/>
                  <a:pt x="1276226" y="644667"/>
                </a:cubicBezTo>
                <a:cubicBezTo>
                  <a:pt x="1268678" y="633345"/>
                  <a:pt x="1258102" y="624155"/>
                  <a:pt x="1247361" y="615801"/>
                </a:cubicBezTo>
                <a:cubicBezTo>
                  <a:pt x="1229106" y="601602"/>
                  <a:pt x="1189632" y="577313"/>
                  <a:pt x="1189632" y="577313"/>
                </a:cubicBezTo>
                <a:cubicBezTo>
                  <a:pt x="1199254" y="574106"/>
                  <a:pt x="1208473" y="569234"/>
                  <a:pt x="1218497" y="567692"/>
                </a:cubicBezTo>
                <a:cubicBezTo>
                  <a:pt x="1250354" y="562791"/>
                  <a:pt x="1283306" y="565318"/>
                  <a:pt x="1314712" y="558070"/>
                </a:cubicBezTo>
                <a:cubicBezTo>
                  <a:pt x="1325979" y="555470"/>
                  <a:pt x="1332237" y="541094"/>
                  <a:pt x="1343576" y="538826"/>
                </a:cubicBezTo>
                <a:cubicBezTo>
                  <a:pt x="1381445" y="531252"/>
                  <a:pt x="1420548" y="532411"/>
                  <a:pt x="1459034" y="529204"/>
                </a:cubicBezTo>
                <a:cubicBezTo>
                  <a:pt x="1477333" y="525544"/>
                  <a:pt x="1516281" y="519823"/>
                  <a:pt x="1536005" y="509960"/>
                </a:cubicBezTo>
                <a:cubicBezTo>
                  <a:pt x="1550073" y="502926"/>
                  <a:pt x="1594640" y="468388"/>
                  <a:pt x="1603356" y="461851"/>
                </a:cubicBezTo>
                <a:cubicBezTo>
                  <a:pt x="1606563" y="452229"/>
                  <a:pt x="1610191" y="442737"/>
                  <a:pt x="1612977" y="432985"/>
                </a:cubicBezTo>
                <a:cubicBezTo>
                  <a:pt x="1616610" y="420270"/>
                  <a:pt x="1612558" y="403104"/>
                  <a:pt x="1622598" y="394498"/>
                </a:cubicBezTo>
                <a:cubicBezTo>
                  <a:pt x="1637998" y="381297"/>
                  <a:pt x="1660071" y="376320"/>
                  <a:pt x="1680327" y="375254"/>
                </a:cubicBezTo>
                <a:lnTo>
                  <a:pt x="1863135" y="365632"/>
                </a:lnTo>
                <a:lnTo>
                  <a:pt x="2017079" y="346388"/>
                </a:lnTo>
                <a:cubicBezTo>
                  <a:pt x="2055478" y="342274"/>
                  <a:pt x="2095070" y="346133"/>
                  <a:pt x="2132536" y="336766"/>
                </a:cubicBezTo>
                <a:cubicBezTo>
                  <a:pt x="2148093" y="332877"/>
                  <a:pt x="2157533" y="316573"/>
                  <a:pt x="2171022" y="307901"/>
                </a:cubicBezTo>
                <a:cubicBezTo>
                  <a:pt x="2202484" y="287675"/>
                  <a:pt x="2236117" y="270917"/>
                  <a:pt x="2267237" y="250169"/>
                </a:cubicBezTo>
                <a:cubicBezTo>
                  <a:pt x="2276858" y="243754"/>
                  <a:pt x="2285534" y="235622"/>
                  <a:pt x="2296101" y="230925"/>
                </a:cubicBezTo>
                <a:cubicBezTo>
                  <a:pt x="2364051" y="200724"/>
                  <a:pt x="2394317" y="208567"/>
                  <a:pt x="2478909" y="202060"/>
                </a:cubicBezTo>
                <a:cubicBezTo>
                  <a:pt x="2488530" y="198853"/>
                  <a:pt x="2500602" y="199610"/>
                  <a:pt x="2507773" y="192438"/>
                </a:cubicBezTo>
                <a:cubicBezTo>
                  <a:pt x="2521883" y="178327"/>
                  <a:pt x="2522073" y="142681"/>
                  <a:pt x="2498152" y="134707"/>
                </a:cubicBezTo>
                <a:cubicBezTo>
                  <a:pt x="2467574" y="124514"/>
                  <a:pt x="2433920" y="129083"/>
                  <a:pt x="2401937" y="125085"/>
                </a:cubicBezTo>
                <a:cubicBezTo>
                  <a:pt x="2356931" y="119459"/>
                  <a:pt x="2267237" y="105841"/>
                  <a:pt x="2267237" y="105841"/>
                </a:cubicBezTo>
                <a:cubicBezTo>
                  <a:pt x="2108170" y="42212"/>
                  <a:pt x="2219757" y="79041"/>
                  <a:pt x="1853514" y="105841"/>
                </a:cubicBezTo>
                <a:cubicBezTo>
                  <a:pt x="1843399" y="106581"/>
                  <a:pt x="1834713" y="114205"/>
                  <a:pt x="1824649" y="115463"/>
                </a:cubicBezTo>
                <a:cubicBezTo>
                  <a:pt x="1783156" y="120650"/>
                  <a:pt x="1741263" y="121878"/>
                  <a:pt x="1699570" y="125085"/>
                </a:cubicBezTo>
                <a:cubicBezTo>
                  <a:pt x="1630364" y="148155"/>
                  <a:pt x="1716788" y="120165"/>
                  <a:pt x="1632220" y="144328"/>
                </a:cubicBezTo>
                <a:cubicBezTo>
                  <a:pt x="1622468" y="147114"/>
                  <a:pt x="1613360" y="152283"/>
                  <a:pt x="1603356" y="153950"/>
                </a:cubicBezTo>
                <a:cubicBezTo>
                  <a:pt x="1574709" y="158725"/>
                  <a:pt x="1545550" y="159733"/>
                  <a:pt x="1516762" y="163572"/>
                </a:cubicBezTo>
                <a:cubicBezTo>
                  <a:pt x="1497425" y="166150"/>
                  <a:pt x="1478208" y="169599"/>
                  <a:pt x="1459034" y="173194"/>
                </a:cubicBezTo>
                <a:cubicBezTo>
                  <a:pt x="1426887" y="179222"/>
                  <a:pt x="1362819" y="192438"/>
                  <a:pt x="1362819" y="192438"/>
                </a:cubicBezTo>
                <a:cubicBezTo>
                  <a:pt x="1279433" y="189231"/>
                  <a:pt x="1195694" y="191120"/>
                  <a:pt x="1112661" y="182816"/>
                </a:cubicBezTo>
                <a:cubicBezTo>
                  <a:pt x="1098389" y="181389"/>
                  <a:pt x="1088474" y="164701"/>
                  <a:pt x="1074175" y="163572"/>
                </a:cubicBezTo>
                <a:cubicBezTo>
                  <a:pt x="965423" y="154986"/>
                  <a:pt x="856088" y="157157"/>
                  <a:pt x="747045" y="153950"/>
                </a:cubicBezTo>
                <a:cubicBezTo>
                  <a:pt x="727802" y="147536"/>
                  <a:pt x="700567" y="151584"/>
                  <a:pt x="689316" y="134707"/>
                </a:cubicBezTo>
                <a:cubicBezTo>
                  <a:pt x="666930" y="101126"/>
                  <a:pt x="653271" y="72460"/>
                  <a:pt x="621966" y="48110"/>
                </a:cubicBezTo>
                <a:cubicBezTo>
                  <a:pt x="603710" y="33911"/>
                  <a:pt x="587270" y="11716"/>
                  <a:pt x="564237" y="9622"/>
                </a:cubicBezTo>
                <a:lnTo>
                  <a:pt x="458401" y="0"/>
                </a:lnTo>
                <a:cubicBezTo>
                  <a:pt x="443799" y="1623"/>
                  <a:pt x="362731" y="-2795"/>
                  <a:pt x="342944" y="28866"/>
                </a:cubicBezTo>
                <a:cubicBezTo>
                  <a:pt x="332194" y="46067"/>
                  <a:pt x="334952" y="69719"/>
                  <a:pt x="323701" y="86597"/>
                </a:cubicBezTo>
                <a:cubicBezTo>
                  <a:pt x="317287" y="96219"/>
                  <a:pt x="309630" y="105120"/>
                  <a:pt x="304458" y="115463"/>
                </a:cubicBezTo>
                <a:cubicBezTo>
                  <a:pt x="299922" y="124534"/>
                  <a:pt x="301172" y="136408"/>
                  <a:pt x="294836" y="144328"/>
                </a:cubicBezTo>
                <a:cubicBezTo>
                  <a:pt x="278224" y="165094"/>
                  <a:pt x="250598" y="167416"/>
                  <a:pt x="227486" y="173194"/>
                </a:cubicBezTo>
                <a:cubicBezTo>
                  <a:pt x="224279" y="182816"/>
                  <a:pt x="224201" y="194140"/>
                  <a:pt x="217865" y="202060"/>
                </a:cubicBezTo>
                <a:cubicBezTo>
                  <a:pt x="186332" y="241479"/>
                  <a:pt x="240315" y="224510"/>
                  <a:pt x="217865" y="230925"/>
                </a:cubicBezTo>
                <a:close/>
              </a:path>
            </a:pathLst>
          </a:cu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5239492" y="3213710"/>
            <a:ext cx="2409574" cy="2125992"/>
          </a:xfrm>
          <a:custGeom>
            <a:avLst/>
            <a:gdLst>
              <a:gd name="connsiteX0" fmla="*/ 442588 w 2627417"/>
              <a:gd name="connsiteY0" fmla="*/ 77421 h 2377052"/>
              <a:gd name="connsiteX1" fmla="*/ 404102 w 2627417"/>
              <a:gd name="connsiteY1" fmla="*/ 125530 h 2377052"/>
              <a:gd name="connsiteX2" fmla="*/ 384859 w 2627417"/>
              <a:gd name="connsiteY2" fmla="*/ 202505 h 2377052"/>
              <a:gd name="connsiteX3" fmla="*/ 355995 w 2627417"/>
              <a:gd name="connsiteY3" fmla="*/ 221749 h 2377052"/>
              <a:gd name="connsiteX4" fmla="*/ 327130 w 2627417"/>
              <a:gd name="connsiteY4" fmla="*/ 250615 h 2377052"/>
              <a:gd name="connsiteX5" fmla="*/ 288644 w 2627417"/>
              <a:gd name="connsiteY5" fmla="*/ 260237 h 2377052"/>
              <a:gd name="connsiteX6" fmla="*/ 230916 w 2627417"/>
              <a:gd name="connsiteY6" fmla="*/ 279480 h 2377052"/>
              <a:gd name="connsiteX7" fmla="*/ 125079 w 2627417"/>
              <a:gd name="connsiteY7" fmla="*/ 308346 h 2377052"/>
              <a:gd name="connsiteX8" fmla="*/ 86594 w 2627417"/>
              <a:gd name="connsiteY8" fmla="*/ 366077 h 2377052"/>
              <a:gd name="connsiteX9" fmla="*/ 67351 w 2627417"/>
              <a:gd name="connsiteY9" fmla="*/ 423809 h 2377052"/>
              <a:gd name="connsiteX10" fmla="*/ 57729 w 2627417"/>
              <a:gd name="connsiteY10" fmla="*/ 452674 h 2377052"/>
              <a:gd name="connsiteX11" fmla="*/ 38486 w 2627417"/>
              <a:gd name="connsiteY11" fmla="*/ 481540 h 2377052"/>
              <a:gd name="connsiteX12" fmla="*/ 48108 w 2627417"/>
              <a:gd name="connsiteY12" fmla="*/ 548893 h 2377052"/>
              <a:gd name="connsiteX13" fmla="*/ 115458 w 2627417"/>
              <a:gd name="connsiteY13" fmla="*/ 625868 h 2377052"/>
              <a:gd name="connsiteX14" fmla="*/ 144322 w 2627417"/>
              <a:gd name="connsiteY14" fmla="*/ 635490 h 2377052"/>
              <a:gd name="connsiteX15" fmla="*/ 202051 w 2627417"/>
              <a:gd name="connsiteY15" fmla="*/ 673978 h 2377052"/>
              <a:gd name="connsiteX16" fmla="*/ 259780 w 2627417"/>
              <a:gd name="connsiteY16" fmla="*/ 693221 h 2377052"/>
              <a:gd name="connsiteX17" fmla="*/ 288644 w 2627417"/>
              <a:gd name="connsiteY17" fmla="*/ 712465 h 2377052"/>
              <a:gd name="connsiteX18" fmla="*/ 327130 w 2627417"/>
              <a:gd name="connsiteY18" fmla="*/ 722087 h 2377052"/>
              <a:gd name="connsiteX19" fmla="*/ 192430 w 2627417"/>
              <a:gd name="connsiteY19" fmla="*/ 750953 h 2377052"/>
              <a:gd name="connsiteX20" fmla="*/ 163565 w 2627417"/>
              <a:gd name="connsiteY20" fmla="*/ 760575 h 2377052"/>
              <a:gd name="connsiteX21" fmla="*/ 125079 w 2627417"/>
              <a:gd name="connsiteY21" fmla="*/ 818306 h 2377052"/>
              <a:gd name="connsiteX22" fmla="*/ 105837 w 2627417"/>
              <a:gd name="connsiteY22" fmla="*/ 847172 h 2377052"/>
              <a:gd name="connsiteX23" fmla="*/ 76972 w 2627417"/>
              <a:gd name="connsiteY23" fmla="*/ 866415 h 2377052"/>
              <a:gd name="connsiteX24" fmla="*/ 57729 w 2627417"/>
              <a:gd name="connsiteY24" fmla="*/ 895281 h 2377052"/>
              <a:gd name="connsiteX25" fmla="*/ 28865 w 2627417"/>
              <a:gd name="connsiteY25" fmla="*/ 904903 h 2377052"/>
              <a:gd name="connsiteX26" fmla="*/ 9622 w 2627417"/>
              <a:gd name="connsiteY26" fmla="*/ 962634 h 2377052"/>
              <a:gd name="connsiteX27" fmla="*/ 0 w 2627417"/>
              <a:gd name="connsiteY27" fmla="*/ 991500 h 2377052"/>
              <a:gd name="connsiteX28" fmla="*/ 9622 w 2627417"/>
              <a:gd name="connsiteY28" fmla="*/ 1058853 h 2377052"/>
              <a:gd name="connsiteX29" fmla="*/ 38486 w 2627417"/>
              <a:gd name="connsiteY29" fmla="*/ 1078097 h 2377052"/>
              <a:gd name="connsiteX30" fmla="*/ 115458 w 2627417"/>
              <a:gd name="connsiteY30" fmla="*/ 1126206 h 2377052"/>
              <a:gd name="connsiteX31" fmla="*/ 115458 w 2627417"/>
              <a:gd name="connsiteY31" fmla="*/ 1126206 h 2377052"/>
              <a:gd name="connsiteX32" fmla="*/ 163565 w 2627417"/>
              <a:gd name="connsiteY32" fmla="*/ 1155072 h 2377052"/>
              <a:gd name="connsiteX33" fmla="*/ 202051 w 2627417"/>
              <a:gd name="connsiteY33" fmla="*/ 1174316 h 2377052"/>
              <a:gd name="connsiteX34" fmla="*/ 230916 w 2627417"/>
              <a:gd name="connsiteY34" fmla="*/ 1193560 h 2377052"/>
              <a:gd name="connsiteX35" fmla="*/ 365616 w 2627417"/>
              <a:gd name="connsiteY35" fmla="*/ 1222425 h 2377052"/>
              <a:gd name="connsiteX36" fmla="*/ 327130 w 2627417"/>
              <a:gd name="connsiteY36" fmla="*/ 1232047 h 2377052"/>
              <a:gd name="connsiteX37" fmla="*/ 269401 w 2627417"/>
              <a:gd name="connsiteY37" fmla="*/ 1251291 h 2377052"/>
              <a:gd name="connsiteX38" fmla="*/ 182808 w 2627417"/>
              <a:gd name="connsiteY38" fmla="*/ 1270535 h 2377052"/>
              <a:gd name="connsiteX39" fmla="*/ 153944 w 2627417"/>
              <a:gd name="connsiteY39" fmla="*/ 1280157 h 2377052"/>
              <a:gd name="connsiteX40" fmla="*/ 96215 w 2627417"/>
              <a:gd name="connsiteY40" fmla="*/ 1309022 h 2377052"/>
              <a:gd name="connsiteX41" fmla="*/ 67351 w 2627417"/>
              <a:gd name="connsiteY41" fmla="*/ 1366754 h 2377052"/>
              <a:gd name="connsiteX42" fmla="*/ 105837 w 2627417"/>
              <a:gd name="connsiteY42" fmla="*/ 1424485 h 2377052"/>
              <a:gd name="connsiteX43" fmla="*/ 192430 w 2627417"/>
              <a:gd name="connsiteY43" fmla="*/ 1472594 h 2377052"/>
              <a:gd name="connsiteX44" fmla="*/ 250159 w 2627417"/>
              <a:gd name="connsiteY44" fmla="*/ 1511082 h 2377052"/>
              <a:gd name="connsiteX45" fmla="*/ 279023 w 2627417"/>
              <a:gd name="connsiteY45" fmla="*/ 1520704 h 2377052"/>
              <a:gd name="connsiteX46" fmla="*/ 346373 w 2627417"/>
              <a:gd name="connsiteY46" fmla="*/ 1549569 h 2377052"/>
              <a:gd name="connsiteX47" fmla="*/ 336752 w 2627417"/>
              <a:gd name="connsiteY47" fmla="*/ 1597679 h 2377052"/>
              <a:gd name="connsiteX48" fmla="*/ 240537 w 2627417"/>
              <a:gd name="connsiteY48" fmla="*/ 1626544 h 2377052"/>
              <a:gd name="connsiteX49" fmla="*/ 144322 w 2627417"/>
              <a:gd name="connsiteY49" fmla="*/ 1665032 h 2377052"/>
              <a:gd name="connsiteX50" fmla="*/ 76972 w 2627417"/>
              <a:gd name="connsiteY50" fmla="*/ 1693898 h 2377052"/>
              <a:gd name="connsiteX51" fmla="*/ 76972 w 2627417"/>
              <a:gd name="connsiteY51" fmla="*/ 1790117 h 2377052"/>
              <a:gd name="connsiteX52" fmla="*/ 134701 w 2627417"/>
              <a:gd name="connsiteY52" fmla="*/ 1828604 h 2377052"/>
              <a:gd name="connsiteX53" fmla="*/ 173187 w 2627417"/>
              <a:gd name="connsiteY53" fmla="*/ 1847848 h 2377052"/>
              <a:gd name="connsiteX54" fmla="*/ 230916 w 2627417"/>
              <a:gd name="connsiteY54" fmla="*/ 1867092 h 2377052"/>
              <a:gd name="connsiteX55" fmla="*/ 259780 w 2627417"/>
              <a:gd name="connsiteY55" fmla="*/ 1886335 h 2377052"/>
              <a:gd name="connsiteX56" fmla="*/ 336752 w 2627417"/>
              <a:gd name="connsiteY56" fmla="*/ 1905579 h 2377052"/>
              <a:gd name="connsiteX57" fmla="*/ 365616 w 2627417"/>
              <a:gd name="connsiteY57" fmla="*/ 1915201 h 2377052"/>
              <a:gd name="connsiteX58" fmla="*/ 182808 w 2627417"/>
              <a:gd name="connsiteY58" fmla="*/ 1924823 h 2377052"/>
              <a:gd name="connsiteX59" fmla="*/ 153944 w 2627417"/>
              <a:gd name="connsiteY59" fmla="*/ 1953689 h 2377052"/>
              <a:gd name="connsiteX60" fmla="*/ 125079 w 2627417"/>
              <a:gd name="connsiteY60" fmla="*/ 2011420 h 2377052"/>
              <a:gd name="connsiteX61" fmla="*/ 105837 w 2627417"/>
              <a:gd name="connsiteY61" fmla="*/ 2040286 h 2377052"/>
              <a:gd name="connsiteX62" fmla="*/ 115458 w 2627417"/>
              <a:gd name="connsiteY62" fmla="*/ 2213480 h 2377052"/>
              <a:gd name="connsiteX63" fmla="*/ 202051 w 2627417"/>
              <a:gd name="connsiteY63" fmla="*/ 2280833 h 2377052"/>
              <a:gd name="connsiteX64" fmla="*/ 230916 w 2627417"/>
              <a:gd name="connsiteY64" fmla="*/ 2300077 h 2377052"/>
              <a:gd name="connsiteX65" fmla="*/ 269401 w 2627417"/>
              <a:gd name="connsiteY65" fmla="*/ 2309698 h 2377052"/>
              <a:gd name="connsiteX66" fmla="*/ 298266 w 2627417"/>
              <a:gd name="connsiteY66" fmla="*/ 2319320 h 2377052"/>
              <a:gd name="connsiteX67" fmla="*/ 452209 w 2627417"/>
              <a:gd name="connsiteY67" fmla="*/ 2309698 h 2377052"/>
              <a:gd name="connsiteX68" fmla="*/ 567667 w 2627417"/>
              <a:gd name="connsiteY68" fmla="*/ 2290455 h 2377052"/>
              <a:gd name="connsiteX69" fmla="*/ 654260 w 2627417"/>
              <a:gd name="connsiteY69" fmla="*/ 2300077 h 2377052"/>
              <a:gd name="connsiteX70" fmla="*/ 721610 w 2627417"/>
              <a:gd name="connsiteY70" fmla="*/ 2328942 h 2377052"/>
              <a:gd name="connsiteX71" fmla="*/ 856311 w 2627417"/>
              <a:gd name="connsiteY71" fmla="*/ 2319320 h 2377052"/>
              <a:gd name="connsiteX72" fmla="*/ 885175 w 2627417"/>
              <a:gd name="connsiteY72" fmla="*/ 2309698 h 2377052"/>
              <a:gd name="connsiteX73" fmla="*/ 914040 w 2627417"/>
              <a:gd name="connsiteY73" fmla="*/ 2319320 h 2377052"/>
              <a:gd name="connsiteX74" fmla="*/ 962147 w 2627417"/>
              <a:gd name="connsiteY74" fmla="*/ 2338564 h 2377052"/>
              <a:gd name="connsiteX75" fmla="*/ 1000633 w 2627417"/>
              <a:gd name="connsiteY75" fmla="*/ 2367430 h 2377052"/>
              <a:gd name="connsiteX76" fmla="*/ 1048740 w 2627417"/>
              <a:gd name="connsiteY76" fmla="*/ 2377052 h 2377052"/>
              <a:gd name="connsiteX77" fmla="*/ 1289277 w 2627417"/>
              <a:gd name="connsiteY77" fmla="*/ 2357808 h 2377052"/>
              <a:gd name="connsiteX78" fmla="*/ 1337384 w 2627417"/>
              <a:gd name="connsiteY78" fmla="*/ 2338564 h 2377052"/>
              <a:gd name="connsiteX79" fmla="*/ 1423977 w 2627417"/>
              <a:gd name="connsiteY79" fmla="*/ 2309698 h 2377052"/>
              <a:gd name="connsiteX80" fmla="*/ 1452842 w 2627417"/>
              <a:gd name="connsiteY80" fmla="*/ 2300077 h 2377052"/>
              <a:gd name="connsiteX81" fmla="*/ 1481706 w 2627417"/>
              <a:gd name="connsiteY81" fmla="*/ 2290455 h 2377052"/>
              <a:gd name="connsiteX82" fmla="*/ 1520192 w 2627417"/>
              <a:gd name="connsiteY82" fmla="*/ 2261589 h 2377052"/>
              <a:gd name="connsiteX83" fmla="*/ 1549056 w 2627417"/>
              <a:gd name="connsiteY83" fmla="*/ 2184614 h 2377052"/>
              <a:gd name="connsiteX84" fmla="*/ 1539435 w 2627417"/>
              <a:gd name="connsiteY84" fmla="*/ 2059529 h 2377052"/>
              <a:gd name="connsiteX85" fmla="*/ 1491328 w 2627417"/>
              <a:gd name="connsiteY85" fmla="*/ 1972932 h 2377052"/>
              <a:gd name="connsiteX86" fmla="*/ 1462463 w 2627417"/>
              <a:gd name="connsiteY86" fmla="*/ 1944067 h 2377052"/>
              <a:gd name="connsiteX87" fmla="*/ 1433599 w 2627417"/>
              <a:gd name="connsiteY87" fmla="*/ 1924823 h 2377052"/>
              <a:gd name="connsiteX88" fmla="*/ 1337384 w 2627417"/>
              <a:gd name="connsiteY88" fmla="*/ 1886335 h 2377052"/>
              <a:gd name="connsiteX89" fmla="*/ 1231548 w 2627417"/>
              <a:gd name="connsiteY89" fmla="*/ 1867092 h 2377052"/>
              <a:gd name="connsiteX90" fmla="*/ 1202684 w 2627417"/>
              <a:gd name="connsiteY90" fmla="*/ 1847848 h 2377052"/>
              <a:gd name="connsiteX91" fmla="*/ 1241169 w 2627417"/>
              <a:gd name="connsiteY91" fmla="*/ 1838226 h 2377052"/>
              <a:gd name="connsiteX92" fmla="*/ 1298898 w 2627417"/>
              <a:gd name="connsiteY92" fmla="*/ 1818982 h 2377052"/>
              <a:gd name="connsiteX93" fmla="*/ 1327763 w 2627417"/>
              <a:gd name="connsiteY93" fmla="*/ 1809360 h 2377052"/>
              <a:gd name="connsiteX94" fmla="*/ 1366248 w 2627417"/>
              <a:gd name="connsiteY94" fmla="*/ 1799738 h 2377052"/>
              <a:gd name="connsiteX95" fmla="*/ 1395113 w 2627417"/>
              <a:gd name="connsiteY95" fmla="*/ 1790117 h 2377052"/>
              <a:gd name="connsiteX96" fmla="*/ 1500949 w 2627417"/>
              <a:gd name="connsiteY96" fmla="*/ 1761251 h 2377052"/>
              <a:gd name="connsiteX97" fmla="*/ 1529813 w 2627417"/>
              <a:gd name="connsiteY97" fmla="*/ 1732385 h 2377052"/>
              <a:gd name="connsiteX98" fmla="*/ 1510570 w 2627417"/>
              <a:gd name="connsiteY98" fmla="*/ 1607301 h 2377052"/>
              <a:gd name="connsiteX99" fmla="*/ 1491328 w 2627417"/>
              <a:gd name="connsiteY99" fmla="*/ 1578435 h 2377052"/>
              <a:gd name="connsiteX100" fmla="*/ 1462463 w 2627417"/>
              <a:gd name="connsiteY100" fmla="*/ 1501460 h 2377052"/>
              <a:gd name="connsiteX101" fmla="*/ 1433599 w 2627417"/>
              <a:gd name="connsiteY101" fmla="*/ 1482216 h 2377052"/>
              <a:gd name="connsiteX102" fmla="*/ 1260412 w 2627417"/>
              <a:gd name="connsiteY102" fmla="*/ 1462972 h 2377052"/>
              <a:gd name="connsiteX103" fmla="*/ 1289277 w 2627417"/>
              <a:gd name="connsiteY103" fmla="*/ 1443729 h 2377052"/>
              <a:gd name="connsiteX104" fmla="*/ 1318141 w 2627417"/>
              <a:gd name="connsiteY104" fmla="*/ 1434107 h 2377052"/>
              <a:gd name="connsiteX105" fmla="*/ 1347006 w 2627417"/>
              <a:gd name="connsiteY105" fmla="*/ 1405241 h 2377052"/>
              <a:gd name="connsiteX106" fmla="*/ 1404734 w 2627417"/>
              <a:gd name="connsiteY106" fmla="*/ 1366754 h 2377052"/>
              <a:gd name="connsiteX107" fmla="*/ 1423977 w 2627417"/>
              <a:gd name="connsiteY107" fmla="*/ 1337888 h 2377052"/>
              <a:gd name="connsiteX108" fmla="*/ 1452842 w 2627417"/>
              <a:gd name="connsiteY108" fmla="*/ 1328266 h 2377052"/>
              <a:gd name="connsiteX109" fmla="*/ 1481706 w 2627417"/>
              <a:gd name="connsiteY109" fmla="*/ 1309022 h 2377052"/>
              <a:gd name="connsiteX110" fmla="*/ 1452842 w 2627417"/>
              <a:gd name="connsiteY110" fmla="*/ 1183938 h 2377052"/>
              <a:gd name="connsiteX111" fmla="*/ 1423977 w 2627417"/>
              <a:gd name="connsiteY111" fmla="*/ 1174316 h 2377052"/>
              <a:gd name="connsiteX112" fmla="*/ 1337384 w 2627417"/>
              <a:gd name="connsiteY112" fmla="*/ 1135828 h 2377052"/>
              <a:gd name="connsiteX113" fmla="*/ 1308520 w 2627417"/>
              <a:gd name="connsiteY113" fmla="*/ 1126206 h 2377052"/>
              <a:gd name="connsiteX114" fmla="*/ 1279655 w 2627417"/>
              <a:gd name="connsiteY114" fmla="*/ 1116584 h 2377052"/>
              <a:gd name="connsiteX115" fmla="*/ 1212305 w 2627417"/>
              <a:gd name="connsiteY115" fmla="*/ 1087719 h 2377052"/>
              <a:gd name="connsiteX116" fmla="*/ 1241169 w 2627417"/>
              <a:gd name="connsiteY116" fmla="*/ 1068475 h 2377052"/>
              <a:gd name="connsiteX117" fmla="*/ 1279655 w 2627417"/>
              <a:gd name="connsiteY117" fmla="*/ 1058853 h 2377052"/>
              <a:gd name="connsiteX118" fmla="*/ 1337384 w 2627417"/>
              <a:gd name="connsiteY118" fmla="*/ 1039609 h 2377052"/>
              <a:gd name="connsiteX119" fmla="*/ 1366248 w 2627417"/>
              <a:gd name="connsiteY119" fmla="*/ 1029987 h 2377052"/>
              <a:gd name="connsiteX120" fmla="*/ 1423977 w 2627417"/>
              <a:gd name="connsiteY120" fmla="*/ 991500 h 2377052"/>
              <a:gd name="connsiteX121" fmla="*/ 1452842 w 2627417"/>
              <a:gd name="connsiteY121" fmla="*/ 972256 h 2377052"/>
              <a:gd name="connsiteX122" fmla="*/ 1472085 w 2627417"/>
              <a:gd name="connsiteY122" fmla="*/ 943390 h 2377052"/>
              <a:gd name="connsiteX123" fmla="*/ 1491328 w 2627417"/>
              <a:gd name="connsiteY123" fmla="*/ 827928 h 2377052"/>
              <a:gd name="connsiteX124" fmla="*/ 1462463 w 2627417"/>
              <a:gd name="connsiteY124" fmla="*/ 712465 h 2377052"/>
              <a:gd name="connsiteX125" fmla="*/ 1433599 w 2627417"/>
              <a:gd name="connsiteY125" fmla="*/ 683600 h 2377052"/>
              <a:gd name="connsiteX126" fmla="*/ 1375870 w 2627417"/>
              <a:gd name="connsiteY126" fmla="*/ 664356 h 2377052"/>
              <a:gd name="connsiteX127" fmla="*/ 1318141 w 2627417"/>
              <a:gd name="connsiteY127" fmla="*/ 645112 h 2377052"/>
              <a:gd name="connsiteX128" fmla="*/ 1241169 w 2627417"/>
              <a:gd name="connsiteY128" fmla="*/ 635490 h 2377052"/>
              <a:gd name="connsiteX129" fmla="*/ 1510570 w 2627417"/>
              <a:gd name="connsiteY129" fmla="*/ 635490 h 2377052"/>
              <a:gd name="connsiteX130" fmla="*/ 1635650 w 2627417"/>
              <a:gd name="connsiteY130" fmla="*/ 616246 h 2377052"/>
              <a:gd name="connsiteX131" fmla="*/ 1693378 w 2627417"/>
              <a:gd name="connsiteY131" fmla="*/ 597003 h 2377052"/>
              <a:gd name="connsiteX132" fmla="*/ 1770350 w 2627417"/>
              <a:gd name="connsiteY132" fmla="*/ 529649 h 2377052"/>
              <a:gd name="connsiteX133" fmla="*/ 1779971 w 2627417"/>
              <a:gd name="connsiteY133" fmla="*/ 471918 h 2377052"/>
              <a:gd name="connsiteX134" fmla="*/ 1818457 w 2627417"/>
              <a:gd name="connsiteY134" fmla="*/ 462296 h 2377052"/>
              <a:gd name="connsiteX135" fmla="*/ 1876186 w 2627417"/>
              <a:gd name="connsiteY135" fmla="*/ 443052 h 2377052"/>
              <a:gd name="connsiteX136" fmla="*/ 1905051 w 2627417"/>
              <a:gd name="connsiteY136" fmla="*/ 433430 h 2377052"/>
              <a:gd name="connsiteX137" fmla="*/ 1962779 w 2627417"/>
              <a:gd name="connsiteY137" fmla="*/ 423809 h 2377052"/>
              <a:gd name="connsiteX138" fmla="*/ 2116723 w 2627417"/>
              <a:gd name="connsiteY138" fmla="*/ 404565 h 2377052"/>
              <a:gd name="connsiteX139" fmla="*/ 2212937 w 2627417"/>
              <a:gd name="connsiteY139" fmla="*/ 375699 h 2377052"/>
              <a:gd name="connsiteX140" fmla="*/ 2289909 w 2627417"/>
              <a:gd name="connsiteY140" fmla="*/ 366077 h 2377052"/>
              <a:gd name="connsiteX141" fmla="*/ 2347638 w 2627417"/>
              <a:gd name="connsiteY141" fmla="*/ 356455 h 2377052"/>
              <a:gd name="connsiteX142" fmla="*/ 2453474 w 2627417"/>
              <a:gd name="connsiteY142" fmla="*/ 337212 h 2377052"/>
              <a:gd name="connsiteX143" fmla="*/ 2491960 w 2627417"/>
              <a:gd name="connsiteY143" fmla="*/ 327590 h 2377052"/>
              <a:gd name="connsiteX144" fmla="*/ 2520824 w 2627417"/>
              <a:gd name="connsiteY144" fmla="*/ 308346 h 2377052"/>
              <a:gd name="connsiteX145" fmla="*/ 2549689 w 2627417"/>
              <a:gd name="connsiteY145" fmla="*/ 298724 h 2377052"/>
              <a:gd name="connsiteX146" fmla="*/ 2607418 w 2627417"/>
              <a:gd name="connsiteY146" fmla="*/ 260237 h 2377052"/>
              <a:gd name="connsiteX147" fmla="*/ 2607418 w 2627417"/>
              <a:gd name="connsiteY147" fmla="*/ 202505 h 2377052"/>
              <a:gd name="connsiteX148" fmla="*/ 2520824 w 2627417"/>
              <a:gd name="connsiteY148" fmla="*/ 173640 h 2377052"/>
              <a:gd name="connsiteX149" fmla="*/ 2491960 w 2627417"/>
              <a:gd name="connsiteY149" fmla="*/ 164018 h 2377052"/>
              <a:gd name="connsiteX150" fmla="*/ 2443853 w 2627417"/>
              <a:gd name="connsiteY150" fmla="*/ 144774 h 2377052"/>
              <a:gd name="connsiteX151" fmla="*/ 2405367 w 2627417"/>
              <a:gd name="connsiteY151" fmla="*/ 135152 h 2377052"/>
              <a:gd name="connsiteX152" fmla="*/ 2376502 w 2627417"/>
              <a:gd name="connsiteY152" fmla="*/ 125530 h 2377052"/>
              <a:gd name="connsiteX153" fmla="*/ 2309152 w 2627417"/>
              <a:gd name="connsiteY153" fmla="*/ 106286 h 2377052"/>
              <a:gd name="connsiteX154" fmla="*/ 2145587 w 2627417"/>
              <a:gd name="connsiteY154" fmla="*/ 115908 h 2377052"/>
              <a:gd name="connsiteX155" fmla="*/ 2078237 w 2627417"/>
              <a:gd name="connsiteY155" fmla="*/ 125530 h 2377052"/>
              <a:gd name="connsiteX156" fmla="*/ 1933915 w 2627417"/>
              <a:gd name="connsiteY156" fmla="*/ 135152 h 2377052"/>
              <a:gd name="connsiteX157" fmla="*/ 1866565 w 2627417"/>
              <a:gd name="connsiteY157" fmla="*/ 164018 h 2377052"/>
              <a:gd name="connsiteX158" fmla="*/ 1818457 w 2627417"/>
              <a:gd name="connsiteY158" fmla="*/ 173640 h 2377052"/>
              <a:gd name="connsiteX159" fmla="*/ 1549056 w 2627417"/>
              <a:gd name="connsiteY159" fmla="*/ 183261 h 2377052"/>
              <a:gd name="connsiteX160" fmla="*/ 1404734 w 2627417"/>
              <a:gd name="connsiteY160" fmla="*/ 202505 h 2377052"/>
              <a:gd name="connsiteX161" fmla="*/ 1356627 w 2627417"/>
              <a:gd name="connsiteY161" fmla="*/ 212127 h 2377052"/>
              <a:gd name="connsiteX162" fmla="*/ 1327763 w 2627417"/>
              <a:gd name="connsiteY162" fmla="*/ 221749 h 2377052"/>
              <a:gd name="connsiteX163" fmla="*/ 1298898 w 2627417"/>
              <a:gd name="connsiteY163" fmla="*/ 240993 h 2377052"/>
              <a:gd name="connsiteX164" fmla="*/ 1202684 w 2627417"/>
              <a:gd name="connsiteY164" fmla="*/ 250615 h 2377052"/>
              <a:gd name="connsiteX165" fmla="*/ 1173819 w 2627417"/>
              <a:gd name="connsiteY165" fmla="*/ 260237 h 2377052"/>
              <a:gd name="connsiteX166" fmla="*/ 1058362 w 2627417"/>
              <a:gd name="connsiteY166" fmla="*/ 240993 h 2377052"/>
              <a:gd name="connsiteX167" fmla="*/ 1019876 w 2627417"/>
              <a:gd name="connsiteY167" fmla="*/ 212127 h 2377052"/>
              <a:gd name="connsiteX168" fmla="*/ 962147 w 2627417"/>
              <a:gd name="connsiteY168" fmla="*/ 192883 h 2377052"/>
              <a:gd name="connsiteX169" fmla="*/ 904418 w 2627417"/>
              <a:gd name="connsiteY169" fmla="*/ 164018 h 2377052"/>
              <a:gd name="connsiteX170" fmla="*/ 788961 w 2627417"/>
              <a:gd name="connsiteY170" fmla="*/ 154396 h 2377052"/>
              <a:gd name="connsiteX171" fmla="*/ 692746 w 2627417"/>
              <a:gd name="connsiteY171" fmla="*/ 144774 h 2377052"/>
              <a:gd name="connsiteX172" fmla="*/ 663882 w 2627417"/>
              <a:gd name="connsiteY172" fmla="*/ 125530 h 2377052"/>
              <a:gd name="connsiteX173" fmla="*/ 625396 w 2627417"/>
              <a:gd name="connsiteY173" fmla="*/ 67799 h 2377052"/>
              <a:gd name="connsiteX174" fmla="*/ 519560 w 2627417"/>
              <a:gd name="connsiteY174" fmla="*/ 19689 h 2377052"/>
              <a:gd name="connsiteX175" fmla="*/ 490695 w 2627417"/>
              <a:gd name="connsiteY175" fmla="*/ 446 h 2377052"/>
              <a:gd name="connsiteX176" fmla="*/ 432966 w 2627417"/>
              <a:gd name="connsiteY176" fmla="*/ 38933 h 2377052"/>
              <a:gd name="connsiteX177" fmla="*/ 404102 w 2627417"/>
              <a:gd name="connsiteY177" fmla="*/ 48555 h 2377052"/>
              <a:gd name="connsiteX178" fmla="*/ 384859 w 2627417"/>
              <a:gd name="connsiteY178" fmla="*/ 106286 h 2377052"/>
              <a:gd name="connsiteX179" fmla="*/ 375238 w 2627417"/>
              <a:gd name="connsiteY179" fmla="*/ 135152 h 2377052"/>
              <a:gd name="connsiteX180" fmla="*/ 346373 w 2627417"/>
              <a:gd name="connsiteY180" fmla="*/ 164018 h 2377052"/>
              <a:gd name="connsiteX181" fmla="*/ 317509 w 2627417"/>
              <a:gd name="connsiteY181" fmla="*/ 183261 h 2377052"/>
              <a:gd name="connsiteX182" fmla="*/ 336752 w 2627417"/>
              <a:gd name="connsiteY182" fmla="*/ 231371 h 237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2627417" h="2377052">
                <a:moveTo>
                  <a:pt x="442588" y="77421"/>
                </a:moveTo>
                <a:cubicBezTo>
                  <a:pt x="429759" y="93457"/>
                  <a:pt x="414986" y="108115"/>
                  <a:pt x="404102" y="125530"/>
                </a:cubicBezTo>
                <a:cubicBezTo>
                  <a:pt x="371377" y="177892"/>
                  <a:pt x="425385" y="131582"/>
                  <a:pt x="384859" y="202505"/>
                </a:cubicBezTo>
                <a:cubicBezTo>
                  <a:pt x="379122" y="212545"/>
                  <a:pt x="364878" y="214346"/>
                  <a:pt x="355995" y="221749"/>
                </a:cubicBezTo>
                <a:cubicBezTo>
                  <a:pt x="345542" y="230460"/>
                  <a:pt x="338944" y="243864"/>
                  <a:pt x="327130" y="250615"/>
                </a:cubicBezTo>
                <a:cubicBezTo>
                  <a:pt x="315649" y="257176"/>
                  <a:pt x="301310" y="256437"/>
                  <a:pt x="288644" y="260237"/>
                </a:cubicBezTo>
                <a:cubicBezTo>
                  <a:pt x="269216" y="266066"/>
                  <a:pt x="250594" y="274560"/>
                  <a:pt x="230916" y="279480"/>
                </a:cubicBezTo>
                <a:cubicBezTo>
                  <a:pt x="144105" y="301184"/>
                  <a:pt x="179034" y="290360"/>
                  <a:pt x="125079" y="308346"/>
                </a:cubicBezTo>
                <a:cubicBezTo>
                  <a:pt x="112251" y="327590"/>
                  <a:pt x="93907" y="344136"/>
                  <a:pt x="86594" y="366077"/>
                </a:cubicBezTo>
                <a:lnTo>
                  <a:pt x="67351" y="423809"/>
                </a:lnTo>
                <a:cubicBezTo>
                  <a:pt x="64144" y="433431"/>
                  <a:pt x="63355" y="444235"/>
                  <a:pt x="57729" y="452674"/>
                </a:cubicBezTo>
                <a:lnTo>
                  <a:pt x="38486" y="481540"/>
                </a:lnTo>
                <a:cubicBezTo>
                  <a:pt x="41693" y="503991"/>
                  <a:pt x="39967" y="527726"/>
                  <a:pt x="48108" y="548893"/>
                </a:cubicBezTo>
                <a:cubicBezTo>
                  <a:pt x="61852" y="584630"/>
                  <a:pt x="82928" y="609602"/>
                  <a:pt x="115458" y="625868"/>
                </a:cubicBezTo>
                <a:cubicBezTo>
                  <a:pt x="124529" y="630404"/>
                  <a:pt x="135457" y="630564"/>
                  <a:pt x="144322" y="635490"/>
                </a:cubicBezTo>
                <a:cubicBezTo>
                  <a:pt x="164539" y="646722"/>
                  <a:pt x="180110" y="666664"/>
                  <a:pt x="202051" y="673978"/>
                </a:cubicBezTo>
                <a:lnTo>
                  <a:pt x="259780" y="693221"/>
                </a:lnTo>
                <a:cubicBezTo>
                  <a:pt x="269401" y="699636"/>
                  <a:pt x="278015" y="707910"/>
                  <a:pt x="288644" y="712465"/>
                </a:cubicBezTo>
                <a:cubicBezTo>
                  <a:pt x="300798" y="717674"/>
                  <a:pt x="334465" y="711084"/>
                  <a:pt x="327130" y="722087"/>
                </a:cubicBezTo>
                <a:cubicBezTo>
                  <a:pt x="314667" y="740783"/>
                  <a:pt x="200558" y="749937"/>
                  <a:pt x="192430" y="750953"/>
                </a:cubicBezTo>
                <a:cubicBezTo>
                  <a:pt x="182808" y="754160"/>
                  <a:pt x="170736" y="753403"/>
                  <a:pt x="163565" y="760575"/>
                </a:cubicBezTo>
                <a:cubicBezTo>
                  <a:pt x="147211" y="776929"/>
                  <a:pt x="137907" y="799062"/>
                  <a:pt x="125079" y="818306"/>
                </a:cubicBezTo>
                <a:cubicBezTo>
                  <a:pt x="118665" y="827928"/>
                  <a:pt x="115459" y="840758"/>
                  <a:pt x="105837" y="847172"/>
                </a:cubicBezTo>
                <a:lnTo>
                  <a:pt x="76972" y="866415"/>
                </a:lnTo>
                <a:cubicBezTo>
                  <a:pt x="70558" y="876037"/>
                  <a:pt x="66759" y="888057"/>
                  <a:pt x="57729" y="895281"/>
                </a:cubicBezTo>
                <a:cubicBezTo>
                  <a:pt x="49810" y="901617"/>
                  <a:pt x="34760" y="896650"/>
                  <a:pt x="28865" y="904903"/>
                </a:cubicBezTo>
                <a:cubicBezTo>
                  <a:pt x="17075" y="921409"/>
                  <a:pt x="16036" y="943390"/>
                  <a:pt x="9622" y="962634"/>
                </a:cubicBezTo>
                <a:lnTo>
                  <a:pt x="0" y="991500"/>
                </a:lnTo>
                <a:cubicBezTo>
                  <a:pt x="3207" y="1013951"/>
                  <a:pt x="412" y="1038129"/>
                  <a:pt x="9622" y="1058853"/>
                </a:cubicBezTo>
                <a:cubicBezTo>
                  <a:pt x="14318" y="1069420"/>
                  <a:pt x="30310" y="1069920"/>
                  <a:pt x="38486" y="1078097"/>
                </a:cubicBezTo>
                <a:cubicBezTo>
                  <a:pt x="91849" y="1131464"/>
                  <a:pt x="6645" y="1089935"/>
                  <a:pt x="115458" y="1126206"/>
                </a:cubicBezTo>
                <a:lnTo>
                  <a:pt x="115458" y="1126206"/>
                </a:lnTo>
                <a:cubicBezTo>
                  <a:pt x="131494" y="1135828"/>
                  <a:pt x="147218" y="1145990"/>
                  <a:pt x="163565" y="1155072"/>
                </a:cubicBezTo>
                <a:cubicBezTo>
                  <a:pt x="176103" y="1162038"/>
                  <a:pt x="189598" y="1167200"/>
                  <a:pt x="202051" y="1174316"/>
                </a:cubicBezTo>
                <a:cubicBezTo>
                  <a:pt x="212091" y="1180054"/>
                  <a:pt x="220349" y="1188863"/>
                  <a:pt x="230916" y="1193560"/>
                </a:cubicBezTo>
                <a:cubicBezTo>
                  <a:pt x="284561" y="1217403"/>
                  <a:pt x="304992" y="1214847"/>
                  <a:pt x="365616" y="1222425"/>
                </a:cubicBezTo>
                <a:cubicBezTo>
                  <a:pt x="352787" y="1225632"/>
                  <a:pt x="339796" y="1228247"/>
                  <a:pt x="327130" y="1232047"/>
                </a:cubicBezTo>
                <a:cubicBezTo>
                  <a:pt x="307702" y="1237876"/>
                  <a:pt x="289291" y="1247313"/>
                  <a:pt x="269401" y="1251291"/>
                </a:cubicBezTo>
                <a:cubicBezTo>
                  <a:pt x="236335" y="1257905"/>
                  <a:pt x="214511" y="1261476"/>
                  <a:pt x="182808" y="1270535"/>
                </a:cubicBezTo>
                <a:cubicBezTo>
                  <a:pt x="173056" y="1273321"/>
                  <a:pt x="163015" y="1275621"/>
                  <a:pt x="153944" y="1280157"/>
                </a:cubicBezTo>
                <a:cubicBezTo>
                  <a:pt x="79338" y="1317461"/>
                  <a:pt x="168765" y="1284837"/>
                  <a:pt x="96215" y="1309022"/>
                </a:cubicBezTo>
                <a:cubicBezTo>
                  <a:pt x="86485" y="1323618"/>
                  <a:pt x="67351" y="1346835"/>
                  <a:pt x="67351" y="1366754"/>
                </a:cubicBezTo>
                <a:cubicBezTo>
                  <a:pt x="67351" y="1391729"/>
                  <a:pt x="88482" y="1410986"/>
                  <a:pt x="105837" y="1424485"/>
                </a:cubicBezTo>
                <a:cubicBezTo>
                  <a:pt x="155462" y="1463084"/>
                  <a:pt x="148879" y="1458076"/>
                  <a:pt x="192430" y="1472594"/>
                </a:cubicBezTo>
                <a:cubicBezTo>
                  <a:pt x="211673" y="1485423"/>
                  <a:pt x="228218" y="1503768"/>
                  <a:pt x="250159" y="1511082"/>
                </a:cubicBezTo>
                <a:cubicBezTo>
                  <a:pt x="259780" y="1514289"/>
                  <a:pt x="269952" y="1516168"/>
                  <a:pt x="279023" y="1520704"/>
                </a:cubicBezTo>
                <a:cubicBezTo>
                  <a:pt x="345466" y="1553927"/>
                  <a:pt x="266277" y="1529544"/>
                  <a:pt x="346373" y="1549569"/>
                </a:cubicBezTo>
                <a:cubicBezTo>
                  <a:pt x="422971" y="1600637"/>
                  <a:pt x="426997" y="1584786"/>
                  <a:pt x="336752" y="1597679"/>
                </a:cubicBezTo>
                <a:cubicBezTo>
                  <a:pt x="263201" y="1634456"/>
                  <a:pt x="336375" y="1602584"/>
                  <a:pt x="240537" y="1626544"/>
                </a:cubicBezTo>
                <a:cubicBezTo>
                  <a:pt x="170462" y="1644063"/>
                  <a:pt x="200059" y="1641143"/>
                  <a:pt x="144322" y="1665032"/>
                </a:cubicBezTo>
                <a:cubicBezTo>
                  <a:pt x="45222" y="1707506"/>
                  <a:pt x="204616" y="1630073"/>
                  <a:pt x="76972" y="1693898"/>
                </a:cubicBezTo>
                <a:cubicBezTo>
                  <a:pt x="66051" y="1726664"/>
                  <a:pt x="52788" y="1752112"/>
                  <a:pt x="76972" y="1790117"/>
                </a:cubicBezTo>
                <a:cubicBezTo>
                  <a:pt x="89388" y="1809629"/>
                  <a:pt x="114015" y="1818261"/>
                  <a:pt x="134701" y="1828604"/>
                </a:cubicBezTo>
                <a:cubicBezTo>
                  <a:pt x="147530" y="1835019"/>
                  <a:pt x="159870" y="1842521"/>
                  <a:pt x="173187" y="1847848"/>
                </a:cubicBezTo>
                <a:cubicBezTo>
                  <a:pt x="192020" y="1855382"/>
                  <a:pt x="214039" y="1855840"/>
                  <a:pt x="230916" y="1867092"/>
                </a:cubicBezTo>
                <a:cubicBezTo>
                  <a:pt x="240537" y="1873506"/>
                  <a:pt x="248913" y="1882383"/>
                  <a:pt x="259780" y="1886335"/>
                </a:cubicBezTo>
                <a:cubicBezTo>
                  <a:pt x="284635" y="1895373"/>
                  <a:pt x="311662" y="1897215"/>
                  <a:pt x="336752" y="1905579"/>
                </a:cubicBezTo>
                <a:lnTo>
                  <a:pt x="365616" y="1915201"/>
                </a:lnTo>
                <a:cubicBezTo>
                  <a:pt x="304680" y="1918408"/>
                  <a:pt x="242844" y="1913907"/>
                  <a:pt x="182808" y="1924823"/>
                </a:cubicBezTo>
                <a:cubicBezTo>
                  <a:pt x="169420" y="1927257"/>
                  <a:pt x="162655" y="1943236"/>
                  <a:pt x="153944" y="1953689"/>
                </a:cubicBezTo>
                <a:cubicBezTo>
                  <a:pt x="119479" y="1995049"/>
                  <a:pt x="146774" y="1968027"/>
                  <a:pt x="125079" y="2011420"/>
                </a:cubicBezTo>
                <a:cubicBezTo>
                  <a:pt x="119908" y="2021763"/>
                  <a:pt x="112251" y="2030664"/>
                  <a:pt x="105837" y="2040286"/>
                </a:cubicBezTo>
                <a:cubicBezTo>
                  <a:pt x="109044" y="2098017"/>
                  <a:pt x="99269" y="2157972"/>
                  <a:pt x="115458" y="2213480"/>
                </a:cubicBezTo>
                <a:cubicBezTo>
                  <a:pt x="134888" y="2280102"/>
                  <a:pt x="164315" y="2261964"/>
                  <a:pt x="202051" y="2280833"/>
                </a:cubicBezTo>
                <a:cubicBezTo>
                  <a:pt x="212394" y="2286005"/>
                  <a:pt x="220287" y="2295522"/>
                  <a:pt x="230916" y="2300077"/>
                </a:cubicBezTo>
                <a:cubicBezTo>
                  <a:pt x="243070" y="2305286"/>
                  <a:pt x="256687" y="2306065"/>
                  <a:pt x="269401" y="2309698"/>
                </a:cubicBezTo>
                <a:cubicBezTo>
                  <a:pt x="279153" y="2312484"/>
                  <a:pt x="288644" y="2316113"/>
                  <a:pt x="298266" y="2319320"/>
                </a:cubicBezTo>
                <a:lnTo>
                  <a:pt x="452209" y="2309698"/>
                </a:lnTo>
                <a:cubicBezTo>
                  <a:pt x="537013" y="2302914"/>
                  <a:pt x="515396" y="2307879"/>
                  <a:pt x="567667" y="2290455"/>
                </a:cubicBezTo>
                <a:cubicBezTo>
                  <a:pt x="596531" y="2293662"/>
                  <a:pt x="625613" y="2295302"/>
                  <a:pt x="654260" y="2300077"/>
                </a:cubicBezTo>
                <a:cubicBezTo>
                  <a:pt x="675499" y="2303617"/>
                  <a:pt x="704081" y="2320177"/>
                  <a:pt x="721610" y="2328942"/>
                </a:cubicBezTo>
                <a:cubicBezTo>
                  <a:pt x="766510" y="2325735"/>
                  <a:pt x="811605" y="2324580"/>
                  <a:pt x="856311" y="2319320"/>
                </a:cubicBezTo>
                <a:cubicBezTo>
                  <a:pt x="866383" y="2318135"/>
                  <a:pt x="875033" y="2309698"/>
                  <a:pt x="885175" y="2309698"/>
                </a:cubicBezTo>
                <a:cubicBezTo>
                  <a:pt x="895317" y="2309698"/>
                  <a:pt x="904544" y="2315759"/>
                  <a:pt x="914040" y="2319320"/>
                </a:cubicBezTo>
                <a:cubicBezTo>
                  <a:pt x="930211" y="2325385"/>
                  <a:pt x="947050" y="2330176"/>
                  <a:pt x="962147" y="2338564"/>
                </a:cubicBezTo>
                <a:cubicBezTo>
                  <a:pt x="976165" y="2346352"/>
                  <a:pt x="985979" y="2360917"/>
                  <a:pt x="1000633" y="2367430"/>
                </a:cubicBezTo>
                <a:cubicBezTo>
                  <a:pt x="1015577" y="2374072"/>
                  <a:pt x="1032704" y="2373845"/>
                  <a:pt x="1048740" y="2377052"/>
                </a:cubicBezTo>
                <a:cubicBezTo>
                  <a:pt x="1069545" y="2375896"/>
                  <a:pt x="1233340" y="2371793"/>
                  <a:pt x="1289277" y="2357808"/>
                </a:cubicBezTo>
                <a:cubicBezTo>
                  <a:pt x="1306032" y="2353619"/>
                  <a:pt x="1321153" y="2344467"/>
                  <a:pt x="1337384" y="2338564"/>
                </a:cubicBezTo>
                <a:cubicBezTo>
                  <a:pt x="1365978" y="2328166"/>
                  <a:pt x="1395112" y="2319320"/>
                  <a:pt x="1423977" y="2309698"/>
                </a:cubicBezTo>
                <a:lnTo>
                  <a:pt x="1452842" y="2300077"/>
                </a:lnTo>
                <a:lnTo>
                  <a:pt x="1481706" y="2290455"/>
                </a:lnTo>
                <a:cubicBezTo>
                  <a:pt x="1494535" y="2280833"/>
                  <a:pt x="1509756" y="2273765"/>
                  <a:pt x="1520192" y="2261589"/>
                </a:cubicBezTo>
                <a:cubicBezTo>
                  <a:pt x="1537950" y="2240870"/>
                  <a:pt x="1542778" y="2209730"/>
                  <a:pt x="1549056" y="2184614"/>
                </a:cubicBezTo>
                <a:cubicBezTo>
                  <a:pt x="1545849" y="2142919"/>
                  <a:pt x="1544622" y="2101024"/>
                  <a:pt x="1539435" y="2059529"/>
                </a:cubicBezTo>
                <a:cubicBezTo>
                  <a:pt x="1535979" y="2031877"/>
                  <a:pt x="1504700" y="1986304"/>
                  <a:pt x="1491328" y="1972932"/>
                </a:cubicBezTo>
                <a:cubicBezTo>
                  <a:pt x="1481706" y="1963310"/>
                  <a:pt x="1472916" y="1952778"/>
                  <a:pt x="1462463" y="1944067"/>
                </a:cubicBezTo>
                <a:cubicBezTo>
                  <a:pt x="1453580" y="1936664"/>
                  <a:pt x="1443639" y="1930560"/>
                  <a:pt x="1433599" y="1924823"/>
                </a:cubicBezTo>
                <a:cubicBezTo>
                  <a:pt x="1405970" y="1909034"/>
                  <a:pt x="1367709" y="1892400"/>
                  <a:pt x="1337384" y="1886335"/>
                </a:cubicBezTo>
                <a:cubicBezTo>
                  <a:pt x="1270147" y="1872888"/>
                  <a:pt x="1305408" y="1879403"/>
                  <a:pt x="1231548" y="1867092"/>
                </a:cubicBezTo>
                <a:cubicBezTo>
                  <a:pt x="1221927" y="1860677"/>
                  <a:pt x="1199028" y="1858818"/>
                  <a:pt x="1202684" y="1847848"/>
                </a:cubicBezTo>
                <a:cubicBezTo>
                  <a:pt x="1206865" y="1835303"/>
                  <a:pt x="1228504" y="1842026"/>
                  <a:pt x="1241169" y="1838226"/>
                </a:cubicBezTo>
                <a:cubicBezTo>
                  <a:pt x="1260597" y="1832397"/>
                  <a:pt x="1279655" y="1825397"/>
                  <a:pt x="1298898" y="1818982"/>
                </a:cubicBezTo>
                <a:cubicBezTo>
                  <a:pt x="1308520" y="1815775"/>
                  <a:pt x="1317924" y="1811820"/>
                  <a:pt x="1327763" y="1809360"/>
                </a:cubicBezTo>
                <a:cubicBezTo>
                  <a:pt x="1340591" y="1806153"/>
                  <a:pt x="1353534" y="1803371"/>
                  <a:pt x="1366248" y="1799738"/>
                </a:cubicBezTo>
                <a:cubicBezTo>
                  <a:pt x="1376000" y="1796952"/>
                  <a:pt x="1385328" y="1792786"/>
                  <a:pt x="1395113" y="1790117"/>
                </a:cubicBezTo>
                <a:cubicBezTo>
                  <a:pt x="1514454" y="1757569"/>
                  <a:pt x="1434521" y="1783395"/>
                  <a:pt x="1500949" y="1761251"/>
                </a:cubicBezTo>
                <a:cubicBezTo>
                  <a:pt x="1510570" y="1751629"/>
                  <a:pt x="1527744" y="1745834"/>
                  <a:pt x="1529813" y="1732385"/>
                </a:cubicBezTo>
                <a:cubicBezTo>
                  <a:pt x="1532411" y="1715495"/>
                  <a:pt x="1526223" y="1638608"/>
                  <a:pt x="1510570" y="1607301"/>
                </a:cubicBezTo>
                <a:cubicBezTo>
                  <a:pt x="1505399" y="1596958"/>
                  <a:pt x="1496499" y="1588778"/>
                  <a:pt x="1491328" y="1578435"/>
                </a:cubicBezTo>
                <a:cubicBezTo>
                  <a:pt x="1475881" y="1547538"/>
                  <a:pt x="1486092" y="1534542"/>
                  <a:pt x="1462463" y="1501460"/>
                </a:cubicBezTo>
                <a:cubicBezTo>
                  <a:pt x="1455742" y="1492050"/>
                  <a:pt x="1443942" y="1487388"/>
                  <a:pt x="1433599" y="1482216"/>
                </a:cubicBezTo>
                <a:cubicBezTo>
                  <a:pt x="1387689" y="1459260"/>
                  <a:pt x="1278442" y="1464174"/>
                  <a:pt x="1260412" y="1462972"/>
                </a:cubicBezTo>
                <a:cubicBezTo>
                  <a:pt x="1270034" y="1456558"/>
                  <a:pt x="1278934" y="1448901"/>
                  <a:pt x="1289277" y="1443729"/>
                </a:cubicBezTo>
                <a:cubicBezTo>
                  <a:pt x="1298348" y="1439193"/>
                  <a:pt x="1309703" y="1439733"/>
                  <a:pt x="1318141" y="1434107"/>
                </a:cubicBezTo>
                <a:cubicBezTo>
                  <a:pt x="1329463" y="1426559"/>
                  <a:pt x="1336265" y="1413595"/>
                  <a:pt x="1347006" y="1405241"/>
                </a:cubicBezTo>
                <a:cubicBezTo>
                  <a:pt x="1365261" y="1391042"/>
                  <a:pt x="1404734" y="1366754"/>
                  <a:pt x="1404734" y="1366754"/>
                </a:cubicBezTo>
                <a:cubicBezTo>
                  <a:pt x="1411148" y="1357132"/>
                  <a:pt x="1414947" y="1345112"/>
                  <a:pt x="1423977" y="1337888"/>
                </a:cubicBezTo>
                <a:cubicBezTo>
                  <a:pt x="1431897" y="1331552"/>
                  <a:pt x="1443771" y="1332802"/>
                  <a:pt x="1452842" y="1328266"/>
                </a:cubicBezTo>
                <a:cubicBezTo>
                  <a:pt x="1463185" y="1323094"/>
                  <a:pt x="1472085" y="1315437"/>
                  <a:pt x="1481706" y="1309022"/>
                </a:cubicBezTo>
                <a:cubicBezTo>
                  <a:pt x="1478807" y="1280029"/>
                  <a:pt x="1487140" y="1211377"/>
                  <a:pt x="1452842" y="1183938"/>
                </a:cubicBezTo>
                <a:cubicBezTo>
                  <a:pt x="1444922" y="1177602"/>
                  <a:pt x="1433599" y="1177523"/>
                  <a:pt x="1423977" y="1174316"/>
                </a:cubicBezTo>
                <a:cubicBezTo>
                  <a:pt x="1378236" y="1143820"/>
                  <a:pt x="1406084" y="1158729"/>
                  <a:pt x="1337384" y="1135828"/>
                </a:cubicBezTo>
                <a:lnTo>
                  <a:pt x="1308520" y="1126206"/>
                </a:lnTo>
                <a:cubicBezTo>
                  <a:pt x="1298898" y="1122999"/>
                  <a:pt x="1288094" y="1122210"/>
                  <a:pt x="1279655" y="1116584"/>
                </a:cubicBezTo>
                <a:cubicBezTo>
                  <a:pt x="1239788" y="1090006"/>
                  <a:pt x="1262009" y="1100146"/>
                  <a:pt x="1212305" y="1087719"/>
                </a:cubicBezTo>
                <a:cubicBezTo>
                  <a:pt x="1221926" y="1081304"/>
                  <a:pt x="1230540" y="1073030"/>
                  <a:pt x="1241169" y="1068475"/>
                </a:cubicBezTo>
                <a:cubicBezTo>
                  <a:pt x="1253323" y="1063266"/>
                  <a:pt x="1266989" y="1062653"/>
                  <a:pt x="1279655" y="1058853"/>
                </a:cubicBezTo>
                <a:cubicBezTo>
                  <a:pt x="1299083" y="1053024"/>
                  <a:pt x="1318141" y="1046024"/>
                  <a:pt x="1337384" y="1039609"/>
                </a:cubicBezTo>
                <a:cubicBezTo>
                  <a:pt x="1347005" y="1036402"/>
                  <a:pt x="1357810" y="1035613"/>
                  <a:pt x="1366248" y="1029987"/>
                </a:cubicBezTo>
                <a:lnTo>
                  <a:pt x="1423977" y="991500"/>
                </a:lnTo>
                <a:lnTo>
                  <a:pt x="1452842" y="972256"/>
                </a:lnTo>
                <a:cubicBezTo>
                  <a:pt x="1459256" y="962634"/>
                  <a:pt x="1466914" y="953733"/>
                  <a:pt x="1472085" y="943390"/>
                </a:cubicBezTo>
                <a:cubicBezTo>
                  <a:pt x="1488203" y="911152"/>
                  <a:pt x="1488280" y="855361"/>
                  <a:pt x="1491328" y="827928"/>
                </a:cubicBezTo>
                <a:cubicBezTo>
                  <a:pt x="1488148" y="808849"/>
                  <a:pt x="1477709" y="727712"/>
                  <a:pt x="1462463" y="712465"/>
                </a:cubicBezTo>
                <a:cubicBezTo>
                  <a:pt x="1452842" y="702843"/>
                  <a:pt x="1445493" y="690208"/>
                  <a:pt x="1433599" y="683600"/>
                </a:cubicBezTo>
                <a:cubicBezTo>
                  <a:pt x="1415868" y="673749"/>
                  <a:pt x="1395113" y="670771"/>
                  <a:pt x="1375870" y="664356"/>
                </a:cubicBezTo>
                <a:lnTo>
                  <a:pt x="1318141" y="645112"/>
                </a:lnTo>
                <a:lnTo>
                  <a:pt x="1241169" y="635490"/>
                </a:lnTo>
                <a:cubicBezTo>
                  <a:pt x="1373119" y="609099"/>
                  <a:pt x="1221279" y="635490"/>
                  <a:pt x="1510570" y="635490"/>
                </a:cubicBezTo>
                <a:cubicBezTo>
                  <a:pt x="1530079" y="635490"/>
                  <a:pt x="1608793" y="623571"/>
                  <a:pt x="1635650" y="616246"/>
                </a:cubicBezTo>
                <a:cubicBezTo>
                  <a:pt x="1655219" y="610909"/>
                  <a:pt x="1693378" y="597003"/>
                  <a:pt x="1693378" y="597003"/>
                </a:cubicBezTo>
                <a:cubicBezTo>
                  <a:pt x="1760729" y="552100"/>
                  <a:pt x="1738279" y="577759"/>
                  <a:pt x="1770350" y="529649"/>
                </a:cubicBezTo>
                <a:cubicBezTo>
                  <a:pt x="1773557" y="510405"/>
                  <a:pt x="1768632" y="487793"/>
                  <a:pt x="1779971" y="471918"/>
                </a:cubicBezTo>
                <a:cubicBezTo>
                  <a:pt x="1787657" y="461157"/>
                  <a:pt x="1805791" y="466096"/>
                  <a:pt x="1818457" y="462296"/>
                </a:cubicBezTo>
                <a:cubicBezTo>
                  <a:pt x="1837885" y="456467"/>
                  <a:pt x="1856943" y="449467"/>
                  <a:pt x="1876186" y="443052"/>
                </a:cubicBezTo>
                <a:cubicBezTo>
                  <a:pt x="1885808" y="439845"/>
                  <a:pt x="1895047" y="435097"/>
                  <a:pt x="1905051" y="433430"/>
                </a:cubicBezTo>
                <a:cubicBezTo>
                  <a:pt x="1924294" y="430223"/>
                  <a:pt x="1943450" y="426445"/>
                  <a:pt x="1962779" y="423809"/>
                </a:cubicBezTo>
                <a:cubicBezTo>
                  <a:pt x="2014019" y="416822"/>
                  <a:pt x="2116723" y="404565"/>
                  <a:pt x="2116723" y="404565"/>
                </a:cubicBezTo>
                <a:cubicBezTo>
                  <a:pt x="2142383" y="396011"/>
                  <a:pt x="2183857" y="380546"/>
                  <a:pt x="2212937" y="375699"/>
                </a:cubicBezTo>
                <a:cubicBezTo>
                  <a:pt x="2238442" y="371448"/>
                  <a:pt x="2264312" y="369734"/>
                  <a:pt x="2289909" y="366077"/>
                </a:cubicBezTo>
                <a:cubicBezTo>
                  <a:pt x="2309221" y="363318"/>
                  <a:pt x="2328395" y="359662"/>
                  <a:pt x="2347638" y="356455"/>
                </a:cubicBezTo>
                <a:cubicBezTo>
                  <a:pt x="2409567" y="335811"/>
                  <a:pt x="2344679" y="355344"/>
                  <a:pt x="2453474" y="337212"/>
                </a:cubicBezTo>
                <a:cubicBezTo>
                  <a:pt x="2466518" y="335038"/>
                  <a:pt x="2479131" y="330797"/>
                  <a:pt x="2491960" y="327590"/>
                </a:cubicBezTo>
                <a:cubicBezTo>
                  <a:pt x="2501581" y="321175"/>
                  <a:pt x="2510481" y="313518"/>
                  <a:pt x="2520824" y="308346"/>
                </a:cubicBezTo>
                <a:cubicBezTo>
                  <a:pt x="2529895" y="303810"/>
                  <a:pt x="2540823" y="303650"/>
                  <a:pt x="2549689" y="298724"/>
                </a:cubicBezTo>
                <a:cubicBezTo>
                  <a:pt x="2569906" y="287492"/>
                  <a:pt x="2607418" y="260237"/>
                  <a:pt x="2607418" y="260237"/>
                </a:cubicBezTo>
                <a:cubicBezTo>
                  <a:pt x="2622509" y="237598"/>
                  <a:pt x="2643639" y="225144"/>
                  <a:pt x="2607418" y="202505"/>
                </a:cubicBezTo>
                <a:cubicBezTo>
                  <a:pt x="2607406" y="202498"/>
                  <a:pt x="2535263" y="178453"/>
                  <a:pt x="2520824" y="173640"/>
                </a:cubicBezTo>
                <a:cubicBezTo>
                  <a:pt x="2511203" y="170433"/>
                  <a:pt x="2501376" y="167785"/>
                  <a:pt x="2491960" y="164018"/>
                </a:cubicBezTo>
                <a:cubicBezTo>
                  <a:pt x="2475924" y="157603"/>
                  <a:pt x="2460238" y="150236"/>
                  <a:pt x="2443853" y="144774"/>
                </a:cubicBezTo>
                <a:cubicBezTo>
                  <a:pt x="2431308" y="140592"/>
                  <a:pt x="2418082" y="138785"/>
                  <a:pt x="2405367" y="135152"/>
                </a:cubicBezTo>
                <a:cubicBezTo>
                  <a:pt x="2395615" y="132366"/>
                  <a:pt x="2386254" y="128316"/>
                  <a:pt x="2376502" y="125530"/>
                </a:cubicBezTo>
                <a:cubicBezTo>
                  <a:pt x="2291941" y="101369"/>
                  <a:pt x="2378352" y="129354"/>
                  <a:pt x="2309152" y="106286"/>
                </a:cubicBezTo>
                <a:cubicBezTo>
                  <a:pt x="2254630" y="109493"/>
                  <a:pt x="2200014" y="111372"/>
                  <a:pt x="2145587" y="115908"/>
                </a:cubicBezTo>
                <a:cubicBezTo>
                  <a:pt x="2122987" y="117791"/>
                  <a:pt x="2100822" y="123477"/>
                  <a:pt x="2078237" y="125530"/>
                </a:cubicBezTo>
                <a:cubicBezTo>
                  <a:pt x="2030221" y="129895"/>
                  <a:pt x="1982022" y="131945"/>
                  <a:pt x="1933915" y="135152"/>
                </a:cubicBezTo>
                <a:cubicBezTo>
                  <a:pt x="1777832" y="174175"/>
                  <a:pt x="1999457" y="114181"/>
                  <a:pt x="1866565" y="164018"/>
                </a:cubicBezTo>
                <a:cubicBezTo>
                  <a:pt x="1851253" y="169760"/>
                  <a:pt x="1834781" y="172651"/>
                  <a:pt x="1818457" y="173640"/>
                </a:cubicBezTo>
                <a:cubicBezTo>
                  <a:pt x="1728764" y="179076"/>
                  <a:pt x="1638856" y="180054"/>
                  <a:pt x="1549056" y="183261"/>
                </a:cubicBezTo>
                <a:cubicBezTo>
                  <a:pt x="1470630" y="191976"/>
                  <a:pt x="1472600" y="190165"/>
                  <a:pt x="1404734" y="202505"/>
                </a:cubicBezTo>
                <a:cubicBezTo>
                  <a:pt x="1388645" y="205431"/>
                  <a:pt x="1372492" y="208161"/>
                  <a:pt x="1356627" y="212127"/>
                </a:cubicBezTo>
                <a:cubicBezTo>
                  <a:pt x="1346788" y="214587"/>
                  <a:pt x="1336834" y="217213"/>
                  <a:pt x="1327763" y="221749"/>
                </a:cubicBezTo>
                <a:cubicBezTo>
                  <a:pt x="1317420" y="226921"/>
                  <a:pt x="1310166" y="238393"/>
                  <a:pt x="1298898" y="240993"/>
                </a:cubicBezTo>
                <a:cubicBezTo>
                  <a:pt x="1267492" y="248241"/>
                  <a:pt x="1234755" y="247408"/>
                  <a:pt x="1202684" y="250615"/>
                </a:cubicBezTo>
                <a:cubicBezTo>
                  <a:pt x="1193062" y="253822"/>
                  <a:pt x="1183961" y="260237"/>
                  <a:pt x="1173819" y="260237"/>
                </a:cubicBezTo>
                <a:cubicBezTo>
                  <a:pt x="1109370" y="260237"/>
                  <a:pt x="1103524" y="256048"/>
                  <a:pt x="1058362" y="240993"/>
                </a:cubicBezTo>
                <a:cubicBezTo>
                  <a:pt x="1045533" y="231371"/>
                  <a:pt x="1034219" y="219299"/>
                  <a:pt x="1019876" y="212127"/>
                </a:cubicBezTo>
                <a:cubicBezTo>
                  <a:pt x="1001734" y="203055"/>
                  <a:pt x="979024" y="204135"/>
                  <a:pt x="962147" y="192883"/>
                </a:cubicBezTo>
                <a:cubicBezTo>
                  <a:pt x="924844" y="168014"/>
                  <a:pt x="944253" y="177297"/>
                  <a:pt x="904418" y="164018"/>
                </a:cubicBezTo>
                <a:cubicBezTo>
                  <a:pt x="844881" y="124324"/>
                  <a:pt x="903394" y="154396"/>
                  <a:pt x="788961" y="154396"/>
                </a:cubicBezTo>
                <a:cubicBezTo>
                  <a:pt x="756729" y="154396"/>
                  <a:pt x="724818" y="147981"/>
                  <a:pt x="692746" y="144774"/>
                </a:cubicBezTo>
                <a:cubicBezTo>
                  <a:pt x="683125" y="138359"/>
                  <a:pt x="671497" y="134233"/>
                  <a:pt x="663882" y="125530"/>
                </a:cubicBezTo>
                <a:cubicBezTo>
                  <a:pt x="648653" y="108124"/>
                  <a:pt x="644639" y="80628"/>
                  <a:pt x="625396" y="67799"/>
                </a:cubicBezTo>
                <a:cubicBezTo>
                  <a:pt x="554060" y="20240"/>
                  <a:pt x="590345" y="33847"/>
                  <a:pt x="519560" y="19689"/>
                </a:cubicBezTo>
                <a:cubicBezTo>
                  <a:pt x="509938" y="13275"/>
                  <a:pt x="502101" y="2347"/>
                  <a:pt x="490695" y="446"/>
                </a:cubicBezTo>
                <a:cubicBezTo>
                  <a:pt x="463242" y="-4130"/>
                  <a:pt x="449789" y="27717"/>
                  <a:pt x="432966" y="38933"/>
                </a:cubicBezTo>
                <a:cubicBezTo>
                  <a:pt x="424528" y="44559"/>
                  <a:pt x="413723" y="45348"/>
                  <a:pt x="404102" y="48555"/>
                </a:cubicBezTo>
                <a:lnTo>
                  <a:pt x="384859" y="106286"/>
                </a:lnTo>
                <a:cubicBezTo>
                  <a:pt x="381652" y="115908"/>
                  <a:pt x="382410" y="127980"/>
                  <a:pt x="375238" y="135152"/>
                </a:cubicBezTo>
                <a:cubicBezTo>
                  <a:pt x="365616" y="144774"/>
                  <a:pt x="356826" y="155307"/>
                  <a:pt x="346373" y="164018"/>
                </a:cubicBezTo>
                <a:cubicBezTo>
                  <a:pt x="337490" y="171421"/>
                  <a:pt x="327130" y="176847"/>
                  <a:pt x="317509" y="183261"/>
                </a:cubicBezTo>
                <a:cubicBezTo>
                  <a:pt x="340310" y="217464"/>
                  <a:pt x="336752" y="200563"/>
                  <a:pt x="336752" y="231371"/>
                </a:cubicBezTo>
              </a:path>
            </a:pathLst>
          </a:custGeom>
          <a:solidFill>
            <a:schemeClr val="bg1">
              <a:lumMod val="65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Connector 8"/>
          <p:cNvCxnSpPr/>
          <p:nvPr/>
        </p:nvCxnSpPr>
        <p:spPr>
          <a:xfrm flipH="1">
            <a:off x="1545971" y="5205441"/>
            <a:ext cx="192430" cy="6061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H="1">
            <a:off x="1650264" y="5205441"/>
            <a:ext cx="192430" cy="6061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flipH="1">
            <a:off x="1746479" y="5208862"/>
            <a:ext cx="192430" cy="6061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H="1">
            <a:off x="1842694" y="5208862"/>
            <a:ext cx="192430" cy="6061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flipH="1">
            <a:off x="1938909" y="5205441"/>
            <a:ext cx="192430" cy="6061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flipH="1">
            <a:off x="2035124" y="5205441"/>
            <a:ext cx="192430" cy="6061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flipH="1">
            <a:off x="5614307" y="5234307"/>
            <a:ext cx="192430" cy="6061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flipH="1">
            <a:off x="5718600" y="5234307"/>
            <a:ext cx="192430" cy="6061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flipH="1">
            <a:off x="5814815" y="5237728"/>
            <a:ext cx="192430" cy="6061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flipH="1">
            <a:off x="5911030" y="5237728"/>
            <a:ext cx="192430" cy="6061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flipH="1">
            <a:off x="6007245" y="5234307"/>
            <a:ext cx="192430" cy="60617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215734" y="3617830"/>
            <a:ext cx="246729" cy="962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6" name="Straight Arrow Connector 185"/>
          <p:cNvCxnSpPr/>
          <p:nvPr/>
        </p:nvCxnSpPr>
        <p:spPr>
          <a:xfrm flipV="1">
            <a:off x="1244769" y="4092723"/>
            <a:ext cx="246729" cy="962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7" name="Straight Arrow Connector 186"/>
          <p:cNvCxnSpPr/>
          <p:nvPr/>
        </p:nvCxnSpPr>
        <p:spPr>
          <a:xfrm flipV="1">
            <a:off x="1273805" y="4451834"/>
            <a:ext cx="246729" cy="962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8" name="Straight Arrow Connector 187"/>
          <p:cNvCxnSpPr/>
          <p:nvPr/>
        </p:nvCxnSpPr>
        <p:spPr>
          <a:xfrm flipH="1">
            <a:off x="1186526" y="3858377"/>
            <a:ext cx="27593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9" name="Straight Arrow Connector 188"/>
          <p:cNvCxnSpPr/>
          <p:nvPr/>
        </p:nvCxnSpPr>
        <p:spPr>
          <a:xfrm flipV="1">
            <a:off x="1269003" y="4804743"/>
            <a:ext cx="246729" cy="962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0" name="Straight Arrow Connector 189"/>
          <p:cNvCxnSpPr/>
          <p:nvPr/>
        </p:nvCxnSpPr>
        <p:spPr>
          <a:xfrm flipH="1">
            <a:off x="1215734" y="4280190"/>
            <a:ext cx="27593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1" name="Straight Arrow Connector 190"/>
          <p:cNvCxnSpPr/>
          <p:nvPr/>
        </p:nvCxnSpPr>
        <p:spPr>
          <a:xfrm flipH="1">
            <a:off x="1215389" y="4653893"/>
            <a:ext cx="27593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2" name="Straight Arrow Connector 191"/>
          <p:cNvCxnSpPr/>
          <p:nvPr/>
        </p:nvCxnSpPr>
        <p:spPr>
          <a:xfrm flipV="1">
            <a:off x="5249112" y="3848756"/>
            <a:ext cx="469488" cy="962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3" name="Straight Arrow Connector 192"/>
          <p:cNvCxnSpPr/>
          <p:nvPr/>
        </p:nvCxnSpPr>
        <p:spPr>
          <a:xfrm>
            <a:off x="5278147" y="4333271"/>
            <a:ext cx="44045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4" name="Straight Arrow Connector 193"/>
          <p:cNvCxnSpPr/>
          <p:nvPr/>
        </p:nvCxnSpPr>
        <p:spPr>
          <a:xfrm>
            <a:off x="5307183" y="4692382"/>
            <a:ext cx="41141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7" name="Straight Arrow Connector 256"/>
          <p:cNvCxnSpPr/>
          <p:nvPr/>
        </p:nvCxnSpPr>
        <p:spPr>
          <a:xfrm flipH="1">
            <a:off x="5022405" y="4089303"/>
            <a:ext cx="47343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9" name="Straight Arrow Connector 258"/>
          <p:cNvCxnSpPr/>
          <p:nvPr/>
        </p:nvCxnSpPr>
        <p:spPr>
          <a:xfrm>
            <a:off x="5302381" y="5045291"/>
            <a:ext cx="41621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0" name="Straight Arrow Connector 259"/>
          <p:cNvCxnSpPr/>
          <p:nvPr/>
        </p:nvCxnSpPr>
        <p:spPr>
          <a:xfrm flipH="1">
            <a:off x="5022405" y="4511116"/>
            <a:ext cx="50264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1" name="Straight Arrow Connector 260"/>
          <p:cNvCxnSpPr/>
          <p:nvPr/>
        </p:nvCxnSpPr>
        <p:spPr>
          <a:xfrm flipH="1">
            <a:off x="5022405" y="4884819"/>
            <a:ext cx="5023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6198" y="6411074"/>
            <a:ext cx="760620" cy="369332"/>
          </a:xfrm>
          <a:prstGeom prst="rect">
            <a:avLst/>
          </a:prstGeom>
          <a:noFill/>
        </p:spPr>
        <p:txBody>
          <a:bodyPr wrap="none" rtlCol="0">
            <a:spAutoFit/>
          </a:bodyPr>
          <a:lstStyle/>
          <a:p>
            <a:r>
              <a:rPr lang="en-US" dirty="0" smtClean="0">
                <a:hlinkClick r:id="rId2" action="ppaction://hlinksldjump"/>
              </a:rPr>
              <a:t>[back]</a:t>
            </a:r>
            <a:endParaRPr lang="en-US" dirty="0"/>
          </a:p>
        </p:txBody>
      </p:sp>
    </p:spTree>
    <p:extLst>
      <p:ext uri="{BB962C8B-B14F-4D97-AF65-F5344CB8AC3E}">
        <p14:creationId xmlns:p14="http://schemas.microsoft.com/office/powerpoint/2010/main" val="789043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25" y="274638"/>
            <a:ext cx="8734425" cy="1143000"/>
          </a:xfrm>
        </p:spPr>
        <p:txBody>
          <a:bodyPr rtlCol="0">
            <a:normAutofit fontScale="90000"/>
          </a:bodyPr>
          <a:lstStyle/>
          <a:p>
            <a:pPr eaLnBrk="1" fontAlgn="auto" hangingPunct="1">
              <a:spcAft>
                <a:spcPts val="0"/>
              </a:spcAft>
              <a:defRPr/>
            </a:pPr>
            <a:r>
              <a:rPr lang="en-US" sz="3600" dirty="0">
                <a:ea typeface="+mj-ea"/>
                <a:cs typeface="+mj-cs"/>
              </a:rPr>
              <a:t>M</a:t>
            </a:r>
            <a:r>
              <a:rPr lang="en-US" sz="3600" dirty="0" smtClean="0">
                <a:ea typeface="+mj-ea"/>
                <a:cs typeface="+mj-cs"/>
              </a:rPr>
              <a:t>assive bust of day +5 NWS global deterministic;</a:t>
            </a:r>
            <a:r>
              <a:rPr lang="en-US" sz="4000" dirty="0" smtClean="0">
                <a:ea typeface="+mj-ea"/>
                <a:cs typeface="+mj-cs"/>
              </a:rPr>
              <a:t/>
            </a:r>
            <a:br>
              <a:rPr lang="en-US" sz="4000" dirty="0" smtClean="0">
                <a:ea typeface="+mj-ea"/>
                <a:cs typeface="+mj-cs"/>
              </a:rPr>
            </a:br>
            <a:r>
              <a:rPr lang="en-US" sz="3100" dirty="0" smtClean="0">
                <a:ea typeface="+mj-ea"/>
                <a:cs typeface="+mj-cs"/>
              </a:rPr>
              <a:t>totally misses jet stream pattern</a:t>
            </a:r>
            <a:endParaRPr lang="en-US" sz="3200" dirty="0">
              <a:ea typeface="+mj-ea"/>
              <a:cs typeface="+mj-cs"/>
            </a:endParaRPr>
          </a:p>
        </p:txBody>
      </p:sp>
      <p:sp>
        <p:nvSpPr>
          <p:cNvPr id="3" name="Slide Number Placeholder 2"/>
          <p:cNvSpPr>
            <a:spLocks noGrp="1"/>
          </p:cNvSpPr>
          <p:nvPr>
            <p:ph type="sldNum" sz="quarter" idx="12"/>
          </p:nvPr>
        </p:nvSpPr>
        <p:spPr/>
        <p:txBody>
          <a:bodyPr/>
          <a:lstStyle/>
          <a:p>
            <a:pPr>
              <a:defRPr/>
            </a:pPr>
            <a:fld id="{1155A053-1ABE-1040-B27C-687426969A05}" type="slidenum">
              <a:rPr lang="en-US"/>
              <a:pPr>
                <a:defRPr/>
              </a:pPr>
              <a:t>8</a:t>
            </a:fld>
            <a:endParaRPr lang="en-US"/>
          </a:p>
        </p:txBody>
      </p:sp>
      <p:pic>
        <p:nvPicPr>
          <p:cNvPr id="22530" name="Picture 3" descr="Screen shot 2012-01-05 at 8.39.5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1417638"/>
            <a:ext cx="6618288"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4"/>
          <p:cNvSpPr txBox="1">
            <a:spLocks noChangeArrowheads="1"/>
          </p:cNvSpPr>
          <p:nvPr/>
        </p:nvSpPr>
        <p:spPr bwMode="auto">
          <a:xfrm>
            <a:off x="0" y="6550025"/>
            <a:ext cx="4537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c/o Heather Archambault, SUNY/Albany and NRL/Monterey</a:t>
            </a:r>
          </a:p>
        </p:txBody>
      </p:sp>
      <p:sp>
        <p:nvSpPr>
          <p:cNvPr id="22532" name="TextBox 6"/>
          <p:cNvSpPr txBox="1">
            <a:spLocks noChangeArrowheads="1"/>
          </p:cNvSpPr>
          <p:nvPr/>
        </p:nvSpPr>
        <p:spPr bwMode="auto">
          <a:xfrm>
            <a:off x="1138238" y="5651500"/>
            <a:ext cx="6797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solidFill>
                  <a:srgbClr val="FF0000"/>
                </a:solidFill>
              </a:rPr>
              <a:t>Perhaps small initial condition errors led to the bust?  </a:t>
            </a:r>
          </a:p>
          <a:p>
            <a:pPr algn="ctr" eaLnBrk="1" hangingPunct="1"/>
            <a:r>
              <a:rPr lang="en-US">
                <a:solidFill>
                  <a:srgbClr val="FF0000"/>
                </a:solidFill>
              </a:rPr>
              <a:t>What about ensemble systems?</a:t>
            </a:r>
          </a:p>
        </p:txBody>
      </p:sp>
    </p:spTree>
    <p:extLst>
      <p:ext uri="{BB962C8B-B14F-4D97-AF65-F5344CB8AC3E}">
        <p14:creationId xmlns:p14="http://schemas.microsoft.com/office/powerpoint/2010/main" val="18096920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Z500_spaghetti_NCEP.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8513" y="1176338"/>
            <a:ext cx="7713662"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49225"/>
            <a:ext cx="8229600" cy="1143000"/>
          </a:xfrm>
        </p:spPr>
        <p:txBody>
          <a:bodyPr rtlCol="0">
            <a:normAutofit fontScale="90000"/>
          </a:bodyPr>
          <a:lstStyle/>
          <a:p>
            <a:pPr eaLnBrk="1" fontAlgn="auto" hangingPunct="1">
              <a:spcAft>
                <a:spcPts val="0"/>
              </a:spcAft>
              <a:defRPr/>
            </a:pPr>
            <a:r>
              <a:rPr lang="en-US" dirty="0" smtClean="0">
                <a:ea typeface="+mj-ea"/>
                <a:cs typeface="+mj-cs"/>
              </a:rPr>
              <a:t>“Spaghetti plots”, NWS ensemble</a:t>
            </a:r>
            <a:br>
              <a:rPr lang="en-US" dirty="0" smtClean="0">
                <a:ea typeface="+mj-ea"/>
                <a:cs typeface="+mj-cs"/>
              </a:rPr>
            </a:br>
            <a:r>
              <a:rPr lang="en-US" sz="3100" dirty="0" smtClean="0">
                <a:ea typeface="+mj-ea"/>
                <a:cs typeface="+mj-cs"/>
              </a:rPr>
              <a:t>(546 dam contour, + 5 day forecast)</a:t>
            </a:r>
            <a:endParaRPr lang="en-US" sz="3100" dirty="0">
              <a:ea typeface="+mj-ea"/>
              <a:cs typeface="+mj-cs"/>
            </a:endParaRPr>
          </a:p>
        </p:txBody>
      </p:sp>
      <p:sp>
        <p:nvSpPr>
          <p:cNvPr id="5" name="Slide Number Placeholder 4"/>
          <p:cNvSpPr>
            <a:spLocks noGrp="1"/>
          </p:cNvSpPr>
          <p:nvPr>
            <p:ph type="sldNum" sz="quarter" idx="12"/>
          </p:nvPr>
        </p:nvSpPr>
        <p:spPr/>
        <p:txBody>
          <a:bodyPr/>
          <a:lstStyle/>
          <a:p>
            <a:pPr>
              <a:defRPr/>
            </a:pPr>
            <a:fld id="{A807B214-EF7F-DF4F-BC03-843FC03C1E96}" type="slidenum">
              <a:rPr lang="en-US"/>
              <a:pPr>
                <a:defRPr/>
              </a:pPr>
              <a:t>9</a:t>
            </a:fld>
            <a:endParaRPr lang="en-US"/>
          </a:p>
        </p:txBody>
      </p:sp>
      <p:sp>
        <p:nvSpPr>
          <p:cNvPr id="23555" name="TextBox 5"/>
          <p:cNvSpPr txBox="1">
            <a:spLocks noChangeArrowheads="1"/>
          </p:cNvSpPr>
          <p:nvPr/>
        </p:nvSpPr>
        <p:spPr bwMode="auto">
          <a:xfrm>
            <a:off x="1328738" y="5089525"/>
            <a:ext cx="4144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baseline="30000"/>
              <a:t>__ </a:t>
            </a:r>
            <a:r>
              <a:rPr lang="en-US" sz="1800"/>
              <a:t>day +0    </a:t>
            </a:r>
            <a:r>
              <a:rPr lang="en-US" sz="1800" b="1" baseline="30000">
                <a:solidFill>
                  <a:srgbClr val="0000FF"/>
                </a:solidFill>
              </a:rPr>
              <a:t>__</a:t>
            </a:r>
            <a:r>
              <a:rPr lang="en-US" sz="1800">
                <a:solidFill>
                  <a:srgbClr val="0000FF"/>
                </a:solidFill>
              </a:rPr>
              <a:t>day +1</a:t>
            </a:r>
            <a:r>
              <a:rPr lang="en-US" sz="1800"/>
              <a:t>    </a:t>
            </a:r>
            <a:r>
              <a:rPr lang="en-US" sz="1800" b="1" baseline="30000">
                <a:solidFill>
                  <a:srgbClr val="14FCE7"/>
                </a:solidFill>
              </a:rPr>
              <a:t>__</a:t>
            </a:r>
            <a:r>
              <a:rPr lang="en-US" sz="1800">
                <a:solidFill>
                  <a:srgbClr val="14FCE7"/>
                </a:solidFill>
              </a:rPr>
              <a:t>day +3</a:t>
            </a:r>
            <a:r>
              <a:rPr lang="en-US" sz="1800"/>
              <a:t>    </a:t>
            </a:r>
            <a:r>
              <a:rPr lang="en-US" sz="1800" b="1" baseline="30000">
                <a:solidFill>
                  <a:srgbClr val="FF0000"/>
                </a:solidFill>
              </a:rPr>
              <a:t>__</a:t>
            </a:r>
            <a:r>
              <a:rPr lang="en-US" sz="1800">
                <a:solidFill>
                  <a:srgbClr val="FF0000"/>
                </a:solidFill>
              </a:rPr>
              <a:t> day +5</a:t>
            </a:r>
          </a:p>
        </p:txBody>
      </p:sp>
      <p:sp>
        <p:nvSpPr>
          <p:cNvPr id="23556" name="TextBox 6"/>
          <p:cNvSpPr txBox="1">
            <a:spLocks noChangeArrowheads="1"/>
          </p:cNvSpPr>
          <p:nvPr/>
        </p:nvSpPr>
        <p:spPr bwMode="auto">
          <a:xfrm>
            <a:off x="637767" y="5800725"/>
            <a:ext cx="79827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dirty="0" smtClean="0"/>
              <a:t>NWS NCEP </a:t>
            </a:r>
            <a:r>
              <a:rPr lang="en-US" dirty="0" smtClean="0"/>
              <a:t>“GEFS” </a:t>
            </a:r>
            <a:r>
              <a:rPr lang="en-US" dirty="0"/>
              <a:t>ensemble has only a hint in a few members </a:t>
            </a:r>
          </a:p>
          <a:p>
            <a:pPr algn="ctr" eaLnBrk="1" hangingPunct="1"/>
            <a:r>
              <a:rPr lang="en-US" dirty="0"/>
              <a:t>of a major system affecting the southwest US.  </a:t>
            </a:r>
          </a:p>
        </p:txBody>
      </p:sp>
    </p:spTree>
    <p:extLst>
      <p:ext uri="{BB962C8B-B14F-4D97-AF65-F5344CB8AC3E}">
        <p14:creationId xmlns:p14="http://schemas.microsoft.com/office/powerpoint/2010/main" val="4300017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18610</TotalTime>
  <Words>3249</Words>
  <Application>Microsoft Macintosh PowerPoint</Application>
  <PresentationFormat>On-screen Show (4:3)</PresentationFormat>
  <Paragraphs>553</Paragraphs>
  <Slides>79</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Office Theme</vt:lpstr>
      <vt:lpstr>Document</vt:lpstr>
      <vt:lpstr>Statistical post-processing and downscaling of precipitation forecasts </vt:lpstr>
      <vt:lpstr>Outline</vt:lpstr>
      <vt:lpstr>1999 storm “Lothar” </vt:lpstr>
      <vt:lpstr>“Ensemble prediction” or “ensemble forecasting” Multiple simulations of the weather from slightly different initial conditions, perhaps different forecast models</vt:lpstr>
      <vt:lpstr>“Ensemble prediction” or “ensemble forecasting” Multiple simulations of the weather from slightly different initial conditions, perhaps different forecast models</vt:lpstr>
      <vt:lpstr>Initial conditions for Lothar ensemble forecasts</vt:lpstr>
      <vt:lpstr>PowerPoint Presentation</vt:lpstr>
      <vt:lpstr>Massive bust of day +5 NWS global deterministic; totally misses jet stream pattern</vt:lpstr>
      <vt:lpstr>“Spaghetti plots”, NWS ensemble (546 dam contour, + 5 day forecast)</vt:lpstr>
      <vt:lpstr>“Spaghetti plots”, ECMWF ensemble (546 dam contour + 5 day forecast)</vt:lpstr>
      <vt:lpstr>Reliability and skill of global ensembles</vt:lpstr>
      <vt:lpstr>Scientifically, what must be done to produce high-quality ensembles?</vt:lpstr>
      <vt:lpstr>Scientifically, what must be done to produce high-quality ensembles?</vt:lpstr>
      <vt:lpstr>Scientifically, what must be done to produce high-quality ensembles?</vt:lpstr>
      <vt:lpstr>Ways to estimate model uncertainty</vt:lpstr>
      <vt:lpstr> Statistical post-processing  and downscaling (of precipitation)  (another way to improve probabilistic  forecasts while you wait for ensemble prediction systems to be improved)</vt:lpstr>
      <vt:lpstr>Statistical post-processing in its simplest form</vt:lpstr>
      <vt:lpstr>Statistical post-processing in its simplest form</vt:lpstr>
      <vt:lpstr>A few challenges with precipitation  post-processing</vt:lpstr>
      <vt:lpstr>Statistical post-processing for rare events is challenging without a large training sample</vt:lpstr>
      <vt:lpstr>Reforecasts (hindcasts)</vt:lpstr>
      <vt:lpstr>GEFS reforecast v2 details</vt:lpstr>
      <vt:lpstr>Data that is readily available from ESRL</vt:lpstr>
      <vt:lpstr>Data that is readily available from ESRL</vt:lpstr>
      <vt:lpstr>esrl.noaa.gov/psd/forecasts/reforecast2/download.html</vt:lpstr>
      <vt:lpstr>PowerPoint Presentation</vt:lpstr>
      <vt:lpstr>Analog post-processing and  implicit downscaling: skill</vt:lpstr>
      <vt:lpstr>&gt; 10 mm event</vt:lpstr>
      <vt:lpstr>Supplemental data locations  to increase training sample size</vt:lpstr>
      <vt:lpstr>Reliability, 108-120 h, &gt; 1 mm</vt:lpstr>
      <vt:lpstr>Reliability, 108-120 h, &gt; 10 mm</vt:lpstr>
      <vt:lpstr>Parametric methods  tested with reforecasts</vt:lpstr>
      <vt:lpstr>PowerPoint Presentation</vt:lpstr>
      <vt:lpstr>PowerPoint Presentation</vt:lpstr>
      <vt:lpstr>PowerPoint Presentation</vt:lpstr>
      <vt:lpstr>PowerPoint Presentation</vt:lpstr>
      <vt:lpstr>Regression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 vs. machine</vt:lpstr>
      <vt:lpstr>Conventional logistic regression</vt:lpstr>
      <vt:lpstr>Wilks’ extended logistic regression</vt:lpstr>
      <vt:lpstr>PowerPoint Presentation</vt:lpstr>
      <vt:lpstr>Eureqa’s data and constraints</vt:lpstr>
      <vt:lpstr>PowerPoint Presentation</vt:lpstr>
      <vt:lpstr>Brier skill scores, ITH 36-48 h precip.</vt:lpstr>
      <vt:lpstr>Conclusions</vt:lpstr>
      <vt:lpstr>Challenge: for NWS real-time applications, there is little training data, or it’s hard to get.</vt:lpstr>
      <vt:lpstr>What might we reasonably do to post-process multi-model ensemble guidance?</vt:lpstr>
      <vt:lpstr>PowerPoint Presentation</vt:lpstr>
      <vt:lpstr>Thought process behind  POP statistical downscaling</vt:lpstr>
      <vt:lpstr>Proposed downscaling methodology</vt:lpstr>
      <vt:lpstr>Smoothing the POP forecasts</vt:lpstr>
      <vt:lpstr>without  Savitzky-Golay)        with Savitzky-Golay</vt:lpstr>
      <vt:lpstr>Savitzky-Golay filter</vt:lpstr>
      <vt:lpstr>Another problem: systematic biases such as over-forecasting of drizzle.</vt:lpstr>
      <vt:lpstr>CDF-based bias correction</vt:lpstr>
      <vt:lpstr>Potential remedy for small sample size:  use supplemental data locations</vt:lpstr>
      <vt:lpstr>Planned approach for POP  during Blender demo period</vt:lpstr>
      <vt:lpstr>Reliability and skill, before &amp; after</vt:lpstr>
      <vt:lpstr>Reliability and skill, before &amp; after</vt:lpstr>
      <vt:lpstr>Reliability and skill of raw ensembles</vt:lpstr>
      <vt:lpstr>Jan 2014 accumulated precipitation</vt:lpstr>
      <vt:lpstr>Jan 2014 deviation from normal</vt:lpstr>
      <vt:lpstr>Benefits of CDF correction may not generalize to higher precipitation amounts</vt:lpstr>
      <vt:lpstr>State estimation (“data assimilation”)</vt:lpstr>
      <vt:lpstr>State estimation (“data assimilation”)</vt:lpstr>
      <vt:lpstr>PowerPoint Presentation</vt:lpstr>
      <vt:lpstr>Stochastic parameterization:  scientific basis</vt:lpstr>
      <vt:lpstr>Stochastic parameterization:  scientific basis</vt:lpstr>
      <vt:lpstr>Stochastic parameterization:  scientific basis</vt:lpstr>
      <vt:lpstr>Stochastic parameterization:  scientific basis</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Hamill</dc:creator>
  <cp:lastModifiedBy>Tom  Hamill</cp:lastModifiedBy>
  <cp:revision>34</cp:revision>
  <dcterms:created xsi:type="dcterms:W3CDTF">2014-09-29T19:01:56Z</dcterms:created>
  <dcterms:modified xsi:type="dcterms:W3CDTF">2014-10-15T14:38:42Z</dcterms:modified>
</cp:coreProperties>
</file>