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null)" ContentType="image/x-em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56" r:id="rId2"/>
    <p:sldId id="502" r:id="rId3"/>
    <p:sldId id="489" r:id="rId4"/>
    <p:sldId id="501" r:id="rId5"/>
    <p:sldId id="512" r:id="rId6"/>
    <p:sldId id="503" r:id="rId7"/>
    <p:sldId id="490" r:id="rId8"/>
    <p:sldId id="412" r:id="rId9"/>
    <p:sldId id="491" r:id="rId10"/>
    <p:sldId id="450" r:id="rId11"/>
    <p:sldId id="447" r:id="rId12"/>
    <p:sldId id="448" r:id="rId13"/>
    <p:sldId id="449" r:id="rId14"/>
    <p:sldId id="340" r:id="rId15"/>
    <p:sldId id="358" r:id="rId16"/>
    <p:sldId id="341" r:id="rId17"/>
    <p:sldId id="357" r:id="rId18"/>
    <p:sldId id="381" r:id="rId19"/>
    <p:sldId id="410" r:id="rId20"/>
    <p:sldId id="411" r:id="rId21"/>
    <p:sldId id="361" r:id="rId22"/>
    <p:sldId id="413" r:id="rId23"/>
    <p:sldId id="492" r:id="rId24"/>
    <p:sldId id="475" r:id="rId25"/>
    <p:sldId id="476" r:id="rId26"/>
    <p:sldId id="453" r:id="rId27"/>
    <p:sldId id="454" r:id="rId28"/>
    <p:sldId id="504" r:id="rId29"/>
    <p:sldId id="472" r:id="rId30"/>
    <p:sldId id="455" r:id="rId31"/>
    <p:sldId id="418" r:id="rId32"/>
    <p:sldId id="478" r:id="rId33"/>
    <p:sldId id="479" r:id="rId34"/>
    <p:sldId id="481" r:id="rId35"/>
    <p:sldId id="482" r:id="rId36"/>
    <p:sldId id="509" r:id="rId37"/>
    <p:sldId id="510" r:id="rId38"/>
    <p:sldId id="483" r:id="rId39"/>
    <p:sldId id="484" r:id="rId40"/>
    <p:sldId id="485" r:id="rId41"/>
    <p:sldId id="486" r:id="rId42"/>
    <p:sldId id="496" r:id="rId43"/>
    <p:sldId id="506" r:id="rId44"/>
    <p:sldId id="507" r:id="rId45"/>
    <p:sldId id="508" r:id="rId46"/>
    <p:sldId id="258" r:id="rId47"/>
    <p:sldId id="257" r:id="rId48"/>
    <p:sldId id="259" r:id="rId49"/>
    <p:sldId id="260" r:id="rId50"/>
    <p:sldId id="261" r:id="rId51"/>
    <p:sldId id="262" r:id="rId52"/>
    <p:sldId id="263" r:id="rId53"/>
    <p:sldId id="264" r:id="rId54"/>
    <p:sldId id="265" r:id="rId55"/>
    <p:sldId id="266" r:id="rId56"/>
    <p:sldId id="267" r:id="rId57"/>
    <p:sldId id="268" r:id="rId58"/>
    <p:sldId id="513" r:id="rId59"/>
    <p:sldId id="269" r:id="rId60"/>
    <p:sldId id="270" r:id="rId61"/>
    <p:sldId id="271" r:id="rId62"/>
    <p:sldId id="272" r:id="rId63"/>
    <p:sldId id="48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29"/>
    <p:restoredTop sz="94677"/>
  </p:normalViewPr>
  <p:slideViewPr>
    <p:cSldViewPr snapToGrid="0" snapToObjects="1">
      <p:cViewPr varScale="1">
        <p:scale>
          <a:sx n="89" d="100"/>
          <a:sy n="89" d="100"/>
        </p:scale>
        <p:origin x="192" y="5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55BDAD-7B1A-D142-AB8F-A4AE71AA2722}" type="datetimeFigureOut">
              <a:rPr lang="en-US" smtClean="0"/>
              <a:t>3/25/18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8B810D-3825-7D42-8F2A-C4A65AC77116}" type="slidenum">
              <a:rPr lang="en-US" smtClean="0"/>
              <a:t>‹#›</a:t>
            </a:fld>
            <a:endParaRPr lang="en-US"/>
          </a:p>
        </p:txBody>
      </p:sp>
    </p:spTree>
    <p:extLst>
      <p:ext uri="{BB962C8B-B14F-4D97-AF65-F5344CB8AC3E}">
        <p14:creationId xmlns:p14="http://schemas.microsoft.com/office/powerpoint/2010/main" val="1231603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BC9F73-9487-A849-B3DE-3718CBC28097}" type="slidenum">
              <a:rPr lang="en-US" smtClean="0"/>
              <a:t>39</a:t>
            </a:fld>
            <a:endParaRPr lang="en-US"/>
          </a:p>
        </p:txBody>
      </p:sp>
    </p:spTree>
    <p:extLst>
      <p:ext uri="{BB962C8B-B14F-4D97-AF65-F5344CB8AC3E}">
        <p14:creationId xmlns:p14="http://schemas.microsoft.com/office/powerpoint/2010/main" val="605924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C6A35D-2A47-1646-A8EC-980A132CA5C3}" type="datetime1">
              <a:rPr lang="en-US" smtClean="0"/>
              <a:t>3/25/18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428699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BB4539-22FC-3441-952D-905E80FED934}" type="datetime1">
              <a:rPr lang="en-US" smtClean="0"/>
              <a:t>3/25/18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1374890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186D36-64E1-4044-81B4-B2A1F1949705}" type="datetime1">
              <a:rPr lang="en-US" smtClean="0"/>
              <a:t>3/25/18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859213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B89316-6434-9140-B741-5B6D54A014FC}" type="datetime1">
              <a:rPr lang="en-US" smtClean="0"/>
              <a:t>3/25/18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895598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EEEF46-8D01-C24B-8FEF-E923936330BA}" type="datetime1">
              <a:rPr lang="en-US" smtClean="0"/>
              <a:t>3/25/18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50177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3B0DD8-1AEC-904B-AE3A-F35C60DAF382}" type="datetime1">
              <a:rPr lang="en-US" smtClean="0"/>
              <a:t>3/25/18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1521585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7884E1-9C9A-7A41-A657-A4532172EA23}" type="datetime1">
              <a:rPr lang="en-US" smtClean="0"/>
              <a:t>3/25/18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1055272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DDA425-AEEF-C345-BDF4-7CADB569FF57}" type="datetime1">
              <a:rPr lang="en-US" smtClean="0"/>
              <a:t>3/25/18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2038076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ED7D1F-C61B-EF4E-8976-8CB5DF20AC12}" type="datetime1">
              <a:rPr lang="en-US" smtClean="0"/>
              <a:t>3/25/18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1587750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8C401E-8EEF-CB49-AD3D-8FBDE8CEACBC}" type="datetime1">
              <a:rPr lang="en-US" smtClean="0"/>
              <a:t>3/25/18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69467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30B624-17B1-9A4C-9B25-D641E02CE981}" type="datetime1">
              <a:rPr lang="en-US" smtClean="0"/>
              <a:t>3/25/18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1615517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61525-2997-5C45-A27A-5FE00F2F013B}" type="datetime1">
              <a:rPr lang="en-US" smtClean="0"/>
              <a:t>3/25/18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5099C4-F8E9-DE4A-8183-3503EE245662}" type="slidenum">
              <a:rPr lang="en-US" smtClean="0"/>
              <a:t>‹#›</a:t>
            </a:fld>
            <a:endParaRPr lang="en-US"/>
          </a:p>
        </p:txBody>
      </p:sp>
    </p:spTree>
    <p:extLst>
      <p:ext uri="{BB962C8B-B14F-4D97-AF65-F5344CB8AC3E}">
        <p14:creationId xmlns:p14="http://schemas.microsoft.com/office/powerpoint/2010/main" val="254294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tom.hamill@noaa.gov"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esrl.noaa.gov/psd/people/tom.hamill/POP12_QPF_article_Hamill.docx"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s://www.esrl.noaa.gov/psd/people/tom.hamill/OnlineappendixBApplicationofSavitzky-GolaysmoothingtoPOP12andQPF06.docx" TargetMode="External"/><Relationship Id="rId4" Type="http://schemas.openxmlformats.org/officeDocument/2006/relationships/hyperlink" Target="https://www.esrl.noaa.gov/psd/people/tom.hamill/OnlineAppendixASupplementallocations.docx"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journals.ametsoc.org/doi/pdf/10.1175/MWR-D-15-0061.1"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nul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nul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nul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nul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nul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nul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nul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nul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nul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nul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nul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doi.org/10.1175/MWR-D-16-0331.1" TargetMode="External"/><Relationship Id="rId2" Type="http://schemas.openxmlformats.org/officeDocument/2006/relationships/hyperlink" Target="http://journals.ametsoc.org/doi/abs/10.1175/MWR-D-16-0331.1"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7622" y="2335002"/>
            <a:ext cx="11515240" cy="2387600"/>
          </a:xfrm>
        </p:spPr>
        <p:txBody>
          <a:bodyPr>
            <a:normAutofit fontScale="90000"/>
          </a:bodyPr>
          <a:lstStyle/>
          <a:p>
            <a:r>
              <a:rPr lang="en-US" sz="5400" b="1" dirty="0"/>
              <a:t>Improved Statistical </a:t>
            </a:r>
            <a:r>
              <a:rPr lang="en-US" sz="5400" b="1" dirty="0" err="1"/>
              <a:t>Postprocessing</a:t>
            </a:r>
            <a:r>
              <a:rPr lang="en-US" sz="5400" b="1" dirty="0"/>
              <a:t> of Precipitation for NWS Forecasts and Hydrologic Applications </a:t>
            </a:r>
            <a:br>
              <a:rPr lang="en-US" sz="4800" b="1" dirty="0"/>
            </a:br>
            <a:endParaRPr lang="en-US" sz="1300" dirty="0"/>
          </a:p>
        </p:txBody>
      </p:sp>
      <p:sp>
        <p:nvSpPr>
          <p:cNvPr id="4" name="Slide Number Placeholder 3"/>
          <p:cNvSpPr>
            <a:spLocks noGrp="1"/>
          </p:cNvSpPr>
          <p:nvPr>
            <p:ph type="sldNum" sz="quarter" idx="12"/>
          </p:nvPr>
        </p:nvSpPr>
        <p:spPr/>
        <p:txBody>
          <a:bodyPr/>
          <a:lstStyle/>
          <a:p>
            <a:fld id="{435099C4-F8E9-DE4A-8183-3503EE245662}" type="slidenum">
              <a:rPr lang="en-US" smtClean="0"/>
              <a:t>1</a:t>
            </a:fld>
            <a:endParaRPr lang="en-US"/>
          </a:p>
        </p:txBody>
      </p:sp>
      <p:sp>
        <p:nvSpPr>
          <p:cNvPr id="3" name="TextBox 2"/>
          <p:cNvSpPr txBox="1"/>
          <p:nvPr/>
        </p:nvSpPr>
        <p:spPr>
          <a:xfrm>
            <a:off x="1717397" y="4987252"/>
            <a:ext cx="8473794" cy="1692771"/>
          </a:xfrm>
          <a:prstGeom prst="rect">
            <a:avLst/>
          </a:prstGeom>
          <a:noFill/>
        </p:spPr>
        <p:txBody>
          <a:bodyPr wrap="none" rtlCol="0">
            <a:spAutoFit/>
          </a:bodyPr>
          <a:lstStyle/>
          <a:p>
            <a:pPr algn="ctr"/>
            <a:r>
              <a:rPr lang="en-US" sz="4000" dirty="0">
                <a:solidFill>
                  <a:schemeClr val="bg1">
                    <a:lumMod val="50000"/>
                  </a:schemeClr>
                </a:solidFill>
              </a:rPr>
              <a:t>Tom Hamill </a:t>
            </a:r>
          </a:p>
          <a:p>
            <a:pPr algn="ctr"/>
            <a:r>
              <a:rPr lang="en-US" sz="3200" i="1" dirty="0">
                <a:solidFill>
                  <a:schemeClr val="bg1">
                    <a:lumMod val="50000"/>
                  </a:schemeClr>
                </a:solidFill>
              </a:rPr>
              <a:t>ESRL Physical Sciences Division, Boulder, Colorado</a:t>
            </a:r>
          </a:p>
          <a:p>
            <a:pPr algn="ctr"/>
            <a:r>
              <a:rPr lang="en-US" sz="3200" dirty="0">
                <a:solidFill>
                  <a:schemeClr val="bg1">
                    <a:lumMod val="50000"/>
                  </a:schemeClr>
                </a:solidFill>
                <a:hlinkClick r:id="rId2"/>
              </a:rPr>
              <a:t>tom.hamill@noaa.gov</a:t>
            </a:r>
            <a:r>
              <a:rPr lang="en-US" sz="3200" dirty="0">
                <a:solidFill>
                  <a:schemeClr val="bg1">
                    <a:lumMod val="50000"/>
                  </a:schemeClr>
                </a:solidFill>
              </a:rPr>
              <a:t>  +1 (303) 497-3060</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358" y="179806"/>
            <a:ext cx="1983874" cy="2012400"/>
          </a:xfrm>
          <a:prstGeom prst="rect">
            <a:avLst/>
          </a:prstGeom>
        </p:spPr>
      </p:pic>
    </p:spTree>
    <p:extLst>
      <p:ext uri="{BB962C8B-B14F-4D97-AF65-F5344CB8AC3E}">
        <p14:creationId xmlns:p14="http://schemas.microsoft.com/office/powerpoint/2010/main" val="347566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 high-level description of the algorithm</a:t>
            </a:r>
          </a:p>
        </p:txBody>
      </p:sp>
      <p:sp>
        <p:nvSpPr>
          <p:cNvPr id="3" name="Content Placeholder 2"/>
          <p:cNvSpPr>
            <a:spLocks noGrp="1"/>
          </p:cNvSpPr>
          <p:nvPr>
            <p:ph idx="1"/>
          </p:nvPr>
        </p:nvSpPr>
        <p:spPr/>
        <p:txBody>
          <a:bodyPr/>
          <a:lstStyle/>
          <a:p>
            <a:r>
              <a:rPr lang="en-US" dirty="0"/>
              <a:t>Process each modeling system independently.</a:t>
            </a:r>
          </a:p>
          <a:p>
            <a:r>
              <a:rPr lang="en-US" dirty="0"/>
              <a:t>“Supplemental locations” to increase training sample size (train with last 60 days of forecast and analyzed precipitation).</a:t>
            </a:r>
          </a:p>
          <a:p>
            <a:r>
              <a:rPr lang="en-US" dirty="0"/>
              <a:t>Quantile mapping to address biases in mean forecasts.</a:t>
            </a:r>
          </a:p>
          <a:p>
            <a:r>
              <a:rPr lang="en-US" dirty="0"/>
              <a:t>Form probability from ensemble members:</a:t>
            </a:r>
          </a:p>
          <a:p>
            <a:pPr lvl="1"/>
            <a:r>
              <a:rPr lang="en-US" dirty="0"/>
              <a:t>Different sorted members have different weights.</a:t>
            </a:r>
          </a:p>
          <a:p>
            <a:pPr lvl="1"/>
            <a:r>
              <a:rPr lang="en-US" dirty="0"/>
              <a:t>Different sorted members have different dressing distributions.</a:t>
            </a:r>
          </a:p>
          <a:p>
            <a:r>
              <a:rPr lang="en-US" dirty="0"/>
              <a:t>Linearly combine probabilities from multiple systems.</a:t>
            </a:r>
          </a:p>
        </p:txBody>
      </p:sp>
      <p:sp>
        <p:nvSpPr>
          <p:cNvPr id="4" name="Slide Number Placeholder 3"/>
          <p:cNvSpPr>
            <a:spLocks noGrp="1"/>
          </p:cNvSpPr>
          <p:nvPr>
            <p:ph type="sldNum" sz="quarter" idx="12"/>
          </p:nvPr>
        </p:nvSpPr>
        <p:spPr/>
        <p:txBody>
          <a:bodyPr/>
          <a:lstStyle/>
          <a:p>
            <a:fld id="{435099C4-F8E9-DE4A-8183-3503EE245662}" type="slidenum">
              <a:rPr lang="en-US" smtClean="0"/>
              <a:t>10</a:t>
            </a:fld>
            <a:endParaRPr lang="en-US"/>
          </a:p>
        </p:txBody>
      </p:sp>
    </p:spTree>
    <p:extLst>
      <p:ext uri="{BB962C8B-B14F-4D97-AF65-F5344CB8AC3E}">
        <p14:creationId xmlns:p14="http://schemas.microsoft.com/office/powerpoint/2010/main" val="1233243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7" y="100430"/>
            <a:ext cx="10511589" cy="894181"/>
          </a:xfrm>
        </p:spPr>
        <p:txBody>
          <a:bodyPr/>
          <a:lstStyle/>
          <a:p>
            <a:r>
              <a:rPr lang="en-US" b="1" dirty="0"/>
              <a:t>Future Blend PQPF algorithm</a:t>
            </a:r>
          </a:p>
        </p:txBody>
      </p:sp>
      <p:sp>
        <p:nvSpPr>
          <p:cNvPr id="4" name="Slide Number Placeholder 3"/>
          <p:cNvSpPr>
            <a:spLocks noGrp="1"/>
          </p:cNvSpPr>
          <p:nvPr>
            <p:ph type="sldNum" sz="quarter" idx="12"/>
          </p:nvPr>
        </p:nvSpPr>
        <p:spPr/>
        <p:txBody>
          <a:bodyPr/>
          <a:lstStyle/>
          <a:p>
            <a:fld id="{435099C4-F8E9-DE4A-8183-3503EE245662}" type="slidenum">
              <a:rPr lang="en-US" smtClean="0"/>
              <a:t>11</a:t>
            </a:fld>
            <a:endParaRPr lang="en-US"/>
          </a:p>
        </p:txBody>
      </p:sp>
      <p:sp>
        <p:nvSpPr>
          <p:cNvPr id="5" name="Rectangle 4"/>
          <p:cNvSpPr/>
          <p:nvPr/>
        </p:nvSpPr>
        <p:spPr>
          <a:xfrm>
            <a:off x="308811" y="1166043"/>
            <a:ext cx="1624263"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CMC </a:t>
            </a:r>
            <a:r>
              <a:rPr lang="en-US"/>
              <a:t>ensemble data</a:t>
            </a:r>
          </a:p>
        </p:txBody>
      </p:sp>
      <p:sp>
        <p:nvSpPr>
          <p:cNvPr id="6" name="Rectangle 5"/>
          <p:cNvSpPr/>
          <p:nvPr/>
        </p:nvSpPr>
        <p:spPr>
          <a:xfrm>
            <a:off x="6063915" y="1166041"/>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NCEP deterministic data</a:t>
            </a:r>
            <a:endParaRPr lang="en-US" dirty="0"/>
          </a:p>
        </p:txBody>
      </p:sp>
      <p:sp>
        <p:nvSpPr>
          <p:cNvPr id="7" name="Rectangle 6"/>
          <p:cNvSpPr/>
          <p:nvPr/>
        </p:nvSpPr>
        <p:spPr>
          <a:xfrm>
            <a:off x="4190998" y="1166042"/>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NCEP </a:t>
            </a:r>
            <a:r>
              <a:rPr lang="en-US" dirty="0"/>
              <a:t>ensemble data</a:t>
            </a:r>
          </a:p>
        </p:txBody>
      </p:sp>
      <p:sp>
        <p:nvSpPr>
          <p:cNvPr id="8" name="Rectangle 7"/>
          <p:cNvSpPr/>
          <p:nvPr/>
        </p:nvSpPr>
        <p:spPr>
          <a:xfrm>
            <a:off x="2085473" y="1166042"/>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CMC deterministic data</a:t>
            </a:r>
          </a:p>
        </p:txBody>
      </p:sp>
      <p:sp>
        <p:nvSpPr>
          <p:cNvPr id="9" name="Rectangle 8"/>
          <p:cNvSpPr/>
          <p:nvPr/>
        </p:nvSpPr>
        <p:spPr>
          <a:xfrm>
            <a:off x="10042357" y="1166040"/>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FNMOC deterministic </a:t>
            </a:r>
            <a:r>
              <a:rPr lang="en-US" dirty="0"/>
              <a:t>data</a:t>
            </a:r>
          </a:p>
        </p:txBody>
      </p:sp>
      <p:sp>
        <p:nvSpPr>
          <p:cNvPr id="10" name="Rectangle 9"/>
          <p:cNvSpPr/>
          <p:nvPr/>
        </p:nvSpPr>
        <p:spPr>
          <a:xfrm>
            <a:off x="8169440" y="1166041"/>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FNMOC ensemble data</a:t>
            </a:r>
          </a:p>
        </p:txBody>
      </p:sp>
      <p:sp>
        <p:nvSpPr>
          <p:cNvPr id="11" name="Rounded Rectangle 10"/>
          <p:cNvSpPr/>
          <p:nvPr/>
        </p:nvSpPr>
        <p:spPr>
          <a:xfrm>
            <a:off x="308811" y="2146120"/>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cxnSp>
        <p:nvCxnSpPr>
          <p:cNvPr id="13" name="Straight Arrow Connector 12"/>
          <p:cNvCxnSpPr>
            <a:stCxn id="5" idx="2"/>
            <a:endCxn id="11" idx="0"/>
          </p:cNvCxnSpPr>
          <p:nvPr/>
        </p:nvCxnSpPr>
        <p:spPr>
          <a:xfrm flipH="1">
            <a:off x="1113518" y="1721014"/>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29" idx="0"/>
          </p:cNvCxnSpPr>
          <p:nvPr/>
        </p:nvCxnSpPr>
        <p:spPr>
          <a:xfrm>
            <a:off x="3062036" y="1721013"/>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Round Diagonal Corner Rectangle 24"/>
          <p:cNvSpPr/>
          <p:nvPr/>
        </p:nvSpPr>
        <p:spPr>
          <a:xfrm>
            <a:off x="246130" y="3629780"/>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CMC ensemble</a:t>
            </a:r>
          </a:p>
          <a:p>
            <a:pPr algn="ctr"/>
            <a:r>
              <a:rPr lang="en-US" dirty="0"/>
              <a:t>PQPF</a:t>
            </a:r>
          </a:p>
        </p:txBody>
      </p:sp>
      <p:sp>
        <p:nvSpPr>
          <p:cNvPr id="24" name="Rounded Rectangle 23"/>
          <p:cNvSpPr/>
          <p:nvPr/>
        </p:nvSpPr>
        <p:spPr>
          <a:xfrm>
            <a:off x="10236822" y="2047724"/>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6" name="Rounded Rectangle 25"/>
          <p:cNvSpPr/>
          <p:nvPr/>
        </p:nvSpPr>
        <p:spPr>
          <a:xfrm>
            <a:off x="8224992" y="2087649"/>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7" name="Rounded Rectangle 26"/>
          <p:cNvSpPr/>
          <p:nvPr/>
        </p:nvSpPr>
        <p:spPr>
          <a:xfrm>
            <a:off x="6260427" y="2087649"/>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8" name="Rounded Rectangle 27"/>
          <p:cNvSpPr/>
          <p:nvPr/>
        </p:nvSpPr>
        <p:spPr>
          <a:xfrm>
            <a:off x="4253679" y="2120971"/>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9" name="Rounded Rectangle 28"/>
          <p:cNvSpPr/>
          <p:nvPr/>
        </p:nvSpPr>
        <p:spPr>
          <a:xfrm>
            <a:off x="2257329" y="2133668"/>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cxnSp>
        <p:nvCxnSpPr>
          <p:cNvPr id="31" name="Straight Arrow Connector 30"/>
          <p:cNvCxnSpPr/>
          <p:nvPr/>
        </p:nvCxnSpPr>
        <p:spPr>
          <a:xfrm>
            <a:off x="7065133" y="1674994"/>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029698" y="1708315"/>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1041528" y="1678547"/>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079536" y="1708316"/>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1121136" y="3204674"/>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050652" y="319222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7065133" y="3146201"/>
            <a:ext cx="3469" cy="4459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9026097" y="314620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1041528" y="3106278"/>
            <a:ext cx="0" cy="485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5068152" y="3179524"/>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828942" y="4878689"/>
            <a:ext cx="10524858" cy="467073"/>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Weighted linear combination</a:t>
            </a:r>
          </a:p>
        </p:txBody>
      </p:sp>
      <p:sp>
        <p:nvSpPr>
          <p:cNvPr id="46" name="Round Diagonal Corner Rectangle 45"/>
          <p:cNvSpPr/>
          <p:nvPr/>
        </p:nvSpPr>
        <p:spPr>
          <a:xfrm>
            <a:off x="2214605" y="3628565"/>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CMC deterministic</a:t>
            </a:r>
          </a:p>
          <a:p>
            <a:pPr algn="ctr"/>
            <a:r>
              <a:rPr lang="en-US" dirty="0"/>
              <a:t>PQPF</a:t>
            </a:r>
          </a:p>
        </p:txBody>
      </p:sp>
      <p:sp>
        <p:nvSpPr>
          <p:cNvPr id="47" name="Round Diagonal Corner Rectangle 46"/>
          <p:cNvSpPr/>
          <p:nvPr/>
        </p:nvSpPr>
        <p:spPr>
          <a:xfrm>
            <a:off x="4219056" y="3593394"/>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NCEP ensemble</a:t>
            </a:r>
          </a:p>
          <a:p>
            <a:pPr algn="ctr"/>
            <a:r>
              <a:rPr lang="en-US" dirty="0"/>
              <a:t>PQPF</a:t>
            </a:r>
          </a:p>
        </p:txBody>
      </p:sp>
      <p:sp>
        <p:nvSpPr>
          <p:cNvPr id="48" name="Round Diagonal Corner Rectangle 47"/>
          <p:cNvSpPr/>
          <p:nvPr/>
        </p:nvSpPr>
        <p:spPr>
          <a:xfrm>
            <a:off x="6187531" y="3592179"/>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NCEP deterministic</a:t>
            </a:r>
          </a:p>
          <a:p>
            <a:pPr algn="ctr"/>
            <a:r>
              <a:rPr lang="en-US" dirty="0"/>
              <a:t>PQPF</a:t>
            </a:r>
          </a:p>
        </p:txBody>
      </p:sp>
      <p:sp>
        <p:nvSpPr>
          <p:cNvPr id="49" name="Round Diagonal Corner Rectangle 48"/>
          <p:cNvSpPr/>
          <p:nvPr/>
        </p:nvSpPr>
        <p:spPr>
          <a:xfrm>
            <a:off x="8225619" y="3558567"/>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FNMOC ensemble</a:t>
            </a:r>
          </a:p>
          <a:p>
            <a:pPr algn="ctr"/>
            <a:r>
              <a:rPr lang="en-US" dirty="0"/>
              <a:t>PQPF</a:t>
            </a:r>
          </a:p>
        </p:txBody>
      </p:sp>
      <p:sp>
        <p:nvSpPr>
          <p:cNvPr id="50" name="Round Diagonal Corner Rectangle 49"/>
          <p:cNvSpPr/>
          <p:nvPr/>
        </p:nvSpPr>
        <p:spPr>
          <a:xfrm>
            <a:off x="10194094" y="3557352"/>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FNMOC deterministic</a:t>
            </a:r>
          </a:p>
          <a:p>
            <a:pPr algn="ctr"/>
            <a:r>
              <a:rPr lang="en-US" dirty="0"/>
              <a:t>PQPF</a:t>
            </a:r>
          </a:p>
        </p:txBody>
      </p:sp>
      <p:cxnSp>
        <p:nvCxnSpPr>
          <p:cNvPr id="51" name="Straight Arrow Connector 50"/>
          <p:cNvCxnSpPr/>
          <p:nvPr/>
        </p:nvCxnSpPr>
        <p:spPr>
          <a:xfrm flipH="1">
            <a:off x="1106093" y="4475781"/>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035609" y="4463328"/>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7050090" y="4417308"/>
            <a:ext cx="3469" cy="4459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011054" y="4417308"/>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11026485" y="4377385"/>
            <a:ext cx="0" cy="485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053109" y="445063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7" name="Round Diagonal Corner Rectangle 56"/>
          <p:cNvSpPr/>
          <p:nvPr/>
        </p:nvSpPr>
        <p:spPr>
          <a:xfrm>
            <a:off x="4043797" y="5800245"/>
            <a:ext cx="3826043"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Final maps of PQPF</a:t>
            </a:r>
          </a:p>
        </p:txBody>
      </p:sp>
      <p:cxnSp>
        <p:nvCxnSpPr>
          <p:cNvPr id="58" name="Straight Arrow Connector 57"/>
          <p:cNvCxnSpPr/>
          <p:nvPr/>
        </p:nvCxnSpPr>
        <p:spPr>
          <a:xfrm>
            <a:off x="5956818" y="5360437"/>
            <a:ext cx="1" cy="3942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576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7" y="100430"/>
            <a:ext cx="10511589" cy="894181"/>
          </a:xfrm>
        </p:spPr>
        <p:txBody>
          <a:bodyPr/>
          <a:lstStyle/>
          <a:p>
            <a:r>
              <a:rPr lang="en-US" b="1" dirty="0"/>
              <a:t>Future Blend algorithm</a:t>
            </a:r>
          </a:p>
        </p:txBody>
      </p:sp>
      <p:sp>
        <p:nvSpPr>
          <p:cNvPr id="4" name="Slide Number Placeholder 3"/>
          <p:cNvSpPr>
            <a:spLocks noGrp="1"/>
          </p:cNvSpPr>
          <p:nvPr>
            <p:ph type="sldNum" sz="quarter" idx="12"/>
          </p:nvPr>
        </p:nvSpPr>
        <p:spPr/>
        <p:txBody>
          <a:bodyPr/>
          <a:lstStyle/>
          <a:p>
            <a:fld id="{435099C4-F8E9-DE4A-8183-3503EE245662}" type="slidenum">
              <a:rPr lang="en-US" smtClean="0"/>
              <a:t>12</a:t>
            </a:fld>
            <a:endParaRPr lang="en-US"/>
          </a:p>
        </p:txBody>
      </p:sp>
      <p:sp>
        <p:nvSpPr>
          <p:cNvPr id="5" name="Rectangle 4"/>
          <p:cNvSpPr/>
          <p:nvPr/>
        </p:nvSpPr>
        <p:spPr>
          <a:xfrm>
            <a:off x="308811" y="1166043"/>
            <a:ext cx="1624263"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CMC </a:t>
            </a:r>
            <a:r>
              <a:rPr lang="en-US"/>
              <a:t>ensemble data</a:t>
            </a:r>
          </a:p>
        </p:txBody>
      </p:sp>
      <p:sp>
        <p:nvSpPr>
          <p:cNvPr id="6" name="Rectangle 5"/>
          <p:cNvSpPr/>
          <p:nvPr/>
        </p:nvSpPr>
        <p:spPr>
          <a:xfrm>
            <a:off x="6063915" y="1166041"/>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NCEP deterministic data</a:t>
            </a:r>
            <a:endParaRPr lang="en-US" dirty="0"/>
          </a:p>
        </p:txBody>
      </p:sp>
      <p:sp>
        <p:nvSpPr>
          <p:cNvPr id="7" name="Rectangle 6"/>
          <p:cNvSpPr/>
          <p:nvPr/>
        </p:nvSpPr>
        <p:spPr>
          <a:xfrm>
            <a:off x="4190998" y="1166042"/>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NCEP </a:t>
            </a:r>
            <a:r>
              <a:rPr lang="en-US" dirty="0"/>
              <a:t>ensemble data</a:t>
            </a:r>
          </a:p>
        </p:txBody>
      </p:sp>
      <p:sp>
        <p:nvSpPr>
          <p:cNvPr id="8" name="Rectangle 7"/>
          <p:cNvSpPr/>
          <p:nvPr/>
        </p:nvSpPr>
        <p:spPr>
          <a:xfrm>
            <a:off x="2085473" y="1166042"/>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CMC deterministic data</a:t>
            </a:r>
          </a:p>
        </p:txBody>
      </p:sp>
      <p:sp>
        <p:nvSpPr>
          <p:cNvPr id="9" name="Rectangle 8"/>
          <p:cNvSpPr/>
          <p:nvPr/>
        </p:nvSpPr>
        <p:spPr>
          <a:xfrm>
            <a:off x="10042357" y="1166040"/>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FNMOC deterministic </a:t>
            </a:r>
            <a:r>
              <a:rPr lang="en-US" dirty="0"/>
              <a:t>data</a:t>
            </a:r>
          </a:p>
        </p:txBody>
      </p:sp>
      <p:sp>
        <p:nvSpPr>
          <p:cNvPr id="10" name="Rectangle 9"/>
          <p:cNvSpPr/>
          <p:nvPr/>
        </p:nvSpPr>
        <p:spPr>
          <a:xfrm>
            <a:off x="8169440" y="1166041"/>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FNMOC ensemble data</a:t>
            </a:r>
          </a:p>
        </p:txBody>
      </p:sp>
      <p:sp>
        <p:nvSpPr>
          <p:cNvPr id="11" name="Rounded Rectangle 10"/>
          <p:cNvSpPr/>
          <p:nvPr/>
        </p:nvSpPr>
        <p:spPr>
          <a:xfrm>
            <a:off x="308811" y="2146120"/>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cxnSp>
        <p:nvCxnSpPr>
          <p:cNvPr id="13" name="Straight Arrow Connector 12"/>
          <p:cNvCxnSpPr>
            <a:stCxn id="5" idx="2"/>
            <a:endCxn id="11" idx="0"/>
          </p:cNvCxnSpPr>
          <p:nvPr/>
        </p:nvCxnSpPr>
        <p:spPr>
          <a:xfrm flipH="1">
            <a:off x="1113518" y="1721014"/>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29" idx="0"/>
          </p:cNvCxnSpPr>
          <p:nvPr/>
        </p:nvCxnSpPr>
        <p:spPr>
          <a:xfrm>
            <a:off x="3062036" y="1721013"/>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Round Diagonal Corner Rectangle 24"/>
          <p:cNvSpPr/>
          <p:nvPr/>
        </p:nvSpPr>
        <p:spPr>
          <a:xfrm>
            <a:off x="246130" y="3629780"/>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CMC ensemble</a:t>
            </a:r>
          </a:p>
          <a:p>
            <a:pPr algn="ctr"/>
            <a:r>
              <a:rPr lang="en-US" dirty="0"/>
              <a:t>PQPF</a:t>
            </a:r>
          </a:p>
        </p:txBody>
      </p:sp>
      <p:sp>
        <p:nvSpPr>
          <p:cNvPr id="24" name="Rounded Rectangle 23"/>
          <p:cNvSpPr/>
          <p:nvPr/>
        </p:nvSpPr>
        <p:spPr>
          <a:xfrm>
            <a:off x="10236822" y="2047724"/>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6" name="Rounded Rectangle 25"/>
          <p:cNvSpPr/>
          <p:nvPr/>
        </p:nvSpPr>
        <p:spPr>
          <a:xfrm>
            <a:off x="8224992" y="2087649"/>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7" name="Rounded Rectangle 26"/>
          <p:cNvSpPr/>
          <p:nvPr/>
        </p:nvSpPr>
        <p:spPr>
          <a:xfrm>
            <a:off x="6260427" y="2087649"/>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8" name="Rounded Rectangle 27"/>
          <p:cNvSpPr/>
          <p:nvPr/>
        </p:nvSpPr>
        <p:spPr>
          <a:xfrm>
            <a:off x="4253679" y="2120971"/>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9" name="Rounded Rectangle 28"/>
          <p:cNvSpPr/>
          <p:nvPr/>
        </p:nvSpPr>
        <p:spPr>
          <a:xfrm>
            <a:off x="2257329" y="2133668"/>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cxnSp>
        <p:nvCxnSpPr>
          <p:cNvPr id="31" name="Straight Arrow Connector 30"/>
          <p:cNvCxnSpPr/>
          <p:nvPr/>
        </p:nvCxnSpPr>
        <p:spPr>
          <a:xfrm>
            <a:off x="7065133" y="1674994"/>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029698" y="1708315"/>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1041528" y="1678547"/>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079536" y="1708316"/>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1121136" y="3204674"/>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050652" y="319222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7065133" y="3146201"/>
            <a:ext cx="3469" cy="4459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9026097" y="314620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1041528" y="3106278"/>
            <a:ext cx="0" cy="485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5068152" y="3179524"/>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828942" y="4878689"/>
            <a:ext cx="10524858" cy="467073"/>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Weighted linear combination</a:t>
            </a:r>
          </a:p>
        </p:txBody>
      </p:sp>
      <p:sp>
        <p:nvSpPr>
          <p:cNvPr id="46" name="Round Diagonal Corner Rectangle 45"/>
          <p:cNvSpPr/>
          <p:nvPr/>
        </p:nvSpPr>
        <p:spPr>
          <a:xfrm>
            <a:off x="2214605" y="3628565"/>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CMC deterministic</a:t>
            </a:r>
          </a:p>
          <a:p>
            <a:pPr algn="ctr"/>
            <a:r>
              <a:rPr lang="en-US" dirty="0"/>
              <a:t>PQPF</a:t>
            </a:r>
          </a:p>
        </p:txBody>
      </p:sp>
      <p:sp>
        <p:nvSpPr>
          <p:cNvPr id="47" name="Round Diagonal Corner Rectangle 46"/>
          <p:cNvSpPr/>
          <p:nvPr/>
        </p:nvSpPr>
        <p:spPr>
          <a:xfrm>
            <a:off x="4219056" y="3593394"/>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NCEP ensemble</a:t>
            </a:r>
          </a:p>
          <a:p>
            <a:pPr algn="ctr"/>
            <a:r>
              <a:rPr lang="en-US" dirty="0"/>
              <a:t>PQPF</a:t>
            </a:r>
          </a:p>
        </p:txBody>
      </p:sp>
      <p:sp>
        <p:nvSpPr>
          <p:cNvPr id="48" name="Round Diagonal Corner Rectangle 47"/>
          <p:cNvSpPr/>
          <p:nvPr/>
        </p:nvSpPr>
        <p:spPr>
          <a:xfrm>
            <a:off x="6187531" y="3592179"/>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NCEP deterministic</a:t>
            </a:r>
          </a:p>
          <a:p>
            <a:pPr algn="ctr"/>
            <a:r>
              <a:rPr lang="en-US" dirty="0"/>
              <a:t>PQPF</a:t>
            </a:r>
          </a:p>
        </p:txBody>
      </p:sp>
      <p:sp>
        <p:nvSpPr>
          <p:cNvPr id="49" name="Round Diagonal Corner Rectangle 48"/>
          <p:cNvSpPr/>
          <p:nvPr/>
        </p:nvSpPr>
        <p:spPr>
          <a:xfrm>
            <a:off x="8225619" y="3558567"/>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FNMOC ensemble</a:t>
            </a:r>
          </a:p>
          <a:p>
            <a:pPr algn="ctr"/>
            <a:r>
              <a:rPr lang="en-US" dirty="0"/>
              <a:t>PQPF</a:t>
            </a:r>
          </a:p>
        </p:txBody>
      </p:sp>
      <p:sp>
        <p:nvSpPr>
          <p:cNvPr id="50" name="Round Diagonal Corner Rectangle 49"/>
          <p:cNvSpPr/>
          <p:nvPr/>
        </p:nvSpPr>
        <p:spPr>
          <a:xfrm>
            <a:off x="10194094" y="3557352"/>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FNMOC deterministic</a:t>
            </a:r>
          </a:p>
          <a:p>
            <a:pPr algn="ctr"/>
            <a:r>
              <a:rPr lang="en-US" dirty="0"/>
              <a:t>PQPF</a:t>
            </a:r>
          </a:p>
        </p:txBody>
      </p:sp>
      <p:cxnSp>
        <p:nvCxnSpPr>
          <p:cNvPr id="51" name="Straight Arrow Connector 50"/>
          <p:cNvCxnSpPr/>
          <p:nvPr/>
        </p:nvCxnSpPr>
        <p:spPr>
          <a:xfrm flipH="1">
            <a:off x="1106093" y="4475781"/>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035609" y="4463328"/>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7050090" y="4417308"/>
            <a:ext cx="3469" cy="4459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011054" y="4417308"/>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11026485" y="4377385"/>
            <a:ext cx="0" cy="485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053109" y="445063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7" name="Round Diagonal Corner Rectangle 56"/>
          <p:cNvSpPr/>
          <p:nvPr/>
        </p:nvSpPr>
        <p:spPr>
          <a:xfrm>
            <a:off x="4043797" y="5800245"/>
            <a:ext cx="3826043"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Final maps of PQPF</a:t>
            </a:r>
          </a:p>
        </p:txBody>
      </p:sp>
      <p:cxnSp>
        <p:nvCxnSpPr>
          <p:cNvPr id="58" name="Straight Arrow Connector 57"/>
          <p:cNvCxnSpPr/>
          <p:nvPr/>
        </p:nvCxnSpPr>
        <p:spPr>
          <a:xfrm>
            <a:off x="5956818" y="5360437"/>
            <a:ext cx="1" cy="3942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169440" y="994611"/>
            <a:ext cx="1664965" cy="23553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8169440" y="994611"/>
            <a:ext cx="1728273" cy="23553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11516" y="132022"/>
            <a:ext cx="5313058" cy="830997"/>
          </a:xfrm>
          <a:prstGeom prst="rect">
            <a:avLst/>
          </a:prstGeom>
          <a:noFill/>
        </p:spPr>
        <p:txBody>
          <a:bodyPr wrap="none" rtlCol="0">
            <a:spAutoFit/>
          </a:bodyPr>
          <a:lstStyle/>
          <a:p>
            <a:r>
              <a:rPr lang="en-US" sz="2400" dirty="0">
                <a:solidFill>
                  <a:srgbClr val="FF0000"/>
                </a:solidFill>
              </a:rPr>
              <a:t>straightforward to deal with data outage;</a:t>
            </a:r>
          </a:p>
          <a:p>
            <a:r>
              <a:rPr lang="en-US" sz="2400" dirty="0">
                <a:solidFill>
                  <a:srgbClr val="FF0000"/>
                </a:solidFill>
              </a:rPr>
              <a:t>just change weights of existing systems.</a:t>
            </a:r>
          </a:p>
        </p:txBody>
      </p:sp>
    </p:spTree>
    <p:extLst>
      <p:ext uri="{BB962C8B-B14F-4D97-AF65-F5344CB8AC3E}">
        <p14:creationId xmlns:p14="http://schemas.microsoft.com/office/powerpoint/2010/main" val="1389996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7" y="100430"/>
            <a:ext cx="10511589" cy="894181"/>
          </a:xfrm>
        </p:spPr>
        <p:txBody>
          <a:bodyPr/>
          <a:lstStyle/>
          <a:p>
            <a:r>
              <a:rPr lang="en-US" b="1" dirty="0"/>
              <a:t>Future Blend algorithm</a:t>
            </a:r>
          </a:p>
        </p:txBody>
      </p:sp>
      <p:sp>
        <p:nvSpPr>
          <p:cNvPr id="4" name="Slide Number Placeholder 3"/>
          <p:cNvSpPr>
            <a:spLocks noGrp="1"/>
          </p:cNvSpPr>
          <p:nvPr>
            <p:ph type="sldNum" sz="quarter" idx="12"/>
          </p:nvPr>
        </p:nvSpPr>
        <p:spPr/>
        <p:txBody>
          <a:bodyPr/>
          <a:lstStyle/>
          <a:p>
            <a:fld id="{435099C4-F8E9-DE4A-8183-3503EE245662}" type="slidenum">
              <a:rPr lang="en-US" smtClean="0"/>
              <a:t>13</a:t>
            </a:fld>
            <a:endParaRPr lang="en-US"/>
          </a:p>
        </p:txBody>
      </p:sp>
      <p:sp>
        <p:nvSpPr>
          <p:cNvPr id="5" name="Rectangle 4"/>
          <p:cNvSpPr/>
          <p:nvPr/>
        </p:nvSpPr>
        <p:spPr>
          <a:xfrm>
            <a:off x="308811" y="1166043"/>
            <a:ext cx="1624263"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CMC </a:t>
            </a:r>
            <a:r>
              <a:rPr lang="en-US"/>
              <a:t>ensemble data</a:t>
            </a:r>
          </a:p>
        </p:txBody>
      </p:sp>
      <p:sp>
        <p:nvSpPr>
          <p:cNvPr id="6" name="Rectangle 5"/>
          <p:cNvSpPr/>
          <p:nvPr/>
        </p:nvSpPr>
        <p:spPr>
          <a:xfrm>
            <a:off x="6063915" y="1166041"/>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NCEP deterministic data</a:t>
            </a:r>
            <a:endParaRPr lang="en-US" dirty="0"/>
          </a:p>
        </p:txBody>
      </p:sp>
      <p:sp>
        <p:nvSpPr>
          <p:cNvPr id="7" name="Rectangle 6"/>
          <p:cNvSpPr/>
          <p:nvPr/>
        </p:nvSpPr>
        <p:spPr>
          <a:xfrm>
            <a:off x="4190998" y="1166042"/>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NCEP </a:t>
            </a:r>
            <a:r>
              <a:rPr lang="en-US" dirty="0"/>
              <a:t>ensemble data</a:t>
            </a:r>
          </a:p>
        </p:txBody>
      </p:sp>
      <p:sp>
        <p:nvSpPr>
          <p:cNvPr id="8" name="Rectangle 7"/>
          <p:cNvSpPr/>
          <p:nvPr/>
        </p:nvSpPr>
        <p:spPr>
          <a:xfrm>
            <a:off x="2085473" y="1166042"/>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CMC deterministic data</a:t>
            </a:r>
          </a:p>
        </p:txBody>
      </p:sp>
      <p:sp>
        <p:nvSpPr>
          <p:cNvPr id="9" name="Rectangle 8"/>
          <p:cNvSpPr/>
          <p:nvPr/>
        </p:nvSpPr>
        <p:spPr>
          <a:xfrm>
            <a:off x="10042357" y="1166040"/>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FNMOC deterministic </a:t>
            </a:r>
            <a:r>
              <a:rPr lang="en-US" dirty="0"/>
              <a:t>data</a:t>
            </a:r>
          </a:p>
        </p:txBody>
      </p:sp>
      <p:sp>
        <p:nvSpPr>
          <p:cNvPr id="10" name="Rectangle 9"/>
          <p:cNvSpPr/>
          <p:nvPr/>
        </p:nvSpPr>
        <p:spPr>
          <a:xfrm>
            <a:off x="8169440" y="1166041"/>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FNMOC ensemble data</a:t>
            </a:r>
          </a:p>
        </p:txBody>
      </p:sp>
      <p:sp>
        <p:nvSpPr>
          <p:cNvPr id="11" name="Rounded Rectangle 10"/>
          <p:cNvSpPr/>
          <p:nvPr/>
        </p:nvSpPr>
        <p:spPr>
          <a:xfrm>
            <a:off x="308811" y="2146120"/>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cxnSp>
        <p:nvCxnSpPr>
          <p:cNvPr id="13" name="Straight Arrow Connector 12"/>
          <p:cNvCxnSpPr>
            <a:stCxn id="5" idx="2"/>
            <a:endCxn id="11" idx="0"/>
          </p:cNvCxnSpPr>
          <p:nvPr/>
        </p:nvCxnSpPr>
        <p:spPr>
          <a:xfrm flipH="1">
            <a:off x="1113518" y="1721014"/>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29" idx="0"/>
          </p:cNvCxnSpPr>
          <p:nvPr/>
        </p:nvCxnSpPr>
        <p:spPr>
          <a:xfrm>
            <a:off x="3062036" y="1721013"/>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Round Diagonal Corner Rectangle 24"/>
          <p:cNvSpPr/>
          <p:nvPr/>
        </p:nvSpPr>
        <p:spPr>
          <a:xfrm>
            <a:off x="246130" y="3629780"/>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CMC ensemble</a:t>
            </a:r>
          </a:p>
          <a:p>
            <a:pPr algn="ctr"/>
            <a:r>
              <a:rPr lang="en-US" dirty="0"/>
              <a:t>PQPF</a:t>
            </a:r>
          </a:p>
        </p:txBody>
      </p:sp>
      <p:sp>
        <p:nvSpPr>
          <p:cNvPr id="24" name="Rounded Rectangle 23"/>
          <p:cNvSpPr/>
          <p:nvPr/>
        </p:nvSpPr>
        <p:spPr>
          <a:xfrm>
            <a:off x="10236822" y="2047724"/>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6" name="Rounded Rectangle 25"/>
          <p:cNvSpPr/>
          <p:nvPr/>
        </p:nvSpPr>
        <p:spPr>
          <a:xfrm>
            <a:off x="8224992" y="2087649"/>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7" name="Rounded Rectangle 26"/>
          <p:cNvSpPr/>
          <p:nvPr/>
        </p:nvSpPr>
        <p:spPr>
          <a:xfrm>
            <a:off x="6260427" y="2087649"/>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8" name="Rounded Rectangle 27"/>
          <p:cNvSpPr/>
          <p:nvPr/>
        </p:nvSpPr>
        <p:spPr>
          <a:xfrm>
            <a:off x="4253679" y="2120971"/>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Reforecast Blend </a:t>
            </a:r>
            <a:r>
              <a:rPr lang="en-US" dirty="0"/>
              <a:t>algorithm</a:t>
            </a:r>
          </a:p>
        </p:txBody>
      </p:sp>
      <p:sp>
        <p:nvSpPr>
          <p:cNvPr id="29" name="Rounded Rectangle 28"/>
          <p:cNvSpPr/>
          <p:nvPr/>
        </p:nvSpPr>
        <p:spPr>
          <a:xfrm>
            <a:off x="2257329" y="2133668"/>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cxnSp>
        <p:nvCxnSpPr>
          <p:cNvPr id="31" name="Straight Arrow Connector 30"/>
          <p:cNvCxnSpPr/>
          <p:nvPr/>
        </p:nvCxnSpPr>
        <p:spPr>
          <a:xfrm>
            <a:off x="7065133" y="1674994"/>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029698" y="1708315"/>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1041528" y="1678547"/>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079536" y="1708316"/>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1121136" y="3204674"/>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050652" y="319222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7065133" y="3146201"/>
            <a:ext cx="3469" cy="4459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9026097" y="314620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1041528" y="3106278"/>
            <a:ext cx="0" cy="485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5068152" y="3179524"/>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828942" y="4878689"/>
            <a:ext cx="10524858" cy="467073"/>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Weighted linear combination</a:t>
            </a:r>
          </a:p>
        </p:txBody>
      </p:sp>
      <p:sp>
        <p:nvSpPr>
          <p:cNvPr id="46" name="Round Diagonal Corner Rectangle 45"/>
          <p:cNvSpPr/>
          <p:nvPr/>
        </p:nvSpPr>
        <p:spPr>
          <a:xfrm>
            <a:off x="2214605" y="3628565"/>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CMC deterministic</a:t>
            </a:r>
          </a:p>
          <a:p>
            <a:pPr algn="ctr"/>
            <a:r>
              <a:rPr lang="en-US" dirty="0"/>
              <a:t>PQPF</a:t>
            </a:r>
          </a:p>
        </p:txBody>
      </p:sp>
      <p:sp>
        <p:nvSpPr>
          <p:cNvPr id="47" name="Round Diagonal Corner Rectangle 46"/>
          <p:cNvSpPr/>
          <p:nvPr/>
        </p:nvSpPr>
        <p:spPr>
          <a:xfrm>
            <a:off x="4219056" y="3593394"/>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NCEP ensemble</a:t>
            </a:r>
          </a:p>
          <a:p>
            <a:pPr algn="ctr"/>
            <a:r>
              <a:rPr lang="en-US" dirty="0"/>
              <a:t>PQPF</a:t>
            </a:r>
          </a:p>
        </p:txBody>
      </p:sp>
      <p:sp>
        <p:nvSpPr>
          <p:cNvPr id="48" name="Round Diagonal Corner Rectangle 47"/>
          <p:cNvSpPr/>
          <p:nvPr/>
        </p:nvSpPr>
        <p:spPr>
          <a:xfrm>
            <a:off x="6187531" y="3592179"/>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NCEP deterministic</a:t>
            </a:r>
          </a:p>
          <a:p>
            <a:pPr algn="ctr"/>
            <a:r>
              <a:rPr lang="en-US" dirty="0"/>
              <a:t>PQPF</a:t>
            </a:r>
          </a:p>
        </p:txBody>
      </p:sp>
      <p:sp>
        <p:nvSpPr>
          <p:cNvPr id="49" name="Round Diagonal Corner Rectangle 48"/>
          <p:cNvSpPr/>
          <p:nvPr/>
        </p:nvSpPr>
        <p:spPr>
          <a:xfrm>
            <a:off x="8225619" y="3558567"/>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FNMOC ensemble</a:t>
            </a:r>
          </a:p>
          <a:p>
            <a:pPr algn="ctr"/>
            <a:r>
              <a:rPr lang="en-US" dirty="0"/>
              <a:t>PQPF</a:t>
            </a:r>
          </a:p>
        </p:txBody>
      </p:sp>
      <p:sp>
        <p:nvSpPr>
          <p:cNvPr id="50" name="Round Diagonal Corner Rectangle 49"/>
          <p:cNvSpPr/>
          <p:nvPr/>
        </p:nvSpPr>
        <p:spPr>
          <a:xfrm>
            <a:off x="10194094" y="3557352"/>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FNMOC deterministic</a:t>
            </a:r>
          </a:p>
          <a:p>
            <a:pPr algn="ctr"/>
            <a:r>
              <a:rPr lang="en-US" dirty="0"/>
              <a:t>PQPF</a:t>
            </a:r>
          </a:p>
        </p:txBody>
      </p:sp>
      <p:cxnSp>
        <p:nvCxnSpPr>
          <p:cNvPr id="51" name="Straight Arrow Connector 50"/>
          <p:cNvCxnSpPr/>
          <p:nvPr/>
        </p:nvCxnSpPr>
        <p:spPr>
          <a:xfrm flipH="1">
            <a:off x="1106093" y="4475781"/>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035609" y="4463328"/>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7050090" y="4417308"/>
            <a:ext cx="3469" cy="4459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011054" y="4417308"/>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11026485" y="4377385"/>
            <a:ext cx="0" cy="485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053109" y="445063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7" name="Round Diagonal Corner Rectangle 56"/>
          <p:cNvSpPr/>
          <p:nvPr/>
        </p:nvSpPr>
        <p:spPr>
          <a:xfrm>
            <a:off x="4043797" y="5800245"/>
            <a:ext cx="3826043"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Final maps of PQPF</a:t>
            </a:r>
          </a:p>
        </p:txBody>
      </p:sp>
      <p:cxnSp>
        <p:nvCxnSpPr>
          <p:cNvPr id="58" name="Straight Arrow Connector 57"/>
          <p:cNvCxnSpPr/>
          <p:nvPr/>
        </p:nvCxnSpPr>
        <p:spPr>
          <a:xfrm>
            <a:off x="5956818" y="5360437"/>
            <a:ext cx="1" cy="3942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4038599" y="846034"/>
            <a:ext cx="2025316" cy="271131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859404" y="262499"/>
            <a:ext cx="5916556" cy="707886"/>
          </a:xfrm>
          <a:prstGeom prst="rect">
            <a:avLst/>
          </a:prstGeom>
          <a:noFill/>
        </p:spPr>
        <p:txBody>
          <a:bodyPr wrap="none" rtlCol="0">
            <a:spAutoFit/>
          </a:bodyPr>
          <a:lstStyle/>
          <a:p>
            <a:r>
              <a:rPr lang="en-US" sz="2000" dirty="0">
                <a:solidFill>
                  <a:srgbClr val="FF0000"/>
                </a:solidFill>
              </a:rPr>
              <a:t>Can swap out algorithm for systems with</a:t>
            </a:r>
          </a:p>
          <a:p>
            <a:r>
              <a:rPr lang="en-US" sz="2000" dirty="0">
                <a:solidFill>
                  <a:srgbClr val="FF0000"/>
                </a:solidFill>
              </a:rPr>
              <a:t>more training data (GEFS), or different quality (HRRRE).</a:t>
            </a:r>
          </a:p>
        </p:txBody>
      </p:sp>
    </p:spTree>
    <p:extLst>
      <p:ext uri="{BB962C8B-B14F-4D97-AF65-F5344CB8AC3E}">
        <p14:creationId xmlns:p14="http://schemas.microsoft.com/office/powerpoint/2010/main" val="1348080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031" y="106564"/>
            <a:ext cx="11614484" cy="1143000"/>
          </a:xfrm>
        </p:spPr>
        <p:txBody>
          <a:bodyPr>
            <a:noAutofit/>
          </a:bodyPr>
          <a:lstStyle/>
          <a:p>
            <a:r>
              <a:rPr lang="en-US" sz="3600" b="1" dirty="0"/>
              <a:t>How do we get around the problem of a lack of training data?  </a:t>
            </a:r>
          </a:p>
        </p:txBody>
      </p:sp>
      <p:graphicFrame>
        <p:nvGraphicFramePr>
          <p:cNvPr id="4" name="Object 2"/>
          <p:cNvGraphicFramePr>
            <a:graphicFrameLocks noChangeAspect="1"/>
          </p:cNvGraphicFramePr>
          <p:nvPr>
            <p:extLst>
              <p:ext uri="{D42A27DB-BD31-4B8C-83A1-F6EECF244321}">
                <p14:modId xmlns:p14="http://schemas.microsoft.com/office/powerpoint/2010/main" val="287732673"/>
              </p:ext>
            </p:extLst>
          </p:nvPr>
        </p:nvGraphicFramePr>
        <p:xfrm>
          <a:off x="1525172" y="1357238"/>
          <a:ext cx="8964439" cy="4137433"/>
        </p:xfrm>
        <a:graphic>
          <a:graphicData uri="http://schemas.openxmlformats.org/presentationml/2006/ole">
            <mc:AlternateContent xmlns:mc="http://schemas.openxmlformats.org/markup-compatibility/2006">
              <mc:Choice xmlns:v="urn:schemas-microsoft-com:vml" Requires="v">
                <p:oleObj spid="_x0000_s2120" name="Document" r:id="rId3" imgW="4852416" imgH="2240280" progId="Word.Document.8">
                  <p:embed/>
                </p:oleObj>
              </mc:Choice>
              <mc:Fallback>
                <p:oleObj name="Document" r:id="rId3" imgW="4852416" imgH="22402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172" y="1357238"/>
                        <a:ext cx="8964439" cy="4137433"/>
                      </a:xfrm>
                      <a:prstGeom prst="rect">
                        <a:avLst/>
                      </a:prstGeom>
                      <a:noFill/>
                    </p:spPr>
                  </p:pic>
                </p:oleObj>
              </mc:Fallback>
            </mc:AlternateContent>
          </a:graphicData>
        </a:graphic>
      </p:graphicFrame>
      <p:sp>
        <p:nvSpPr>
          <p:cNvPr id="5" name="TextBox 4"/>
          <p:cNvSpPr txBox="1"/>
          <p:nvPr/>
        </p:nvSpPr>
        <p:spPr>
          <a:xfrm>
            <a:off x="619412" y="5494671"/>
            <a:ext cx="11161721" cy="1200329"/>
          </a:xfrm>
          <a:prstGeom prst="rect">
            <a:avLst/>
          </a:prstGeom>
          <a:noFill/>
        </p:spPr>
        <p:txBody>
          <a:bodyPr wrap="square" rtlCol="0">
            <a:spAutoFit/>
          </a:bodyPr>
          <a:lstStyle/>
          <a:p>
            <a:r>
              <a:rPr lang="en-US" sz="2400" dirty="0"/>
              <a:t>Say you want to statistically post-process your model precipitation forecast to improve it.   Training only with data at this particular point, we don’t have enough information to make a statistically meaningful correction to the most recent forecast.</a:t>
            </a:r>
          </a:p>
        </p:txBody>
      </p:sp>
      <p:sp>
        <p:nvSpPr>
          <p:cNvPr id="6" name="Slide Number Placeholder 5"/>
          <p:cNvSpPr>
            <a:spLocks noGrp="1"/>
          </p:cNvSpPr>
          <p:nvPr>
            <p:ph type="sldNum" sz="quarter" idx="12"/>
          </p:nvPr>
        </p:nvSpPr>
        <p:spPr/>
        <p:txBody>
          <a:bodyPr/>
          <a:lstStyle/>
          <a:p>
            <a:fld id="{FA4465CA-C827-DE4B-AFDB-C3B6AAA9923F}" type="slidenum">
              <a:rPr lang="en-US" smtClean="0"/>
              <a:t>14</a:t>
            </a:fld>
            <a:endParaRPr lang="en-US"/>
          </a:p>
        </p:txBody>
      </p:sp>
    </p:spTree>
    <p:extLst>
      <p:ext uri="{BB962C8B-B14F-4D97-AF65-F5344CB8AC3E}">
        <p14:creationId xmlns:p14="http://schemas.microsoft.com/office/powerpoint/2010/main" val="1225696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754" y="229474"/>
            <a:ext cx="11268636" cy="1325563"/>
          </a:xfrm>
        </p:spPr>
        <p:txBody>
          <a:bodyPr>
            <a:normAutofit/>
          </a:bodyPr>
          <a:lstStyle/>
          <a:p>
            <a:r>
              <a:rPr lang="en-US" b="1" dirty="0"/>
              <a:t>Pool training data in the surrounding region?  </a:t>
            </a:r>
            <a:br>
              <a:rPr lang="en-US" b="1" dirty="0"/>
            </a:br>
            <a:r>
              <a:rPr lang="en-US" b="1" dirty="0"/>
              <a:t>Biases can be related to geographic location.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967290"/>
            <a:ext cx="8229600" cy="4292600"/>
          </a:xfrm>
        </p:spPr>
      </p:pic>
      <p:sp>
        <p:nvSpPr>
          <p:cNvPr id="4" name="Slide Number Placeholder 3"/>
          <p:cNvSpPr>
            <a:spLocks noGrp="1"/>
          </p:cNvSpPr>
          <p:nvPr>
            <p:ph type="sldNum" sz="quarter" idx="12"/>
          </p:nvPr>
        </p:nvSpPr>
        <p:spPr/>
        <p:txBody>
          <a:bodyPr/>
          <a:lstStyle/>
          <a:p>
            <a:fld id="{435099C4-F8E9-DE4A-8183-3503EE245662}" type="slidenum">
              <a:rPr lang="en-US" smtClean="0"/>
              <a:t>15</a:t>
            </a:fld>
            <a:endParaRPr lang="en-US" dirty="0"/>
          </a:p>
        </p:txBody>
      </p:sp>
      <p:sp>
        <p:nvSpPr>
          <p:cNvPr id="6" name="TextBox 5"/>
          <p:cNvSpPr txBox="1"/>
          <p:nvPr/>
        </p:nvSpPr>
        <p:spPr>
          <a:xfrm>
            <a:off x="8688216" y="1832035"/>
            <a:ext cx="3111579" cy="4247317"/>
          </a:xfrm>
          <a:prstGeom prst="rect">
            <a:avLst/>
          </a:prstGeom>
          <a:noFill/>
        </p:spPr>
        <p:txBody>
          <a:bodyPr wrap="square" rtlCol="0">
            <a:spAutoFit/>
          </a:bodyPr>
          <a:lstStyle/>
          <a:p>
            <a:r>
              <a:rPr lang="en-US" dirty="0"/>
              <a:t>Illustration of how two nearby locations can have very different conditional systematic </a:t>
            </a:r>
          </a:p>
          <a:p>
            <a:r>
              <a:rPr lang="en-US" dirty="0"/>
              <a:t>bias.</a:t>
            </a:r>
          </a:p>
          <a:p>
            <a:endParaRPr lang="en-US" dirty="0"/>
          </a:p>
          <a:p>
            <a:r>
              <a:rPr lang="en-US" dirty="0"/>
              <a:t>CDFs here were built from more than a decade of daily reforecasts from the NCEP GEFS system (Hamill et al., BAMS, 2013).</a:t>
            </a:r>
          </a:p>
          <a:p>
            <a:endParaRPr lang="en-US" dirty="0"/>
          </a:p>
          <a:p>
            <a:r>
              <a:rPr lang="en-US" i="1" dirty="0">
                <a:solidFill>
                  <a:srgbClr val="FF0000"/>
                </a:solidFill>
              </a:rPr>
              <a:t>Naïve pooling of training data</a:t>
            </a:r>
          </a:p>
          <a:p>
            <a:r>
              <a:rPr lang="en-US" i="1" dirty="0">
                <a:solidFill>
                  <a:srgbClr val="FF0000"/>
                </a:solidFill>
              </a:rPr>
              <a:t>together across wide regions</a:t>
            </a:r>
          </a:p>
          <a:p>
            <a:r>
              <a:rPr lang="en-US" i="1" dirty="0">
                <a:solidFill>
                  <a:srgbClr val="FF0000"/>
                </a:solidFill>
              </a:rPr>
              <a:t>will be harmful in some areas</a:t>
            </a:r>
          </a:p>
          <a:p>
            <a:r>
              <a:rPr lang="en-US" i="1" dirty="0">
                <a:solidFill>
                  <a:srgbClr val="FF0000"/>
                </a:solidFill>
              </a:rPr>
              <a:t>like western US.</a:t>
            </a:r>
          </a:p>
        </p:txBody>
      </p:sp>
    </p:spTree>
    <p:extLst>
      <p:ext uri="{BB962C8B-B14F-4D97-AF65-F5344CB8AC3E}">
        <p14:creationId xmlns:p14="http://schemas.microsoft.com/office/powerpoint/2010/main" val="548423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391" y="99236"/>
            <a:ext cx="11710480" cy="854076"/>
          </a:xfrm>
        </p:spPr>
        <p:txBody>
          <a:bodyPr>
            <a:normAutofit/>
          </a:bodyPr>
          <a:lstStyle/>
          <a:p>
            <a:r>
              <a:rPr lang="en-US" sz="3600" b="1" dirty="0"/>
              <a:t>Enlarging training sample size with supplemental locations.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 y="762240"/>
            <a:ext cx="8490085" cy="6037393"/>
          </a:xfrm>
          <a:prstGeom prst="rect">
            <a:avLst/>
          </a:prstGeom>
        </p:spPr>
      </p:pic>
      <p:sp>
        <p:nvSpPr>
          <p:cNvPr id="5" name="TextBox 4"/>
          <p:cNvSpPr txBox="1"/>
          <p:nvPr/>
        </p:nvSpPr>
        <p:spPr>
          <a:xfrm>
            <a:off x="8365786" y="817426"/>
            <a:ext cx="3664085" cy="5786199"/>
          </a:xfrm>
          <a:prstGeom prst="rect">
            <a:avLst/>
          </a:prstGeom>
          <a:noFill/>
        </p:spPr>
        <p:txBody>
          <a:bodyPr wrap="square" rtlCol="0">
            <a:spAutoFit/>
          </a:bodyPr>
          <a:lstStyle/>
          <a:p>
            <a:r>
              <a:rPr lang="en-US" sz="1600" dirty="0"/>
              <a:t>Large symbol = where we are defining the supplemental locations.</a:t>
            </a:r>
          </a:p>
          <a:p>
            <a:endParaRPr lang="en-US" sz="1600" dirty="0"/>
          </a:p>
          <a:p>
            <a:r>
              <a:rPr lang="en-US" sz="1600" dirty="0"/>
              <a:t>Small symbol = supplemental locations, </a:t>
            </a:r>
            <a:r>
              <a:rPr lang="en-US" sz="1600" b="1" dirty="0">
                <a:solidFill>
                  <a:srgbClr val="FF0000"/>
                </a:solidFill>
              </a:rPr>
              <a:t>chosen for similarity of precipitation climatology, terrain aspect and height.</a:t>
            </a:r>
          </a:p>
          <a:p>
            <a:endParaRPr lang="en-US" sz="1600" dirty="0"/>
          </a:p>
          <a:p>
            <a:r>
              <a:rPr lang="en-US" sz="1600" dirty="0"/>
              <a:t>Darkness of the symbol indicates the penalty function (lighter symbols are a poorer fit).  </a:t>
            </a:r>
          </a:p>
          <a:p>
            <a:endParaRPr lang="en-US" sz="1600" dirty="0"/>
          </a:p>
          <a:p>
            <a:r>
              <a:rPr lang="en-US" sz="1600" dirty="0"/>
              <a:t>While only a few locations are shown, this procedure was used to define supplemental locations for every 1/8-degree grid point across the CONUS.</a:t>
            </a:r>
          </a:p>
          <a:p>
            <a:endParaRPr lang="en-US" sz="1600" dirty="0"/>
          </a:p>
          <a:p>
            <a:r>
              <a:rPr lang="en-US" sz="1600" dirty="0"/>
              <a:t>These were then used to populate the CDFs used in the later quantile mapping step.</a:t>
            </a:r>
          </a:p>
          <a:p>
            <a:endParaRPr lang="en-US" sz="1600" dirty="0"/>
          </a:p>
          <a:p>
            <a:r>
              <a:rPr lang="en-US" sz="1000" dirty="0"/>
              <a:t>See Appendix A of this for more: Hamill, T. M., E. Engle, D. Myrick, M. </a:t>
            </a:r>
            <a:r>
              <a:rPr lang="en-US" sz="1000" dirty="0" err="1"/>
              <a:t>Peroutka</a:t>
            </a:r>
            <a:r>
              <a:rPr lang="en-US" sz="1000" dirty="0"/>
              <a:t>, C. </a:t>
            </a:r>
            <a:r>
              <a:rPr lang="en-US" sz="1000" dirty="0" err="1"/>
              <a:t>Finan</a:t>
            </a:r>
            <a:r>
              <a:rPr lang="en-US" sz="1000" dirty="0"/>
              <a:t>, and M. </a:t>
            </a:r>
            <a:r>
              <a:rPr lang="en-US" sz="1000" dirty="0" err="1"/>
              <a:t>Scheuerer</a:t>
            </a:r>
            <a:r>
              <a:rPr lang="en-US" sz="1000" dirty="0"/>
              <a:t>, 2016:  </a:t>
            </a:r>
            <a:r>
              <a:rPr lang="en-US" sz="1000" dirty="0">
                <a:hlinkClick r:id="rId3"/>
              </a:rPr>
              <a:t>The US National Blend of Models statistical post-processing of probability of precipitation and deterministic precipitation amount.</a:t>
            </a:r>
            <a:r>
              <a:rPr lang="en-US" sz="1000" dirty="0"/>
              <a:t>  </a:t>
            </a:r>
            <a:r>
              <a:rPr lang="en-US" sz="1000" i="1" dirty="0"/>
              <a:t>Mon. </a:t>
            </a:r>
            <a:r>
              <a:rPr lang="en-US" sz="1000" i="1" dirty="0" err="1"/>
              <a:t>Wea</a:t>
            </a:r>
            <a:r>
              <a:rPr lang="en-US" sz="1000" i="1" dirty="0"/>
              <a:t>. Rev.</a:t>
            </a:r>
            <a:r>
              <a:rPr lang="en-US" sz="1000" dirty="0"/>
              <a:t>, conditionally accepted. </a:t>
            </a:r>
            <a:r>
              <a:rPr lang="en-US" sz="1000" dirty="0">
                <a:hlinkClick r:id="rId4"/>
              </a:rPr>
              <a:t>Appendix A</a:t>
            </a:r>
            <a:r>
              <a:rPr lang="en-US" sz="1000" dirty="0"/>
              <a:t> and </a:t>
            </a:r>
            <a:r>
              <a:rPr lang="en-US" sz="1000" dirty="0">
                <a:hlinkClick r:id="rId5"/>
              </a:rPr>
              <a:t>Appendix B</a:t>
            </a:r>
            <a:r>
              <a:rPr lang="en-US" sz="1000" dirty="0"/>
              <a:t>. </a:t>
            </a:r>
          </a:p>
        </p:txBody>
      </p:sp>
      <p:sp>
        <p:nvSpPr>
          <p:cNvPr id="6" name="Slide Number Placeholder 5"/>
          <p:cNvSpPr>
            <a:spLocks noGrp="1"/>
          </p:cNvSpPr>
          <p:nvPr>
            <p:ph type="sldNum" sz="quarter" idx="12"/>
          </p:nvPr>
        </p:nvSpPr>
        <p:spPr>
          <a:xfrm>
            <a:off x="8540885" y="6421062"/>
            <a:ext cx="2743200" cy="365125"/>
          </a:xfrm>
        </p:spPr>
        <p:txBody>
          <a:bodyPr/>
          <a:lstStyle/>
          <a:p>
            <a:fld id="{435099C4-F8E9-DE4A-8183-3503EE245662}" type="slidenum">
              <a:rPr lang="en-US" smtClean="0"/>
              <a:t>16</a:t>
            </a:fld>
            <a:endParaRPr lang="en-US" dirty="0"/>
          </a:p>
        </p:txBody>
      </p:sp>
    </p:spTree>
    <p:extLst>
      <p:ext uri="{BB962C8B-B14F-4D97-AF65-F5344CB8AC3E}">
        <p14:creationId xmlns:p14="http://schemas.microsoft.com/office/powerpoint/2010/main" val="1617731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218" y="81669"/>
            <a:ext cx="11766176" cy="1325563"/>
          </a:xfrm>
        </p:spPr>
        <p:txBody>
          <a:bodyPr>
            <a:normAutofit/>
          </a:bodyPr>
          <a:lstStyle/>
          <a:p>
            <a:r>
              <a:rPr lang="en-US" sz="4000" b="1" dirty="0"/>
              <a:t>Using </a:t>
            </a:r>
            <a:r>
              <a:rPr lang="en-US" sz="4000" b="1"/>
              <a:t>supplemental locations, apply quantile </a:t>
            </a:r>
            <a:r>
              <a:rPr lang="en-US" sz="4000" b="1" dirty="0"/>
              <a:t>mapping.</a:t>
            </a:r>
          </a:p>
        </p:txBody>
      </p:sp>
      <p:sp>
        <p:nvSpPr>
          <p:cNvPr id="5" name="TextBox 4"/>
          <p:cNvSpPr txBox="1"/>
          <p:nvPr/>
        </p:nvSpPr>
        <p:spPr>
          <a:xfrm>
            <a:off x="8195983" y="1245940"/>
            <a:ext cx="3652580" cy="4893647"/>
          </a:xfrm>
          <a:prstGeom prst="rect">
            <a:avLst/>
          </a:prstGeom>
          <a:noFill/>
        </p:spPr>
        <p:txBody>
          <a:bodyPr wrap="square" rtlCol="0">
            <a:spAutoFit/>
          </a:bodyPr>
          <a:lstStyle/>
          <a:p>
            <a:r>
              <a:rPr lang="en-US" sz="2400" dirty="0"/>
              <a:t>Replace the forecast value with the observed value associated with the same cumulative percentile of the distribution.</a:t>
            </a:r>
          </a:p>
          <a:p>
            <a:endParaRPr lang="en-US" sz="2400" dirty="0"/>
          </a:p>
          <a:p>
            <a:r>
              <a:rPr lang="en-US" sz="2400" dirty="0"/>
              <a:t>This procedure is repeated independently for each ensemble member.  Different forecast CDFs are permitted for different members in CMC ensemble.</a:t>
            </a:r>
          </a:p>
        </p:txBody>
      </p:sp>
      <p:sp>
        <p:nvSpPr>
          <p:cNvPr id="6" name="Slide Number Placeholder 5"/>
          <p:cNvSpPr>
            <a:spLocks noGrp="1"/>
          </p:cNvSpPr>
          <p:nvPr>
            <p:ph type="sldNum" sz="quarter" idx="12"/>
          </p:nvPr>
        </p:nvSpPr>
        <p:spPr/>
        <p:txBody>
          <a:bodyPr/>
          <a:lstStyle/>
          <a:p>
            <a:fld id="{435099C4-F8E9-DE4A-8183-3503EE245662}" type="slidenum">
              <a:rPr lang="en-US" smtClean="0"/>
              <a:t>17</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64" y="1177635"/>
            <a:ext cx="7969827" cy="4904509"/>
          </a:xfrm>
          <a:prstGeom prst="rect">
            <a:avLst/>
          </a:prstGeom>
        </p:spPr>
      </p:pic>
    </p:spTree>
    <p:extLst>
      <p:ext uri="{BB962C8B-B14F-4D97-AF65-F5344CB8AC3E}">
        <p14:creationId xmlns:p14="http://schemas.microsoft.com/office/powerpoint/2010/main" val="659154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176" y="176867"/>
            <a:ext cx="11017624" cy="824940"/>
          </a:xfrm>
        </p:spPr>
        <p:txBody>
          <a:bodyPr>
            <a:noAutofit/>
          </a:bodyPr>
          <a:lstStyle/>
          <a:p>
            <a:r>
              <a:rPr lang="en-US" sz="4000" b="1" dirty="0"/>
              <a:t>Why quantile mapping to adjust for conditional bias?</a:t>
            </a:r>
          </a:p>
        </p:txBody>
      </p:sp>
      <p:sp>
        <p:nvSpPr>
          <p:cNvPr id="3" name="Content Placeholder 2"/>
          <p:cNvSpPr>
            <a:spLocks noGrp="1"/>
          </p:cNvSpPr>
          <p:nvPr>
            <p:ph idx="1"/>
          </p:nvPr>
        </p:nvSpPr>
        <p:spPr>
          <a:xfrm>
            <a:off x="407894" y="1001807"/>
            <a:ext cx="10515600" cy="1411940"/>
          </a:xfrm>
        </p:spPr>
        <p:txBody>
          <a:bodyPr>
            <a:normAutofit fontScale="92500"/>
          </a:bodyPr>
          <a:lstStyle/>
          <a:p>
            <a:r>
              <a:rPr lang="en-US" dirty="0"/>
              <a:t>Regression will not preserve diversity of adjusted ensemble at long leads; all members regress toward mean, resulting in loss of more spread.</a:t>
            </a:r>
          </a:p>
          <a:p>
            <a:r>
              <a:rPr lang="en-US" dirty="0"/>
              <a:t>Non-linear mapping relationships preferable to linear regression.</a:t>
            </a:r>
          </a:p>
        </p:txBody>
      </p:sp>
      <p:sp>
        <p:nvSpPr>
          <p:cNvPr id="4" name="Slide Number Placeholder 3"/>
          <p:cNvSpPr>
            <a:spLocks noGrp="1"/>
          </p:cNvSpPr>
          <p:nvPr>
            <p:ph type="sldNum" sz="quarter" idx="12"/>
          </p:nvPr>
        </p:nvSpPr>
        <p:spPr/>
        <p:txBody>
          <a:bodyPr/>
          <a:lstStyle/>
          <a:p>
            <a:fld id="{435099C4-F8E9-DE4A-8183-3503EE245662}" type="slidenum">
              <a:rPr lang="en-US" smtClean="0"/>
              <a:t>18</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494" y="2413747"/>
            <a:ext cx="8229600" cy="4292600"/>
          </a:xfrm>
          <a:prstGeom prst="rect">
            <a:avLst/>
          </a:prstGeom>
        </p:spPr>
      </p:pic>
      <p:sp>
        <p:nvSpPr>
          <p:cNvPr id="5" name="TextBox 4">
            <a:extLst>
              <a:ext uri="{FF2B5EF4-FFF2-40B4-BE49-F238E27FC236}">
                <a16:creationId xmlns:a16="http://schemas.microsoft.com/office/drawing/2014/main" id="{2F939409-8BA8-8C4A-BE6F-CDE1F2538536}"/>
              </a:ext>
            </a:extLst>
          </p:cNvPr>
          <p:cNvSpPr txBox="1"/>
          <p:nvPr/>
        </p:nvSpPr>
        <p:spPr>
          <a:xfrm>
            <a:off x="9239250" y="3600450"/>
            <a:ext cx="2360646" cy="2308324"/>
          </a:xfrm>
          <a:prstGeom prst="rect">
            <a:avLst/>
          </a:prstGeom>
          <a:noFill/>
        </p:spPr>
        <p:txBody>
          <a:bodyPr wrap="none" rtlCol="0">
            <a:spAutoFit/>
          </a:bodyPr>
          <a:lstStyle/>
          <a:p>
            <a:r>
              <a:rPr lang="en-US" dirty="0"/>
              <a:t>In this example, the</a:t>
            </a:r>
          </a:p>
          <a:p>
            <a:r>
              <a:rPr lang="en-US" dirty="0"/>
              <a:t>CDFs were constructed</a:t>
            </a:r>
          </a:p>
          <a:p>
            <a:r>
              <a:rPr lang="en-US" dirty="0"/>
              <a:t>only from the data at</a:t>
            </a:r>
          </a:p>
          <a:p>
            <a:r>
              <a:rPr lang="en-US" dirty="0"/>
              <a:t>this location, but using</a:t>
            </a:r>
          </a:p>
          <a:p>
            <a:r>
              <a:rPr lang="en-US" dirty="0"/>
              <a:t>2002-2015 data from</a:t>
            </a:r>
          </a:p>
          <a:p>
            <a:r>
              <a:rPr lang="en-US" dirty="0"/>
              <a:t>our GEFS reforecast</a:t>
            </a:r>
          </a:p>
          <a:p>
            <a:r>
              <a:rPr lang="en-US" dirty="0"/>
              <a:t>data set (same forecast</a:t>
            </a:r>
          </a:p>
          <a:p>
            <a:r>
              <a:rPr lang="en-US" dirty="0"/>
              <a:t>system for all dates).</a:t>
            </a:r>
          </a:p>
        </p:txBody>
      </p:sp>
    </p:spTree>
    <p:extLst>
      <p:ext uri="{BB962C8B-B14F-4D97-AF65-F5344CB8AC3E}">
        <p14:creationId xmlns:p14="http://schemas.microsoft.com/office/powerpoint/2010/main" val="399801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Regression of longer-lead forecasts</a:t>
            </a:r>
            <a:r>
              <a:rPr lang="en-US" b="1"/>
              <a:t>: </a:t>
            </a:r>
            <a:br>
              <a:rPr lang="en-US" b="1"/>
            </a:br>
            <a:r>
              <a:rPr lang="en-US" b="1"/>
              <a:t>a </a:t>
            </a:r>
            <a:r>
              <a:rPr lang="en-US" b="1" dirty="0"/>
              <a:t>synthetic example</a:t>
            </a:r>
          </a:p>
        </p:txBody>
      </p:sp>
      <p:sp>
        <p:nvSpPr>
          <p:cNvPr id="4" name="Slide Number Placeholder 3"/>
          <p:cNvSpPr>
            <a:spLocks noGrp="1"/>
          </p:cNvSpPr>
          <p:nvPr>
            <p:ph type="sldNum" sz="quarter" idx="12"/>
          </p:nvPr>
        </p:nvSpPr>
        <p:spPr/>
        <p:txBody>
          <a:bodyPr/>
          <a:lstStyle/>
          <a:p>
            <a:fld id="{435099C4-F8E9-DE4A-8183-3503EE245662}" type="slidenum">
              <a:rPr lang="en-US" smtClean="0"/>
              <a:t>19</a:t>
            </a:fld>
            <a:endParaRPr lang="en-US"/>
          </a:p>
        </p:txBody>
      </p:sp>
      <p:cxnSp>
        <p:nvCxnSpPr>
          <p:cNvPr id="6" name="Straight Connector 5"/>
          <p:cNvCxnSpPr/>
          <p:nvPr/>
        </p:nvCxnSpPr>
        <p:spPr>
          <a:xfrm flipH="1">
            <a:off x="1149928" y="1787236"/>
            <a:ext cx="17227" cy="40178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6200000">
            <a:off x="-159327" y="3926669"/>
            <a:ext cx="1891145" cy="369332"/>
          </a:xfrm>
          <a:prstGeom prst="rect">
            <a:avLst/>
          </a:prstGeom>
          <a:noFill/>
        </p:spPr>
        <p:txBody>
          <a:bodyPr wrap="square" rtlCol="0">
            <a:spAutoFit/>
          </a:bodyPr>
          <a:lstStyle/>
          <a:p>
            <a:r>
              <a:rPr lang="en-US"/>
              <a:t>Analyzed Amount</a:t>
            </a:r>
          </a:p>
        </p:txBody>
      </p:sp>
      <p:cxnSp>
        <p:nvCxnSpPr>
          <p:cNvPr id="8" name="Straight Connector 7"/>
          <p:cNvCxnSpPr/>
          <p:nvPr/>
        </p:nvCxnSpPr>
        <p:spPr>
          <a:xfrm flipH="1" flipV="1">
            <a:off x="1156854" y="5805053"/>
            <a:ext cx="4710545"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149927" y="5533030"/>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808019" y="5361709"/>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699164" y="5228230"/>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699164" y="2665139"/>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923309" y="4473157"/>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205345" y="3814849"/>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49927" y="3503339"/>
            <a:ext cx="55417"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241076" y="4880423"/>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426527" y="5759334"/>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013364" y="5735414"/>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590800" y="5209309"/>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90700" y="5747374"/>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335869" y="5759334"/>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171256" y="5778011"/>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897582" y="5384568"/>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956954" y="3977799"/>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218709" y="4627418"/>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754582" y="3716223"/>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529195" y="4518876"/>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542309" y="5851834"/>
            <a:ext cx="1783180" cy="369332"/>
          </a:xfrm>
          <a:prstGeom prst="rect">
            <a:avLst/>
          </a:prstGeom>
          <a:noFill/>
        </p:spPr>
        <p:txBody>
          <a:bodyPr wrap="none" rtlCol="0">
            <a:spAutoFit/>
          </a:bodyPr>
          <a:lstStyle/>
          <a:p>
            <a:r>
              <a:rPr lang="en-US"/>
              <a:t>Forecast Amount</a:t>
            </a:r>
          </a:p>
        </p:txBody>
      </p:sp>
      <p:cxnSp>
        <p:nvCxnSpPr>
          <p:cNvPr id="31" name="Straight Connector 30"/>
          <p:cNvCxnSpPr/>
          <p:nvPr/>
        </p:nvCxnSpPr>
        <p:spPr>
          <a:xfrm flipV="1">
            <a:off x="1177635" y="4239599"/>
            <a:ext cx="4010893" cy="752885"/>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rot="20918362">
            <a:off x="3656838" y="3963001"/>
            <a:ext cx="1594796" cy="369332"/>
          </a:xfrm>
          <a:prstGeom prst="rect">
            <a:avLst/>
          </a:prstGeom>
          <a:noFill/>
        </p:spPr>
        <p:txBody>
          <a:bodyPr wrap="none" rtlCol="0">
            <a:spAutoFit/>
          </a:bodyPr>
          <a:lstStyle/>
          <a:p>
            <a:r>
              <a:rPr lang="en-US" dirty="0">
                <a:solidFill>
                  <a:schemeClr val="accent1">
                    <a:lumMod val="75000"/>
                  </a:schemeClr>
                </a:solidFill>
              </a:rPr>
              <a:t>Regression line</a:t>
            </a:r>
          </a:p>
        </p:txBody>
      </p:sp>
    </p:spTree>
    <p:extLst>
      <p:ext uri="{BB962C8B-B14F-4D97-AF65-F5344CB8AC3E}">
        <p14:creationId xmlns:p14="http://schemas.microsoft.com/office/powerpoint/2010/main" val="1382027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5C1FC-50AC-2542-9E50-44CF3F4C5195}"/>
              </a:ext>
            </a:extLst>
          </p:cNvPr>
          <p:cNvSpPr>
            <a:spLocks noGrp="1"/>
          </p:cNvSpPr>
          <p:nvPr>
            <p:ph type="title"/>
          </p:nvPr>
        </p:nvSpPr>
        <p:spPr/>
        <p:txBody>
          <a:bodyPr/>
          <a:lstStyle/>
          <a:p>
            <a:r>
              <a:rPr lang="en-US" b="1" dirty="0"/>
              <a:t>Outline</a:t>
            </a:r>
          </a:p>
        </p:txBody>
      </p:sp>
      <p:sp>
        <p:nvSpPr>
          <p:cNvPr id="3" name="Content Placeholder 2">
            <a:extLst>
              <a:ext uri="{FF2B5EF4-FFF2-40B4-BE49-F238E27FC236}">
                <a16:creationId xmlns:a16="http://schemas.microsoft.com/office/drawing/2014/main" id="{DE26C51B-9155-AA4E-8FD7-9C3A114A7D28}"/>
              </a:ext>
            </a:extLst>
          </p:cNvPr>
          <p:cNvSpPr>
            <a:spLocks noGrp="1"/>
          </p:cNvSpPr>
          <p:nvPr>
            <p:ph idx="1"/>
          </p:nvPr>
        </p:nvSpPr>
        <p:spPr/>
        <p:txBody>
          <a:bodyPr/>
          <a:lstStyle/>
          <a:p>
            <a:r>
              <a:rPr lang="en-US" dirty="0"/>
              <a:t>1. Describe the technique behind the multi-model ensemble statistical </a:t>
            </a:r>
            <a:r>
              <a:rPr lang="en-US" dirty="0" err="1"/>
              <a:t>postprocessing</a:t>
            </a:r>
            <a:r>
              <a:rPr lang="en-US" dirty="0"/>
              <a:t> of precipitation for the “National Blend of Models” project, with results and examples.</a:t>
            </a:r>
          </a:p>
          <a:p>
            <a:endParaRPr lang="en-US" dirty="0"/>
          </a:p>
          <a:p>
            <a:r>
              <a:rPr lang="en-US" dirty="0"/>
              <a:t>2. Describe the technique for re-creating synthetic ensemble members that have appropriate space / time relationships, suitable for initializing hydrologic ensemble predictions.</a:t>
            </a:r>
          </a:p>
          <a:p>
            <a:pPr lvl="1"/>
            <a:r>
              <a:rPr lang="en-US" dirty="0"/>
              <a:t>Work to date: a procedure that works well in small basins.</a:t>
            </a:r>
          </a:p>
          <a:p>
            <a:pPr lvl="1"/>
            <a:r>
              <a:rPr lang="en-US" dirty="0"/>
              <a:t>Upcoming work: large basins like the Great Lakes.</a:t>
            </a:r>
          </a:p>
        </p:txBody>
      </p:sp>
      <p:sp>
        <p:nvSpPr>
          <p:cNvPr id="4" name="Slide Number Placeholder 3">
            <a:extLst>
              <a:ext uri="{FF2B5EF4-FFF2-40B4-BE49-F238E27FC236}">
                <a16:creationId xmlns:a16="http://schemas.microsoft.com/office/drawing/2014/main" id="{D0067997-A302-464C-9A46-4C9520410561}"/>
              </a:ext>
            </a:extLst>
          </p:cNvPr>
          <p:cNvSpPr>
            <a:spLocks noGrp="1"/>
          </p:cNvSpPr>
          <p:nvPr>
            <p:ph type="sldNum" sz="quarter" idx="12"/>
          </p:nvPr>
        </p:nvSpPr>
        <p:spPr/>
        <p:txBody>
          <a:bodyPr/>
          <a:lstStyle/>
          <a:p>
            <a:fld id="{435099C4-F8E9-DE4A-8183-3503EE245662}" type="slidenum">
              <a:rPr lang="en-US" smtClean="0"/>
              <a:t>2</a:t>
            </a:fld>
            <a:endParaRPr lang="en-US"/>
          </a:p>
        </p:txBody>
      </p:sp>
    </p:spTree>
    <p:extLst>
      <p:ext uri="{BB962C8B-B14F-4D97-AF65-F5344CB8AC3E}">
        <p14:creationId xmlns:p14="http://schemas.microsoft.com/office/powerpoint/2010/main" val="2522195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Regression of longer-lead forecasts</a:t>
            </a:r>
            <a:r>
              <a:rPr lang="en-US" b="1"/>
              <a:t>: </a:t>
            </a:r>
            <a:br>
              <a:rPr lang="en-US" b="1"/>
            </a:br>
            <a:r>
              <a:rPr lang="en-US" b="1"/>
              <a:t>a </a:t>
            </a:r>
            <a:r>
              <a:rPr lang="en-US" b="1" dirty="0"/>
              <a:t>synthetic example</a:t>
            </a:r>
          </a:p>
        </p:txBody>
      </p:sp>
      <p:sp>
        <p:nvSpPr>
          <p:cNvPr id="4" name="Slide Number Placeholder 3"/>
          <p:cNvSpPr>
            <a:spLocks noGrp="1"/>
          </p:cNvSpPr>
          <p:nvPr>
            <p:ph type="sldNum" sz="quarter" idx="12"/>
          </p:nvPr>
        </p:nvSpPr>
        <p:spPr/>
        <p:txBody>
          <a:bodyPr/>
          <a:lstStyle/>
          <a:p>
            <a:fld id="{435099C4-F8E9-DE4A-8183-3503EE245662}" type="slidenum">
              <a:rPr lang="en-US" smtClean="0"/>
              <a:t>20</a:t>
            </a:fld>
            <a:endParaRPr lang="en-US"/>
          </a:p>
        </p:txBody>
      </p:sp>
      <p:cxnSp>
        <p:nvCxnSpPr>
          <p:cNvPr id="6" name="Straight Connector 5"/>
          <p:cNvCxnSpPr/>
          <p:nvPr/>
        </p:nvCxnSpPr>
        <p:spPr>
          <a:xfrm flipH="1">
            <a:off x="1149928" y="1787236"/>
            <a:ext cx="17227" cy="40178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6200000">
            <a:off x="-159327" y="3926669"/>
            <a:ext cx="1891145" cy="369332"/>
          </a:xfrm>
          <a:prstGeom prst="rect">
            <a:avLst/>
          </a:prstGeom>
          <a:noFill/>
        </p:spPr>
        <p:txBody>
          <a:bodyPr wrap="square" rtlCol="0">
            <a:spAutoFit/>
          </a:bodyPr>
          <a:lstStyle/>
          <a:p>
            <a:r>
              <a:rPr lang="en-US"/>
              <a:t>Analyzed Amount</a:t>
            </a:r>
          </a:p>
        </p:txBody>
      </p:sp>
      <p:cxnSp>
        <p:nvCxnSpPr>
          <p:cNvPr id="8" name="Straight Connector 7"/>
          <p:cNvCxnSpPr/>
          <p:nvPr/>
        </p:nvCxnSpPr>
        <p:spPr>
          <a:xfrm flipH="1" flipV="1">
            <a:off x="1156854" y="5805053"/>
            <a:ext cx="4710545"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149927" y="5533030"/>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808019" y="5361709"/>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699164" y="5228230"/>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699164" y="2665139"/>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923309" y="4473157"/>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205345" y="3814849"/>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49927" y="3503339"/>
            <a:ext cx="55417"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241076" y="4880423"/>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426527" y="5759334"/>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013364" y="5735414"/>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590800" y="5209309"/>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90700" y="5747374"/>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335869" y="5759334"/>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171256" y="5778011"/>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897582" y="5384568"/>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956954" y="3977799"/>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218709" y="4627418"/>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754582" y="3716223"/>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529195" y="4518876"/>
            <a:ext cx="5541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542309" y="5851834"/>
            <a:ext cx="1783180" cy="369332"/>
          </a:xfrm>
          <a:prstGeom prst="rect">
            <a:avLst/>
          </a:prstGeom>
          <a:noFill/>
        </p:spPr>
        <p:txBody>
          <a:bodyPr wrap="none" rtlCol="0">
            <a:spAutoFit/>
          </a:bodyPr>
          <a:lstStyle/>
          <a:p>
            <a:r>
              <a:rPr lang="en-US"/>
              <a:t>Forecast Amount</a:t>
            </a:r>
          </a:p>
        </p:txBody>
      </p:sp>
      <p:cxnSp>
        <p:nvCxnSpPr>
          <p:cNvPr id="31" name="Straight Connector 30"/>
          <p:cNvCxnSpPr/>
          <p:nvPr/>
        </p:nvCxnSpPr>
        <p:spPr>
          <a:xfrm flipV="1">
            <a:off x="1177635" y="4239599"/>
            <a:ext cx="4010893" cy="752885"/>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2348345" y="4779818"/>
            <a:ext cx="0" cy="102523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1584613" y="4929447"/>
            <a:ext cx="0" cy="8756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4807527" y="4285211"/>
            <a:ext cx="13855" cy="15078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1149927" y="4926142"/>
            <a:ext cx="43468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1167155" y="4285211"/>
            <a:ext cx="3647299" cy="186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1156854" y="4779818"/>
            <a:ext cx="119149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673436" y="1916991"/>
            <a:ext cx="6090672" cy="3046988"/>
          </a:xfrm>
          <a:prstGeom prst="rect">
            <a:avLst/>
          </a:prstGeom>
          <a:noFill/>
        </p:spPr>
        <p:txBody>
          <a:bodyPr wrap="square" rtlCol="0">
            <a:spAutoFit/>
          </a:bodyPr>
          <a:lstStyle/>
          <a:p>
            <a:r>
              <a:rPr lang="en-US" sz="2400" dirty="0"/>
              <a:t>The diversity in the forecast ensemble is </a:t>
            </a:r>
          </a:p>
          <a:p>
            <a:r>
              <a:rPr lang="en-US" sz="2400" dirty="0"/>
              <a:t>greatly limited through the regression process,</a:t>
            </a:r>
          </a:p>
          <a:p>
            <a:r>
              <a:rPr lang="en-US" sz="2400" dirty="0"/>
              <a:t>especially for longer-lead forecasts with </a:t>
            </a:r>
          </a:p>
          <a:p>
            <a:r>
              <a:rPr lang="en-US" sz="2400" dirty="0"/>
              <a:t>less relationship between forecast and analysis.</a:t>
            </a:r>
          </a:p>
          <a:p>
            <a:endParaRPr lang="en-US" sz="2400" dirty="0"/>
          </a:p>
          <a:p>
            <a:r>
              <a:rPr lang="en-US" sz="2400" dirty="0"/>
              <a:t>This leads to a greater spread deficiency in the </a:t>
            </a:r>
          </a:p>
          <a:p>
            <a:r>
              <a:rPr lang="en-US" sz="2400" dirty="0"/>
              <a:t>regressed ensembles, one of the problems we are seeking to correct.</a:t>
            </a:r>
          </a:p>
        </p:txBody>
      </p:sp>
    </p:spTree>
    <p:extLst>
      <p:ext uri="{BB962C8B-B14F-4D97-AF65-F5344CB8AC3E}">
        <p14:creationId xmlns:p14="http://schemas.microsoft.com/office/powerpoint/2010/main" val="1010351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5099C4-F8E9-DE4A-8183-3503EE245662}" type="slidenum">
              <a:rPr lang="en-US" smtClean="0"/>
              <a:t>21</a:t>
            </a:fld>
            <a:endParaRPr lang="en-US"/>
          </a:p>
        </p:txBody>
      </p:sp>
      <p:sp>
        <p:nvSpPr>
          <p:cNvPr id="6" name="TextBox 5"/>
          <p:cNvSpPr txBox="1"/>
          <p:nvPr/>
        </p:nvSpPr>
        <p:spPr>
          <a:xfrm>
            <a:off x="5318075" y="2063273"/>
            <a:ext cx="6655824" cy="4739759"/>
          </a:xfrm>
          <a:prstGeom prst="rect">
            <a:avLst/>
          </a:prstGeom>
          <a:noFill/>
        </p:spPr>
        <p:txBody>
          <a:bodyPr wrap="square" rtlCol="0">
            <a:spAutoFit/>
          </a:bodyPr>
          <a:lstStyle/>
          <a:p>
            <a:r>
              <a:rPr lang="en-US" dirty="0"/>
              <a:t>We seek an enlarged, quantile-mapped ensemble at the center point, </a:t>
            </a:r>
          </a:p>
          <a:p>
            <a:r>
              <a:rPr lang="en-US" dirty="0"/>
              <a:t>and a way of implicitly accounting for over-confidence of ensemble</a:t>
            </a:r>
          </a:p>
          <a:p>
            <a:r>
              <a:rPr lang="en-US" dirty="0"/>
              <a:t>prediction systems in the spatial location of precipitation features.</a:t>
            </a:r>
          </a:p>
          <a:p>
            <a:endParaRPr lang="en-US" dirty="0"/>
          </a:p>
          <a:p>
            <a:r>
              <a:rPr lang="en-US" dirty="0"/>
              <a:t>Forecasts at the 3 x 3 array of points are all quantile mapped to central grid point.  </a:t>
            </a:r>
            <a:r>
              <a:rPr lang="en-US" i="1" dirty="0"/>
              <a:t>The trick here is to use the forecast CDFs unique to each of the 3x3 array of points (red curves) but the CDF for the central point</a:t>
            </a:r>
            <a:r>
              <a:rPr lang="en-US" dirty="0"/>
              <a:t>.  </a:t>
            </a:r>
            <a:r>
              <a:rPr lang="en-US" b="1" dirty="0">
                <a:solidFill>
                  <a:srgbClr val="FF0000"/>
                </a:solidFill>
              </a:rPr>
              <a:t>Note: a recent change is that I now use a 5 x 5 stencil.</a:t>
            </a:r>
          </a:p>
          <a:p>
            <a:endParaRPr lang="en-US" dirty="0"/>
          </a:p>
          <a:p>
            <a:r>
              <a:rPr lang="en-US" dirty="0"/>
              <a:t>In this way, ensemble forecasts are all adjusted such that they are consistent with the analyzed climatology at the center point.</a:t>
            </a:r>
          </a:p>
          <a:p>
            <a:endParaRPr lang="en-US" dirty="0"/>
          </a:p>
          <a:p>
            <a:r>
              <a:rPr lang="en-US" dirty="0"/>
              <a:t>This process is repeated independently for each model grid point in the CONUS.  </a:t>
            </a:r>
          </a:p>
          <a:p>
            <a:endParaRPr lang="en-US" dirty="0"/>
          </a:p>
          <a:p>
            <a:endParaRPr lang="en-US" dirty="0"/>
          </a:p>
          <a:p>
            <a:r>
              <a:rPr lang="en-US" sz="1400" dirty="0"/>
              <a:t>Inspired by Michael </a:t>
            </a:r>
            <a:r>
              <a:rPr lang="en-US" sz="1400" dirty="0" err="1"/>
              <a:t>Scheuerer</a:t>
            </a:r>
            <a:r>
              <a:rPr lang="en-US" sz="1400" dirty="0"/>
              <a:t>; see  </a:t>
            </a:r>
            <a:r>
              <a:rPr lang="en-US" sz="1400" dirty="0">
                <a:hlinkClick r:id="rId2"/>
              </a:rPr>
              <a:t>Scheuerer and Hamill (2015) MWR</a:t>
            </a:r>
            <a:r>
              <a:rPr lang="en-US" sz="1400" dirty="0"/>
              <a:t>.</a:t>
            </a:r>
          </a:p>
        </p:txBody>
      </p:sp>
      <p:sp>
        <p:nvSpPr>
          <p:cNvPr id="2" name="Title 1"/>
          <p:cNvSpPr>
            <a:spLocks noGrp="1"/>
          </p:cNvSpPr>
          <p:nvPr>
            <p:ph type="title"/>
          </p:nvPr>
        </p:nvSpPr>
        <p:spPr>
          <a:xfrm>
            <a:off x="5174671" y="103032"/>
            <a:ext cx="6636329" cy="1764799"/>
          </a:xfrm>
        </p:spPr>
        <p:txBody>
          <a:bodyPr>
            <a:normAutofit fontScale="90000"/>
          </a:bodyPr>
          <a:lstStyle/>
          <a:p>
            <a:r>
              <a:rPr lang="en-US" sz="3200" b="1" dirty="0"/>
              <a:t>Enlarging ensemble size and dealing with overconfidence in precipitation location:  quantile mapping using surrounding points.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53000" cy="6858000"/>
          </a:xfrm>
          <a:prstGeom prst="rect">
            <a:avLst/>
          </a:prstGeom>
        </p:spPr>
      </p:pic>
    </p:spTree>
    <p:extLst>
      <p:ext uri="{BB962C8B-B14F-4D97-AF65-F5344CB8AC3E}">
        <p14:creationId xmlns:p14="http://schemas.microsoft.com/office/powerpoint/2010/main" val="411224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235" y="365126"/>
            <a:ext cx="11727873" cy="715530"/>
          </a:xfrm>
        </p:spPr>
        <p:txBody>
          <a:bodyPr/>
          <a:lstStyle/>
          <a:p>
            <a:r>
              <a:rPr lang="en-US" b="1" dirty="0"/>
              <a:t>Mapping relationships implied in previous example.</a:t>
            </a:r>
          </a:p>
        </p:txBody>
      </p:sp>
      <p:sp>
        <p:nvSpPr>
          <p:cNvPr id="4" name="Slide Number Placeholder 3"/>
          <p:cNvSpPr>
            <a:spLocks noGrp="1"/>
          </p:cNvSpPr>
          <p:nvPr>
            <p:ph type="sldNum" sz="quarter" idx="12"/>
          </p:nvPr>
        </p:nvSpPr>
        <p:spPr/>
        <p:txBody>
          <a:bodyPr/>
          <a:lstStyle/>
          <a:p>
            <a:fld id="{435099C4-F8E9-DE4A-8183-3503EE245662}" type="slidenum">
              <a:rPr lang="en-US" smtClean="0"/>
              <a:t>22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465" y="1080656"/>
            <a:ext cx="5120409" cy="551428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7765" y="3570194"/>
            <a:ext cx="2255838" cy="2400300"/>
          </a:xfrm>
          <a:prstGeom prst="rect">
            <a:avLst/>
          </a:prstGeom>
        </p:spPr>
      </p:pic>
      <p:sp>
        <p:nvSpPr>
          <p:cNvPr id="8" name="TextBox 7"/>
          <p:cNvSpPr txBox="1"/>
          <p:nvPr/>
        </p:nvSpPr>
        <p:spPr>
          <a:xfrm>
            <a:off x="3673319" y="4454800"/>
            <a:ext cx="726481" cy="369332"/>
          </a:xfrm>
          <a:prstGeom prst="rect">
            <a:avLst/>
          </a:prstGeom>
          <a:noFill/>
        </p:spPr>
        <p:txBody>
          <a:bodyPr wrap="none" rtlCol="0">
            <a:spAutoFit/>
          </a:bodyPr>
          <a:lstStyle/>
          <a:p>
            <a:r>
              <a:rPr lang="en-US"/>
              <a:t>a  b  c</a:t>
            </a:r>
          </a:p>
        </p:txBody>
      </p:sp>
      <p:sp>
        <p:nvSpPr>
          <p:cNvPr id="9" name="TextBox 8"/>
          <p:cNvSpPr txBox="1"/>
          <p:nvPr/>
        </p:nvSpPr>
        <p:spPr>
          <a:xfrm>
            <a:off x="3673319" y="4706470"/>
            <a:ext cx="704039" cy="369332"/>
          </a:xfrm>
          <a:prstGeom prst="rect">
            <a:avLst/>
          </a:prstGeom>
          <a:noFill/>
        </p:spPr>
        <p:txBody>
          <a:bodyPr wrap="none" rtlCol="0">
            <a:spAutoFit/>
          </a:bodyPr>
          <a:lstStyle/>
          <a:p>
            <a:r>
              <a:rPr lang="en-US"/>
              <a:t>d  e  f</a:t>
            </a:r>
          </a:p>
        </p:txBody>
      </p:sp>
      <p:sp>
        <p:nvSpPr>
          <p:cNvPr id="10" name="TextBox 9"/>
          <p:cNvSpPr txBox="1"/>
          <p:nvPr/>
        </p:nvSpPr>
        <p:spPr>
          <a:xfrm>
            <a:off x="3697364" y="4917841"/>
            <a:ext cx="679994" cy="369332"/>
          </a:xfrm>
          <a:prstGeom prst="rect">
            <a:avLst/>
          </a:prstGeom>
          <a:noFill/>
        </p:spPr>
        <p:txBody>
          <a:bodyPr wrap="none" rtlCol="0">
            <a:spAutoFit/>
          </a:bodyPr>
          <a:lstStyle/>
          <a:p>
            <a:r>
              <a:rPr lang="en-US"/>
              <a:t>g  h  </a:t>
            </a:r>
            <a:r>
              <a:rPr lang="en-US" dirty="0" err="1"/>
              <a:t>i</a:t>
            </a:r>
            <a:endParaRPr lang="en-US" dirty="0"/>
          </a:p>
        </p:txBody>
      </p:sp>
      <p:sp>
        <p:nvSpPr>
          <p:cNvPr id="11" name="TextBox 10"/>
          <p:cNvSpPr txBox="1"/>
          <p:nvPr/>
        </p:nvSpPr>
        <p:spPr>
          <a:xfrm>
            <a:off x="6024283" y="1694330"/>
            <a:ext cx="5614146" cy="2677656"/>
          </a:xfrm>
          <a:prstGeom prst="rect">
            <a:avLst/>
          </a:prstGeom>
          <a:noFill/>
        </p:spPr>
        <p:txBody>
          <a:bodyPr wrap="square" rtlCol="0">
            <a:spAutoFit/>
          </a:bodyPr>
          <a:lstStyle/>
          <a:p>
            <a:r>
              <a:rPr lang="en-US" sz="2800" dirty="0"/>
              <a:t>This illustrates how it’s possible to take forecast information</a:t>
            </a:r>
          </a:p>
          <a:p>
            <a:r>
              <a:rPr lang="en-US" sz="2800" dirty="0"/>
              <a:t>from locations a through </a:t>
            </a:r>
            <a:r>
              <a:rPr lang="en-US" sz="2800" dirty="0" err="1"/>
              <a:t>i</a:t>
            </a:r>
            <a:r>
              <a:rPr lang="en-US" sz="2800" dirty="0"/>
              <a:t> and bias correct them to be consistent with the climatology from location e, at</a:t>
            </a:r>
          </a:p>
          <a:p>
            <a:r>
              <a:rPr lang="en-US" sz="2800" dirty="0"/>
              <a:t>the center point.</a:t>
            </a:r>
          </a:p>
        </p:txBody>
      </p:sp>
    </p:spTree>
    <p:extLst>
      <p:ext uri="{BB962C8B-B14F-4D97-AF65-F5344CB8AC3E}">
        <p14:creationId xmlns:p14="http://schemas.microsoft.com/office/powerpoint/2010/main" val="406834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6959" y="371849"/>
            <a:ext cx="10609729" cy="609786"/>
          </a:xfrm>
        </p:spPr>
        <p:txBody>
          <a:bodyPr>
            <a:normAutofit fontScale="90000"/>
          </a:bodyPr>
          <a:lstStyle/>
          <a:p>
            <a:r>
              <a:rPr lang="en-US" b="1" dirty="0"/>
              <a:t>Raw and quantile-mapped results, POP</a:t>
            </a:r>
          </a:p>
        </p:txBody>
      </p:sp>
      <p:sp>
        <p:nvSpPr>
          <p:cNvPr id="4" name="Slide Number Placeholder 3"/>
          <p:cNvSpPr>
            <a:spLocks noGrp="1"/>
          </p:cNvSpPr>
          <p:nvPr>
            <p:ph type="sldNum" sz="quarter" idx="12"/>
          </p:nvPr>
        </p:nvSpPr>
        <p:spPr/>
        <p:txBody>
          <a:bodyPr/>
          <a:lstStyle/>
          <a:p>
            <a:fld id="{435099C4-F8E9-DE4A-8183-3503EE245662}" type="slidenum">
              <a:rPr lang="en-US" smtClean="0"/>
              <a:t>23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618" y="1064296"/>
            <a:ext cx="8259482" cy="5657179"/>
          </a:xfrm>
          <a:prstGeom prst="rect">
            <a:avLst/>
          </a:prstGeom>
        </p:spPr>
      </p:pic>
      <p:sp>
        <p:nvSpPr>
          <p:cNvPr id="3" name="TextBox 2"/>
          <p:cNvSpPr txBox="1"/>
          <p:nvPr/>
        </p:nvSpPr>
        <p:spPr>
          <a:xfrm>
            <a:off x="9135980" y="1732547"/>
            <a:ext cx="2975430" cy="3477875"/>
          </a:xfrm>
          <a:prstGeom prst="rect">
            <a:avLst/>
          </a:prstGeom>
          <a:noFill/>
        </p:spPr>
        <p:txBody>
          <a:bodyPr wrap="none" rtlCol="0">
            <a:spAutoFit/>
          </a:bodyPr>
          <a:lstStyle/>
          <a:p>
            <a:r>
              <a:rPr lang="en-US" sz="2000" dirty="0"/>
              <a:t>Quantile mapping</a:t>
            </a:r>
          </a:p>
          <a:p>
            <a:r>
              <a:rPr lang="en-US" sz="2000" dirty="0"/>
              <a:t>with supplemental</a:t>
            </a:r>
          </a:p>
          <a:p>
            <a:r>
              <a:rPr lang="en-US" sz="2000" dirty="0"/>
              <a:t>locations dramatically</a:t>
            </a:r>
          </a:p>
          <a:p>
            <a:r>
              <a:rPr lang="en-US" sz="2000" dirty="0"/>
              <a:t>improved forecast</a:t>
            </a:r>
          </a:p>
          <a:p>
            <a:r>
              <a:rPr lang="en-US" sz="2000" dirty="0"/>
              <a:t>guidance skill and </a:t>
            </a:r>
          </a:p>
          <a:p>
            <a:r>
              <a:rPr lang="en-US" sz="2000" dirty="0"/>
              <a:t>reliability, especially</a:t>
            </a:r>
          </a:p>
          <a:p>
            <a:r>
              <a:rPr lang="en-US" sz="2000" dirty="0"/>
              <a:t>with the under-performing</a:t>
            </a:r>
          </a:p>
          <a:p>
            <a:r>
              <a:rPr lang="en-US" sz="2000" dirty="0"/>
              <a:t>NCEP system.  But there</a:t>
            </a:r>
          </a:p>
          <a:p>
            <a:r>
              <a:rPr lang="en-US" sz="2000" dirty="0"/>
              <a:t>are still issues with</a:t>
            </a:r>
          </a:p>
          <a:p>
            <a:r>
              <a:rPr lang="en-US" sz="2000" dirty="0"/>
              <a:t>reliability to varying</a:t>
            </a:r>
          </a:p>
          <a:p>
            <a:r>
              <a:rPr lang="en-US" sz="2000" dirty="0"/>
              <a:t>degrees.</a:t>
            </a:r>
          </a:p>
        </p:txBody>
      </p:sp>
    </p:spTree>
    <p:extLst>
      <p:ext uri="{BB962C8B-B14F-4D97-AF65-F5344CB8AC3E}">
        <p14:creationId xmlns:p14="http://schemas.microsoft.com/office/powerpoint/2010/main" val="772965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429" y="365125"/>
            <a:ext cx="11618259" cy="916777"/>
          </a:xfrm>
        </p:spPr>
        <p:txBody>
          <a:bodyPr>
            <a:normAutofit fontScale="90000"/>
          </a:bodyPr>
          <a:lstStyle/>
          <a:p>
            <a:r>
              <a:rPr lang="en-US" b="1" dirty="0"/>
              <a:t>“Dressing”: Fortin’s two ways to address overconfidence</a:t>
            </a:r>
          </a:p>
        </p:txBody>
      </p:sp>
      <p:sp>
        <p:nvSpPr>
          <p:cNvPr id="3" name="Content Placeholder 2"/>
          <p:cNvSpPr>
            <a:spLocks noGrp="1"/>
          </p:cNvSpPr>
          <p:nvPr>
            <p:ph idx="1"/>
          </p:nvPr>
        </p:nvSpPr>
        <p:spPr>
          <a:xfrm>
            <a:off x="704135" y="1618681"/>
            <a:ext cx="10515600" cy="4351338"/>
          </a:xfrm>
        </p:spPr>
        <p:txBody>
          <a:bodyPr/>
          <a:lstStyle/>
          <a:p>
            <a:r>
              <a:rPr lang="en-US" dirty="0"/>
              <a:t>1.  Increase ensemble spread by “dressing” with pdfs.</a:t>
            </a:r>
            <a:r>
              <a:rPr lang="en-US" b="1" dirty="0">
                <a:solidFill>
                  <a:srgbClr val="FF0000"/>
                </a:solidFill>
              </a:rPr>
              <a:t> </a:t>
            </a:r>
            <a:endParaRPr lang="en-US" dirty="0"/>
          </a:p>
        </p:txBody>
      </p:sp>
      <p:sp>
        <p:nvSpPr>
          <p:cNvPr id="4" name="Slide Number Placeholder 3"/>
          <p:cNvSpPr>
            <a:spLocks noGrp="1"/>
          </p:cNvSpPr>
          <p:nvPr>
            <p:ph type="sldNum" sz="quarter" idx="12"/>
          </p:nvPr>
        </p:nvSpPr>
        <p:spPr/>
        <p:txBody>
          <a:bodyPr/>
          <a:lstStyle/>
          <a:p>
            <a:fld id="{57A943EE-946A-8E45-BF33-9C56051D287D}" type="slidenum">
              <a:rPr lang="en-US" smtClean="0"/>
              <a:t>24</a:t>
            </a:fld>
            <a:endParaRPr lang="en-US" dirty="0"/>
          </a:p>
        </p:txBody>
      </p:sp>
      <p:cxnSp>
        <p:nvCxnSpPr>
          <p:cNvPr id="6" name="Straight Connector 5"/>
          <p:cNvCxnSpPr/>
          <p:nvPr/>
        </p:nvCxnSpPr>
        <p:spPr>
          <a:xfrm flipV="1">
            <a:off x="781518" y="3048417"/>
            <a:ext cx="10515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81518" y="2927394"/>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79577" y="2934117"/>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604530" y="2934117"/>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123612" y="2927394"/>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797336" y="2927394"/>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80793" y="3155994"/>
            <a:ext cx="601447" cy="307777"/>
          </a:xfrm>
          <a:prstGeom prst="rect">
            <a:avLst/>
          </a:prstGeom>
          <a:noFill/>
        </p:spPr>
        <p:txBody>
          <a:bodyPr wrap="none" rtlCol="0">
            <a:spAutoFit/>
          </a:bodyPr>
          <a:lstStyle/>
          <a:p>
            <a:r>
              <a:rPr lang="en-US" sz="1400" dirty="0"/>
              <a:t>0 mm</a:t>
            </a:r>
          </a:p>
        </p:txBody>
      </p:sp>
      <p:sp>
        <p:nvSpPr>
          <p:cNvPr id="14" name="TextBox 13"/>
          <p:cNvSpPr txBox="1"/>
          <p:nvPr/>
        </p:nvSpPr>
        <p:spPr>
          <a:xfrm>
            <a:off x="5303806" y="3253115"/>
            <a:ext cx="601447" cy="307777"/>
          </a:xfrm>
          <a:prstGeom prst="rect">
            <a:avLst/>
          </a:prstGeom>
          <a:noFill/>
        </p:spPr>
        <p:txBody>
          <a:bodyPr wrap="none" rtlCol="0">
            <a:spAutoFit/>
          </a:bodyPr>
          <a:lstStyle/>
          <a:p>
            <a:r>
              <a:rPr lang="en-US" sz="1400" dirty="0"/>
              <a:t>2 mm</a:t>
            </a:r>
          </a:p>
        </p:txBody>
      </p:sp>
      <p:sp>
        <p:nvSpPr>
          <p:cNvPr id="15" name="TextBox 14"/>
          <p:cNvSpPr txBox="1"/>
          <p:nvPr/>
        </p:nvSpPr>
        <p:spPr>
          <a:xfrm>
            <a:off x="2878853" y="3253116"/>
            <a:ext cx="601447" cy="307777"/>
          </a:xfrm>
          <a:prstGeom prst="rect">
            <a:avLst/>
          </a:prstGeom>
          <a:noFill/>
        </p:spPr>
        <p:txBody>
          <a:bodyPr wrap="none" rtlCol="0">
            <a:spAutoFit/>
          </a:bodyPr>
          <a:lstStyle/>
          <a:p>
            <a:r>
              <a:rPr lang="en-US" sz="1400" dirty="0"/>
              <a:t>1 mm</a:t>
            </a:r>
          </a:p>
        </p:txBody>
      </p:sp>
      <p:sp>
        <p:nvSpPr>
          <p:cNvPr id="16" name="TextBox 15"/>
          <p:cNvSpPr txBox="1"/>
          <p:nvPr/>
        </p:nvSpPr>
        <p:spPr>
          <a:xfrm>
            <a:off x="7822888" y="3253114"/>
            <a:ext cx="601447" cy="307777"/>
          </a:xfrm>
          <a:prstGeom prst="rect">
            <a:avLst/>
          </a:prstGeom>
          <a:noFill/>
        </p:spPr>
        <p:txBody>
          <a:bodyPr wrap="none" rtlCol="0">
            <a:spAutoFit/>
          </a:bodyPr>
          <a:lstStyle/>
          <a:p>
            <a:r>
              <a:rPr lang="en-US" sz="1400" dirty="0"/>
              <a:t>3 mm</a:t>
            </a:r>
          </a:p>
        </p:txBody>
      </p:sp>
      <p:sp>
        <p:nvSpPr>
          <p:cNvPr id="17" name="TextBox 16"/>
          <p:cNvSpPr txBox="1"/>
          <p:nvPr/>
        </p:nvSpPr>
        <p:spPr>
          <a:xfrm>
            <a:off x="10496612" y="3213567"/>
            <a:ext cx="601447" cy="307777"/>
          </a:xfrm>
          <a:prstGeom prst="rect">
            <a:avLst/>
          </a:prstGeom>
          <a:noFill/>
        </p:spPr>
        <p:txBody>
          <a:bodyPr wrap="none" rtlCol="0">
            <a:spAutoFit/>
          </a:bodyPr>
          <a:lstStyle/>
          <a:p>
            <a:r>
              <a:rPr lang="en-US" sz="1400" dirty="0"/>
              <a:t>4</a:t>
            </a:r>
            <a:r>
              <a:rPr lang="en-US" sz="1400"/>
              <a:t> </a:t>
            </a:r>
            <a:r>
              <a:rPr lang="en-US" sz="1400" dirty="0"/>
              <a:t>mm</a:t>
            </a:r>
          </a:p>
        </p:txBody>
      </p:sp>
      <p:sp>
        <p:nvSpPr>
          <p:cNvPr id="18" name="Oval 17"/>
          <p:cNvSpPr/>
          <p:nvPr/>
        </p:nvSpPr>
        <p:spPr>
          <a:xfrm>
            <a:off x="722566" y="2978235"/>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553657" y="2984543"/>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247528" y="2977260"/>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863337" y="2977259"/>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864940" y="2977258"/>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254175" y="2995747"/>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543288" y="2991267"/>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572265" y="2984543"/>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443475" y="2977258"/>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H="1">
            <a:off x="1371357" y="2268488"/>
            <a:ext cx="19359" cy="131990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26116" y="3578071"/>
            <a:ext cx="1084143" cy="646331"/>
          </a:xfrm>
          <a:prstGeom prst="rect">
            <a:avLst/>
          </a:prstGeom>
          <a:noFill/>
        </p:spPr>
        <p:txBody>
          <a:bodyPr wrap="none" rtlCol="0">
            <a:spAutoFit/>
          </a:bodyPr>
          <a:lstStyle/>
          <a:p>
            <a:pPr algn="ctr"/>
            <a:r>
              <a:rPr lang="en-US" dirty="0"/>
              <a:t>POP </a:t>
            </a:r>
          </a:p>
          <a:p>
            <a:pPr algn="ctr"/>
            <a:r>
              <a:rPr lang="en-US" dirty="0"/>
              <a:t>threshold</a:t>
            </a:r>
          </a:p>
        </p:txBody>
      </p:sp>
      <p:sp>
        <p:nvSpPr>
          <p:cNvPr id="32" name="TextBox 31"/>
          <p:cNvSpPr txBox="1"/>
          <p:nvPr/>
        </p:nvSpPr>
        <p:spPr>
          <a:xfrm>
            <a:off x="3179576" y="2321948"/>
            <a:ext cx="4120102" cy="369332"/>
          </a:xfrm>
          <a:prstGeom prst="rect">
            <a:avLst/>
          </a:prstGeom>
          <a:noFill/>
        </p:spPr>
        <p:txBody>
          <a:bodyPr wrap="none" rtlCol="0">
            <a:spAutoFit/>
          </a:bodyPr>
          <a:lstStyle/>
          <a:p>
            <a:r>
              <a:rPr lang="en-US" dirty="0"/>
              <a:t>probability from relative frequency = 9/10</a:t>
            </a:r>
          </a:p>
        </p:txBody>
      </p:sp>
      <p:pic>
        <p:nvPicPr>
          <p:cNvPr id="33" name="Picture 32"/>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972266" y="4744526"/>
            <a:ext cx="1447800" cy="647667"/>
          </a:xfrm>
          <a:prstGeom prst="rect">
            <a:avLst/>
          </a:prstGeom>
        </p:spPr>
      </p:pic>
      <p:cxnSp>
        <p:nvCxnSpPr>
          <p:cNvPr id="34" name="Straight Connector 33"/>
          <p:cNvCxnSpPr/>
          <p:nvPr/>
        </p:nvCxnSpPr>
        <p:spPr>
          <a:xfrm flipV="1">
            <a:off x="838200" y="5434983"/>
            <a:ext cx="10515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38200" y="5313960"/>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236259" y="5320683"/>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661212" y="5320683"/>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180294" y="5313960"/>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0854018" y="5313960"/>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37475" y="5542560"/>
            <a:ext cx="601447" cy="307777"/>
          </a:xfrm>
          <a:prstGeom prst="rect">
            <a:avLst/>
          </a:prstGeom>
          <a:noFill/>
        </p:spPr>
        <p:txBody>
          <a:bodyPr wrap="none" rtlCol="0">
            <a:spAutoFit/>
          </a:bodyPr>
          <a:lstStyle/>
          <a:p>
            <a:r>
              <a:rPr lang="en-US" sz="1400" dirty="0"/>
              <a:t>0 mm</a:t>
            </a:r>
          </a:p>
        </p:txBody>
      </p:sp>
      <p:sp>
        <p:nvSpPr>
          <p:cNvPr id="41" name="TextBox 40"/>
          <p:cNvSpPr txBox="1"/>
          <p:nvPr/>
        </p:nvSpPr>
        <p:spPr>
          <a:xfrm>
            <a:off x="5360488" y="5639681"/>
            <a:ext cx="601447" cy="307777"/>
          </a:xfrm>
          <a:prstGeom prst="rect">
            <a:avLst/>
          </a:prstGeom>
          <a:noFill/>
        </p:spPr>
        <p:txBody>
          <a:bodyPr wrap="none" rtlCol="0">
            <a:spAutoFit/>
          </a:bodyPr>
          <a:lstStyle/>
          <a:p>
            <a:r>
              <a:rPr lang="en-US" sz="1400" dirty="0"/>
              <a:t>2 mm</a:t>
            </a:r>
          </a:p>
        </p:txBody>
      </p:sp>
      <p:sp>
        <p:nvSpPr>
          <p:cNvPr id="42" name="TextBox 41"/>
          <p:cNvSpPr txBox="1"/>
          <p:nvPr/>
        </p:nvSpPr>
        <p:spPr>
          <a:xfrm>
            <a:off x="2935535" y="5639682"/>
            <a:ext cx="601447" cy="307777"/>
          </a:xfrm>
          <a:prstGeom prst="rect">
            <a:avLst/>
          </a:prstGeom>
          <a:noFill/>
        </p:spPr>
        <p:txBody>
          <a:bodyPr wrap="none" rtlCol="0">
            <a:spAutoFit/>
          </a:bodyPr>
          <a:lstStyle/>
          <a:p>
            <a:r>
              <a:rPr lang="en-US" sz="1400" dirty="0"/>
              <a:t>1 mm</a:t>
            </a:r>
          </a:p>
        </p:txBody>
      </p:sp>
      <p:sp>
        <p:nvSpPr>
          <p:cNvPr id="43" name="TextBox 42"/>
          <p:cNvSpPr txBox="1"/>
          <p:nvPr/>
        </p:nvSpPr>
        <p:spPr>
          <a:xfrm>
            <a:off x="7879570" y="5639680"/>
            <a:ext cx="601447" cy="307777"/>
          </a:xfrm>
          <a:prstGeom prst="rect">
            <a:avLst/>
          </a:prstGeom>
          <a:noFill/>
        </p:spPr>
        <p:txBody>
          <a:bodyPr wrap="none" rtlCol="0">
            <a:spAutoFit/>
          </a:bodyPr>
          <a:lstStyle/>
          <a:p>
            <a:r>
              <a:rPr lang="en-US" sz="1400" dirty="0"/>
              <a:t>3 mm</a:t>
            </a:r>
          </a:p>
        </p:txBody>
      </p:sp>
      <p:sp>
        <p:nvSpPr>
          <p:cNvPr id="44" name="TextBox 43"/>
          <p:cNvSpPr txBox="1"/>
          <p:nvPr/>
        </p:nvSpPr>
        <p:spPr>
          <a:xfrm>
            <a:off x="10553294" y="5600133"/>
            <a:ext cx="601447" cy="307777"/>
          </a:xfrm>
          <a:prstGeom prst="rect">
            <a:avLst/>
          </a:prstGeom>
          <a:noFill/>
        </p:spPr>
        <p:txBody>
          <a:bodyPr wrap="none" rtlCol="0">
            <a:spAutoFit/>
          </a:bodyPr>
          <a:lstStyle/>
          <a:p>
            <a:r>
              <a:rPr lang="en-US" sz="1400" dirty="0"/>
              <a:t>4</a:t>
            </a:r>
            <a:r>
              <a:rPr lang="en-US" sz="1400"/>
              <a:t> </a:t>
            </a:r>
            <a:r>
              <a:rPr lang="en-US" sz="1400" dirty="0"/>
              <a:t>mm</a:t>
            </a:r>
          </a:p>
        </p:txBody>
      </p:sp>
      <p:sp>
        <p:nvSpPr>
          <p:cNvPr id="45" name="Oval 44"/>
          <p:cNvSpPr/>
          <p:nvPr/>
        </p:nvSpPr>
        <p:spPr>
          <a:xfrm>
            <a:off x="781518" y="5363824"/>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610339" y="5371109"/>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304210" y="5363826"/>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920019" y="5363825"/>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451619" y="5371108"/>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310857" y="5382313"/>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599970" y="5377833"/>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628947" y="5371109"/>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500157" y="5363824"/>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p:nvPr/>
        </p:nvCxnSpPr>
        <p:spPr>
          <a:xfrm flipH="1">
            <a:off x="1428039" y="4655054"/>
            <a:ext cx="19359" cy="131990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882798" y="5964637"/>
            <a:ext cx="1084143" cy="646331"/>
          </a:xfrm>
          <a:prstGeom prst="rect">
            <a:avLst/>
          </a:prstGeom>
          <a:noFill/>
        </p:spPr>
        <p:txBody>
          <a:bodyPr wrap="none" rtlCol="0">
            <a:spAutoFit/>
          </a:bodyPr>
          <a:lstStyle/>
          <a:p>
            <a:pPr algn="ctr"/>
            <a:r>
              <a:rPr lang="en-US" dirty="0"/>
              <a:t>POP </a:t>
            </a:r>
          </a:p>
          <a:p>
            <a:pPr algn="ctr"/>
            <a:r>
              <a:rPr lang="en-US" dirty="0"/>
              <a:t>threshold</a:t>
            </a:r>
          </a:p>
        </p:txBody>
      </p:sp>
      <p:sp>
        <p:nvSpPr>
          <p:cNvPr id="57" name="TextBox 56"/>
          <p:cNvSpPr txBox="1"/>
          <p:nvPr/>
        </p:nvSpPr>
        <p:spPr>
          <a:xfrm>
            <a:off x="3151048" y="4331978"/>
            <a:ext cx="4972643" cy="369332"/>
          </a:xfrm>
          <a:prstGeom prst="rect">
            <a:avLst/>
          </a:prstGeom>
          <a:noFill/>
        </p:spPr>
        <p:txBody>
          <a:bodyPr wrap="none" rtlCol="0">
            <a:spAutoFit/>
          </a:bodyPr>
          <a:lstStyle/>
          <a:p>
            <a:r>
              <a:rPr lang="en-US" dirty="0"/>
              <a:t>probability from integrating kernel densities ~ 85 %</a:t>
            </a:r>
          </a:p>
        </p:txBody>
      </p:sp>
      <p:pic>
        <p:nvPicPr>
          <p:cNvPr id="58" name="Picture 57"/>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141331" y="4716157"/>
            <a:ext cx="1447800" cy="647667"/>
          </a:xfrm>
          <a:prstGeom prst="rect">
            <a:avLst/>
          </a:prstGeom>
        </p:spPr>
      </p:pic>
      <p:pic>
        <p:nvPicPr>
          <p:cNvPr id="59" name="Picture 58"/>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1670656" y="4727159"/>
            <a:ext cx="1447800" cy="647667"/>
          </a:xfrm>
          <a:prstGeom prst="rect">
            <a:avLst/>
          </a:prstGeom>
        </p:spPr>
      </p:pic>
      <p:pic>
        <p:nvPicPr>
          <p:cNvPr id="63" name="Picture 62"/>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1938021" y="4750500"/>
            <a:ext cx="1447800" cy="647667"/>
          </a:xfrm>
          <a:prstGeom prst="rect">
            <a:avLst/>
          </a:prstGeom>
        </p:spPr>
      </p:pic>
      <p:pic>
        <p:nvPicPr>
          <p:cNvPr id="64" name="Picture 63"/>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2698202" y="4754685"/>
            <a:ext cx="1447800" cy="647667"/>
          </a:xfrm>
          <a:prstGeom prst="rect">
            <a:avLst/>
          </a:prstGeom>
        </p:spPr>
      </p:pic>
      <p:pic>
        <p:nvPicPr>
          <p:cNvPr id="65" name="Picture 64"/>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3308898" y="4730166"/>
            <a:ext cx="1447800" cy="647667"/>
          </a:xfrm>
          <a:prstGeom prst="rect">
            <a:avLst/>
          </a:prstGeom>
        </p:spPr>
      </p:pic>
      <p:pic>
        <p:nvPicPr>
          <p:cNvPr id="66" name="Picture 65"/>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3970832" y="4738126"/>
            <a:ext cx="1447800" cy="647667"/>
          </a:xfrm>
          <a:prstGeom prst="rect">
            <a:avLst/>
          </a:prstGeom>
        </p:spPr>
      </p:pic>
      <p:pic>
        <p:nvPicPr>
          <p:cNvPr id="67" name="Picture 66"/>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4884597" y="4769900"/>
            <a:ext cx="1447800" cy="647667"/>
          </a:xfrm>
          <a:prstGeom prst="rect">
            <a:avLst/>
          </a:prstGeom>
        </p:spPr>
      </p:pic>
      <p:pic>
        <p:nvPicPr>
          <p:cNvPr id="62" name="Picture 61"/>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819866" y="4744526"/>
            <a:ext cx="1447800" cy="647667"/>
          </a:xfrm>
          <a:prstGeom prst="rect">
            <a:avLst/>
          </a:prstGeom>
        </p:spPr>
      </p:pic>
      <p:sp>
        <p:nvSpPr>
          <p:cNvPr id="68" name="TextBox 67"/>
          <p:cNvSpPr txBox="1"/>
          <p:nvPr/>
        </p:nvSpPr>
        <p:spPr>
          <a:xfrm>
            <a:off x="9496338" y="1725709"/>
            <a:ext cx="2113912" cy="954107"/>
          </a:xfrm>
          <a:prstGeom prst="rect">
            <a:avLst/>
          </a:prstGeom>
          <a:noFill/>
        </p:spPr>
        <p:txBody>
          <a:bodyPr wrap="none" rtlCol="0">
            <a:spAutoFit/>
          </a:bodyPr>
          <a:lstStyle/>
          <a:p>
            <a:r>
              <a:rPr lang="en-US" sz="2800" b="1" dirty="0">
                <a:solidFill>
                  <a:srgbClr val="FF0000"/>
                </a:solidFill>
              </a:rPr>
              <a:t>BEFORE</a:t>
            </a:r>
          </a:p>
          <a:p>
            <a:r>
              <a:rPr lang="en-US" sz="2800" b="1" dirty="0">
                <a:solidFill>
                  <a:srgbClr val="FF0000"/>
                </a:solidFill>
              </a:rPr>
              <a:t>(more sharp)</a:t>
            </a:r>
          </a:p>
        </p:txBody>
      </p:sp>
      <p:sp>
        <p:nvSpPr>
          <p:cNvPr id="69" name="TextBox 68"/>
          <p:cNvSpPr txBox="1"/>
          <p:nvPr/>
        </p:nvSpPr>
        <p:spPr>
          <a:xfrm>
            <a:off x="9563952" y="4169117"/>
            <a:ext cx="1879041" cy="954107"/>
          </a:xfrm>
          <a:prstGeom prst="rect">
            <a:avLst/>
          </a:prstGeom>
          <a:noFill/>
        </p:spPr>
        <p:txBody>
          <a:bodyPr wrap="none" rtlCol="0">
            <a:spAutoFit/>
          </a:bodyPr>
          <a:lstStyle/>
          <a:p>
            <a:r>
              <a:rPr lang="en-US" sz="2800" b="1" dirty="0">
                <a:solidFill>
                  <a:srgbClr val="FF0000"/>
                </a:solidFill>
              </a:rPr>
              <a:t>AFTER</a:t>
            </a:r>
          </a:p>
          <a:p>
            <a:r>
              <a:rPr lang="en-US" sz="2800" b="1" dirty="0">
                <a:solidFill>
                  <a:srgbClr val="FF0000"/>
                </a:solidFill>
              </a:rPr>
              <a:t>(less sharp)</a:t>
            </a:r>
          </a:p>
        </p:txBody>
      </p:sp>
      <p:sp>
        <p:nvSpPr>
          <p:cNvPr id="70" name="TextBox 69"/>
          <p:cNvSpPr txBox="1"/>
          <p:nvPr/>
        </p:nvSpPr>
        <p:spPr>
          <a:xfrm>
            <a:off x="2107751" y="6094005"/>
            <a:ext cx="8971174" cy="338554"/>
          </a:xfrm>
          <a:prstGeom prst="rect">
            <a:avLst/>
          </a:prstGeom>
          <a:noFill/>
        </p:spPr>
        <p:txBody>
          <a:bodyPr wrap="none" rtlCol="0">
            <a:spAutoFit/>
          </a:bodyPr>
          <a:lstStyle/>
          <a:p>
            <a:r>
              <a:rPr lang="en-US" sz="1600" dirty="0"/>
              <a:t>Fortin extends this even farther, permitting the kernels to vary in their characteristic, member by member</a:t>
            </a:r>
          </a:p>
        </p:txBody>
      </p:sp>
      <p:sp>
        <p:nvSpPr>
          <p:cNvPr id="5" name="Down Arrow 4"/>
          <p:cNvSpPr/>
          <p:nvPr/>
        </p:nvSpPr>
        <p:spPr>
          <a:xfrm>
            <a:off x="5573868" y="3758453"/>
            <a:ext cx="490756" cy="5735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406325" y="2983417"/>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D58D8036-2CEA-CB47-AC2A-D90E9E1CEE7E}"/>
              </a:ext>
            </a:extLst>
          </p:cNvPr>
          <p:cNvSpPr txBox="1"/>
          <p:nvPr/>
        </p:nvSpPr>
        <p:spPr>
          <a:xfrm>
            <a:off x="2612531" y="6496081"/>
            <a:ext cx="6435095" cy="369332"/>
          </a:xfrm>
          <a:prstGeom prst="rect">
            <a:avLst/>
          </a:prstGeom>
          <a:noFill/>
        </p:spPr>
        <p:txBody>
          <a:bodyPr wrap="none" rtlCol="0">
            <a:spAutoFit/>
          </a:bodyPr>
          <a:lstStyle/>
          <a:p>
            <a:r>
              <a:rPr lang="en-US" dirty="0">
                <a:solidFill>
                  <a:schemeClr val="bg1">
                    <a:lumMod val="75000"/>
                  </a:schemeClr>
                </a:solidFill>
              </a:rPr>
              <a:t>Ref: http://</a:t>
            </a:r>
            <a:r>
              <a:rPr lang="en-US" dirty="0" err="1">
                <a:solidFill>
                  <a:schemeClr val="bg1">
                    <a:lumMod val="75000"/>
                  </a:schemeClr>
                </a:solidFill>
              </a:rPr>
              <a:t>onlinelibrary.wiley.com</a:t>
            </a:r>
            <a:r>
              <a:rPr lang="en-US" dirty="0">
                <a:solidFill>
                  <a:schemeClr val="bg1">
                    <a:lumMod val="75000"/>
                  </a:schemeClr>
                </a:solidFill>
              </a:rPr>
              <a:t>/</a:t>
            </a:r>
            <a:r>
              <a:rPr lang="en-US" dirty="0" err="1">
                <a:solidFill>
                  <a:schemeClr val="bg1">
                    <a:lumMod val="75000"/>
                  </a:schemeClr>
                </a:solidFill>
              </a:rPr>
              <a:t>doi</a:t>
            </a:r>
            <a:r>
              <a:rPr lang="en-US" dirty="0">
                <a:solidFill>
                  <a:schemeClr val="bg1">
                    <a:lumMod val="75000"/>
                  </a:schemeClr>
                </a:solidFill>
              </a:rPr>
              <a:t>/10.1256/qj.05.167/abstract</a:t>
            </a:r>
          </a:p>
        </p:txBody>
      </p:sp>
    </p:spTree>
    <p:extLst>
      <p:ext uri="{BB962C8B-B14F-4D97-AF65-F5344CB8AC3E}">
        <p14:creationId xmlns:p14="http://schemas.microsoft.com/office/powerpoint/2010/main" val="2121623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2.   Re-weight the ensemble</a:t>
            </a:r>
          </a:p>
        </p:txBody>
      </p:sp>
      <p:sp>
        <p:nvSpPr>
          <p:cNvPr id="4" name="Slide Number Placeholder 3"/>
          <p:cNvSpPr>
            <a:spLocks noGrp="1"/>
          </p:cNvSpPr>
          <p:nvPr>
            <p:ph type="sldNum" sz="quarter" idx="12"/>
          </p:nvPr>
        </p:nvSpPr>
        <p:spPr/>
        <p:txBody>
          <a:bodyPr/>
          <a:lstStyle/>
          <a:p>
            <a:fld id="{57A943EE-946A-8E45-BF33-9C56051D287D}" type="slidenum">
              <a:rPr lang="en-US" smtClean="0"/>
              <a:t>25</a:t>
            </a:fld>
            <a:endParaRPr lang="en-US"/>
          </a:p>
        </p:txBody>
      </p:sp>
      <p:cxnSp>
        <p:nvCxnSpPr>
          <p:cNvPr id="5" name="Straight Connector 4"/>
          <p:cNvCxnSpPr/>
          <p:nvPr/>
        </p:nvCxnSpPr>
        <p:spPr>
          <a:xfrm flipV="1">
            <a:off x="838200" y="3321423"/>
            <a:ext cx="10515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38200" y="3200400"/>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236259" y="3207123"/>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661212" y="3207123"/>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180294" y="3200400"/>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854018" y="3200400"/>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37475" y="3429000"/>
            <a:ext cx="601447" cy="307777"/>
          </a:xfrm>
          <a:prstGeom prst="rect">
            <a:avLst/>
          </a:prstGeom>
          <a:noFill/>
        </p:spPr>
        <p:txBody>
          <a:bodyPr wrap="none" rtlCol="0">
            <a:spAutoFit/>
          </a:bodyPr>
          <a:lstStyle/>
          <a:p>
            <a:r>
              <a:rPr lang="en-US" sz="1400" dirty="0"/>
              <a:t>0 mm</a:t>
            </a:r>
          </a:p>
        </p:txBody>
      </p:sp>
      <p:sp>
        <p:nvSpPr>
          <p:cNvPr id="12" name="TextBox 11"/>
          <p:cNvSpPr txBox="1"/>
          <p:nvPr/>
        </p:nvSpPr>
        <p:spPr>
          <a:xfrm>
            <a:off x="5360488" y="3526121"/>
            <a:ext cx="601447" cy="307777"/>
          </a:xfrm>
          <a:prstGeom prst="rect">
            <a:avLst/>
          </a:prstGeom>
          <a:noFill/>
        </p:spPr>
        <p:txBody>
          <a:bodyPr wrap="none" rtlCol="0">
            <a:spAutoFit/>
          </a:bodyPr>
          <a:lstStyle/>
          <a:p>
            <a:r>
              <a:rPr lang="en-US" sz="1400" dirty="0"/>
              <a:t>2 mm</a:t>
            </a:r>
          </a:p>
        </p:txBody>
      </p:sp>
      <p:sp>
        <p:nvSpPr>
          <p:cNvPr id="13" name="TextBox 12"/>
          <p:cNvSpPr txBox="1"/>
          <p:nvPr/>
        </p:nvSpPr>
        <p:spPr>
          <a:xfrm>
            <a:off x="2935535" y="3526122"/>
            <a:ext cx="601447" cy="307777"/>
          </a:xfrm>
          <a:prstGeom prst="rect">
            <a:avLst/>
          </a:prstGeom>
          <a:noFill/>
        </p:spPr>
        <p:txBody>
          <a:bodyPr wrap="none" rtlCol="0">
            <a:spAutoFit/>
          </a:bodyPr>
          <a:lstStyle/>
          <a:p>
            <a:r>
              <a:rPr lang="en-US" sz="1400" dirty="0"/>
              <a:t>1 mm</a:t>
            </a:r>
          </a:p>
        </p:txBody>
      </p:sp>
      <p:sp>
        <p:nvSpPr>
          <p:cNvPr id="14" name="TextBox 13"/>
          <p:cNvSpPr txBox="1"/>
          <p:nvPr/>
        </p:nvSpPr>
        <p:spPr>
          <a:xfrm>
            <a:off x="7879570" y="3526120"/>
            <a:ext cx="601447" cy="307777"/>
          </a:xfrm>
          <a:prstGeom prst="rect">
            <a:avLst/>
          </a:prstGeom>
          <a:noFill/>
        </p:spPr>
        <p:txBody>
          <a:bodyPr wrap="none" rtlCol="0">
            <a:spAutoFit/>
          </a:bodyPr>
          <a:lstStyle/>
          <a:p>
            <a:r>
              <a:rPr lang="en-US" sz="1400" dirty="0"/>
              <a:t>3 mm</a:t>
            </a:r>
          </a:p>
        </p:txBody>
      </p:sp>
      <p:sp>
        <p:nvSpPr>
          <p:cNvPr id="15" name="TextBox 14"/>
          <p:cNvSpPr txBox="1"/>
          <p:nvPr/>
        </p:nvSpPr>
        <p:spPr>
          <a:xfrm>
            <a:off x="10553294" y="3486573"/>
            <a:ext cx="601447" cy="307777"/>
          </a:xfrm>
          <a:prstGeom prst="rect">
            <a:avLst/>
          </a:prstGeom>
          <a:noFill/>
        </p:spPr>
        <p:txBody>
          <a:bodyPr wrap="none" rtlCol="0">
            <a:spAutoFit/>
          </a:bodyPr>
          <a:lstStyle/>
          <a:p>
            <a:r>
              <a:rPr lang="en-US" sz="1400" dirty="0"/>
              <a:t>4</a:t>
            </a:r>
            <a:r>
              <a:rPr lang="en-US" sz="1400"/>
              <a:t> </a:t>
            </a:r>
            <a:r>
              <a:rPr lang="en-US" sz="1400" dirty="0"/>
              <a:t>mm</a:t>
            </a:r>
          </a:p>
        </p:txBody>
      </p:sp>
      <p:sp>
        <p:nvSpPr>
          <p:cNvPr id="16" name="Oval 15"/>
          <p:cNvSpPr/>
          <p:nvPr/>
        </p:nvSpPr>
        <p:spPr>
          <a:xfrm>
            <a:off x="773001" y="3250264"/>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610339" y="3257549"/>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304210" y="3250266"/>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920019" y="3250265"/>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921622" y="3250264"/>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310857" y="3268753"/>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599970" y="3264273"/>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628947" y="3257549"/>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500157" y="3250264"/>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465783" y="3264272"/>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H="1">
            <a:off x="1428039" y="2541494"/>
            <a:ext cx="19359" cy="131990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899123" y="2224115"/>
            <a:ext cx="5013167" cy="369332"/>
          </a:xfrm>
          <a:prstGeom prst="rect">
            <a:avLst/>
          </a:prstGeom>
          <a:noFill/>
        </p:spPr>
        <p:txBody>
          <a:bodyPr wrap="none" rtlCol="0">
            <a:spAutoFit/>
          </a:bodyPr>
          <a:lstStyle/>
          <a:p>
            <a:r>
              <a:rPr lang="en-US" dirty="0"/>
              <a:t>probability from weighted relative frequency </a:t>
            </a:r>
            <a:r>
              <a:rPr lang="en-US"/>
              <a:t>= 0.75</a:t>
            </a:r>
            <a:endParaRPr lang="en-US" dirty="0"/>
          </a:p>
        </p:txBody>
      </p:sp>
      <p:sp>
        <p:nvSpPr>
          <p:cNvPr id="28" name="TextBox 27"/>
          <p:cNvSpPr txBox="1"/>
          <p:nvPr/>
        </p:nvSpPr>
        <p:spPr>
          <a:xfrm>
            <a:off x="838198" y="2880281"/>
            <a:ext cx="593432" cy="369332"/>
          </a:xfrm>
          <a:prstGeom prst="rect">
            <a:avLst/>
          </a:prstGeom>
          <a:noFill/>
        </p:spPr>
        <p:txBody>
          <a:bodyPr wrap="none" rtlCol="0">
            <a:spAutoFit/>
          </a:bodyPr>
          <a:lstStyle/>
          <a:p>
            <a:r>
              <a:rPr lang="en-US" dirty="0"/>
              <a:t>0.25</a:t>
            </a:r>
          </a:p>
        </p:txBody>
      </p:sp>
      <p:sp>
        <p:nvSpPr>
          <p:cNvPr id="29" name="TextBox 28"/>
          <p:cNvSpPr txBox="1"/>
          <p:nvPr/>
        </p:nvSpPr>
        <p:spPr>
          <a:xfrm>
            <a:off x="5292795" y="2840571"/>
            <a:ext cx="593432" cy="369332"/>
          </a:xfrm>
          <a:prstGeom prst="rect">
            <a:avLst/>
          </a:prstGeom>
          <a:noFill/>
        </p:spPr>
        <p:txBody>
          <a:bodyPr wrap="none" rtlCol="0">
            <a:spAutoFit/>
          </a:bodyPr>
          <a:lstStyle/>
          <a:p>
            <a:r>
              <a:rPr lang="en-US"/>
              <a:t>0.13</a:t>
            </a:r>
          </a:p>
        </p:txBody>
      </p:sp>
      <p:sp>
        <p:nvSpPr>
          <p:cNvPr id="30" name="TextBox 29"/>
          <p:cNvSpPr txBox="1"/>
          <p:nvPr/>
        </p:nvSpPr>
        <p:spPr>
          <a:xfrm>
            <a:off x="1391545" y="2893496"/>
            <a:ext cx="593432" cy="369332"/>
          </a:xfrm>
          <a:prstGeom prst="rect">
            <a:avLst/>
          </a:prstGeom>
          <a:noFill/>
        </p:spPr>
        <p:txBody>
          <a:bodyPr wrap="none" rtlCol="0">
            <a:spAutoFit/>
          </a:bodyPr>
          <a:lstStyle/>
          <a:p>
            <a:r>
              <a:rPr lang="en-US" dirty="0"/>
              <a:t>0.08</a:t>
            </a:r>
          </a:p>
        </p:txBody>
      </p:sp>
      <p:sp>
        <p:nvSpPr>
          <p:cNvPr id="31" name="TextBox 30"/>
          <p:cNvSpPr txBox="1"/>
          <p:nvPr/>
        </p:nvSpPr>
        <p:spPr>
          <a:xfrm>
            <a:off x="2095935" y="2669183"/>
            <a:ext cx="593432" cy="369332"/>
          </a:xfrm>
          <a:prstGeom prst="rect">
            <a:avLst/>
          </a:prstGeom>
          <a:noFill/>
        </p:spPr>
        <p:txBody>
          <a:bodyPr wrap="none" rtlCol="0">
            <a:spAutoFit/>
          </a:bodyPr>
          <a:lstStyle/>
          <a:p>
            <a:r>
              <a:rPr lang="en-US"/>
              <a:t>0.08</a:t>
            </a:r>
          </a:p>
        </p:txBody>
      </p:sp>
      <p:sp>
        <p:nvSpPr>
          <p:cNvPr id="32" name="TextBox 31"/>
          <p:cNvSpPr txBox="1"/>
          <p:nvPr/>
        </p:nvSpPr>
        <p:spPr>
          <a:xfrm>
            <a:off x="2410339" y="2902744"/>
            <a:ext cx="593432" cy="369332"/>
          </a:xfrm>
          <a:prstGeom prst="rect">
            <a:avLst/>
          </a:prstGeom>
          <a:noFill/>
        </p:spPr>
        <p:txBody>
          <a:bodyPr wrap="none" rtlCol="0">
            <a:spAutoFit/>
          </a:bodyPr>
          <a:lstStyle/>
          <a:p>
            <a:r>
              <a:rPr lang="en-US"/>
              <a:t>0.08</a:t>
            </a:r>
          </a:p>
        </p:txBody>
      </p:sp>
      <p:sp>
        <p:nvSpPr>
          <p:cNvPr id="33" name="TextBox 32"/>
          <p:cNvSpPr txBox="1"/>
          <p:nvPr/>
        </p:nvSpPr>
        <p:spPr>
          <a:xfrm>
            <a:off x="3071721" y="2888217"/>
            <a:ext cx="593432" cy="369332"/>
          </a:xfrm>
          <a:prstGeom prst="rect">
            <a:avLst/>
          </a:prstGeom>
          <a:noFill/>
        </p:spPr>
        <p:txBody>
          <a:bodyPr wrap="none" rtlCol="0">
            <a:spAutoFit/>
          </a:bodyPr>
          <a:lstStyle/>
          <a:p>
            <a:r>
              <a:rPr lang="en-US"/>
              <a:t>0.08</a:t>
            </a:r>
          </a:p>
        </p:txBody>
      </p:sp>
      <p:sp>
        <p:nvSpPr>
          <p:cNvPr id="34" name="TextBox 33"/>
          <p:cNvSpPr txBox="1"/>
          <p:nvPr/>
        </p:nvSpPr>
        <p:spPr>
          <a:xfrm>
            <a:off x="3695815" y="2891814"/>
            <a:ext cx="593432" cy="369332"/>
          </a:xfrm>
          <a:prstGeom prst="rect">
            <a:avLst/>
          </a:prstGeom>
          <a:noFill/>
        </p:spPr>
        <p:txBody>
          <a:bodyPr wrap="none" rtlCol="0">
            <a:spAutoFit/>
          </a:bodyPr>
          <a:lstStyle/>
          <a:p>
            <a:r>
              <a:rPr lang="en-US"/>
              <a:t>0.08</a:t>
            </a:r>
          </a:p>
        </p:txBody>
      </p:sp>
      <p:sp>
        <p:nvSpPr>
          <p:cNvPr id="35" name="TextBox 34"/>
          <p:cNvSpPr txBox="1"/>
          <p:nvPr/>
        </p:nvSpPr>
        <p:spPr>
          <a:xfrm>
            <a:off x="4398638" y="2595031"/>
            <a:ext cx="593432" cy="369332"/>
          </a:xfrm>
          <a:prstGeom prst="rect">
            <a:avLst/>
          </a:prstGeom>
          <a:noFill/>
        </p:spPr>
        <p:txBody>
          <a:bodyPr wrap="none" rtlCol="0">
            <a:spAutoFit/>
          </a:bodyPr>
          <a:lstStyle/>
          <a:p>
            <a:r>
              <a:rPr lang="en-US"/>
              <a:t>0.08</a:t>
            </a:r>
          </a:p>
        </p:txBody>
      </p:sp>
      <p:sp>
        <p:nvSpPr>
          <p:cNvPr id="36" name="TextBox 35"/>
          <p:cNvSpPr txBox="1"/>
          <p:nvPr/>
        </p:nvSpPr>
        <p:spPr>
          <a:xfrm>
            <a:off x="4680500" y="2847165"/>
            <a:ext cx="593432" cy="369332"/>
          </a:xfrm>
          <a:prstGeom prst="rect">
            <a:avLst/>
          </a:prstGeom>
          <a:noFill/>
        </p:spPr>
        <p:txBody>
          <a:bodyPr wrap="none" rtlCol="0">
            <a:spAutoFit/>
          </a:bodyPr>
          <a:lstStyle/>
          <a:p>
            <a:r>
              <a:rPr lang="en-US"/>
              <a:t>0.08</a:t>
            </a:r>
          </a:p>
        </p:txBody>
      </p:sp>
      <p:sp>
        <p:nvSpPr>
          <p:cNvPr id="38" name="TextBox 37"/>
          <p:cNvSpPr txBox="1"/>
          <p:nvPr/>
        </p:nvSpPr>
        <p:spPr>
          <a:xfrm>
            <a:off x="537476" y="4491968"/>
            <a:ext cx="11088468" cy="1200329"/>
          </a:xfrm>
          <a:prstGeom prst="rect">
            <a:avLst/>
          </a:prstGeom>
          <a:noFill/>
        </p:spPr>
        <p:txBody>
          <a:bodyPr wrap="square" rtlCol="0">
            <a:spAutoFit/>
          </a:bodyPr>
          <a:lstStyle/>
          <a:p>
            <a:r>
              <a:rPr lang="en-US" sz="2400" dirty="0"/>
              <a:t>To objectively re-weight the ensemble, we need evidence from the data of past quantile-mapped forecasts as to which sorted member is closest to the analyzed state.  These provide weights to apply to each member.</a:t>
            </a:r>
          </a:p>
        </p:txBody>
      </p:sp>
      <p:sp>
        <p:nvSpPr>
          <p:cNvPr id="39" name="TextBox 38"/>
          <p:cNvSpPr txBox="1"/>
          <p:nvPr/>
        </p:nvSpPr>
        <p:spPr>
          <a:xfrm>
            <a:off x="1349128" y="2662499"/>
            <a:ext cx="593432" cy="369332"/>
          </a:xfrm>
          <a:prstGeom prst="rect">
            <a:avLst/>
          </a:prstGeom>
          <a:noFill/>
        </p:spPr>
        <p:txBody>
          <a:bodyPr wrap="none" rtlCol="0">
            <a:spAutoFit/>
          </a:bodyPr>
          <a:lstStyle/>
          <a:p>
            <a:r>
              <a:rPr lang="en-US"/>
              <a:t>0.08</a:t>
            </a:r>
          </a:p>
        </p:txBody>
      </p:sp>
      <p:sp>
        <p:nvSpPr>
          <p:cNvPr id="40" name="Title 1"/>
          <p:cNvSpPr txBox="1">
            <a:spLocks/>
          </p:cNvSpPr>
          <p:nvPr/>
        </p:nvSpPr>
        <p:spPr>
          <a:xfrm>
            <a:off x="208429" y="365125"/>
            <a:ext cx="11618259" cy="91677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Dressing: Fortin’s two ways to address overconfidence</a:t>
            </a:r>
            <a:endParaRPr lang="en-US" b="1" dirty="0"/>
          </a:p>
        </p:txBody>
      </p:sp>
      <p:sp>
        <p:nvSpPr>
          <p:cNvPr id="41" name="TextBox 40"/>
          <p:cNvSpPr txBox="1"/>
          <p:nvPr/>
        </p:nvSpPr>
        <p:spPr>
          <a:xfrm>
            <a:off x="29808" y="6418456"/>
            <a:ext cx="6435095" cy="369332"/>
          </a:xfrm>
          <a:prstGeom prst="rect">
            <a:avLst/>
          </a:prstGeom>
          <a:noFill/>
        </p:spPr>
        <p:txBody>
          <a:bodyPr wrap="none" rtlCol="0">
            <a:spAutoFit/>
          </a:bodyPr>
          <a:lstStyle/>
          <a:p>
            <a:r>
              <a:rPr lang="en-US" dirty="0">
                <a:solidFill>
                  <a:schemeClr val="bg1">
                    <a:lumMod val="75000"/>
                  </a:schemeClr>
                </a:solidFill>
              </a:rPr>
              <a:t>Ref: http://</a:t>
            </a:r>
            <a:r>
              <a:rPr lang="en-US" dirty="0" err="1">
                <a:solidFill>
                  <a:schemeClr val="bg1">
                    <a:lumMod val="75000"/>
                  </a:schemeClr>
                </a:solidFill>
              </a:rPr>
              <a:t>onlinelibrary.wiley.com</a:t>
            </a:r>
            <a:r>
              <a:rPr lang="en-US" dirty="0">
                <a:solidFill>
                  <a:schemeClr val="bg1">
                    <a:lumMod val="75000"/>
                  </a:schemeClr>
                </a:solidFill>
              </a:rPr>
              <a:t>/</a:t>
            </a:r>
            <a:r>
              <a:rPr lang="en-US" dirty="0" err="1">
                <a:solidFill>
                  <a:schemeClr val="bg1">
                    <a:lumMod val="75000"/>
                  </a:schemeClr>
                </a:solidFill>
              </a:rPr>
              <a:t>doi</a:t>
            </a:r>
            <a:r>
              <a:rPr lang="en-US" dirty="0">
                <a:solidFill>
                  <a:schemeClr val="bg1">
                    <a:lumMod val="75000"/>
                  </a:schemeClr>
                </a:solidFill>
              </a:rPr>
              <a:t>/10.1256/qj.05.167/abstract</a:t>
            </a:r>
          </a:p>
        </p:txBody>
      </p:sp>
    </p:spTree>
    <p:extLst>
      <p:ext uri="{BB962C8B-B14F-4D97-AF65-F5344CB8AC3E}">
        <p14:creationId xmlns:p14="http://schemas.microsoft.com/office/powerpoint/2010/main" val="1307958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New PQPF dressing procedure.</a:t>
            </a:r>
          </a:p>
        </p:txBody>
      </p:sp>
      <p:sp>
        <p:nvSpPr>
          <p:cNvPr id="3" name="Content Placeholder 2"/>
          <p:cNvSpPr>
            <a:spLocks noGrp="1"/>
          </p:cNvSpPr>
          <p:nvPr>
            <p:ph idx="1"/>
          </p:nvPr>
        </p:nvSpPr>
        <p:spPr/>
        <p:txBody>
          <a:bodyPr/>
          <a:lstStyle/>
          <a:p>
            <a:r>
              <a:rPr lang="en-US" dirty="0"/>
              <a:t>Generate a post-processed CDF </a:t>
            </a:r>
            <a:r>
              <a:rPr lang="en-US" i="1" dirty="0"/>
              <a:t>F(x) </a:t>
            </a:r>
            <a:r>
              <a:rPr lang="en-US" dirty="0"/>
              <a:t>as a function of precipitation amount </a:t>
            </a:r>
            <a:r>
              <a:rPr lang="en-US" i="1" dirty="0"/>
              <a:t>x</a:t>
            </a:r>
            <a:r>
              <a:rPr lang="en-US" dirty="0"/>
              <a:t>. The overall CDF will be obtained from the weighted summation of CDFs associated with dressed, quantile-mapped ensemble members.</a:t>
            </a:r>
          </a:p>
        </p:txBody>
      </p:sp>
      <p:sp>
        <p:nvSpPr>
          <p:cNvPr id="9" name="TextBox 8"/>
          <p:cNvSpPr txBox="1"/>
          <p:nvPr/>
        </p:nvSpPr>
        <p:spPr>
          <a:xfrm>
            <a:off x="3839878" y="5833733"/>
            <a:ext cx="4957063" cy="461665"/>
          </a:xfrm>
          <a:prstGeom prst="rect">
            <a:avLst/>
          </a:prstGeom>
          <a:noFill/>
        </p:spPr>
        <p:txBody>
          <a:bodyPr wrap="none" rtlCol="0">
            <a:spAutoFit/>
          </a:bodyPr>
          <a:lstStyle/>
          <a:p>
            <a:r>
              <a:rPr lang="en-US" sz="2400" dirty="0"/>
              <a:t>see next slide for explanation of terms</a:t>
            </a:r>
          </a:p>
        </p:txBody>
      </p:sp>
      <p:sp>
        <p:nvSpPr>
          <p:cNvPr id="4" name="Slide Number Placeholder 3"/>
          <p:cNvSpPr>
            <a:spLocks noGrp="1"/>
          </p:cNvSpPr>
          <p:nvPr>
            <p:ph type="sldNum" sz="quarter" idx="12"/>
          </p:nvPr>
        </p:nvSpPr>
        <p:spPr/>
        <p:txBody>
          <a:bodyPr/>
          <a:lstStyle/>
          <a:p>
            <a:fld id="{57A943EE-946A-8E45-BF33-9C56051D287D}" type="slidenum">
              <a:rPr lang="en-US" smtClean="0"/>
              <a:t>26</a:t>
            </a:fld>
            <a:endParaRPr lang="en-US"/>
          </a:p>
        </p:txBody>
      </p:sp>
      <p:pic>
        <p:nvPicPr>
          <p:cNvPr id="7" name="Picture 6">
            <a:extLst>
              <a:ext uri="{FF2B5EF4-FFF2-40B4-BE49-F238E27FC236}">
                <a16:creationId xmlns:a16="http://schemas.microsoft.com/office/drawing/2014/main" id="{6776E5D5-D2D7-9841-8807-8495D19A7D1B}"/>
              </a:ext>
            </a:extLst>
          </p:cNvPr>
          <p:cNvPicPr>
            <a:picLocks noChangeAspect="1"/>
          </p:cNvPicPr>
          <p:nvPr/>
        </p:nvPicPr>
        <p:blipFill>
          <a:blip r:embed="rId2"/>
          <a:stretch>
            <a:fillRect/>
          </a:stretch>
        </p:blipFill>
        <p:spPr>
          <a:xfrm>
            <a:off x="2021253" y="3711246"/>
            <a:ext cx="7797800" cy="1943100"/>
          </a:xfrm>
          <a:prstGeom prst="rect">
            <a:avLst/>
          </a:prstGeom>
        </p:spPr>
      </p:pic>
    </p:spTree>
    <p:extLst>
      <p:ext uri="{BB962C8B-B14F-4D97-AF65-F5344CB8AC3E}">
        <p14:creationId xmlns:p14="http://schemas.microsoft.com/office/powerpoint/2010/main" val="1131395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8D9F776-D63B-7742-B63D-57CB28F6971E}"/>
              </a:ext>
            </a:extLst>
          </p:cNvPr>
          <p:cNvPicPr>
            <a:picLocks noChangeAspect="1"/>
          </p:cNvPicPr>
          <p:nvPr/>
        </p:nvPicPr>
        <p:blipFill>
          <a:blip r:embed="rId2"/>
          <a:stretch>
            <a:fillRect/>
          </a:stretch>
        </p:blipFill>
        <p:spPr>
          <a:xfrm>
            <a:off x="1428262" y="122672"/>
            <a:ext cx="7797800" cy="1943100"/>
          </a:xfrm>
          <a:prstGeom prst="rect">
            <a:avLst/>
          </a:prstGeom>
        </p:spPr>
      </p:pic>
      <p:sp>
        <p:nvSpPr>
          <p:cNvPr id="3" name="Content Placeholder 2"/>
          <p:cNvSpPr>
            <a:spLocks noGrp="1"/>
          </p:cNvSpPr>
          <p:nvPr>
            <p:ph idx="1"/>
          </p:nvPr>
        </p:nvSpPr>
        <p:spPr>
          <a:xfrm>
            <a:off x="704913" y="3351354"/>
            <a:ext cx="10936101" cy="3251361"/>
          </a:xfrm>
        </p:spPr>
        <p:txBody>
          <a:bodyPr>
            <a:normAutofit fontScale="92500"/>
          </a:bodyPr>
          <a:lstStyle/>
          <a:p>
            <a:r>
              <a:rPr lang="en-US" i="1" dirty="0"/>
              <a:t>h</a:t>
            </a:r>
            <a:r>
              <a:rPr lang="en-US" i="1" baseline="-25000" dirty="0"/>
              <a:t>(</a:t>
            </a:r>
            <a:r>
              <a:rPr lang="en-US" i="1" baseline="-25000" dirty="0" err="1"/>
              <a:t>i</a:t>
            </a:r>
            <a:r>
              <a:rPr lang="en-US" i="1" baseline="-25000" dirty="0"/>
              <a:t>)</a:t>
            </a:r>
            <a:r>
              <a:rPr lang="en-US" baseline="-25000" dirty="0"/>
              <a:t> </a:t>
            </a:r>
            <a:r>
              <a:rPr lang="en-US" dirty="0"/>
              <a:t>is a weighting applied to the (</a:t>
            </a:r>
            <a:r>
              <a:rPr lang="en-US" dirty="0" err="1"/>
              <a:t>i</a:t>
            </a:r>
            <a:r>
              <a:rPr lang="en-US" dirty="0"/>
              <a:t>)</a:t>
            </a:r>
            <a:r>
              <a:rPr lang="en-US" dirty="0" err="1"/>
              <a:t>th</a:t>
            </a:r>
            <a:r>
              <a:rPr lang="en-US" dirty="0"/>
              <a:t> sorted member, based on the “closest-member histogram” discussed in subsequent slides.  </a:t>
            </a:r>
          </a:p>
          <a:p>
            <a:r>
              <a:rPr lang="en-US" dirty="0"/>
              <a:t>          is a Gaussian-distributed dressing distribution (converted here to a CDF)</a:t>
            </a:r>
          </a:p>
          <a:p>
            <a:r>
              <a:rPr lang="en-US" dirty="0"/>
              <a:t>       is the (</a:t>
            </a:r>
            <a:r>
              <a:rPr lang="en-US" dirty="0" err="1"/>
              <a:t>i</a:t>
            </a:r>
            <a:r>
              <a:rPr lang="en-US" dirty="0"/>
              <a:t>)</a:t>
            </a:r>
            <a:r>
              <a:rPr lang="en-US" dirty="0" err="1"/>
              <a:t>th</a:t>
            </a:r>
            <a:r>
              <a:rPr lang="en-US" dirty="0"/>
              <a:t>-ranked, quantile-mapped forecast in the              stencil.</a:t>
            </a:r>
          </a:p>
          <a:p>
            <a:pPr marL="0" indent="0">
              <a:buNone/>
            </a:pPr>
            <a:endParaRPr lang="en-US" dirty="0"/>
          </a:p>
          <a:p>
            <a:r>
              <a:rPr lang="en-US" dirty="0"/>
              <a:t>dressing distribution widens with 						increasing precipitation amount</a:t>
            </a:r>
          </a:p>
          <a:p>
            <a:endParaRPr lang="en-US" dirty="0"/>
          </a:p>
          <a:p>
            <a:endParaRPr lang="en-US" dirty="0"/>
          </a:p>
        </p:txBody>
      </p:sp>
      <p:sp>
        <p:nvSpPr>
          <p:cNvPr id="9" name="TextBox 8"/>
          <p:cNvSpPr txBox="1"/>
          <p:nvPr/>
        </p:nvSpPr>
        <p:spPr>
          <a:xfrm>
            <a:off x="6570823" y="2288472"/>
            <a:ext cx="3111108" cy="830997"/>
          </a:xfrm>
          <a:prstGeom prst="rect">
            <a:avLst/>
          </a:prstGeom>
          <a:noFill/>
        </p:spPr>
        <p:txBody>
          <a:bodyPr wrap="none" rtlCol="0">
            <a:spAutoFit/>
          </a:bodyPr>
          <a:lstStyle/>
          <a:p>
            <a:r>
              <a:rPr lang="en-US" sz="2400" dirty="0"/>
              <a:t>dressing CDF applied to</a:t>
            </a:r>
          </a:p>
          <a:p>
            <a:r>
              <a:rPr lang="en-US" sz="2400" dirty="0"/>
              <a:t>(</a:t>
            </a:r>
            <a:r>
              <a:rPr lang="en-US" sz="2400" dirty="0" err="1"/>
              <a:t>i</a:t>
            </a:r>
            <a:r>
              <a:rPr lang="en-US" sz="2400" dirty="0"/>
              <a:t>)</a:t>
            </a:r>
            <a:r>
              <a:rPr lang="en-US" sz="2400" dirty="0" err="1"/>
              <a:t>th</a:t>
            </a:r>
            <a:r>
              <a:rPr lang="en-US" sz="2400" dirty="0"/>
              <a:t> sorted member</a:t>
            </a:r>
          </a:p>
        </p:txBody>
      </p:sp>
      <p:sp>
        <p:nvSpPr>
          <p:cNvPr id="2" name="Slide Number Placeholder 1"/>
          <p:cNvSpPr>
            <a:spLocks noGrp="1"/>
          </p:cNvSpPr>
          <p:nvPr>
            <p:ph type="sldNum" sz="quarter" idx="12"/>
          </p:nvPr>
        </p:nvSpPr>
        <p:spPr/>
        <p:txBody>
          <a:bodyPr/>
          <a:lstStyle/>
          <a:p>
            <a:fld id="{57A943EE-946A-8E45-BF33-9C56051D287D}" type="slidenum">
              <a:rPr lang="en-US" smtClean="0"/>
              <a:t>27</a:t>
            </a:fld>
            <a:endParaRPr lang="en-US"/>
          </a:p>
        </p:txBody>
      </p:sp>
      <p:cxnSp>
        <p:nvCxnSpPr>
          <p:cNvPr id="11" name="Straight Arrow Connector 10"/>
          <p:cNvCxnSpPr>
            <a:cxnSpLocks/>
          </p:cNvCxnSpPr>
          <p:nvPr/>
        </p:nvCxnSpPr>
        <p:spPr>
          <a:xfrm flipV="1">
            <a:off x="7658100" y="1798827"/>
            <a:ext cx="0" cy="4607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596277" y="1582066"/>
            <a:ext cx="0" cy="3441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043433" y="2011890"/>
            <a:ext cx="1408591" cy="461665"/>
          </a:xfrm>
          <a:prstGeom prst="rect">
            <a:avLst/>
          </a:prstGeom>
          <a:noFill/>
        </p:spPr>
        <p:txBody>
          <a:bodyPr wrap="none" rtlCol="0">
            <a:spAutoFit/>
          </a:bodyPr>
          <a:lstStyle/>
          <a:p>
            <a:r>
              <a:rPr lang="en-US" sz="2400" dirty="0"/>
              <a:t>weighting</a:t>
            </a:r>
          </a:p>
        </p:txBody>
      </p:sp>
      <p:pic>
        <p:nvPicPr>
          <p:cNvPr id="16" name="Picture 15">
            <a:extLst>
              <a:ext uri="{FF2B5EF4-FFF2-40B4-BE49-F238E27FC236}">
                <a16:creationId xmlns:a16="http://schemas.microsoft.com/office/drawing/2014/main" id="{C67EB17E-3343-574A-B46D-1BB9BD87BB19}"/>
              </a:ext>
            </a:extLst>
          </p:cNvPr>
          <p:cNvPicPr>
            <a:picLocks noChangeAspect="1"/>
          </p:cNvPicPr>
          <p:nvPr/>
        </p:nvPicPr>
        <p:blipFill>
          <a:blip r:embed="rId3"/>
          <a:stretch>
            <a:fillRect/>
          </a:stretch>
        </p:blipFill>
        <p:spPr>
          <a:xfrm>
            <a:off x="977413" y="4045383"/>
            <a:ext cx="737088" cy="577718"/>
          </a:xfrm>
          <a:prstGeom prst="rect">
            <a:avLst/>
          </a:prstGeom>
        </p:spPr>
      </p:pic>
      <p:pic>
        <p:nvPicPr>
          <p:cNvPr id="18" name="Picture 17">
            <a:extLst>
              <a:ext uri="{FF2B5EF4-FFF2-40B4-BE49-F238E27FC236}">
                <a16:creationId xmlns:a16="http://schemas.microsoft.com/office/drawing/2014/main" id="{38730601-04F1-874B-BC6F-F5C2C49A5F26}"/>
              </a:ext>
            </a:extLst>
          </p:cNvPr>
          <p:cNvPicPr>
            <a:picLocks noChangeAspect="1"/>
          </p:cNvPicPr>
          <p:nvPr/>
        </p:nvPicPr>
        <p:blipFill>
          <a:blip r:embed="rId4"/>
          <a:stretch>
            <a:fillRect/>
          </a:stretch>
        </p:blipFill>
        <p:spPr>
          <a:xfrm>
            <a:off x="977413" y="4623101"/>
            <a:ext cx="457200" cy="502920"/>
          </a:xfrm>
          <a:prstGeom prst="rect">
            <a:avLst/>
          </a:prstGeom>
        </p:spPr>
      </p:pic>
      <p:pic>
        <p:nvPicPr>
          <p:cNvPr id="20" name="Picture 19">
            <a:extLst>
              <a:ext uri="{FF2B5EF4-FFF2-40B4-BE49-F238E27FC236}">
                <a16:creationId xmlns:a16="http://schemas.microsoft.com/office/drawing/2014/main" id="{F1091BA9-17B9-6D40-A61A-8D4A4A989CDE}"/>
              </a:ext>
            </a:extLst>
          </p:cNvPr>
          <p:cNvPicPr>
            <a:picLocks noChangeAspect="1"/>
          </p:cNvPicPr>
          <p:nvPr/>
        </p:nvPicPr>
        <p:blipFill>
          <a:blip r:embed="rId5"/>
          <a:stretch>
            <a:fillRect/>
          </a:stretch>
        </p:blipFill>
        <p:spPr>
          <a:xfrm>
            <a:off x="8420910" y="4747540"/>
            <a:ext cx="934427" cy="304918"/>
          </a:xfrm>
          <a:prstGeom prst="rect">
            <a:avLst/>
          </a:prstGeom>
        </p:spPr>
      </p:pic>
      <p:pic>
        <p:nvPicPr>
          <p:cNvPr id="22" name="Picture 21">
            <a:extLst>
              <a:ext uri="{FF2B5EF4-FFF2-40B4-BE49-F238E27FC236}">
                <a16:creationId xmlns:a16="http://schemas.microsoft.com/office/drawing/2014/main" id="{BF24C4A6-E180-2C46-A196-A40519DBE17B}"/>
              </a:ext>
            </a:extLst>
          </p:cNvPr>
          <p:cNvPicPr>
            <a:picLocks noChangeAspect="1"/>
          </p:cNvPicPr>
          <p:nvPr/>
        </p:nvPicPr>
        <p:blipFill>
          <a:blip r:embed="rId6"/>
          <a:stretch>
            <a:fillRect/>
          </a:stretch>
        </p:blipFill>
        <p:spPr>
          <a:xfrm>
            <a:off x="6167939" y="5394349"/>
            <a:ext cx="4501622" cy="1071815"/>
          </a:xfrm>
          <a:prstGeom prst="rect">
            <a:avLst/>
          </a:prstGeom>
        </p:spPr>
      </p:pic>
      <p:sp>
        <p:nvSpPr>
          <p:cNvPr id="24" name="TextBox 23">
            <a:extLst>
              <a:ext uri="{FF2B5EF4-FFF2-40B4-BE49-F238E27FC236}">
                <a16:creationId xmlns:a16="http://schemas.microsoft.com/office/drawing/2014/main" id="{CB1C2CEF-6BD7-8240-B6B8-24FAA983103C}"/>
              </a:ext>
            </a:extLst>
          </p:cNvPr>
          <p:cNvSpPr txBox="1"/>
          <p:nvPr/>
        </p:nvSpPr>
        <p:spPr>
          <a:xfrm>
            <a:off x="29808" y="6418456"/>
            <a:ext cx="6435095" cy="369332"/>
          </a:xfrm>
          <a:prstGeom prst="rect">
            <a:avLst/>
          </a:prstGeom>
          <a:noFill/>
        </p:spPr>
        <p:txBody>
          <a:bodyPr wrap="none" rtlCol="0">
            <a:spAutoFit/>
          </a:bodyPr>
          <a:lstStyle/>
          <a:p>
            <a:r>
              <a:rPr lang="en-US" dirty="0">
                <a:solidFill>
                  <a:schemeClr val="bg1">
                    <a:lumMod val="75000"/>
                  </a:schemeClr>
                </a:solidFill>
              </a:rPr>
              <a:t>Ref: http://</a:t>
            </a:r>
            <a:r>
              <a:rPr lang="en-US" dirty="0" err="1">
                <a:solidFill>
                  <a:schemeClr val="bg1">
                    <a:lumMod val="75000"/>
                  </a:schemeClr>
                </a:solidFill>
              </a:rPr>
              <a:t>onlinelibrary.wiley.com</a:t>
            </a:r>
            <a:r>
              <a:rPr lang="en-US" dirty="0">
                <a:solidFill>
                  <a:schemeClr val="bg1">
                    <a:lumMod val="75000"/>
                  </a:schemeClr>
                </a:solidFill>
              </a:rPr>
              <a:t>/</a:t>
            </a:r>
            <a:r>
              <a:rPr lang="en-US" dirty="0" err="1">
                <a:solidFill>
                  <a:schemeClr val="bg1">
                    <a:lumMod val="75000"/>
                  </a:schemeClr>
                </a:solidFill>
              </a:rPr>
              <a:t>doi</a:t>
            </a:r>
            <a:r>
              <a:rPr lang="en-US" dirty="0">
                <a:solidFill>
                  <a:schemeClr val="bg1">
                    <a:lumMod val="75000"/>
                  </a:schemeClr>
                </a:solidFill>
              </a:rPr>
              <a:t>/10.1256/qj.05.167/abstract</a:t>
            </a:r>
          </a:p>
        </p:txBody>
      </p:sp>
    </p:spTree>
    <p:extLst>
      <p:ext uri="{BB962C8B-B14F-4D97-AF65-F5344CB8AC3E}">
        <p14:creationId xmlns:p14="http://schemas.microsoft.com/office/powerpoint/2010/main" val="1536764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8D9F776-D63B-7742-B63D-57CB28F6971E}"/>
              </a:ext>
            </a:extLst>
          </p:cNvPr>
          <p:cNvPicPr>
            <a:picLocks noChangeAspect="1"/>
          </p:cNvPicPr>
          <p:nvPr/>
        </p:nvPicPr>
        <p:blipFill>
          <a:blip r:embed="rId2"/>
          <a:stretch>
            <a:fillRect/>
          </a:stretch>
        </p:blipFill>
        <p:spPr>
          <a:xfrm>
            <a:off x="1428262" y="122672"/>
            <a:ext cx="7797800" cy="1943100"/>
          </a:xfrm>
          <a:prstGeom prst="rect">
            <a:avLst/>
          </a:prstGeom>
        </p:spPr>
      </p:pic>
      <p:sp>
        <p:nvSpPr>
          <p:cNvPr id="3" name="Content Placeholder 2"/>
          <p:cNvSpPr>
            <a:spLocks noGrp="1"/>
          </p:cNvSpPr>
          <p:nvPr>
            <p:ph idx="1"/>
          </p:nvPr>
        </p:nvSpPr>
        <p:spPr>
          <a:xfrm>
            <a:off x="704913" y="3351354"/>
            <a:ext cx="10936101" cy="3251361"/>
          </a:xfrm>
        </p:spPr>
        <p:txBody>
          <a:bodyPr>
            <a:normAutofit fontScale="92500"/>
          </a:bodyPr>
          <a:lstStyle/>
          <a:p>
            <a:r>
              <a:rPr lang="en-US" i="1" dirty="0"/>
              <a:t>h</a:t>
            </a:r>
            <a:r>
              <a:rPr lang="en-US" i="1" baseline="-25000" dirty="0"/>
              <a:t>(</a:t>
            </a:r>
            <a:r>
              <a:rPr lang="en-US" i="1" baseline="-25000" dirty="0" err="1"/>
              <a:t>i</a:t>
            </a:r>
            <a:r>
              <a:rPr lang="en-US" i="1" baseline="-25000" dirty="0"/>
              <a:t>)</a:t>
            </a:r>
            <a:r>
              <a:rPr lang="en-US" baseline="-25000" dirty="0"/>
              <a:t> </a:t>
            </a:r>
            <a:r>
              <a:rPr lang="en-US" dirty="0"/>
              <a:t>is a weighting applied to the (</a:t>
            </a:r>
            <a:r>
              <a:rPr lang="en-US" dirty="0" err="1"/>
              <a:t>i</a:t>
            </a:r>
            <a:r>
              <a:rPr lang="en-US" dirty="0"/>
              <a:t>)</a:t>
            </a:r>
            <a:r>
              <a:rPr lang="en-US" dirty="0" err="1"/>
              <a:t>th</a:t>
            </a:r>
            <a:r>
              <a:rPr lang="en-US" dirty="0"/>
              <a:t> sorted member, based on the “closest-member histogram” discussed in subsequent slides.  </a:t>
            </a:r>
          </a:p>
          <a:p>
            <a:r>
              <a:rPr lang="en-US" dirty="0"/>
              <a:t>         is a Gaussian-distributed dressing distribution (converted here to a CDF)</a:t>
            </a:r>
          </a:p>
          <a:p>
            <a:r>
              <a:rPr lang="en-US" dirty="0"/>
              <a:t>       is the (</a:t>
            </a:r>
            <a:r>
              <a:rPr lang="en-US" dirty="0" err="1"/>
              <a:t>i</a:t>
            </a:r>
            <a:r>
              <a:rPr lang="en-US" dirty="0"/>
              <a:t>)</a:t>
            </a:r>
            <a:r>
              <a:rPr lang="en-US" dirty="0" err="1"/>
              <a:t>th</a:t>
            </a:r>
            <a:r>
              <a:rPr lang="en-US" dirty="0"/>
              <a:t>-ranked, quantile-mapped forecast in the              stencil.</a:t>
            </a:r>
          </a:p>
          <a:p>
            <a:endParaRPr lang="en-US" dirty="0"/>
          </a:p>
          <a:p>
            <a:r>
              <a:rPr lang="en-US" dirty="0"/>
              <a:t>dressing distribution widens with 						increasing precipitation amount</a:t>
            </a:r>
          </a:p>
          <a:p>
            <a:endParaRPr lang="en-US" dirty="0"/>
          </a:p>
          <a:p>
            <a:endParaRPr lang="en-US" dirty="0"/>
          </a:p>
        </p:txBody>
      </p:sp>
      <p:sp>
        <p:nvSpPr>
          <p:cNvPr id="9" name="TextBox 8"/>
          <p:cNvSpPr txBox="1"/>
          <p:nvPr/>
        </p:nvSpPr>
        <p:spPr>
          <a:xfrm>
            <a:off x="6570823" y="2288472"/>
            <a:ext cx="3111108" cy="830997"/>
          </a:xfrm>
          <a:prstGeom prst="rect">
            <a:avLst/>
          </a:prstGeom>
          <a:noFill/>
        </p:spPr>
        <p:txBody>
          <a:bodyPr wrap="none" rtlCol="0">
            <a:spAutoFit/>
          </a:bodyPr>
          <a:lstStyle/>
          <a:p>
            <a:r>
              <a:rPr lang="en-US" sz="2400" dirty="0"/>
              <a:t>dressing CDF applied to</a:t>
            </a:r>
          </a:p>
          <a:p>
            <a:r>
              <a:rPr lang="en-US" sz="2400" dirty="0"/>
              <a:t>(</a:t>
            </a:r>
            <a:r>
              <a:rPr lang="en-US" sz="2400" dirty="0" err="1"/>
              <a:t>i</a:t>
            </a:r>
            <a:r>
              <a:rPr lang="en-US" sz="2400" dirty="0"/>
              <a:t>)</a:t>
            </a:r>
            <a:r>
              <a:rPr lang="en-US" sz="2400" dirty="0" err="1"/>
              <a:t>th</a:t>
            </a:r>
            <a:r>
              <a:rPr lang="en-US" sz="2400" dirty="0"/>
              <a:t> sorted member</a:t>
            </a:r>
          </a:p>
        </p:txBody>
      </p:sp>
      <p:sp>
        <p:nvSpPr>
          <p:cNvPr id="2" name="Slide Number Placeholder 1"/>
          <p:cNvSpPr>
            <a:spLocks noGrp="1"/>
          </p:cNvSpPr>
          <p:nvPr>
            <p:ph type="sldNum" sz="quarter" idx="12"/>
          </p:nvPr>
        </p:nvSpPr>
        <p:spPr/>
        <p:txBody>
          <a:bodyPr/>
          <a:lstStyle/>
          <a:p>
            <a:fld id="{57A943EE-946A-8E45-BF33-9C56051D287D}" type="slidenum">
              <a:rPr lang="en-US" smtClean="0"/>
              <a:t>28</a:t>
            </a:fld>
            <a:endParaRPr lang="en-US"/>
          </a:p>
        </p:txBody>
      </p:sp>
      <p:cxnSp>
        <p:nvCxnSpPr>
          <p:cNvPr id="11" name="Straight Arrow Connector 10"/>
          <p:cNvCxnSpPr>
            <a:cxnSpLocks/>
          </p:cNvCxnSpPr>
          <p:nvPr/>
        </p:nvCxnSpPr>
        <p:spPr>
          <a:xfrm flipV="1">
            <a:off x="7658100" y="1798827"/>
            <a:ext cx="0" cy="4607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596277" y="1582066"/>
            <a:ext cx="0" cy="3441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043433" y="2011890"/>
            <a:ext cx="1408591" cy="461665"/>
          </a:xfrm>
          <a:prstGeom prst="rect">
            <a:avLst/>
          </a:prstGeom>
          <a:noFill/>
        </p:spPr>
        <p:txBody>
          <a:bodyPr wrap="none" rtlCol="0">
            <a:spAutoFit/>
          </a:bodyPr>
          <a:lstStyle/>
          <a:p>
            <a:r>
              <a:rPr lang="en-US" sz="2400" dirty="0"/>
              <a:t>weighting</a:t>
            </a:r>
            <a:endParaRPr lang="en-US" dirty="0"/>
          </a:p>
        </p:txBody>
      </p:sp>
      <p:pic>
        <p:nvPicPr>
          <p:cNvPr id="16" name="Picture 15">
            <a:extLst>
              <a:ext uri="{FF2B5EF4-FFF2-40B4-BE49-F238E27FC236}">
                <a16:creationId xmlns:a16="http://schemas.microsoft.com/office/drawing/2014/main" id="{C67EB17E-3343-574A-B46D-1BB9BD87BB19}"/>
              </a:ext>
            </a:extLst>
          </p:cNvPr>
          <p:cNvPicPr>
            <a:picLocks noChangeAspect="1"/>
          </p:cNvPicPr>
          <p:nvPr/>
        </p:nvPicPr>
        <p:blipFill>
          <a:blip r:embed="rId3"/>
          <a:stretch>
            <a:fillRect/>
          </a:stretch>
        </p:blipFill>
        <p:spPr>
          <a:xfrm>
            <a:off x="977413" y="4045383"/>
            <a:ext cx="737088" cy="577718"/>
          </a:xfrm>
          <a:prstGeom prst="rect">
            <a:avLst/>
          </a:prstGeom>
        </p:spPr>
      </p:pic>
      <p:pic>
        <p:nvPicPr>
          <p:cNvPr id="18" name="Picture 17">
            <a:extLst>
              <a:ext uri="{FF2B5EF4-FFF2-40B4-BE49-F238E27FC236}">
                <a16:creationId xmlns:a16="http://schemas.microsoft.com/office/drawing/2014/main" id="{38730601-04F1-874B-BC6F-F5C2C49A5F26}"/>
              </a:ext>
            </a:extLst>
          </p:cNvPr>
          <p:cNvPicPr>
            <a:picLocks noChangeAspect="1"/>
          </p:cNvPicPr>
          <p:nvPr/>
        </p:nvPicPr>
        <p:blipFill>
          <a:blip r:embed="rId4"/>
          <a:stretch>
            <a:fillRect/>
          </a:stretch>
        </p:blipFill>
        <p:spPr>
          <a:xfrm>
            <a:off x="977413" y="4623101"/>
            <a:ext cx="457200" cy="502920"/>
          </a:xfrm>
          <a:prstGeom prst="rect">
            <a:avLst/>
          </a:prstGeom>
        </p:spPr>
      </p:pic>
      <p:pic>
        <p:nvPicPr>
          <p:cNvPr id="20" name="Picture 19">
            <a:extLst>
              <a:ext uri="{FF2B5EF4-FFF2-40B4-BE49-F238E27FC236}">
                <a16:creationId xmlns:a16="http://schemas.microsoft.com/office/drawing/2014/main" id="{F1091BA9-17B9-6D40-A61A-8D4A4A989CDE}"/>
              </a:ext>
            </a:extLst>
          </p:cNvPr>
          <p:cNvPicPr>
            <a:picLocks noChangeAspect="1"/>
          </p:cNvPicPr>
          <p:nvPr/>
        </p:nvPicPr>
        <p:blipFill>
          <a:blip r:embed="rId5"/>
          <a:stretch>
            <a:fillRect/>
          </a:stretch>
        </p:blipFill>
        <p:spPr>
          <a:xfrm>
            <a:off x="8420910" y="4747540"/>
            <a:ext cx="934427" cy="304918"/>
          </a:xfrm>
          <a:prstGeom prst="rect">
            <a:avLst/>
          </a:prstGeom>
        </p:spPr>
      </p:pic>
      <p:pic>
        <p:nvPicPr>
          <p:cNvPr id="22" name="Picture 21">
            <a:extLst>
              <a:ext uri="{FF2B5EF4-FFF2-40B4-BE49-F238E27FC236}">
                <a16:creationId xmlns:a16="http://schemas.microsoft.com/office/drawing/2014/main" id="{BF24C4A6-E180-2C46-A196-A40519DBE17B}"/>
              </a:ext>
            </a:extLst>
          </p:cNvPr>
          <p:cNvPicPr>
            <a:picLocks noChangeAspect="1"/>
          </p:cNvPicPr>
          <p:nvPr/>
        </p:nvPicPr>
        <p:blipFill>
          <a:blip r:embed="rId6"/>
          <a:stretch>
            <a:fillRect/>
          </a:stretch>
        </p:blipFill>
        <p:spPr>
          <a:xfrm>
            <a:off x="6170099" y="5376829"/>
            <a:ext cx="4501622" cy="1071815"/>
          </a:xfrm>
          <a:prstGeom prst="rect">
            <a:avLst/>
          </a:prstGeom>
        </p:spPr>
      </p:pic>
      <p:sp>
        <p:nvSpPr>
          <p:cNvPr id="23" name="Rectangle 22">
            <a:extLst>
              <a:ext uri="{FF2B5EF4-FFF2-40B4-BE49-F238E27FC236}">
                <a16:creationId xmlns:a16="http://schemas.microsoft.com/office/drawing/2014/main" id="{D53A05C4-7FA6-7545-946A-C88779DE8842}"/>
              </a:ext>
            </a:extLst>
          </p:cNvPr>
          <p:cNvSpPr/>
          <p:nvPr/>
        </p:nvSpPr>
        <p:spPr>
          <a:xfrm>
            <a:off x="4158762" y="747346"/>
            <a:ext cx="896815" cy="7561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B1C2CEF-6BD7-8240-B6B8-24FAA983103C}"/>
              </a:ext>
            </a:extLst>
          </p:cNvPr>
          <p:cNvSpPr txBox="1"/>
          <p:nvPr/>
        </p:nvSpPr>
        <p:spPr>
          <a:xfrm>
            <a:off x="29808" y="6418456"/>
            <a:ext cx="6435095" cy="369332"/>
          </a:xfrm>
          <a:prstGeom prst="rect">
            <a:avLst/>
          </a:prstGeom>
          <a:noFill/>
        </p:spPr>
        <p:txBody>
          <a:bodyPr wrap="none" rtlCol="0">
            <a:spAutoFit/>
          </a:bodyPr>
          <a:lstStyle/>
          <a:p>
            <a:r>
              <a:rPr lang="en-US" dirty="0">
                <a:solidFill>
                  <a:schemeClr val="bg1">
                    <a:lumMod val="75000"/>
                  </a:schemeClr>
                </a:solidFill>
              </a:rPr>
              <a:t>Ref: http://</a:t>
            </a:r>
            <a:r>
              <a:rPr lang="en-US" dirty="0" err="1">
                <a:solidFill>
                  <a:schemeClr val="bg1">
                    <a:lumMod val="75000"/>
                  </a:schemeClr>
                </a:solidFill>
              </a:rPr>
              <a:t>onlinelibrary.wiley.com</a:t>
            </a:r>
            <a:r>
              <a:rPr lang="en-US" dirty="0">
                <a:solidFill>
                  <a:schemeClr val="bg1">
                    <a:lumMod val="75000"/>
                  </a:schemeClr>
                </a:solidFill>
              </a:rPr>
              <a:t>/</a:t>
            </a:r>
            <a:r>
              <a:rPr lang="en-US" dirty="0" err="1">
                <a:solidFill>
                  <a:schemeClr val="bg1">
                    <a:lumMod val="75000"/>
                  </a:schemeClr>
                </a:solidFill>
              </a:rPr>
              <a:t>doi</a:t>
            </a:r>
            <a:r>
              <a:rPr lang="en-US" dirty="0">
                <a:solidFill>
                  <a:schemeClr val="bg1">
                    <a:lumMod val="75000"/>
                  </a:schemeClr>
                </a:solidFill>
              </a:rPr>
              <a:t>/10.1256/qj.05.167/abstract</a:t>
            </a:r>
          </a:p>
        </p:txBody>
      </p:sp>
    </p:spTree>
    <p:extLst>
      <p:ext uri="{BB962C8B-B14F-4D97-AF65-F5344CB8AC3E}">
        <p14:creationId xmlns:p14="http://schemas.microsoft.com/office/powerpoint/2010/main" val="1675718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0930" y="867450"/>
            <a:ext cx="10515600" cy="5665235"/>
          </a:xfrm>
        </p:spPr>
        <p:txBody>
          <a:bodyPr>
            <a:normAutofit/>
          </a:bodyPr>
          <a:lstStyle/>
          <a:p>
            <a:r>
              <a:rPr lang="en-US" i="1" dirty="0"/>
              <a:t>h</a:t>
            </a:r>
            <a:r>
              <a:rPr lang="en-US" i="1" baseline="-25000" dirty="0"/>
              <a:t>(</a:t>
            </a:r>
            <a:r>
              <a:rPr lang="en-US" i="1" baseline="-25000" dirty="0" err="1"/>
              <a:t>i</a:t>
            </a:r>
            <a:r>
              <a:rPr lang="en-US" i="1" baseline="-25000" dirty="0"/>
              <a:t>)</a:t>
            </a:r>
            <a:r>
              <a:rPr lang="en-US" baseline="-25000" dirty="0"/>
              <a:t> </a:t>
            </a:r>
            <a:r>
              <a:rPr lang="en-US" dirty="0"/>
              <a:t>is a weighting applied to the (</a:t>
            </a:r>
            <a:r>
              <a:rPr lang="en-US" dirty="0" err="1"/>
              <a:t>i</a:t>
            </a:r>
            <a:r>
              <a:rPr lang="en-US" dirty="0"/>
              <a:t>)</a:t>
            </a:r>
            <a:r>
              <a:rPr lang="en-US" dirty="0" err="1"/>
              <a:t>th</a:t>
            </a:r>
            <a:r>
              <a:rPr lang="en-US" dirty="0"/>
              <a:t> sorted member, based on the “closest-member histogram” discussed in next slide.  </a:t>
            </a:r>
          </a:p>
          <a:p>
            <a:endParaRPr lang="en-US" dirty="0"/>
          </a:p>
          <a:p>
            <a:endParaRPr lang="en-US" dirty="0"/>
          </a:p>
          <a:p>
            <a:endParaRPr lang="en-US" dirty="0"/>
          </a:p>
          <a:p>
            <a:r>
              <a:rPr lang="en-US" dirty="0"/>
              <a:t>The histogram weights depend on the rank (</a:t>
            </a:r>
            <a:r>
              <a:rPr lang="en-US" dirty="0" err="1"/>
              <a:t>i</a:t>
            </a:r>
            <a:r>
              <a:rPr lang="en-US" dirty="0"/>
              <a:t>), and an index based on the mean quantile-mapped precipitation amount</a:t>
            </a:r>
            <a:br>
              <a:rPr lang="en-US" dirty="0"/>
            </a:br>
            <a:br>
              <a:rPr lang="en-US" dirty="0"/>
            </a:br>
            <a:br>
              <a:rPr lang="en-US" dirty="0"/>
            </a:br>
            <a:br>
              <a:rPr lang="en-US" dirty="0"/>
            </a:br>
            <a:r>
              <a:rPr lang="en-US" dirty="0"/>
              <a:t>               </a:t>
            </a: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972" y="1928911"/>
            <a:ext cx="3970373" cy="1021503"/>
          </a:xfrm>
          <a:prstGeom prst="rect">
            <a:avLst/>
          </a:prstGeom>
        </p:spPr>
      </p:pic>
      <p:sp>
        <p:nvSpPr>
          <p:cNvPr id="2" name="Slide Number Placeholder 1"/>
          <p:cNvSpPr>
            <a:spLocks noGrp="1"/>
          </p:cNvSpPr>
          <p:nvPr>
            <p:ph type="sldNum" sz="quarter" idx="12"/>
          </p:nvPr>
        </p:nvSpPr>
        <p:spPr/>
        <p:txBody>
          <a:bodyPr/>
          <a:lstStyle/>
          <a:p>
            <a:fld id="{57A943EE-946A-8E45-BF33-9C56051D287D}" type="slidenum">
              <a:rPr lang="en-US" smtClean="0"/>
              <a:t>29</a:t>
            </a:fld>
            <a:endParaRPr lang="en-US"/>
          </a:p>
        </p:txBody>
      </p:sp>
      <p:pic>
        <p:nvPicPr>
          <p:cNvPr id="10" name="Picture 9">
            <a:extLst>
              <a:ext uri="{FF2B5EF4-FFF2-40B4-BE49-F238E27FC236}">
                <a16:creationId xmlns:a16="http://schemas.microsoft.com/office/drawing/2014/main" id="{08E9C4ED-3359-3D40-86DC-CE1AF91671AB}"/>
              </a:ext>
            </a:extLst>
          </p:cNvPr>
          <p:cNvPicPr>
            <a:picLocks noChangeAspect="1"/>
          </p:cNvPicPr>
          <p:nvPr/>
        </p:nvPicPr>
        <p:blipFill>
          <a:blip r:embed="rId3"/>
          <a:stretch>
            <a:fillRect/>
          </a:stretch>
        </p:blipFill>
        <p:spPr>
          <a:xfrm>
            <a:off x="1665115" y="4237995"/>
            <a:ext cx="7401865" cy="2206767"/>
          </a:xfrm>
          <a:prstGeom prst="rect">
            <a:avLst/>
          </a:prstGeom>
        </p:spPr>
      </p:pic>
    </p:spTree>
    <p:extLst>
      <p:ext uri="{BB962C8B-B14F-4D97-AF65-F5344CB8AC3E}">
        <p14:creationId xmlns:p14="http://schemas.microsoft.com/office/powerpoint/2010/main" val="1255426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6" y="230312"/>
            <a:ext cx="11109149" cy="1325563"/>
          </a:xfrm>
        </p:spPr>
        <p:txBody>
          <a:bodyPr>
            <a:normAutofit fontScale="90000"/>
          </a:bodyPr>
          <a:lstStyle/>
          <a:p>
            <a:r>
              <a:rPr lang="en-US" b="1" dirty="0"/>
              <a:t>Why the National Blend? Look at recent data from the NDFD (National Digital Forecast Database)</a:t>
            </a:r>
          </a:p>
        </p:txBody>
      </p:sp>
      <p:sp>
        <p:nvSpPr>
          <p:cNvPr id="4" name="Slide Number Placeholder 3"/>
          <p:cNvSpPr>
            <a:spLocks noGrp="1"/>
          </p:cNvSpPr>
          <p:nvPr>
            <p:ph type="sldNum" sz="quarter" idx="12"/>
          </p:nvPr>
        </p:nvSpPr>
        <p:spPr/>
        <p:txBody>
          <a:bodyPr/>
          <a:lstStyle/>
          <a:p>
            <a:fld id="{435099C4-F8E9-DE4A-8183-3503EE245662}" type="slidenum">
              <a:rPr lang="en-US" smtClean="0"/>
              <a:t>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3884" y="1808879"/>
            <a:ext cx="5721724" cy="4730033"/>
          </a:xfrm>
          <a:prstGeom prst="rect">
            <a:avLst/>
          </a:prstGeom>
        </p:spPr>
      </p:pic>
      <p:cxnSp>
        <p:nvCxnSpPr>
          <p:cNvPr id="7" name="Straight Arrow Connector 6"/>
          <p:cNvCxnSpPr/>
          <p:nvPr/>
        </p:nvCxnSpPr>
        <p:spPr>
          <a:xfrm>
            <a:off x="2494429" y="3254188"/>
            <a:ext cx="2326342" cy="45720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24535" y="2781284"/>
            <a:ext cx="1687321" cy="646331"/>
          </a:xfrm>
          <a:prstGeom prst="rect">
            <a:avLst/>
          </a:prstGeom>
          <a:noFill/>
        </p:spPr>
        <p:txBody>
          <a:bodyPr wrap="none" rtlCol="0">
            <a:spAutoFit/>
          </a:bodyPr>
          <a:lstStyle/>
          <a:p>
            <a:r>
              <a:rPr lang="en-US" dirty="0"/>
              <a:t>Denver/Boulder</a:t>
            </a:r>
          </a:p>
          <a:p>
            <a:r>
              <a:rPr lang="en-US" dirty="0"/>
              <a:t>WFO</a:t>
            </a:r>
          </a:p>
        </p:txBody>
      </p:sp>
      <p:sp>
        <p:nvSpPr>
          <p:cNvPr id="9" name="TextBox 8"/>
          <p:cNvSpPr txBox="1"/>
          <p:nvPr/>
        </p:nvSpPr>
        <p:spPr>
          <a:xfrm>
            <a:off x="1257300" y="4343400"/>
            <a:ext cx="1351396" cy="369332"/>
          </a:xfrm>
          <a:prstGeom prst="rect">
            <a:avLst/>
          </a:prstGeom>
          <a:noFill/>
        </p:spPr>
        <p:txBody>
          <a:bodyPr wrap="none" rtlCol="0">
            <a:spAutoFit/>
          </a:bodyPr>
          <a:lstStyle/>
          <a:p>
            <a:r>
              <a:rPr lang="en-US" dirty="0"/>
              <a:t>Pueblo WFO</a:t>
            </a:r>
          </a:p>
        </p:txBody>
      </p:sp>
      <p:cxnSp>
        <p:nvCxnSpPr>
          <p:cNvPr id="10" name="Straight Arrow Connector 9"/>
          <p:cNvCxnSpPr>
            <a:stCxn id="9" idx="3"/>
          </p:cNvCxnSpPr>
          <p:nvPr/>
        </p:nvCxnSpPr>
        <p:spPr>
          <a:xfrm flipV="1">
            <a:off x="2608696" y="3900519"/>
            <a:ext cx="2212075" cy="627547"/>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351429" y="5156947"/>
            <a:ext cx="528606" cy="369332"/>
          </a:xfrm>
          <a:prstGeom prst="rect">
            <a:avLst/>
          </a:prstGeom>
          <a:noFill/>
        </p:spPr>
        <p:txBody>
          <a:bodyPr wrap="none" rtlCol="0">
            <a:spAutoFit/>
          </a:bodyPr>
          <a:lstStyle/>
          <a:p>
            <a:r>
              <a:rPr lang="en-US" dirty="0"/>
              <a:t>etc.</a:t>
            </a:r>
          </a:p>
        </p:txBody>
      </p:sp>
      <p:sp>
        <p:nvSpPr>
          <p:cNvPr id="14" name="TextBox 13"/>
          <p:cNvSpPr txBox="1"/>
          <p:nvPr/>
        </p:nvSpPr>
        <p:spPr>
          <a:xfrm>
            <a:off x="8928847" y="1673289"/>
            <a:ext cx="2779928" cy="4801314"/>
          </a:xfrm>
          <a:prstGeom prst="rect">
            <a:avLst/>
          </a:prstGeom>
          <a:noFill/>
        </p:spPr>
        <p:txBody>
          <a:bodyPr wrap="none" rtlCol="0">
            <a:spAutoFit/>
          </a:bodyPr>
          <a:lstStyle/>
          <a:p>
            <a:r>
              <a:rPr lang="en-US" dirty="0"/>
              <a:t>Multiple forecast offices</a:t>
            </a:r>
          </a:p>
          <a:p>
            <a:r>
              <a:rPr lang="en-US" dirty="0"/>
              <a:t>read centrally prepared </a:t>
            </a:r>
          </a:p>
          <a:p>
            <a:r>
              <a:rPr lang="en-US" dirty="0"/>
              <a:t>digital guidance from the</a:t>
            </a:r>
          </a:p>
          <a:p>
            <a:r>
              <a:rPr lang="en-US" dirty="0"/>
              <a:t>NDFD, modify that in</a:t>
            </a:r>
          </a:p>
          <a:p>
            <a:r>
              <a:rPr lang="en-US" dirty="0"/>
              <a:t>their local region, and </a:t>
            </a:r>
          </a:p>
          <a:p>
            <a:r>
              <a:rPr lang="en-US" dirty="0"/>
              <a:t>write it back out.</a:t>
            </a:r>
          </a:p>
          <a:p>
            <a:endParaRPr lang="en-US" dirty="0"/>
          </a:p>
          <a:p>
            <a:r>
              <a:rPr lang="en-US" dirty="0"/>
              <a:t>Differences in opinion </a:t>
            </a:r>
          </a:p>
          <a:p>
            <a:r>
              <a:rPr lang="en-US" dirty="0"/>
              <a:t>about the forecast lead</a:t>
            </a:r>
          </a:p>
          <a:p>
            <a:r>
              <a:rPr lang="en-US" dirty="0"/>
              <a:t>to discontinuities in the</a:t>
            </a:r>
          </a:p>
          <a:p>
            <a:r>
              <a:rPr lang="en-US" dirty="0"/>
              <a:t>NDFD.</a:t>
            </a:r>
          </a:p>
          <a:p>
            <a:endParaRPr lang="en-US" dirty="0"/>
          </a:p>
          <a:p>
            <a:r>
              <a:rPr lang="en-US" dirty="0"/>
              <a:t>What if the centrally</a:t>
            </a:r>
          </a:p>
          <a:p>
            <a:r>
              <a:rPr lang="en-US" dirty="0"/>
              <a:t>produced digital guidance</a:t>
            </a:r>
          </a:p>
          <a:p>
            <a:r>
              <a:rPr lang="en-US" dirty="0"/>
              <a:t>was so good that no </a:t>
            </a:r>
          </a:p>
          <a:p>
            <a:r>
              <a:rPr lang="en-US" dirty="0"/>
              <a:t>forecaster modification was</a:t>
            </a:r>
          </a:p>
          <a:p>
            <a:r>
              <a:rPr lang="en-US" dirty="0"/>
              <a:t>necessary?</a:t>
            </a:r>
          </a:p>
        </p:txBody>
      </p:sp>
    </p:spTree>
    <p:extLst>
      <p:ext uri="{BB962C8B-B14F-4D97-AF65-F5344CB8AC3E}">
        <p14:creationId xmlns:p14="http://schemas.microsoft.com/office/powerpoint/2010/main" val="1144704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444D32-8BFE-7242-BFA7-C8F0771DB3E2}"/>
              </a:ext>
            </a:extLst>
          </p:cNvPr>
          <p:cNvPicPr>
            <a:picLocks noChangeAspect="1"/>
          </p:cNvPicPr>
          <p:nvPr/>
        </p:nvPicPr>
        <p:blipFill>
          <a:blip r:embed="rId2"/>
          <a:stretch>
            <a:fillRect/>
          </a:stretch>
        </p:blipFill>
        <p:spPr>
          <a:xfrm>
            <a:off x="0" y="0"/>
            <a:ext cx="4572000" cy="6858000"/>
          </a:xfrm>
          <a:prstGeom prst="rect">
            <a:avLst/>
          </a:prstGeom>
        </p:spPr>
      </p:pic>
      <p:sp>
        <p:nvSpPr>
          <p:cNvPr id="2" name="Title 1"/>
          <p:cNvSpPr>
            <a:spLocks noGrp="1"/>
          </p:cNvSpPr>
          <p:nvPr>
            <p:ph type="title"/>
          </p:nvPr>
        </p:nvSpPr>
        <p:spPr>
          <a:xfrm>
            <a:off x="4642591" y="118867"/>
            <a:ext cx="7427221" cy="1811533"/>
          </a:xfrm>
        </p:spPr>
        <p:txBody>
          <a:bodyPr>
            <a:normAutofit fontScale="90000"/>
          </a:bodyPr>
          <a:lstStyle/>
          <a:p>
            <a:r>
              <a:rPr lang="en-US" b="1" dirty="0">
                <a:solidFill>
                  <a:srgbClr val="FF0000"/>
                </a:solidFill>
              </a:rPr>
              <a:t>Closest-member histograms </a:t>
            </a:r>
            <a:br>
              <a:rPr lang="en-US" b="1" dirty="0">
                <a:solidFill>
                  <a:srgbClr val="FF0000"/>
                </a:solidFill>
              </a:rPr>
            </a:br>
            <a:r>
              <a:rPr lang="en-US" b="1" dirty="0"/>
              <a:t>used in weighting the quantile-mapped ensemble members.</a:t>
            </a:r>
          </a:p>
        </p:txBody>
      </p:sp>
      <p:sp>
        <p:nvSpPr>
          <p:cNvPr id="4" name="Slide Number Placeholder 3"/>
          <p:cNvSpPr>
            <a:spLocks noGrp="1"/>
          </p:cNvSpPr>
          <p:nvPr>
            <p:ph type="sldNum" sz="quarter" idx="12"/>
          </p:nvPr>
        </p:nvSpPr>
        <p:spPr/>
        <p:txBody>
          <a:bodyPr/>
          <a:lstStyle/>
          <a:p>
            <a:fld id="{435099C4-F8E9-DE4A-8183-3503EE245662}" type="slidenum">
              <a:rPr lang="en-US" smtClean="0"/>
              <a:t>30</a:t>
            </a:fld>
            <a:endParaRPr lang="en-US"/>
          </a:p>
        </p:txBody>
      </p:sp>
      <p:sp>
        <p:nvSpPr>
          <p:cNvPr id="6" name="TextBox 5"/>
          <p:cNvSpPr txBox="1"/>
          <p:nvPr/>
        </p:nvSpPr>
        <p:spPr>
          <a:xfrm>
            <a:off x="4642591" y="2014597"/>
            <a:ext cx="7182846" cy="4154984"/>
          </a:xfrm>
          <a:prstGeom prst="rect">
            <a:avLst/>
          </a:prstGeom>
          <a:noFill/>
        </p:spPr>
        <p:txBody>
          <a:bodyPr wrap="square" rtlCol="0">
            <a:spAutoFit/>
          </a:bodyPr>
          <a:lstStyle/>
          <a:p>
            <a:r>
              <a:rPr lang="en-US" sz="1600" dirty="0"/>
              <a:t>To generate these histograms, we sort the quantile-mapped and twenty-five-fold enlarged ensemble from lowest to highest.  Compare this to the analyzed precipitation.  Only one member (except in the case of ties) can be the best, the closest to the analyzed.    </a:t>
            </a:r>
          </a:p>
          <a:p>
            <a:endParaRPr lang="en-US" sz="1600" dirty="0"/>
          </a:p>
          <a:p>
            <a:r>
              <a:rPr lang="en-US" sz="1600" dirty="0"/>
              <a:t>For various mean precipitation amounts, we tally statistics of which sorted member was closest to the analyzed over the CONUS and over the training sample.  </a:t>
            </a:r>
            <a:r>
              <a:rPr lang="en-US" sz="1600" dirty="0" err="1"/>
              <a:t>Savitzky-Golay</a:t>
            </a:r>
            <a:r>
              <a:rPr lang="en-US" sz="1600" dirty="0"/>
              <a:t> smoothed curves in blue are the actual ones used.  This provides the h</a:t>
            </a:r>
            <a:r>
              <a:rPr lang="en-US" sz="1600" baseline="-25000" dirty="0"/>
              <a:t>(</a:t>
            </a:r>
            <a:r>
              <a:rPr lang="en-US" sz="1600" baseline="-25000" dirty="0" err="1"/>
              <a:t>i</a:t>
            </a:r>
            <a:r>
              <a:rPr lang="en-US" sz="1600" baseline="-25000" dirty="0"/>
              <a:t>) </a:t>
            </a:r>
            <a:r>
              <a:rPr lang="en-US" sz="1600" dirty="0"/>
              <a:t>discussed in previous slides.  The histograms are very similar to rank histograms. </a:t>
            </a:r>
          </a:p>
          <a:p>
            <a:endParaRPr lang="en-US" sz="1600" dirty="0"/>
          </a:p>
          <a:p>
            <a:r>
              <a:rPr lang="en-US" sz="1600" dirty="0"/>
              <a:t>The histogram we choose to use will vary with quantile-mapped forecast mean precipitation amount (the three panels to the left). This is           from previous page.</a:t>
            </a:r>
          </a:p>
          <a:p>
            <a:endParaRPr lang="en-US" sz="1600" dirty="0"/>
          </a:p>
          <a:p>
            <a:r>
              <a:rPr lang="en-US" dirty="0">
                <a:solidFill>
                  <a:srgbClr val="FF0000"/>
                </a:solidFill>
              </a:rPr>
              <a:t>Note that the outlying members have much greater probability of being the “closest” member, consistent with an overconfident ensemble.  Those outlying members are thus weighted more, increasing ensemble spread.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9889" y="4770579"/>
            <a:ext cx="443006" cy="231726"/>
          </a:xfrm>
          <a:prstGeom prst="rect">
            <a:avLst/>
          </a:prstGeom>
        </p:spPr>
      </p:pic>
      <p:sp>
        <p:nvSpPr>
          <p:cNvPr id="5" name="TextBox 4"/>
          <p:cNvSpPr txBox="1"/>
          <p:nvPr/>
        </p:nvSpPr>
        <p:spPr>
          <a:xfrm>
            <a:off x="645459" y="2051873"/>
            <a:ext cx="1263423" cy="307777"/>
          </a:xfrm>
          <a:prstGeom prst="rect">
            <a:avLst/>
          </a:prstGeom>
          <a:noFill/>
        </p:spPr>
        <p:txBody>
          <a:bodyPr wrap="none" rtlCol="0">
            <a:spAutoFit/>
          </a:bodyPr>
          <a:lstStyle/>
          <a:p>
            <a:r>
              <a:rPr lang="en-US" sz="1400" dirty="0"/>
              <a:t>(index 2 for M)</a:t>
            </a:r>
          </a:p>
        </p:txBody>
      </p:sp>
      <p:sp>
        <p:nvSpPr>
          <p:cNvPr id="7" name="Rectangle 6"/>
          <p:cNvSpPr/>
          <p:nvPr/>
        </p:nvSpPr>
        <p:spPr>
          <a:xfrm>
            <a:off x="598394" y="4103746"/>
            <a:ext cx="1263423" cy="307777"/>
          </a:xfrm>
          <a:prstGeom prst="rect">
            <a:avLst/>
          </a:prstGeom>
        </p:spPr>
        <p:txBody>
          <a:bodyPr wrap="none">
            <a:spAutoFit/>
          </a:bodyPr>
          <a:lstStyle/>
          <a:p>
            <a:r>
              <a:rPr lang="en-US" sz="1400" dirty="0"/>
              <a:t>(index 3 for M)</a:t>
            </a:r>
          </a:p>
        </p:txBody>
      </p:sp>
      <p:sp>
        <p:nvSpPr>
          <p:cNvPr id="9" name="Rectangle 8"/>
          <p:cNvSpPr/>
          <p:nvPr/>
        </p:nvSpPr>
        <p:spPr>
          <a:xfrm>
            <a:off x="645459" y="6169581"/>
            <a:ext cx="1263423" cy="307777"/>
          </a:xfrm>
          <a:prstGeom prst="rect">
            <a:avLst/>
          </a:prstGeom>
        </p:spPr>
        <p:txBody>
          <a:bodyPr wrap="none">
            <a:spAutoFit/>
          </a:bodyPr>
          <a:lstStyle/>
          <a:p>
            <a:r>
              <a:rPr lang="en-US" sz="1400" dirty="0"/>
              <a:t>(index 4 for M)</a:t>
            </a:r>
          </a:p>
        </p:txBody>
      </p:sp>
    </p:spTree>
    <p:extLst>
      <p:ext uri="{BB962C8B-B14F-4D97-AF65-F5344CB8AC3E}">
        <p14:creationId xmlns:p14="http://schemas.microsoft.com/office/powerpoint/2010/main" val="616238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713" y="2442696"/>
            <a:ext cx="10515600" cy="1325563"/>
          </a:xfrm>
        </p:spPr>
        <p:txBody>
          <a:bodyPr>
            <a:normAutofit fontScale="90000"/>
          </a:bodyPr>
          <a:lstStyle/>
          <a:p>
            <a:r>
              <a:rPr lang="en-US" sz="6000" b="1" dirty="0" err="1"/>
              <a:t>Postprocessing</a:t>
            </a:r>
            <a:r>
              <a:rPr lang="en-US" sz="6000" b="1" dirty="0"/>
              <a:t> results.</a:t>
            </a:r>
            <a:br>
              <a:rPr lang="en-US" sz="6000" b="1" dirty="0"/>
            </a:br>
            <a:br>
              <a:rPr lang="en-US" b="1" dirty="0"/>
            </a:br>
            <a:r>
              <a:rPr lang="en-US" sz="2700" b="1" dirty="0"/>
              <a:t>(data on 1/8 degree grid over CONUS, April-June 2016, trained and evaluated against CCPA precipitation analyses.  Previous 60 days of forecasts/analyses used to train).</a:t>
            </a:r>
          </a:p>
        </p:txBody>
      </p:sp>
      <p:sp>
        <p:nvSpPr>
          <p:cNvPr id="3" name="Slide Number Placeholder 2"/>
          <p:cNvSpPr>
            <a:spLocks noGrp="1"/>
          </p:cNvSpPr>
          <p:nvPr>
            <p:ph type="sldNum" sz="quarter" idx="12"/>
          </p:nvPr>
        </p:nvSpPr>
        <p:spPr/>
        <p:txBody>
          <a:bodyPr/>
          <a:lstStyle/>
          <a:p>
            <a:fld id="{57A943EE-946A-8E45-BF33-9C56051D287D}" type="slidenum">
              <a:rPr lang="en-US" smtClean="0"/>
              <a:t>31</a:t>
            </a:fld>
            <a:endParaRPr lang="en-US"/>
          </a:p>
        </p:txBody>
      </p:sp>
    </p:spTree>
    <p:extLst>
      <p:ext uri="{BB962C8B-B14F-4D97-AF65-F5344CB8AC3E}">
        <p14:creationId xmlns:p14="http://schemas.microsoft.com/office/powerpoint/2010/main" val="537029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5099C4-F8E9-DE4A-8183-3503EE245662}" type="slidenum">
              <a:rPr lang="en-US" smtClean="0"/>
              <a:t>32</a:t>
            </a:fld>
            <a:endParaRPr lang="en-US"/>
          </a:p>
        </p:txBody>
      </p:sp>
      <p:pic>
        <p:nvPicPr>
          <p:cNvPr id="8" name="Picture 7">
            <a:extLst>
              <a:ext uri="{FF2B5EF4-FFF2-40B4-BE49-F238E27FC236}">
                <a16:creationId xmlns:a16="http://schemas.microsoft.com/office/drawing/2014/main" id="{27A5A246-1CCA-4541-8A4D-228F5A485F76}"/>
              </a:ext>
            </a:extLst>
          </p:cNvPr>
          <p:cNvPicPr>
            <a:picLocks noChangeAspect="1"/>
          </p:cNvPicPr>
          <p:nvPr/>
        </p:nvPicPr>
        <p:blipFill>
          <a:blip r:embed="rId2"/>
          <a:stretch>
            <a:fillRect/>
          </a:stretch>
        </p:blipFill>
        <p:spPr>
          <a:xfrm>
            <a:off x="67593" y="106822"/>
            <a:ext cx="9558305" cy="6541806"/>
          </a:xfrm>
          <a:prstGeom prst="rect">
            <a:avLst/>
          </a:prstGeom>
        </p:spPr>
      </p:pic>
      <p:sp>
        <p:nvSpPr>
          <p:cNvPr id="11" name="TextBox 10">
            <a:extLst>
              <a:ext uri="{FF2B5EF4-FFF2-40B4-BE49-F238E27FC236}">
                <a16:creationId xmlns:a16="http://schemas.microsoft.com/office/drawing/2014/main" id="{F6B27050-F633-7D46-9D04-A7046DAD0117}"/>
              </a:ext>
            </a:extLst>
          </p:cNvPr>
          <p:cNvSpPr txBox="1"/>
          <p:nvPr/>
        </p:nvSpPr>
        <p:spPr>
          <a:xfrm>
            <a:off x="9784935" y="2444097"/>
            <a:ext cx="2047099" cy="2031325"/>
          </a:xfrm>
          <a:prstGeom prst="rect">
            <a:avLst/>
          </a:prstGeom>
          <a:noFill/>
        </p:spPr>
        <p:txBody>
          <a:bodyPr wrap="none" rtlCol="0">
            <a:spAutoFit/>
          </a:bodyPr>
          <a:lstStyle/>
          <a:p>
            <a:r>
              <a:rPr lang="en-US" dirty="0"/>
              <a:t>quantile mapping</a:t>
            </a:r>
          </a:p>
          <a:p>
            <a:r>
              <a:rPr lang="en-US" dirty="0"/>
              <a:t>with 5 x 5 stencil of </a:t>
            </a:r>
          </a:p>
          <a:p>
            <a:r>
              <a:rPr lang="en-US" dirty="0"/>
              <a:t>surrounding points </a:t>
            </a:r>
          </a:p>
          <a:p>
            <a:r>
              <a:rPr lang="en-US" dirty="0"/>
              <a:t>makes a significant</a:t>
            </a:r>
          </a:p>
          <a:p>
            <a:r>
              <a:rPr lang="en-US" dirty="0"/>
              <a:t>improvement to</a:t>
            </a:r>
          </a:p>
          <a:p>
            <a:r>
              <a:rPr lang="en-US" dirty="0"/>
              <a:t>reliability and</a:t>
            </a:r>
          </a:p>
          <a:p>
            <a:r>
              <a:rPr lang="en-US" dirty="0"/>
              <a:t>skill of POP.</a:t>
            </a:r>
          </a:p>
        </p:txBody>
      </p:sp>
    </p:spTree>
    <p:extLst>
      <p:ext uri="{BB962C8B-B14F-4D97-AF65-F5344CB8AC3E}">
        <p14:creationId xmlns:p14="http://schemas.microsoft.com/office/powerpoint/2010/main" val="1224810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3404"/>
          </a:xfrm>
        </p:spPr>
        <p:txBody>
          <a:bodyPr>
            <a:normAutofit fontScale="90000"/>
          </a:bodyPr>
          <a:lstStyle/>
          <a:p>
            <a:r>
              <a:rPr lang="en-US" b="1" dirty="0"/>
              <a:t>POP after closest histogram weighting, dressing</a:t>
            </a:r>
          </a:p>
        </p:txBody>
      </p:sp>
      <p:sp>
        <p:nvSpPr>
          <p:cNvPr id="4" name="Slide Number Placeholder 3"/>
          <p:cNvSpPr>
            <a:spLocks noGrp="1"/>
          </p:cNvSpPr>
          <p:nvPr>
            <p:ph type="sldNum" sz="quarter" idx="12"/>
          </p:nvPr>
        </p:nvSpPr>
        <p:spPr/>
        <p:txBody>
          <a:bodyPr/>
          <a:lstStyle/>
          <a:p>
            <a:fld id="{435099C4-F8E9-DE4A-8183-3503EE245662}" type="slidenum">
              <a:rPr lang="en-US" smtClean="0"/>
              <a:t>33</a:t>
            </a:fld>
            <a:endParaRPr lang="en-US"/>
          </a:p>
        </p:txBody>
      </p:sp>
      <p:sp>
        <p:nvSpPr>
          <p:cNvPr id="6" name="TextBox 5"/>
          <p:cNvSpPr txBox="1"/>
          <p:nvPr/>
        </p:nvSpPr>
        <p:spPr>
          <a:xfrm>
            <a:off x="6952129" y="2117912"/>
            <a:ext cx="4672305" cy="1477328"/>
          </a:xfrm>
          <a:prstGeom prst="rect">
            <a:avLst/>
          </a:prstGeom>
          <a:noFill/>
        </p:spPr>
        <p:txBody>
          <a:bodyPr wrap="none" rtlCol="0">
            <a:spAutoFit/>
          </a:bodyPr>
          <a:lstStyle/>
          <a:p>
            <a:r>
              <a:rPr lang="en-US" dirty="0"/>
              <a:t>Further improvement in reliability and skill</a:t>
            </a:r>
          </a:p>
          <a:p>
            <a:r>
              <a:rPr lang="en-US" dirty="0"/>
              <a:t>with closest-histogram weighting and dressing.  </a:t>
            </a:r>
          </a:p>
          <a:p>
            <a:endParaRPr lang="en-US" dirty="0"/>
          </a:p>
          <a:p>
            <a:r>
              <a:rPr lang="en-US" dirty="0"/>
              <a:t>Slight improvement of MME over best</a:t>
            </a:r>
          </a:p>
          <a:p>
            <a:r>
              <a:rPr lang="en-US" dirty="0"/>
              <a:t>system, ECMWF.</a:t>
            </a:r>
          </a:p>
        </p:txBody>
      </p:sp>
      <p:pic>
        <p:nvPicPr>
          <p:cNvPr id="7" name="Picture 6">
            <a:extLst>
              <a:ext uri="{FF2B5EF4-FFF2-40B4-BE49-F238E27FC236}">
                <a16:creationId xmlns:a16="http://schemas.microsoft.com/office/drawing/2014/main" id="{3DA602CE-0D2A-654C-ACD3-2356CD278A0D}"/>
              </a:ext>
            </a:extLst>
          </p:cNvPr>
          <p:cNvPicPr>
            <a:picLocks noChangeAspect="1"/>
          </p:cNvPicPr>
          <p:nvPr/>
        </p:nvPicPr>
        <p:blipFill>
          <a:blip r:embed="rId2"/>
          <a:stretch>
            <a:fillRect/>
          </a:stretch>
        </p:blipFill>
        <p:spPr>
          <a:xfrm>
            <a:off x="447645" y="1081043"/>
            <a:ext cx="5910426" cy="5689180"/>
          </a:xfrm>
          <a:prstGeom prst="rect">
            <a:avLst/>
          </a:prstGeom>
        </p:spPr>
      </p:pic>
    </p:spTree>
    <p:extLst>
      <p:ext uri="{BB962C8B-B14F-4D97-AF65-F5344CB8AC3E}">
        <p14:creationId xmlns:p14="http://schemas.microsoft.com/office/powerpoint/2010/main" val="631133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071" y="235116"/>
            <a:ext cx="10609729" cy="609786"/>
          </a:xfrm>
        </p:spPr>
        <p:txBody>
          <a:bodyPr>
            <a:normAutofit fontScale="90000"/>
          </a:bodyPr>
          <a:lstStyle/>
          <a:p>
            <a:r>
              <a:rPr lang="en-US" b="1" dirty="0"/>
              <a:t>Raw &amp; quantile-mapped results, &gt; 10 mm</a:t>
            </a:r>
          </a:p>
        </p:txBody>
      </p:sp>
      <p:sp>
        <p:nvSpPr>
          <p:cNvPr id="4" name="Slide Number Placeholder 3"/>
          <p:cNvSpPr>
            <a:spLocks noGrp="1"/>
          </p:cNvSpPr>
          <p:nvPr>
            <p:ph type="sldNum" sz="quarter" idx="12"/>
          </p:nvPr>
        </p:nvSpPr>
        <p:spPr/>
        <p:txBody>
          <a:bodyPr/>
          <a:lstStyle/>
          <a:p>
            <a:fld id="{435099C4-F8E9-DE4A-8183-3503EE245662}" type="slidenum">
              <a:rPr lang="en-US" smtClean="0"/>
              <a:t>34</a:t>
            </a:fld>
            <a:endParaRPr lang="en-US"/>
          </a:p>
        </p:txBody>
      </p:sp>
      <p:pic>
        <p:nvPicPr>
          <p:cNvPr id="6" name="Picture 5">
            <a:extLst>
              <a:ext uri="{FF2B5EF4-FFF2-40B4-BE49-F238E27FC236}">
                <a16:creationId xmlns:a16="http://schemas.microsoft.com/office/drawing/2014/main" id="{7CC7F7EE-CF8D-C540-85B2-5883D783AE61}"/>
              </a:ext>
            </a:extLst>
          </p:cNvPr>
          <p:cNvPicPr>
            <a:picLocks noChangeAspect="1"/>
          </p:cNvPicPr>
          <p:nvPr/>
        </p:nvPicPr>
        <p:blipFill>
          <a:blip r:embed="rId2"/>
          <a:stretch>
            <a:fillRect/>
          </a:stretch>
        </p:blipFill>
        <p:spPr>
          <a:xfrm>
            <a:off x="187236" y="988418"/>
            <a:ext cx="8423364" cy="5765040"/>
          </a:xfrm>
          <a:prstGeom prst="rect">
            <a:avLst/>
          </a:prstGeom>
        </p:spPr>
      </p:pic>
      <p:sp>
        <p:nvSpPr>
          <p:cNvPr id="7" name="TextBox 6">
            <a:extLst>
              <a:ext uri="{FF2B5EF4-FFF2-40B4-BE49-F238E27FC236}">
                <a16:creationId xmlns:a16="http://schemas.microsoft.com/office/drawing/2014/main" id="{91454506-0AB7-9244-B200-7FF031FA9505}"/>
              </a:ext>
            </a:extLst>
          </p:cNvPr>
          <p:cNvSpPr txBox="1"/>
          <p:nvPr/>
        </p:nvSpPr>
        <p:spPr>
          <a:xfrm>
            <a:off x="9229458" y="2068082"/>
            <a:ext cx="2377061" cy="2031325"/>
          </a:xfrm>
          <a:prstGeom prst="rect">
            <a:avLst/>
          </a:prstGeom>
          <a:noFill/>
        </p:spPr>
        <p:txBody>
          <a:bodyPr wrap="none" rtlCol="0">
            <a:spAutoFit/>
          </a:bodyPr>
          <a:lstStyle/>
          <a:p>
            <a:r>
              <a:rPr lang="en-US" dirty="0"/>
              <a:t>Quantile mapping </a:t>
            </a:r>
          </a:p>
          <a:p>
            <a:r>
              <a:rPr lang="en-US" dirty="0"/>
              <a:t>(using 5x5 stencil of</a:t>
            </a:r>
          </a:p>
          <a:p>
            <a:r>
              <a:rPr lang="en-US" dirty="0"/>
              <a:t>surrounding points)</a:t>
            </a:r>
          </a:p>
          <a:p>
            <a:r>
              <a:rPr lang="en-US" dirty="0"/>
              <a:t>does not substantially</a:t>
            </a:r>
          </a:p>
          <a:p>
            <a:r>
              <a:rPr lang="en-US" dirty="0"/>
              <a:t>improve reliability</a:t>
            </a:r>
          </a:p>
          <a:p>
            <a:r>
              <a:rPr lang="en-US" dirty="0"/>
              <a:t>and skill at this </a:t>
            </a:r>
          </a:p>
          <a:p>
            <a:r>
              <a:rPr lang="en-US" dirty="0"/>
              <a:t>higher event threshold.</a:t>
            </a:r>
          </a:p>
        </p:txBody>
      </p:sp>
    </p:spTree>
    <p:extLst>
      <p:ext uri="{BB962C8B-B14F-4D97-AF65-F5344CB8AC3E}">
        <p14:creationId xmlns:p14="http://schemas.microsoft.com/office/powerpoint/2010/main" val="17185137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719" y="202756"/>
            <a:ext cx="11342594" cy="643404"/>
          </a:xfrm>
        </p:spPr>
        <p:txBody>
          <a:bodyPr>
            <a:normAutofit fontScale="90000"/>
          </a:bodyPr>
          <a:lstStyle/>
          <a:p>
            <a:r>
              <a:rPr lang="en-US" b="1" dirty="0"/>
              <a:t>After closest-histogram weighting, dressing, &gt; 10 mm</a:t>
            </a:r>
          </a:p>
        </p:txBody>
      </p:sp>
      <p:sp>
        <p:nvSpPr>
          <p:cNvPr id="4" name="Slide Number Placeholder 3"/>
          <p:cNvSpPr>
            <a:spLocks noGrp="1"/>
          </p:cNvSpPr>
          <p:nvPr>
            <p:ph type="sldNum" sz="quarter" idx="12"/>
          </p:nvPr>
        </p:nvSpPr>
        <p:spPr/>
        <p:txBody>
          <a:bodyPr/>
          <a:lstStyle/>
          <a:p>
            <a:fld id="{435099C4-F8E9-DE4A-8183-3503EE245662}" type="slidenum">
              <a:rPr lang="en-US" smtClean="0"/>
              <a:t>35</a:t>
            </a:fld>
            <a:endParaRPr lang="en-US"/>
          </a:p>
        </p:txBody>
      </p:sp>
      <p:sp>
        <p:nvSpPr>
          <p:cNvPr id="6" name="TextBox 5"/>
          <p:cNvSpPr txBox="1"/>
          <p:nvPr/>
        </p:nvSpPr>
        <p:spPr>
          <a:xfrm>
            <a:off x="6601752" y="1955542"/>
            <a:ext cx="5173596" cy="1200329"/>
          </a:xfrm>
          <a:prstGeom prst="rect">
            <a:avLst/>
          </a:prstGeom>
          <a:noFill/>
        </p:spPr>
        <p:txBody>
          <a:bodyPr wrap="none" rtlCol="0">
            <a:spAutoFit/>
          </a:bodyPr>
          <a:lstStyle/>
          <a:p>
            <a:r>
              <a:rPr lang="en-US" dirty="0"/>
              <a:t>Fairly reliable probabilities (with short training data!)</a:t>
            </a:r>
          </a:p>
          <a:p>
            <a:endParaRPr lang="en-US" dirty="0"/>
          </a:p>
          <a:p>
            <a:r>
              <a:rPr lang="en-US" dirty="0"/>
              <a:t>Very light improvement of MME over best</a:t>
            </a:r>
          </a:p>
          <a:p>
            <a:r>
              <a:rPr lang="en-US" dirty="0"/>
              <a:t>system, ECMWF.</a:t>
            </a:r>
          </a:p>
        </p:txBody>
      </p:sp>
      <p:pic>
        <p:nvPicPr>
          <p:cNvPr id="9" name="Picture 8">
            <a:extLst>
              <a:ext uri="{FF2B5EF4-FFF2-40B4-BE49-F238E27FC236}">
                <a16:creationId xmlns:a16="http://schemas.microsoft.com/office/drawing/2014/main" id="{DEE8BEFF-B49B-1D4E-BDCB-3B52853A77E8}"/>
              </a:ext>
            </a:extLst>
          </p:cNvPr>
          <p:cNvPicPr>
            <a:picLocks noChangeAspect="1"/>
          </p:cNvPicPr>
          <p:nvPr/>
        </p:nvPicPr>
        <p:blipFill>
          <a:blip r:embed="rId2"/>
          <a:stretch>
            <a:fillRect/>
          </a:stretch>
        </p:blipFill>
        <p:spPr>
          <a:xfrm>
            <a:off x="379279" y="1008530"/>
            <a:ext cx="5654052" cy="5442403"/>
          </a:xfrm>
          <a:prstGeom prst="rect">
            <a:avLst/>
          </a:prstGeom>
        </p:spPr>
      </p:pic>
    </p:spTree>
    <p:extLst>
      <p:ext uri="{BB962C8B-B14F-4D97-AF65-F5344CB8AC3E}">
        <p14:creationId xmlns:p14="http://schemas.microsoft.com/office/powerpoint/2010/main" val="2395705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D4A711-1520-A04B-9C20-0F6BA18DB4D5}"/>
              </a:ext>
            </a:extLst>
          </p:cNvPr>
          <p:cNvSpPr>
            <a:spLocks noGrp="1"/>
          </p:cNvSpPr>
          <p:nvPr>
            <p:ph type="sldNum" sz="quarter" idx="12"/>
          </p:nvPr>
        </p:nvSpPr>
        <p:spPr/>
        <p:txBody>
          <a:bodyPr/>
          <a:lstStyle/>
          <a:p>
            <a:fld id="{435099C4-F8E9-DE4A-8183-3503EE245662}" type="slidenum">
              <a:rPr lang="en-US" smtClean="0"/>
              <a:t>36</a:t>
            </a:fld>
            <a:endParaRPr lang="en-US"/>
          </a:p>
        </p:txBody>
      </p:sp>
      <p:pic>
        <p:nvPicPr>
          <p:cNvPr id="6" name="Picture 5">
            <a:extLst>
              <a:ext uri="{FF2B5EF4-FFF2-40B4-BE49-F238E27FC236}">
                <a16:creationId xmlns:a16="http://schemas.microsoft.com/office/drawing/2014/main" id="{4FF254B1-A08B-4F4B-8F2A-AB9D9918024E}"/>
              </a:ext>
            </a:extLst>
          </p:cNvPr>
          <p:cNvPicPr>
            <a:picLocks noChangeAspect="1"/>
          </p:cNvPicPr>
          <p:nvPr/>
        </p:nvPicPr>
        <p:blipFill>
          <a:blip r:embed="rId2"/>
          <a:stretch>
            <a:fillRect/>
          </a:stretch>
        </p:blipFill>
        <p:spPr>
          <a:xfrm>
            <a:off x="854579" y="196554"/>
            <a:ext cx="10246407" cy="5123204"/>
          </a:xfrm>
          <a:prstGeom prst="rect">
            <a:avLst/>
          </a:prstGeom>
        </p:spPr>
      </p:pic>
      <p:sp>
        <p:nvSpPr>
          <p:cNvPr id="7" name="TextBox 6">
            <a:extLst>
              <a:ext uri="{FF2B5EF4-FFF2-40B4-BE49-F238E27FC236}">
                <a16:creationId xmlns:a16="http://schemas.microsoft.com/office/drawing/2014/main" id="{5FE0BA7F-5A64-C144-BAC4-DDDB09120796}"/>
              </a:ext>
            </a:extLst>
          </p:cNvPr>
          <p:cNvSpPr txBox="1"/>
          <p:nvPr/>
        </p:nvSpPr>
        <p:spPr>
          <a:xfrm>
            <a:off x="324740" y="5691498"/>
            <a:ext cx="10921525" cy="923330"/>
          </a:xfrm>
          <a:prstGeom prst="rect">
            <a:avLst/>
          </a:prstGeom>
          <a:noFill/>
        </p:spPr>
        <p:txBody>
          <a:bodyPr wrap="square" rtlCol="0">
            <a:spAutoFit/>
          </a:bodyPr>
          <a:lstStyle/>
          <a:p>
            <a:pPr marL="342900" indent="-342900">
              <a:buAutoNum type="arabicPeriod"/>
            </a:pPr>
            <a:r>
              <a:rPr lang="en-US" dirty="0"/>
              <a:t>Quantile mapping helps tremendously with improving the skill of probabilistic forecasts for this light threshold, 0.254 mm / 12  (POP).</a:t>
            </a:r>
          </a:p>
          <a:p>
            <a:pPr marL="342900" indent="-342900">
              <a:buAutoNum type="arabicPeriod"/>
            </a:pPr>
            <a:r>
              <a:rPr lang="en-US" dirty="0"/>
              <a:t>Further weighting and dressing provides a slight further improvement, less for the more skillful systems.</a:t>
            </a:r>
          </a:p>
        </p:txBody>
      </p:sp>
    </p:spTree>
    <p:extLst>
      <p:ext uri="{BB962C8B-B14F-4D97-AF65-F5344CB8AC3E}">
        <p14:creationId xmlns:p14="http://schemas.microsoft.com/office/powerpoint/2010/main" val="3240878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D9BEBF-E6D4-4349-9392-7EE2530D645D}"/>
              </a:ext>
            </a:extLst>
          </p:cNvPr>
          <p:cNvSpPr>
            <a:spLocks noGrp="1"/>
          </p:cNvSpPr>
          <p:nvPr>
            <p:ph type="sldNum" sz="quarter" idx="12"/>
          </p:nvPr>
        </p:nvSpPr>
        <p:spPr/>
        <p:txBody>
          <a:bodyPr/>
          <a:lstStyle/>
          <a:p>
            <a:fld id="{435099C4-F8E9-DE4A-8183-3503EE245662}" type="slidenum">
              <a:rPr lang="en-US" smtClean="0"/>
              <a:t>37</a:t>
            </a:fld>
            <a:endParaRPr lang="en-US"/>
          </a:p>
        </p:txBody>
      </p:sp>
      <p:pic>
        <p:nvPicPr>
          <p:cNvPr id="6" name="Picture 5">
            <a:extLst>
              <a:ext uri="{FF2B5EF4-FFF2-40B4-BE49-F238E27FC236}">
                <a16:creationId xmlns:a16="http://schemas.microsoft.com/office/drawing/2014/main" id="{BAED95E0-25FC-9A42-BAF3-8D261DD6F5C6}"/>
              </a:ext>
            </a:extLst>
          </p:cNvPr>
          <p:cNvPicPr>
            <a:picLocks noChangeAspect="1"/>
          </p:cNvPicPr>
          <p:nvPr/>
        </p:nvPicPr>
        <p:blipFill>
          <a:blip r:embed="rId2"/>
          <a:stretch>
            <a:fillRect/>
          </a:stretch>
        </p:blipFill>
        <p:spPr>
          <a:xfrm>
            <a:off x="107533" y="0"/>
            <a:ext cx="11138731" cy="5569366"/>
          </a:xfrm>
          <a:prstGeom prst="rect">
            <a:avLst/>
          </a:prstGeom>
        </p:spPr>
      </p:pic>
      <p:sp>
        <p:nvSpPr>
          <p:cNvPr id="7" name="TextBox 6">
            <a:extLst>
              <a:ext uri="{FF2B5EF4-FFF2-40B4-BE49-F238E27FC236}">
                <a16:creationId xmlns:a16="http://schemas.microsoft.com/office/drawing/2014/main" id="{F14E93CD-3CFB-D449-8853-9EB56A7DD3D2}"/>
              </a:ext>
            </a:extLst>
          </p:cNvPr>
          <p:cNvSpPr txBox="1"/>
          <p:nvPr/>
        </p:nvSpPr>
        <p:spPr>
          <a:xfrm>
            <a:off x="470019" y="5569366"/>
            <a:ext cx="10883781" cy="1200329"/>
          </a:xfrm>
          <a:prstGeom prst="rect">
            <a:avLst/>
          </a:prstGeom>
          <a:noFill/>
        </p:spPr>
        <p:txBody>
          <a:bodyPr wrap="square" rtlCol="0">
            <a:spAutoFit/>
          </a:bodyPr>
          <a:lstStyle/>
          <a:p>
            <a:pPr marL="342900" indent="-342900">
              <a:buAutoNum type="arabicPeriod"/>
            </a:pPr>
            <a:r>
              <a:rPr lang="en-US" dirty="0"/>
              <a:t>Here, the variable closest histogram weighting provides more of an improvement than the quantile mapping. Likely the mapping is quite noisy at high amounts due to insufficient sample size, even w. supplemental locations.</a:t>
            </a:r>
          </a:p>
          <a:p>
            <a:pPr marL="342900" indent="-342900">
              <a:buAutoNum type="arabicPeriod"/>
            </a:pPr>
            <a:r>
              <a:rPr lang="en-US" dirty="0"/>
              <a:t>For both POP and &gt; 10 mm, it’s hard for MME to improve upon best system, ECMWF. </a:t>
            </a:r>
          </a:p>
        </p:txBody>
      </p:sp>
    </p:spTree>
    <p:extLst>
      <p:ext uri="{BB962C8B-B14F-4D97-AF65-F5344CB8AC3E}">
        <p14:creationId xmlns:p14="http://schemas.microsoft.com/office/powerpoint/2010/main" val="5745561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3874" y="100839"/>
            <a:ext cx="3735838" cy="2433813"/>
          </a:xfrm>
        </p:spPr>
        <p:txBody>
          <a:bodyPr/>
          <a:lstStyle/>
          <a:p>
            <a:r>
              <a:rPr lang="en-US" b="1" dirty="0"/>
              <a:t>A quick case study (NCEP GEFS).  </a:t>
            </a:r>
          </a:p>
        </p:txBody>
      </p:sp>
      <p:sp>
        <p:nvSpPr>
          <p:cNvPr id="4" name="TextBox 3"/>
          <p:cNvSpPr txBox="1"/>
          <p:nvPr/>
        </p:nvSpPr>
        <p:spPr>
          <a:xfrm>
            <a:off x="8245642" y="2470484"/>
            <a:ext cx="3946358" cy="3785652"/>
          </a:xfrm>
          <a:prstGeom prst="rect">
            <a:avLst/>
          </a:prstGeom>
          <a:noFill/>
        </p:spPr>
        <p:txBody>
          <a:bodyPr wrap="square" rtlCol="0">
            <a:spAutoFit/>
          </a:bodyPr>
          <a:lstStyle/>
          <a:p>
            <a:r>
              <a:rPr lang="en-US" sz="2000" dirty="0"/>
              <a:t>Notice a few things from this system’s </a:t>
            </a:r>
            <a:r>
              <a:rPr lang="en-US" sz="2000" dirty="0" err="1"/>
              <a:t>postprocessing</a:t>
            </a:r>
            <a:r>
              <a:rPr lang="en-US" sz="2000" dirty="0"/>
              <a:t>:</a:t>
            </a:r>
          </a:p>
          <a:p>
            <a:endParaRPr lang="en-US" sz="2000" dirty="0"/>
          </a:p>
          <a:p>
            <a:pPr marL="342900" indent="-342900">
              <a:buAutoNum type="arabicParenBoth"/>
            </a:pPr>
            <a:r>
              <a:rPr lang="en-US" sz="2000" dirty="0"/>
              <a:t>Quantile mapping in panel (c) adds spatial detail, i.e., is performing statistical downscaling against higher-resolution analysis data.  Some decrease in sharpness too.</a:t>
            </a:r>
          </a:p>
          <a:p>
            <a:pPr marL="342900" indent="-342900">
              <a:buAutoNum type="arabicParenBoth"/>
            </a:pPr>
            <a:r>
              <a:rPr lang="en-US" sz="2000" dirty="0"/>
              <a:t>Dressing in panel (d) generally further moderates extreme probabilities.</a:t>
            </a:r>
          </a:p>
        </p:txBody>
      </p:sp>
      <p:sp>
        <p:nvSpPr>
          <p:cNvPr id="5" name="Slide Number Placeholder 4"/>
          <p:cNvSpPr>
            <a:spLocks noGrp="1"/>
          </p:cNvSpPr>
          <p:nvPr>
            <p:ph type="sldNum" sz="quarter" idx="12"/>
          </p:nvPr>
        </p:nvSpPr>
        <p:spPr/>
        <p:txBody>
          <a:bodyPr/>
          <a:lstStyle/>
          <a:p>
            <a:fld id="{57A943EE-946A-8E45-BF33-9C56051D287D}" type="slidenum">
              <a:rPr lang="en-US" smtClean="0"/>
              <a:t>38</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68"/>
            <a:ext cx="8245642" cy="6871368"/>
          </a:xfrm>
          <a:prstGeom prst="rect">
            <a:avLst/>
          </a:prstGeom>
        </p:spPr>
      </p:pic>
    </p:spTree>
    <p:extLst>
      <p:ext uri="{BB962C8B-B14F-4D97-AF65-F5344CB8AC3E}">
        <p14:creationId xmlns:p14="http://schemas.microsoft.com/office/powerpoint/2010/main" val="818515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0" y="413660"/>
            <a:ext cx="2973839" cy="2008697"/>
          </a:xfrm>
        </p:spPr>
        <p:txBody>
          <a:bodyPr/>
          <a:lstStyle/>
          <a:p>
            <a:r>
              <a:rPr lang="en-US" b="1" dirty="0"/>
              <a:t>A quick case study (CMC ensemble).  </a:t>
            </a:r>
          </a:p>
        </p:txBody>
      </p:sp>
      <p:sp>
        <p:nvSpPr>
          <p:cNvPr id="5" name="Slide Number Placeholder 4"/>
          <p:cNvSpPr>
            <a:spLocks noGrp="1"/>
          </p:cNvSpPr>
          <p:nvPr>
            <p:ph type="sldNum" sz="quarter" idx="12"/>
          </p:nvPr>
        </p:nvSpPr>
        <p:spPr/>
        <p:txBody>
          <a:bodyPr/>
          <a:lstStyle/>
          <a:p>
            <a:fld id="{57A943EE-946A-8E45-BF33-9C56051D287D}" type="slidenum">
              <a:rPr lang="en-US" smtClean="0"/>
              <a:t>39</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253663" cy="6878052"/>
          </a:xfrm>
          <a:prstGeom prst="rect">
            <a:avLst/>
          </a:prstGeom>
        </p:spPr>
      </p:pic>
    </p:spTree>
    <p:extLst>
      <p:ext uri="{BB962C8B-B14F-4D97-AF65-F5344CB8AC3E}">
        <p14:creationId xmlns:p14="http://schemas.microsoft.com/office/powerpoint/2010/main" val="16774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1F2D7-ACAD-8B49-8D1C-2A601A33106B}"/>
              </a:ext>
            </a:extLst>
          </p:cNvPr>
          <p:cNvSpPr>
            <a:spLocks noGrp="1"/>
          </p:cNvSpPr>
          <p:nvPr>
            <p:ph type="title"/>
          </p:nvPr>
        </p:nvSpPr>
        <p:spPr>
          <a:xfrm>
            <a:off x="597877" y="365125"/>
            <a:ext cx="10755923" cy="1325563"/>
          </a:xfrm>
        </p:spPr>
        <p:txBody>
          <a:bodyPr/>
          <a:lstStyle/>
          <a:p>
            <a:r>
              <a:rPr lang="en-US" b="1" dirty="0"/>
              <a:t>Louis </a:t>
            </a:r>
            <a:r>
              <a:rPr lang="en-US" b="1" dirty="0" err="1"/>
              <a:t>Uccellini’s</a:t>
            </a:r>
            <a:r>
              <a:rPr lang="en-US" b="1" dirty="0"/>
              <a:t> directive, and our work</a:t>
            </a:r>
          </a:p>
        </p:txBody>
      </p:sp>
      <p:sp>
        <p:nvSpPr>
          <p:cNvPr id="3" name="Content Placeholder 2">
            <a:extLst>
              <a:ext uri="{FF2B5EF4-FFF2-40B4-BE49-F238E27FC236}">
                <a16:creationId xmlns:a16="http://schemas.microsoft.com/office/drawing/2014/main" id="{86D0D9FF-5CC9-B441-8FB5-FC2E096B555D}"/>
              </a:ext>
            </a:extLst>
          </p:cNvPr>
          <p:cNvSpPr>
            <a:spLocks noGrp="1"/>
          </p:cNvSpPr>
          <p:nvPr>
            <p:ph idx="1"/>
          </p:nvPr>
        </p:nvSpPr>
        <p:spPr/>
        <p:txBody>
          <a:bodyPr>
            <a:normAutofit lnSpcReduction="10000"/>
          </a:bodyPr>
          <a:lstStyle/>
          <a:p>
            <a:r>
              <a:rPr lang="en-US" dirty="0"/>
              <a:t>“</a:t>
            </a:r>
            <a:r>
              <a:rPr lang="en-US" i="1" dirty="0"/>
              <a:t>Produce high quality, statistically </a:t>
            </a:r>
            <a:r>
              <a:rPr lang="en-US" i="1" dirty="0" err="1"/>
              <a:t>postprocessed</a:t>
            </a:r>
            <a:r>
              <a:rPr lang="en-US" i="1" dirty="0"/>
              <a:t>, multi-model ensemble guidance for initializing the National Digital Forecast Database</a:t>
            </a:r>
            <a:r>
              <a:rPr lang="en-US" dirty="0"/>
              <a:t>.”</a:t>
            </a:r>
          </a:p>
          <a:p>
            <a:pPr lvl="1"/>
            <a:r>
              <a:rPr lang="en-US" dirty="0"/>
              <a:t>implicitly “</a:t>
            </a:r>
            <a:r>
              <a:rPr lang="en-US" i="1" dirty="0"/>
              <a:t>so good that the forecasters leave it alone</a:t>
            </a:r>
            <a:r>
              <a:rPr lang="en-US" dirty="0"/>
              <a:t>.”</a:t>
            </a:r>
          </a:p>
          <a:p>
            <a:endParaRPr lang="en-US" dirty="0"/>
          </a:p>
          <a:p>
            <a:r>
              <a:rPr lang="en-US" dirty="0"/>
              <a:t>My colleagues and I are responsible for the advanced development of QPF and PQPF algorithms.</a:t>
            </a:r>
          </a:p>
          <a:p>
            <a:endParaRPr lang="en-US" dirty="0"/>
          </a:p>
          <a:p>
            <a:r>
              <a:rPr lang="en-US" dirty="0"/>
              <a:t>We hand them off to MDL (Meteorological Development Lab).   They have incorporated some of our ideas; others await tech transition.</a:t>
            </a:r>
          </a:p>
        </p:txBody>
      </p:sp>
      <p:sp>
        <p:nvSpPr>
          <p:cNvPr id="4" name="Slide Number Placeholder 3">
            <a:extLst>
              <a:ext uri="{FF2B5EF4-FFF2-40B4-BE49-F238E27FC236}">
                <a16:creationId xmlns:a16="http://schemas.microsoft.com/office/drawing/2014/main" id="{61DD29B3-7EF8-A142-8D02-46CB6FCA546E}"/>
              </a:ext>
            </a:extLst>
          </p:cNvPr>
          <p:cNvSpPr>
            <a:spLocks noGrp="1"/>
          </p:cNvSpPr>
          <p:nvPr>
            <p:ph type="sldNum" sz="quarter" idx="12"/>
          </p:nvPr>
        </p:nvSpPr>
        <p:spPr/>
        <p:txBody>
          <a:bodyPr/>
          <a:lstStyle/>
          <a:p>
            <a:fld id="{435099C4-F8E9-DE4A-8183-3503EE245662}" type="slidenum">
              <a:rPr lang="en-US" smtClean="0"/>
              <a:t>4</a:t>
            </a:fld>
            <a:endParaRPr lang="en-US"/>
          </a:p>
        </p:txBody>
      </p:sp>
    </p:spTree>
    <p:extLst>
      <p:ext uri="{BB962C8B-B14F-4D97-AF65-F5344CB8AC3E}">
        <p14:creationId xmlns:p14="http://schemas.microsoft.com/office/powerpoint/2010/main" val="3078334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7622" y="148966"/>
            <a:ext cx="3801978" cy="2000676"/>
          </a:xfrm>
        </p:spPr>
        <p:txBody>
          <a:bodyPr/>
          <a:lstStyle/>
          <a:p>
            <a:r>
              <a:rPr lang="en-US" b="1" dirty="0"/>
              <a:t>A quick case study (ECMWF).  </a:t>
            </a:r>
          </a:p>
        </p:txBody>
      </p:sp>
      <p:sp>
        <p:nvSpPr>
          <p:cNvPr id="5" name="Slide Number Placeholder 4"/>
          <p:cNvSpPr>
            <a:spLocks noGrp="1"/>
          </p:cNvSpPr>
          <p:nvPr>
            <p:ph type="sldNum" sz="quarter" idx="12"/>
          </p:nvPr>
        </p:nvSpPr>
        <p:spPr/>
        <p:txBody>
          <a:bodyPr/>
          <a:lstStyle/>
          <a:p>
            <a:fld id="{57A943EE-946A-8E45-BF33-9C56051D287D}" type="slidenum">
              <a:rPr lang="en-US" smtClean="0"/>
              <a:t>40</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86"/>
            <a:ext cx="8237622" cy="6864685"/>
          </a:xfrm>
          <a:prstGeom prst="rect">
            <a:avLst/>
          </a:prstGeom>
        </p:spPr>
      </p:pic>
    </p:spTree>
    <p:extLst>
      <p:ext uri="{BB962C8B-B14F-4D97-AF65-F5344CB8AC3E}">
        <p14:creationId xmlns:p14="http://schemas.microsoft.com/office/powerpoint/2010/main" val="400608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6474"/>
            <a:ext cx="10515600" cy="986304"/>
          </a:xfrm>
        </p:spPr>
        <p:txBody>
          <a:bodyPr/>
          <a:lstStyle/>
          <a:p>
            <a:r>
              <a:rPr lang="en-US" b="1" dirty="0"/>
              <a:t>Multi-model POP and verifying analysis</a:t>
            </a:r>
          </a:p>
        </p:txBody>
      </p:sp>
      <p:sp>
        <p:nvSpPr>
          <p:cNvPr id="4" name="Slide Number Placeholder 3"/>
          <p:cNvSpPr>
            <a:spLocks noGrp="1"/>
          </p:cNvSpPr>
          <p:nvPr>
            <p:ph type="sldNum" sz="quarter" idx="12"/>
          </p:nvPr>
        </p:nvSpPr>
        <p:spPr/>
        <p:txBody>
          <a:bodyPr/>
          <a:lstStyle/>
          <a:p>
            <a:fld id="{435099C4-F8E9-DE4A-8183-3503EE245662}" type="slidenum">
              <a:rPr lang="en-US" smtClean="0"/>
              <a:t>41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235" y="1473959"/>
            <a:ext cx="11350143" cy="5384042"/>
          </a:xfrm>
          <a:prstGeom prst="rect">
            <a:avLst/>
          </a:prstGeom>
        </p:spPr>
      </p:pic>
      <p:sp>
        <p:nvSpPr>
          <p:cNvPr id="6" name="TextBox 5"/>
          <p:cNvSpPr txBox="1"/>
          <p:nvPr/>
        </p:nvSpPr>
        <p:spPr>
          <a:xfrm>
            <a:off x="3744685" y="871945"/>
            <a:ext cx="4702629" cy="461665"/>
          </a:xfrm>
          <a:prstGeom prst="rect">
            <a:avLst/>
          </a:prstGeom>
          <a:noFill/>
        </p:spPr>
        <p:txBody>
          <a:bodyPr wrap="square" rtlCol="0">
            <a:spAutoFit/>
          </a:bodyPr>
          <a:lstStyle/>
          <a:p>
            <a:r>
              <a:rPr lang="en-US" sz="2400" dirty="0">
                <a:solidFill>
                  <a:srgbClr val="FF0000"/>
                </a:solidFill>
              </a:rPr>
              <a:t>50% ECMWF, 25% NCEP, 25% CMC</a:t>
            </a:r>
          </a:p>
        </p:txBody>
      </p:sp>
    </p:spTree>
    <p:extLst>
      <p:ext uri="{BB962C8B-B14F-4D97-AF65-F5344CB8AC3E}">
        <p14:creationId xmlns:p14="http://schemas.microsoft.com/office/powerpoint/2010/main" val="713918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Advantages / disadvantages of National Blend algorithm as developed here.</a:t>
            </a:r>
          </a:p>
        </p:txBody>
      </p:sp>
      <p:sp>
        <p:nvSpPr>
          <p:cNvPr id="3" name="Content Placeholder 2"/>
          <p:cNvSpPr>
            <a:spLocks noGrp="1"/>
          </p:cNvSpPr>
          <p:nvPr>
            <p:ph idx="1"/>
          </p:nvPr>
        </p:nvSpPr>
        <p:spPr>
          <a:xfrm>
            <a:off x="838200" y="2005012"/>
            <a:ext cx="10515600" cy="4351338"/>
          </a:xfrm>
        </p:spPr>
        <p:txBody>
          <a:bodyPr>
            <a:normAutofit lnSpcReduction="10000"/>
          </a:bodyPr>
          <a:lstStyle/>
          <a:p>
            <a:r>
              <a:rPr lang="en-US" dirty="0"/>
              <a:t>Advantages:</a:t>
            </a:r>
          </a:p>
          <a:p>
            <a:pPr lvl="1"/>
            <a:r>
              <a:rPr lang="en-US" dirty="0"/>
              <a:t>Algorithm is quite skillful and reliable.  </a:t>
            </a:r>
          </a:p>
          <a:p>
            <a:pPr lvl="1"/>
            <a:r>
              <a:rPr lang="en-US" dirty="0"/>
              <a:t>It provides significant spatial detail that to my own eye looks realistic.</a:t>
            </a:r>
          </a:p>
          <a:p>
            <a:pPr lvl="1"/>
            <a:r>
              <a:rPr lang="en-US" dirty="0"/>
              <a:t>It exploits multi-model data, even with short training data sets.</a:t>
            </a:r>
          </a:p>
          <a:p>
            <a:pPr lvl="1"/>
            <a:endParaRPr lang="en-US" dirty="0"/>
          </a:p>
          <a:p>
            <a:r>
              <a:rPr lang="en-US" dirty="0"/>
              <a:t>Disadvantages:</a:t>
            </a:r>
          </a:p>
          <a:p>
            <a:pPr lvl="1"/>
            <a:r>
              <a:rPr lang="en-US" dirty="0"/>
              <a:t>At high precipitation amounts, bias removal is difficult with short training data sets.</a:t>
            </a:r>
          </a:p>
          <a:p>
            <a:pPr lvl="2"/>
            <a:r>
              <a:rPr lang="en-US" dirty="0"/>
              <a:t>But we are constructing a next-generation multi-decadal GEFS reforecast for our own system to help with this.</a:t>
            </a:r>
          </a:p>
          <a:p>
            <a:pPr lvl="1"/>
            <a:r>
              <a:rPr lang="en-US" dirty="0"/>
              <a:t>There is some training data management in constructing the dressing statistics.   It may be slightly challenging for MDL to maintain this software.</a:t>
            </a:r>
          </a:p>
          <a:p>
            <a:pPr marL="914400" lvl="2" indent="0">
              <a:buNone/>
            </a:pPr>
            <a:endParaRPr lang="en-US" dirty="0"/>
          </a:p>
        </p:txBody>
      </p:sp>
      <p:sp>
        <p:nvSpPr>
          <p:cNvPr id="4" name="Slide Number Placeholder 3"/>
          <p:cNvSpPr>
            <a:spLocks noGrp="1"/>
          </p:cNvSpPr>
          <p:nvPr>
            <p:ph type="sldNum" sz="quarter" idx="12"/>
          </p:nvPr>
        </p:nvSpPr>
        <p:spPr/>
        <p:txBody>
          <a:bodyPr/>
          <a:lstStyle/>
          <a:p>
            <a:fld id="{435099C4-F8E9-DE4A-8183-3503EE245662}" type="slidenum">
              <a:rPr lang="en-US" smtClean="0"/>
              <a:t>42</a:t>
            </a:fld>
            <a:endParaRPr lang="en-US"/>
          </a:p>
        </p:txBody>
      </p:sp>
    </p:spTree>
    <p:extLst>
      <p:ext uri="{BB962C8B-B14F-4D97-AF65-F5344CB8AC3E}">
        <p14:creationId xmlns:p14="http://schemas.microsoft.com/office/powerpoint/2010/main" val="13409822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7420" y="1904198"/>
            <a:ext cx="10849583" cy="2387600"/>
          </a:xfrm>
        </p:spPr>
        <p:txBody>
          <a:bodyPr>
            <a:normAutofit fontScale="90000"/>
          </a:bodyPr>
          <a:lstStyle/>
          <a:p>
            <a:br>
              <a:rPr lang="en-US" b="1" dirty="0"/>
            </a:br>
            <a:r>
              <a:rPr lang="en-US" b="1" dirty="0"/>
              <a:t>Part 2:</a:t>
            </a:r>
            <a:br>
              <a:rPr lang="en-US" b="1" dirty="0"/>
            </a:br>
            <a:r>
              <a:rPr lang="en-US" b="1" dirty="0"/>
              <a:t>Modelling the space-time variability in post-processed ensemble precipitation forecasts</a:t>
            </a:r>
          </a:p>
        </p:txBody>
      </p:sp>
      <p:sp>
        <p:nvSpPr>
          <p:cNvPr id="3" name="Subtitle 2"/>
          <p:cNvSpPr>
            <a:spLocks noGrp="1"/>
          </p:cNvSpPr>
          <p:nvPr>
            <p:ph type="subTitle" idx="1"/>
          </p:nvPr>
        </p:nvSpPr>
        <p:spPr>
          <a:xfrm>
            <a:off x="687420" y="4700588"/>
            <a:ext cx="10849583" cy="1655762"/>
          </a:xfrm>
        </p:spPr>
        <p:txBody>
          <a:bodyPr>
            <a:normAutofit/>
          </a:bodyPr>
          <a:lstStyle/>
          <a:p>
            <a:r>
              <a:rPr lang="en-US" dirty="0">
                <a:solidFill>
                  <a:schemeClr val="bg1">
                    <a:lumMod val="65000"/>
                  </a:schemeClr>
                </a:solidFill>
              </a:rPr>
              <a:t>Michael </a:t>
            </a:r>
            <a:r>
              <a:rPr lang="en-US" dirty="0" err="1">
                <a:solidFill>
                  <a:schemeClr val="bg1">
                    <a:lumMod val="65000"/>
                  </a:schemeClr>
                </a:solidFill>
              </a:rPr>
              <a:t>Scheuerer</a:t>
            </a:r>
            <a:r>
              <a:rPr lang="en-US" dirty="0">
                <a:solidFill>
                  <a:schemeClr val="bg1">
                    <a:lumMod val="65000"/>
                  </a:schemeClr>
                </a:solidFill>
              </a:rPr>
              <a:t> (with a very small amount of help from me).</a:t>
            </a:r>
          </a:p>
        </p:txBody>
      </p:sp>
      <p:sp>
        <p:nvSpPr>
          <p:cNvPr id="5" name="Slide Number Placeholder 4"/>
          <p:cNvSpPr>
            <a:spLocks noGrp="1"/>
          </p:cNvSpPr>
          <p:nvPr>
            <p:ph type="sldNum" sz="quarter" idx="12"/>
          </p:nvPr>
        </p:nvSpPr>
        <p:spPr/>
        <p:txBody>
          <a:bodyPr/>
          <a:lstStyle/>
          <a:p>
            <a:fld id="{57A943EE-946A-8E45-BF33-9C56051D287D}" type="slidenum">
              <a:rPr lang="en-US" smtClean="0"/>
              <a:t>43</a:t>
            </a:fld>
            <a:endParaRPr lang="en-US"/>
          </a:p>
        </p:txBody>
      </p:sp>
    </p:spTree>
    <p:extLst>
      <p:ext uri="{BB962C8B-B14F-4D97-AF65-F5344CB8AC3E}">
        <p14:creationId xmlns:p14="http://schemas.microsoft.com/office/powerpoint/2010/main" val="120209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3AEA-22EA-8049-AF83-08C4EAB57645}"/>
              </a:ext>
            </a:extLst>
          </p:cNvPr>
          <p:cNvSpPr>
            <a:spLocks noGrp="1"/>
          </p:cNvSpPr>
          <p:nvPr>
            <p:ph type="title"/>
          </p:nvPr>
        </p:nvSpPr>
        <p:spPr/>
        <p:txBody>
          <a:bodyPr/>
          <a:lstStyle/>
          <a:p>
            <a:r>
              <a:rPr lang="en-US" b="1" dirty="0"/>
              <a:t>For hydrologic ensemble prediction:</a:t>
            </a:r>
            <a:br>
              <a:rPr lang="en-US" b="1" dirty="0"/>
            </a:br>
            <a:r>
              <a:rPr lang="en-US" b="1" dirty="0"/>
              <a:t>	</a:t>
            </a:r>
            <a:r>
              <a:rPr lang="en-US" sz="3600" b="1" dirty="0"/>
              <a:t>No</a:t>
            </a:r>
            <a:r>
              <a:rPr lang="en-US" b="1" dirty="0"/>
              <a:t>						</a:t>
            </a:r>
            <a:r>
              <a:rPr lang="en-US" sz="3600" b="1" dirty="0"/>
              <a:t>Yes</a:t>
            </a:r>
            <a:endParaRPr lang="en-US" b="1" dirty="0"/>
          </a:p>
        </p:txBody>
      </p:sp>
      <p:sp>
        <p:nvSpPr>
          <p:cNvPr id="4" name="Slide Number Placeholder 3">
            <a:extLst>
              <a:ext uri="{FF2B5EF4-FFF2-40B4-BE49-F238E27FC236}">
                <a16:creationId xmlns:a16="http://schemas.microsoft.com/office/drawing/2014/main" id="{A89DD0E9-C532-5D4A-981C-846FAC2DFDD2}"/>
              </a:ext>
            </a:extLst>
          </p:cNvPr>
          <p:cNvSpPr>
            <a:spLocks noGrp="1"/>
          </p:cNvSpPr>
          <p:nvPr>
            <p:ph type="sldNum" sz="quarter" idx="12"/>
          </p:nvPr>
        </p:nvSpPr>
        <p:spPr/>
        <p:txBody>
          <a:bodyPr/>
          <a:lstStyle/>
          <a:p>
            <a:fld id="{435099C4-F8E9-DE4A-8183-3503EE245662}" type="slidenum">
              <a:rPr lang="en-US" smtClean="0"/>
              <a:t>44</a:t>
            </a:fld>
            <a:endParaRPr lang="en-US"/>
          </a:p>
        </p:txBody>
      </p:sp>
      <p:pic>
        <p:nvPicPr>
          <p:cNvPr id="6" name="Picture 5">
            <a:extLst>
              <a:ext uri="{FF2B5EF4-FFF2-40B4-BE49-F238E27FC236}">
                <a16:creationId xmlns:a16="http://schemas.microsoft.com/office/drawing/2014/main" id="{78FA4943-ED3C-B24A-A041-5337AA541CB8}"/>
              </a:ext>
            </a:extLst>
          </p:cNvPr>
          <p:cNvPicPr>
            <a:picLocks noChangeAspect="1"/>
          </p:cNvPicPr>
          <p:nvPr/>
        </p:nvPicPr>
        <p:blipFill>
          <a:blip r:embed="rId2"/>
          <a:stretch>
            <a:fillRect/>
          </a:stretch>
        </p:blipFill>
        <p:spPr>
          <a:xfrm>
            <a:off x="350437" y="1854438"/>
            <a:ext cx="3644038" cy="2854592"/>
          </a:xfrm>
          <a:prstGeom prst="rect">
            <a:avLst/>
          </a:prstGeom>
        </p:spPr>
      </p:pic>
      <p:sp>
        <p:nvSpPr>
          <p:cNvPr id="7" name="Rectangle 6">
            <a:extLst>
              <a:ext uri="{FF2B5EF4-FFF2-40B4-BE49-F238E27FC236}">
                <a16:creationId xmlns:a16="http://schemas.microsoft.com/office/drawing/2014/main" id="{6AF2C097-236E-454D-996A-12F0790F358E}"/>
              </a:ext>
            </a:extLst>
          </p:cNvPr>
          <p:cNvSpPr/>
          <p:nvPr/>
        </p:nvSpPr>
        <p:spPr>
          <a:xfrm>
            <a:off x="5298421" y="1677461"/>
            <a:ext cx="1546789" cy="786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Calibrated</a:t>
            </a:r>
          </a:p>
          <a:p>
            <a:pPr algn="ctr"/>
            <a:r>
              <a:rPr lang="en-US" dirty="0"/>
              <a:t>member 1</a:t>
            </a:r>
          </a:p>
          <a:p>
            <a:pPr algn="ctr"/>
            <a:r>
              <a:rPr lang="en-US" dirty="0" err="1"/>
              <a:t>precip</a:t>
            </a:r>
            <a:r>
              <a:rPr lang="en-US" dirty="0"/>
              <a:t>, t, etc.</a:t>
            </a:r>
          </a:p>
        </p:txBody>
      </p:sp>
      <p:sp>
        <p:nvSpPr>
          <p:cNvPr id="8" name="Rectangle 7">
            <a:extLst>
              <a:ext uri="{FF2B5EF4-FFF2-40B4-BE49-F238E27FC236}">
                <a16:creationId xmlns:a16="http://schemas.microsoft.com/office/drawing/2014/main" id="{24CE3466-BDF7-2242-8F92-BEEFBABD45C2}"/>
              </a:ext>
            </a:extLst>
          </p:cNvPr>
          <p:cNvSpPr/>
          <p:nvPr/>
        </p:nvSpPr>
        <p:spPr>
          <a:xfrm>
            <a:off x="7063811" y="1677461"/>
            <a:ext cx="1546789" cy="786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Calibrated</a:t>
            </a:r>
          </a:p>
          <a:p>
            <a:pPr algn="ctr"/>
            <a:r>
              <a:rPr lang="en-US" dirty="0"/>
              <a:t>member 2</a:t>
            </a:r>
          </a:p>
          <a:p>
            <a:pPr algn="ctr"/>
            <a:r>
              <a:rPr lang="en-US" dirty="0" err="1"/>
              <a:t>precip</a:t>
            </a:r>
            <a:r>
              <a:rPr lang="en-US" dirty="0"/>
              <a:t>, t, etc.</a:t>
            </a:r>
          </a:p>
        </p:txBody>
      </p:sp>
      <p:sp>
        <p:nvSpPr>
          <p:cNvPr id="9" name="Rectangle 8">
            <a:extLst>
              <a:ext uri="{FF2B5EF4-FFF2-40B4-BE49-F238E27FC236}">
                <a16:creationId xmlns:a16="http://schemas.microsoft.com/office/drawing/2014/main" id="{365E1C8D-A5DD-A047-A75B-B43CC539E112}"/>
              </a:ext>
            </a:extLst>
          </p:cNvPr>
          <p:cNvSpPr/>
          <p:nvPr/>
        </p:nvSpPr>
        <p:spPr>
          <a:xfrm>
            <a:off x="8833531" y="1677461"/>
            <a:ext cx="1546789" cy="786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Calibrated</a:t>
            </a:r>
          </a:p>
          <a:p>
            <a:pPr algn="ctr"/>
            <a:r>
              <a:rPr lang="en-US" dirty="0"/>
              <a:t>member 3</a:t>
            </a:r>
          </a:p>
          <a:p>
            <a:pPr algn="ctr"/>
            <a:r>
              <a:rPr lang="en-US" dirty="0" err="1"/>
              <a:t>precip</a:t>
            </a:r>
            <a:r>
              <a:rPr lang="en-US" dirty="0"/>
              <a:t>, t, etc.</a:t>
            </a:r>
          </a:p>
        </p:txBody>
      </p:sp>
      <p:sp>
        <p:nvSpPr>
          <p:cNvPr id="10" name="Rectangle 9">
            <a:extLst>
              <a:ext uri="{FF2B5EF4-FFF2-40B4-BE49-F238E27FC236}">
                <a16:creationId xmlns:a16="http://schemas.microsoft.com/office/drawing/2014/main" id="{56B1EE20-5491-3045-914B-77829AE6449D}"/>
              </a:ext>
            </a:extLst>
          </p:cNvPr>
          <p:cNvSpPr/>
          <p:nvPr/>
        </p:nvSpPr>
        <p:spPr>
          <a:xfrm>
            <a:off x="5298421" y="2720048"/>
            <a:ext cx="1546789" cy="86312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Hydrologic</a:t>
            </a:r>
          </a:p>
          <a:p>
            <a:pPr algn="ctr"/>
            <a:r>
              <a:rPr lang="en-US" dirty="0"/>
              <a:t>prediction</a:t>
            </a:r>
          </a:p>
          <a:p>
            <a:pPr algn="ctr"/>
            <a:r>
              <a:rPr lang="en-US" dirty="0"/>
              <a:t>system</a:t>
            </a:r>
          </a:p>
        </p:txBody>
      </p:sp>
      <p:sp>
        <p:nvSpPr>
          <p:cNvPr id="12" name="Rectangle 11">
            <a:extLst>
              <a:ext uri="{FF2B5EF4-FFF2-40B4-BE49-F238E27FC236}">
                <a16:creationId xmlns:a16="http://schemas.microsoft.com/office/drawing/2014/main" id="{278E55EA-C0C8-584D-80AF-56423DAFAD8D}"/>
              </a:ext>
            </a:extLst>
          </p:cNvPr>
          <p:cNvSpPr/>
          <p:nvPr/>
        </p:nvSpPr>
        <p:spPr>
          <a:xfrm>
            <a:off x="7063811" y="2720048"/>
            <a:ext cx="1546789" cy="86312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Hydrologic</a:t>
            </a:r>
          </a:p>
          <a:p>
            <a:pPr algn="ctr"/>
            <a:r>
              <a:rPr lang="en-US" dirty="0"/>
              <a:t>prediction</a:t>
            </a:r>
          </a:p>
          <a:p>
            <a:pPr algn="ctr"/>
            <a:r>
              <a:rPr lang="en-US" dirty="0"/>
              <a:t>system</a:t>
            </a:r>
          </a:p>
        </p:txBody>
      </p:sp>
      <p:sp>
        <p:nvSpPr>
          <p:cNvPr id="13" name="Rectangle 12">
            <a:extLst>
              <a:ext uri="{FF2B5EF4-FFF2-40B4-BE49-F238E27FC236}">
                <a16:creationId xmlns:a16="http://schemas.microsoft.com/office/drawing/2014/main" id="{62C07695-F2C5-4542-9B9F-2137A99ADAE5}"/>
              </a:ext>
            </a:extLst>
          </p:cNvPr>
          <p:cNvSpPr/>
          <p:nvPr/>
        </p:nvSpPr>
        <p:spPr>
          <a:xfrm>
            <a:off x="8833530" y="2720048"/>
            <a:ext cx="1546789" cy="86312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Hydrologic</a:t>
            </a:r>
          </a:p>
          <a:p>
            <a:pPr algn="ctr"/>
            <a:r>
              <a:rPr lang="en-US" dirty="0"/>
              <a:t>prediction</a:t>
            </a:r>
          </a:p>
          <a:p>
            <a:pPr algn="ctr"/>
            <a:r>
              <a:rPr lang="en-US" dirty="0"/>
              <a:t>system</a:t>
            </a:r>
          </a:p>
        </p:txBody>
      </p:sp>
      <p:cxnSp>
        <p:nvCxnSpPr>
          <p:cNvPr id="15" name="Straight Arrow Connector 14">
            <a:extLst>
              <a:ext uri="{FF2B5EF4-FFF2-40B4-BE49-F238E27FC236}">
                <a16:creationId xmlns:a16="http://schemas.microsoft.com/office/drawing/2014/main" id="{8A880892-1675-B540-BFEC-99F583DC0C4F}"/>
              </a:ext>
            </a:extLst>
          </p:cNvPr>
          <p:cNvCxnSpPr>
            <a:stCxn id="7" idx="2"/>
            <a:endCxn id="10" idx="0"/>
          </p:cNvCxnSpPr>
          <p:nvPr/>
        </p:nvCxnSpPr>
        <p:spPr>
          <a:xfrm>
            <a:off x="6071816" y="2463674"/>
            <a:ext cx="0" cy="2563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71BAA6-7109-3848-AE81-132015EDE78F}"/>
              </a:ext>
            </a:extLst>
          </p:cNvPr>
          <p:cNvCxnSpPr/>
          <p:nvPr/>
        </p:nvCxnSpPr>
        <p:spPr>
          <a:xfrm>
            <a:off x="7837205" y="2463674"/>
            <a:ext cx="0" cy="2563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58D26F6-FC5A-CD43-90FC-CA420F8C4D41}"/>
              </a:ext>
            </a:extLst>
          </p:cNvPr>
          <p:cNvCxnSpPr/>
          <p:nvPr/>
        </p:nvCxnSpPr>
        <p:spPr>
          <a:xfrm>
            <a:off x="9606924" y="2469371"/>
            <a:ext cx="0" cy="2563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41DCD40-B387-F346-9110-F37001F59C5C}"/>
              </a:ext>
            </a:extLst>
          </p:cNvPr>
          <p:cNvCxnSpPr/>
          <p:nvPr/>
        </p:nvCxnSpPr>
        <p:spPr>
          <a:xfrm>
            <a:off x="6080360" y="3577476"/>
            <a:ext cx="0" cy="2563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D1467F0-A22B-C941-850E-15CCDFB54C5C}"/>
              </a:ext>
            </a:extLst>
          </p:cNvPr>
          <p:cNvCxnSpPr/>
          <p:nvPr/>
        </p:nvCxnSpPr>
        <p:spPr>
          <a:xfrm>
            <a:off x="7845749" y="3577476"/>
            <a:ext cx="0" cy="2563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713F197-85C0-5649-8031-2459D308D3B1}"/>
              </a:ext>
            </a:extLst>
          </p:cNvPr>
          <p:cNvCxnSpPr/>
          <p:nvPr/>
        </p:nvCxnSpPr>
        <p:spPr>
          <a:xfrm>
            <a:off x="9615468" y="3583173"/>
            <a:ext cx="0" cy="2563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AF2EB8E-5C9E-C546-9440-80F03CAE92C7}"/>
              </a:ext>
            </a:extLst>
          </p:cNvPr>
          <p:cNvSpPr/>
          <p:nvPr/>
        </p:nvSpPr>
        <p:spPr>
          <a:xfrm>
            <a:off x="5298421" y="3833850"/>
            <a:ext cx="1546789" cy="68081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Streamflow</a:t>
            </a:r>
          </a:p>
          <a:p>
            <a:pPr algn="ctr"/>
            <a:r>
              <a:rPr lang="en-US" dirty="0"/>
              <a:t>prediction 1</a:t>
            </a:r>
          </a:p>
        </p:txBody>
      </p:sp>
      <p:sp>
        <p:nvSpPr>
          <p:cNvPr id="22" name="Rectangle 21">
            <a:extLst>
              <a:ext uri="{FF2B5EF4-FFF2-40B4-BE49-F238E27FC236}">
                <a16:creationId xmlns:a16="http://schemas.microsoft.com/office/drawing/2014/main" id="{73D11463-1B13-1644-8139-02E4FFEBB953}"/>
              </a:ext>
            </a:extLst>
          </p:cNvPr>
          <p:cNvSpPr/>
          <p:nvPr/>
        </p:nvSpPr>
        <p:spPr>
          <a:xfrm>
            <a:off x="7063810" y="3833849"/>
            <a:ext cx="1546789" cy="68081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Streamflow</a:t>
            </a:r>
          </a:p>
          <a:p>
            <a:pPr algn="ctr"/>
            <a:r>
              <a:rPr lang="en-US" dirty="0"/>
              <a:t>prediction 1</a:t>
            </a:r>
          </a:p>
        </p:txBody>
      </p:sp>
      <p:sp>
        <p:nvSpPr>
          <p:cNvPr id="23" name="Rectangle 22">
            <a:extLst>
              <a:ext uri="{FF2B5EF4-FFF2-40B4-BE49-F238E27FC236}">
                <a16:creationId xmlns:a16="http://schemas.microsoft.com/office/drawing/2014/main" id="{9D1A3F19-25F2-B94E-952C-BF3E07C89CD4}"/>
              </a:ext>
            </a:extLst>
          </p:cNvPr>
          <p:cNvSpPr/>
          <p:nvPr/>
        </p:nvSpPr>
        <p:spPr>
          <a:xfrm>
            <a:off x="8833529" y="3855169"/>
            <a:ext cx="1546789" cy="68081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Streamflow</a:t>
            </a:r>
          </a:p>
          <a:p>
            <a:pPr algn="ctr"/>
            <a:r>
              <a:rPr lang="en-US" dirty="0"/>
              <a:t>prediction 1</a:t>
            </a:r>
          </a:p>
        </p:txBody>
      </p:sp>
      <p:sp>
        <p:nvSpPr>
          <p:cNvPr id="24" name="Rectangle 23">
            <a:extLst>
              <a:ext uri="{FF2B5EF4-FFF2-40B4-BE49-F238E27FC236}">
                <a16:creationId xmlns:a16="http://schemas.microsoft.com/office/drawing/2014/main" id="{B5B8E2D8-1516-4246-87D6-C1E8A0BD252A}"/>
              </a:ext>
            </a:extLst>
          </p:cNvPr>
          <p:cNvSpPr/>
          <p:nvPr/>
        </p:nvSpPr>
        <p:spPr>
          <a:xfrm>
            <a:off x="7072354" y="4899789"/>
            <a:ext cx="1546789" cy="680815"/>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Hydrologic</a:t>
            </a:r>
          </a:p>
          <a:p>
            <a:pPr algn="ctr"/>
            <a:r>
              <a:rPr lang="en-US" dirty="0"/>
              <a:t>postprocessor</a:t>
            </a:r>
          </a:p>
        </p:txBody>
      </p:sp>
      <p:cxnSp>
        <p:nvCxnSpPr>
          <p:cNvPr id="25" name="Straight Arrow Connector 24">
            <a:extLst>
              <a:ext uri="{FF2B5EF4-FFF2-40B4-BE49-F238E27FC236}">
                <a16:creationId xmlns:a16="http://schemas.microsoft.com/office/drawing/2014/main" id="{4CDEB1FF-0849-0649-BE68-78D2301AF491}"/>
              </a:ext>
            </a:extLst>
          </p:cNvPr>
          <p:cNvCxnSpPr>
            <a:cxnSpLocks/>
            <a:endCxn id="24" idx="0"/>
          </p:cNvCxnSpPr>
          <p:nvPr/>
        </p:nvCxnSpPr>
        <p:spPr>
          <a:xfrm>
            <a:off x="6071815" y="4514664"/>
            <a:ext cx="1773934" cy="3851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A1C942D-D47D-354D-8FC4-EA9CCDD9811B}"/>
              </a:ext>
            </a:extLst>
          </p:cNvPr>
          <p:cNvCxnSpPr>
            <a:cxnSpLocks/>
            <a:endCxn id="24" idx="0"/>
          </p:cNvCxnSpPr>
          <p:nvPr/>
        </p:nvCxnSpPr>
        <p:spPr>
          <a:xfrm>
            <a:off x="7837204" y="4514664"/>
            <a:ext cx="8545" cy="3851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C8BCCB9-0A37-B84E-954B-33B04E5C7791}"/>
              </a:ext>
            </a:extLst>
          </p:cNvPr>
          <p:cNvCxnSpPr>
            <a:cxnSpLocks/>
            <a:endCxn id="24" idx="0"/>
          </p:cNvCxnSpPr>
          <p:nvPr/>
        </p:nvCxnSpPr>
        <p:spPr>
          <a:xfrm flipH="1">
            <a:off x="7845749" y="4520361"/>
            <a:ext cx="1761174" cy="3794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B83E604-9073-A346-A28E-4AFB311A8613}"/>
              </a:ext>
            </a:extLst>
          </p:cNvPr>
          <p:cNvSpPr/>
          <p:nvPr/>
        </p:nvSpPr>
        <p:spPr>
          <a:xfrm>
            <a:off x="7063809" y="5846803"/>
            <a:ext cx="1546789" cy="68081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Probabilistic</a:t>
            </a:r>
          </a:p>
          <a:p>
            <a:pPr algn="ctr"/>
            <a:r>
              <a:rPr lang="en-US" dirty="0"/>
              <a:t>streamflow</a:t>
            </a:r>
          </a:p>
        </p:txBody>
      </p:sp>
      <p:cxnSp>
        <p:nvCxnSpPr>
          <p:cNvPr id="36" name="Straight Arrow Connector 35">
            <a:extLst>
              <a:ext uri="{FF2B5EF4-FFF2-40B4-BE49-F238E27FC236}">
                <a16:creationId xmlns:a16="http://schemas.microsoft.com/office/drawing/2014/main" id="{3083D0DD-ABB8-584B-9741-0273296D909E}"/>
              </a:ext>
            </a:extLst>
          </p:cNvPr>
          <p:cNvCxnSpPr/>
          <p:nvPr/>
        </p:nvCxnSpPr>
        <p:spPr>
          <a:xfrm>
            <a:off x="7837203" y="5590429"/>
            <a:ext cx="0" cy="2563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336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3AEA-22EA-8049-AF83-08C4EAB57645}"/>
              </a:ext>
            </a:extLst>
          </p:cNvPr>
          <p:cNvSpPr>
            <a:spLocks noGrp="1"/>
          </p:cNvSpPr>
          <p:nvPr>
            <p:ph type="title"/>
          </p:nvPr>
        </p:nvSpPr>
        <p:spPr/>
        <p:txBody>
          <a:bodyPr/>
          <a:lstStyle/>
          <a:p>
            <a:r>
              <a:rPr lang="en-US" b="1" dirty="0"/>
              <a:t>For hydrologic ensemble prediction:</a:t>
            </a:r>
            <a:br>
              <a:rPr lang="en-US" b="1" dirty="0"/>
            </a:br>
            <a:r>
              <a:rPr lang="en-US" b="1" dirty="0"/>
              <a:t>	</a:t>
            </a:r>
            <a:r>
              <a:rPr lang="en-US" sz="3600" b="1" dirty="0"/>
              <a:t>No</a:t>
            </a:r>
            <a:r>
              <a:rPr lang="en-US" b="1" dirty="0"/>
              <a:t>						</a:t>
            </a:r>
            <a:r>
              <a:rPr lang="en-US" sz="3600" b="1" dirty="0"/>
              <a:t>Yes</a:t>
            </a:r>
            <a:endParaRPr lang="en-US" b="1" dirty="0"/>
          </a:p>
        </p:txBody>
      </p:sp>
      <p:sp>
        <p:nvSpPr>
          <p:cNvPr id="4" name="Slide Number Placeholder 3">
            <a:extLst>
              <a:ext uri="{FF2B5EF4-FFF2-40B4-BE49-F238E27FC236}">
                <a16:creationId xmlns:a16="http://schemas.microsoft.com/office/drawing/2014/main" id="{A89DD0E9-C532-5D4A-981C-846FAC2DFDD2}"/>
              </a:ext>
            </a:extLst>
          </p:cNvPr>
          <p:cNvSpPr>
            <a:spLocks noGrp="1"/>
          </p:cNvSpPr>
          <p:nvPr>
            <p:ph type="sldNum" sz="quarter" idx="12"/>
          </p:nvPr>
        </p:nvSpPr>
        <p:spPr/>
        <p:txBody>
          <a:bodyPr/>
          <a:lstStyle/>
          <a:p>
            <a:fld id="{435099C4-F8E9-DE4A-8183-3503EE245662}" type="slidenum">
              <a:rPr lang="en-US" smtClean="0"/>
              <a:t>45</a:t>
            </a:fld>
            <a:endParaRPr lang="en-US"/>
          </a:p>
        </p:txBody>
      </p:sp>
      <p:pic>
        <p:nvPicPr>
          <p:cNvPr id="6" name="Picture 5">
            <a:extLst>
              <a:ext uri="{FF2B5EF4-FFF2-40B4-BE49-F238E27FC236}">
                <a16:creationId xmlns:a16="http://schemas.microsoft.com/office/drawing/2014/main" id="{78FA4943-ED3C-B24A-A041-5337AA541CB8}"/>
              </a:ext>
            </a:extLst>
          </p:cNvPr>
          <p:cNvPicPr>
            <a:picLocks noChangeAspect="1"/>
          </p:cNvPicPr>
          <p:nvPr/>
        </p:nvPicPr>
        <p:blipFill>
          <a:blip r:embed="rId2"/>
          <a:stretch>
            <a:fillRect/>
          </a:stretch>
        </p:blipFill>
        <p:spPr>
          <a:xfrm>
            <a:off x="350437" y="1854438"/>
            <a:ext cx="3644038" cy="2854592"/>
          </a:xfrm>
          <a:prstGeom prst="rect">
            <a:avLst/>
          </a:prstGeom>
        </p:spPr>
      </p:pic>
      <p:sp>
        <p:nvSpPr>
          <p:cNvPr id="7" name="Rectangle 6">
            <a:extLst>
              <a:ext uri="{FF2B5EF4-FFF2-40B4-BE49-F238E27FC236}">
                <a16:creationId xmlns:a16="http://schemas.microsoft.com/office/drawing/2014/main" id="{6AF2C097-236E-454D-996A-12F0790F358E}"/>
              </a:ext>
            </a:extLst>
          </p:cNvPr>
          <p:cNvSpPr/>
          <p:nvPr/>
        </p:nvSpPr>
        <p:spPr>
          <a:xfrm>
            <a:off x="5298421" y="1677461"/>
            <a:ext cx="1546789" cy="786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Calibrated</a:t>
            </a:r>
          </a:p>
          <a:p>
            <a:pPr algn="ctr"/>
            <a:r>
              <a:rPr lang="en-US" dirty="0"/>
              <a:t>member 1</a:t>
            </a:r>
          </a:p>
          <a:p>
            <a:pPr algn="ctr"/>
            <a:r>
              <a:rPr lang="en-US" dirty="0" err="1"/>
              <a:t>precip</a:t>
            </a:r>
            <a:r>
              <a:rPr lang="en-US" dirty="0"/>
              <a:t>, t, etc.</a:t>
            </a:r>
          </a:p>
        </p:txBody>
      </p:sp>
      <p:sp>
        <p:nvSpPr>
          <p:cNvPr id="8" name="Rectangle 7">
            <a:extLst>
              <a:ext uri="{FF2B5EF4-FFF2-40B4-BE49-F238E27FC236}">
                <a16:creationId xmlns:a16="http://schemas.microsoft.com/office/drawing/2014/main" id="{24CE3466-BDF7-2242-8F92-BEEFBABD45C2}"/>
              </a:ext>
            </a:extLst>
          </p:cNvPr>
          <p:cNvSpPr/>
          <p:nvPr/>
        </p:nvSpPr>
        <p:spPr>
          <a:xfrm>
            <a:off x="7063811" y="1677461"/>
            <a:ext cx="1546789" cy="786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Calibrated</a:t>
            </a:r>
          </a:p>
          <a:p>
            <a:pPr algn="ctr"/>
            <a:r>
              <a:rPr lang="en-US" dirty="0"/>
              <a:t>member 2</a:t>
            </a:r>
          </a:p>
          <a:p>
            <a:pPr algn="ctr"/>
            <a:r>
              <a:rPr lang="en-US" dirty="0" err="1"/>
              <a:t>precip</a:t>
            </a:r>
            <a:r>
              <a:rPr lang="en-US" dirty="0"/>
              <a:t>, t, etc.</a:t>
            </a:r>
          </a:p>
        </p:txBody>
      </p:sp>
      <p:sp>
        <p:nvSpPr>
          <p:cNvPr id="9" name="Rectangle 8">
            <a:extLst>
              <a:ext uri="{FF2B5EF4-FFF2-40B4-BE49-F238E27FC236}">
                <a16:creationId xmlns:a16="http://schemas.microsoft.com/office/drawing/2014/main" id="{365E1C8D-A5DD-A047-A75B-B43CC539E112}"/>
              </a:ext>
            </a:extLst>
          </p:cNvPr>
          <p:cNvSpPr/>
          <p:nvPr/>
        </p:nvSpPr>
        <p:spPr>
          <a:xfrm>
            <a:off x="8833531" y="1677461"/>
            <a:ext cx="1546789" cy="786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Calibrated</a:t>
            </a:r>
          </a:p>
          <a:p>
            <a:pPr algn="ctr"/>
            <a:r>
              <a:rPr lang="en-US" dirty="0"/>
              <a:t>member 3</a:t>
            </a:r>
          </a:p>
          <a:p>
            <a:pPr algn="ctr"/>
            <a:r>
              <a:rPr lang="en-US" dirty="0" err="1"/>
              <a:t>precip</a:t>
            </a:r>
            <a:r>
              <a:rPr lang="en-US" dirty="0"/>
              <a:t>, t, etc.</a:t>
            </a:r>
          </a:p>
        </p:txBody>
      </p:sp>
      <p:sp>
        <p:nvSpPr>
          <p:cNvPr id="10" name="Rectangle 9">
            <a:extLst>
              <a:ext uri="{FF2B5EF4-FFF2-40B4-BE49-F238E27FC236}">
                <a16:creationId xmlns:a16="http://schemas.microsoft.com/office/drawing/2014/main" id="{56B1EE20-5491-3045-914B-77829AE6449D}"/>
              </a:ext>
            </a:extLst>
          </p:cNvPr>
          <p:cNvSpPr/>
          <p:nvPr/>
        </p:nvSpPr>
        <p:spPr>
          <a:xfrm>
            <a:off x="5298421" y="2720048"/>
            <a:ext cx="1546789" cy="86312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Hydrologic</a:t>
            </a:r>
          </a:p>
          <a:p>
            <a:pPr algn="ctr"/>
            <a:r>
              <a:rPr lang="en-US" dirty="0"/>
              <a:t>prediction</a:t>
            </a:r>
          </a:p>
          <a:p>
            <a:pPr algn="ctr"/>
            <a:r>
              <a:rPr lang="en-US" dirty="0"/>
              <a:t>system</a:t>
            </a:r>
          </a:p>
        </p:txBody>
      </p:sp>
      <p:sp>
        <p:nvSpPr>
          <p:cNvPr id="12" name="Rectangle 11">
            <a:extLst>
              <a:ext uri="{FF2B5EF4-FFF2-40B4-BE49-F238E27FC236}">
                <a16:creationId xmlns:a16="http://schemas.microsoft.com/office/drawing/2014/main" id="{278E55EA-C0C8-584D-80AF-56423DAFAD8D}"/>
              </a:ext>
            </a:extLst>
          </p:cNvPr>
          <p:cNvSpPr/>
          <p:nvPr/>
        </p:nvSpPr>
        <p:spPr>
          <a:xfrm>
            <a:off x="7063811" y="2720048"/>
            <a:ext cx="1546789" cy="86312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Hydrologic</a:t>
            </a:r>
          </a:p>
          <a:p>
            <a:pPr algn="ctr"/>
            <a:r>
              <a:rPr lang="en-US" dirty="0"/>
              <a:t>prediction</a:t>
            </a:r>
          </a:p>
          <a:p>
            <a:pPr algn="ctr"/>
            <a:r>
              <a:rPr lang="en-US" dirty="0"/>
              <a:t>system</a:t>
            </a:r>
          </a:p>
        </p:txBody>
      </p:sp>
      <p:sp>
        <p:nvSpPr>
          <p:cNvPr id="13" name="Rectangle 12">
            <a:extLst>
              <a:ext uri="{FF2B5EF4-FFF2-40B4-BE49-F238E27FC236}">
                <a16:creationId xmlns:a16="http://schemas.microsoft.com/office/drawing/2014/main" id="{62C07695-F2C5-4542-9B9F-2137A99ADAE5}"/>
              </a:ext>
            </a:extLst>
          </p:cNvPr>
          <p:cNvSpPr/>
          <p:nvPr/>
        </p:nvSpPr>
        <p:spPr>
          <a:xfrm>
            <a:off x="8833530" y="2720048"/>
            <a:ext cx="1546789" cy="86312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Hydrologic</a:t>
            </a:r>
          </a:p>
          <a:p>
            <a:pPr algn="ctr"/>
            <a:r>
              <a:rPr lang="en-US" dirty="0"/>
              <a:t>prediction</a:t>
            </a:r>
          </a:p>
          <a:p>
            <a:pPr algn="ctr"/>
            <a:r>
              <a:rPr lang="en-US" dirty="0"/>
              <a:t>system</a:t>
            </a:r>
          </a:p>
        </p:txBody>
      </p:sp>
      <p:cxnSp>
        <p:nvCxnSpPr>
          <p:cNvPr id="15" name="Straight Arrow Connector 14">
            <a:extLst>
              <a:ext uri="{FF2B5EF4-FFF2-40B4-BE49-F238E27FC236}">
                <a16:creationId xmlns:a16="http://schemas.microsoft.com/office/drawing/2014/main" id="{8A880892-1675-B540-BFEC-99F583DC0C4F}"/>
              </a:ext>
            </a:extLst>
          </p:cNvPr>
          <p:cNvCxnSpPr>
            <a:stCxn id="7" idx="2"/>
            <a:endCxn id="10" idx="0"/>
          </p:cNvCxnSpPr>
          <p:nvPr/>
        </p:nvCxnSpPr>
        <p:spPr>
          <a:xfrm>
            <a:off x="6071816" y="2463674"/>
            <a:ext cx="0" cy="2563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71BAA6-7109-3848-AE81-132015EDE78F}"/>
              </a:ext>
            </a:extLst>
          </p:cNvPr>
          <p:cNvCxnSpPr/>
          <p:nvPr/>
        </p:nvCxnSpPr>
        <p:spPr>
          <a:xfrm>
            <a:off x="7837205" y="2463674"/>
            <a:ext cx="0" cy="2563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58D26F6-FC5A-CD43-90FC-CA420F8C4D41}"/>
              </a:ext>
            </a:extLst>
          </p:cNvPr>
          <p:cNvCxnSpPr/>
          <p:nvPr/>
        </p:nvCxnSpPr>
        <p:spPr>
          <a:xfrm>
            <a:off x="9606924" y="2469371"/>
            <a:ext cx="0" cy="2563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41DCD40-B387-F346-9110-F37001F59C5C}"/>
              </a:ext>
            </a:extLst>
          </p:cNvPr>
          <p:cNvCxnSpPr/>
          <p:nvPr/>
        </p:nvCxnSpPr>
        <p:spPr>
          <a:xfrm>
            <a:off x="6080360" y="3577476"/>
            <a:ext cx="0" cy="2563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D1467F0-A22B-C941-850E-15CCDFB54C5C}"/>
              </a:ext>
            </a:extLst>
          </p:cNvPr>
          <p:cNvCxnSpPr/>
          <p:nvPr/>
        </p:nvCxnSpPr>
        <p:spPr>
          <a:xfrm>
            <a:off x="7845749" y="3577476"/>
            <a:ext cx="0" cy="2563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713F197-85C0-5649-8031-2459D308D3B1}"/>
              </a:ext>
            </a:extLst>
          </p:cNvPr>
          <p:cNvCxnSpPr/>
          <p:nvPr/>
        </p:nvCxnSpPr>
        <p:spPr>
          <a:xfrm>
            <a:off x="9615468" y="3583173"/>
            <a:ext cx="0" cy="2563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AF2EB8E-5C9E-C546-9440-80F03CAE92C7}"/>
              </a:ext>
            </a:extLst>
          </p:cNvPr>
          <p:cNvSpPr/>
          <p:nvPr/>
        </p:nvSpPr>
        <p:spPr>
          <a:xfrm>
            <a:off x="5298421" y="3833850"/>
            <a:ext cx="1546789" cy="68081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Streamflow</a:t>
            </a:r>
          </a:p>
          <a:p>
            <a:pPr algn="ctr"/>
            <a:r>
              <a:rPr lang="en-US" dirty="0"/>
              <a:t>prediction 1</a:t>
            </a:r>
          </a:p>
        </p:txBody>
      </p:sp>
      <p:sp>
        <p:nvSpPr>
          <p:cNvPr id="22" name="Rectangle 21">
            <a:extLst>
              <a:ext uri="{FF2B5EF4-FFF2-40B4-BE49-F238E27FC236}">
                <a16:creationId xmlns:a16="http://schemas.microsoft.com/office/drawing/2014/main" id="{73D11463-1B13-1644-8139-02E4FFEBB953}"/>
              </a:ext>
            </a:extLst>
          </p:cNvPr>
          <p:cNvSpPr/>
          <p:nvPr/>
        </p:nvSpPr>
        <p:spPr>
          <a:xfrm>
            <a:off x="7063810" y="3833849"/>
            <a:ext cx="1546789" cy="68081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Streamflow</a:t>
            </a:r>
          </a:p>
          <a:p>
            <a:pPr algn="ctr"/>
            <a:r>
              <a:rPr lang="en-US" dirty="0"/>
              <a:t>prediction 1</a:t>
            </a:r>
          </a:p>
        </p:txBody>
      </p:sp>
      <p:sp>
        <p:nvSpPr>
          <p:cNvPr id="23" name="Rectangle 22">
            <a:extLst>
              <a:ext uri="{FF2B5EF4-FFF2-40B4-BE49-F238E27FC236}">
                <a16:creationId xmlns:a16="http://schemas.microsoft.com/office/drawing/2014/main" id="{9D1A3F19-25F2-B94E-952C-BF3E07C89CD4}"/>
              </a:ext>
            </a:extLst>
          </p:cNvPr>
          <p:cNvSpPr/>
          <p:nvPr/>
        </p:nvSpPr>
        <p:spPr>
          <a:xfrm>
            <a:off x="8833529" y="3855169"/>
            <a:ext cx="1546789" cy="68081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Streamflow</a:t>
            </a:r>
          </a:p>
          <a:p>
            <a:pPr algn="ctr"/>
            <a:r>
              <a:rPr lang="en-US" dirty="0"/>
              <a:t>prediction 1</a:t>
            </a:r>
          </a:p>
        </p:txBody>
      </p:sp>
      <p:sp>
        <p:nvSpPr>
          <p:cNvPr id="24" name="Rectangle 23">
            <a:extLst>
              <a:ext uri="{FF2B5EF4-FFF2-40B4-BE49-F238E27FC236}">
                <a16:creationId xmlns:a16="http://schemas.microsoft.com/office/drawing/2014/main" id="{B5B8E2D8-1516-4246-87D6-C1E8A0BD252A}"/>
              </a:ext>
            </a:extLst>
          </p:cNvPr>
          <p:cNvSpPr/>
          <p:nvPr/>
        </p:nvSpPr>
        <p:spPr>
          <a:xfrm>
            <a:off x="7072354" y="4899789"/>
            <a:ext cx="1546789" cy="680815"/>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Hydrologic</a:t>
            </a:r>
          </a:p>
          <a:p>
            <a:pPr algn="ctr"/>
            <a:r>
              <a:rPr lang="en-US" dirty="0"/>
              <a:t>postprocessor</a:t>
            </a:r>
          </a:p>
        </p:txBody>
      </p:sp>
      <p:cxnSp>
        <p:nvCxnSpPr>
          <p:cNvPr id="25" name="Straight Arrow Connector 24">
            <a:extLst>
              <a:ext uri="{FF2B5EF4-FFF2-40B4-BE49-F238E27FC236}">
                <a16:creationId xmlns:a16="http://schemas.microsoft.com/office/drawing/2014/main" id="{4CDEB1FF-0849-0649-BE68-78D2301AF491}"/>
              </a:ext>
            </a:extLst>
          </p:cNvPr>
          <p:cNvCxnSpPr>
            <a:cxnSpLocks/>
            <a:endCxn id="24" idx="0"/>
          </p:cNvCxnSpPr>
          <p:nvPr/>
        </p:nvCxnSpPr>
        <p:spPr>
          <a:xfrm>
            <a:off x="6071815" y="4514664"/>
            <a:ext cx="1773934" cy="3851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A1C942D-D47D-354D-8FC4-EA9CCDD9811B}"/>
              </a:ext>
            </a:extLst>
          </p:cNvPr>
          <p:cNvCxnSpPr>
            <a:cxnSpLocks/>
            <a:endCxn id="24" idx="0"/>
          </p:cNvCxnSpPr>
          <p:nvPr/>
        </p:nvCxnSpPr>
        <p:spPr>
          <a:xfrm>
            <a:off x="7837204" y="4514664"/>
            <a:ext cx="8545" cy="3851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C8BCCB9-0A37-B84E-954B-33B04E5C7791}"/>
              </a:ext>
            </a:extLst>
          </p:cNvPr>
          <p:cNvCxnSpPr>
            <a:cxnSpLocks/>
            <a:endCxn id="24" idx="0"/>
          </p:cNvCxnSpPr>
          <p:nvPr/>
        </p:nvCxnSpPr>
        <p:spPr>
          <a:xfrm flipH="1">
            <a:off x="7845749" y="4520361"/>
            <a:ext cx="1761174" cy="3794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B83E604-9073-A346-A28E-4AFB311A8613}"/>
              </a:ext>
            </a:extLst>
          </p:cNvPr>
          <p:cNvSpPr/>
          <p:nvPr/>
        </p:nvSpPr>
        <p:spPr>
          <a:xfrm>
            <a:off x="7063809" y="5846803"/>
            <a:ext cx="1546789" cy="68081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Probabilistic</a:t>
            </a:r>
          </a:p>
          <a:p>
            <a:pPr algn="ctr"/>
            <a:r>
              <a:rPr lang="en-US" dirty="0"/>
              <a:t>streamflow</a:t>
            </a:r>
          </a:p>
        </p:txBody>
      </p:sp>
      <p:cxnSp>
        <p:nvCxnSpPr>
          <p:cNvPr id="36" name="Straight Arrow Connector 35">
            <a:extLst>
              <a:ext uri="{FF2B5EF4-FFF2-40B4-BE49-F238E27FC236}">
                <a16:creationId xmlns:a16="http://schemas.microsoft.com/office/drawing/2014/main" id="{3083D0DD-ABB8-584B-9741-0273296D909E}"/>
              </a:ext>
            </a:extLst>
          </p:cNvPr>
          <p:cNvCxnSpPr/>
          <p:nvPr/>
        </p:nvCxnSpPr>
        <p:spPr>
          <a:xfrm>
            <a:off x="7837203" y="5590429"/>
            <a:ext cx="0" cy="2563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CF65EB2-3935-B143-8B01-6DE041857CDC}"/>
              </a:ext>
            </a:extLst>
          </p:cNvPr>
          <p:cNvSpPr txBox="1"/>
          <p:nvPr/>
        </p:nvSpPr>
        <p:spPr>
          <a:xfrm>
            <a:off x="1387288" y="4983822"/>
            <a:ext cx="4082400" cy="1631216"/>
          </a:xfrm>
          <a:prstGeom prst="rect">
            <a:avLst/>
          </a:prstGeom>
          <a:noFill/>
        </p:spPr>
        <p:txBody>
          <a:bodyPr wrap="none" rtlCol="0">
            <a:spAutoFit/>
          </a:bodyPr>
          <a:lstStyle/>
          <a:p>
            <a:r>
              <a:rPr lang="en-US" sz="2000" dirty="0"/>
              <a:t>These synthetic ensembles should be</a:t>
            </a:r>
          </a:p>
          <a:p>
            <a:r>
              <a:rPr lang="en-US" sz="2000" dirty="0"/>
              <a:t>consistent with the </a:t>
            </a:r>
            <a:r>
              <a:rPr lang="en-US" sz="2000" dirty="0" err="1"/>
              <a:t>postprocessed</a:t>
            </a:r>
            <a:endParaRPr lang="en-US" sz="2000" dirty="0"/>
          </a:p>
          <a:p>
            <a:r>
              <a:rPr lang="en-US" sz="2000" dirty="0"/>
              <a:t>guidance above, but also should have</a:t>
            </a:r>
          </a:p>
          <a:p>
            <a:r>
              <a:rPr lang="en-US" sz="2000" dirty="0"/>
              <a:t>realistic small-scale variability in time</a:t>
            </a:r>
          </a:p>
          <a:p>
            <a:r>
              <a:rPr lang="en-US" sz="2000" dirty="0"/>
              <a:t>and space.</a:t>
            </a:r>
          </a:p>
        </p:txBody>
      </p:sp>
      <p:sp>
        <p:nvSpPr>
          <p:cNvPr id="5" name="Rectangle 4">
            <a:extLst>
              <a:ext uri="{FF2B5EF4-FFF2-40B4-BE49-F238E27FC236}">
                <a16:creationId xmlns:a16="http://schemas.microsoft.com/office/drawing/2014/main" id="{B444BFB0-1A0E-AB47-8529-9B84B1CBFE1E}"/>
              </a:ext>
            </a:extLst>
          </p:cNvPr>
          <p:cNvSpPr/>
          <p:nvPr/>
        </p:nvSpPr>
        <p:spPr>
          <a:xfrm>
            <a:off x="4965107" y="1579636"/>
            <a:ext cx="5512037" cy="9684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C6157FD4-E373-FE40-9496-9AB5210F0513}"/>
              </a:ext>
            </a:extLst>
          </p:cNvPr>
          <p:cNvCxnSpPr>
            <a:cxnSpLocks/>
          </p:cNvCxnSpPr>
          <p:nvPr/>
        </p:nvCxnSpPr>
        <p:spPr>
          <a:xfrm flipV="1">
            <a:off x="4181771" y="2548115"/>
            <a:ext cx="902977" cy="24357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3261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3A7E0-5EFA-D942-B347-459B794256C3}"/>
              </a:ext>
            </a:extLst>
          </p:cNvPr>
          <p:cNvSpPr>
            <a:spLocks noGrp="1"/>
          </p:cNvSpPr>
          <p:nvPr>
            <p:ph type="title"/>
          </p:nvPr>
        </p:nvSpPr>
        <p:spPr>
          <a:xfrm>
            <a:off x="838200" y="277886"/>
            <a:ext cx="10515600" cy="882121"/>
          </a:xfrm>
        </p:spPr>
        <p:txBody>
          <a:bodyPr>
            <a:normAutofit/>
          </a:bodyPr>
          <a:lstStyle/>
          <a:p>
            <a:r>
              <a:rPr lang="en-US" sz="4000" dirty="0">
                <a:latin typeface="+mn-lt"/>
              </a:rPr>
              <a:t>Spatial dependence of precipitation forecast fields</a:t>
            </a:r>
          </a:p>
        </p:txBody>
      </p:sp>
      <p:sp>
        <p:nvSpPr>
          <p:cNvPr id="4" name="Slide Number Placeholder 3">
            <a:extLst>
              <a:ext uri="{FF2B5EF4-FFF2-40B4-BE49-F238E27FC236}">
                <a16:creationId xmlns:a16="http://schemas.microsoft.com/office/drawing/2014/main" id="{5055BD9E-16D1-444B-B2CF-7671CB5969EB}"/>
              </a:ext>
            </a:extLst>
          </p:cNvPr>
          <p:cNvSpPr>
            <a:spLocks noGrp="1"/>
          </p:cNvSpPr>
          <p:nvPr>
            <p:ph type="sldNum" sz="quarter" idx="12"/>
          </p:nvPr>
        </p:nvSpPr>
        <p:spPr/>
        <p:txBody>
          <a:bodyPr/>
          <a:lstStyle/>
          <a:p>
            <a:fld id="{57A943EE-946A-8E45-BF33-9C56051D287D}" type="slidenum">
              <a:rPr lang="en-US" smtClean="0"/>
              <a:t>46</a:t>
            </a:fld>
            <a:endParaRPr lang="en-US"/>
          </a:p>
        </p:txBody>
      </p:sp>
      <p:sp>
        <p:nvSpPr>
          <p:cNvPr id="59" name="TextBox 58">
            <a:extLst>
              <a:ext uri="{FF2B5EF4-FFF2-40B4-BE49-F238E27FC236}">
                <a16:creationId xmlns:a16="http://schemas.microsoft.com/office/drawing/2014/main" id="{5CF0FC50-F97E-1A4B-A255-7B27ED2FCB32}"/>
              </a:ext>
            </a:extLst>
          </p:cNvPr>
          <p:cNvSpPr txBox="1"/>
          <p:nvPr/>
        </p:nvSpPr>
        <p:spPr>
          <a:xfrm>
            <a:off x="3943780" y="1779753"/>
            <a:ext cx="3003263" cy="3477875"/>
          </a:xfrm>
          <a:prstGeom prst="rect">
            <a:avLst/>
          </a:prstGeom>
          <a:noFill/>
        </p:spPr>
        <p:txBody>
          <a:bodyPr wrap="square" rtlCol="0">
            <a:spAutoFit/>
          </a:bodyPr>
          <a:lstStyle/>
          <a:p>
            <a:r>
              <a:rPr lang="en-US" sz="2000" dirty="0"/>
              <a:t>Hydrologists want to know not only the intensity of rainfall, but whether or not that intense rainfall will fall simultaneously in many nearby sub-basins.</a:t>
            </a:r>
          </a:p>
          <a:p>
            <a:endParaRPr lang="en-US" sz="2000" dirty="0"/>
          </a:p>
          <a:p>
            <a:endParaRPr lang="en-US" sz="2000" dirty="0"/>
          </a:p>
          <a:p>
            <a:r>
              <a:rPr lang="en-US" sz="2000" dirty="0"/>
              <a:t>What is the “copula”</a:t>
            </a:r>
          </a:p>
          <a:p>
            <a:r>
              <a:rPr lang="en-US" sz="2000" dirty="0"/>
              <a:t>structure, i.e., the joint</a:t>
            </a:r>
          </a:p>
          <a:p>
            <a:r>
              <a:rPr lang="en-US" sz="2000" dirty="0"/>
              <a:t>probabilities?</a:t>
            </a:r>
          </a:p>
        </p:txBody>
      </p:sp>
      <p:grpSp>
        <p:nvGrpSpPr>
          <p:cNvPr id="91" name="Group 90">
            <a:extLst>
              <a:ext uri="{FF2B5EF4-FFF2-40B4-BE49-F238E27FC236}">
                <a16:creationId xmlns:a16="http://schemas.microsoft.com/office/drawing/2014/main" id="{AB7E5BAF-E410-B24C-94CD-1278B8892FDC}"/>
              </a:ext>
            </a:extLst>
          </p:cNvPr>
          <p:cNvGrpSpPr/>
          <p:nvPr/>
        </p:nvGrpSpPr>
        <p:grpSpPr>
          <a:xfrm>
            <a:off x="1488831" y="2138140"/>
            <a:ext cx="2129385" cy="714892"/>
            <a:chOff x="562766" y="1650331"/>
            <a:chExt cx="2129385" cy="714892"/>
          </a:xfrm>
        </p:grpSpPr>
        <p:grpSp>
          <p:nvGrpSpPr>
            <p:cNvPr id="92" name="Group 91">
              <a:extLst>
                <a:ext uri="{FF2B5EF4-FFF2-40B4-BE49-F238E27FC236}">
                  <a16:creationId xmlns:a16="http://schemas.microsoft.com/office/drawing/2014/main" id="{5320385B-5B55-614D-8205-4D7E1606FAC0}"/>
                </a:ext>
              </a:extLst>
            </p:cNvPr>
            <p:cNvGrpSpPr/>
            <p:nvPr/>
          </p:nvGrpSpPr>
          <p:grpSpPr>
            <a:xfrm>
              <a:off x="562766" y="1650331"/>
              <a:ext cx="851754" cy="714891"/>
              <a:chOff x="562766" y="1650331"/>
              <a:chExt cx="851754" cy="714891"/>
            </a:xfrm>
          </p:grpSpPr>
          <p:sp>
            <p:nvSpPr>
              <p:cNvPr id="102" name="Isosceles Triangle 4">
                <a:extLst>
                  <a:ext uri="{FF2B5EF4-FFF2-40B4-BE49-F238E27FC236}">
                    <a16:creationId xmlns:a16="http://schemas.microsoft.com/office/drawing/2014/main" id="{9CE28D2B-5387-EF4D-8294-D9AF2471699D}"/>
                  </a:ext>
                </a:extLst>
              </p:cNvPr>
              <p:cNvSpPr/>
              <p:nvPr/>
            </p:nvSpPr>
            <p:spPr>
              <a:xfrm>
                <a:off x="562766" y="1650332"/>
                <a:ext cx="851754" cy="714890"/>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Isosceles Triangle 5">
                <a:extLst>
                  <a:ext uri="{FF2B5EF4-FFF2-40B4-BE49-F238E27FC236}">
                    <a16:creationId xmlns:a16="http://schemas.microsoft.com/office/drawing/2014/main" id="{1EF88C08-4124-6F4D-9DED-DA6AE1CB90C9}"/>
                  </a:ext>
                </a:extLst>
              </p:cNvPr>
              <p:cNvSpPr/>
              <p:nvPr/>
            </p:nvSpPr>
            <p:spPr>
              <a:xfrm>
                <a:off x="762000" y="1650331"/>
                <a:ext cx="462397" cy="387865"/>
              </a:xfrm>
              <a:prstGeom prs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16193AEC-0FA1-3B4A-943C-AAF057C1E122}"/>
                </a:ext>
              </a:extLst>
            </p:cNvPr>
            <p:cNvGrpSpPr/>
            <p:nvPr/>
          </p:nvGrpSpPr>
          <p:grpSpPr>
            <a:xfrm>
              <a:off x="988643" y="1650332"/>
              <a:ext cx="851754" cy="714891"/>
              <a:chOff x="562766" y="1650331"/>
              <a:chExt cx="851754" cy="714891"/>
            </a:xfrm>
          </p:grpSpPr>
          <p:sp>
            <p:nvSpPr>
              <p:cNvPr id="100" name="Isosceles Triangle 8">
                <a:extLst>
                  <a:ext uri="{FF2B5EF4-FFF2-40B4-BE49-F238E27FC236}">
                    <a16:creationId xmlns:a16="http://schemas.microsoft.com/office/drawing/2014/main" id="{0D948CD0-0D5E-4A48-880B-2085975BF754}"/>
                  </a:ext>
                </a:extLst>
              </p:cNvPr>
              <p:cNvSpPr/>
              <p:nvPr/>
            </p:nvSpPr>
            <p:spPr>
              <a:xfrm>
                <a:off x="562766" y="1650332"/>
                <a:ext cx="851754" cy="714890"/>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Isosceles Triangle 9">
                <a:extLst>
                  <a:ext uri="{FF2B5EF4-FFF2-40B4-BE49-F238E27FC236}">
                    <a16:creationId xmlns:a16="http://schemas.microsoft.com/office/drawing/2014/main" id="{88673BB2-FC9A-1044-B775-E2BEFEF25353}"/>
                  </a:ext>
                </a:extLst>
              </p:cNvPr>
              <p:cNvSpPr/>
              <p:nvPr/>
            </p:nvSpPr>
            <p:spPr>
              <a:xfrm>
                <a:off x="762000" y="1650331"/>
                <a:ext cx="462397" cy="387865"/>
              </a:xfrm>
              <a:prstGeom prs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04646277-6F83-5849-9E7B-25470771391E}"/>
                </a:ext>
              </a:extLst>
            </p:cNvPr>
            <p:cNvGrpSpPr/>
            <p:nvPr/>
          </p:nvGrpSpPr>
          <p:grpSpPr>
            <a:xfrm>
              <a:off x="1445843" y="1650331"/>
              <a:ext cx="851754" cy="714891"/>
              <a:chOff x="562766" y="1650331"/>
              <a:chExt cx="851754" cy="714891"/>
            </a:xfrm>
          </p:grpSpPr>
          <p:sp>
            <p:nvSpPr>
              <p:cNvPr id="98" name="Isosceles Triangle 14">
                <a:extLst>
                  <a:ext uri="{FF2B5EF4-FFF2-40B4-BE49-F238E27FC236}">
                    <a16:creationId xmlns:a16="http://schemas.microsoft.com/office/drawing/2014/main" id="{743A87F6-5554-6A42-8694-9952A102437F}"/>
                  </a:ext>
                </a:extLst>
              </p:cNvPr>
              <p:cNvSpPr/>
              <p:nvPr/>
            </p:nvSpPr>
            <p:spPr>
              <a:xfrm>
                <a:off x="562766" y="1650332"/>
                <a:ext cx="851754" cy="714890"/>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Isosceles Triangle 15">
                <a:extLst>
                  <a:ext uri="{FF2B5EF4-FFF2-40B4-BE49-F238E27FC236}">
                    <a16:creationId xmlns:a16="http://schemas.microsoft.com/office/drawing/2014/main" id="{F1A0303D-3990-1344-BF07-9A94361ACF66}"/>
                  </a:ext>
                </a:extLst>
              </p:cNvPr>
              <p:cNvSpPr/>
              <p:nvPr/>
            </p:nvSpPr>
            <p:spPr>
              <a:xfrm>
                <a:off x="762000" y="1650331"/>
                <a:ext cx="462397" cy="387865"/>
              </a:xfrm>
              <a:prstGeom prs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C9BBBC5A-21B2-0143-8BC7-29F4B200E0F0}"/>
                </a:ext>
              </a:extLst>
            </p:cNvPr>
            <p:cNvGrpSpPr/>
            <p:nvPr/>
          </p:nvGrpSpPr>
          <p:grpSpPr>
            <a:xfrm>
              <a:off x="1840397" y="1650331"/>
              <a:ext cx="851754" cy="714891"/>
              <a:chOff x="562766" y="1650331"/>
              <a:chExt cx="851754" cy="714891"/>
            </a:xfrm>
          </p:grpSpPr>
          <p:sp>
            <p:nvSpPr>
              <p:cNvPr id="96" name="Isosceles Triangle 11">
                <a:extLst>
                  <a:ext uri="{FF2B5EF4-FFF2-40B4-BE49-F238E27FC236}">
                    <a16:creationId xmlns:a16="http://schemas.microsoft.com/office/drawing/2014/main" id="{4A191040-0000-4340-9074-8AFD5E807C22}"/>
                  </a:ext>
                </a:extLst>
              </p:cNvPr>
              <p:cNvSpPr/>
              <p:nvPr/>
            </p:nvSpPr>
            <p:spPr>
              <a:xfrm>
                <a:off x="562766" y="1650332"/>
                <a:ext cx="851754" cy="714890"/>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Isosceles Triangle 12">
                <a:extLst>
                  <a:ext uri="{FF2B5EF4-FFF2-40B4-BE49-F238E27FC236}">
                    <a16:creationId xmlns:a16="http://schemas.microsoft.com/office/drawing/2014/main" id="{A6A35C27-D756-9F40-80B6-A911336AC9D5}"/>
                  </a:ext>
                </a:extLst>
              </p:cNvPr>
              <p:cNvSpPr/>
              <p:nvPr/>
            </p:nvSpPr>
            <p:spPr>
              <a:xfrm>
                <a:off x="762000" y="1650331"/>
                <a:ext cx="462397" cy="387865"/>
              </a:xfrm>
              <a:prstGeom prs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04" name="Freeform 103">
            <a:extLst>
              <a:ext uri="{FF2B5EF4-FFF2-40B4-BE49-F238E27FC236}">
                <a16:creationId xmlns:a16="http://schemas.microsoft.com/office/drawing/2014/main" id="{32C4EC83-6150-BE45-AA03-01ADB0553553}"/>
              </a:ext>
            </a:extLst>
          </p:cNvPr>
          <p:cNvSpPr/>
          <p:nvPr/>
        </p:nvSpPr>
        <p:spPr>
          <a:xfrm>
            <a:off x="1891252" y="2818658"/>
            <a:ext cx="642771" cy="1060995"/>
          </a:xfrm>
          <a:custGeom>
            <a:avLst/>
            <a:gdLst>
              <a:gd name="connsiteX0" fmla="*/ 23232 w 642771"/>
              <a:gd name="connsiteY0" fmla="*/ 0 h 1060995"/>
              <a:gd name="connsiteX1" fmla="*/ 15488 w 642771"/>
              <a:gd name="connsiteY1" fmla="*/ 69693 h 1060995"/>
              <a:gd name="connsiteX2" fmla="*/ 7744 w 642771"/>
              <a:gd name="connsiteY2" fmla="*/ 92924 h 1060995"/>
              <a:gd name="connsiteX3" fmla="*/ 0 w 642771"/>
              <a:gd name="connsiteY3" fmla="*/ 123899 h 1060995"/>
              <a:gd name="connsiteX4" fmla="*/ 7744 w 642771"/>
              <a:gd name="connsiteY4" fmla="*/ 193592 h 1060995"/>
              <a:gd name="connsiteX5" fmla="*/ 23232 w 642771"/>
              <a:gd name="connsiteY5" fmla="*/ 216823 h 1060995"/>
              <a:gd name="connsiteX6" fmla="*/ 46465 w 642771"/>
              <a:gd name="connsiteY6" fmla="*/ 247798 h 1060995"/>
              <a:gd name="connsiteX7" fmla="*/ 100675 w 642771"/>
              <a:gd name="connsiteY7" fmla="*/ 263285 h 1060995"/>
              <a:gd name="connsiteX8" fmla="*/ 170373 w 642771"/>
              <a:gd name="connsiteY8" fmla="*/ 294260 h 1060995"/>
              <a:gd name="connsiteX9" fmla="*/ 193605 w 642771"/>
              <a:gd name="connsiteY9" fmla="*/ 302004 h 1060995"/>
              <a:gd name="connsiteX10" fmla="*/ 240071 w 642771"/>
              <a:gd name="connsiteY10" fmla="*/ 340722 h 1060995"/>
              <a:gd name="connsiteX11" fmla="*/ 255559 w 642771"/>
              <a:gd name="connsiteY11" fmla="*/ 363953 h 1060995"/>
              <a:gd name="connsiteX12" fmla="*/ 271048 w 642771"/>
              <a:gd name="connsiteY12" fmla="*/ 410415 h 1060995"/>
              <a:gd name="connsiteX13" fmla="*/ 255559 w 642771"/>
              <a:gd name="connsiteY13" fmla="*/ 472365 h 1060995"/>
              <a:gd name="connsiteX14" fmla="*/ 240071 w 642771"/>
              <a:gd name="connsiteY14" fmla="*/ 526570 h 1060995"/>
              <a:gd name="connsiteX15" fmla="*/ 247815 w 642771"/>
              <a:gd name="connsiteY15" fmla="*/ 619495 h 1060995"/>
              <a:gd name="connsiteX16" fmla="*/ 278792 w 642771"/>
              <a:gd name="connsiteY16" fmla="*/ 634982 h 1060995"/>
              <a:gd name="connsiteX17" fmla="*/ 302025 w 642771"/>
              <a:gd name="connsiteY17" fmla="*/ 650469 h 1060995"/>
              <a:gd name="connsiteX18" fmla="*/ 333001 w 642771"/>
              <a:gd name="connsiteY18" fmla="*/ 658213 h 1060995"/>
              <a:gd name="connsiteX19" fmla="*/ 394955 w 642771"/>
              <a:gd name="connsiteY19" fmla="*/ 681444 h 1060995"/>
              <a:gd name="connsiteX20" fmla="*/ 410444 w 642771"/>
              <a:gd name="connsiteY20" fmla="*/ 696931 h 1060995"/>
              <a:gd name="connsiteX21" fmla="*/ 464653 w 642771"/>
              <a:gd name="connsiteY21" fmla="*/ 735650 h 1060995"/>
              <a:gd name="connsiteX22" fmla="*/ 495630 w 642771"/>
              <a:gd name="connsiteY22" fmla="*/ 751137 h 1060995"/>
              <a:gd name="connsiteX23" fmla="*/ 526607 w 642771"/>
              <a:gd name="connsiteY23" fmla="*/ 789856 h 1060995"/>
              <a:gd name="connsiteX24" fmla="*/ 542096 w 642771"/>
              <a:gd name="connsiteY24" fmla="*/ 836318 h 1060995"/>
              <a:gd name="connsiteX25" fmla="*/ 549840 w 642771"/>
              <a:gd name="connsiteY25" fmla="*/ 859549 h 1060995"/>
              <a:gd name="connsiteX26" fmla="*/ 557584 w 642771"/>
              <a:gd name="connsiteY26" fmla="*/ 882780 h 1060995"/>
              <a:gd name="connsiteX27" fmla="*/ 565328 w 642771"/>
              <a:gd name="connsiteY27" fmla="*/ 998935 h 1060995"/>
              <a:gd name="connsiteX28" fmla="*/ 588561 w 642771"/>
              <a:gd name="connsiteY28" fmla="*/ 1006679 h 1060995"/>
              <a:gd name="connsiteX29" fmla="*/ 596305 w 642771"/>
              <a:gd name="connsiteY29" fmla="*/ 1029910 h 1060995"/>
              <a:gd name="connsiteX30" fmla="*/ 642771 w 642771"/>
              <a:gd name="connsiteY30" fmla="*/ 1060885 h 106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2771" h="1060995">
                <a:moveTo>
                  <a:pt x="23232" y="0"/>
                </a:moveTo>
                <a:cubicBezTo>
                  <a:pt x="20651" y="23231"/>
                  <a:pt x="19331" y="46637"/>
                  <a:pt x="15488" y="69693"/>
                </a:cubicBezTo>
                <a:cubicBezTo>
                  <a:pt x="14146" y="77745"/>
                  <a:pt x="9987" y="85076"/>
                  <a:pt x="7744" y="92924"/>
                </a:cubicBezTo>
                <a:cubicBezTo>
                  <a:pt x="4820" y="103157"/>
                  <a:pt x="2581" y="113574"/>
                  <a:pt x="0" y="123899"/>
                </a:cubicBezTo>
                <a:cubicBezTo>
                  <a:pt x="2581" y="147130"/>
                  <a:pt x="2075" y="170916"/>
                  <a:pt x="7744" y="193592"/>
                </a:cubicBezTo>
                <a:cubicBezTo>
                  <a:pt x="10001" y="202621"/>
                  <a:pt x="17822" y="209250"/>
                  <a:pt x="23232" y="216823"/>
                </a:cubicBezTo>
                <a:cubicBezTo>
                  <a:pt x="30734" y="227325"/>
                  <a:pt x="36549" y="239536"/>
                  <a:pt x="46465" y="247798"/>
                </a:cubicBezTo>
                <a:cubicBezTo>
                  <a:pt x="51224" y="251764"/>
                  <a:pt x="99031" y="262874"/>
                  <a:pt x="100675" y="263285"/>
                </a:cubicBezTo>
                <a:cubicBezTo>
                  <a:pt x="137492" y="287830"/>
                  <a:pt x="115075" y="275829"/>
                  <a:pt x="170373" y="294260"/>
                </a:cubicBezTo>
                <a:cubicBezTo>
                  <a:pt x="178117" y="296841"/>
                  <a:pt x="186813" y="297476"/>
                  <a:pt x="193605" y="302004"/>
                </a:cubicBezTo>
                <a:cubicBezTo>
                  <a:pt x="216449" y="317231"/>
                  <a:pt x="221437" y="318363"/>
                  <a:pt x="240071" y="340722"/>
                </a:cubicBezTo>
                <a:cubicBezTo>
                  <a:pt x="246029" y="347872"/>
                  <a:pt x="251779" y="355448"/>
                  <a:pt x="255559" y="363953"/>
                </a:cubicBezTo>
                <a:cubicBezTo>
                  <a:pt x="262190" y="378871"/>
                  <a:pt x="271048" y="410415"/>
                  <a:pt x="271048" y="410415"/>
                </a:cubicBezTo>
                <a:cubicBezTo>
                  <a:pt x="255301" y="489139"/>
                  <a:pt x="271435" y="416802"/>
                  <a:pt x="255559" y="472365"/>
                </a:cubicBezTo>
                <a:cubicBezTo>
                  <a:pt x="236111" y="540428"/>
                  <a:pt x="258639" y="470870"/>
                  <a:pt x="240071" y="526570"/>
                </a:cubicBezTo>
                <a:cubicBezTo>
                  <a:pt x="242652" y="557545"/>
                  <a:pt x="237360" y="590224"/>
                  <a:pt x="247815" y="619495"/>
                </a:cubicBezTo>
                <a:cubicBezTo>
                  <a:pt x="251698" y="630367"/>
                  <a:pt x="268769" y="629255"/>
                  <a:pt x="278792" y="634982"/>
                </a:cubicBezTo>
                <a:cubicBezTo>
                  <a:pt x="286873" y="639599"/>
                  <a:pt x="293470" y="646803"/>
                  <a:pt x="302025" y="650469"/>
                </a:cubicBezTo>
                <a:cubicBezTo>
                  <a:pt x="311808" y="654661"/>
                  <a:pt x="323035" y="654476"/>
                  <a:pt x="333001" y="658213"/>
                </a:cubicBezTo>
                <a:cubicBezTo>
                  <a:pt x="413991" y="688582"/>
                  <a:pt x="315445" y="661567"/>
                  <a:pt x="394955" y="681444"/>
                </a:cubicBezTo>
                <a:cubicBezTo>
                  <a:pt x="400118" y="686606"/>
                  <a:pt x="404835" y="692257"/>
                  <a:pt x="410444" y="696931"/>
                </a:cubicBezTo>
                <a:cubicBezTo>
                  <a:pt x="419513" y="704488"/>
                  <a:pt x="451848" y="728334"/>
                  <a:pt x="464653" y="735650"/>
                </a:cubicBezTo>
                <a:cubicBezTo>
                  <a:pt x="474676" y="741377"/>
                  <a:pt x="485304" y="745975"/>
                  <a:pt x="495630" y="751137"/>
                </a:cubicBezTo>
                <a:cubicBezTo>
                  <a:pt x="508504" y="764010"/>
                  <a:pt x="518791" y="772271"/>
                  <a:pt x="526607" y="789856"/>
                </a:cubicBezTo>
                <a:cubicBezTo>
                  <a:pt x="533238" y="804774"/>
                  <a:pt x="536933" y="820831"/>
                  <a:pt x="542096" y="836318"/>
                </a:cubicBezTo>
                <a:lnTo>
                  <a:pt x="549840" y="859549"/>
                </a:lnTo>
                <a:lnTo>
                  <a:pt x="557584" y="882780"/>
                </a:lnTo>
                <a:cubicBezTo>
                  <a:pt x="560165" y="921498"/>
                  <a:pt x="555916" y="961289"/>
                  <a:pt x="565328" y="998935"/>
                </a:cubicBezTo>
                <a:cubicBezTo>
                  <a:pt x="567308" y="1006854"/>
                  <a:pt x="582789" y="1000907"/>
                  <a:pt x="588561" y="1006679"/>
                </a:cubicBezTo>
                <a:cubicBezTo>
                  <a:pt x="594333" y="1012451"/>
                  <a:pt x="591560" y="1023268"/>
                  <a:pt x="596305" y="1029910"/>
                </a:cubicBezTo>
                <a:cubicBezTo>
                  <a:pt x="621039" y="1064536"/>
                  <a:pt x="616178" y="1060885"/>
                  <a:pt x="642771" y="1060885"/>
                </a:cubicBezTo>
              </a:path>
            </a:pathLst>
          </a:custGeom>
          <a:ln w="762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5" name="Freeform 104">
            <a:extLst>
              <a:ext uri="{FF2B5EF4-FFF2-40B4-BE49-F238E27FC236}">
                <a16:creationId xmlns:a16="http://schemas.microsoft.com/office/drawing/2014/main" id="{604D0FED-57DE-204F-A9DF-83A0770126B6}"/>
              </a:ext>
            </a:extLst>
          </p:cNvPr>
          <p:cNvSpPr/>
          <p:nvPr/>
        </p:nvSpPr>
        <p:spPr>
          <a:xfrm>
            <a:off x="2355905" y="2849633"/>
            <a:ext cx="612037" cy="1068628"/>
          </a:xfrm>
          <a:custGeom>
            <a:avLst/>
            <a:gdLst>
              <a:gd name="connsiteX0" fmla="*/ 7745 w 612037"/>
              <a:gd name="connsiteY0" fmla="*/ 0 h 1068628"/>
              <a:gd name="connsiteX1" fmla="*/ 15489 w 612037"/>
              <a:gd name="connsiteY1" fmla="*/ 38718 h 1068628"/>
              <a:gd name="connsiteX2" fmla="*/ 0 w 612037"/>
              <a:gd name="connsiteY2" fmla="*/ 92924 h 1068628"/>
              <a:gd name="connsiteX3" fmla="*/ 15489 w 612037"/>
              <a:gd name="connsiteY3" fmla="*/ 116155 h 1068628"/>
              <a:gd name="connsiteX4" fmla="*/ 46466 w 612037"/>
              <a:gd name="connsiteY4" fmla="*/ 139386 h 1068628"/>
              <a:gd name="connsiteX5" fmla="*/ 247816 w 612037"/>
              <a:gd name="connsiteY5" fmla="*/ 224566 h 1068628"/>
              <a:gd name="connsiteX6" fmla="*/ 340746 w 612037"/>
              <a:gd name="connsiteY6" fmla="*/ 271029 h 1068628"/>
              <a:gd name="connsiteX7" fmla="*/ 387212 w 612037"/>
              <a:gd name="connsiteY7" fmla="*/ 294260 h 1068628"/>
              <a:gd name="connsiteX8" fmla="*/ 425933 w 612037"/>
              <a:gd name="connsiteY8" fmla="*/ 317491 h 1068628"/>
              <a:gd name="connsiteX9" fmla="*/ 480143 w 612037"/>
              <a:gd name="connsiteY9" fmla="*/ 332978 h 1068628"/>
              <a:gd name="connsiteX10" fmla="*/ 518864 w 612037"/>
              <a:gd name="connsiteY10" fmla="*/ 356209 h 1068628"/>
              <a:gd name="connsiteX11" fmla="*/ 549841 w 612037"/>
              <a:gd name="connsiteY11" fmla="*/ 363953 h 1068628"/>
              <a:gd name="connsiteX12" fmla="*/ 604050 w 612037"/>
              <a:gd name="connsiteY12" fmla="*/ 379440 h 1068628"/>
              <a:gd name="connsiteX13" fmla="*/ 611795 w 612037"/>
              <a:gd name="connsiteY13" fmla="*/ 402671 h 1068628"/>
              <a:gd name="connsiteX14" fmla="*/ 596306 w 612037"/>
              <a:gd name="connsiteY14" fmla="*/ 418159 h 1068628"/>
              <a:gd name="connsiteX15" fmla="*/ 549841 w 612037"/>
              <a:gd name="connsiteY15" fmla="*/ 441390 h 1068628"/>
              <a:gd name="connsiteX16" fmla="*/ 333002 w 612037"/>
              <a:gd name="connsiteY16" fmla="*/ 464621 h 1068628"/>
              <a:gd name="connsiteX17" fmla="*/ 286537 w 612037"/>
              <a:gd name="connsiteY17" fmla="*/ 487852 h 1068628"/>
              <a:gd name="connsiteX18" fmla="*/ 294281 w 612037"/>
              <a:gd name="connsiteY18" fmla="*/ 534314 h 1068628"/>
              <a:gd name="connsiteX19" fmla="*/ 333002 w 612037"/>
              <a:gd name="connsiteY19" fmla="*/ 596263 h 1068628"/>
              <a:gd name="connsiteX20" fmla="*/ 356235 w 612037"/>
              <a:gd name="connsiteY20" fmla="*/ 642725 h 1068628"/>
              <a:gd name="connsiteX21" fmla="*/ 371723 w 612037"/>
              <a:gd name="connsiteY21" fmla="*/ 665956 h 1068628"/>
              <a:gd name="connsiteX22" fmla="*/ 387212 w 612037"/>
              <a:gd name="connsiteY22" fmla="*/ 712419 h 1068628"/>
              <a:gd name="connsiteX23" fmla="*/ 363979 w 612037"/>
              <a:gd name="connsiteY23" fmla="*/ 813086 h 1068628"/>
              <a:gd name="connsiteX24" fmla="*/ 340746 w 612037"/>
              <a:gd name="connsiteY24" fmla="*/ 828574 h 1068628"/>
              <a:gd name="connsiteX25" fmla="*/ 317514 w 612037"/>
              <a:gd name="connsiteY25" fmla="*/ 836318 h 1068628"/>
              <a:gd name="connsiteX26" fmla="*/ 302025 w 612037"/>
              <a:gd name="connsiteY26" fmla="*/ 882780 h 1068628"/>
              <a:gd name="connsiteX27" fmla="*/ 294281 w 612037"/>
              <a:gd name="connsiteY27" fmla="*/ 913754 h 1068628"/>
              <a:gd name="connsiteX28" fmla="*/ 278793 w 612037"/>
              <a:gd name="connsiteY28" fmla="*/ 960216 h 1068628"/>
              <a:gd name="connsiteX29" fmla="*/ 271048 w 612037"/>
              <a:gd name="connsiteY29" fmla="*/ 991191 h 1068628"/>
              <a:gd name="connsiteX30" fmla="*/ 240071 w 612037"/>
              <a:gd name="connsiteY30" fmla="*/ 1022166 h 1068628"/>
              <a:gd name="connsiteX31" fmla="*/ 232327 w 612037"/>
              <a:gd name="connsiteY31" fmla="*/ 1068628 h 106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2037" h="1068628">
                <a:moveTo>
                  <a:pt x="7745" y="0"/>
                </a:moveTo>
                <a:cubicBezTo>
                  <a:pt x="10326" y="12906"/>
                  <a:pt x="15489" y="25556"/>
                  <a:pt x="15489" y="38718"/>
                </a:cubicBezTo>
                <a:cubicBezTo>
                  <a:pt x="15489" y="48446"/>
                  <a:pt x="3653" y="81966"/>
                  <a:pt x="0" y="92924"/>
                </a:cubicBezTo>
                <a:cubicBezTo>
                  <a:pt x="5163" y="100668"/>
                  <a:pt x="8908" y="109574"/>
                  <a:pt x="15489" y="116155"/>
                </a:cubicBezTo>
                <a:cubicBezTo>
                  <a:pt x="24616" y="125281"/>
                  <a:pt x="35260" y="132983"/>
                  <a:pt x="46466" y="139386"/>
                </a:cubicBezTo>
                <a:cubicBezTo>
                  <a:pt x="219313" y="238148"/>
                  <a:pt x="11370" y="106348"/>
                  <a:pt x="247816" y="224566"/>
                </a:cubicBezTo>
                <a:lnTo>
                  <a:pt x="340746" y="271029"/>
                </a:lnTo>
                <a:cubicBezTo>
                  <a:pt x="356235" y="278773"/>
                  <a:pt x="372363" y="285351"/>
                  <a:pt x="387212" y="294260"/>
                </a:cubicBezTo>
                <a:cubicBezTo>
                  <a:pt x="400119" y="302004"/>
                  <a:pt x="412039" y="311702"/>
                  <a:pt x="425933" y="317491"/>
                </a:cubicBezTo>
                <a:cubicBezTo>
                  <a:pt x="443281" y="324719"/>
                  <a:pt x="462073" y="327816"/>
                  <a:pt x="480143" y="332978"/>
                </a:cubicBezTo>
                <a:cubicBezTo>
                  <a:pt x="493050" y="340722"/>
                  <a:pt x="505109" y="350096"/>
                  <a:pt x="518864" y="356209"/>
                </a:cubicBezTo>
                <a:cubicBezTo>
                  <a:pt x="528590" y="360531"/>
                  <a:pt x="539607" y="361029"/>
                  <a:pt x="549841" y="363953"/>
                </a:cubicBezTo>
                <a:cubicBezTo>
                  <a:pt x="627611" y="386171"/>
                  <a:pt x="507208" y="355230"/>
                  <a:pt x="604050" y="379440"/>
                </a:cubicBezTo>
                <a:cubicBezTo>
                  <a:pt x="606632" y="387184"/>
                  <a:pt x="613396" y="394667"/>
                  <a:pt x="611795" y="402671"/>
                </a:cubicBezTo>
                <a:cubicBezTo>
                  <a:pt x="610363" y="409831"/>
                  <a:pt x="602008" y="413598"/>
                  <a:pt x="596306" y="418159"/>
                </a:cubicBezTo>
                <a:cubicBezTo>
                  <a:pt x="579903" y="431280"/>
                  <a:pt x="569955" y="436749"/>
                  <a:pt x="549841" y="441390"/>
                </a:cubicBezTo>
                <a:cubicBezTo>
                  <a:pt x="448383" y="464802"/>
                  <a:pt x="460468" y="457540"/>
                  <a:pt x="333002" y="464621"/>
                </a:cubicBezTo>
                <a:cubicBezTo>
                  <a:pt x="325244" y="466560"/>
                  <a:pt x="288764" y="470034"/>
                  <a:pt x="286537" y="487852"/>
                </a:cubicBezTo>
                <a:cubicBezTo>
                  <a:pt x="284589" y="503432"/>
                  <a:pt x="290473" y="519082"/>
                  <a:pt x="294281" y="534314"/>
                </a:cubicBezTo>
                <a:cubicBezTo>
                  <a:pt x="307183" y="585919"/>
                  <a:pt x="299339" y="573822"/>
                  <a:pt x="333002" y="596263"/>
                </a:cubicBezTo>
                <a:cubicBezTo>
                  <a:pt x="377386" y="662832"/>
                  <a:pt x="324177" y="578612"/>
                  <a:pt x="356235" y="642725"/>
                </a:cubicBezTo>
                <a:cubicBezTo>
                  <a:pt x="360397" y="651049"/>
                  <a:pt x="367943" y="657451"/>
                  <a:pt x="371723" y="665956"/>
                </a:cubicBezTo>
                <a:cubicBezTo>
                  <a:pt x="378354" y="680874"/>
                  <a:pt x="387212" y="712419"/>
                  <a:pt x="387212" y="712419"/>
                </a:cubicBezTo>
                <a:cubicBezTo>
                  <a:pt x="383168" y="752857"/>
                  <a:pt x="392199" y="784869"/>
                  <a:pt x="363979" y="813086"/>
                </a:cubicBezTo>
                <a:cubicBezTo>
                  <a:pt x="357397" y="819667"/>
                  <a:pt x="349071" y="824412"/>
                  <a:pt x="340746" y="828574"/>
                </a:cubicBezTo>
                <a:cubicBezTo>
                  <a:pt x="333445" y="832224"/>
                  <a:pt x="325258" y="833737"/>
                  <a:pt x="317514" y="836318"/>
                </a:cubicBezTo>
                <a:cubicBezTo>
                  <a:pt x="312351" y="851805"/>
                  <a:pt x="305985" y="866942"/>
                  <a:pt x="302025" y="882780"/>
                </a:cubicBezTo>
                <a:cubicBezTo>
                  <a:pt x="299444" y="893105"/>
                  <a:pt x="297339" y="903560"/>
                  <a:pt x="294281" y="913754"/>
                </a:cubicBezTo>
                <a:cubicBezTo>
                  <a:pt x="289590" y="929391"/>
                  <a:pt x="282753" y="944378"/>
                  <a:pt x="278793" y="960216"/>
                </a:cubicBezTo>
                <a:cubicBezTo>
                  <a:pt x="276211" y="970541"/>
                  <a:pt x="276689" y="982166"/>
                  <a:pt x="271048" y="991191"/>
                </a:cubicBezTo>
                <a:cubicBezTo>
                  <a:pt x="263308" y="1003573"/>
                  <a:pt x="240071" y="1022166"/>
                  <a:pt x="240071" y="1022166"/>
                </a:cubicBezTo>
                <a:cubicBezTo>
                  <a:pt x="231075" y="1058149"/>
                  <a:pt x="232327" y="1042498"/>
                  <a:pt x="232327" y="106862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6" name="Freeform 105">
            <a:extLst>
              <a:ext uri="{FF2B5EF4-FFF2-40B4-BE49-F238E27FC236}">
                <a16:creationId xmlns:a16="http://schemas.microsoft.com/office/drawing/2014/main" id="{61D6708E-B9FD-BD49-B7D8-49DEA8E05063}"/>
              </a:ext>
            </a:extLst>
          </p:cNvPr>
          <p:cNvSpPr/>
          <p:nvPr/>
        </p:nvSpPr>
        <p:spPr>
          <a:xfrm>
            <a:off x="2665675" y="2849633"/>
            <a:ext cx="737601" cy="1022678"/>
          </a:xfrm>
          <a:custGeom>
            <a:avLst/>
            <a:gdLst>
              <a:gd name="connsiteX0" fmla="*/ 116163 w 737601"/>
              <a:gd name="connsiteY0" fmla="*/ 0 h 1022678"/>
              <a:gd name="connsiteX1" fmla="*/ 154884 w 737601"/>
              <a:gd name="connsiteY1" fmla="*/ 46462 h 1022678"/>
              <a:gd name="connsiteX2" fmla="*/ 201350 w 737601"/>
              <a:gd name="connsiteY2" fmla="*/ 100668 h 1022678"/>
              <a:gd name="connsiteX3" fmla="*/ 263303 w 737601"/>
              <a:gd name="connsiteY3" fmla="*/ 123899 h 1022678"/>
              <a:gd name="connsiteX4" fmla="*/ 495630 w 737601"/>
              <a:gd name="connsiteY4" fmla="*/ 147130 h 1022678"/>
              <a:gd name="connsiteX5" fmla="*/ 596305 w 737601"/>
              <a:gd name="connsiteY5" fmla="*/ 170361 h 1022678"/>
              <a:gd name="connsiteX6" fmla="*/ 611794 w 737601"/>
              <a:gd name="connsiteY6" fmla="*/ 185848 h 1022678"/>
              <a:gd name="connsiteX7" fmla="*/ 681492 w 737601"/>
              <a:gd name="connsiteY7" fmla="*/ 240054 h 1022678"/>
              <a:gd name="connsiteX8" fmla="*/ 704725 w 737601"/>
              <a:gd name="connsiteY8" fmla="*/ 286516 h 1022678"/>
              <a:gd name="connsiteX9" fmla="*/ 727957 w 737601"/>
              <a:gd name="connsiteY9" fmla="*/ 302003 h 1022678"/>
              <a:gd name="connsiteX10" fmla="*/ 727957 w 737601"/>
              <a:gd name="connsiteY10" fmla="*/ 363953 h 1022678"/>
              <a:gd name="connsiteX11" fmla="*/ 689236 w 737601"/>
              <a:gd name="connsiteY11" fmla="*/ 379440 h 1022678"/>
              <a:gd name="connsiteX12" fmla="*/ 666003 w 737601"/>
              <a:gd name="connsiteY12" fmla="*/ 394928 h 1022678"/>
              <a:gd name="connsiteX13" fmla="*/ 642771 w 737601"/>
              <a:gd name="connsiteY13" fmla="*/ 402671 h 1022678"/>
              <a:gd name="connsiteX14" fmla="*/ 611794 w 737601"/>
              <a:gd name="connsiteY14" fmla="*/ 418159 h 1022678"/>
              <a:gd name="connsiteX15" fmla="*/ 565328 w 737601"/>
              <a:gd name="connsiteY15" fmla="*/ 425902 h 1022678"/>
              <a:gd name="connsiteX16" fmla="*/ 518863 w 737601"/>
              <a:gd name="connsiteY16" fmla="*/ 441390 h 1022678"/>
              <a:gd name="connsiteX17" fmla="*/ 472398 w 737601"/>
              <a:gd name="connsiteY17" fmla="*/ 487852 h 1022678"/>
              <a:gd name="connsiteX18" fmla="*/ 464653 w 737601"/>
              <a:gd name="connsiteY18" fmla="*/ 511083 h 1022678"/>
              <a:gd name="connsiteX19" fmla="*/ 495630 w 737601"/>
              <a:gd name="connsiteY19" fmla="*/ 557545 h 1022678"/>
              <a:gd name="connsiteX20" fmla="*/ 511119 w 737601"/>
              <a:gd name="connsiteY20" fmla="*/ 580776 h 1022678"/>
              <a:gd name="connsiteX21" fmla="*/ 549840 w 737601"/>
              <a:gd name="connsiteY21" fmla="*/ 627238 h 1022678"/>
              <a:gd name="connsiteX22" fmla="*/ 542096 w 737601"/>
              <a:gd name="connsiteY22" fmla="*/ 681444 h 1022678"/>
              <a:gd name="connsiteX23" fmla="*/ 511119 w 737601"/>
              <a:gd name="connsiteY23" fmla="*/ 712419 h 1022678"/>
              <a:gd name="connsiteX24" fmla="*/ 495630 w 737601"/>
              <a:gd name="connsiteY24" fmla="*/ 735650 h 1022678"/>
              <a:gd name="connsiteX25" fmla="*/ 449165 w 737601"/>
              <a:gd name="connsiteY25" fmla="*/ 774368 h 1022678"/>
              <a:gd name="connsiteX26" fmla="*/ 433676 w 737601"/>
              <a:gd name="connsiteY26" fmla="*/ 789855 h 1022678"/>
              <a:gd name="connsiteX27" fmla="*/ 410444 w 737601"/>
              <a:gd name="connsiteY27" fmla="*/ 797599 h 1022678"/>
              <a:gd name="connsiteX28" fmla="*/ 387211 w 737601"/>
              <a:gd name="connsiteY28" fmla="*/ 813086 h 1022678"/>
              <a:gd name="connsiteX29" fmla="*/ 278792 w 737601"/>
              <a:gd name="connsiteY29" fmla="*/ 828574 h 1022678"/>
              <a:gd name="connsiteX30" fmla="*/ 224582 w 737601"/>
              <a:gd name="connsiteY30" fmla="*/ 844061 h 1022678"/>
              <a:gd name="connsiteX31" fmla="*/ 193605 w 737601"/>
              <a:gd name="connsiteY31" fmla="*/ 890523 h 1022678"/>
              <a:gd name="connsiteX32" fmla="*/ 147140 w 737601"/>
              <a:gd name="connsiteY32" fmla="*/ 921498 h 1022678"/>
              <a:gd name="connsiteX33" fmla="*/ 100675 w 737601"/>
              <a:gd name="connsiteY33" fmla="*/ 936985 h 1022678"/>
              <a:gd name="connsiteX34" fmla="*/ 92930 w 737601"/>
              <a:gd name="connsiteY34" fmla="*/ 960216 h 1022678"/>
              <a:gd name="connsiteX35" fmla="*/ 46465 w 737601"/>
              <a:gd name="connsiteY35" fmla="*/ 983447 h 1022678"/>
              <a:gd name="connsiteX36" fmla="*/ 7744 w 737601"/>
              <a:gd name="connsiteY36" fmla="*/ 1022166 h 1022678"/>
              <a:gd name="connsiteX37" fmla="*/ 0 w 737601"/>
              <a:gd name="connsiteY37" fmla="*/ 1022166 h 102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37601" h="1022678">
                <a:moveTo>
                  <a:pt x="116163" y="0"/>
                </a:moveTo>
                <a:cubicBezTo>
                  <a:pt x="129070" y="15487"/>
                  <a:pt x="142289" y="30720"/>
                  <a:pt x="154884" y="46462"/>
                </a:cubicBezTo>
                <a:cubicBezTo>
                  <a:pt x="168983" y="64085"/>
                  <a:pt x="182318" y="87074"/>
                  <a:pt x="201350" y="100668"/>
                </a:cubicBezTo>
                <a:cubicBezTo>
                  <a:pt x="219944" y="113949"/>
                  <a:pt x="241320" y="119777"/>
                  <a:pt x="263303" y="123899"/>
                </a:cubicBezTo>
                <a:cubicBezTo>
                  <a:pt x="380212" y="145818"/>
                  <a:pt x="357369" y="139449"/>
                  <a:pt x="495630" y="147130"/>
                </a:cubicBezTo>
                <a:cubicBezTo>
                  <a:pt x="532728" y="152429"/>
                  <a:pt x="562284" y="153352"/>
                  <a:pt x="596305" y="170361"/>
                </a:cubicBezTo>
                <a:cubicBezTo>
                  <a:pt x="602835" y="173626"/>
                  <a:pt x="605953" y="181468"/>
                  <a:pt x="611794" y="185848"/>
                </a:cubicBezTo>
                <a:cubicBezTo>
                  <a:pt x="685895" y="241420"/>
                  <a:pt x="634198" y="192764"/>
                  <a:pt x="681492" y="240054"/>
                </a:cubicBezTo>
                <a:cubicBezTo>
                  <a:pt x="687791" y="258950"/>
                  <a:pt x="689711" y="271504"/>
                  <a:pt x="704725" y="286516"/>
                </a:cubicBezTo>
                <a:cubicBezTo>
                  <a:pt x="711306" y="293097"/>
                  <a:pt x="720213" y="296841"/>
                  <a:pt x="727957" y="302003"/>
                </a:cubicBezTo>
                <a:cubicBezTo>
                  <a:pt x="734531" y="321725"/>
                  <a:pt x="745899" y="343021"/>
                  <a:pt x="727957" y="363953"/>
                </a:cubicBezTo>
                <a:cubicBezTo>
                  <a:pt x="718910" y="374507"/>
                  <a:pt x="701670" y="373224"/>
                  <a:pt x="689236" y="379440"/>
                </a:cubicBezTo>
                <a:cubicBezTo>
                  <a:pt x="680911" y="383602"/>
                  <a:pt x="674328" y="390766"/>
                  <a:pt x="666003" y="394928"/>
                </a:cubicBezTo>
                <a:cubicBezTo>
                  <a:pt x="658702" y="398578"/>
                  <a:pt x="650274" y="399456"/>
                  <a:pt x="642771" y="402671"/>
                </a:cubicBezTo>
                <a:cubicBezTo>
                  <a:pt x="632160" y="407218"/>
                  <a:pt x="622852" y="414842"/>
                  <a:pt x="611794" y="418159"/>
                </a:cubicBezTo>
                <a:cubicBezTo>
                  <a:pt x="596754" y="422671"/>
                  <a:pt x="580817" y="423321"/>
                  <a:pt x="565328" y="425902"/>
                </a:cubicBezTo>
                <a:cubicBezTo>
                  <a:pt x="549840" y="431065"/>
                  <a:pt x="532447" y="432334"/>
                  <a:pt x="518863" y="441390"/>
                </a:cubicBezTo>
                <a:cubicBezTo>
                  <a:pt x="500638" y="453539"/>
                  <a:pt x="472398" y="487852"/>
                  <a:pt x="472398" y="487852"/>
                </a:cubicBezTo>
                <a:cubicBezTo>
                  <a:pt x="469816" y="495596"/>
                  <a:pt x="464653" y="502920"/>
                  <a:pt x="464653" y="511083"/>
                </a:cubicBezTo>
                <a:cubicBezTo>
                  <a:pt x="464653" y="535577"/>
                  <a:pt x="481664" y="540787"/>
                  <a:pt x="495630" y="557545"/>
                </a:cubicBezTo>
                <a:cubicBezTo>
                  <a:pt x="501588" y="564695"/>
                  <a:pt x="505161" y="573626"/>
                  <a:pt x="511119" y="580776"/>
                </a:cubicBezTo>
                <a:cubicBezTo>
                  <a:pt x="560809" y="640400"/>
                  <a:pt x="511384" y="569560"/>
                  <a:pt x="549840" y="627238"/>
                </a:cubicBezTo>
                <a:cubicBezTo>
                  <a:pt x="547259" y="645307"/>
                  <a:pt x="549649" y="664828"/>
                  <a:pt x="542096" y="681444"/>
                </a:cubicBezTo>
                <a:cubicBezTo>
                  <a:pt x="536053" y="694737"/>
                  <a:pt x="520622" y="701333"/>
                  <a:pt x="511119" y="712419"/>
                </a:cubicBezTo>
                <a:cubicBezTo>
                  <a:pt x="505062" y="719485"/>
                  <a:pt x="501588" y="728500"/>
                  <a:pt x="495630" y="735650"/>
                </a:cubicBezTo>
                <a:cubicBezTo>
                  <a:pt x="468036" y="768761"/>
                  <a:pt x="479624" y="750003"/>
                  <a:pt x="449165" y="774368"/>
                </a:cubicBezTo>
                <a:cubicBezTo>
                  <a:pt x="443464" y="778929"/>
                  <a:pt x="439937" y="786099"/>
                  <a:pt x="433676" y="789855"/>
                </a:cubicBezTo>
                <a:cubicBezTo>
                  <a:pt x="426676" y="794055"/>
                  <a:pt x="417745" y="793949"/>
                  <a:pt x="410444" y="797599"/>
                </a:cubicBezTo>
                <a:cubicBezTo>
                  <a:pt x="402119" y="801761"/>
                  <a:pt x="395766" y="809420"/>
                  <a:pt x="387211" y="813086"/>
                </a:cubicBezTo>
                <a:cubicBezTo>
                  <a:pt x="361578" y="824071"/>
                  <a:pt x="292453" y="827208"/>
                  <a:pt x="278792" y="828574"/>
                </a:cubicBezTo>
                <a:cubicBezTo>
                  <a:pt x="278527" y="828640"/>
                  <a:pt x="228284" y="840360"/>
                  <a:pt x="224582" y="844061"/>
                </a:cubicBezTo>
                <a:cubicBezTo>
                  <a:pt x="168197" y="900441"/>
                  <a:pt x="241058" y="854936"/>
                  <a:pt x="193605" y="890523"/>
                </a:cubicBezTo>
                <a:cubicBezTo>
                  <a:pt x="178713" y="901691"/>
                  <a:pt x="164799" y="915612"/>
                  <a:pt x="147140" y="921498"/>
                </a:cubicBezTo>
                <a:lnTo>
                  <a:pt x="100675" y="936985"/>
                </a:lnTo>
                <a:cubicBezTo>
                  <a:pt x="98093" y="944729"/>
                  <a:pt x="97130" y="953217"/>
                  <a:pt x="92930" y="960216"/>
                </a:cubicBezTo>
                <a:cubicBezTo>
                  <a:pt x="80745" y="980523"/>
                  <a:pt x="68739" y="977879"/>
                  <a:pt x="46465" y="983447"/>
                </a:cubicBezTo>
                <a:cubicBezTo>
                  <a:pt x="30976" y="1006679"/>
                  <a:pt x="33558" y="1009260"/>
                  <a:pt x="7744" y="1022166"/>
                </a:cubicBezTo>
                <a:cubicBezTo>
                  <a:pt x="5435" y="1023320"/>
                  <a:pt x="2581" y="1022166"/>
                  <a:pt x="0" y="102216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7" name="Oval 106">
            <a:extLst>
              <a:ext uri="{FF2B5EF4-FFF2-40B4-BE49-F238E27FC236}">
                <a16:creationId xmlns:a16="http://schemas.microsoft.com/office/drawing/2014/main" id="{D2CF6EDB-BD53-B447-852E-6FCD007DD944}"/>
              </a:ext>
            </a:extLst>
          </p:cNvPr>
          <p:cNvSpPr/>
          <p:nvPr/>
        </p:nvSpPr>
        <p:spPr>
          <a:xfrm>
            <a:off x="1914708" y="3794362"/>
            <a:ext cx="1416970" cy="4568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Snip Same Side Corner Rectangle 107">
            <a:extLst>
              <a:ext uri="{FF2B5EF4-FFF2-40B4-BE49-F238E27FC236}">
                <a16:creationId xmlns:a16="http://schemas.microsoft.com/office/drawing/2014/main" id="{2F73D8E0-9380-8F49-80B4-3A2F9A683613}"/>
              </a:ext>
            </a:extLst>
          </p:cNvPr>
          <p:cNvSpPr/>
          <p:nvPr/>
        </p:nvSpPr>
        <p:spPr>
          <a:xfrm rot="10800000">
            <a:off x="2371908" y="4251238"/>
            <a:ext cx="543525" cy="363954"/>
          </a:xfrm>
          <a:prstGeom prst="snip2Same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Freeform 108">
            <a:extLst>
              <a:ext uri="{FF2B5EF4-FFF2-40B4-BE49-F238E27FC236}">
                <a16:creationId xmlns:a16="http://schemas.microsoft.com/office/drawing/2014/main" id="{4CFE234B-030A-664A-8F8C-1735107CF00F}"/>
              </a:ext>
            </a:extLst>
          </p:cNvPr>
          <p:cNvSpPr/>
          <p:nvPr/>
        </p:nvSpPr>
        <p:spPr>
          <a:xfrm>
            <a:off x="1898996" y="4599705"/>
            <a:ext cx="798750" cy="2121770"/>
          </a:xfrm>
          <a:custGeom>
            <a:avLst/>
            <a:gdLst>
              <a:gd name="connsiteX0" fmla="*/ 782167 w 798750"/>
              <a:gd name="connsiteY0" fmla="*/ 0 h 2121770"/>
              <a:gd name="connsiteX1" fmla="*/ 782167 w 798750"/>
              <a:gd name="connsiteY1" fmla="*/ 162618 h 2121770"/>
              <a:gd name="connsiteX2" fmla="*/ 758934 w 798750"/>
              <a:gd name="connsiteY2" fmla="*/ 185849 h 2121770"/>
              <a:gd name="connsiteX3" fmla="*/ 727957 w 798750"/>
              <a:gd name="connsiteY3" fmla="*/ 193592 h 2121770"/>
              <a:gd name="connsiteX4" fmla="*/ 704725 w 798750"/>
              <a:gd name="connsiteY4" fmla="*/ 201336 h 2121770"/>
              <a:gd name="connsiteX5" fmla="*/ 650515 w 798750"/>
              <a:gd name="connsiteY5" fmla="*/ 224567 h 2121770"/>
              <a:gd name="connsiteX6" fmla="*/ 588561 w 798750"/>
              <a:gd name="connsiteY6" fmla="*/ 255542 h 2121770"/>
              <a:gd name="connsiteX7" fmla="*/ 557584 w 798750"/>
              <a:gd name="connsiteY7" fmla="*/ 271029 h 2121770"/>
              <a:gd name="connsiteX8" fmla="*/ 526607 w 798750"/>
              <a:gd name="connsiteY8" fmla="*/ 278773 h 2121770"/>
              <a:gd name="connsiteX9" fmla="*/ 503375 w 798750"/>
              <a:gd name="connsiteY9" fmla="*/ 294260 h 2121770"/>
              <a:gd name="connsiteX10" fmla="*/ 480142 w 798750"/>
              <a:gd name="connsiteY10" fmla="*/ 302004 h 2121770"/>
              <a:gd name="connsiteX11" fmla="*/ 456909 w 798750"/>
              <a:gd name="connsiteY11" fmla="*/ 325235 h 2121770"/>
              <a:gd name="connsiteX12" fmla="*/ 449165 w 798750"/>
              <a:gd name="connsiteY12" fmla="*/ 348466 h 2121770"/>
              <a:gd name="connsiteX13" fmla="*/ 526607 w 798750"/>
              <a:gd name="connsiteY13" fmla="*/ 402672 h 2121770"/>
              <a:gd name="connsiteX14" fmla="*/ 549840 w 798750"/>
              <a:gd name="connsiteY14" fmla="*/ 418159 h 2121770"/>
              <a:gd name="connsiteX15" fmla="*/ 526607 w 798750"/>
              <a:gd name="connsiteY15" fmla="*/ 433646 h 2121770"/>
              <a:gd name="connsiteX16" fmla="*/ 557584 w 798750"/>
              <a:gd name="connsiteY16" fmla="*/ 464621 h 2121770"/>
              <a:gd name="connsiteX17" fmla="*/ 573073 w 798750"/>
              <a:gd name="connsiteY17" fmla="*/ 526571 h 2121770"/>
              <a:gd name="connsiteX18" fmla="*/ 580817 w 798750"/>
              <a:gd name="connsiteY18" fmla="*/ 549802 h 2121770"/>
              <a:gd name="connsiteX19" fmla="*/ 588561 w 798750"/>
              <a:gd name="connsiteY19" fmla="*/ 596264 h 2121770"/>
              <a:gd name="connsiteX20" fmla="*/ 573073 w 798750"/>
              <a:gd name="connsiteY20" fmla="*/ 689188 h 2121770"/>
              <a:gd name="connsiteX21" fmla="*/ 557584 w 798750"/>
              <a:gd name="connsiteY21" fmla="*/ 712419 h 2121770"/>
              <a:gd name="connsiteX22" fmla="*/ 534352 w 798750"/>
              <a:gd name="connsiteY22" fmla="*/ 782112 h 2121770"/>
              <a:gd name="connsiteX23" fmla="*/ 495631 w 798750"/>
              <a:gd name="connsiteY23" fmla="*/ 820831 h 2121770"/>
              <a:gd name="connsiteX24" fmla="*/ 464654 w 798750"/>
              <a:gd name="connsiteY24" fmla="*/ 890524 h 2121770"/>
              <a:gd name="connsiteX25" fmla="*/ 449165 w 798750"/>
              <a:gd name="connsiteY25" fmla="*/ 906011 h 2121770"/>
              <a:gd name="connsiteX26" fmla="*/ 410444 w 798750"/>
              <a:gd name="connsiteY26" fmla="*/ 936986 h 2121770"/>
              <a:gd name="connsiteX27" fmla="*/ 379467 w 798750"/>
              <a:gd name="connsiteY27" fmla="*/ 983448 h 2121770"/>
              <a:gd name="connsiteX28" fmla="*/ 317513 w 798750"/>
              <a:gd name="connsiteY28" fmla="*/ 1053141 h 2121770"/>
              <a:gd name="connsiteX29" fmla="*/ 302025 w 798750"/>
              <a:gd name="connsiteY29" fmla="*/ 1084116 h 2121770"/>
              <a:gd name="connsiteX30" fmla="*/ 286536 w 798750"/>
              <a:gd name="connsiteY30" fmla="*/ 1099603 h 2121770"/>
              <a:gd name="connsiteX31" fmla="*/ 271048 w 798750"/>
              <a:gd name="connsiteY31" fmla="*/ 1122834 h 2121770"/>
              <a:gd name="connsiteX32" fmla="*/ 240071 w 798750"/>
              <a:gd name="connsiteY32" fmla="*/ 1161553 h 2121770"/>
              <a:gd name="connsiteX33" fmla="*/ 224582 w 798750"/>
              <a:gd name="connsiteY33" fmla="*/ 1223502 h 2121770"/>
              <a:gd name="connsiteX34" fmla="*/ 240071 w 798750"/>
              <a:gd name="connsiteY34" fmla="*/ 1254477 h 2121770"/>
              <a:gd name="connsiteX35" fmla="*/ 302025 w 798750"/>
              <a:gd name="connsiteY35" fmla="*/ 1293195 h 2121770"/>
              <a:gd name="connsiteX36" fmla="*/ 317513 w 798750"/>
              <a:gd name="connsiteY36" fmla="*/ 1308683 h 2121770"/>
              <a:gd name="connsiteX37" fmla="*/ 340746 w 798750"/>
              <a:gd name="connsiteY37" fmla="*/ 1316426 h 2121770"/>
              <a:gd name="connsiteX38" fmla="*/ 379467 w 798750"/>
              <a:gd name="connsiteY38" fmla="*/ 1355145 h 2121770"/>
              <a:gd name="connsiteX39" fmla="*/ 371723 w 798750"/>
              <a:gd name="connsiteY39" fmla="*/ 1393863 h 2121770"/>
              <a:gd name="connsiteX40" fmla="*/ 348490 w 798750"/>
              <a:gd name="connsiteY40" fmla="*/ 1409351 h 2121770"/>
              <a:gd name="connsiteX41" fmla="*/ 333002 w 798750"/>
              <a:gd name="connsiteY41" fmla="*/ 1432582 h 2121770"/>
              <a:gd name="connsiteX42" fmla="*/ 278792 w 798750"/>
              <a:gd name="connsiteY42" fmla="*/ 1471300 h 2121770"/>
              <a:gd name="connsiteX43" fmla="*/ 247815 w 798750"/>
              <a:gd name="connsiteY43" fmla="*/ 1510019 h 2121770"/>
              <a:gd name="connsiteX44" fmla="*/ 224582 w 798750"/>
              <a:gd name="connsiteY44" fmla="*/ 1517762 h 2121770"/>
              <a:gd name="connsiteX45" fmla="*/ 170373 w 798750"/>
              <a:gd name="connsiteY45" fmla="*/ 1540993 h 2121770"/>
              <a:gd name="connsiteX46" fmla="*/ 154884 w 798750"/>
              <a:gd name="connsiteY46" fmla="*/ 1672636 h 2121770"/>
              <a:gd name="connsiteX47" fmla="*/ 116163 w 798750"/>
              <a:gd name="connsiteY47" fmla="*/ 1765560 h 2121770"/>
              <a:gd name="connsiteX48" fmla="*/ 100675 w 798750"/>
              <a:gd name="connsiteY48" fmla="*/ 1788791 h 2121770"/>
              <a:gd name="connsiteX49" fmla="*/ 92931 w 798750"/>
              <a:gd name="connsiteY49" fmla="*/ 1812022 h 2121770"/>
              <a:gd name="connsiteX50" fmla="*/ 61954 w 798750"/>
              <a:gd name="connsiteY50" fmla="*/ 1866228 h 2121770"/>
              <a:gd name="connsiteX51" fmla="*/ 38721 w 798750"/>
              <a:gd name="connsiteY51" fmla="*/ 1928177 h 2121770"/>
              <a:gd name="connsiteX52" fmla="*/ 23232 w 798750"/>
              <a:gd name="connsiteY52" fmla="*/ 1974640 h 2121770"/>
              <a:gd name="connsiteX53" fmla="*/ 23232 w 798750"/>
              <a:gd name="connsiteY53" fmla="*/ 2090795 h 2121770"/>
              <a:gd name="connsiteX54" fmla="*/ 0 w 798750"/>
              <a:gd name="connsiteY54" fmla="*/ 2121770 h 21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8750" h="2121770">
                <a:moveTo>
                  <a:pt x="782167" y="0"/>
                </a:moveTo>
                <a:cubicBezTo>
                  <a:pt x="798586" y="73883"/>
                  <a:pt x="809328" y="81140"/>
                  <a:pt x="782167" y="162618"/>
                </a:cubicBezTo>
                <a:cubicBezTo>
                  <a:pt x="778704" y="173008"/>
                  <a:pt x="768443" y="180416"/>
                  <a:pt x="758934" y="185849"/>
                </a:cubicBezTo>
                <a:cubicBezTo>
                  <a:pt x="749693" y="191129"/>
                  <a:pt x="738191" y="190668"/>
                  <a:pt x="727957" y="193592"/>
                </a:cubicBezTo>
                <a:cubicBezTo>
                  <a:pt x="720108" y="195834"/>
                  <a:pt x="712469" y="198755"/>
                  <a:pt x="704725" y="201336"/>
                </a:cubicBezTo>
                <a:cubicBezTo>
                  <a:pt x="672293" y="233764"/>
                  <a:pt x="710161" y="201628"/>
                  <a:pt x="650515" y="224567"/>
                </a:cubicBezTo>
                <a:cubicBezTo>
                  <a:pt x="628965" y="232855"/>
                  <a:pt x="609212" y="245217"/>
                  <a:pt x="588561" y="255542"/>
                </a:cubicBezTo>
                <a:cubicBezTo>
                  <a:pt x="578235" y="260704"/>
                  <a:pt x="568784" y="268229"/>
                  <a:pt x="557584" y="271029"/>
                </a:cubicBezTo>
                <a:lnTo>
                  <a:pt x="526607" y="278773"/>
                </a:lnTo>
                <a:cubicBezTo>
                  <a:pt x="518863" y="283935"/>
                  <a:pt x="511699" y="290098"/>
                  <a:pt x="503375" y="294260"/>
                </a:cubicBezTo>
                <a:cubicBezTo>
                  <a:pt x="496074" y="297911"/>
                  <a:pt x="486934" y="297476"/>
                  <a:pt x="480142" y="302004"/>
                </a:cubicBezTo>
                <a:cubicBezTo>
                  <a:pt x="471029" y="308079"/>
                  <a:pt x="464653" y="317491"/>
                  <a:pt x="456909" y="325235"/>
                </a:cubicBezTo>
                <a:cubicBezTo>
                  <a:pt x="454328" y="332979"/>
                  <a:pt x="445949" y="340964"/>
                  <a:pt x="449165" y="348466"/>
                </a:cubicBezTo>
                <a:cubicBezTo>
                  <a:pt x="461539" y="377337"/>
                  <a:pt x="503662" y="389926"/>
                  <a:pt x="526607" y="402672"/>
                </a:cubicBezTo>
                <a:cubicBezTo>
                  <a:pt x="534743" y="407192"/>
                  <a:pt x="542096" y="412997"/>
                  <a:pt x="549840" y="418159"/>
                </a:cubicBezTo>
                <a:cubicBezTo>
                  <a:pt x="542096" y="423321"/>
                  <a:pt x="530064" y="425004"/>
                  <a:pt x="526607" y="433646"/>
                </a:cubicBezTo>
                <a:cubicBezTo>
                  <a:pt x="516889" y="457941"/>
                  <a:pt x="546652" y="460978"/>
                  <a:pt x="557584" y="464621"/>
                </a:cubicBezTo>
                <a:cubicBezTo>
                  <a:pt x="562747" y="485271"/>
                  <a:pt x="567472" y="506035"/>
                  <a:pt x="573073" y="526571"/>
                </a:cubicBezTo>
                <a:cubicBezTo>
                  <a:pt x="575221" y="534446"/>
                  <a:pt x="579046" y="541834"/>
                  <a:pt x="580817" y="549802"/>
                </a:cubicBezTo>
                <a:cubicBezTo>
                  <a:pt x="584223" y="565129"/>
                  <a:pt x="585980" y="580777"/>
                  <a:pt x="588561" y="596264"/>
                </a:cubicBezTo>
                <a:cubicBezTo>
                  <a:pt x="586108" y="618342"/>
                  <a:pt x="586046" y="663243"/>
                  <a:pt x="573073" y="689188"/>
                </a:cubicBezTo>
                <a:cubicBezTo>
                  <a:pt x="568910" y="697512"/>
                  <a:pt x="562747" y="704675"/>
                  <a:pt x="557584" y="712419"/>
                </a:cubicBezTo>
                <a:cubicBezTo>
                  <a:pt x="552263" y="739025"/>
                  <a:pt x="551616" y="759916"/>
                  <a:pt x="534352" y="782112"/>
                </a:cubicBezTo>
                <a:cubicBezTo>
                  <a:pt x="523145" y="796520"/>
                  <a:pt x="495631" y="820831"/>
                  <a:pt x="495631" y="820831"/>
                </a:cubicBezTo>
                <a:cubicBezTo>
                  <a:pt x="483351" y="857668"/>
                  <a:pt x="485691" y="864230"/>
                  <a:pt x="464654" y="890524"/>
                </a:cubicBezTo>
                <a:cubicBezTo>
                  <a:pt x="460093" y="896225"/>
                  <a:pt x="454709" y="901260"/>
                  <a:pt x="449165" y="906011"/>
                </a:cubicBezTo>
                <a:cubicBezTo>
                  <a:pt x="436615" y="916767"/>
                  <a:pt x="421501" y="924701"/>
                  <a:pt x="410444" y="936986"/>
                </a:cubicBezTo>
                <a:cubicBezTo>
                  <a:pt x="397992" y="950821"/>
                  <a:pt x="390416" y="968395"/>
                  <a:pt x="379467" y="983448"/>
                </a:cubicBezTo>
                <a:cubicBezTo>
                  <a:pt x="352735" y="1020201"/>
                  <a:pt x="348368" y="1022288"/>
                  <a:pt x="317513" y="1053141"/>
                </a:cubicBezTo>
                <a:cubicBezTo>
                  <a:pt x="312350" y="1063466"/>
                  <a:pt x="308429" y="1074511"/>
                  <a:pt x="302025" y="1084116"/>
                </a:cubicBezTo>
                <a:cubicBezTo>
                  <a:pt x="297975" y="1090191"/>
                  <a:pt x="291097" y="1093902"/>
                  <a:pt x="286536" y="1099603"/>
                </a:cubicBezTo>
                <a:cubicBezTo>
                  <a:pt x="280722" y="1106870"/>
                  <a:pt x="276862" y="1115567"/>
                  <a:pt x="271048" y="1122834"/>
                </a:cubicBezTo>
                <a:cubicBezTo>
                  <a:pt x="251840" y="1146843"/>
                  <a:pt x="255961" y="1129774"/>
                  <a:pt x="240071" y="1161553"/>
                </a:cubicBezTo>
                <a:cubicBezTo>
                  <a:pt x="232134" y="1177425"/>
                  <a:pt x="227527" y="1208778"/>
                  <a:pt x="224582" y="1223502"/>
                </a:cubicBezTo>
                <a:cubicBezTo>
                  <a:pt x="229745" y="1233827"/>
                  <a:pt x="232558" y="1245712"/>
                  <a:pt x="240071" y="1254477"/>
                </a:cubicBezTo>
                <a:cubicBezTo>
                  <a:pt x="255151" y="1272069"/>
                  <a:pt x="281983" y="1283175"/>
                  <a:pt x="302025" y="1293195"/>
                </a:cubicBezTo>
                <a:cubicBezTo>
                  <a:pt x="307188" y="1298358"/>
                  <a:pt x="311252" y="1304927"/>
                  <a:pt x="317513" y="1308683"/>
                </a:cubicBezTo>
                <a:cubicBezTo>
                  <a:pt x="324513" y="1312883"/>
                  <a:pt x="334215" y="1311528"/>
                  <a:pt x="340746" y="1316426"/>
                </a:cubicBezTo>
                <a:cubicBezTo>
                  <a:pt x="355349" y="1327377"/>
                  <a:pt x="379467" y="1355145"/>
                  <a:pt x="379467" y="1355145"/>
                </a:cubicBezTo>
                <a:cubicBezTo>
                  <a:pt x="376886" y="1368051"/>
                  <a:pt x="378253" y="1382436"/>
                  <a:pt x="371723" y="1393863"/>
                </a:cubicBezTo>
                <a:cubicBezTo>
                  <a:pt x="367105" y="1401944"/>
                  <a:pt x="355072" y="1402770"/>
                  <a:pt x="348490" y="1409351"/>
                </a:cubicBezTo>
                <a:cubicBezTo>
                  <a:pt x="341909" y="1415932"/>
                  <a:pt x="339583" y="1426001"/>
                  <a:pt x="333002" y="1432582"/>
                </a:cubicBezTo>
                <a:cubicBezTo>
                  <a:pt x="323395" y="1442189"/>
                  <a:pt x="291985" y="1462506"/>
                  <a:pt x="278792" y="1471300"/>
                </a:cubicBezTo>
                <a:cubicBezTo>
                  <a:pt x="271757" y="1481852"/>
                  <a:pt x="260076" y="1502663"/>
                  <a:pt x="247815" y="1510019"/>
                </a:cubicBezTo>
                <a:cubicBezTo>
                  <a:pt x="240815" y="1514219"/>
                  <a:pt x="232085" y="1514547"/>
                  <a:pt x="224582" y="1517762"/>
                </a:cubicBezTo>
                <a:cubicBezTo>
                  <a:pt x="157595" y="1546469"/>
                  <a:pt x="224859" y="1522834"/>
                  <a:pt x="170373" y="1540993"/>
                </a:cubicBezTo>
                <a:cubicBezTo>
                  <a:pt x="149609" y="1603283"/>
                  <a:pt x="170148" y="1535270"/>
                  <a:pt x="154884" y="1672636"/>
                </a:cubicBezTo>
                <a:cubicBezTo>
                  <a:pt x="151534" y="1702784"/>
                  <a:pt x="130221" y="1744474"/>
                  <a:pt x="116163" y="1765560"/>
                </a:cubicBezTo>
                <a:cubicBezTo>
                  <a:pt x="111000" y="1773304"/>
                  <a:pt x="104837" y="1780467"/>
                  <a:pt x="100675" y="1788791"/>
                </a:cubicBezTo>
                <a:cubicBezTo>
                  <a:pt x="97024" y="1796092"/>
                  <a:pt x="96147" y="1804520"/>
                  <a:pt x="92931" y="1812022"/>
                </a:cubicBezTo>
                <a:cubicBezTo>
                  <a:pt x="81141" y="1839529"/>
                  <a:pt x="77507" y="1842899"/>
                  <a:pt x="61954" y="1866228"/>
                </a:cubicBezTo>
                <a:cubicBezTo>
                  <a:pt x="45185" y="1933294"/>
                  <a:pt x="65720" y="1860685"/>
                  <a:pt x="38721" y="1928177"/>
                </a:cubicBezTo>
                <a:cubicBezTo>
                  <a:pt x="32657" y="1943335"/>
                  <a:pt x="23232" y="1974640"/>
                  <a:pt x="23232" y="1974640"/>
                </a:cubicBezTo>
                <a:cubicBezTo>
                  <a:pt x="33276" y="2024853"/>
                  <a:pt x="37784" y="2027742"/>
                  <a:pt x="23232" y="2090795"/>
                </a:cubicBezTo>
                <a:cubicBezTo>
                  <a:pt x="20605" y="2102177"/>
                  <a:pt x="8486" y="2113284"/>
                  <a:pt x="0" y="212177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10" name="Picture 109">
            <a:extLst>
              <a:ext uri="{FF2B5EF4-FFF2-40B4-BE49-F238E27FC236}">
                <a16:creationId xmlns:a16="http://schemas.microsoft.com/office/drawing/2014/main" id="{DEAFDD98-509F-414A-AC7A-921AD35E6DCD}"/>
              </a:ext>
            </a:extLst>
          </p:cNvPr>
          <p:cNvPicPr>
            <a:picLocks noChangeAspect="1"/>
          </p:cNvPicPr>
          <p:nvPr/>
        </p:nvPicPr>
        <p:blipFill>
          <a:blip r:embed="rId2"/>
          <a:stretch>
            <a:fillRect/>
          </a:stretch>
        </p:blipFill>
        <p:spPr>
          <a:xfrm>
            <a:off x="1470232" y="5405048"/>
            <a:ext cx="680230" cy="680230"/>
          </a:xfrm>
          <a:prstGeom prst="rect">
            <a:avLst/>
          </a:prstGeom>
        </p:spPr>
      </p:pic>
      <p:pic>
        <p:nvPicPr>
          <p:cNvPr id="111" name="Picture 110">
            <a:extLst>
              <a:ext uri="{FF2B5EF4-FFF2-40B4-BE49-F238E27FC236}">
                <a16:creationId xmlns:a16="http://schemas.microsoft.com/office/drawing/2014/main" id="{5278D199-51FA-E245-8C84-F2D9E45C2DB1}"/>
              </a:ext>
            </a:extLst>
          </p:cNvPr>
          <p:cNvPicPr>
            <a:picLocks noChangeAspect="1"/>
          </p:cNvPicPr>
          <p:nvPr/>
        </p:nvPicPr>
        <p:blipFill>
          <a:blip r:embed="rId2"/>
          <a:stretch>
            <a:fillRect/>
          </a:stretch>
        </p:blipFill>
        <p:spPr>
          <a:xfrm>
            <a:off x="2229289" y="5528947"/>
            <a:ext cx="680230" cy="680230"/>
          </a:xfrm>
          <a:prstGeom prst="rect">
            <a:avLst/>
          </a:prstGeom>
        </p:spPr>
      </p:pic>
      <p:sp>
        <p:nvSpPr>
          <p:cNvPr id="112" name="TextBox 111">
            <a:extLst>
              <a:ext uri="{FF2B5EF4-FFF2-40B4-BE49-F238E27FC236}">
                <a16:creationId xmlns:a16="http://schemas.microsoft.com/office/drawing/2014/main" id="{CF8EAF65-17F7-F54E-B023-251128DCF8EA}"/>
              </a:ext>
            </a:extLst>
          </p:cNvPr>
          <p:cNvSpPr txBox="1"/>
          <p:nvPr/>
        </p:nvSpPr>
        <p:spPr>
          <a:xfrm>
            <a:off x="2113942" y="3856422"/>
            <a:ext cx="1069899" cy="369332"/>
          </a:xfrm>
          <a:prstGeom prst="rect">
            <a:avLst/>
          </a:prstGeom>
          <a:noFill/>
        </p:spPr>
        <p:txBody>
          <a:bodyPr wrap="none" rtlCol="0">
            <a:spAutoFit/>
          </a:bodyPr>
          <a:lstStyle/>
          <a:p>
            <a:r>
              <a:rPr lang="en-US" dirty="0"/>
              <a:t>Reservoir</a:t>
            </a:r>
          </a:p>
        </p:txBody>
      </p:sp>
      <p:sp>
        <p:nvSpPr>
          <p:cNvPr id="113" name="TextBox 112">
            <a:extLst>
              <a:ext uri="{FF2B5EF4-FFF2-40B4-BE49-F238E27FC236}">
                <a16:creationId xmlns:a16="http://schemas.microsoft.com/office/drawing/2014/main" id="{622A4B58-2299-7E40-86B0-1E3DE93E2E93}"/>
              </a:ext>
            </a:extLst>
          </p:cNvPr>
          <p:cNvSpPr txBox="1"/>
          <p:nvPr/>
        </p:nvSpPr>
        <p:spPr>
          <a:xfrm>
            <a:off x="2340585" y="4225754"/>
            <a:ext cx="621647" cy="369332"/>
          </a:xfrm>
          <a:prstGeom prst="rect">
            <a:avLst/>
          </a:prstGeom>
          <a:noFill/>
        </p:spPr>
        <p:txBody>
          <a:bodyPr wrap="none" rtlCol="0">
            <a:spAutoFit/>
          </a:bodyPr>
          <a:lstStyle/>
          <a:p>
            <a:r>
              <a:rPr lang="en-US" dirty="0"/>
              <a:t>Dam</a:t>
            </a:r>
          </a:p>
        </p:txBody>
      </p:sp>
      <p:grpSp>
        <p:nvGrpSpPr>
          <p:cNvPr id="114" name="Group 113">
            <a:extLst>
              <a:ext uri="{FF2B5EF4-FFF2-40B4-BE49-F238E27FC236}">
                <a16:creationId xmlns:a16="http://schemas.microsoft.com/office/drawing/2014/main" id="{2ADC10F2-6914-0346-9C22-13EA29E015CC}"/>
              </a:ext>
            </a:extLst>
          </p:cNvPr>
          <p:cNvGrpSpPr/>
          <p:nvPr/>
        </p:nvGrpSpPr>
        <p:grpSpPr>
          <a:xfrm>
            <a:off x="1605810" y="1412213"/>
            <a:ext cx="1091936" cy="1268667"/>
            <a:chOff x="4429700" y="1897204"/>
            <a:chExt cx="1091936" cy="882778"/>
          </a:xfrm>
        </p:grpSpPr>
        <p:sp>
          <p:nvSpPr>
            <p:cNvPr id="115" name="Freeform 114">
              <a:extLst>
                <a:ext uri="{FF2B5EF4-FFF2-40B4-BE49-F238E27FC236}">
                  <a16:creationId xmlns:a16="http://schemas.microsoft.com/office/drawing/2014/main" id="{81A2CF89-E235-6046-BDD9-968DC7AC7EC1}"/>
                </a:ext>
              </a:extLst>
            </p:cNvPr>
            <p:cNvSpPr/>
            <p:nvPr/>
          </p:nvSpPr>
          <p:spPr>
            <a:xfrm>
              <a:off x="4429700" y="1897204"/>
              <a:ext cx="1091936" cy="596262"/>
            </a:xfrm>
            <a:custGeom>
              <a:avLst/>
              <a:gdLst>
                <a:gd name="connsiteX0" fmla="*/ 92931 w 1417194"/>
                <a:gd name="connsiteY0" fmla="*/ 100667 h 906011"/>
                <a:gd name="connsiteX1" fmla="*/ 15488 w 1417194"/>
                <a:gd name="connsiteY1" fmla="*/ 123898 h 906011"/>
                <a:gd name="connsiteX2" fmla="*/ 0 w 1417194"/>
                <a:gd name="connsiteY2" fmla="*/ 170361 h 906011"/>
                <a:gd name="connsiteX3" fmla="*/ 15488 w 1417194"/>
                <a:gd name="connsiteY3" fmla="*/ 263285 h 906011"/>
                <a:gd name="connsiteX4" fmla="*/ 30977 w 1417194"/>
                <a:gd name="connsiteY4" fmla="*/ 278772 h 906011"/>
                <a:gd name="connsiteX5" fmla="*/ 38721 w 1417194"/>
                <a:gd name="connsiteY5" fmla="*/ 302003 h 906011"/>
                <a:gd name="connsiteX6" fmla="*/ 23232 w 1417194"/>
                <a:gd name="connsiteY6" fmla="*/ 317491 h 906011"/>
                <a:gd name="connsiteX7" fmla="*/ 0 w 1417194"/>
                <a:gd name="connsiteY7" fmla="*/ 363953 h 906011"/>
                <a:gd name="connsiteX8" fmla="*/ 23232 w 1417194"/>
                <a:gd name="connsiteY8" fmla="*/ 441390 h 906011"/>
                <a:gd name="connsiteX9" fmla="*/ 46465 w 1417194"/>
                <a:gd name="connsiteY9" fmla="*/ 449133 h 906011"/>
                <a:gd name="connsiteX10" fmla="*/ 61954 w 1417194"/>
                <a:gd name="connsiteY10" fmla="*/ 464621 h 906011"/>
                <a:gd name="connsiteX11" fmla="*/ 139396 w 1417194"/>
                <a:gd name="connsiteY11" fmla="*/ 480108 h 906011"/>
                <a:gd name="connsiteX12" fmla="*/ 116163 w 1417194"/>
                <a:gd name="connsiteY12" fmla="*/ 503339 h 906011"/>
                <a:gd name="connsiteX13" fmla="*/ 108419 w 1417194"/>
                <a:gd name="connsiteY13" fmla="*/ 526570 h 906011"/>
                <a:gd name="connsiteX14" fmla="*/ 92931 w 1417194"/>
                <a:gd name="connsiteY14" fmla="*/ 549801 h 906011"/>
                <a:gd name="connsiteX15" fmla="*/ 116163 w 1417194"/>
                <a:gd name="connsiteY15" fmla="*/ 588520 h 906011"/>
                <a:gd name="connsiteX16" fmla="*/ 139396 w 1417194"/>
                <a:gd name="connsiteY16" fmla="*/ 596263 h 906011"/>
                <a:gd name="connsiteX17" fmla="*/ 162629 w 1417194"/>
                <a:gd name="connsiteY17" fmla="*/ 611751 h 906011"/>
                <a:gd name="connsiteX18" fmla="*/ 302025 w 1417194"/>
                <a:gd name="connsiteY18" fmla="*/ 634982 h 906011"/>
                <a:gd name="connsiteX19" fmla="*/ 317513 w 1417194"/>
                <a:gd name="connsiteY19" fmla="*/ 851805 h 906011"/>
                <a:gd name="connsiteX20" fmla="*/ 325257 w 1417194"/>
                <a:gd name="connsiteY20" fmla="*/ 882779 h 906011"/>
                <a:gd name="connsiteX21" fmla="*/ 418188 w 1417194"/>
                <a:gd name="connsiteY21" fmla="*/ 906011 h 906011"/>
                <a:gd name="connsiteX22" fmla="*/ 635027 w 1417194"/>
                <a:gd name="connsiteY22" fmla="*/ 898267 h 906011"/>
                <a:gd name="connsiteX23" fmla="*/ 666004 w 1417194"/>
                <a:gd name="connsiteY23" fmla="*/ 890523 h 906011"/>
                <a:gd name="connsiteX24" fmla="*/ 658259 w 1417194"/>
                <a:gd name="connsiteY24" fmla="*/ 619494 h 906011"/>
                <a:gd name="connsiteX25" fmla="*/ 666004 w 1417194"/>
                <a:gd name="connsiteY25" fmla="*/ 487852 h 906011"/>
                <a:gd name="connsiteX26" fmla="*/ 720213 w 1417194"/>
                <a:gd name="connsiteY26" fmla="*/ 480108 h 906011"/>
                <a:gd name="connsiteX27" fmla="*/ 735702 w 1417194"/>
                <a:gd name="connsiteY27" fmla="*/ 449133 h 906011"/>
                <a:gd name="connsiteX28" fmla="*/ 727957 w 1417194"/>
                <a:gd name="connsiteY28" fmla="*/ 387184 h 906011"/>
                <a:gd name="connsiteX29" fmla="*/ 851865 w 1417194"/>
                <a:gd name="connsiteY29" fmla="*/ 356209 h 906011"/>
                <a:gd name="connsiteX30" fmla="*/ 913819 w 1417194"/>
                <a:gd name="connsiteY30" fmla="*/ 379440 h 906011"/>
                <a:gd name="connsiteX31" fmla="*/ 1014494 w 1417194"/>
                <a:gd name="connsiteY31" fmla="*/ 402671 h 906011"/>
                <a:gd name="connsiteX32" fmla="*/ 1115169 w 1417194"/>
                <a:gd name="connsiteY32" fmla="*/ 394927 h 906011"/>
                <a:gd name="connsiteX33" fmla="*/ 1161634 w 1417194"/>
                <a:gd name="connsiteY33" fmla="*/ 363953 h 906011"/>
                <a:gd name="connsiteX34" fmla="*/ 1177123 w 1417194"/>
                <a:gd name="connsiteY34" fmla="*/ 332978 h 906011"/>
                <a:gd name="connsiteX35" fmla="*/ 1339752 w 1417194"/>
                <a:gd name="connsiteY35" fmla="*/ 309747 h 906011"/>
                <a:gd name="connsiteX36" fmla="*/ 1386217 w 1417194"/>
                <a:gd name="connsiteY36" fmla="*/ 286516 h 906011"/>
                <a:gd name="connsiteX37" fmla="*/ 1393961 w 1417194"/>
                <a:gd name="connsiteY37" fmla="*/ 263285 h 906011"/>
                <a:gd name="connsiteX38" fmla="*/ 1409450 w 1417194"/>
                <a:gd name="connsiteY38" fmla="*/ 240054 h 906011"/>
                <a:gd name="connsiteX39" fmla="*/ 1417194 w 1417194"/>
                <a:gd name="connsiteY39" fmla="*/ 216823 h 906011"/>
                <a:gd name="connsiteX40" fmla="*/ 1370729 w 1417194"/>
                <a:gd name="connsiteY40" fmla="*/ 154873 h 906011"/>
                <a:gd name="connsiteX41" fmla="*/ 1355240 w 1417194"/>
                <a:gd name="connsiteY41" fmla="*/ 139386 h 906011"/>
                <a:gd name="connsiteX42" fmla="*/ 1316519 w 1417194"/>
                <a:gd name="connsiteY42" fmla="*/ 100667 h 906011"/>
                <a:gd name="connsiteX43" fmla="*/ 1231332 w 1417194"/>
                <a:gd name="connsiteY43" fmla="*/ 85180 h 906011"/>
                <a:gd name="connsiteX44" fmla="*/ 991261 w 1417194"/>
                <a:gd name="connsiteY44" fmla="*/ 85180 h 906011"/>
                <a:gd name="connsiteX45" fmla="*/ 968029 w 1417194"/>
                <a:gd name="connsiteY45" fmla="*/ 108411 h 906011"/>
                <a:gd name="connsiteX46" fmla="*/ 944796 w 1417194"/>
                <a:gd name="connsiteY46" fmla="*/ 116155 h 906011"/>
                <a:gd name="connsiteX47" fmla="*/ 898330 w 1417194"/>
                <a:gd name="connsiteY47" fmla="*/ 85180 h 906011"/>
                <a:gd name="connsiteX48" fmla="*/ 875098 w 1417194"/>
                <a:gd name="connsiteY48" fmla="*/ 77436 h 906011"/>
                <a:gd name="connsiteX49" fmla="*/ 813144 w 1417194"/>
                <a:gd name="connsiteY49" fmla="*/ 46462 h 906011"/>
                <a:gd name="connsiteX50" fmla="*/ 758934 w 1417194"/>
                <a:gd name="connsiteY50" fmla="*/ 54205 h 906011"/>
                <a:gd name="connsiteX51" fmla="*/ 712469 w 1417194"/>
                <a:gd name="connsiteY51" fmla="*/ 69693 h 906011"/>
                <a:gd name="connsiteX52" fmla="*/ 673748 w 1417194"/>
                <a:gd name="connsiteY52" fmla="*/ 61949 h 906011"/>
                <a:gd name="connsiteX53" fmla="*/ 650515 w 1417194"/>
                <a:gd name="connsiteY53" fmla="*/ 38718 h 906011"/>
                <a:gd name="connsiteX54" fmla="*/ 604050 w 1417194"/>
                <a:gd name="connsiteY54" fmla="*/ 7743 h 906011"/>
                <a:gd name="connsiteX55" fmla="*/ 526607 w 1417194"/>
                <a:gd name="connsiteY55" fmla="*/ 38718 h 906011"/>
                <a:gd name="connsiteX56" fmla="*/ 480142 w 1417194"/>
                <a:gd name="connsiteY56" fmla="*/ 54205 h 906011"/>
                <a:gd name="connsiteX57" fmla="*/ 449165 w 1417194"/>
                <a:gd name="connsiteY57" fmla="*/ 38718 h 906011"/>
                <a:gd name="connsiteX58" fmla="*/ 425932 w 1417194"/>
                <a:gd name="connsiteY58" fmla="*/ 15487 h 906011"/>
                <a:gd name="connsiteX59" fmla="*/ 402700 w 1417194"/>
                <a:gd name="connsiteY59" fmla="*/ 0 h 906011"/>
                <a:gd name="connsiteX60" fmla="*/ 371723 w 1417194"/>
                <a:gd name="connsiteY60" fmla="*/ 15487 h 906011"/>
                <a:gd name="connsiteX61" fmla="*/ 317513 w 1417194"/>
                <a:gd name="connsiteY61" fmla="*/ 54205 h 906011"/>
                <a:gd name="connsiteX62" fmla="*/ 286536 w 1417194"/>
                <a:gd name="connsiteY62" fmla="*/ 46462 h 906011"/>
                <a:gd name="connsiteX63" fmla="*/ 271048 w 1417194"/>
                <a:gd name="connsiteY63" fmla="*/ 30974 h 906011"/>
                <a:gd name="connsiteX64" fmla="*/ 247815 w 1417194"/>
                <a:gd name="connsiteY64" fmla="*/ 15487 h 906011"/>
                <a:gd name="connsiteX65" fmla="*/ 193606 w 1417194"/>
                <a:gd name="connsiteY65" fmla="*/ 23231 h 906011"/>
                <a:gd name="connsiteX66" fmla="*/ 185861 w 1417194"/>
                <a:gd name="connsiteY66" fmla="*/ 46462 h 906011"/>
                <a:gd name="connsiteX67" fmla="*/ 162629 w 1417194"/>
                <a:gd name="connsiteY67" fmla="*/ 54205 h 906011"/>
                <a:gd name="connsiteX68" fmla="*/ 139396 w 1417194"/>
                <a:gd name="connsiteY68" fmla="*/ 46462 h 906011"/>
                <a:gd name="connsiteX69" fmla="*/ 108419 w 1417194"/>
                <a:gd name="connsiteY69" fmla="*/ 30974 h 906011"/>
                <a:gd name="connsiteX70" fmla="*/ 92931 w 1417194"/>
                <a:gd name="connsiteY70" fmla="*/ 77436 h 906011"/>
                <a:gd name="connsiteX71" fmla="*/ 92931 w 1417194"/>
                <a:gd name="connsiteY71" fmla="*/ 100667 h 90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417194" h="906011">
                  <a:moveTo>
                    <a:pt x="92931" y="100667"/>
                  </a:moveTo>
                  <a:cubicBezTo>
                    <a:pt x="80024" y="108411"/>
                    <a:pt x="29583" y="95709"/>
                    <a:pt x="15488" y="123898"/>
                  </a:cubicBezTo>
                  <a:cubicBezTo>
                    <a:pt x="8187" y="138500"/>
                    <a:pt x="0" y="170361"/>
                    <a:pt x="0" y="170361"/>
                  </a:cubicBezTo>
                  <a:cubicBezTo>
                    <a:pt x="765" y="177242"/>
                    <a:pt x="3104" y="242647"/>
                    <a:pt x="15488" y="263285"/>
                  </a:cubicBezTo>
                  <a:cubicBezTo>
                    <a:pt x="19245" y="269545"/>
                    <a:pt x="25814" y="273610"/>
                    <a:pt x="30977" y="278772"/>
                  </a:cubicBezTo>
                  <a:cubicBezTo>
                    <a:pt x="33558" y="286516"/>
                    <a:pt x="40322" y="293999"/>
                    <a:pt x="38721" y="302003"/>
                  </a:cubicBezTo>
                  <a:cubicBezTo>
                    <a:pt x="37289" y="309163"/>
                    <a:pt x="27793" y="311790"/>
                    <a:pt x="23232" y="317491"/>
                  </a:cubicBezTo>
                  <a:cubicBezTo>
                    <a:pt x="6076" y="338935"/>
                    <a:pt x="8179" y="339417"/>
                    <a:pt x="0" y="363953"/>
                  </a:cubicBezTo>
                  <a:cubicBezTo>
                    <a:pt x="3996" y="395916"/>
                    <a:pt x="-5338" y="424249"/>
                    <a:pt x="23232" y="441390"/>
                  </a:cubicBezTo>
                  <a:cubicBezTo>
                    <a:pt x="30232" y="445590"/>
                    <a:pt x="38721" y="446552"/>
                    <a:pt x="46465" y="449133"/>
                  </a:cubicBezTo>
                  <a:cubicBezTo>
                    <a:pt x="51628" y="454296"/>
                    <a:pt x="55693" y="460865"/>
                    <a:pt x="61954" y="464621"/>
                  </a:cubicBezTo>
                  <a:cubicBezTo>
                    <a:pt x="78847" y="474756"/>
                    <a:pt x="130003" y="478766"/>
                    <a:pt x="139396" y="480108"/>
                  </a:cubicBezTo>
                  <a:cubicBezTo>
                    <a:pt x="131652" y="487852"/>
                    <a:pt x="122238" y="494227"/>
                    <a:pt x="116163" y="503339"/>
                  </a:cubicBezTo>
                  <a:cubicBezTo>
                    <a:pt x="111635" y="510131"/>
                    <a:pt x="112070" y="519269"/>
                    <a:pt x="108419" y="526570"/>
                  </a:cubicBezTo>
                  <a:cubicBezTo>
                    <a:pt x="104257" y="534894"/>
                    <a:pt x="98094" y="542057"/>
                    <a:pt x="92931" y="549801"/>
                  </a:cubicBezTo>
                  <a:cubicBezTo>
                    <a:pt x="99022" y="568073"/>
                    <a:pt x="98447" y="577891"/>
                    <a:pt x="116163" y="588520"/>
                  </a:cubicBezTo>
                  <a:cubicBezTo>
                    <a:pt x="123163" y="592720"/>
                    <a:pt x="131652" y="593682"/>
                    <a:pt x="139396" y="596263"/>
                  </a:cubicBezTo>
                  <a:cubicBezTo>
                    <a:pt x="147140" y="601426"/>
                    <a:pt x="154124" y="607971"/>
                    <a:pt x="162629" y="611751"/>
                  </a:cubicBezTo>
                  <a:cubicBezTo>
                    <a:pt x="215211" y="635119"/>
                    <a:pt x="237325" y="629591"/>
                    <a:pt x="302025" y="634982"/>
                  </a:cubicBezTo>
                  <a:cubicBezTo>
                    <a:pt x="331124" y="722275"/>
                    <a:pt x="302074" y="627952"/>
                    <a:pt x="317513" y="851805"/>
                  </a:cubicBezTo>
                  <a:cubicBezTo>
                    <a:pt x="318245" y="862422"/>
                    <a:pt x="317176" y="875853"/>
                    <a:pt x="325257" y="882779"/>
                  </a:cubicBezTo>
                  <a:cubicBezTo>
                    <a:pt x="340069" y="895474"/>
                    <a:pt x="400389" y="903044"/>
                    <a:pt x="418188" y="906011"/>
                  </a:cubicBezTo>
                  <a:cubicBezTo>
                    <a:pt x="490468" y="903430"/>
                    <a:pt x="562842" y="902778"/>
                    <a:pt x="635027" y="898267"/>
                  </a:cubicBezTo>
                  <a:cubicBezTo>
                    <a:pt x="645650" y="897603"/>
                    <a:pt x="665120" y="901130"/>
                    <a:pt x="666004" y="890523"/>
                  </a:cubicBezTo>
                  <a:cubicBezTo>
                    <a:pt x="673510" y="800455"/>
                    <a:pt x="660841" y="709837"/>
                    <a:pt x="658259" y="619494"/>
                  </a:cubicBezTo>
                  <a:cubicBezTo>
                    <a:pt x="660841" y="575613"/>
                    <a:pt x="648150" y="528019"/>
                    <a:pt x="666004" y="487852"/>
                  </a:cubicBezTo>
                  <a:cubicBezTo>
                    <a:pt x="673418" y="471172"/>
                    <a:pt x="704257" y="488972"/>
                    <a:pt x="720213" y="480108"/>
                  </a:cubicBezTo>
                  <a:cubicBezTo>
                    <a:pt x="730304" y="474502"/>
                    <a:pt x="730539" y="459458"/>
                    <a:pt x="735702" y="449133"/>
                  </a:cubicBezTo>
                  <a:cubicBezTo>
                    <a:pt x="733120" y="428483"/>
                    <a:pt x="731680" y="407659"/>
                    <a:pt x="727957" y="387184"/>
                  </a:cubicBezTo>
                  <a:cubicBezTo>
                    <a:pt x="716045" y="321677"/>
                    <a:pt x="659641" y="367516"/>
                    <a:pt x="851865" y="356209"/>
                  </a:cubicBezTo>
                  <a:cubicBezTo>
                    <a:pt x="938853" y="377955"/>
                    <a:pt x="824718" y="347043"/>
                    <a:pt x="913819" y="379440"/>
                  </a:cubicBezTo>
                  <a:cubicBezTo>
                    <a:pt x="955706" y="394670"/>
                    <a:pt x="972402" y="395656"/>
                    <a:pt x="1014494" y="402671"/>
                  </a:cubicBezTo>
                  <a:cubicBezTo>
                    <a:pt x="1048052" y="400090"/>
                    <a:pt x="1082620" y="403492"/>
                    <a:pt x="1115169" y="394927"/>
                  </a:cubicBezTo>
                  <a:cubicBezTo>
                    <a:pt x="1133170" y="390190"/>
                    <a:pt x="1161634" y="363953"/>
                    <a:pt x="1161634" y="363953"/>
                  </a:cubicBezTo>
                  <a:cubicBezTo>
                    <a:pt x="1166797" y="353628"/>
                    <a:pt x="1167888" y="339904"/>
                    <a:pt x="1177123" y="332978"/>
                  </a:cubicBezTo>
                  <a:cubicBezTo>
                    <a:pt x="1209622" y="308605"/>
                    <a:pt x="1328008" y="310530"/>
                    <a:pt x="1339752" y="309747"/>
                  </a:cubicBezTo>
                  <a:cubicBezTo>
                    <a:pt x="1355055" y="304646"/>
                    <a:pt x="1375300" y="300161"/>
                    <a:pt x="1386217" y="286516"/>
                  </a:cubicBezTo>
                  <a:cubicBezTo>
                    <a:pt x="1391316" y="280142"/>
                    <a:pt x="1390310" y="270586"/>
                    <a:pt x="1393961" y="263285"/>
                  </a:cubicBezTo>
                  <a:cubicBezTo>
                    <a:pt x="1398124" y="254961"/>
                    <a:pt x="1404287" y="247798"/>
                    <a:pt x="1409450" y="240054"/>
                  </a:cubicBezTo>
                  <a:cubicBezTo>
                    <a:pt x="1412031" y="232310"/>
                    <a:pt x="1417194" y="224986"/>
                    <a:pt x="1417194" y="216823"/>
                  </a:cubicBezTo>
                  <a:cubicBezTo>
                    <a:pt x="1417194" y="189792"/>
                    <a:pt x="1384998" y="169140"/>
                    <a:pt x="1370729" y="154873"/>
                  </a:cubicBezTo>
                  <a:cubicBezTo>
                    <a:pt x="1365566" y="149711"/>
                    <a:pt x="1359290" y="145461"/>
                    <a:pt x="1355240" y="139386"/>
                  </a:cubicBezTo>
                  <a:cubicBezTo>
                    <a:pt x="1341473" y="118736"/>
                    <a:pt x="1340612" y="110992"/>
                    <a:pt x="1316519" y="100667"/>
                  </a:cubicBezTo>
                  <a:cubicBezTo>
                    <a:pt x="1298266" y="92845"/>
                    <a:pt x="1243886" y="86973"/>
                    <a:pt x="1231332" y="85180"/>
                  </a:cubicBezTo>
                  <a:cubicBezTo>
                    <a:pt x="1137524" y="47660"/>
                    <a:pt x="1170569" y="54267"/>
                    <a:pt x="991261" y="85180"/>
                  </a:cubicBezTo>
                  <a:cubicBezTo>
                    <a:pt x="980469" y="87041"/>
                    <a:pt x="977141" y="102336"/>
                    <a:pt x="968029" y="108411"/>
                  </a:cubicBezTo>
                  <a:cubicBezTo>
                    <a:pt x="961237" y="112939"/>
                    <a:pt x="952540" y="113574"/>
                    <a:pt x="944796" y="116155"/>
                  </a:cubicBezTo>
                  <a:cubicBezTo>
                    <a:pt x="873655" y="98370"/>
                    <a:pt x="946949" y="124073"/>
                    <a:pt x="898330" y="85180"/>
                  </a:cubicBezTo>
                  <a:cubicBezTo>
                    <a:pt x="891956" y="80081"/>
                    <a:pt x="882741" y="80302"/>
                    <a:pt x="875098" y="77436"/>
                  </a:cubicBezTo>
                  <a:cubicBezTo>
                    <a:pt x="831793" y="61198"/>
                    <a:pt x="845227" y="67848"/>
                    <a:pt x="813144" y="46462"/>
                  </a:cubicBezTo>
                  <a:cubicBezTo>
                    <a:pt x="795074" y="49043"/>
                    <a:pt x="776720" y="50101"/>
                    <a:pt x="758934" y="54205"/>
                  </a:cubicBezTo>
                  <a:cubicBezTo>
                    <a:pt x="743026" y="57876"/>
                    <a:pt x="712469" y="69693"/>
                    <a:pt x="712469" y="69693"/>
                  </a:cubicBezTo>
                  <a:cubicBezTo>
                    <a:pt x="699562" y="67112"/>
                    <a:pt x="685521" y="67835"/>
                    <a:pt x="673748" y="61949"/>
                  </a:cubicBezTo>
                  <a:cubicBezTo>
                    <a:pt x="663952" y="57052"/>
                    <a:pt x="659160" y="45441"/>
                    <a:pt x="650515" y="38718"/>
                  </a:cubicBezTo>
                  <a:cubicBezTo>
                    <a:pt x="635821" y="27290"/>
                    <a:pt x="619538" y="18068"/>
                    <a:pt x="604050" y="7743"/>
                  </a:cubicBezTo>
                  <a:cubicBezTo>
                    <a:pt x="505125" y="24230"/>
                    <a:pt x="602801" y="624"/>
                    <a:pt x="526607" y="38718"/>
                  </a:cubicBezTo>
                  <a:cubicBezTo>
                    <a:pt x="512004" y="46019"/>
                    <a:pt x="480142" y="54205"/>
                    <a:pt x="480142" y="54205"/>
                  </a:cubicBezTo>
                  <a:cubicBezTo>
                    <a:pt x="469816" y="49043"/>
                    <a:pt x="458559" y="45428"/>
                    <a:pt x="449165" y="38718"/>
                  </a:cubicBezTo>
                  <a:cubicBezTo>
                    <a:pt x="440253" y="32353"/>
                    <a:pt x="434346" y="22498"/>
                    <a:pt x="425932" y="15487"/>
                  </a:cubicBezTo>
                  <a:cubicBezTo>
                    <a:pt x="418782" y="9529"/>
                    <a:pt x="410444" y="5162"/>
                    <a:pt x="402700" y="0"/>
                  </a:cubicBezTo>
                  <a:cubicBezTo>
                    <a:pt x="392374" y="5162"/>
                    <a:pt x="380959" y="8561"/>
                    <a:pt x="371723" y="15487"/>
                  </a:cubicBezTo>
                  <a:cubicBezTo>
                    <a:pt x="312925" y="59582"/>
                    <a:pt x="366925" y="37737"/>
                    <a:pt x="317513" y="54205"/>
                  </a:cubicBezTo>
                  <a:cubicBezTo>
                    <a:pt x="307187" y="51624"/>
                    <a:pt x="296056" y="51222"/>
                    <a:pt x="286536" y="46462"/>
                  </a:cubicBezTo>
                  <a:cubicBezTo>
                    <a:pt x="280006" y="43197"/>
                    <a:pt x="276749" y="35535"/>
                    <a:pt x="271048" y="30974"/>
                  </a:cubicBezTo>
                  <a:cubicBezTo>
                    <a:pt x="263780" y="25160"/>
                    <a:pt x="255559" y="20649"/>
                    <a:pt x="247815" y="15487"/>
                  </a:cubicBezTo>
                  <a:cubicBezTo>
                    <a:pt x="229745" y="18068"/>
                    <a:pt x="209932" y="15068"/>
                    <a:pt x="193606" y="23231"/>
                  </a:cubicBezTo>
                  <a:cubicBezTo>
                    <a:pt x="186305" y="26881"/>
                    <a:pt x="191633" y="40690"/>
                    <a:pt x="185861" y="46462"/>
                  </a:cubicBezTo>
                  <a:cubicBezTo>
                    <a:pt x="180089" y="52234"/>
                    <a:pt x="170373" y="51624"/>
                    <a:pt x="162629" y="54205"/>
                  </a:cubicBezTo>
                  <a:cubicBezTo>
                    <a:pt x="154885" y="51624"/>
                    <a:pt x="145168" y="52234"/>
                    <a:pt x="139396" y="46462"/>
                  </a:cubicBezTo>
                  <a:cubicBezTo>
                    <a:pt x="113581" y="20649"/>
                    <a:pt x="154887" y="15487"/>
                    <a:pt x="108419" y="30974"/>
                  </a:cubicBezTo>
                  <a:lnTo>
                    <a:pt x="92931" y="77436"/>
                  </a:lnTo>
                  <a:cubicBezTo>
                    <a:pt x="84370" y="103118"/>
                    <a:pt x="105838" y="92923"/>
                    <a:pt x="92931" y="100667"/>
                  </a:cubicBezTo>
                  <a:close/>
                </a:path>
              </a:pathLst>
            </a:cu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6" name="Straight Connector 115">
              <a:extLst>
                <a:ext uri="{FF2B5EF4-FFF2-40B4-BE49-F238E27FC236}">
                  <a16:creationId xmlns:a16="http://schemas.microsoft.com/office/drawing/2014/main" id="{391BF52C-FDBB-B34B-9975-9FA5D7BC1FDA}"/>
                </a:ext>
              </a:extLst>
            </p:cNvPr>
            <p:cNvCxnSpPr/>
            <p:nvPr/>
          </p:nvCxnSpPr>
          <p:spPr>
            <a:xfrm>
              <a:off x="4700748" y="2493466"/>
              <a:ext cx="0" cy="28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EAE2E614-BA3B-0549-BF4E-502C2945CF0A}"/>
                </a:ext>
              </a:extLst>
            </p:cNvPr>
            <p:cNvCxnSpPr/>
            <p:nvPr/>
          </p:nvCxnSpPr>
          <p:spPr>
            <a:xfrm>
              <a:off x="4775706" y="2493466"/>
              <a:ext cx="0" cy="28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173B587F-8503-4045-9A7B-6915DAE2E3B4}"/>
                </a:ext>
              </a:extLst>
            </p:cNvPr>
            <p:cNvCxnSpPr/>
            <p:nvPr/>
          </p:nvCxnSpPr>
          <p:spPr>
            <a:xfrm>
              <a:off x="4850663" y="2493466"/>
              <a:ext cx="0" cy="28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7551ED02-8FFD-CE47-ADF8-E97EEB0A25B9}"/>
                </a:ext>
              </a:extLst>
            </p:cNvPr>
            <p:cNvCxnSpPr/>
            <p:nvPr/>
          </p:nvCxnSpPr>
          <p:spPr>
            <a:xfrm>
              <a:off x="4925622" y="2493466"/>
              <a:ext cx="0" cy="286516"/>
            </a:xfrm>
            <a:prstGeom prst="line">
              <a:avLst/>
            </a:prstGeom>
          </p:spPr>
          <p:style>
            <a:lnRef idx="2">
              <a:schemeClr val="accent1"/>
            </a:lnRef>
            <a:fillRef idx="0">
              <a:schemeClr val="accent1"/>
            </a:fillRef>
            <a:effectRef idx="1">
              <a:schemeClr val="accent1"/>
            </a:effectRef>
            <a:fontRef idx="minor">
              <a:schemeClr val="tx1"/>
            </a:fontRef>
          </p:style>
        </p:cxnSp>
      </p:grpSp>
      <p:sp>
        <p:nvSpPr>
          <p:cNvPr id="120" name="TextBox 119">
            <a:extLst>
              <a:ext uri="{FF2B5EF4-FFF2-40B4-BE49-F238E27FC236}">
                <a16:creationId xmlns:a16="http://schemas.microsoft.com/office/drawing/2014/main" id="{0C9B438C-575A-FF43-A08B-510FDBE1C4AD}"/>
              </a:ext>
            </a:extLst>
          </p:cNvPr>
          <p:cNvSpPr txBox="1"/>
          <p:nvPr/>
        </p:nvSpPr>
        <p:spPr>
          <a:xfrm>
            <a:off x="591034" y="4703329"/>
            <a:ext cx="1677863" cy="461665"/>
          </a:xfrm>
          <a:prstGeom prst="rect">
            <a:avLst/>
          </a:prstGeom>
          <a:noFill/>
        </p:spPr>
        <p:txBody>
          <a:bodyPr wrap="none" rtlCol="0">
            <a:spAutoFit/>
          </a:bodyPr>
          <a:lstStyle/>
          <a:p>
            <a:r>
              <a:rPr lang="en-US" sz="2400" dirty="0">
                <a:solidFill>
                  <a:srgbClr val="FF0000"/>
                </a:solidFill>
              </a:rPr>
              <a:t>No problem</a:t>
            </a:r>
          </a:p>
        </p:txBody>
      </p:sp>
      <p:grpSp>
        <p:nvGrpSpPr>
          <p:cNvPr id="122" name="Group 121">
            <a:extLst>
              <a:ext uri="{FF2B5EF4-FFF2-40B4-BE49-F238E27FC236}">
                <a16:creationId xmlns:a16="http://schemas.microsoft.com/office/drawing/2014/main" id="{8D398D3F-4FDC-6844-9240-48D8BCFFCBFC}"/>
              </a:ext>
            </a:extLst>
          </p:cNvPr>
          <p:cNvGrpSpPr/>
          <p:nvPr/>
        </p:nvGrpSpPr>
        <p:grpSpPr>
          <a:xfrm>
            <a:off x="7526983" y="2076301"/>
            <a:ext cx="2129385" cy="714892"/>
            <a:chOff x="562766" y="1650331"/>
            <a:chExt cx="2129385" cy="714892"/>
          </a:xfrm>
        </p:grpSpPr>
        <p:grpSp>
          <p:nvGrpSpPr>
            <p:cNvPr id="123" name="Group 122">
              <a:extLst>
                <a:ext uri="{FF2B5EF4-FFF2-40B4-BE49-F238E27FC236}">
                  <a16:creationId xmlns:a16="http://schemas.microsoft.com/office/drawing/2014/main" id="{B7295477-7591-6C4A-9BAC-9D0DE22E9DA1}"/>
                </a:ext>
              </a:extLst>
            </p:cNvPr>
            <p:cNvGrpSpPr/>
            <p:nvPr/>
          </p:nvGrpSpPr>
          <p:grpSpPr>
            <a:xfrm>
              <a:off x="562766" y="1650331"/>
              <a:ext cx="851754" cy="714891"/>
              <a:chOff x="562766" y="1650331"/>
              <a:chExt cx="851754" cy="714891"/>
            </a:xfrm>
          </p:grpSpPr>
          <p:sp>
            <p:nvSpPr>
              <p:cNvPr id="133" name="Isosceles Triangle 48">
                <a:extLst>
                  <a:ext uri="{FF2B5EF4-FFF2-40B4-BE49-F238E27FC236}">
                    <a16:creationId xmlns:a16="http://schemas.microsoft.com/office/drawing/2014/main" id="{05C9847F-439B-6F44-9341-7CC1E409E536}"/>
                  </a:ext>
                </a:extLst>
              </p:cNvPr>
              <p:cNvSpPr/>
              <p:nvPr/>
            </p:nvSpPr>
            <p:spPr>
              <a:xfrm>
                <a:off x="562766" y="1650332"/>
                <a:ext cx="851754" cy="714890"/>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Isosceles Triangle 49">
                <a:extLst>
                  <a:ext uri="{FF2B5EF4-FFF2-40B4-BE49-F238E27FC236}">
                    <a16:creationId xmlns:a16="http://schemas.microsoft.com/office/drawing/2014/main" id="{999A2179-8710-7645-9F92-D4DE674C6BE6}"/>
                  </a:ext>
                </a:extLst>
              </p:cNvPr>
              <p:cNvSpPr/>
              <p:nvPr/>
            </p:nvSpPr>
            <p:spPr>
              <a:xfrm>
                <a:off x="762000" y="1650331"/>
                <a:ext cx="462397" cy="387865"/>
              </a:xfrm>
              <a:prstGeom prs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EE0910A3-2A17-AD46-8776-78BF0DFD3A08}"/>
                </a:ext>
              </a:extLst>
            </p:cNvPr>
            <p:cNvGrpSpPr/>
            <p:nvPr/>
          </p:nvGrpSpPr>
          <p:grpSpPr>
            <a:xfrm>
              <a:off x="988643" y="1650332"/>
              <a:ext cx="851754" cy="714891"/>
              <a:chOff x="562766" y="1650331"/>
              <a:chExt cx="851754" cy="714891"/>
            </a:xfrm>
          </p:grpSpPr>
          <p:sp>
            <p:nvSpPr>
              <p:cNvPr id="131" name="Isosceles Triangle 46">
                <a:extLst>
                  <a:ext uri="{FF2B5EF4-FFF2-40B4-BE49-F238E27FC236}">
                    <a16:creationId xmlns:a16="http://schemas.microsoft.com/office/drawing/2014/main" id="{4E9CDBCA-52EE-274A-A788-A7672FB4A229}"/>
                  </a:ext>
                </a:extLst>
              </p:cNvPr>
              <p:cNvSpPr/>
              <p:nvPr/>
            </p:nvSpPr>
            <p:spPr>
              <a:xfrm>
                <a:off x="562766" y="1650332"/>
                <a:ext cx="851754" cy="714890"/>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Isosceles Triangle 47">
                <a:extLst>
                  <a:ext uri="{FF2B5EF4-FFF2-40B4-BE49-F238E27FC236}">
                    <a16:creationId xmlns:a16="http://schemas.microsoft.com/office/drawing/2014/main" id="{50C63200-8408-F44E-AC08-57B8A5A7E099}"/>
                  </a:ext>
                </a:extLst>
              </p:cNvPr>
              <p:cNvSpPr/>
              <p:nvPr/>
            </p:nvSpPr>
            <p:spPr>
              <a:xfrm>
                <a:off x="762000" y="1650331"/>
                <a:ext cx="462397" cy="387865"/>
              </a:xfrm>
              <a:prstGeom prs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4BAA51B9-606F-2C43-A3FC-6756EC134CE1}"/>
                </a:ext>
              </a:extLst>
            </p:cNvPr>
            <p:cNvGrpSpPr/>
            <p:nvPr/>
          </p:nvGrpSpPr>
          <p:grpSpPr>
            <a:xfrm>
              <a:off x="1445843" y="1650331"/>
              <a:ext cx="851754" cy="714891"/>
              <a:chOff x="562766" y="1650331"/>
              <a:chExt cx="851754" cy="714891"/>
            </a:xfrm>
          </p:grpSpPr>
          <p:sp>
            <p:nvSpPr>
              <p:cNvPr id="129" name="Isosceles Triangle 44">
                <a:extLst>
                  <a:ext uri="{FF2B5EF4-FFF2-40B4-BE49-F238E27FC236}">
                    <a16:creationId xmlns:a16="http://schemas.microsoft.com/office/drawing/2014/main" id="{0026501E-93FB-6248-9A00-7C767A1662B9}"/>
                  </a:ext>
                </a:extLst>
              </p:cNvPr>
              <p:cNvSpPr/>
              <p:nvPr/>
            </p:nvSpPr>
            <p:spPr>
              <a:xfrm>
                <a:off x="562766" y="1650332"/>
                <a:ext cx="851754" cy="714890"/>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Isosceles Triangle 45">
                <a:extLst>
                  <a:ext uri="{FF2B5EF4-FFF2-40B4-BE49-F238E27FC236}">
                    <a16:creationId xmlns:a16="http://schemas.microsoft.com/office/drawing/2014/main" id="{38E23AA7-F631-D54B-AAEE-E83A11CC2335}"/>
                  </a:ext>
                </a:extLst>
              </p:cNvPr>
              <p:cNvSpPr/>
              <p:nvPr/>
            </p:nvSpPr>
            <p:spPr>
              <a:xfrm>
                <a:off x="762000" y="1650331"/>
                <a:ext cx="462397" cy="387865"/>
              </a:xfrm>
              <a:prstGeom prs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73BEF46E-8813-6F4D-88F0-8B2ECE40B822}"/>
                </a:ext>
              </a:extLst>
            </p:cNvPr>
            <p:cNvGrpSpPr/>
            <p:nvPr/>
          </p:nvGrpSpPr>
          <p:grpSpPr>
            <a:xfrm>
              <a:off x="1840397" y="1650331"/>
              <a:ext cx="851754" cy="714891"/>
              <a:chOff x="562766" y="1650331"/>
              <a:chExt cx="851754" cy="714891"/>
            </a:xfrm>
          </p:grpSpPr>
          <p:sp>
            <p:nvSpPr>
              <p:cNvPr id="127" name="Isosceles Triangle 42">
                <a:extLst>
                  <a:ext uri="{FF2B5EF4-FFF2-40B4-BE49-F238E27FC236}">
                    <a16:creationId xmlns:a16="http://schemas.microsoft.com/office/drawing/2014/main" id="{411C1957-78F2-C945-ACDF-949FA450868E}"/>
                  </a:ext>
                </a:extLst>
              </p:cNvPr>
              <p:cNvSpPr/>
              <p:nvPr/>
            </p:nvSpPr>
            <p:spPr>
              <a:xfrm>
                <a:off x="562766" y="1650332"/>
                <a:ext cx="851754" cy="714890"/>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Isosceles Triangle 43">
                <a:extLst>
                  <a:ext uri="{FF2B5EF4-FFF2-40B4-BE49-F238E27FC236}">
                    <a16:creationId xmlns:a16="http://schemas.microsoft.com/office/drawing/2014/main" id="{8F7A2C58-9BE6-7F4D-BA3D-CFC03A108617}"/>
                  </a:ext>
                </a:extLst>
              </p:cNvPr>
              <p:cNvSpPr/>
              <p:nvPr/>
            </p:nvSpPr>
            <p:spPr>
              <a:xfrm>
                <a:off x="762000" y="1650331"/>
                <a:ext cx="462397" cy="387865"/>
              </a:xfrm>
              <a:prstGeom prs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35" name="Freeform 134">
            <a:extLst>
              <a:ext uri="{FF2B5EF4-FFF2-40B4-BE49-F238E27FC236}">
                <a16:creationId xmlns:a16="http://schemas.microsoft.com/office/drawing/2014/main" id="{31C3BA7F-A900-E942-A025-137E3433D3F2}"/>
              </a:ext>
            </a:extLst>
          </p:cNvPr>
          <p:cNvSpPr/>
          <p:nvPr/>
        </p:nvSpPr>
        <p:spPr>
          <a:xfrm>
            <a:off x="7929404" y="2756819"/>
            <a:ext cx="642771" cy="1060995"/>
          </a:xfrm>
          <a:custGeom>
            <a:avLst/>
            <a:gdLst>
              <a:gd name="connsiteX0" fmla="*/ 23232 w 642771"/>
              <a:gd name="connsiteY0" fmla="*/ 0 h 1060995"/>
              <a:gd name="connsiteX1" fmla="*/ 15488 w 642771"/>
              <a:gd name="connsiteY1" fmla="*/ 69693 h 1060995"/>
              <a:gd name="connsiteX2" fmla="*/ 7744 w 642771"/>
              <a:gd name="connsiteY2" fmla="*/ 92924 h 1060995"/>
              <a:gd name="connsiteX3" fmla="*/ 0 w 642771"/>
              <a:gd name="connsiteY3" fmla="*/ 123899 h 1060995"/>
              <a:gd name="connsiteX4" fmla="*/ 7744 w 642771"/>
              <a:gd name="connsiteY4" fmla="*/ 193592 h 1060995"/>
              <a:gd name="connsiteX5" fmla="*/ 23232 w 642771"/>
              <a:gd name="connsiteY5" fmla="*/ 216823 h 1060995"/>
              <a:gd name="connsiteX6" fmla="*/ 46465 w 642771"/>
              <a:gd name="connsiteY6" fmla="*/ 247798 h 1060995"/>
              <a:gd name="connsiteX7" fmla="*/ 100675 w 642771"/>
              <a:gd name="connsiteY7" fmla="*/ 263285 h 1060995"/>
              <a:gd name="connsiteX8" fmla="*/ 170373 w 642771"/>
              <a:gd name="connsiteY8" fmla="*/ 294260 h 1060995"/>
              <a:gd name="connsiteX9" fmla="*/ 193605 w 642771"/>
              <a:gd name="connsiteY9" fmla="*/ 302004 h 1060995"/>
              <a:gd name="connsiteX10" fmla="*/ 240071 w 642771"/>
              <a:gd name="connsiteY10" fmla="*/ 340722 h 1060995"/>
              <a:gd name="connsiteX11" fmla="*/ 255559 w 642771"/>
              <a:gd name="connsiteY11" fmla="*/ 363953 h 1060995"/>
              <a:gd name="connsiteX12" fmla="*/ 271048 w 642771"/>
              <a:gd name="connsiteY12" fmla="*/ 410415 h 1060995"/>
              <a:gd name="connsiteX13" fmla="*/ 255559 w 642771"/>
              <a:gd name="connsiteY13" fmla="*/ 472365 h 1060995"/>
              <a:gd name="connsiteX14" fmla="*/ 240071 w 642771"/>
              <a:gd name="connsiteY14" fmla="*/ 526570 h 1060995"/>
              <a:gd name="connsiteX15" fmla="*/ 247815 w 642771"/>
              <a:gd name="connsiteY15" fmla="*/ 619495 h 1060995"/>
              <a:gd name="connsiteX16" fmla="*/ 278792 w 642771"/>
              <a:gd name="connsiteY16" fmla="*/ 634982 h 1060995"/>
              <a:gd name="connsiteX17" fmla="*/ 302025 w 642771"/>
              <a:gd name="connsiteY17" fmla="*/ 650469 h 1060995"/>
              <a:gd name="connsiteX18" fmla="*/ 333001 w 642771"/>
              <a:gd name="connsiteY18" fmla="*/ 658213 h 1060995"/>
              <a:gd name="connsiteX19" fmla="*/ 394955 w 642771"/>
              <a:gd name="connsiteY19" fmla="*/ 681444 h 1060995"/>
              <a:gd name="connsiteX20" fmla="*/ 410444 w 642771"/>
              <a:gd name="connsiteY20" fmla="*/ 696931 h 1060995"/>
              <a:gd name="connsiteX21" fmla="*/ 464653 w 642771"/>
              <a:gd name="connsiteY21" fmla="*/ 735650 h 1060995"/>
              <a:gd name="connsiteX22" fmla="*/ 495630 w 642771"/>
              <a:gd name="connsiteY22" fmla="*/ 751137 h 1060995"/>
              <a:gd name="connsiteX23" fmla="*/ 526607 w 642771"/>
              <a:gd name="connsiteY23" fmla="*/ 789856 h 1060995"/>
              <a:gd name="connsiteX24" fmla="*/ 542096 w 642771"/>
              <a:gd name="connsiteY24" fmla="*/ 836318 h 1060995"/>
              <a:gd name="connsiteX25" fmla="*/ 549840 w 642771"/>
              <a:gd name="connsiteY25" fmla="*/ 859549 h 1060995"/>
              <a:gd name="connsiteX26" fmla="*/ 557584 w 642771"/>
              <a:gd name="connsiteY26" fmla="*/ 882780 h 1060995"/>
              <a:gd name="connsiteX27" fmla="*/ 565328 w 642771"/>
              <a:gd name="connsiteY27" fmla="*/ 998935 h 1060995"/>
              <a:gd name="connsiteX28" fmla="*/ 588561 w 642771"/>
              <a:gd name="connsiteY28" fmla="*/ 1006679 h 1060995"/>
              <a:gd name="connsiteX29" fmla="*/ 596305 w 642771"/>
              <a:gd name="connsiteY29" fmla="*/ 1029910 h 1060995"/>
              <a:gd name="connsiteX30" fmla="*/ 642771 w 642771"/>
              <a:gd name="connsiteY30" fmla="*/ 1060885 h 106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2771" h="1060995">
                <a:moveTo>
                  <a:pt x="23232" y="0"/>
                </a:moveTo>
                <a:cubicBezTo>
                  <a:pt x="20651" y="23231"/>
                  <a:pt x="19331" y="46637"/>
                  <a:pt x="15488" y="69693"/>
                </a:cubicBezTo>
                <a:cubicBezTo>
                  <a:pt x="14146" y="77745"/>
                  <a:pt x="9987" y="85076"/>
                  <a:pt x="7744" y="92924"/>
                </a:cubicBezTo>
                <a:cubicBezTo>
                  <a:pt x="4820" y="103157"/>
                  <a:pt x="2581" y="113574"/>
                  <a:pt x="0" y="123899"/>
                </a:cubicBezTo>
                <a:cubicBezTo>
                  <a:pt x="2581" y="147130"/>
                  <a:pt x="2075" y="170916"/>
                  <a:pt x="7744" y="193592"/>
                </a:cubicBezTo>
                <a:cubicBezTo>
                  <a:pt x="10001" y="202621"/>
                  <a:pt x="17822" y="209250"/>
                  <a:pt x="23232" y="216823"/>
                </a:cubicBezTo>
                <a:cubicBezTo>
                  <a:pt x="30734" y="227325"/>
                  <a:pt x="36549" y="239536"/>
                  <a:pt x="46465" y="247798"/>
                </a:cubicBezTo>
                <a:cubicBezTo>
                  <a:pt x="51224" y="251764"/>
                  <a:pt x="99031" y="262874"/>
                  <a:pt x="100675" y="263285"/>
                </a:cubicBezTo>
                <a:cubicBezTo>
                  <a:pt x="137492" y="287830"/>
                  <a:pt x="115075" y="275829"/>
                  <a:pt x="170373" y="294260"/>
                </a:cubicBezTo>
                <a:cubicBezTo>
                  <a:pt x="178117" y="296841"/>
                  <a:pt x="186813" y="297476"/>
                  <a:pt x="193605" y="302004"/>
                </a:cubicBezTo>
                <a:cubicBezTo>
                  <a:pt x="216449" y="317231"/>
                  <a:pt x="221437" y="318363"/>
                  <a:pt x="240071" y="340722"/>
                </a:cubicBezTo>
                <a:cubicBezTo>
                  <a:pt x="246029" y="347872"/>
                  <a:pt x="251779" y="355448"/>
                  <a:pt x="255559" y="363953"/>
                </a:cubicBezTo>
                <a:cubicBezTo>
                  <a:pt x="262190" y="378871"/>
                  <a:pt x="271048" y="410415"/>
                  <a:pt x="271048" y="410415"/>
                </a:cubicBezTo>
                <a:cubicBezTo>
                  <a:pt x="255301" y="489139"/>
                  <a:pt x="271435" y="416802"/>
                  <a:pt x="255559" y="472365"/>
                </a:cubicBezTo>
                <a:cubicBezTo>
                  <a:pt x="236111" y="540428"/>
                  <a:pt x="258639" y="470870"/>
                  <a:pt x="240071" y="526570"/>
                </a:cubicBezTo>
                <a:cubicBezTo>
                  <a:pt x="242652" y="557545"/>
                  <a:pt x="237360" y="590224"/>
                  <a:pt x="247815" y="619495"/>
                </a:cubicBezTo>
                <a:cubicBezTo>
                  <a:pt x="251698" y="630367"/>
                  <a:pt x="268769" y="629255"/>
                  <a:pt x="278792" y="634982"/>
                </a:cubicBezTo>
                <a:cubicBezTo>
                  <a:pt x="286873" y="639599"/>
                  <a:pt x="293470" y="646803"/>
                  <a:pt x="302025" y="650469"/>
                </a:cubicBezTo>
                <a:cubicBezTo>
                  <a:pt x="311808" y="654661"/>
                  <a:pt x="323035" y="654476"/>
                  <a:pt x="333001" y="658213"/>
                </a:cubicBezTo>
                <a:cubicBezTo>
                  <a:pt x="413991" y="688582"/>
                  <a:pt x="315445" y="661567"/>
                  <a:pt x="394955" y="681444"/>
                </a:cubicBezTo>
                <a:cubicBezTo>
                  <a:pt x="400118" y="686606"/>
                  <a:pt x="404835" y="692257"/>
                  <a:pt x="410444" y="696931"/>
                </a:cubicBezTo>
                <a:cubicBezTo>
                  <a:pt x="419513" y="704488"/>
                  <a:pt x="451848" y="728334"/>
                  <a:pt x="464653" y="735650"/>
                </a:cubicBezTo>
                <a:cubicBezTo>
                  <a:pt x="474676" y="741377"/>
                  <a:pt x="485304" y="745975"/>
                  <a:pt x="495630" y="751137"/>
                </a:cubicBezTo>
                <a:cubicBezTo>
                  <a:pt x="508504" y="764010"/>
                  <a:pt x="518791" y="772271"/>
                  <a:pt x="526607" y="789856"/>
                </a:cubicBezTo>
                <a:cubicBezTo>
                  <a:pt x="533238" y="804774"/>
                  <a:pt x="536933" y="820831"/>
                  <a:pt x="542096" y="836318"/>
                </a:cubicBezTo>
                <a:lnTo>
                  <a:pt x="549840" y="859549"/>
                </a:lnTo>
                <a:lnTo>
                  <a:pt x="557584" y="882780"/>
                </a:lnTo>
                <a:cubicBezTo>
                  <a:pt x="560165" y="921498"/>
                  <a:pt x="555916" y="961289"/>
                  <a:pt x="565328" y="998935"/>
                </a:cubicBezTo>
                <a:cubicBezTo>
                  <a:pt x="567308" y="1006854"/>
                  <a:pt x="582789" y="1000907"/>
                  <a:pt x="588561" y="1006679"/>
                </a:cubicBezTo>
                <a:cubicBezTo>
                  <a:pt x="594333" y="1012451"/>
                  <a:pt x="591560" y="1023268"/>
                  <a:pt x="596305" y="1029910"/>
                </a:cubicBezTo>
                <a:cubicBezTo>
                  <a:pt x="621039" y="1064536"/>
                  <a:pt x="616178" y="1060885"/>
                  <a:pt x="642771" y="1060885"/>
                </a:cubicBezTo>
              </a:path>
            </a:pathLst>
          </a:custGeom>
          <a:ln w="762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6" name="Freeform 135">
            <a:extLst>
              <a:ext uri="{FF2B5EF4-FFF2-40B4-BE49-F238E27FC236}">
                <a16:creationId xmlns:a16="http://schemas.microsoft.com/office/drawing/2014/main" id="{88DF2D75-3129-B445-9E4C-E67AE6037A25}"/>
              </a:ext>
            </a:extLst>
          </p:cNvPr>
          <p:cNvSpPr/>
          <p:nvPr/>
        </p:nvSpPr>
        <p:spPr>
          <a:xfrm>
            <a:off x="8394057" y="2787794"/>
            <a:ext cx="612037" cy="1068628"/>
          </a:xfrm>
          <a:custGeom>
            <a:avLst/>
            <a:gdLst>
              <a:gd name="connsiteX0" fmla="*/ 7745 w 612037"/>
              <a:gd name="connsiteY0" fmla="*/ 0 h 1068628"/>
              <a:gd name="connsiteX1" fmla="*/ 15489 w 612037"/>
              <a:gd name="connsiteY1" fmla="*/ 38718 h 1068628"/>
              <a:gd name="connsiteX2" fmla="*/ 0 w 612037"/>
              <a:gd name="connsiteY2" fmla="*/ 92924 h 1068628"/>
              <a:gd name="connsiteX3" fmla="*/ 15489 w 612037"/>
              <a:gd name="connsiteY3" fmla="*/ 116155 h 1068628"/>
              <a:gd name="connsiteX4" fmla="*/ 46466 w 612037"/>
              <a:gd name="connsiteY4" fmla="*/ 139386 h 1068628"/>
              <a:gd name="connsiteX5" fmla="*/ 247816 w 612037"/>
              <a:gd name="connsiteY5" fmla="*/ 224566 h 1068628"/>
              <a:gd name="connsiteX6" fmla="*/ 340746 w 612037"/>
              <a:gd name="connsiteY6" fmla="*/ 271029 h 1068628"/>
              <a:gd name="connsiteX7" fmla="*/ 387212 w 612037"/>
              <a:gd name="connsiteY7" fmla="*/ 294260 h 1068628"/>
              <a:gd name="connsiteX8" fmla="*/ 425933 w 612037"/>
              <a:gd name="connsiteY8" fmla="*/ 317491 h 1068628"/>
              <a:gd name="connsiteX9" fmla="*/ 480143 w 612037"/>
              <a:gd name="connsiteY9" fmla="*/ 332978 h 1068628"/>
              <a:gd name="connsiteX10" fmla="*/ 518864 w 612037"/>
              <a:gd name="connsiteY10" fmla="*/ 356209 h 1068628"/>
              <a:gd name="connsiteX11" fmla="*/ 549841 w 612037"/>
              <a:gd name="connsiteY11" fmla="*/ 363953 h 1068628"/>
              <a:gd name="connsiteX12" fmla="*/ 604050 w 612037"/>
              <a:gd name="connsiteY12" fmla="*/ 379440 h 1068628"/>
              <a:gd name="connsiteX13" fmla="*/ 611795 w 612037"/>
              <a:gd name="connsiteY13" fmla="*/ 402671 h 1068628"/>
              <a:gd name="connsiteX14" fmla="*/ 596306 w 612037"/>
              <a:gd name="connsiteY14" fmla="*/ 418159 h 1068628"/>
              <a:gd name="connsiteX15" fmla="*/ 549841 w 612037"/>
              <a:gd name="connsiteY15" fmla="*/ 441390 h 1068628"/>
              <a:gd name="connsiteX16" fmla="*/ 333002 w 612037"/>
              <a:gd name="connsiteY16" fmla="*/ 464621 h 1068628"/>
              <a:gd name="connsiteX17" fmla="*/ 286537 w 612037"/>
              <a:gd name="connsiteY17" fmla="*/ 487852 h 1068628"/>
              <a:gd name="connsiteX18" fmla="*/ 294281 w 612037"/>
              <a:gd name="connsiteY18" fmla="*/ 534314 h 1068628"/>
              <a:gd name="connsiteX19" fmla="*/ 333002 w 612037"/>
              <a:gd name="connsiteY19" fmla="*/ 596263 h 1068628"/>
              <a:gd name="connsiteX20" fmla="*/ 356235 w 612037"/>
              <a:gd name="connsiteY20" fmla="*/ 642725 h 1068628"/>
              <a:gd name="connsiteX21" fmla="*/ 371723 w 612037"/>
              <a:gd name="connsiteY21" fmla="*/ 665956 h 1068628"/>
              <a:gd name="connsiteX22" fmla="*/ 387212 w 612037"/>
              <a:gd name="connsiteY22" fmla="*/ 712419 h 1068628"/>
              <a:gd name="connsiteX23" fmla="*/ 363979 w 612037"/>
              <a:gd name="connsiteY23" fmla="*/ 813086 h 1068628"/>
              <a:gd name="connsiteX24" fmla="*/ 340746 w 612037"/>
              <a:gd name="connsiteY24" fmla="*/ 828574 h 1068628"/>
              <a:gd name="connsiteX25" fmla="*/ 317514 w 612037"/>
              <a:gd name="connsiteY25" fmla="*/ 836318 h 1068628"/>
              <a:gd name="connsiteX26" fmla="*/ 302025 w 612037"/>
              <a:gd name="connsiteY26" fmla="*/ 882780 h 1068628"/>
              <a:gd name="connsiteX27" fmla="*/ 294281 w 612037"/>
              <a:gd name="connsiteY27" fmla="*/ 913754 h 1068628"/>
              <a:gd name="connsiteX28" fmla="*/ 278793 w 612037"/>
              <a:gd name="connsiteY28" fmla="*/ 960216 h 1068628"/>
              <a:gd name="connsiteX29" fmla="*/ 271048 w 612037"/>
              <a:gd name="connsiteY29" fmla="*/ 991191 h 1068628"/>
              <a:gd name="connsiteX30" fmla="*/ 240071 w 612037"/>
              <a:gd name="connsiteY30" fmla="*/ 1022166 h 1068628"/>
              <a:gd name="connsiteX31" fmla="*/ 232327 w 612037"/>
              <a:gd name="connsiteY31" fmla="*/ 1068628 h 106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2037" h="1068628">
                <a:moveTo>
                  <a:pt x="7745" y="0"/>
                </a:moveTo>
                <a:cubicBezTo>
                  <a:pt x="10326" y="12906"/>
                  <a:pt x="15489" y="25556"/>
                  <a:pt x="15489" y="38718"/>
                </a:cubicBezTo>
                <a:cubicBezTo>
                  <a:pt x="15489" y="48446"/>
                  <a:pt x="3653" y="81966"/>
                  <a:pt x="0" y="92924"/>
                </a:cubicBezTo>
                <a:cubicBezTo>
                  <a:pt x="5163" y="100668"/>
                  <a:pt x="8908" y="109574"/>
                  <a:pt x="15489" y="116155"/>
                </a:cubicBezTo>
                <a:cubicBezTo>
                  <a:pt x="24616" y="125281"/>
                  <a:pt x="35260" y="132983"/>
                  <a:pt x="46466" y="139386"/>
                </a:cubicBezTo>
                <a:cubicBezTo>
                  <a:pt x="219313" y="238148"/>
                  <a:pt x="11370" y="106348"/>
                  <a:pt x="247816" y="224566"/>
                </a:cubicBezTo>
                <a:lnTo>
                  <a:pt x="340746" y="271029"/>
                </a:lnTo>
                <a:cubicBezTo>
                  <a:pt x="356235" y="278773"/>
                  <a:pt x="372363" y="285351"/>
                  <a:pt x="387212" y="294260"/>
                </a:cubicBezTo>
                <a:cubicBezTo>
                  <a:pt x="400119" y="302004"/>
                  <a:pt x="412039" y="311702"/>
                  <a:pt x="425933" y="317491"/>
                </a:cubicBezTo>
                <a:cubicBezTo>
                  <a:pt x="443281" y="324719"/>
                  <a:pt x="462073" y="327816"/>
                  <a:pt x="480143" y="332978"/>
                </a:cubicBezTo>
                <a:cubicBezTo>
                  <a:pt x="493050" y="340722"/>
                  <a:pt x="505109" y="350096"/>
                  <a:pt x="518864" y="356209"/>
                </a:cubicBezTo>
                <a:cubicBezTo>
                  <a:pt x="528590" y="360531"/>
                  <a:pt x="539607" y="361029"/>
                  <a:pt x="549841" y="363953"/>
                </a:cubicBezTo>
                <a:cubicBezTo>
                  <a:pt x="627611" y="386171"/>
                  <a:pt x="507208" y="355230"/>
                  <a:pt x="604050" y="379440"/>
                </a:cubicBezTo>
                <a:cubicBezTo>
                  <a:pt x="606632" y="387184"/>
                  <a:pt x="613396" y="394667"/>
                  <a:pt x="611795" y="402671"/>
                </a:cubicBezTo>
                <a:cubicBezTo>
                  <a:pt x="610363" y="409831"/>
                  <a:pt x="602008" y="413598"/>
                  <a:pt x="596306" y="418159"/>
                </a:cubicBezTo>
                <a:cubicBezTo>
                  <a:pt x="579903" y="431280"/>
                  <a:pt x="569955" y="436749"/>
                  <a:pt x="549841" y="441390"/>
                </a:cubicBezTo>
                <a:cubicBezTo>
                  <a:pt x="448383" y="464802"/>
                  <a:pt x="460468" y="457540"/>
                  <a:pt x="333002" y="464621"/>
                </a:cubicBezTo>
                <a:cubicBezTo>
                  <a:pt x="325244" y="466560"/>
                  <a:pt x="288764" y="470034"/>
                  <a:pt x="286537" y="487852"/>
                </a:cubicBezTo>
                <a:cubicBezTo>
                  <a:pt x="284589" y="503432"/>
                  <a:pt x="290473" y="519082"/>
                  <a:pt x="294281" y="534314"/>
                </a:cubicBezTo>
                <a:cubicBezTo>
                  <a:pt x="307183" y="585919"/>
                  <a:pt x="299339" y="573822"/>
                  <a:pt x="333002" y="596263"/>
                </a:cubicBezTo>
                <a:cubicBezTo>
                  <a:pt x="377386" y="662832"/>
                  <a:pt x="324177" y="578612"/>
                  <a:pt x="356235" y="642725"/>
                </a:cubicBezTo>
                <a:cubicBezTo>
                  <a:pt x="360397" y="651049"/>
                  <a:pt x="367943" y="657451"/>
                  <a:pt x="371723" y="665956"/>
                </a:cubicBezTo>
                <a:cubicBezTo>
                  <a:pt x="378354" y="680874"/>
                  <a:pt x="387212" y="712419"/>
                  <a:pt x="387212" y="712419"/>
                </a:cubicBezTo>
                <a:cubicBezTo>
                  <a:pt x="383168" y="752857"/>
                  <a:pt x="392199" y="784869"/>
                  <a:pt x="363979" y="813086"/>
                </a:cubicBezTo>
                <a:cubicBezTo>
                  <a:pt x="357397" y="819667"/>
                  <a:pt x="349071" y="824412"/>
                  <a:pt x="340746" y="828574"/>
                </a:cubicBezTo>
                <a:cubicBezTo>
                  <a:pt x="333445" y="832224"/>
                  <a:pt x="325258" y="833737"/>
                  <a:pt x="317514" y="836318"/>
                </a:cubicBezTo>
                <a:cubicBezTo>
                  <a:pt x="312351" y="851805"/>
                  <a:pt x="305985" y="866942"/>
                  <a:pt x="302025" y="882780"/>
                </a:cubicBezTo>
                <a:cubicBezTo>
                  <a:pt x="299444" y="893105"/>
                  <a:pt x="297339" y="903560"/>
                  <a:pt x="294281" y="913754"/>
                </a:cubicBezTo>
                <a:cubicBezTo>
                  <a:pt x="289590" y="929391"/>
                  <a:pt x="282753" y="944378"/>
                  <a:pt x="278793" y="960216"/>
                </a:cubicBezTo>
                <a:cubicBezTo>
                  <a:pt x="276211" y="970541"/>
                  <a:pt x="276689" y="982166"/>
                  <a:pt x="271048" y="991191"/>
                </a:cubicBezTo>
                <a:cubicBezTo>
                  <a:pt x="263308" y="1003573"/>
                  <a:pt x="240071" y="1022166"/>
                  <a:pt x="240071" y="1022166"/>
                </a:cubicBezTo>
                <a:cubicBezTo>
                  <a:pt x="231075" y="1058149"/>
                  <a:pt x="232327" y="1042498"/>
                  <a:pt x="232327" y="1068628"/>
                </a:cubicBezTo>
              </a:path>
            </a:pathLst>
          </a:custGeom>
          <a:ln w="762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7" name="Freeform 136">
            <a:extLst>
              <a:ext uri="{FF2B5EF4-FFF2-40B4-BE49-F238E27FC236}">
                <a16:creationId xmlns:a16="http://schemas.microsoft.com/office/drawing/2014/main" id="{A4A8CD65-183C-2648-AD3A-44B2B1F4955A}"/>
              </a:ext>
            </a:extLst>
          </p:cNvPr>
          <p:cNvSpPr/>
          <p:nvPr/>
        </p:nvSpPr>
        <p:spPr>
          <a:xfrm>
            <a:off x="8703827" y="2787794"/>
            <a:ext cx="737601" cy="1022678"/>
          </a:xfrm>
          <a:custGeom>
            <a:avLst/>
            <a:gdLst>
              <a:gd name="connsiteX0" fmla="*/ 116163 w 737601"/>
              <a:gd name="connsiteY0" fmla="*/ 0 h 1022678"/>
              <a:gd name="connsiteX1" fmla="*/ 154884 w 737601"/>
              <a:gd name="connsiteY1" fmla="*/ 46462 h 1022678"/>
              <a:gd name="connsiteX2" fmla="*/ 201350 w 737601"/>
              <a:gd name="connsiteY2" fmla="*/ 100668 h 1022678"/>
              <a:gd name="connsiteX3" fmla="*/ 263303 w 737601"/>
              <a:gd name="connsiteY3" fmla="*/ 123899 h 1022678"/>
              <a:gd name="connsiteX4" fmla="*/ 495630 w 737601"/>
              <a:gd name="connsiteY4" fmla="*/ 147130 h 1022678"/>
              <a:gd name="connsiteX5" fmla="*/ 596305 w 737601"/>
              <a:gd name="connsiteY5" fmla="*/ 170361 h 1022678"/>
              <a:gd name="connsiteX6" fmla="*/ 611794 w 737601"/>
              <a:gd name="connsiteY6" fmla="*/ 185848 h 1022678"/>
              <a:gd name="connsiteX7" fmla="*/ 681492 w 737601"/>
              <a:gd name="connsiteY7" fmla="*/ 240054 h 1022678"/>
              <a:gd name="connsiteX8" fmla="*/ 704725 w 737601"/>
              <a:gd name="connsiteY8" fmla="*/ 286516 h 1022678"/>
              <a:gd name="connsiteX9" fmla="*/ 727957 w 737601"/>
              <a:gd name="connsiteY9" fmla="*/ 302003 h 1022678"/>
              <a:gd name="connsiteX10" fmla="*/ 727957 w 737601"/>
              <a:gd name="connsiteY10" fmla="*/ 363953 h 1022678"/>
              <a:gd name="connsiteX11" fmla="*/ 689236 w 737601"/>
              <a:gd name="connsiteY11" fmla="*/ 379440 h 1022678"/>
              <a:gd name="connsiteX12" fmla="*/ 666003 w 737601"/>
              <a:gd name="connsiteY12" fmla="*/ 394928 h 1022678"/>
              <a:gd name="connsiteX13" fmla="*/ 642771 w 737601"/>
              <a:gd name="connsiteY13" fmla="*/ 402671 h 1022678"/>
              <a:gd name="connsiteX14" fmla="*/ 611794 w 737601"/>
              <a:gd name="connsiteY14" fmla="*/ 418159 h 1022678"/>
              <a:gd name="connsiteX15" fmla="*/ 565328 w 737601"/>
              <a:gd name="connsiteY15" fmla="*/ 425902 h 1022678"/>
              <a:gd name="connsiteX16" fmla="*/ 518863 w 737601"/>
              <a:gd name="connsiteY16" fmla="*/ 441390 h 1022678"/>
              <a:gd name="connsiteX17" fmla="*/ 472398 w 737601"/>
              <a:gd name="connsiteY17" fmla="*/ 487852 h 1022678"/>
              <a:gd name="connsiteX18" fmla="*/ 464653 w 737601"/>
              <a:gd name="connsiteY18" fmla="*/ 511083 h 1022678"/>
              <a:gd name="connsiteX19" fmla="*/ 495630 w 737601"/>
              <a:gd name="connsiteY19" fmla="*/ 557545 h 1022678"/>
              <a:gd name="connsiteX20" fmla="*/ 511119 w 737601"/>
              <a:gd name="connsiteY20" fmla="*/ 580776 h 1022678"/>
              <a:gd name="connsiteX21" fmla="*/ 549840 w 737601"/>
              <a:gd name="connsiteY21" fmla="*/ 627238 h 1022678"/>
              <a:gd name="connsiteX22" fmla="*/ 542096 w 737601"/>
              <a:gd name="connsiteY22" fmla="*/ 681444 h 1022678"/>
              <a:gd name="connsiteX23" fmla="*/ 511119 w 737601"/>
              <a:gd name="connsiteY23" fmla="*/ 712419 h 1022678"/>
              <a:gd name="connsiteX24" fmla="*/ 495630 w 737601"/>
              <a:gd name="connsiteY24" fmla="*/ 735650 h 1022678"/>
              <a:gd name="connsiteX25" fmla="*/ 449165 w 737601"/>
              <a:gd name="connsiteY25" fmla="*/ 774368 h 1022678"/>
              <a:gd name="connsiteX26" fmla="*/ 433676 w 737601"/>
              <a:gd name="connsiteY26" fmla="*/ 789855 h 1022678"/>
              <a:gd name="connsiteX27" fmla="*/ 410444 w 737601"/>
              <a:gd name="connsiteY27" fmla="*/ 797599 h 1022678"/>
              <a:gd name="connsiteX28" fmla="*/ 387211 w 737601"/>
              <a:gd name="connsiteY28" fmla="*/ 813086 h 1022678"/>
              <a:gd name="connsiteX29" fmla="*/ 278792 w 737601"/>
              <a:gd name="connsiteY29" fmla="*/ 828574 h 1022678"/>
              <a:gd name="connsiteX30" fmla="*/ 224582 w 737601"/>
              <a:gd name="connsiteY30" fmla="*/ 844061 h 1022678"/>
              <a:gd name="connsiteX31" fmla="*/ 193605 w 737601"/>
              <a:gd name="connsiteY31" fmla="*/ 890523 h 1022678"/>
              <a:gd name="connsiteX32" fmla="*/ 147140 w 737601"/>
              <a:gd name="connsiteY32" fmla="*/ 921498 h 1022678"/>
              <a:gd name="connsiteX33" fmla="*/ 100675 w 737601"/>
              <a:gd name="connsiteY33" fmla="*/ 936985 h 1022678"/>
              <a:gd name="connsiteX34" fmla="*/ 92930 w 737601"/>
              <a:gd name="connsiteY34" fmla="*/ 960216 h 1022678"/>
              <a:gd name="connsiteX35" fmla="*/ 46465 w 737601"/>
              <a:gd name="connsiteY35" fmla="*/ 983447 h 1022678"/>
              <a:gd name="connsiteX36" fmla="*/ 7744 w 737601"/>
              <a:gd name="connsiteY36" fmla="*/ 1022166 h 1022678"/>
              <a:gd name="connsiteX37" fmla="*/ 0 w 737601"/>
              <a:gd name="connsiteY37" fmla="*/ 1022166 h 102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37601" h="1022678">
                <a:moveTo>
                  <a:pt x="116163" y="0"/>
                </a:moveTo>
                <a:cubicBezTo>
                  <a:pt x="129070" y="15487"/>
                  <a:pt x="142289" y="30720"/>
                  <a:pt x="154884" y="46462"/>
                </a:cubicBezTo>
                <a:cubicBezTo>
                  <a:pt x="168983" y="64085"/>
                  <a:pt x="182318" y="87074"/>
                  <a:pt x="201350" y="100668"/>
                </a:cubicBezTo>
                <a:cubicBezTo>
                  <a:pt x="219944" y="113949"/>
                  <a:pt x="241320" y="119777"/>
                  <a:pt x="263303" y="123899"/>
                </a:cubicBezTo>
                <a:cubicBezTo>
                  <a:pt x="380212" y="145818"/>
                  <a:pt x="357369" y="139449"/>
                  <a:pt x="495630" y="147130"/>
                </a:cubicBezTo>
                <a:cubicBezTo>
                  <a:pt x="532728" y="152429"/>
                  <a:pt x="562284" y="153352"/>
                  <a:pt x="596305" y="170361"/>
                </a:cubicBezTo>
                <a:cubicBezTo>
                  <a:pt x="602835" y="173626"/>
                  <a:pt x="605953" y="181468"/>
                  <a:pt x="611794" y="185848"/>
                </a:cubicBezTo>
                <a:cubicBezTo>
                  <a:pt x="685895" y="241420"/>
                  <a:pt x="634198" y="192764"/>
                  <a:pt x="681492" y="240054"/>
                </a:cubicBezTo>
                <a:cubicBezTo>
                  <a:pt x="687791" y="258950"/>
                  <a:pt x="689711" y="271504"/>
                  <a:pt x="704725" y="286516"/>
                </a:cubicBezTo>
                <a:cubicBezTo>
                  <a:pt x="711306" y="293097"/>
                  <a:pt x="720213" y="296841"/>
                  <a:pt x="727957" y="302003"/>
                </a:cubicBezTo>
                <a:cubicBezTo>
                  <a:pt x="734531" y="321725"/>
                  <a:pt x="745899" y="343021"/>
                  <a:pt x="727957" y="363953"/>
                </a:cubicBezTo>
                <a:cubicBezTo>
                  <a:pt x="718910" y="374507"/>
                  <a:pt x="701670" y="373224"/>
                  <a:pt x="689236" y="379440"/>
                </a:cubicBezTo>
                <a:cubicBezTo>
                  <a:pt x="680911" y="383602"/>
                  <a:pt x="674328" y="390766"/>
                  <a:pt x="666003" y="394928"/>
                </a:cubicBezTo>
                <a:cubicBezTo>
                  <a:pt x="658702" y="398578"/>
                  <a:pt x="650274" y="399456"/>
                  <a:pt x="642771" y="402671"/>
                </a:cubicBezTo>
                <a:cubicBezTo>
                  <a:pt x="632160" y="407218"/>
                  <a:pt x="622852" y="414842"/>
                  <a:pt x="611794" y="418159"/>
                </a:cubicBezTo>
                <a:cubicBezTo>
                  <a:pt x="596754" y="422671"/>
                  <a:pt x="580817" y="423321"/>
                  <a:pt x="565328" y="425902"/>
                </a:cubicBezTo>
                <a:cubicBezTo>
                  <a:pt x="549840" y="431065"/>
                  <a:pt x="532447" y="432334"/>
                  <a:pt x="518863" y="441390"/>
                </a:cubicBezTo>
                <a:cubicBezTo>
                  <a:pt x="500638" y="453539"/>
                  <a:pt x="472398" y="487852"/>
                  <a:pt x="472398" y="487852"/>
                </a:cubicBezTo>
                <a:cubicBezTo>
                  <a:pt x="469816" y="495596"/>
                  <a:pt x="464653" y="502920"/>
                  <a:pt x="464653" y="511083"/>
                </a:cubicBezTo>
                <a:cubicBezTo>
                  <a:pt x="464653" y="535577"/>
                  <a:pt x="481664" y="540787"/>
                  <a:pt x="495630" y="557545"/>
                </a:cubicBezTo>
                <a:cubicBezTo>
                  <a:pt x="501588" y="564695"/>
                  <a:pt x="505161" y="573626"/>
                  <a:pt x="511119" y="580776"/>
                </a:cubicBezTo>
                <a:cubicBezTo>
                  <a:pt x="560809" y="640400"/>
                  <a:pt x="511384" y="569560"/>
                  <a:pt x="549840" y="627238"/>
                </a:cubicBezTo>
                <a:cubicBezTo>
                  <a:pt x="547259" y="645307"/>
                  <a:pt x="549649" y="664828"/>
                  <a:pt x="542096" y="681444"/>
                </a:cubicBezTo>
                <a:cubicBezTo>
                  <a:pt x="536053" y="694737"/>
                  <a:pt x="520622" y="701333"/>
                  <a:pt x="511119" y="712419"/>
                </a:cubicBezTo>
                <a:cubicBezTo>
                  <a:pt x="505062" y="719485"/>
                  <a:pt x="501588" y="728500"/>
                  <a:pt x="495630" y="735650"/>
                </a:cubicBezTo>
                <a:cubicBezTo>
                  <a:pt x="468036" y="768761"/>
                  <a:pt x="479624" y="750003"/>
                  <a:pt x="449165" y="774368"/>
                </a:cubicBezTo>
                <a:cubicBezTo>
                  <a:pt x="443464" y="778929"/>
                  <a:pt x="439937" y="786099"/>
                  <a:pt x="433676" y="789855"/>
                </a:cubicBezTo>
                <a:cubicBezTo>
                  <a:pt x="426676" y="794055"/>
                  <a:pt x="417745" y="793949"/>
                  <a:pt x="410444" y="797599"/>
                </a:cubicBezTo>
                <a:cubicBezTo>
                  <a:pt x="402119" y="801761"/>
                  <a:pt x="395766" y="809420"/>
                  <a:pt x="387211" y="813086"/>
                </a:cubicBezTo>
                <a:cubicBezTo>
                  <a:pt x="361578" y="824071"/>
                  <a:pt x="292453" y="827208"/>
                  <a:pt x="278792" y="828574"/>
                </a:cubicBezTo>
                <a:cubicBezTo>
                  <a:pt x="278527" y="828640"/>
                  <a:pt x="228284" y="840360"/>
                  <a:pt x="224582" y="844061"/>
                </a:cubicBezTo>
                <a:cubicBezTo>
                  <a:pt x="168197" y="900441"/>
                  <a:pt x="241058" y="854936"/>
                  <a:pt x="193605" y="890523"/>
                </a:cubicBezTo>
                <a:cubicBezTo>
                  <a:pt x="178713" y="901691"/>
                  <a:pt x="164799" y="915612"/>
                  <a:pt x="147140" y="921498"/>
                </a:cubicBezTo>
                <a:lnTo>
                  <a:pt x="100675" y="936985"/>
                </a:lnTo>
                <a:cubicBezTo>
                  <a:pt x="98093" y="944729"/>
                  <a:pt x="97130" y="953217"/>
                  <a:pt x="92930" y="960216"/>
                </a:cubicBezTo>
                <a:cubicBezTo>
                  <a:pt x="80745" y="980523"/>
                  <a:pt x="68739" y="977879"/>
                  <a:pt x="46465" y="983447"/>
                </a:cubicBezTo>
                <a:cubicBezTo>
                  <a:pt x="30976" y="1006679"/>
                  <a:pt x="33558" y="1009260"/>
                  <a:pt x="7744" y="1022166"/>
                </a:cubicBezTo>
                <a:cubicBezTo>
                  <a:pt x="5435" y="1023320"/>
                  <a:pt x="2581" y="1022166"/>
                  <a:pt x="0" y="1022166"/>
                </a:cubicBezTo>
              </a:path>
            </a:pathLst>
          </a:custGeom>
          <a:ln w="762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8" name="Oval 137">
            <a:extLst>
              <a:ext uri="{FF2B5EF4-FFF2-40B4-BE49-F238E27FC236}">
                <a16:creationId xmlns:a16="http://schemas.microsoft.com/office/drawing/2014/main" id="{54807748-0F30-E84F-B8E0-7A1CD9EFE04B}"/>
              </a:ext>
            </a:extLst>
          </p:cNvPr>
          <p:cNvSpPr/>
          <p:nvPr/>
        </p:nvSpPr>
        <p:spPr>
          <a:xfrm>
            <a:off x="7952860" y="3732523"/>
            <a:ext cx="1416970" cy="4568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Snip Same Side Corner Rectangle 138">
            <a:extLst>
              <a:ext uri="{FF2B5EF4-FFF2-40B4-BE49-F238E27FC236}">
                <a16:creationId xmlns:a16="http://schemas.microsoft.com/office/drawing/2014/main" id="{9C297474-C82D-0343-8318-261945FE7531}"/>
              </a:ext>
            </a:extLst>
          </p:cNvPr>
          <p:cNvSpPr/>
          <p:nvPr/>
        </p:nvSpPr>
        <p:spPr>
          <a:xfrm rot="10800000">
            <a:off x="8410060" y="4189399"/>
            <a:ext cx="543525" cy="363954"/>
          </a:xfrm>
          <a:prstGeom prst="snip2Same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Freeform 139">
            <a:extLst>
              <a:ext uri="{FF2B5EF4-FFF2-40B4-BE49-F238E27FC236}">
                <a16:creationId xmlns:a16="http://schemas.microsoft.com/office/drawing/2014/main" id="{16CECCEE-A0A3-AD4C-AA47-B68EEC34F3B9}"/>
              </a:ext>
            </a:extLst>
          </p:cNvPr>
          <p:cNvSpPr/>
          <p:nvPr/>
        </p:nvSpPr>
        <p:spPr>
          <a:xfrm>
            <a:off x="7937148" y="4533246"/>
            <a:ext cx="779330" cy="2126390"/>
          </a:xfrm>
          <a:custGeom>
            <a:avLst/>
            <a:gdLst>
              <a:gd name="connsiteX0" fmla="*/ 782167 w 798750"/>
              <a:gd name="connsiteY0" fmla="*/ 0 h 2121770"/>
              <a:gd name="connsiteX1" fmla="*/ 782167 w 798750"/>
              <a:gd name="connsiteY1" fmla="*/ 162618 h 2121770"/>
              <a:gd name="connsiteX2" fmla="*/ 758934 w 798750"/>
              <a:gd name="connsiteY2" fmla="*/ 185849 h 2121770"/>
              <a:gd name="connsiteX3" fmla="*/ 727957 w 798750"/>
              <a:gd name="connsiteY3" fmla="*/ 193592 h 2121770"/>
              <a:gd name="connsiteX4" fmla="*/ 704725 w 798750"/>
              <a:gd name="connsiteY4" fmla="*/ 201336 h 2121770"/>
              <a:gd name="connsiteX5" fmla="*/ 650515 w 798750"/>
              <a:gd name="connsiteY5" fmla="*/ 224567 h 2121770"/>
              <a:gd name="connsiteX6" fmla="*/ 588561 w 798750"/>
              <a:gd name="connsiteY6" fmla="*/ 255542 h 2121770"/>
              <a:gd name="connsiteX7" fmla="*/ 557584 w 798750"/>
              <a:gd name="connsiteY7" fmla="*/ 271029 h 2121770"/>
              <a:gd name="connsiteX8" fmla="*/ 526607 w 798750"/>
              <a:gd name="connsiteY8" fmla="*/ 278773 h 2121770"/>
              <a:gd name="connsiteX9" fmla="*/ 503375 w 798750"/>
              <a:gd name="connsiteY9" fmla="*/ 294260 h 2121770"/>
              <a:gd name="connsiteX10" fmla="*/ 480142 w 798750"/>
              <a:gd name="connsiteY10" fmla="*/ 302004 h 2121770"/>
              <a:gd name="connsiteX11" fmla="*/ 456909 w 798750"/>
              <a:gd name="connsiteY11" fmla="*/ 325235 h 2121770"/>
              <a:gd name="connsiteX12" fmla="*/ 449165 w 798750"/>
              <a:gd name="connsiteY12" fmla="*/ 348466 h 2121770"/>
              <a:gd name="connsiteX13" fmla="*/ 526607 w 798750"/>
              <a:gd name="connsiteY13" fmla="*/ 402672 h 2121770"/>
              <a:gd name="connsiteX14" fmla="*/ 549840 w 798750"/>
              <a:gd name="connsiteY14" fmla="*/ 418159 h 2121770"/>
              <a:gd name="connsiteX15" fmla="*/ 526607 w 798750"/>
              <a:gd name="connsiteY15" fmla="*/ 433646 h 2121770"/>
              <a:gd name="connsiteX16" fmla="*/ 557584 w 798750"/>
              <a:gd name="connsiteY16" fmla="*/ 464621 h 2121770"/>
              <a:gd name="connsiteX17" fmla="*/ 573073 w 798750"/>
              <a:gd name="connsiteY17" fmla="*/ 526571 h 2121770"/>
              <a:gd name="connsiteX18" fmla="*/ 580817 w 798750"/>
              <a:gd name="connsiteY18" fmla="*/ 549802 h 2121770"/>
              <a:gd name="connsiteX19" fmla="*/ 588561 w 798750"/>
              <a:gd name="connsiteY19" fmla="*/ 596264 h 2121770"/>
              <a:gd name="connsiteX20" fmla="*/ 573073 w 798750"/>
              <a:gd name="connsiteY20" fmla="*/ 689188 h 2121770"/>
              <a:gd name="connsiteX21" fmla="*/ 557584 w 798750"/>
              <a:gd name="connsiteY21" fmla="*/ 712419 h 2121770"/>
              <a:gd name="connsiteX22" fmla="*/ 534352 w 798750"/>
              <a:gd name="connsiteY22" fmla="*/ 782112 h 2121770"/>
              <a:gd name="connsiteX23" fmla="*/ 495631 w 798750"/>
              <a:gd name="connsiteY23" fmla="*/ 820831 h 2121770"/>
              <a:gd name="connsiteX24" fmla="*/ 464654 w 798750"/>
              <a:gd name="connsiteY24" fmla="*/ 890524 h 2121770"/>
              <a:gd name="connsiteX25" fmla="*/ 449165 w 798750"/>
              <a:gd name="connsiteY25" fmla="*/ 906011 h 2121770"/>
              <a:gd name="connsiteX26" fmla="*/ 410444 w 798750"/>
              <a:gd name="connsiteY26" fmla="*/ 936986 h 2121770"/>
              <a:gd name="connsiteX27" fmla="*/ 379467 w 798750"/>
              <a:gd name="connsiteY27" fmla="*/ 983448 h 2121770"/>
              <a:gd name="connsiteX28" fmla="*/ 317513 w 798750"/>
              <a:gd name="connsiteY28" fmla="*/ 1053141 h 2121770"/>
              <a:gd name="connsiteX29" fmla="*/ 302025 w 798750"/>
              <a:gd name="connsiteY29" fmla="*/ 1084116 h 2121770"/>
              <a:gd name="connsiteX30" fmla="*/ 286536 w 798750"/>
              <a:gd name="connsiteY30" fmla="*/ 1099603 h 2121770"/>
              <a:gd name="connsiteX31" fmla="*/ 271048 w 798750"/>
              <a:gd name="connsiteY31" fmla="*/ 1122834 h 2121770"/>
              <a:gd name="connsiteX32" fmla="*/ 240071 w 798750"/>
              <a:gd name="connsiteY32" fmla="*/ 1161553 h 2121770"/>
              <a:gd name="connsiteX33" fmla="*/ 224582 w 798750"/>
              <a:gd name="connsiteY33" fmla="*/ 1223502 h 2121770"/>
              <a:gd name="connsiteX34" fmla="*/ 240071 w 798750"/>
              <a:gd name="connsiteY34" fmla="*/ 1254477 h 2121770"/>
              <a:gd name="connsiteX35" fmla="*/ 302025 w 798750"/>
              <a:gd name="connsiteY35" fmla="*/ 1293195 h 2121770"/>
              <a:gd name="connsiteX36" fmla="*/ 317513 w 798750"/>
              <a:gd name="connsiteY36" fmla="*/ 1308683 h 2121770"/>
              <a:gd name="connsiteX37" fmla="*/ 340746 w 798750"/>
              <a:gd name="connsiteY37" fmla="*/ 1316426 h 2121770"/>
              <a:gd name="connsiteX38" fmla="*/ 379467 w 798750"/>
              <a:gd name="connsiteY38" fmla="*/ 1355145 h 2121770"/>
              <a:gd name="connsiteX39" fmla="*/ 371723 w 798750"/>
              <a:gd name="connsiteY39" fmla="*/ 1393863 h 2121770"/>
              <a:gd name="connsiteX40" fmla="*/ 348490 w 798750"/>
              <a:gd name="connsiteY40" fmla="*/ 1409351 h 2121770"/>
              <a:gd name="connsiteX41" fmla="*/ 333002 w 798750"/>
              <a:gd name="connsiteY41" fmla="*/ 1432582 h 2121770"/>
              <a:gd name="connsiteX42" fmla="*/ 278792 w 798750"/>
              <a:gd name="connsiteY42" fmla="*/ 1471300 h 2121770"/>
              <a:gd name="connsiteX43" fmla="*/ 247815 w 798750"/>
              <a:gd name="connsiteY43" fmla="*/ 1510019 h 2121770"/>
              <a:gd name="connsiteX44" fmla="*/ 224582 w 798750"/>
              <a:gd name="connsiteY44" fmla="*/ 1517762 h 2121770"/>
              <a:gd name="connsiteX45" fmla="*/ 170373 w 798750"/>
              <a:gd name="connsiteY45" fmla="*/ 1540993 h 2121770"/>
              <a:gd name="connsiteX46" fmla="*/ 154884 w 798750"/>
              <a:gd name="connsiteY46" fmla="*/ 1672636 h 2121770"/>
              <a:gd name="connsiteX47" fmla="*/ 116163 w 798750"/>
              <a:gd name="connsiteY47" fmla="*/ 1765560 h 2121770"/>
              <a:gd name="connsiteX48" fmla="*/ 100675 w 798750"/>
              <a:gd name="connsiteY48" fmla="*/ 1788791 h 2121770"/>
              <a:gd name="connsiteX49" fmla="*/ 92931 w 798750"/>
              <a:gd name="connsiteY49" fmla="*/ 1812022 h 2121770"/>
              <a:gd name="connsiteX50" fmla="*/ 61954 w 798750"/>
              <a:gd name="connsiteY50" fmla="*/ 1866228 h 2121770"/>
              <a:gd name="connsiteX51" fmla="*/ 38721 w 798750"/>
              <a:gd name="connsiteY51" fmla="*/ 1928177 h 2121770"/>
              <a:gd name="connsiteX52" fmla="*/ 23232 w 798750"/>
              <a:gd name="connsiteY52" fmla="*/ 1974640 h 2121770"/>
              <a:gd name="connsiteX53" fmla="*/ 23232 w 798750"/>
              <a:gd name="connsiteY53" fmla="*/ 2090795 h 2121770"/>
              <a:gd name="connsiteX54" fmla="*/ 0 w 798750"/>
              <a:gd name="connsiteY54" fmla="*/ 2121770 h 21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8750" h="2121770">
                <a:moveTo>
                  <a:pt x="782167" y="0"/>
                </a:moveTo>
                <a:cubicBezTo>
                  <a:pt x="798586" y="73883"/>
                  <a:pt x="809328" y="81140"/>
                  <a:pt x="782167" y="162618"/>
                </a:cubicBezTo>
                <a:cubicBezTo>
                  <a:pt x="778704" y="173008"/>
                  <a:pt x="768443" y="180416"/>
                  <a:pt x="758934" y="185849"/>
                </a:cubicBezTo>
                <a:cubicBezTo>
                  <a:pt x="749693" y="191129"/>
                  <a:pt x="738191" y="190668"/>
                  <a:pt x="727957" y="193592"/>
                </a:cubicBezTo>
                <a:cubicBezTo>
                  <a:pt x="720108" y="195834"/>
                  <a:pt x="712469" y="198755"/>
                  <a:pt x="704725" y="201336"/>
                </a:cubicBezTo>
                <a:cubicBezTo>
                  <a:pt x="672293" y="233764"/>
                  <a:pt x="710161" y="201628"/>
                  <a:pt x="650515" y="224567"/>
                </a:cubicBezTo>
                <a:cubicBezTo>
                  <a:pt x="628965" y="232855"/>
                  <a:pt x="609212" y="245217"/>
                  <a:pt x="588561" y="255542"/>
                </a:cubicBezTo>
                <a:cubicBezTo>
                  <a:pt x="578235" y="260704"/>
                  <a:pt x="568784" y="268229"/>
                  <a:pt x="557584" y="271029"/>
                </a:cubicBezTo>
                <a:lnTo>
                  <a:pt x="526607" y="278773"/>
                </a:lnTo>
                <a:cubicBezTo>
                  <a:pt x="518863" y="283935"/>
                  <a:pt x="511699" y="290098"/>
                  <a:pt x="503375" y="294260"/>
                </a:cubicBezTo>
                <a:cubicBezTo>
                  <a:pt x="496074" y="297911"/>
                  <a:pt x="486934" y="297476"/>
                  <a:pt x="480142" y="302004"/>
                </a:cubicBezTo>
                <a:cubicBezTo>
                  <a:pt x="471029" y="308079"/>
                  <a:pt x="464653" y="317491"/>
                  <a:pt x="456909" y="325235"/>
                </a:cubicBezTo>
                <a:cubicBezTo>
                  <a:pt x="454328" y="332979"/>
                  <a:pt x="445949" y="340964"/>
                  <a:pt x="449165" y="348466"/>
                </a:cubicBezTo>
                <a:cubicBezTo>
                  <a:pt x="461539" y="377337"/>
                  <a:pt x="503662" y="389926"/>
                  <a:pt x="526607" y="402672"/>
                </a:cubicBezTo>
                <a:cubicBezTo>
                  <a:pt x="534743" y="407192"/>
                  <a:pt x="542096" y="412997"/>
                  <a:pt x="549840" y="418159"/>
                </a:cubicBezTo>
                <a:cubicBezTo>
                  <a:pt x="542096" y="423321"/>
                  <a:pt x="530064" y="425004"/>
                  <a:pt x="526607" y="433646"/>
                </a:cubicBezTo>
                <a:cubicBezTo>
                  <a:pt x="516889" y="457941"/>
                  <a:pt x="546652" y="460978"/>
                  <a:pt x="557584" y="464621"/>
                </a:cubicBezTo>
                <a:cubicBezTo>
                  <a:pt x="562747" y="485271"/>
                  <a:pt x="567472" y="506035"/>
                  <a:pt x="573073" y="526571"/>
                </a:cubicBezTo>
                <a:cubicBezTo>
                  <a:pt x="575221" y="534446"/>
                  <a:pt x="579046" y="541834"/>
                  <a:pt x="580817" y="549802"/>
                </a:cubicBezTo>
                <a:cubicBezTo>
                  <a:pt x="584223" y="565129"/>
                  <a:pt x="585980" y="580777"/>
                  <a:pt x="588561" y="596264"/>
                </a:cubicBezTo>
                <a:cubicBezTo>
                  <a:pt x="586108" y="618342"/>
                  <a:pt x="586046" y="663243"/>
                  <a:pt x="573073" y="689188"/>
                </a:cubicBezTo>
                <a:cubicBezTo>
                  <a:pt x="568910" y="697512"/>
                  <a:pt x="562747" y="704675"/>
                  <a:pt x="557584" y="712419"/>
                </a:cubicBezTo>
                <a:cubicBezTo>
                  <a:pt x="552263" y="739025"/>
                  <a:pt x="551616" y="759916"/>
                  <a:pt x="534352" y="782112"/>
                </a:cubicBezTo>
                <a:cubicBezTo>
                  <a:pt x="523145" y="796520"/>
                  <a:pt x="495631" y="820831"/>
                  <a:pt x="495631" y="820831"/>
                </a:cubicBezTo>
                <a:cubicBezTo>
                  <a:pt x="483351" y="857668"/>
                  <a:pt x="485691" y="864230"/>
                  <a:pt x="464654" y="890524"/>
                </a:cubicBezTo>
                <a:cubicBezTo>
                  <a:pt x="460093" y="896225"/>
                  <a:pt x="454709" y="901260"/>
                  <a:pt x="449165" y="906011"/>
                </a:cubicBezTo>
                <a:cubicBezTo>
                  <a:pt x="436615" y="916767"/>
                  <a:pt x="421501" y="924701"/>
                  <a:pt x="410444" y="936986"/>
                </a:cubicBezTo>
                <a:cubicBezTo>
                  <a:pt x="397992" y="950821"/>
                  <a:pt x="390416" y="968395"/>
                  <a:pt x="379467" y="983448"/>
                </a:cubicBezTo>
                <a:cubicBezTo>
                  <a:pt x="352735" y="1020201"/>
                  <a:pt x="348368" y="1022288"/>
                  <a:pt x="317513" y="1053141"/>
                </a:cubicBezTo>
                <a:cubicBezTo>
                  <a:pt x="312350" y="1063466"/>
                  <a:pt x="308429" y="1074511"/>
                  <a:pt x="302025" y="1084116"/>
                </a:cubicBezTo>
                <a:cubicBezTo>
                  <a:pt x="297975" y="1090191"/>
                  <a:pt x="291097" y="1093902"/>
                  <a:pt x="286536" y="1099603"/>
                </a:cubicBezTo>
                <a:cubicBezTo>
                  <a:pt x="280722" y="1106870"/>
                  <a:pt x="276862" y="1115567"/>
                  <a:pt x="271048" y="1122834"/>
                </a:cubicBezTo>
                <a:cubicBezTo>
                  <a:pt x="251840" y="1146843"/>
                  <a:pt x="255961" y="1129774"/>
                  <a:pt x="240071" y="1161553"/>
                </a:cubicBezTo>
                <a:cubicBezTo>
                  <a:pt x="232134" y="1177425"/>
                  <a:pt x="227527" y="1208778"/>
                  <a:pt x="224582" y="1223502"/>
                </a:cubicBezTo>
                <a:cubicBezTo>
                  <a:pt x="229745" y="1233827"/>
                  <a:pt x="232558" y="1245712"/>
                  <a:pt x="240071" y="1254477"/>
                </a:cubicBezTo>
                <a:cubicBezTo>
                  <a:pt x="255151" y="1272069"/>
                  <a:pt x="281983" y="1283175"/>
                  <a:pt x="302025" y="1293195"/>
                </a:cubicBezTo>
                <a:cubicBezTo>
                  <a:pt x="307188" y="1298358"/>
                  <a:pt x="311252" y="1304927"/>
                  <a:pt x="317513" y="1308683"/>
                </a:cubicBezTo>
                <a:cubicBezTo>
                  <a:pt x="324513" y="1312883"/>
                  <a:pt x="334215" y="1311528"/>
                  <a:pt x="340746" y="1316426"/>
                </a:cubicBezTo>
                <a:cubicBezTo>
                  <a:pt x="355349" y="1327377"/>
                  <a:pt x="379467" y="1355145"/>
                  <a:pt x="379467" y="1355145"/>
                </a:cubicBezTo>
                <a:cubicBezTo>
                  <a:pt x="376886" y="1368051"/>
                  <a:pt x="378253" y="1382436"/>
                  <a:pt x="371723" y="1393863"/>
                </a:cubicBezTo>
                <a:cubicBezTo>
                  <a:pt x="367105" y="1401944"/>
                  <a:pt x="355072" y="1402770"/>
                  <a:pt x="348490" y="1409351"/>
                </a:cubicBezTo>
                <a:cubicBezTo>
                  <a:pt x="341909" y="1415932"/>
                  <a:pt x="339583" y="1426001"/>
                  <a:pt x="333002" y="1432582"/>
                </a:cubicBezTo>
                <a:cubicBezTo>
                  <a:pt x="323395" y="1442189"/>
                  <a:pt x="291985" y="1462506"/>
                  <a:pt x="278792" y="1471300"/>
                </a:cubicBezTo>
                <a:cubicBezTo>
                  <a:pt x="271757" y="1481852"/>
                  <a:pt x="260076" y="1502663"/>
                  <a:pt x="247815" y="1510019"/>
                </a:cubicBezTo>
                <a:cubicBezTo>
                  <a:pt x="240815" y="1514219"/>
                  <a:pt x="232085" y="1514547"/>
                  <a:pt x="224582" y="1517762"/>
                </a:cubicBezTo>
                <a:cubicBezTo>
                  <a:pt x="157595" y="1546469"/>
                  <a:pt x="224859" y="1522834"/>
                  <a:pt x="170373" y="1540993"/>
                </a:cubicBezTo>
                <a:cubicBezTo>
                  <a:pt x="149609" y="1603283"/>
                  <a:pt x="170148" y="1535270"/>
                  <a:pt x="154884" y="1672636"/>
                </a:cubicBezTo>
                <a:cubicBezTo>
                  <a:pt x="151534" y="1702784"/>
                  <a:pt x="130221" y="1744474"/>
                  <a:pt x="116163" y="1765560"/>
                </a:cubicBezTo>
                <a:cubicBezTo>
                  <a:pt x="111000" y="1773304"/>
                  <a:pt x="104837" y="1780467"/>
                  <a:pt x="100675" y="1788791"/>
                </a:cubicBezTo>
                <a:cubicBezTo>
                  <a:pt x="97024" y="1796092"/>
                  <a:pt x="96147" y="1804520"/>
                  <a:pt x="92931" y="1812022"/>
                </a:cubicBezTo>
                <a:cubicBezTo>
                  <a:pt x="81141" y="1839529"/>
                  <a:pt x="77507" y="1842899"/>
                  <a:pt x="61954" y="1866228"/>
                </a:cubicBezTo>
                <a:cubicBezTo>
                  <a:pt x="45185" y="1933294"/>
                  <a:pt x="65720" y="1860685"/>
                  <a:pt x="38721" y="1928177"/>
                </a:cubicBezTo>
                <a:cubicBezTo>
                  <a:pt x="32657" y="1943335"/>
                  <a:pt x="23232" y="1974640"/>
                  <a:pt x="23232" y="1974640"/>
                </a:cubicBezTo>
                <a:cubicBezTo>
                  <a:pt x="33276" y="2024853"/>
                  <a:pt x="37784" y="2027742"/>
                  <a:pt x="23232" y="2090795"/>
                </a:cubicBezTo>
                <a:cubicBezTo>
                  <a:pt x="20605" y="2102177"/>
                  <a:pt x="8486" y="2113284"/>
                  <a:pt x="0" y="2121770"/>
                </a:cubicBezTo>
              </a:path>
            </a:pathLst>
          </a:custGeom>
          <a:ln w="1524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41" name="Picture 140">
            <a:extLst>
              <a:ext uri="{FF2B5EF4-FFF2-40B4-BE49-F238E27FC236}">
                <a16:creationId xmlns:a16="http://schemas.microsoft.com/office/drawing/2014/main" id="{CFB0ECD1-FA10-F246-B9F2-39EA516BB8B4}"/>
              </a:ext>
            </a:extLst>
          </p:cNvPr>
          <p:cNvPicPr>
            <a:picLocks noChangeAspect="1"/>
          </p:cNvPicPr>
          <p:nvPr/>
        </p:nvPicPr>
        <p:blipFill>
          <a:blip r:embed="rId2"/>
          <a:stretch>
            <a:fillRect/>
          </a:stretch>
        </p:blipFill>
        <p:spPr>
          <a:xfrm>
            <a:off x="7508384" y="5343209"/>
            <a:ext cx="680230" cy="680230"/>
          </a:xfrm>
          <a:prstGeom prst="rect">
            <a:avLst/>
          </a:prstGeom>
        </p:spPr>
      </p:pic>
      <p:pic>
        <p:nvPicPr>
          <p:cNvPr id="142" name="Picture 141">
            <a:extLst>
              <a:ext uri="{FF2B5EF4-FFF2-40B4-BE49-F238E27FC236}">
                <a16:creationId xmlns:a16="http://schemas.microsoft.com/office/drawing/2014/main" id="{60D7BF73-8EED-C54B-BF0F-EF0394827783}"/>
              </a:ext>
            </a:extLst>
          </p:cNvPr>
          <p:cNvPicPr>
            <a:picLocks noChangeAspect="1"/>
          </p:cNvPicPr>
          <p:nvPr/>
        </p:nvPicPr>
        <p:blipFill>
          <a:blip r:embed="rId2"/>
          <a:stretch>
            <a:fillRect/>
          </a:stretch>
        </p:blipFill>
        <p:spPr>
          <a:xfrm>
            <a:off x="8267441" y="5467108"/>
            <a:ext cx="680230" cy="680230"/>
          </a:xfrm>
          <a:prstGeom prst="rect">
            <a:avLst/>
          </a:prstGeom>
        </p:spPr>
      </p:pic>
      <p:sp>
        <p:nvSpPr>
          <p:cNvPr id="143" name="TextBox 142">
            <a:extLst>
              <a:ext uri="{FF2B5EF4-FFF2-40B4-BE49-F238E27FC236}">
                <a16:creationId xmlns:a16="http://schemas.microsoft.com/office/drawing/2014/main" id="{2B2D3A33-BC52-524B-9391-449BFE7D61F9}"/>
              </a:ext>
            </a:extLst>
          </p:cNvPr>
          <p:cNvSpPr txBox="1"/>
          <p:nvPr/>
        </p:nvSpPr>
        <p:spPr>
          <a:xfrm>
            <a:off x="8152094" y="3794583"/>
            <a:ext cx="1069899" cy="369332"/>
          </a:xfrm>
          <a:prstGeom prst="rect">
            <a:avLst/>
          </a:prstGeom>
          <a:noFill/>
        </p:spPr>
        <p:txBody>
          <a:bodyPr wrap="none" rtlCol="0">
            <a:spAutoFit/>
          </a:bodyPr>
          <a:lstStyle/>
          <a:p>
            <a:r>
              <a:rPr lang="en-US" dirty="0"/>
              <a:t>Reservoir</a:t>
            </a:r>
          </a:p>
        </p:txBody>
      </p:sp>
      <p:sp>
        <p:nvSpPr>
          <p:cNvPr id="144" name="TextBox 143">
            <a:extLst>
              <a:ext uri="{FF2B5EF4-FFF2-40B4-BE49-F238E27FC236}">
                <a16:creationId xmlns:a16="http://schemas.microsoft.com/office/drawing/2014/main" id="{84F67558-1EB3-E24B-8445-80FBA4F54D7F}"/>
              </a:ext>
            </a:extLst>
          </p:cNvPr>
          <p:cNvSpPr txBox="1"/>
          <p:nvPr/>
        </p:nvSpPr>
        <p:spPr>
          <a:xfrm>
            <a:off x="8378737" y="4163915"/>
            <a:ext cx="621647" cy="369332"/>
          </a:xfrm>
          <a:prstGeom prst="rect">
            <a:avLst/>
          </a:prstGeom>
          <a:noFill/>
        </p:spPr>
        <p:txBody>
          <a:bodyPr wrap="none" rtlCol="0">
            <a:spAutoFit/>
          </a:bodyPr>
          <a:lstStyle/>
          <a:p>
            <a:r>
              <a:rPr lang="en-US" dirty="0"/>
              <a:t>Dam</a:t>
            </a:r>
          </a:p>
        </p:txBody>
      </p:sp>
      <p:grpSp>
        <p:nvGrpSpPr>
          <p:cNvPr id="145" name="Group 144">
            <a:extLst>
              <a:ext uri="{FF2B5EF4-FFF2-40B4-BE49-F238E27FC236}">
                <a16:creationId xmlns:a16="http://schemas.microsoft.com/office/drawing/2014/main" id="{7B3C91DE-21F5-6B43-8FC8-25633CE23853}"/>
              </a:ext>
            </a:extLst>
          </p:cNvPr>
          <p:cNvGrpSpPr/>
          <p:nvPr/>
        </p:nvGrpSpPr>
        <p:grpSpPr>
          <a:xfrm>
            <a:off x="7624542" y="1265192"/>
            <a:ext cx="1091936" cy="1353848"/>
            <a:chOff x="4429700" y="1897204"/>
            <a:chExt cx="1091936" cy="882778"/>
          </a:xfrm>
        </p:grpSpPr>
        <p:sp>
          <p:nvSpPr>
            <p:cNvPr id="146" name="Freeform 145">
              <a:extLst>
                <a:ext uri="{FF2B5EF4-FFF2-40B4-BE49-F238E27FC236}">
                  <a16:creationId xmlns:a16="http://schemas.microsoft.com/office/drawing/2014/main" id="{026FA5E3-322A-214A-988D-972C494738C3}"/>
                </a:ext>
              </a:extLst>
            </p:cNvPr>
            <p:cNvSpPr/>
            <p:nvPr/>
          </p:nvSpPr>
          <p:spPr>
            <a:xfrm>
              <a:off x="4429700" y="1897204"/>
              <a:ext cx="1091936" cy="596262"/>
            </a:xfrm>
            <a:custGeom>
              <a:avLst/>
              <a:gdLst>
                <a:gd name="connsiteX0" fmla="*/ 92931 w 1417194"/>
                <a:gd name="connsiteY0" fmla="*/ 100667 h 906011"/>
                <a:gd name="connsiteX1" fmla="*/ 15488 w 1417194"/>
                <a:gd name="connsiteY1" fmla="*/ 123898 h 906011"/>
                <a:gd name="connsiteX2" fmla="*/ 0 w 1417194"/>
                <a:gd name="connsiteY2" fmla="*/ 170361 h 906011"/>
                <a:gd name="connsiteX3" fmla="*/ 15488 w 1417194"/>
                <a:gd name="connsiteY3" fmla="*/ 263285 h 906011"/>
                <a:gd name="connsiteX4" fmla="*/ 30977 w 1417194"/>
                <a:gd name="connsiteY4" fmla="*/ 278772 h 906011"/>
                <a:gd name="connsiteX5" fmla="*/ 38721 w 1417194"/>
                <a:gd name="connsiteY5" fmla="*/ 302003 h 906011"/>
                <a:gd name="connsiteX6" fmla="*/ 23232 w 1417194"/>
                <a:gd name="connsiteY6" fmla="*/ 317491 h 906011"/>
                <a:gd name="connsiteX7" fmla="*/ 0 w 1417194"/>
                <a:gd name="connsiteY7" fmla="*/ 363953 h 906011"/>
                <a:gd name="connsiteX8" fmla="*/ 23232 w 1417194"/>
                <a:gd name="connsiteY8" fmla="*/ 441390 h 906011"/>
                <a:gd name="connsiteX9" fmla="*/ 46465 w 1417194"/>
                <a:gd name="connsiteY9" fmla="*/ 449133 h 906011"/>
                <a:gd name="connsiteX10" fmla="*/ 61954 w 1417194"/>
                <a:gd name="connsiteY10" fmla="*/ 464621 h 906011"/>
                <a:gd name="connsiteX11" fmla="*/ 139396 w 1417194"/>
                <a:gd name="connsiteY11" fmla="*/ 480108 h 906011"/>
                <a:gd name="connsiteX12" fmla="*/ 116163 w 1417194"/>
                <a:gd name="connsiteY12" fmla="*/ 503339 h 906011"/>
                <a:gd name="connsiteX13" fmla="*/ 108419 w 1417194"/>
                <a:gd name="connsiteY13" fmla="*/ 526570 h 906011"/>
                <a:gd name="connsiteX14" fmla="*/ 92931 w 1417194"/>
                <a:gd name="connsiteY14" fmla="*/ 549801 h 906011"/>
                <a:gd name="connsiteX15" fmla="*/ 116163 w 1417194"/>
                <a:gd name="connsiteY15" fmla="*/ 588520 h 906011"/>
                <a:gd name="connsiteX16" fmla="*/ 139396 w 1417194"/>
                <a:gd name="connsiteY16" fmla="*/ 596263 h 906011"/>
                <a:gd name="connsiteX17" fmla="*/ 162629 w 1417194"/>
                <a:gd name="connsiteY17" fmla="*/ 611751 h 906011"/>
                <a:gd name="connsiteX18" fmla="*/ 302025 w 1417194"/>
                <a:gd name="connsiteY18" fmla="*/ 634982 h 906011"/>
                <a:gd name="connsiteX19" fmla="*/ 317513 w 1417194"/>
                <a:gd name="connsiteY19" fmla="*/ 851805 h 906011"/>
                <a:gd name="connsiteX20" fmla="*/ 325257 w 1417194"/>
                <a:gd name="connsiteY20" fmla="*/ 882779 h 906011"/>
                <a:gd name="connsiteX21" fmla="*/ 418188 w 1417194"/>
                <a:gd name="connsiteY21" fmla="*/ 906011 h 906011"/>
                <a:gd name="connsiteX22" fmla="*/ 635027 w 1417194"/>
                <a:gd name="connsiteY22" fmla="*/ 898267 h 906011"/>
                <a:gd name="connsiteX23" fmla="*/ 666004 w 1417194"/>
                <a:gd name="connsiteY23" fmla="*/ 890523 h 906011"/>
                <a:gd name="connsiteX24" fmla="*/ 658259 w 1417194"/>
                <a:gd name="connsiteY24" fmla="*/ 619494 h 906011"/>
                <a:gd name="connsiteX25" fmla="*/ 666004 w 1417194"/>
                <a:gd name="connsiteY25" fmla="*/ 487852 h 906011"/>
                <a:gd name="connsiteX26" fmla="*/ 720213 w 1417194"/>
                <a:gd name="connsiteY26" fmla="*/ 480108 h 906011"/>
                <a:gd name="connsiteX27" fmla="*/ 735702 w 1417194"/>
                <a:gd name="connsiteY27" fmla="*/ 449133 h 906011"/>
                <a:gd name="connsiteX28" fmla="*/ 727957 w 1417194"/>
                <a:gd name="connsiteY28" fmla="*/ 387184 h 906011"/>
                <a:gd name="connsiteX29" fmla="*/ 851865 w 1417194"/>
                <a:gd name="connsiteY29" fmla="*/ 356209 h 906011"/>
                <a:gd name="connsiteX30" fmla="*/ 913819 w 1417194"/>
                <a:gd name="connsiteY30" fmla="*/ 379440 h 906011"/>
                <a:gd name="connsiteX31" fmla="*/ 1014494 w 1417194"/>
                <a:gd name="connsiteY31" fmla="*/ 402671 h 906011"/>
                <a:gd name="connsiteX32" fmla="*/ 1115169 w 1417194"/>
                <a:gd name="connsiteY32" fmla="*/ 394927 h 906011"/>
                <a:gd name="connsiteX33" fmla="*/ 1161634 w 1417194"/>
                <a:gd name="connsiteY33" fmla="*/ 363953 h 906011"/>
                <a:gd name="connsiteX34" fmla="*/ 1177123 w 1417194"/>
                <a:gd name="connsiteY34" fmla="*/ 332978 h 906011"/>
                <a:gd name="connsiteX35" fmla="*/ 1339752 w 1417194"/>
                <a:gd name="connsiteY35" fmla="*/ 309747 h 906011"/>
                <a:gd name="connsiteX36" fmla="*/ 1386217 w 1417194"/>
                <a:gd name="connsiteY36" fmla="*/ 286516 h 906011"/>
                <a:gd name="connsiteX37" fmla="*/ 1393961 w 1417194"/>
                <a:gd name="connsiteY37" fmla="*/ 263285 h 906011"/>
                <a:gd name="connsiteX38" fmla="*/ 1409450 w 1417194"/>
                <a:gd name="connsiteY38" fmla="*/ 240054 h 906011"/>
                <a:gd name="connsiteX39" fmla="*/ 1417194 w 1417194"/>
                <a:gd name="connsiteY39" fmla="*/ 216823 h 906011"/>
                <a:gd name="connsiteX40" fmla="*/ 1370729 w 1417194"/>
                <a:gd name="connsiteY40" fmla="*/ 154873 h 906011"/>
                <a:gd name="connsiteX41" fmla="*/ 1355240 w 1417194"/>
                <a:gd name="connsiteY41" fmla="*/ 139386 h 906011"/>
                <a:gd name="connsiteX42" fmla="*/ 1316519 w 1417194"/>
                <a:gd name="connsiteY42" fmla="*/ 100667 h 906011"/>
                <a:gd name="connsiteX43" fmla="*/ 1231332 w 1417194"/>
                <a:gd name="connsiteY43" fmla="*/ 85180 h 906011"/>
                <a:gd name="connsiteX44" fmla="*/ 991261 w 1417194"/>
                <a:gd name="connsiteY44" fmla="*/ 85180 h 906011"/>
                <a:gd name="connsiteX45" fmla="*/ 968029 w 1417194"/>
                <a:gd name="connsiteY45" fmla="*/ 108411 h 906011"/>
                <a:gd name="connsiteX46" fmla="*/ 944796 w 1417194"/>
                <a:gd name="connsiteY46" fmla="*/ 116155 h 906011"/>
                <a:gd name="connsiteX47" fmla="*/ 898330 w 1417194"/>
                <a:gd name="connsiteY47" fmla="*/ 85180 h 906011"/>
                <a:gd name="connsiteX48" fmla="*/ 875098 w 1417194"/>
                <a:gd name="connsiteY48" fmla="*/ 77436 h 906011"/>
                <a:gd name="connsiteX49" fmla="*/ 813144 w 1417194"/>
                <a:gd name="connsiteY49" fmla="*/ 46462 h 906011"/>
                <a:gd name="connsiteX50" fmla="*/ 758934 w 1417194"/>
                <a:gd name="connsiteY50" fmla="*/ 54205 h 906011"/>
                <a:gd name="connsiteX51" fmla="*/ 712469 w 1417194"/>
                <a:gd name="connsiteY51" fmla="*/ 69693 h 906011"/>
                <a:gd name="connsiteX52" fmla="*/ 673748 w 1417194"/>
                <a:gd name="connsiteY52" fmla="*/ 61949 h 906011"/>
                <a:gd name="connsiteX53" fmla="*/ 650515 w 1417194"/>
                <a:gd name="connsiteY53" fmla="*/ 38718 h 906011"/>
                <a:gd name="connsiteX54" fmla="*/ 604050 w 1417194"/>
                <a:gd name="connsiteY54" fmla="*/ 7743 h 906011"/>
                <a:gd name="connsiteX55" fmla="*/ 526607 w 1417194"/>
                <a:gd name="connsiteY55" fmla="*/ 38718 h 906011"/>
                <a:gd name="connsiteX56" fmla="*/ 480142 w 1417194"/>
                <a:gd name="connsiteY56" fmla="*/ 54205 h 906011"/>
                <a:gd name="connsiteX57" fmla="*/ 449165 w 1417194"/>
                <a:gd name="connsiteY57" fmla="*/ 38718 h 906011"/>
                <a:gd name="connsiteX58" fmla="*/ 425932 w 1417194"/>
                <a:gd name="connsiteY58" fmla="*/ 15487 h 906011"/>
                <a:gd name="connsiteX59" fmla="*/ 402700 w 1417194"/>
                <a:gd name="connsiteY59" fmla="*/ 0 h 906011"/>
                <a:gd name="connsiteX60" fmla="*/ 371723 w 1417194"/>
                <a:gd name="connsiteY60" fmla="*/ 15487 h 906011"/>
                <a:gd name="connsiteX61" fmla="*/ 317513 w 1417194"/>
                <a:gd name="connsiteY61" fmla="*/ 54205 h 906011"/>
                <a:gd name="connsiteX62" fmla="*/ 286536 w 1417194"/>
                <a:gd name="connsiteY62" fmla="*/ 46462 h 906011"/>
                <a:gd name="connsiteX63" fmla="*/ 271048 w 1417194"/>
                <a:gd name="connsiteY63" fmla="*/ 30974 h 906011"/>
                <a:gd name="connsiteX64" fmla="*/ 247815 w 1417194"/>
                <a:gd name="connsiteY64" fmla="*/ 15487 h 906011"/>
                <a:gd name="connsiteX65" fmla="*/ 193606 w 1417194"/>
                <a:gd name="connsiteY65" fmla="*/ 23231 h 906011"/>
                <a:gd name="connsiteX66" fmla="*/ 185861 w 1417194"/>
                <a:gd name="connsiteY66" fmla="*/ 46462 h 906011"/>
                <a:gd name="connsiteX67" fmla="*/ 162629 w 1417194"/>
                <a:gd name="connsiteY67" fmla="*/ 54205 h 906011"/>
                <a:gd name="connsiteX68" fmla="*/ 139396 w 1417194"/>
                <a:gd name="connsiteY68" fmla="*/ 46462 h 906011"/>
                <a:gd name="connsiteX69" fmla="*/ 108419 w 1417194"/>
                <a:gd name="connsiteY69" fmla="*/ 30974 h 906011"/>
                <a:gd name="connsiteX70" fmla="*/ 92931 w 1417194"/>
                <a:gd name="connsiteY70" fmla="*/ 77436 h 906011"/>
                <a:gd name="connsiteX71" fmla="*/ 92931 w 1417194"/>
                <a:gd name="connsiteY71" fmla="*/ 100667 h 90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417194" h="906011">
                  <a:moveTo>
                    <a:pt x="92931" y="100667"/>
                  </a:moveTo>
                  <a:cubicBezTo>
                    <a:pt x="80024" y="108411"/>
                    <a:pt x="29583" y="95709"/>
                    <a:pt x="15488" y="123898"/>
                  </a:cubicBezTo>
                  <a:cubicBezTo>
                    <a:pt x="8187" y="138500"/>
                    <a:pt x="0" y="170361"/>
                    <a:pt x="0" y="170361"/>
                  </a:cubicBezTo>
                  <a:cubicBezTo>
                    <a:pt x="765" y="177242"/>
                    <a:pt x="3104" y="242647"/>
                    <a:pt x="15488" y="263285"/>
                  </a:cubicBezTo>
                  <a:cubicBezTo>
                    <a:pt x="19245" y="269545"/>
                    <a:pt x="25814" y="273610"/>
                    <a:pt x="30977" y="278772"/>
                  </a:cubicBezTo>
                  <a:cubicBezTo>
                    <a:pt x="33558" y="286516"/>
                    <a:pt x="40322" y="293999"/>
                    <a:pt x="38721" y="302003"/>
                  </a:cubicBezTo>
                  <a:cubicBezTo>
                    <a:pt x="37289" y="309163"/>
                    <a:pt x="27793" y="311790"/>
                    <a:pt x="23232" y="317491"/>
                  </a:cubicBezTo>
                  <a:cubicBezTo>
                    <a:pt x="6076" y="338935"/>
                    <a:pt x="8179" y="339417"/>
                    <a:pt x="0" y="363953"/>
                  </a:cubicBezTo>
                  <a:cubicBezTo>
                    <a:pt x="3996" y="395916"/>
                    <a:pt x="-5338" y="424249"/>
                    <a:pt x="23232" y="441390"/>
                  </a:cubicBezTo>
                  <a:cubicBezTo>
                    <a:pt x="30232" y="445590"/>
                    <a:pt x="38721" y="446552"/>
                    <a:pt x="46465" y="449133"/>
                  </a:cubicBezTo>
                  <a:cubicBezTo>
                    <a:pt x="51628" y="454296"/>
                    <a:pt x="55693" y="460865"/>
                    <a:pt x="61954" y="464621"/>
                  </a:cubicBezTo>
                  <a:cubicBezTo>
                    <a:pt x="78847" y="474756"/>
                    <a:pt x="130003" y="478766"/>
                    <a:pt x="139396" y="480108"/>
                  </a:cubicBezTo>
                  <a:cubicBezTo>
                    <a:pt x="131652" y="487852"/>
                    <a:pt x="122238" y="494227"/>
                    <a:pt x="116163" y="503339"/>
                  </a:cubicBezTo>
                  <a:cubicBezTo>
                    <a:pt x="111635" y="510131"/>
                    <a:pt x="112070" y="519269"/>
                    <a:pt x="108419" y="526570"/>
                  </a:cubicBezTo>
                  <a:cubicBezTo>
                    <a:pt x="104257" y="534894"/>
                    <a:pt x="98094" y="542057"/>
                    <a:pt x="92931" y="549801"/>
                  </a:cubicBezTo>
                  <a:cubicBezTo>
                    <a:pt x="99022" y="568073"/>
                    <a:pt x="98447" y="577891"/>
                    <a:pt x="116163" y="588520"/>
                  </a:cubicBezTo>
                  <a:cubicBezTo>
                    <a:pt x="123163" y="592720"/>
                    <a:pt x="131652" y="593682"/>
                    <a:pt x="139396" y="596263"/>
                  </a:cubicBezTo>
                  <a:cubicBezTo>
                    <a:pt x="147140" y="601426"/>
                    <a:pt x="154124" y="607971"/>
                    <a:pt x="162629" y="611751"/>
                  </a:cubicBezTo>
                  <a:cubicBezTo>
                    <a:pt x="215211" y="635119"/>
                    <a:pt x="237325" y="629591"/>
                    <a:pt x="302025" y="634982"/>
                  </a:cubicBezTo>
                  <a:cubicBezTo>
                    <a:pt x="331124" y="722275"/>
                    <a:pt x="302074" y="627952"/>
                    <a:pt x="317513" y="851805"/>
                  </a:cubicBezTo>
                  <a:cubicBezTo>
                    <a:pt x="318245" y="862422"/>
                    <a:pt x="317176" y="875853"/>
                    <a:pt x="325257" y="882779"/>
                  </a:cubicBezTo>
                  <a:cubicBezTo>
                    <a:pt x="340069" y="895474"/>
                    <a:pt x="400389" y="903044"/>
                    <a:pt x="418188" y="906011"/>
                  </a:cubicBezTo>
                  <a:cubicBezTo>
                    <a:pt x="490468" y="903430"/>
                    <a:pt x="562842" y="902778"/>
                    <a:pt x="635027" y="898267"/>
                  </a:cubicBezTo>
                  <a:cubicBezTo>
                    <a:pt x="645650" y="897603"/>
                    <a:pt x="665120" y="901130"/>
                    <a:pt x="666004" y="890523"/>
                  </a:cubicBezTo>
                  <a:cubicBezTo>
                    <a:pt x="673510" y="800455"/>
                    <a:pt x="660841" y="709837"/>
                    <a:pt x="658259" y="619494"/>
                  </a:cubicBezTo>
                  <a:cubicBezTo>
                    <a:pt x="660841" y="575613"/>
                    <a:pt x="648150" y="528019"/>
                    <a:pt x="666004" y="487852"/>
                  </a:cubicBezTo>
                  <a:cubicBezTo>
                    <a:pt x="673418" y="471172"/>
                    <a:pt x="704257" y="488972"/>
                    <a:pt x="720213" y="480108"/>
                  </a:cubicBezTo>
                  <a:cubicBezTo>
                    <a:pt x="730304" y="474502"/>
                    <a:pt x="730539" y="459458"/>
                    <a:pt x="735702" y="449133"/>
                  </a:cubicBezTo>
                  <a:cubicBezTo>
                    <a:pt x="733120" y="428483"/>
                    <a:pt x="731680" y="407659"/>
                    <a:pt x="727957" y="387184"/>
                  </a:cubicBezTo>
                  <a:cubicBezTo>
                    <a:pt x="716045" y="321677"/>
                    <a:pt x="659641" y="367516"/>
                    <a:pt x="851865" y="356209"/>
                  </a:cubicBezTo>
                  <a:cubicBezTo>
                    <a:pt x="938853" y="377955"/>
                    <a:pt x="824718" y="347043"/>
                    <a:pt x="913819" y="379440"/>
                  </a:cubicBezTo>
                  <a:cubicBezTo>
                    <a:pt x="955706" y="394670"/>
                    <a:pt x="972402" y="395656"/>
                    <a:pt x="1014494" y="402671"/>
                  </a:cubicBezTo>
                  <a:cubicBezTo>
                    <a:pt x="1048052" y="400090"/>
                    <a:pt x="1082620" y="403492"/>
                    <a:pt x="1115169" y="394927"/>
                  </a:cubicBezTo>
                  <a:cubicBezTo>
                    <a:pt x="1133170" y="390190"/>
                    <a:pt x="1161634" y="363953"/>
                    <a:pt x="1161634" y="363953"/>
                  </a:cubicBezTo>
                  <a:cubicBezTo>
                    <a:pt x="1166797" y="353628"/>
                    <a:pt x="1167888" y="339904"/>
                    <a:pt x="1177123" y="332978"/>
                  </a:cubicBezTo>
                  <a:cubicBezTo>
                    <a:pt x="1209622" y="308605"/>
                    <a:pt x="1328008" y="310530"/>
                    <a:pt x="1339752" y="309747"/>
                  </a:cubicBezTo>
                  <a:cubicBezTo>
                    <a:pt x="1355055" y="304646"/>
                    <a:pt x="1375300" y="300161"/>
                    <a:pt x="1386217" y="286516"/>
                  </a:cubicBezTo>
                  <a:cubicBezTo>
                    <a:pt x="1391316" y="280142"/>
                    <a:pt x="1390310" y="270586"/>
                    <a:pt x="1393961" y="263285"/>
                  </a:cubicBezTo>
                  <a:cubicBezTo>
                    <a:pt x="1398124" y="254961"/>
                    <a:pt x="1404287" y="247798"/>
                    <a:pt x="1409450" y="240054"/>
                  </a:cubicBezTo>
                  <a:cubicBezTo>
                    <a:pt x="1412031" y="232310"/>
                    <a:pt x="1417194" y="224986"/>
                    <a:pt x="1417194" y="216823"/>
                  </a:cubicBezTo>
                  <a:cubicBezTo>
                    <a:pt x="1417194" y="189792"/>
                    <a:pt x="1384998" y="169140"/>
                    <a:pt x="1370729" y="154873"/>
                  </a:cubicBezTo>
                  <a:cubicBezTo>
                    <a:pt x="1365566" y="149711"/>
                    <a:pt x="1359290" y="145461"/>
                    <a:pt x="1355240" y="139386"/>
                  </a:cubicBezTo>
                  <a:cubicBezTo>
                    <a:pt x="1341473" y="118736"/>
                    <a:pt x="1340612" y="110992"/>
                    <a:pt x="1316519" y="100667"/>
                  </a:cubicBezTo>
                  <a:cubicBezTo>
                    <a:pt x="1298266" y="92845"/>
                    <a:pt x="1243886" y="86973"/>
                    <a:pt x="1231332" y="85180"/>
                  </a:cubicBezTo>
                  <a:cubicBezTo>
                    <a:pt x="1137524" y="47660"/>
                    <a:pt x="1170569" y="54267"/>
                    <a:pt x="991261" y="85180"/>
                  </a:cubicBezTo>
                  <a:cubicBezTo>
                    <a:pt x="980469" y="87041"/>
                    <a:pt x="977141" y="102336"/>
                    <a:pt x="968029" y="108411"/>
                  </a:cubicBezTo>
                  <a:cubicBezTo>
                    <a:pt x="961237" y="112939"/>
                    <a:pt x="952540" y="113574"/>
                    <a:pt x="944796" y="116155"/>
                  </a:cubicBezTo>
                  <a:cubicBezTo>
                    <a:pt x="873655" y="98370"/>
                    <a:pt x="946949" y="124073"/>
                    <a:pt x="898330" y="85180"/>
                  </a:cubicBezTo>
                  <a:cubicBezTo>
                    <a:pt x="891956" y="80081"/>
                    <a:pt x="882741" y="80302"/>
                    <a:pt x="875098" y="77436"/>
                  </a:cubicBezTo>
                  <a:cubicBezTo>
                    <a:pt x="831793" y="61198"/>
                    <a:pt x="845227" y="67848"/>
                    <a:pt x="813144" y="46462"/>
                  </a:cubicBezTo>
                  <a:cubicBezTo>
                    <a:pt x="795074" y="49043"/>
                    <a:pt x="776720" y="50101"/>
                    <a:pt x="758934" y="54205"/>
                  </a:cubicBezTo>
                  <a:cubicBezTo>
                    <a:pt x="743026" y="57876"/>
                    <a:pt x="712469" y="69693"/>
                    <a:pt x="712469" y="69693"/>
                  </a:cubicBezTo>
                  <a:cubicBezTo>
                    <a:pt x="699562" y="67112"/>
                    <a:pt x="685521" y="67835"/>
                    <a:pt x="673748" y="61949"/>
                  </a:cubicBezTo>
                  <a:cubicBezTo>
                    <a:pt x="663952" y="57052"/>
                    <a:pt x="659160" y="45441"/>
                    <a:pt x="650515" y="38718"/>
                  </a:cubicBezTo>
                  <a:cubicBezTo>
                    <a:pt x="635821" y="27290"/>
                    <a:pt x="619538" y="18068"/>
                    <a:pt x="604050" y="7743"/>
                  </a:cubicBezTo>
                  <a:cubicBezTo>
                    <a:pt x="505125" y="24230"/>
                    <a:pt x="602801" y="624"/>
                    <a:pt x="526607" y="38718"/>
                  </a:cubicBezTo>
                  <a:cubicBezTo>
                    <a:pt x="512004" y="46019"/>
                    <a:pt x="480142" y="54205"/>
                    <a:pt x="480142" y="54205"/>
                  </a:cubicBezTo>
                  <a:cubicBezTo>
                    <a:pt x="469816" y="49043"/>
                    <a:pt x="458559" y="45428"/>
                    <a:pt x="449165" y="38718"/>
                  </a:cubicBezTo>
                  <a:cubicBezTo>
                    <a:pt x="440253" y="32353"/>
                    <a:pt x="434346" y="22498"/>
                    <a:pt x="425932" y="15487"/>
                  </a:cubicBezTo>
                  <a:cubicBezTo>
                    <a:pt x="418782" y="9529"/>
                    <a:pt x="410444" y="5162"/>
                    <a:pt x="402700" y="0"/>
                  </a:cubicBezTo>
                  <a:cubicBezTo>
                    <a:pt x="392374" y="5162"/>
                    <a:pt x="380959" y="8561"/>
                    <a:pt x="371723" y="15487"/>
                  </a:cubicBezTo>
                  <a:cubicBezTo>
                    <a:pt x="312925" y="59582"/>
                    <a:pt x="366925" y="37737"/>
                    <a:pt x="317513" y="54205"/>
                  </a:cubicBezTo>
                  <a:cubicBezTo>
                    <a:pt x="307187" y="51624"/>
                    <a:pt x="296056" y="51222"/>
                    <a:pt x="286536" y="46462"/>
                  </a:cubicBezTo>
                  <a:cubicBezTo>
                    <a:pt x="280006" y="43197"/>
                    <a:pt x="276749" y="35535"/>
                    <a:pt x="271048" y="30974"/>
                  </a:cubicBezTo>
                  <a:cubicBezTo>
                    <a:pt x="263780" y="25160"/>
                    <a:pt x="255559" y="20649"/>
                    <a:pt x="247815" y="15487"/>
                  </a:cubicBezTo>
                  <a:cubicBezTo>
                    <a:pt x="229745" y="18068"/>
                    <a:pt x="209932" y="15068"/>
                    <a:pt x="193606" y="23231"/>
                  </a:cubicBezTo>
                  <a:cubicBezTo>
                    <a:pt x="186305" y="26881"/>
                    <a:pt x="191633" y="40690"/>
                    <a:pt x="185861" y="46462"/>
                  </a:cubicBezTo>
                  <a:cubicBezTo>
                    <a:pt x="180089" y="52234"/>
                    <a:pt x="170373" y="51624"/>
                    <a:pt x="162629" y="54205"/>
                  </a:cubicBezTo>
                  <a:cubicBezTo>
                    <a:pt x="154885" y="51624"/>
                    <a:pt x="145168" y="52234"/>
                    <a:pt x="139396" y="46462"/>
                  </a:cubicBezTo>
                  <a:cubicBezTo>
                    <a:pt x="113581" y="20649"/>
                    <a:pt x="154887" y="15487"/>
                    <a:pt x="108419" y="30974"/>
                  </a:cubicBezTo>
                  <a:lnTo>
                    <a:pt x="92931" y="77436"/>
                  </a:lnTo>
                  <a:cubicBezTo>
                    <a:pt x="84370" y="103118"/>
                    <a:pt x="105838" y="92923"/>
                    <a:pt x="92931" y="100667"/>
                  </a:cubicBezTo>
                  <a:close/>
                </a:path>
              </a:pathLst>
            </a:cu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7" name="Straight Connector 146">
              <a:extLst>
                <a:ext uri="{FF2B5EF4-FFF2-40B4-BE49-F238E27FC236}">
                  <a16:creationId xmlns:a16="http://schemas.microsoft.com/office/drawing/2014/main" id="{0508FCA2-4429-754E-B7A3-6EFD66707687}"/>
                </a:ext>
              </a:extLst>
            </p:cNvPr>
            <p:cNvCxnSpPr/>
            <p:nvPr/>
          </p:nvCxnSpPr>
          <p:spPr>
            <a:xfrm>
              <a:off x="4700748" y="2493466"/>
              <a:ext cx="0" cy="28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73059CCB-EED4-B94C-A571-19699C5FB957}"/>
                </a:ext>
              </a:extLst>
            </p:cNvPr>
            <p:cNvCxnSpPr/>
            <p:nvPr/>
          </p:nvCxnSpPr>
          <p:spPr>
            <a:xfrm>
              <a:off x="4775706" y="2493466"/>
              <a:ext cx="0" cy="28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74785AF0-1A05-BD4B-8C6B-2D5C1736F212}"/>
                </a:ext>
              </a:extLst>
            </p:cNvPr>
            <p:cNvCxnSpPr/>
            <p:nvPr/>
          </p:nvCxnSpPr>
          <p:spPr>
            <a:xfrm>
              <a:off x="4850663" y="2493466"/>
              <a:ext cx="0" cy="28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3FBFD0F7-568A-3C4F-A6CB-731541C709F9}"/>
                </a:ext>
              </a:extLst>
            </p:cNvPr>
            <p:cNvCxnSpPr/>
            <p:nvPr/>
          </p:nvCxnSpPr>
          <p:spPr>
            <a:xfrm>
              <a:off x="4925622" y="2493466"/>
              <a:ext cx="0" cy="286516"/>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51" name="Group 150">
            <a:extLst>
              <a:ext uri="{FF2B5EF4-FFF2-40B4-BE49-F238E27FC236}">
                <a16:creationId xmlns:a16="http://schemas.microsoft.com/office/drawing/2014/main" id="{AFC6F9AC-6DF0-AB4C-9881-279032495CE2}"/>
              </a:ext>
            </a:extLst>
          </p:cNvPr>
          <p:cNvGrpSpPr/>
          <p:nvPr/>
        </p:nvGrpSpPr>
        <p:grpSpPr>
          <a:xfrm>
            <a:off x="8078912" y="1427810"/>
            <a:ext cx="1091936" cy="1191229"/>
            <a:chOff x="4429700" y="1897204"/>
            <a:chExt cx="1091936" cy="882778"/>
          </a:xfrm>
        </p:grpSpPr>
        <p:sp>
          <p:nvSpPr>
            <p:cNvPr id="152" name="Freeform 151">
              <a:extLst>
                <a:ext uri="{FF2B5EF4-FFF2-40B4-BE49-F238E27FC236}">
                  <a16:creationId xmlns:a16="http://schemas.microsoft.com/office/drawing/2014/main" id="{71453427-056E-C44C-A93F-33F675B2FE27}"/>
                </a:ext>
              </a:extLst>
            </p:cNvPr>
            <p:cNvSpPr/>
            <p:nvPr/>
          </p:nvSpPr>
          <p:spPr>
            <a:xfrm>
              <a:off x="4429700" y="1897204"/>
              <a:ext cx="1091936" cy="596262"/>
            </a:xfrm>
            <a:custGeom>
              <a:avLst/>
              <a:gdLst>
                <a:gd name="connsiteX0" fmla="*/ 92931 w 1417194"/>
                <a:gd name="connsiteY0" fmla="*/ 100667 h 906011"/>
                <a:gd name="connsiteX1" fmla="*/ 15488 w 1417194"/>
                <a:gd name="connsiteY1" fmla="*/ 123898 h 906011"/>
                <a:gd name="connsiteX2" fmla="*/ 0 w 1417194"/>
                <a:gd name="connsiteY2" fmla="*/ 170361 h 906011"/>
                <a:gd name="connsiteX3" fmla="*/ 15488 w 1417194"/>
                <a:gd name="connsiteY3" fmla="*/ 263285 h 906011"/>
                <a:gd name="connsiteX4" fmla="*/ 30977 w 1417194"/>
                <a:gd name="connsiteY4" fmla="*/ 278772 h 906011"/>
                <a:gd name="connsiteX5" fmla="*/ 38721 w 1417194"/>
                <a:gd name="connsiteY5" fmla="*/ 302003 h 906011"/>
                <a:gd name="connsiteX6" fmla="*/ 23232 w 1417194"/>
                <a:gd name="connsiteY6" fmla="*/ 317491 h 906011"/>
                <a:gd name="connsiteX7" fmla="*/ 0 w 1417194"/>
                <a:gd name="connsiteY7" fmla="*/ 363953 h 906011"/>
                <a:gd name="connsiteX8" fmla="*/ 23232 w 1417194"/>
                <a:gd name="connsiteY8" fmla="*/ 441390 h 906011"/>
                <a:gd name="connsiteX9" fmla="*/ 46465 w 1417194"/>
                <a:gd name="connsiteY9" fmla="*/ 449133 h 906011"/>
                <a:gd name="connsiteX10" fmla="*/ 61954 w 1417194"/>
                <a:gd name="connsiteY10" fmla="*/ 464621 h 906011"/>
                <a:gd name="connsiteX11" fmla="*/ 139396 w 1417194"/>
                <a:gd name="connsiteY11" fmla="*/ 480108 h 906011"/>
                <a:gd name="connsiteX12" fmla="*/ 116163 w 1417194"/>
                <a:gd name="connsiteY12" fmla="*/ 503339 h 906011"/>
                <a:gd name="connsiteX13" fmla="*/ 108419 w 1417194"/>
                <a:gd name="connsiteY13" fmla="*/ 526570 h 906011"/>
                <a:gd name="connsiteX14" fmla="*/ 92931 w 1417194"/>
                <a:gd name="connsiteY14" fmla="*/ 549801 h 906011"/>
                <a:gd name="connsiteX15" fmla="*/ 116163 w 1417194"/>
                <a:gd name="connsiteY15" fmla="*/ 588520 h 906011"/>
                <a:gd name="connsiteX16" fmla="*/ 139396 w 1417194"/>
                <a:gd name="connsiteY16" fmla="*/ 596263 h 906011"/>
                <a:gd name="connsiteX17" fmla="*/ 162629 w 1417194"/>
                <a:gd name="connsiteY17" fmla="*/ 611751 h 906011"/>
                <a:gd name="connsiteX18" fmla="*/ 302025 w 1417194"/>
                <a:gd name="connsiteY18" fmla="*/ 634982 h 906011"/>
                <a:gd name="connsiteX19" fmla="*/ 317513 w 1417194"/>
                <a:gd name="connsiteY19" fmla="*/ 851805 h 906011"/>
                <a:gd name="connsiteX20" fmla="*/ 325257 w 1417194"/>
                <a:gd name="connsiteY20" fmla="*/ 882779 h 906011"/>
                <a:gd name="connsiteX21" fmla="*/ 418188 w 1417194"/>
                <a:gd name="connsiteY21" fmla="*/ 906011 h 906011"/>
                <a:gd name="connsiteX22" fmla="*/ 635027 w 1417194"/>
                <a:gd name="connsiteY22" fmla="*/ 898267 h 906011"/>
                <a:gd name="connsiteX23" fmla="*/ 666004 w 1417194"/>
                <a:gd name="connsiteY23" fmla="*/ 890523 h 906011"/>
                <a:gd name="connsiteX24" fmla="*/ 658259 w 1417194"/>
                <a:gd name="connsiteY24" fmla="*/ 619494 h 906011"/>
                <a:gd name="connsiteX25" fmla="*/ 666004 w 1417194"/>
                <a:gd name="connsiteY25" fmla="*/ 487852 h 906011"/>
                <a:gd name="connsiteX26" fmla="*/ 720213 w 1417194"/>
                <a:gd name="connsiteY26" fmla="*/ 480108 h 906011"/>
                <a:gd name="connsiteX27" fmla="*/ 735702 w 1417194"/>
                <a:gd name="connsiteY27" fmla="*/ 449133 h 906011"/>
                <a:gd name="connsiteX28" fmla="*/ 727957 w 1417194"/>
                <a:gd name="connsiteY28" fmla="*/ 387184 h 906011"/>
                <a:gd name="connsiteX29" fmla="*/ 851865 w 1417194"/>
                <a:gd name="connsiteY29" fmla="*/ 356209 h 906011"/>
                <a:gd name="connsiteX30" fmla="*/ 913819 w 1417194"/>
                <a:gd name="connsiteY30" fmla="*/ 379440 h 906011"/>
                <a:gd name="connsiteX31" fmla="*/ 1014494 w 1417194"/>
                <a:gd name="connsiteY31" fmla="*/ 402671 h 906011"/>
                <a:gd name="connsiteX32" fmla="*/ 1115169 w 1417194"/>
                <a:gd name="connsiteY32" fmla="*/ 394927 h 906011"/>
                <a:gd name="connsiteX33" fmla="*/ 1161634 w 1417194"/>
                <a:gd name="connsiteY33" fmla="*/ 363953 h 906011"/>
                <a:gd name="connsiteX34" fmla="*/ 1177123 w 1417194"/>
                <a:gd name="connsiteY34" fmla="*/ 332978 h 906011"/>
                <a:gd name="connsiteX35" fmla="*/ 1339752 w 1417194"/>
                <a:gd name="connsiteY35" fmla="*/ 309747 h 906011"/>
                <a:gd name="connsiteX36" fmla="*/ 1386217 w 1417194"/>
                <a:gd name="connsiteY36" fmla="*/ 286516 h 906011"/>
                <a:gd name="connsiteX37" fmla="*/ 1393961 w 1417194"/>
                <a:gd name="connsiteY37" fmla="*/ 263285 h 906011"/>
                <a:gd name="connsiteX38" fmla="*/ 1409450 w 1417194"/>
                <a:gd name="connsiteY38" fmla="*/ 240054 h 906011"/>
                <a:gd name="connsiteX39" fmla="*/ 1417194 w 1417194"/>
                <a:gd name="connsiteY39" fmla="*/ 216823 h 906011"/>
                <a:gd name="connsiteX40" fmla="*/ 1370729 w 1417194"/>
                <a:gd name="connsiteY40" fmla="*/ 154873 h 906011"/>
                <a:gd name="connsiteX41" fmla="*/ 1355240 w 1417194"/>
                <a:gd name="connsiteY41" fmla="*/ 139386 h 906011"/>
                <a:gd name="connsiteX42" fmla="*/ 1316519 w 1417194"/>
                <a:gd name="connsiteY42" fmla="*/ 100667 h 906011"/>
                <a:gd name="connsiteX43" fmla="*/ 1231332 w 1417194"/>
                <a:gd name="connsiteY43" fmla="*/ 85180 h 906011"/>
                <a:gd name="connsiteX44" fmla="*/ 991261 w 1417194"/>
                <a:gd name="connsiteY44" fmla="*/ 85180 h 906011"/>
                <a:gd name="connsiteX45" fmla="*/ 968029 w 1417194"/>
                <a:gd name="connsiteY45" fmla="*/ 108411 h 906011"/>
                <a:gd name="connsiteX46" fmla="*/ 944796 w 1417194"/>
                <a:gd name="connsiteY46" fmla="*/ 116155 h 906011"/>
                <a:gd name="connsiteX47" fmla="*/ 898330 w 1417194"/>
                <a:gd name="connsiteY47" fmla="*/ 85180 h 906011"/>
                <a:gd name="connsiteX48" fmla="*/ 875098 w 1417194"/>
                <a:gd name="connsiteY48" fmla="*/ 77436 h 906011"/>
                <a:gd name="connsiteX49" fmla="*/ 813144 w 1417194"/>
                <a:gd name="connsiteY49" fmla="*/ 46462 h 906011"/>
                <a:gd name="connsiteX50" fmla="*/ 758934 w 1417194"/>
                <a:gd name="connsiteY50" fmla="*/ 54205 h 906011"/>
                <a:gd name="connsiteX51" fmla="*/ 712469 w 1417194"/>
                <a:gd name="connsiteY51" fmla="*/ 69693 h 906011"/>
                <a:gd name="connsiteX52" fmla="*/ 673748 w 1417194"/>
                <a:gd name="connsiteY52" fmla="*/ 61949 h 906011"/>
                <a:gd name="connsiteX53" fmla="*/ 650515 w 1417194"/>
                <a:gd name="connsiteY53" fmla="*/ 38718 h 906011"/>
                <a:gd name="connsiteX54" fmla="*/ 604050 w 1417194"/>
                <a:gd name="connsiteY54" fmla="*/ 7743 h 906011"/>
                <a:gd name="connsiteX55" fmla="*/ 526607 w 1417194"/>
                <a:gd name="connsiteY55" fmla="*/ 38718 h 906011"/>
                <a:gd name="connsiteX56" fmla="*/ 480142 w 1417194"/>
                <a:gd name="connsiteY56" fmla="*/ 54205 h 906011"/>
                <a:gd name="connsiteX57" fmla="*/ 449165 w 1417194"/>
                <a:gd name="connsiteY57" fmla="*/ 38718 h 906011"/>
                <a:gd name="connsiteX58" fmla="*/ 425932 w 1417194"/>
                <a:gd name="connsiteY58" fmla="*/ 15487 h 906011"/>
                <a:gd name="connsiteX59" fmla="*/ 402700 w 1417194"/>
                <a:gd name="connsiteY59" fmla="*/ 0 h 906011"/>
                <a:gd name="connsiteX60" fmla="*/ 371723 w 1417194"/>
                <a:gd name="connsiteY60" fmla="*/ 15487 h 906011"/>
                <a:gd name="connsiteX61" fmla="*/ 317513 w 1417194"/>
                <a:gd name="connsiteY61" fmla="*/ 54205 h 906011"/>
                <a:gd name="connsiteX62" fmla="*/ 286536 w 1417194"/>
                <a:gd name="connsiteY62" fmla="*/ 46462 h 906011"/>
                <a:gd name="connsiteX63" fmla="*/ 271048 w 1417194"/>
                <a:gd name="connsiteY63" fmla="*/ 30974 h 906011"/>
                <a:gd name="connsiteX64" fmla="*/ 247815 w 1417194"/>
                <a:gd name="connsiteY64" fmla="*/ 15487 h 906011"/>
                <a:gd name="connsiteX65" fmla="*/ 193606 w 1417194"/>
                <a:gd name="connsiteY65" fmla="*/ 23231 h 906011"/>
                <a:gd name="connsiteX66" fmla="*/ 185861 w 1417194"/>
                <a:gd name="connsiteY66" fmla="*/ 46462 h 906011"/>
                <a:gd name="connsiteX67" fmla="*/ 162629 w 1417194"/>
                <a:gd name="connsiteY67" fmla="*/ 54205 h 906011"/>
                <a:gd name="connsiteX68" fmla="*/ 139396 w 1417194"/>
                <a:gd name="connsiteY68" fmla="*/ 46462 h 906011"/>
                <a:gd name="connsiteX69" fmla="*/ 108419 w 1417194"/>
                <a:gd name="connsiteY69" fmla="*/ 30974 h 906011"/>
                <a:gd name="connsiteX70" fmla="*/ 92931 w 1417194"/>
                <a:gd name="connsiteY70" fmla="*/ 77436 h 906011"/>
                <a:gd name="connsiteX71" fmla="*/ 92931 w 1417194"/>
                <a:gd name="connsiteY71" fmla="*/ 100667 h 90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417194" h="906011">
                  <a:moveTo>
                    <a:pt x="92931" y="100667"/>
                  </a:moveTo>
                  <a:cubicBezTo>
                    <a:pt x="80024" y="108411"/>
                    <a:pt x="29583" y="95709"/>
                    <a:pt x="15488" y="123898"/>
                  </a:cubicBezTo>
                  <a:cubicBezTo>
                    <a:pt x="8187" y="138500"/>
                    <a:pt x="0" y="170361"/>
                    <a:pt x="0" y="170361"/>
                  </a:cubicBezTo>
                  <a:cubicBezTo>
                    <a:pt x="765" y="177242"/>
                    <a:pt x="3104" y="242647"/>
                    <a:pt x="15488" y="263285"/>
                  </a:cubicBezTo>
                  <a:cubicBezTo>
                    <a:pt x="19245" y="269545"/>
                    <a:pt x="25814" y="273610"/>
                    <a:pt x="30977" y="278772"/>
                  </a:cubicBezTo>
                  <a:cubicBezTo>
                    <a:pt x="33558" y="286516"/>
                    <a:pt x="40322" y="293999"/>
                    <a:pt x="38721" y="302003"/>
                  </a:cubicBezTo>
                  <a:cubicBezTo>
                    <a:pt x="37289" y="309163"/>
                    <a:pt x="27793" y="311790"/>
                    <a:pt x="23232" y="317491"/>
                  </a:cubicBezTo>
                  <a:cubicBezTo>
                    <a:pt x="6076" y="338935"/>
                    <a:pt x="8179" y="339417"/>
                    <a:pt x="0" y="363953"/>
                  </a:cubicBezTo>
                  <a:cubicBezTo>
                    <a:pt x="3996" y="395916"/>
                    <a:pt x="-5338" y="424249"/>
                    <a:pt x="23232" y="441390"/>
                  </a:cubicBezTo>
                  <a:cubicBezTo>
                    <a:pt x="30232" y="445590"/>
                    <a:pt x="38721" y="446552"/>
                    <a:pt x="46465" y="449133"/>
                  </a:cubicBezTo>
                  <a:cubicBezTo>
                    <a:pt x="51628" y="454296"/>
                    <a:pt x="55693" y="460865"/>
                    <a:pt x="61954" y="464621"/>
                  </a:cubicBezTo>
                  <a:cubicBezTo>
                    <a:pt x="78847" y="474756"/>
                    <a:pt x="130003" y="478766"/>
                    <a:pt x="139396" y="480108"/>
                  </a:cubicBezTo>
                  <a:cubicBezTo>
                    <a:pt x="131652" y="487852"/>
                    <a:pt x="122238" y="494227"/>
                    <a:pt x="116163" y="503339"/>
                  </a:cubicBezTo>
                  <a:cubicBezTo>
                    <a:pt x="111635" y="510131"/>
                    <a:pt x="112070" y="519269"/>
                    <a:pt x="108419" y="526570"/>
                  </a:cubicBezTo>
                  <a:cubicBezTo>
                    <a:pt x="104257" y="534894"/>
                    <a:pt x="98094" y="542057"/>
                    <a:pt x="92931" y="549801"/>
                  </a:cubicBezTo>
                  <a:cubicBezTo>
                    <a:pt x="99022" y="568073"/>
                    <a:pt x="98447" y="577891"/>
                    <a:pt x="116163" y="588520"/>
                  </a:cubicBezTo>
                  <a:cubicBezTo>
                    <a:pt x="123163" y="592720"/>
                    <a:pt x="131652" y="593682"/>
                    <a:pt x="139396" y="596263"/>
                  </a:cubicBezTo>
                  <a:cubicBezTo>
                    <a:pt x="147140" y="601426"/>
                    <a:pt x="154124" y="607971"/>
                    <a:pt x="162629" y="611751"/>
                  </a:cubicBezTo>
                  <a:cubicBezTo>
                    <a:pt x="215211" y="635119"/>
                    <a:pt x="237325" y="629591"/>
                    <a:pt x="302025" y="634982"/>
                  </a:cubicBezTo>
                  <a:cubicBezTo>
                    <a:pt x="331124" y="722275"/>
                    <a:pt x="302074" y="627952"/>
                    <a:pt x="317513" y="851805"/>
                  </a:cubicBezTo>
                  <a:cubicBezTo>
                    <a:pt x="318245" y="862422"/>
                    <a:pt x="317176" y="875853"/>
                    <a:pt x="325257" y="882779"/>
                  </a:cubicBezTo>
                  <a:cubicBezTo>
                    <a:pt x="340069" y="895474"/>
                    <a:pt x="400389" y="903044"/>
                    <a:pt x="418188" y="906011"/>
                  </a:cubicBezTo>
                  <a:cubicBezTo>
                    <a:pt x="490468" y="903430"/>
                    <a:pt x="562842" y="902778"/>
                    <a:pt x="635027" y="898267"/>
                  </a:cubicBezTo>
                  <a:cubicBezTo>
                    <a:pt x="645650" y="897603"/>
                    <a:pt x="665120" y="901130"/>
                    <a:pt x="666004" y="890523"/>
                  </a:cubicBezTo>
                  <a:cubicBezTo>
                    <a:pt x="673510" y="800455"/>
                    <a:pt x="660841" y="709837"/>
                    <a:pt x="658259" y="619494"/>
                  </a:cubicBezTo>
                  <a:cubicBezTo>
                    <a:pt x="660841" y="575613"/>
                    <a:pt x="648150" y="528019"/>
                    <a:pt x="666004" y="487852"/>
                  </a:cubicBezTo>
                  <a:cubicBezTo>
                    <a:pt x="673418" y="471172"/>
                    <a:pt x="704257" y="488972"/>
                    <a:pt x="720213" y="480108"/>
                  </a:cubicBezTo>
                  <a:cubicBezTo>
                    <a:pt x="730304" y="474502"/>
                    <a:pt x="730539" y="459458"/>
                    <a:pt x="735702" y="449133"/>
                  </a:cubicBezTo>
                  <a:cubicBezTo>
                    <a:pt x="733120" y="428483"/>
                    <a:pt x="731680" y="407659"/>
                    <a:pt x="727957" y="387184"/>
                  </a:cubicBezTo>
                  <a:cubicBezTo>
                    <a:pt x="716045" y="321677"/>
                    <a:pt x="659641" y="367516"/>
                    <a:pt x="851865" y="356209"/>
                  </a:cubicBezTo>
                  <a:cubicBezTo>
                    <a:pt x="938853" y="377955"/>
                    <a:pt x="824718" y="347043"/>
                    <a:pt x="913819" y="379440"/>
                  </a:cubicBezTo>
                  <a:cubicBezTo>
                    <a:pt x="955706" y="394670"/>
                    <a:pt x="972402" y="395656"/>
                    <a:pt x="1014494" y="402671"/>
                  </a:cubicBezTo>
                  <a:cubicBezTo>
                    <a:pt x="1048052" y="400090"/>
                    <a:pt x="1082620" y="403492"/>
                    <a:pt x="1115169" y="394927"/>
                  </a:cubicBezTo>
                  <a:cubicBezTo>
                    <a:pt x="1133170" y="390190"/>
                    <a:pt x="1161634" y="363953"/>
                    <a:pt x="1161634" y="363953"/>
                  </a:cubicBezTo>
                  <a:cubicBezTo>
                    <a:pt x="1166797" y="353628"/>
                    <a:pt x="1167888" y="339904"/>
                    <a:pt x="1177123" y="332978"/>
                  </a:cubicBezTo>
                  <a:cubicBezTo>
                    <a:pt x="1209622" y="308605"/>
                    <a:pt x="1328008" y="310530"/>
                    <a:pt x="1339752" y="309747"/>
                  </a:cubicBezTo>
                  <a:cubicBezTo>
                    <a:pt x="1355055" y="304646"/>
                    <a:pt x="1375300" y="300161"/>
                    <a:pt x="1386217" y="286516"/>
                  </a:cubicBezTo>
                  <a:cubicBezTo>
                    <a:pt x="1391316" y="280142"/>
                    <a:pt x="1390310" y="270586"/>
                    <a:pt x="1393961" y="263285"/>
                  </a:cubicBezTo>
                  <a:cubicBezTo>
                    <a:pt x="1398124" y="254961"/>
                    <a:pt x="1404287" y="247798"/>
                    <a:pt x="1409450" y="240054"/>
                  </a:cubicBezTo>
                  <a:cubicBezTo>
                    <a:pt x="1412031" y="232310"/>
                    <a:pt x="1417194" y="224986"/>
                    <a:pt x="1417194" y="216823"/>
                  </a:cubicBezTo>
                  <a:cubicBezTo>
                    <a:pt x="1417194" y="189792"/>
                    <a:pt x="1384998" y="169140"/>
                    <a:pt x="1370729" y="154873"/>
                  </a:cubicBezTo>
                  <a:cubicBezTo>
                    <a:pt x="1365566" y="149711"/>
                    <a:pt x="1359290" y="145461"/>
                    <a:pt x="1355240" y="139386"/>
                  </a:cubicBezTo>
                  <a:cubicBezTo>
                    <a:pt x="1341473" y="118736"/>
                    <a:pt x="1340612" y="110992"/>
                    <a:pt x="1316519" y="100667"/>
                  </a:cubicBezTo>
                  <a:cubicBezTo>
                    <a:pt x="1298266" y="92845"/>
                    <a:pt x="1243886" y="86973"/>
                    <a:pt x="1231332" y="85180"/>
                  </a:cubicBezTo>
                  <a:cubicBezTo>
                    <a:pt x="1137524" y="47660"/>
                    <a:pt x="1170569" y="54267"/>
                    <a:pt x="991261" y="85180"/>
                  </a:cubicBezTo>
                  <a:cubicBezTo>
                    <a:pt x="980469" y="87041"/>
                    <a:pt x="977141" y="102336"/>
                    <a:pt x="968029" y="108411"/>
                  </a:cubicBezTo>
                  <a:cubicBezTo>
                    <a:pt x="961237" y="112939"/>
                    <a:pt x="952540" y="113574"/>
                    <a:pt x="944796" y="116155"/>
                  </a:cubicBezTo>
                  <a:cubicBezTo>
                    <a:pt x="873655" y="98370"/>
                    <a:pt x="946949" y="124073"/>
                    <a:pt x="898330" y="85180"/>
                  </a:cubicBezTo>
                  <a:cubicBezTo>
                    <a:pt x="891956" y="80081"/>
                    <a:pt x="882741" y="80302"/>
                    <a:pt x="875098" y="77436"/>
                  </a:cubicBezTo>
                  <a:cubicBezTo>
                    <a:pt x="831793" y="61198"/>
                    <a:pt x="845227" y="67848"/>
                    <a:pt x="813144" y="46462"/>
                  </a:cubicBezTo>
                  <a:cubicBezTo>
                    <a:pt x="795074" y="49043"/>
                    <a:pt x="776720" y="50101"/>
                    <a:pt x="758934" y="54205"/>
                  </a:cubicBezTo>
                  <a:cubicBezTo>
                    <a:pt x="743026" y="57876"/>
                    <a:pt x="712469" y="69693"/>
                    <a:pt x="712469" y="69693"/>
                  </a:cubicBezTo>
                  <a:cubicBezTo>
                    <a:pt x="699562" y="67112"/>
                    <a:pt x="685521" y="67835"/>
                    <a:pt x="673748" y="61949"/>
                  </a:cubicBezTo>
                  <a:cubicBezTo>
                    <a:pt x="663952" y="57052"/>
                    <a:pt x="659160" y="45441"/>
                    <a:pt x="650515" y="38718"/>
                  </a:cubicBezTo>
                  <a:cubicBezTo>
                    <a:pt x="635821" y="27290"/>
                    <a:pt x="619538" y="18068"/>
                    <a:pt x="604050" y="7743"/>
                  </a:cubicBezTo>
                  <a:cubicBezTo>
                    <a:pt x="505125" y="24230"/>
                    <a:pt x="602801" y="624"/>
                    <a:pt x="526607" y="38718"/>
                  </a:cubicBezTo>
                  <a:cubicBezTo>
                    <a:pt x="512004" y="46019"/>
                    <a:pt x="480142" y="54205"/>
                    <a:pt x="480142" y="54205"/>
                  </a:cubicBezTo>
                  <a:cubicBezTo>
                    <a:pt x="469816" y="49043"/>
                    <a:pt x="458559" y="45428"/>
                    <a:pt x="449165" y="38718"/>
                  </a:cubicBezTo>
                  <a:cubicBezTo>
                    <a:pt x="440253" y="32353"/>
                    <a:pt x="434346" y="22498"/>
                    <a:pt x="425932" y="15487"/>
                  </a:cubicBezTo>
                  <a:cubicBezTo>
                    <a:pt x="418782" y="9529"/>
                    <a:pt x="410444" y="5162"/>
                    <a:pt x="402700" y="0"/>
                  </a:cubicBezTo>
                  <a:cubicBezTo>
                    <a:pt x="392374" y="5162"/>
                    <a:pt x="380959" y="8561"/>
                    <a:pt x="371723" y="15487"/>
                  </a:cubicBezTo>
                  <a:cubicBezTo>
                    <a:pt x="312925" y="59582"/>
                    <a:pt x="366925" y="37737"/>
                    <a:pt x="317513" y="54205"/>
                  </a:cubicBezTo>
                  <a:cubicBezTo>
                    <a:pt x="307187" y="51624"/>
                    <a:pt x="296056" y="51222"/>
                    <a:pt x="286536" y="46462"/>
                  </a:cubicBezTo>
                  <a:cubicBezTo>
                    <a:pt x="280006" y="43197"/>
                    <a:pt x="276749" y="35535"/>
                    <a:pt x="271048" y="30974"/>
                  </a:cubicBezTo>
                  <a:cubicBezTo>
                    <a:pt x="263780" y="25160"/>
                    <a:pt x="255559" y="20649"/>
                    <a:pt x="247815" y="15487"/>
                  </a:cubicBezTo>
                  <a:cubicBezTo>
                    <a:pt x="229745" y="18068"/>
                    <a:pt x="209932" y="15068"/>
                    <a:pt x="193606" y="23231"/>
                  </a:cubicBezTo>
                  <a:cubicBezTo>
                    <a:pt x="186305" y="26881"/>
                    <a:pt x="191633" y="40690"/>
                    <a:pt x="185861" y="46462"/>
                  </a:cubicBezTo>
                  <a:cubicBezTo>
                    <a:pt x="180089" y="52234"/>
                    <a:pt x="170373" y="51624"/>
                    <a:pt x="162629" y="54205"/>
                  </a:cubicBezTo>
                  <a:cubicBezTo>
                    <a:pt x="154885" y="51624"/>
                    <a:pt x="145168" y="52234"/>
                    <a:pt x="139396" y="46462"/>
                  </a:cubicBezTo>
                  <a:cubicBezTo>
                    <a:pt x="113581" y="20649"/>
                    <a:pt x="154887" y="15487"/>
                    <a:pt x="108419" y="30974"/>
                  </a:cubicBezTo>
                  <a:lnTo>
                    <a:pt x="92931" y="77436"/>
                  </a:lnTo>
                  <a:cubicBezTo>
                    <a:pt x="84370" y="103118"/>
                    <a:pt x="105838" y="92923"/>
                    <a:pt x="92931" y="100667"/>
                  </a:cubicBezTo>
                  <a:close/>
                </a:path>
              </a:pathLst>
            </a:cu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3" name="Straight Connector 152">
              <a:extLst>
                <a:ext uri="{FF2B5EF4-FFF2-40B4-BE49-F238E27FC236}">
                  <a16:creationId xmlns:a16="http://schemas.microsoft.com/office/drawing/2014/main" id="{20DDBB44-32B7-5345-ADD7-CA5DE9AD3444}"/>
                </a:ext>
              </a:extLst>
            </p:cNvPr>
            <p:cNvCxnSpPr/>
            <p:nvPr/>
          </p:nvCxnSpPr>
          <p:spPr>
            <a:xfrm>
              <a:off x="4700748" y="2493466"/>
              <a:ext cx="0" cy="28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084DF2FD-3316-1749-AC36-B8256D124F2C}"/>
                </a:ext>
              </a:extLst>
            </p:cNvPr>
            <p:cNvCxnSpPr/>
            <p:nvPr/>
          </p:nvCxnSpPr>
          <p:spPr>
            <a:xfrm>
              <a:off x="4775706" y="2493466"/>
              <a:ext cx="0" cy="28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94B5CD42-7414-6F4E-AD6F-0212AE6D1375}"/>
                </a:ext>
              </a:extLst>
            </p:cNvPr>
            <p:cNvCxnSpPr/>
            <p:nvPr/>
          </p:nvCxnSpPr>
          <p:spPr>
            <a:xfrm>
              <a:off x="4850663" y="2493466"/>
              <a:ext cx="0" cy="28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id="{EE8731CA-067F-5D43-A754-6F85639B23EE}"/>
                </a:ext>
              </a:extLst>
            </p:cNvPr>
            <p:cNvCxnSpPr/>
            <p:nvPr/>
          </p:nvCxnSpPr>
          <p:spPr>
            <a:xfrm>
              <a:off x="4925622" y="2493466"/>
              <a:ext cx="0" cy="286516"/>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57" name="Group 156">
            <a:extLst>
              <a:ext uri="{FF2B5EF4-FFF2-40B4-BE49-F238E27FC236}">
                <a16:creationId xmlns:a16="http://schemas.microsoft.com/office/drawing/2014/main" id="{91579885-A603-1F4E-89A4-43A51545D82B}"/>
              </a:ext>
            </a:extLst>
          </p:cNvPr>
          <p:cNvGrpSpPr/>
          <p:nvPr/>
        </p:nvGrpSpPr>
        <p:grpSpPr>
          <a:xfrm>
            <a:off x="8572175" y="1350373"/>
            <a:ext cx="1091936" cy="1268666"/>
            <a:chOff x="4429700" y="1897204"/>
            <a:chExt cx="1091936" cy="882778"/>
          </a:xfrm>
        </p:grpSpPr>
        <p:sp>
          <p:nvSpPr>
            <p:cNvPr id="158" name="Freeform 157">
              <a:extLst>
                <a:ext uri="{FF2B5EF4-FFF2-40B4-BE49-F238E27FC236}">
                  <a16:creationId xmlns:a16="http://schemas.microsoft.com/office/drawing/2014/main" id="{30743B22-FEA0-EC43-A52F-617AAC9F6DA9}"/>
                </a:ext>
              </a:extLst>
            </p:cNvPr>
            <p:cNvSpPr/>
            <p:nvPr/>
          </p:nvSpPr>
          <p:spPr>
            <a:xfrm>
              <a:off x="4429700" y="1897204"/>
              <a:ext cx="1091936" cy="596262"/>
            </a:xfrm>
            <a:custGeom>
              <a:avLst/>
              <a:gdLst>
                <a:gd name="connsiteX0" fmla="*/ 92931 w 1417194"/>
                <a:gd name="connsiteY0" fmla="*/ 100667 h 906011"/>
                <a:gd name="connsiteX1" fmla="*/ 15488 w 1417194"/>
                <a:gd name="connsiteY1" fmla="*/ 123898 h 906011"/>
                <a:gd name="connsiteX2" fmla="*/ 0 w 1417194"/>
                <a:gd name="connsiteY2" fmla="*/ 170361 h 906011"/>
                <a:gd name="connsiteX3" fmla="*/ 15488 w 1417194"/>
                <a:gd name="connsiteY3" fmla="*/ 263285 h 906011"/>
                <a:gd name="connsiteX4" fmla="*/ 30977 w 1417194"/>
                <a:gd name="connsiteY4" fmla="*/ 278772 h 906011"/>
                <a:gd name="connsiteX5" fmla="*/ 38721 w 1417194"/>
                <a:gd name="connsiteY5" fmla="*/ 302003 h 906011"/>
                <a:gd name="connsiteX6" fmla="*/ 23232 w 1417194"/>
                <a:gd name="connsiteY6" fmla="*/ 317491 h 906011"/>
                <a:gd name="connsiteX7" fmla="*/ 0 w 1417194"/>
                <a:gd name="connsiteY7" fmla="*/ 363953 h 906011"/>
                <a:gd name="connsiteX8" fmla="*/ 23232 w 1417194"/>
                <a:gd name="connsiteY8" fmla="*/ 441390 h 906011"/>
                <a:gd name="connsiteX9" fmla="*/ 46465 w 1417194"/>
                <a:gd name="connsiteY9" fmla="*/ 449133 h 906011"/>
                <a:gd name="connsiteX10" fmla="*/ 61954 w 1417194"/>
                <a:gd name="connsiteY10" fmla="*/ 464621 h 906011"/>
                <a:gd name="connsiteX11" fmla="*/ 139396 w 1417194"/>
                <a:gd name="connsiteY11" fmla="*/ 480108 h 906011"/>
                <a:gd name="connsiteX12" fmla="*/ 116163 w 1417194"/>
                <a:gd name="connsiteY12" fmla="*/ 503339 h 906011"/>
                <a:gd name="connsiteX13" fmla="*/ 108419 w 1417194"/>
                <a:gd name="connsiteY13" fmla="*/ 526570 h 906011"/>
                <a:gd name="connsiteX14" fmla="*/ 92931 w 1417194"/>
                <a:gd name="connsiteY14" fmla="*/ 549801 h 906011"/>
                <a:gd name="connsiteX15" fmla="*/ 116163 w 1417194"/>
                <a:gd name="connsiteY15" fmla="*/ 588520 h 906011"/>
                <a:gd name="connsiteX16" fmla="*/ 139396 w 1417194"/>
                <a:gd name="connsiteY16" fmla="*/ 596263 h 906011"/>
                <a:gd name="connsiteX17" fmla="*/ 162629 w 1417194"/>
                <a:gd name="connsiteY17" fmla="*/ 611751 h 906011"/>
                <a:gd name="connsiteX18" fmla="*/ 302025 w 1417194"/>
                <a:gd name="connsiteY18" fmla="*/ 634982 h 906011"/>
                <a:gd name="connsiteX19" fmla="*/ 317513 w 1417194"/>
                <a:gd name="connsiteY19" fmla="*/ 851805 h 906011"/>
                <a:gd name="connsiteX20" fmla="*/ 325257 w 1417194"/>
                <a:gd name="connsiteY20" fmla="*/ 882779 h 906011"/>
                <a:gd name="connsiteX21" fmla="*/ 418188 w 1417194"/>
                <a:gd name="connsiteY21" fmla="*/ 906011 h 906011"/>
                <a:gd name="connsiteX22" fmla="*/ 635027 w 1417194"/>
                <a:gd name="connsiteY22" fmla="*/ 898267 h 906011"/>
                <a:gd name="connsiteX23" fmla="*/ 666004 w 1417194"/>
                <a:gd name="connsiteY23" fmla="*/ 890523 h 906011"/>
                <a:gd name="connsiteX24" fmla="*/ 658259 w 1417194"/>
                <a:gd name="connsiteY24" fmla="*/ 619494 h 906011"/>
                <a:gd name="connsiteX25" fmla="*/ 666004 w 1417194"/>
                <a:gd name="connsiteY25" fmla="*/ 487852 h 906011"/>
                <a:gd name="connsiteX26" fmla="*/ 720213 w 1417194"/>
                <a:gd name="connsiteY26" fmla="*/ 480108 h 906011"/>
                <a:gd name="connsiteX27" fmla="*/ 735702 w 1417194"/>
                <a:gd name="connsiteY27" fmla="*/ 449133 h 906011"/>
                <a:gd name="connsiteX28" fmla="*/ 727957 w 1417194"/>
                <a:gd name="connsiteY28" fmla="*/ 387184 h 906011"/>
                <a:gd name="connsiteX29" fmla="*/ 851865 w 1417194"/>
                <a:gd name="connsiteY29" fmla="*/ 356209 h 906011"/>
                <a:gd name="connsiteX30" fmla="*/ 913819 w 1417194"/>
                <a:gd name="connsiteY30" fmla="*/ 379440 h 906011"/>
                <a:gd name="connsiteX31" fmla="*/ 1014494 w 1417194"/>
                <a:gd name="connsiteY31" fmla="*/ 402671 h 906011"/>
                <a:gd name="connsiteX32" fmla="*/ 1115169 w 1417194"/>
                <a:gd name="connsiteY32" fmla="*/ 394927 h 906011"/>
                <a:gd name="connsiteX33" fmla="*/ 1161634 w 1417194"/>
                <a:gd name="connsiteY33" fmla="*/ 363953 h 906011"/>
                <a:gd name="connsiteX34" fmla="*/ 1177123 w 1417194"/>
                <a:gd name="connsiteY34" fmla="*/ 332978 h 906011"/>
                <a:gd name="connsiteX35" fmla="*/ 1339752 w 1417194"/>
                <a:gd name="connsiteY35" fmla="*/ 309747 h 906011"/>
                <a:gd name="connsiteX36" fmla="*/ 1386217 w 1417194"/>
                <a:gd name="connsiteY36" fmla="*/ 286516 h 906011"/>
                <a:gd name="connsiteX37" fmla="*/ 1393961 w 1417194"/>
                <a:gd name="connsiteY37" fmla="*/ 263285 h 906011"/>
                <a:gd name="connsiteX38" fmla="*/ 1409450 w 1417194"/>
                <a:gd name="connsiteY38" fmla="*/ 240054 h 906011"/>
                <a:gd name="connsiteX39" fmla="*/ 1417194 w 1417194"/>
                <a:gd name="connsiteY39" fmla="*/ 216823 h 906011"/>
                <a:gd name="connsiteX40" fmla="*/ 1370729 w 1417194"/>
                <a:gd name="connsiteY40" fmla="*/ 154873 h 906011"/>
                <a:gd name="connsiteX41" fmla="*/ 1355240 w 1417194"/>
                <a:gd name="connsiteY41" fmla="*/ 139386 h 906011"/>
                <a:gd name="connsiteX42" fmla="*/ 1316519 w 1417194"/>
                <a:gd name="connsiteY42" fmla="*/ 100667 h 906011"/>
                <a:gd name="connsiteX43" fmla="*/ 1231332 w 1417194"/>
                <a:gd name="connsiteY43" fmla="*/ 85180 h 906011"/>
                <a:gd name="connsiteX44" fmla="*/ 991261 w 1417194"/>
                <a:gd name="connsiteY44" fmla="*/ 85180 h 906011"/>
                <a:gd name="connsiteX45" fmla="*/ 968029 w 1417194"/>
                <a:gd name="connsiteY45" fmla="*/ 108411 h 906011"/>
                <a:gd name="connsiteX46" fmla="*/ 944796 w 1417194"/>
                <a:gd name="connsiteY46" fmla="*/ 116155 h 906011"/>
                <a:gd name="connsiteX47" fmla="*/ 898330 w 1417194"/>
                <a:gd name="connsiteY47" fmla="*/ 85180 h 906011"/>
                <a:gd name="connsiteX48" fmla="*/ 875098 w 1417194"/>
                <a:gd name="connsiteY48" fmla="*/ 77436 h 906011"/>
                <a:gd name="connsiteX49" fmla="*/ 813144 w 1417194"/>
                <a:gd name="connsiteY49" fmla="*/ 46462 h 906011"/>
                <a:gd name="connsiteX50" fmla="*/ 758934 w 1417194"/>
                <a:gd name="connsiteY50" fmla="*/ 54205 h 906011"/>
                <a:gd name="connsiteX51" fmla="*/ 712469 w 1417194"/>
                <a:gd name="connsiteY51" fmla="*/ 69693 h 906011"/>
                <a:gd name="connsiteX52" fmla="*/ 673748 w 1417194"/>
                <a:gd name="connsiteY52" fmla="*/ 61949 h 906011"/>
                <a:gd name="connsiteX53" fmla="*/ 650515 w 1417194"/>
                <a:gd name="connsiteY53" fmla="*/ 38718 h 906011"/>
                <a:gd name="connsiteX54" fmla="*/ 604050 w 1417194"/>
                <a:gd name="connsiteY54" fmla="*/ 7743 h 906011"/>
                <a:gd name="connsiteX55" fmla="*/ 526607 w 1417194"/>
                <a:gd name="connsiteY55" fmla="*/ 38718 h 906011"/>
                <a:gd name="connsiteX56" fmla="*/ 480142 w 1417194"/>
                <a:gd name="connsiteY56" fmla="*/ 54205 h 906011"/>
                <a:gd name="connsiteX57" fmla="*/ 449165 w 1417194"/>
                <a:gd name="connsiteY57" fmla="*/ 38718 h 906011"/>
                <a:gd name="connsiteX58" fmla="*/ 425932 w 1417194"/>
                <a:gd name="connsiteY58" fmla="*/ 15487 h 906011"/>
                <a:gd name="connsiteX59" fmla="*/ 402700 w 1417194"/>
                <a:gd name="connsiteY59" fmla="*/ 0 h 906011"/>
                <a:gd name="connsiteX60" fmla="*/ 371723 w 1417194"/>
                <a:gd name="connsiteY60" fmla="*/ 15487 h 906011"/>
                <a:gd name="connsiteX61" fmla="*/ 317513 w 1417194"/>
                <a:gd name="connsiteY61" fmla="*/ 54205 h 906011"/>
                <a:gd name="connsiteX62" fmla="*/ 286536 w 1417194"/>
                <a:gd name="connsiteY62" fmla="*/ 46462 h 906011"/>
                <a:gd name="connsiteX63" fmla="*/ 271048 w 1417194"/>
                <a:gd name="connsiteY63" fmla="*/ 30974 h 906011"/>
                <a:gd name="connsiteX64" fmla="*/ 247815 w 1417194"/>
                <a:gd name="connsiteY64" fmla="*/ 15487 h 906011"/>
                <a:gd name="connsiteX65" fmla="*/ 193606 w 1417194"/>
                <a:gd name="connsiteY65" fmla="*/ 23231 h 906011"/>
                <a:gd name="connsiteX66" fmla="*/ 185861 w 1417194"/>
                <a:gd name="connsiteY66" fmla="*/ 46462 h 906011"/>
                <a:gd name="connsiteX67" fmla="*/ 162629 w 1417194"/>
                <a:gd name="connsiteY67" fmla="*/ 54205 h 906011"/>
                <a:gd name="connsiteX68" fmla="*/ 139396 w 1417194"/>
                <a:gd name="connsiteY68" fmla="*/ 46462 h 906011"/>
                <a:gd name="connsiteX69" fmla="*/ 108419 w 1417194"/>
                <a:gd name="connsiteY69" fmla="*/ 30974 h 906011"/>
                <a:gd name="connsiteX70" fmla="*/ 92931 w 1417194"/>
                <a:gd name="connsiteY70" fmla="*/ 77436 h 906011"/>
                <a:gd name="connsiteX71" fmla="*/ 92931 w 1417194"/>
                <a:gd name="connsiteY71" fmla="*/ 100667 h 90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417194" h="906011">
                  <a:moveTo>
                    <a:pt x="92931" y="100667"/>
                  </a:moveTo>
                  <a:cubicBezTo>
                    <a:pt x="80024" y="108411"/>
                    <a:pt x="29583" y="95709"/>
                    <a:pt x="15488" y="123898"/>
                  </a:cubicBezTo>
                  <a:cubicBezTo>
                    <a:pt x="8187" y="138500"/>
                    <a:pt x="0" y="170361"/>
                    <a:pt x="0" y="170361"/>
                  </a:cubicBezTo>
                  <a:cubicBezTo>
                    <a:pt x="765" y="177242"/>
                    <a:pt x="3104" y="242647"/>
                    <a:pt x="15488" y="263285"/>
                  </a:cubicBezTo>
                  <a:cubicBezTo>
                    <a:pt x="19245" y="269545"/>
                    <a:pt x="25814" y="273610"/>
                    <a:pt x="30977" y="278772"/>
                  </a:cubicBezTo>
                  <a:cubicBezTo>
                    <a:pt x="33558" y="286516"/>
                    <a:pt x="40322" y="293999"/>
                    <a:pt x="38721" y="302003"/>
                  </a:cubicBezTo>
                  <a:cubicBezTo>
                    <a:pt x="37289" y="309163"/>
                    <a:pt x="27793" y="311790"/>
                    <a:pt x="23232" y="317491"/>
                  </a:cubicBezTo>
                  <a:cubicBezTo>
                    <a:pt x="6076" y="338935"/>
                    <a:pt x="8179" y="339417"/>
                    <a:pt x="0" y="363953"/>
                  </a:cubicBezTo>
                  <a:cubicBezTo>
                    <a:pt x="3996" y="395916"/>
                    <a:pt x="-5338" y="424249"/>
                    <a:pt x="23232" y="441390"/>
                  </a:cubicBezTo>
                  <a:cubicBezTo>
                    <a:pt x="30232" y="445590"/>
                    <a:pt x="38721" y="446552"/>
                    <a:pt x="46465" y="449133"/>
                  </a:cubicBezTo>
                  <a:cubicBezTo>
                    <a:pt x="51628" y="454296"/>
                    <a:pt x="55693" y="460865"/>
                    <a:pt x="61954" y="464621"/>
                  </a:cubicBezTo>
                  <a:cubicBezTo>
                    <a:pt x="78847" y="474756"/>
                    <a:pt x="130003" y="478766"/>
                    <a:pt x="139396" y="480108"/>
                  </a:cubicBezTo>
                  <a:cubicBezTo>
                    <a:pt x="131652" y="487852"/>
                    <a:pt x="122238" y="494227"/>
                    <a:pt x="116163" y="503339"/>
                  </a:cubicBezTo>
                  <a:cubicBezTo>
                    <a:pt x="111635" y="510131"/>
                    <a:pt x="112070" y="519269"/>
                    <a:pt x="108419" y="526570"/>
                  </a:cubicBezTo>
                  <a:cubicBezTo>
                    <a:pt x="104257" y="534894"/>
                    <a:pt x="98094" y="542057"/>
                    <a:pt x="92931" y="549801"/>
                  </a:cubicBezTo>
                  <a:cubicBezTo>
                    <a:pt x="99022" y="568073"/>
                    <a:pt x="98447" y="577891"/>
                    <a:pt x="116163" y="588520"/>
                  </a:cubicBezTo>
                  <a:cubicBezTo>
                    <a:pt x="123163" y="592720"/>
                    <a:pt x="131652" y="593682"/>
                    <a:pt x="139396" y="596263"/>
                  </a:cubicBezTo>
                  <a:cubicBezTo>
                    <a:pt x="147140" y="601426"/>
                    <a:pt x="154124" y="607971"/>
                    <a:pt x="162629" y="611751"/>
                  </a:cubicBezTo>
                  <a:cubicBezTo>
                    <a:pt x="215211" y="635119"/>
                    <a:pt x="237325" y="629591"/>
                    <a:pt x="302025" y="634982"/>
                  </a:cubicBezTo>
                  <a:cubicBezTo>
                    <a:pt x="331124" y="722275"/>
                    <a:pt x="302074" y="627952"/>
                    <a:pt x="317513" y="851805"/>
                  </a:cubicBezTo>
                  <a:cubicBezTo>
                    <a:pt x="318245" y="862422"/>
                    <a:pt x="317176" y="875853"/>
                    <a:pt x="325257" y="882779"/>
                  </a:cubicBezTo>
                  <a:cubicBezTo>
                    <a:pt x="340069" y="895474"/>
                    <a:pt x="400389" y="903044"/>
                    <a:pt x="418188" y="906011"/>
                  </a:cubicBezTo>
                  <a:cubicBezTo>
                    <a:pt x="490468" y="903430"/>
                    <a:pt x="562842" y="902778"/>
                    <a:pt x="635027" y="898267"/>
                  </a:cubicBezTo>
                  <a:cubicBezTo>
                    <a:pt x="645650" y="897603"/>
                    <a:pt x="665120" y="901130"/>
                    <a:pt x="666004" y="890523"/>
                  </a:cubicBezTo>
                  <a:cubicBezTo>
                    <a:pt x="673510" y="800455"/>
                    <a:pt x="660841" y="709837"/>
                    <a:pt x="658259" y="619494"/>
                  </a:cubicBezTo>
                  <a:cubicBezTo>
                    <a:pt x="660841" y="575613"/>
                    <a:pt x="648150" y="528019"/>
                    <a:pt x="666004" y="487852"/>
                  </a:cubicBezTo>
                  <a:cubicBezTo>
                    <a:pt x="673418" y="471172"/>
                    <a:pt x="704257" y="488972"/>
                    <a:pt x="720213" y="480108"/>
                  </a:cubicBezTo>
                  <a:cubicBezTo>
                    <a:pt x="730304" y="474502"/>
                    <a:pt x="730539" y="459458"/>
                    <a:pt x="735702" y="449133"/>
                  </a:cubicBezTo>
                  <a:cubicBezTo>
                    <a:pt x="733120" y="428483"/>
                    <a:pt x="731680" y="407659"/>
                    <a:pt x="727957" y="387184"/>
                  </a:cubicBezTo>
                  <a:cubicBezTo>
                    <a:pt x="716045" y="321677"/>
                    <a:pt x="659641" y="367516"/>
                    <a:pt x="851865" y="356209"/>
                  </a:cubicBezTo>
                  <a:cubicBezTo>
                    <a:pt x="938853" y="377955"/>
                    <a:pt x="824718" y="347043"/>
                    <a:pt x="913819" y="379440"/>
                  </a:cubicBezTo>
                  <a:cubicBezTo>
                    <a:pt x="955706" y="394670"/>
                    <a:pt x="972402" y="395656"/>
                    <a:pt x="1014494" y="402671"/>
                  </a:cubicBezTo>
                  <a:cubicBezTo>
                    <a:pt x="1048052" y="400090"/>
                    <a:pt x="1082620" y="403492"/>
                    <a:pt x="1115169" y="394927"/>
                  </a:cubicBezTo>
                  <a:cubicBezTo>
                    <a:pt x="1133170" y="390190"/>
                    <a:pt x="1161634" y="363953"/>
                    <a:pt x="1161634" y="363953"/>
                  </a:cubicBezTo>
                  <a:cubicBezTo>
                    <a:pt x="1166797" y="353628"/>
                    <a:pt x="1167888" y="339904"/>
                    <a:pt x="1177123" y="332978"/>
                  </a:cubicBezTo>
                  <a:cubicBezTo>
                    <a:pt x="1209622" y="308605"/>
                    <a:pt x="1328008" y="310530"/>
                    <a:pt x="1339752" y="309747"/>
                  </a:cubicBezTo>
                  <a:cubicBezTo>
                    <a:pt x="1355055" y="304646"/>
                    <a:pt x="1375300" y="300161"/>
                    <a:pt x="1386217" y="286516"/>
                  </a:cubicBezTo>
                  <a:cubicBezTo>
                    <a:pt x="1391316" y="280142"/>
                    <a:pt x="1390310" y="270586"/>
                    <a:pt x="1393961" y="263285"/>
                  </a:cubicBezTo>
                  <a:cubicBezTo>
                    <a:pt x="1398124" y="254961"/>
                    <a:pt x="1404287" y="247798"/>
                    <a:pt x="1409450" y="240054"/>
                  </a:cubicBezTo>
                  <a:cubicBezTo>
                    <a:pt x="1412031" y="232310"/>
                    <a:pt x="1417194" y="224986"/>
                    <a:pt x="1417194" y="216823"/>
                  </a:cubicBezTo>
                  <a:cubicBezTo>
                    <a:pt x="1417194" y="189792"/>
                    <a:pt x="1384998" y="169140"/>
                    <a:pt x="1370729" y="154873"/>
                  </a:cubicBezTo>
                  <a:cubicBezTo>
                    <a:pt x="1365566" y="149711"/>
                    <a:pt x="1359290" y="145461"/>
                    <a:pt x="1355240" y="139386"/>
                  </a:cubicBezTo>
                  <a:cubicBezTo>
                    <a:pt x="1341473" y="118736"/>
                    <a:pt x="1340612" y="110992"/>
                    <a:pt x="1316519" y="100667"/>
                  </a:cubicBezTo>
                  <a:cubicBezTo>
                    <a:pt x="1298266" y="92845"/>
                    <a:pt x="1243886" y="86973"/>
                    <a:pt x="1231332" y="85180"/>
                  </a:cubicBezTo>
                  <a:cubicBezTo>
                    <a:pt x="1137524" y="47660"/>
                    <a:pt x="1170569" y="54267"/>
                    <a:pt x="991261" y="85180"/>
                  </a:cubicBezTo>
                  <a:cubicBezTo>
                    <a:pt x="980469" y="87041"/>
                    <a:pt x="977141" y="102336"/>
                    <a:pt x="968029" y="108411"/>
                  </a:cubicBezTo>
                  <a:cubicBezTo>
                    <a:pt x="961237" y="112939"/>
                    <a:pt x="952540" y="113574"/>
                    <a:pt x="944796" y="116155"/>
                  </a:cubicBezTo>
                  <a:cubicBezTo>
                    <a:pt x="873655" y="98370"/>
                    <a:pt x="946949" y="124073"/>
                    <a:pt x="898330" y="85180"/>
                  </a:cubicBezTo>
                  <a:cubicBezTo>
                    <a:pt x="891956" y="80081"/>
                    <a:pt x="882741" y="80302"/>
                    <a:pt x="875098" y="77436"/>
                  </a:cubicBezTo>
                  <a:cubicBezTo>
                    <a:pt x="831793" y="61198"/>
                    <a:pt x="845227" y="67848"/>
                    <a:pt x="813144" y="46462"/>
                  </a:cubicBezTo>
                  <a:cubicBezTo>
                    <a:pt x="795074" y="49043"/>
                    <a:pt x="776720" y="50101"/>
                    <a:pt x="758934" y="54205"/>
                  </a:cubicBezTo>
                  <a:cubicBezTo>
                    <a:pt x="743026" y="57876"/>
                    <a:pt x="712469" y="69693"/>
                    <a:pt x="712469" y="69693"/>
                  </a:cubicBezTo>
                  <a:cubicBezTo>
                    <a:pt x="699562" y="67112"/>
                    <a:pt x="685521" y="67835"/>
                    <a:pt x="673748" y="61949"/>
                  </a:cubicBezTo>
                  <a:cubicBezTo>
                    <a:pt x="663952" y="57052"/>
                    <a:pt x="659160" y="45441"/>
                    <a:pt x="650515" y="38718"/>
                  </a:cubicBezTo>
                  <a:cubicBezTo>
                    <a:pt x="635821" y="27290"/>
                    <a:pt x="619538" y="18068"/>
                    <a:pt x="604050" y="7743"/>
                  </a:cubicBezTo>
                  <a:cubicBezTo>
                    <a:pt x="505125" y="24230"/>
                    <a:pt x="602801" y="624"/>
                    <a:pt x="526607" y="38718"/>
                  </a:cubicBezTo>
                  <a:cubicBezTo>
                    <a:pt x="512004" y="46019"/>
                    <a:pt x="480142" y="54205"/>
                    <a:pt x="480142" y="54205"/>
                  </a:cubicBezTo>
                  <a:cubicBezTo>
                    <a:pt x="469816" y="49043"/>
                    <a:pt x="458559" y="45428"/>
                    <a:pt x="449165" y="38718"/>
                  </a:cubicBezTo>
                  <a:cubicBezTo>
                    <a:pt x="440253" y="32353"/>
                    <a:pt x="434346" y="22498"/>
                    <a:pt x="425932" y="15487"/>
                  </a:cubicBezTo>
                  <a:cubicBezTo>
                    <a:pt x="418782" y="9529"/>
                    <a:pt x="410444" y="5162"/>
                    <a:pt x="402700" y="0"/>
                  </a:cubicBezTo>
                  <a:cubicBezTo>
                    <a:pt x="392374" y="5162"/>
                    <a:pt x="380959" y="8561"/>
                    <a:pt x="371723" y="15487"/>
                  </a:cubicBezTo>
                  <a:cubicBezTo>
                    <a:pt x="312925" y="59582"/>
                    <a:pt x="366925" y="37737"/>
                    <a:pt x="317513" y="54205"/>
                  </a:cubicBezTo>
                  <a:cubicBezTo>
                    <a:pt x="307187" y="51624"/>
                    <a:pt x="296056" y="51222"/>
                    <a:pt x="286536" y="46462"/>
                  </a:cubicBezTo>
                  <a:cubicBezTo>
                    <a:pt x="280006" y="43197"/>
                    <a:pt x="276749" y="35535"/>
                    <a:pt x="271048" y="30974"/>
                  </a:cubicBezTo>
                  <a:cubicBezTo>
                    <a:pt x="263780" y="25160"/>
                    <a:pt x="255559" y="20649"/>
                    <a:pt x="247815" y="15487"/>
                  </a:cubicBezTo>
                  <a:cubicBezTo>
                    <a:pt x="229745" y="18068"/>
                    <a:pt x="209932" y="15068"/>
                    <a:pt x="193606" y="23231"/>
                  </a:cubicBezTo>
                  <a:cubicBezTo>
                    <a:pt x="186305" y="26881"/>
                    <a:pt x="191633" y="40690"/>
                    <a:pt x="185861" y="46462"/>
                  </a:cubicBezTo>
                  <a:cubicBezTo>
                    <a:pt x="180089" y="52234"/>
                    <a:pt x="170373" y="51624"/>
                    <a:pt x="162629" y="54205"/>
                  </a:cubicBezTo>
                  <a:cubicBezTo>
                    <a:pt x="154885" y="51624"/>
                    <a:pt x="145168" y="52234"/>
                    <a:pt x="139396" y="46462"/>
                  </a:cubicBezTo>
                  <a:cubicBezTo>
                    <a:pt x="113581" y="20649"/>
                    <a:pt x="154887" y="15487"/>
                    <a:pt x="108419" y="30974"/>
                  </a:cubicBezTo>
                  <a:lnTo>
                    <a:pt x="92931" y="77436"/>
                  </a:lnTo>
                  <a:cubicBezTo>
                    <a:pt x="84370" y="103118"/>
                    <a:pt x="105838" y="92923"/>
                    <a:pt x="92931" y="100667"/>
                  </a:cubicBezTo>
                  <a:close/>
                </a:path>
              </a:pathLst>
            </a:cu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9" name="Straight Connector 158">
              <a:extLst>
                <a:ext uri="{FF2B5EF4-FFF2-40B4-BE49-F238E27FC236}">
                  <a16:creationId xmlns:a16="http://schemas.microsoft.com/office/drawing/2014/main" id="{883CF238-3C12-4D4C-A017-E665783644D0}"/>
                </a:ext>
              </a:extLst>
            </p:cNvPr>
            <p:cNvCxnSpPr/>
            <p:nvPr/>
          </p:nvCxnSpPr>
          <p:spPr>
            <a:xfrm>
              <a:off x="4700748" y="2493466"/>
              <a:ext cx="0" cy="28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430EC0B9-391E-614A-9DB3-FFE1DCDA53A4}"/>
                </a:ext>
              </a:extLst>
            </p:cNvPr>
            <p:cNvCxnSpPr/>
            <p:nvPr/>
          </p:nvCxnSpPr>
          <p:spPr>
            <a:xfrm>
              <a:off x="4775706" y="2493466"/>
              <a:ext cx="0" cy="28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AA09D746-011A-1A46-9EF9-82C2F35534DB}"/>
                </a:ext>
              </a:extLst>
            </p:cNvPr>
            <p:cNvCxnSpPr/>
            <p:nvPr/>
          </p:nvCxnSpPr>
          <p:spPr>
            <a:xfrm>
              <a:off x="4850663" y="2493466"/>
              <a:ext cx="0" cy="28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62" name="Straight Connector 161">
              <a:extLst>
                <a:ext uri="{FF2B5EF4-FFF2-40B4-BE49-F238E27FC236}">
                  <a16:creationId xmlns:a16="http://schemas.microsoft.com/office/drawing/2014/main" id="{53626DD2-DF0A-834E-A35D-C7380E917456}"/>
                </a:ext>
              </a:extLst>
            </p:cNvPr>
            <p:cNvCxnSpPr/>
            <p:nvPr/>
          </p:nvCxnSpPr>
          <p:spPr>
            <a:xfrm>
              <a:off x="4925622" y="2493466"/>
              <a:ext cx="0" cy="286516"/>
            </a:xfrm>
            <a:prstGeom prst="line">
              <a:avLst/>
            </a:prstGeom>
          </p:spPr>
          <p:style>
            <a:lnRef idx="2">
              <a:schemeClr val="accent1"/>
            </a:lnRef>
            <a:fillRef idx="0">
              <a:schemeClr val="accent1"/>
            </a:fillRef>
            <a:effectRef idx="1">
              <a:schemeClr val="accent1"/>
            </a:effectRef>
            <a:fontRef idx="minor">
              <a:schemeClr val="tx1"/>
            </a:fontRef>
          </p:style>
        </p:cxnSp>
      </p:grpSp>
      <p:sp>
        <p:nvSpPr>
          <p:cNvPr id="163" name="TextBox 162">
            <a:extLst>
              <a:ext uri="{FF2B5EF4-FFF2-40B4-BE49-F238E27FC236}">
                <a16:creationId xmlns:a16="http://schemas.microsoft.com/office/drawing/2014/main" id="{98F9B9C0-8B29-704B-98FE-641B68756283}"/>
              </a:ext>
            </a:extLst>
          </p:cNvPr>
          <p:cNvSpPr txBox="1"/>
          <p:nvPr/>
        </p:nvSpPr>
        <p:spPr>
          <a:xfrm>
            <a:off x="8804614" y="4161234"/>
            <a:ext cx="2147148" cy="1938992"/>
          </a:xfrm>
          <a:prstGeom prst="rect">
            <a:avLst/>
          </a:prstGeom>
          <a:noFill/>
        </p:spPr>
        <p:txBody>
          <a:bodyPr wrap="square" rtlCol="0">
            <a:spAutoFit/>
          </a:bodyPr>
          <a:lstStyle/>
          <a:p>
            <a:pPr algn="r"/>
            <a:r>
              <a:rPr lang="en-US" sz="2400" dirty="0">
                <a:solidFill>
                  <a:srgbClr val="FF0000"/>
                </a:solidFill>
              </a:rPr>
              <a:t>a problem </a:t>
            </a:r>
          </a:p>
          <a:p>
            <a:pPr algn="r"/>
            <a:r>
              <a:rPr lang="en-US" sz="2400" dirty="0">
                <a:solidFill>
                  <a:srgbClr val="FF0000"/>
                </a:solidFill>
              </a:rPr>
              <a:t>when marginal &amp; joint probs. </a:t>
            </a:r>
          </a:p>
          <a:p>
            <a:pPr algn="r"/>
            <a:r>
              <a:rPr lang="en-US" sz="2400" dirty="0">
                <a:solidFill>
                  <a:srgbClr val="FF0000"/>
                </a:solidFill>
              </a:rPr>
              <a:t>are not well </a:t>
            </a:r>
          </a:p>
          <a:p>
            <a:pPr algn="r"/>
            <a:r>
              <a:rPr lang="en-US" sz="2400" dirty="0">
                <a:solidFill>
                  <a:srgbClr val="FF0000"/>
                </a:solidFill>
              </a:rPr>
              <a:t>forecast</a:t>
            </a:r>
          </a:p>
        </p:txBody>
      </p:sp>
    </p:spTree>
    <p:extLst>
      <p:ext uri="{BB962C8B-B14F-4D97-AF65-F5344CB8AC3E}">
        <p14:creationId xmlns:p14="http://schemas.microsoft.com/office/powerpoint/2010/main" val="30730286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C30EEB-13E6-4B44-8271-65CC19B446DA}"/>
              </a:ext>
            </a:extLst>
          </p:cNvPr>
          <p:cNvSpPr>
            <a:spLocks noGrp="1"/>
          </p:cNvSpPr>
          <p:nvPr>
            <p:ph type="sldNum" sz="quarter" idx="12"/>
          </p:nvPr>
        </p:nvSpPr>
        <p:spPr/>
        <p:txBody>
          <a:bodyPr/>
          <a:lstStyle/>
          <a:p>
            <a:fld id="{57A943EE-946A-8E45-BF33-9C56051D287D}" type="slidenum">
              <a:rPr lang="en-US" smtClean="0"/>
              <a:t>47</a:t>
            </a:fld>
            <a:endParaRPr lang="en-US"/>
          </a:p>
        </p:txBody>
      </p:sp>
      <p:sp>
        <p:nvSpPr>
          <p:cNvPr id="5" name="Title 1">
            <a:extLst>
              <a:ext uri="{FF2B5EF4-FFF2-40B4-BE49-F238E27FC236}">
                <a16:creationId xmlns:a16="http://schemas.microsoft.com/office/drawing/2014/main" id="{76EB4907-0E0B-3549-8013-6430734D34EC}"/>
              </a:ext>
            </a:extLst>
          </p:cNvPr>
          <p:cNvSpPr>
            <a:spLocks noGrp="1"/>
          </p:cNvSpPr>
          <p:nvPr>
            <p:ph type="title"/>
          </p:nvPr>
        </p:nvSpPr>
        <p:spPr>
          <a:xfrm>
            <a:off x="838200" y="277886"/>
            <a:ext cx="10515600" cy="882121"/>
          </a:xfrm>
        </p:spPr>
        <p:txBody>
          <a:bodyPr>
            <a:normAutofit/>
          </a:bodyPr>
          <a:lstStyle/>
          <a:p>
            <a:r>
              <a:rPr lang="en-US" sz="4000" dirty="0">
                <a:latin typeface="+mn-lt"/>
              </a:rPr>
              <a:t>Serial dependence of precipitation forecast fields</a:t>
            </a:r>
          </a:p>
        </p:txBody>
      </p:sp>
      <p:pic>
        <p:nvPicPr>
          <p:cNvPr id="8" name="Picture 7">
            <a:extLst>
              <a:ext uri="{FF2B5EF4-FFF2-40B4-BE49-F238E27FC236}">
                <a16:creationId xmlns:a16="http://schemas.microsoft.com/office/drawing/2014/main" id="{FBA7D296-BBA4-EE4A-8205-2F72147A2026}"/>
              </a:ext>
            </a:extLst>
          </p:cNvPr>
          <p:cNvPicPr>
            <a:picLocks noChangeAspect="1"/>
          </p:cNvPicPr>
          <p:nvPr/>
        </p:nvPicPr>
        <p:blipFill>
          <a:blip r:embed="rId2"/>
          <a:stretch>
            <a:fillRect/>
          </a:stretch>
        </p:blipFill>
        <p:spPr>
          <a:xfrm>
            <a:off x="925749" y="2857743"/>
            <a:ext cx="8889460" cy="4000257"/>
          </a:xfrm>
          <a:prstGeom prst="rect">
            <a:avLst/>
          </a:prstGeom>
        </p:spPr>
      </p:pic>
      <p:sp>
        <p:nvSpPr>
          <p:cNvPr id="9" name="TextBox 8">
            <a:extLst>
              <a:ext uri="{FF2B5EF4-FFF2-40B4-BE49-F238E27FC236}">
                <a16:creationId xmlns:a16="http://schemas.microsoft.com/office/drawing/2014/main" id="{53CEDC80-4663-CB4B-AAD5-31417DE8A94C}"/>
              </a:ext>
            </a:extLst>
          </p:cNvPr>
          <p:cNvSpPr txBox="1"/>
          <p:nvPr/>
        </p:nvSpPr>
        <p:spPr>
          <a:xfrm>
            <a:off x="838200" y="1256076"/>
            <a:ext cx="10515600" cy="1477328"/>
          </a:xfrm>
          <a:prstGeom prst="rect">
            <a:avLst/>
          </a:prstGeom>
          <a:noFill/>
        </p:spPr>
        <p:txBody>
          <a:bodyPr wrap="square" rtlCol="0">
            <a:spAutoFit/>
          </a:bodyPr>
          <a:lstStyle/>
          <a:p>
            <a:pPr>
              <a:spcAft>
                <a:spcPts val="1200"/>
              </a:spcAft>
            </a:pPr>
            <a:r>
              <a:rPr lang="en-US" sz="2000" dirty="0"/>
              <a:t>By calculating certain quantiles, the post-processed, predictive forecast distributions can be turned into an ensemble of any desired size.</a:t>
            </a:r>
          </a:p>
          <a:p>
            <a:pPr>
              <a:spcAft>
                <a:spcPts val="1200"/>
              </a:spcAft>
            </a:pPr>
            <a:r>
              <a:rPr lang="en-US" sz="2000" dirty="0"/>
              <a:t>Univariate post-processing, however, does not provide any information about serial dependence, i.e. we don’t know how to connect the samples at different lead times. </a:t>
            </a:r>
          </a:p>
        </p:txBody>
      </p:sp>
    </p:spTree>
    <p:extLst>
      <p:ext uri="{BB962C8B-B14F-4D97-AF65-F5344CB8AC3E}">
        <p14:creationId xmlns:p14="http://schemas.microsoft.com/office/powerpoint/2010/main" val="658623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C30EEB-13E6-4B44-8271-65CC19B446DA}"/>
              </a:ext>
            </a:extLst>
          </p:cNvPr>
          <p:cNvSpPr>
            <a:spLocks noGrp="1"/>
          </p:cNvSpPr>
          <p:nvPr>
            <p:ph type="sldNum" sz="quarter" idx="12"/>
          </p:nvPr>
        </p:nvSpPr>
        <p:spPr/>
        <p:txBody>
          <a:bodyPr/>
          <a:lstStyle/>
          <a:p>
            <a:fld id="{57A943EE-946A-8E45-BF33-9C56051D287D}" type="slidenum">
              <a:rPr lang="en-US" smtClean="0"/>
              <a:t>48</a:t>
            </a:fld>
            <a:endParaRPr lang="en-US"/>
          </a:p>
        </p:txBody>
      </p:sp>
      <p:sp>
        <p:nvSpPr>
          <p:cNvPr id="5" name="Title 1">
            <a:extLst>
              <a:ext uri="{FF2B5EF4-FFF2-40B4-BE49-F238E27FC236}">
                <a16:creationId xmlns:a16="http://schemas.microsoft.com/office/drawing/2014/main" id="{76EB4907-0E0B-3549-8013-6430734D34EC}"/>
              </a:ext>
            </a:extLst>
          </p:cNvPr>
          <p:cNvSpPr>
            <a:spLocks noGrp="1"/>
          </p:cNvSpPr>
          <p:nvPr>
            <p:ph type="title"/>
          </p:nvPr>
        </p:nvSpPr>
        <p:spPr>
          <a:xfrm>
            <a:off x="838200" y="277886"/>
            <a:ext cx="10515600" cy="882121"/>
          </a:xfrm>
        </p:spPr>
        <p:txBody>
          <a:bodyPr>
            <a:normAutofit/>
          </a:bodyPr>
          <a:lstStyle/>
          <a:p>
            <a:r>
              <a:rPr lang="en-US" sz="4000" dirty="0">
                <a:latin typeface="+mn-lt"/>
              </a:rPr>
              <a:t>Existing approach #1:  the “</a:t>
            </a:r>
            <a:r>
              <a:rPr lang="en-US" sz="4000" dirty="0" err="1">
                <a:latin typeface="+mn-lt"/>
              </a:rPr>
              <a:t>Schaake</a:t>
            </a:r>
            <a:r>
              <a:rPr lang="en-US" sz="4000" dirty="0">
                <a:latin typeface="+mn-lt"/>
              </a:rPr>
              <a:t> Shuffle”</a:t>
            </a:r>
          </a:p>
        </p:txBody>
      </p:sp>
      <p:pic>
        <p:nvPicPr>
          <p:cNvPr id="8" name="Picture 7">
            <a:extLst>
              <a:ext uri="{FF2B5EF4-FFF2-40B4-BE49-F238E27FC236}">
                <a16:creationId xmlns:a16="http://schemas.microsoft.com/office/drawing/2014/main" id="{FBA7D296-BBA4-EE4A-8205-2F72147A2026}"/>
              </a:ext>
            </a:extLst>
          </p:cNvPr>
          <p:cNvPicPr>
            <a:picLocks noChangeAspect="1"/>
          </p:cNvPicPr>
          <p:nvPr/>
        </p:nvPicPr>
        <p:blipFill>
          <a:blip r:embed="rId2"/>
          <a:stretch>
            <a:fillRect/>
          </a:stretch>
        </p:blipFill>
        <p:spPr>
          <a:xfrm>
            <a:off x="1013298" y="2906747"/>
            <a:ext cx="8885811" cy="4320903"/>
          </a:xfrm>
          <a:prstGeom prst="rect">
            <a:avLst/>
          </a:prstGeom>
        </p:spPr>
      </p:pic>
      <p:sp>
        <p:nvSpPr>
          <p:cNvPr id="9" name="TextBox 8">
            <a:extLst>
              <a:ext uri="{FF2B5EF4-FFF2-40B4-BE49-F238E27FC236}">
                <a16:creationId xmlns:a16="http://schemas.microsoft.com/office/drawing/2014/main" id="{53CEDC80-4663-CB4B-AAD5-31417DE8A94C}"/>
              </a:ext>
            </a:extLst>
          </p:cNvPr>
          <p:cNvSpPr txBox="1"/>
          <p:nvPr/>
        </p:nvSpPr>
        <p:spPr>
          <a:xfrm>
            <a:off x="1013299" y="1160007"/>
            <a:ext cx="10340502" cy="1631216"/>
          </a:xfrm>
          <a:prstGeom prst="rect">
            <a:avLst/>
          </a:prstGeom>
          <a:noFill/>
        </p:spPr>
        <p:txBody>
          <a:bodyPr wrap="square" rtlCol="0">
            <a:spAutoFit/>
          </a:bodyPr>
          <a:lstStyle/>
          <a:p>
            <a:r>
              <a:rPr lang="en-US" sz="2000" dirty="0"/>
              <a:t>- Select a number of past dates, e.g. the same date in the previous 11 years</a:t>
            </a:r>
          </a:p>
          <a:p>
            <a:r>
              <a:rPr lang="en-US" sz="2000" dirty="0"/>
              <a:t>- At each grid point and each lead time determine the rank ordering of this historic ensemble</a:t>
            </a:r>
          </a:p>
          <a:p>
            <a:r>
              <a:rPr lang="en-US" sz="2000" dirty="0"/>
              <a:t>- Order the samples from the predictive distribution in the exact same way, thereby</a:t>
            </a:r>
          </a:p>
          <a:p>
            <a:r>
              <a:rPr lang="en-US" sz="2000" dirty="0"/>
              <a:t>     associating each sample value with one particular historic field</a:t>
            </a:r>
          </a:p>
          <a:p>
            <a:r>
              <a:rPr lang="en-US" sz="2000" dirty="0"/>
              <a:t>- The resulting </a:t>
            </a:r>
            <a:r>
              <a:rPr lang="en-US" sz="2000" dirty="0" err="1"/>
              <a:t>Schaake</a:t>
            </a:r>
            <a:r>
              <a:rPr lang="en-US" sz="2000" dirty="0"/>
              <a:t> shuffle ensemble has the same rank correlations as the historic ensemble </a:t>
            </a:r>
          </a:p>
        </p:txBody>
      </p:sp>
    </p:spTree>
    <p:extLst>
      <p:ext uri="{BB962C8B-B14F-4D97-AF65-F5344CB8AC3E}">
        <p14:creationId xmlns:p14="http://schemas.microsoft.com/office/powerpoint/2010/main" val="2971786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C30EEB-13E6-4B44-8271-65CC19B446DA}"/>
              </a:ext>
            </a:extLst>
          </p:cNvPr>
          <p:cNvSpPr>
            <a:spLocks noGrp="1"/>
          </p:cNvSpPr>
          <p:nvPr>
            <p:ph type="sldNum" sz="quarter" idx="12"/>
          </p:nvPr>
        </p:nvSpPr>
        <p:spPr/>
        <p:txBody>
          <a:bodyPr/>
          <a:lstStyle/>
          <a:p>
            <a:fld id="{57A943EE-946A-8E45-BF33-9C56051D287D}" type="slidenum">
              <a:rPr lang="en-US" smtClean="0"/>
              <a:t>49</a:t>
            </a:fld>
            <a:endParaRPr lang="en-US"/>
          </a:p>
        </p:txBody>
      </p:sp>
      <p:sp>
        <p:nvSpPr>
          <p:cNvPr id="5" name="Title 1">
            <a:extLst>
              <a:ext uri="{FF2B5EF4-FFF2-40B4-BE49-F238E27FC236}">
                <a16:creationId xmlns:a16="http://schemas.microsoft.com/office/drawing/2014/main" id="{76EB4907-0E0B-3549-8013-6430734D34EC}"/>
              </a:ext>
            </a:extLst>
          </p:cNvPr>
          <p:cNvSpPr>
            <a:spLocks noGrp="1"/>
          </p:cNvSpPr>
          <p:nvPr>
            <p:ph type="title"/>
          </p:nvPr>
        </p:nvSpPr>
        <p:spPr>
          <a:xfrm>
            <a:off x="838200" y="277886"/>
            <a:ext cx="10515600" cy="882121"/>
          </a:xfrm>
        </p:spPr>
        <p:txBody>
          <a:bodyPr>
            <a:normAutofit/>
          </a:bodyPr>
          <a:lstStyle/>
          <a:p>
            <a:r>
              <a:rPr lang="en-US" sz="4000" dirty="0">
                <a:latin typeface="+mn-lt"/>
              </a:rPr>
              <a:t>The </a:t>
            </a:r>
            <a:r>
              <a:rPr lang="en-US" sz="4000" dirty="0" err="1">
                <a:latin typeface="+mn-lt"/>
              </a:rPr>
              <a:t>Schaake</a:t>
            </a:r>
            <a:r>
              <a:rPr lang="en-US" sz="4000" dirty="0">
                <a:latin typeface="+mn-lt"/>
              </a:rPr>
              <a:t> Shuffle</a:t>
            </a:r>
          </a:p>
        </p:txBody>
      </p:sp>
      <p:pic>
        <p:nvPicPr>
          <p:cNvPr id="8" name="Picture 7">
            <a:extLst>
              <a:ext uri="{FF2B5EF4-FFF2-40B4-BE49-F238E27FC236}">
                <a16:creationId xmlns:a16="http://schemas.microsoft.com/office/drawing/2014/main" id="{FBA7D296-BBA4-EE4A-8205-2F72147A2026}"/>
              </a:ext>
            </a:extLst>
          </p:cNvPr>
          <p:cNvPicPr>
            <a:picLocks noChangeAspect="1"/>
          </p:cNvPicPr>
          <p:nvPr/>
        </p:nvPicPr>
        <p:blipFill>
          <a:blip r:embed="rId2"/>
          <a:stretch>
            <a:fillRect/>
          </a:stretch>
        </p:blipFill>
        <p:spPr>
          <a:xfrm>
            <a:off x="1013299" y="2906747"/>
            <a:ext cx="8885808" cy="4320904"/>
          </a:xfrm>
          <a:prstGeom prst="rect">
            <a:avLst/>
          </a:prstGeom>
        </p:spPr>
      </p:pic>
      <p:sp>
        <p:nvSpPr>
          <p:cNvPr id="9" name="TextBox 8">
            <a:extLst>
              <a:ext uri="{FF2B5EF4-FFF2-40B4-BE49-F238E27FC236}">
                <a16:creationId xmlns:a16="http://schemas.microsoft.com/office/drawing/2014/main" id="{53CEDC80-4663-CB4B-AAD5-31417DE8A94C}"/>
              </a:ext>
            </a:extLst>
          </p:cNvPr>
          <p:cNvSpPr txBox="1"/>
          <p:nvPr/>
        </p:nvSpPr>
        <p:spPr>
          <a:xfrm>
            <a:off x="1013299" y="1160007"/>
            <a:ext cx="10340502" cy="1631216"/>
          </a:xfrm>
          <a:prstGeom prst="rect">
            <a:avLst/>
          </a:prstGeom>
          <a:noFill/>
        </p:spPr>
        <p:txBody>
          <a:bodyPr wrap="square" rtlCol="0">
            <a:spAutoFit/>
          </a:bodyPr>
          <a:lstStyle/>
          <a:p>
            <a:r>
              <a:rPr lang="en-US" sz="2000" dirty="0"/>
              <a:t>- Select a number of past dates, e.g. the same date in the previous 11 years</a:t>
            </a:r>
          </a:p>
          <a:p>
            <a:r>
              <a:rPr lang="en-US" sz="2000" dirty="0"/>
              <a:t>- At each grid point and each lead time determine the rank ordering of this historic ensemble</a:t>
            </a:r>
          </a:p>
          <a:p>
            <a:r>
              <a:rPr lang="en-US" sz="2000" dirty="0"/>
              <a:t>- Order the samples from the predictive distribution in the exact same way, thereby</a:t>
            </a:r>
          </a:p>
          <a:p>
            <a:r>
              <a:rPr lang="en-US" sz="2000" dirty="0"/>
              <a:t>     associating each sample value with one particular historic field</a:t>
            </a:r>
          </a:p>
          <a:p>
            <a:r>
              <a:rPr lang="en-US" sz="2000" dirty="0"/>
              <a:t>- The resulting </a:t>
            </a:r>
            <a:r>
              <a:rPr lang="en-US" sz="2000" dirty="0" err="1"/>
              <a:t>Schaake</a:t>
            </a:r>
            <a:r>
              <a:rPr lang="en-US" sz="2000" dirty="0"/>
              <a:t> shuffle ensemble has the same rank correlations as the historic ensemble </a:t>
            </a:r>
          </a:p>
        </p:txBody>
      </p:sp>
    </p:spTree>
    <p:extLst>
      <p:ext uri="{BB962C8B-B14F-4D97-AF65-F5344CB8AC3E}">
        <p14:creationId xmlns:p14="http://schemas.microsoft.com/office/powerpoint/2010/main" val="1129568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42FD2-7075-CD46-8F17-BC338034B989}"/>
              </a:ext>
            </a:extLst>
          </p:cNvPr>
          <p:cNvSpPr>
            <a:spLocks noGrp="1"/>
          </p:cNvSpPr>
          <p:nvPr>
            <p:ph type="title"/>
          </p:nvPr>
        </p:nvSpPr>
        <p:spPr/>
        <p:txBody>
          <a:bodyPr>
            <a:normAutofit/>
          </a:bodyPr>
          <a:lstStyle/>
          <a:p>
            <a:r>
              <a:rPr lang="en-US" b="1" dirty="0"/>
              <a:t>What do we mean by </a:t>
            </a:r>
            <a:r>
              <a:rPr lang="en-US" b="1" dirty="0" err="1"/>
              <a:t>postprocessing</a:t>
            </a:r>
            <a:r>
              <a:rPr lang="en-US" b="1" dirty="0"/>
              <a:t>?</a:t>
            </a:r>
          </a:p>
        </p:txBody>
      </p:sp>
      <p:sp>
        <p:nvSpPr>
          <p:cNvPr id="4" name="Rectangle 3">
            <a:extLst>
              <a:ext uri="{FF2B5EF4-FFF2-40B4-BE49-F238E27FC236}">
                <a16:creationId xmlns:a16="http://schemas.microsoft.com/office/drawing/2014/main" id="{C7AEE7A0-718B-9C44-8373-287CB7D2CD5B}"/>
              </a:ext>
            </a:extLst>
          </p:cNvPr>
          <p:cNvSpPr/>
          <p:nvPr/>
        </p:nvSpPr>
        <p:spPr>
          <a:xfrm>
            <a:off x="432262" y="3527468"/>
            <a:ext cx="1986742" cy="947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NCEP GEFS</a:t>
            </a:r>
          </a:p>
          <a:p>
            <a:pPr algn="ctr"/>
            <a:r>
              <a:rPr lang="en-US" dirty="0"/>
              <a:t>or similar system</a:t>
            </a:r>
          </a:p>
        </p:txBody>
      </p:sp>
      <p:sp>
        <p:nvSpPr>
          <p:cNvPr id="7" name="Rounded Rectangle 6">
            <a:extLst>
              <a:ext uri="{FF2B5EF4-FFF2-40B4-BE49-F238E27FC236}">
                <a16:creationId xmlns:a16="http://schemas.microsoft.com/office/drawing/2014/main" id="{A1B12B4D-8EDE-B440-9FAF-594D967196E2}"/>
              </a:ext>
            </a:extLst>
          </p:cNvPr>
          <p:cNvSpPr/>
          <p:nvPr/>
        </p:nvSpPr>
        <p:spPr>
          <a:xfrm>
            <a:off x="2776451" y="3527468"/>
            <a:ext cx="1729047" cy="947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Real-time</a:t>
            </a:r>
          </a:p>
          <a:p>
            <a:pPr algn="ctr"/>
            <a:r>
              <a:rPr lang="en-US" dirty="0"/>
              <a:t>ensemble</a:t>
            </a:r>
          </a:p>
          <a:p>
            <a:pPr algn="ctr"/>
            <a:r>
              <a:rPr lang="en-US" dirty="0"/>
              <a:t>predictions</a:t>
            </a:r>
          </a:p>
        </p:txBody>
      </p:sp>
      <p:sp>
        <p:nvSpPr>
          <p:cNvPr id="9" name="Rectangle 8">
            <a:extLst>
              <a:ext uri="{FF2B5EF4-FFF2-40B4-BE49-F238E27FC236}">
                <a16:creationId xmlns:a16="http://schemas.microsoft.com/office/drawing/2014/main" id="{1BEFE4E4-D5FC-994B-BE8B-4DA79A2647A1}"/>
              </a:ext>
            </a:extLst>
          </p:cNvPr>
          <p:cNvSpPr/>
          <p:nvPr/>
        </p:nvSpPr>
        <p:spPr>
          <a:xfrm>
            <a:off x="4862945" y="1967446"/>
            <a:ext cx="4311535" cy="388471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0" name="Rounded Rectangle 9">
            <a:extLst>
              <a:ext uri="{FF2B5EF4-FFF2-40B4-BE49-F238E27FC236}">
                <a16:creationId xmlns:a16="http://schemas.microsoft.com/office/drawing/2014/main" id="{EB4146C5-C315-5545-8437-550B0BC8EA16}"/>
              </a:ext>
            </a:extLst>
          </p:cNvPr>
          <p:cNvSpPr/>
          <p:nvPr/>
        </p:nvSpPr>
        <p:spPr>
          <a:xfrm>
            <a:off x="9531927" y="3435976"/>
            <a:ext cx="1729047" cy="947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Post-processed</a:t>
            </a:r>
          </a:p>
          <a:p>
            <a:pPr algn="ctr"/>
            <a:r>
              <a:rPr lang="en-US" dirty="0"/>
              <a:t>guidance</a:t>
            </a:r>
          </a:p>
        </p:txBody>
      </p:sp>
      <p:cxnSp>
        <p:nvCxnSpPr>
          <p:cNvPr id="12" name="Straight Arrow Connector 11">
            <a:extLst>
              <a:ext uri="{FF2B5EF4-FFF2-40B4-BE49-F238E27FC236}">
                <a16:creationId xmlns:a16="http://schemas.microsoft.com/office/drawing/2014/main" id="{7ACBF17A-F61C-7D47-8946-1B150EF26416}"/>
              </a:ext>
            </a:extLst>
          </p:cNvPr>
          <p:cNvCxnSpPr>
            <a:stCxn id="4" idx="3"/>
            <a:endCxn id="7" idx="1"/>
          </p:cNvCxnSpPr>
          <p:nvPr/>
        </p:nvCxnSpPr>
        <p:spPr>
          <a:xfrm>
            <a:off x="2419004" y="4001294"/>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DE7A319-0433-8A4A-8E87-DFB1698D5573}"/>
              </a:ext>
            </a:extLst>
          </p:cNvPr>
          <p:cNvCxnSpPr/>
          <p:nvPr/>
        </p:nvCxnSpPr>
        <p:spPr>
          <a:xfrm>
            <a:off x="4505498" y="4001293"/>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425508A-2B89-B749-AA02-F40AB3085A3F}"/>
              </a:ext>
            </a:extLst>
          </p:cNvPr>
          <p:cNvCxnSpPr/>
          <p:nvPr/>
        </p:nvCxnSpPr>
        <p:spPr>
          <a:xfrm>
            <a:off x="9174480" y="3909802"/>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EC96B19F-33CE-A348-93C5-E36AB463ACE7}"/>
              </a:ext>
            </a:extLst>
          </p:cNvPr>
          <p:cNvSpPr/>
          <p:nvPr/>
        </p:nvSpPr>
        <p:spPr>
          <a:xfrm>
            <a:off x="5023658" y="2135252"/>
            <a:ext cx="1729047" cy="947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Recent GEFS</a:t>
            </a:r>
          </a:p>
          <a:p>
            <a:pPr algn="ctr"/>
            <a:r>
              <a:rPr lang="en-US" dirty="0"/>
              <a:t>ensemble</a:t>
            </a:r>
          </a:p>
          <a:p>
            <a:pPr algn="ctr"/>
            <a:r>
              <a:rPr lang="en-US" dirty="0"/>
              <a:t>predictions</a:t>
            </a:r>
          </a:p>
        </p:txBody>
      </p:sp>
      <p:sp>
        <p:nvSpPr>
          <p:cNvPr id="15" name="Rounded Rectangle 14">
            <a:extLst>
              <a:ext uri="{FF2B5EF4-FFF2-40B4-BE49-F238E27FC236}">
                <a16:creationId xmlns:a16="http://schemas.microsoft.com/office/drawing/2014/main" id="{64F75BD0-FD5C-F34D-B7DC-26167FA7F995}"/>
              </a:ext>
            </a:extLst>
          </p:cNvPr>
          <p:cNvSpPr/>
          <p:nvPr/>
        </p:nvSpPr>
        <p:spPr>
          <a:xfrm>
            <a:off x="7212677" y="2146550"/>
            <a:ext cx="1729047" cy="947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Observations</a:t>
            </a:r>
          </a:p>
          <a:p>
            <a:pPr algn="ctr"/>
            <a:r>
              <a:rPr lang="en-US" dirty="0"/>
              <a:t>or analyses</a:t>
            </a:r>
          </a:p>
        </p:txBody>
      </p:sp>
      <p:sp>
        <p:nvSpPr>
          <p:cNvPr id="17" name="Rectangle 16">
            <a:extLst>
              <a:ext uri="{FF2B5EF4-FFF2-40B4-BE49-F238E27FC236}">
                <a16:creationId xmlns:a16="http://schemas.microsoft.com/office/drawing/2014/main" id="{B57B0AD5-5421-694C-A009-21F01AE66D05}"/>
              </a:ext>
            </a:extLst>
          </p:cNvPr>
          <p:cNvSpPr/>
          <p:nvPr/>
        </p:nvSpPr>
        <p:spPr>
          <a:xfrm>
            <a:off x="5419897" y="3359661"/>
            <a:ext cx="2975957" cy="4318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Train </a:t>
            </a:r>
            <a:r>
              <a:rPr lang="en-US" dirty="0" err="1"/>
              <a:t>postprocessing</a:t>
            </a:r>
            <a:r>
              <a:rPr lang="en-US" dirty="0"/>
              <a:t> method</a:t>
            </a:r>
          </a:p>
        </p:txBody>
      </p:sp>
      <p:sp>
        <p:nvSpPr>
          <p:cNvPr id="18" name="Rounded Rectangle 17">
            <a:extLst>
              <a:ext uri="{FF2B5EF4-FFF2-40B4-BE49-F238E27FC236}">
                <a16:creationId xmlns:a16="http://schemas.microsoft.com/office/drawing/2014/main" id="{573B2AC9-953D-6C40-86B8-6387E684D4F8}"/>
              </a:ext>
            </a:extLst>
          </p:cNvPr>
          <p:cNvSpPr/>
          <p:nvPr/>
        </p:nvSpPr>
        <p:spPr>
          <a:xfrm>
            <a:off x="6154188" y="4022521"/>
            <a:ext cx="1729047" cy="48629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Corrections</a:t>
            </a:r>
          </a:p>
        </p:txBody>
      </p:sp>
      <p:sp>
        <p:nvSpPr>
          <p:cNvPr id="19" name="Rectangle 18">
            <a:extLst>
              <a:ext uri="{FF2B5EF4-FFF2-40B4-BE49-F238E27FC236}">
                <a16:creationId xmlns:a16="http://schemas.microsoft.com/office/drawing/2014/main" id="{090C6B0E-544E-CF47-BDCB-11ECEEE6C5FD}"/>
              </a:ext>
            </a:extLst>
          </p:cNvPr>
          <p:cNvSpPr/>
          <p:nvPr/>
        </p:nvSpPr>
        <p:spPr>
          <a:xfrm>
            <a:off x="5419897" y="4749886"/>
            <a:ext cx="2975957" cy="4318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Apply </a:t>
            </a:r>
            <a:r>
              <a:rPr lang="en-US" dirty="0" err="1"/>
              <a:t>postprocessing</a:t>
            </a:r>
            <a:r>
              <a:rPr lang="en-US" dirty="0"/>
              <a:t> method</a:t>
            </a:r>
          </a:p>
        </p:txBody>
      </p:sp>
      <p:cxnSp>
        <p:nvCxnSpPr>
          <p:cNvPr id="20" name="Straight Arrow Connector 19">
            <a:extLst>
              <a:ext uri="{FF2B5EF4-FFF2-40B4-BE49-F238E27FC236}">
                <a16:creationId xmlns:a16="http://schemas.microsoft.com/office/drawing/2014/main" id="{5DB4CAA8-BD26-2441-A94C-D41440D3A978}"/>
              </a:ext>
            </a:extLst>
          </p:cNvPr>
          <p:cNvCxnSpPr/>
          <p:nvPr/>
        </p:nvCxnSpPr>
        <p:spPr>
          <a:xfrm>
            <a:off x="5062450" y="4965800"/>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8EA13CF-16FA-C444-A4F4-D38101F5A739}"/>
              </a:ext>
            </a:extLst>
          </p:cNvPr>
          <p:cNvCxnSpPr>
            <a:cxnSpLocks/>
          </p:cNvCxnSpPr>
          <p:nvPr/>
        </p:nvCxnSpPr>
        <p:spPr>
          <a:xfrm>
            <a:off x="4869872" y="4001293"/>
            <a:ext cx="19257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4160545-4B3D-0F49-9347-84B562221F4C}"/>
              </a:ext>
            </a:extLst>
          </p:cNvPr>
          <p:cNvCxnSpPr>
            <a:cxnSpLocks/>
          </p:cNvCxnSpPr>
          <p:nvPr/>
        </p:nvCxnSpPr>
        <p:spPr>
          <a:xfrm>
            <a:off x="8981902" y="3909801"/>
            <a:ext cx="19257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4F56C54-7AAB-6D4C-AB3A-E95FA0D35D67}"/>
              </a:ext>
            </a:extLst>
          </p:cNvPr>
          <p:cNvCxnSpPr>
            <a:cxnSpLocks/>
          </p:cNvCxnSpPr>
          <p:nvPr/>
        </p:nvCxnSpPr>
        <p:spPr>
          <a:xfrm>
            <a:off x="5062450" y="4001293"/>
            <a:ext cx="0" cy="96450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EC5F4A6-57AB-5740-A6C9-F0C0A53A07E7}"/>
              </a:ext>
            </a:extLst>
          </p:cNvPr>
          <p:cNvCxnSpPr>
            <a:cxnSpLocks/>
          </p:cNvCxnSpPr>
          <p:nvPr/>
        </p:nvCxnSpPr>
        <p:spPr>
          <a:xfrm flipH="1">
            <a:off x="8981902" y="3901373"/>
            <a:ext cx="4156" cy="106442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E4FB885-4300-694E-84E2-5D2706DDD089}"/>
              </a:ext>
            </a:extLst>
          </p:cNvPr>
          <p:cNvCxnSpPr>
            <a:cxnSpLocks/>
          </p:cNvCxnSpPr>
          <p:nvPr/>
        </p:nvCxnSpPr>
        <p:spPr>
          <a:xfrm>
            <a:off x="8395854" y="4965800"/>
            <a:ext cx="58604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6BF4D69-3B77-3B42-AB8C-73154A8348A7}"/>
              </a:ext>
            </a:extLst>
          </p:cNvPr>
          <p:cNvCxnSpPr>
            <a:cxnSpLocks/>
          </p:cNvCxnSpPr>
          <p:nvPr/>
        </p:nvCxnSpPr>
        <p:spPr>
          <a:xfrm>
            <a:off x="5917276" y="3094201"/>
            <a:ext cx="0" cy="2654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37A9CA1-B407-8645-84C0-0024D1B05E7D}"/>
              </a:ext>
            </a:extLst>
          </p:cNvPr>
          <p:cNvCxnSpPr>
            <a:cxnSpLocks/>
          </p:cNvCxnSpPr>
          <p:nvPr/>
        </p:nvCxnSpPr>
        <p:spPr>
          <a:xfrm>
            <a:off x="8070272" y="3094201"/>
            <a:ext cx="0" cy="2654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D7BD16D-C42A-294A-A9EC-5F182B335303}"/>
              </a:ext>
            </a:extLst>
          </p:cNvPr>
          <p:cNvCxnSpPr>
            <a:cxnSpLocks/>
          </p:cNvCxnSpPr>
          <p:nvPr/>
        </p:nvCxnSpPr>
        <p:spPr>
          <a:xfrm>
            <a:off x="7018711" y="3764694"/>
            <a:ext cx="0" cy="2654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7949D44-44A1-0B48-A723-B31F821E5FFE}"/>
              </a:ext>
            </a:extLst>
          </p:cNvPr>
          <p:cNvCxnSpPr>
            <a:cxnSpLocks/>
          </p:cNvCxnSpPr>
          <p:nvPr/>
        </p:nvCxnSpPr>
        <p:spPr>
          <a:xfrm>
            <a:off x="7018711" y="4484426"/>
            <a:ext cx="0" cy="2654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7C7FC8A-75FD-1F43-AB77-FCE6CCDD5560}"/>
              </a:ext>
            </a:extLst>
          </p:cNvPr>
          <p:cNvSpPr>
            <a:spLocks noGrp="1"/>
          </p:cNvSpPr>
          <p:nvPr>
            <p:ph type="sldNum" sz="quarter" idx="12"/>
          </p:nvPr>
        </p:nvSpPr>
        <p:spPr/>
        <p:txBody>
          <a:bodyPr/>
          <a:lstStyle/>
          <a:p>
            <a:fld id="{098C0BB6-B216-1548-B35F-650354291EE9}" type="slidenum">
              <a:rPr lang="en-US" smtClean="0"/>
              <a:t>5</a:t>
            </a:fld>
            <a:endParaRPr lang="en-US"/>
          </a:p>
        </p:txBody>
      </p:sp>
    </p:spTree>
    <p:extLst>
      <p:ext uri="{BB962C8B-B14F-4D97-AF65-F5344CB8AC3E}">
        <p14:creationId xmlns:p14="http://schemas.microsoft.com/office/powerpoint/2010/main" val="26205086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C30EEB-13E6-4B44-8271-65CC19B446DA}"/>
              </a:ext>
            </a:extLst>
          </p:cNvPr>
          <p:cNvSpPr>
            <a:spLocks noGrp="1"/>
          </p:cNvSpPr>
          <p:nvPr>
            <p:ph type="sldNum" sz="quarter" idx="12"/>
          </p:nvPr>
        </p:nvSpPr>
        <p:spPr/>
        <p:txBody>
          <a:bodyPr/>
          <a:lstStyle/>
          <a:p>
            <a:fld id="{57A943EE-946A-8E45-BF33-9C56051D287D}" type="slidenum">
              <a:rPr lang="en-US" smtClean="0"/>
              <a:t>50</a:t>
            </a:fld>
            <a:endParaRPr lang="en-US"/>
          </a:p>
        </p:txBody>
      </p:sp>
      <p:sp>
        <p:nvSpPr>
          <p:cNvPr id="5" name="Title 1">
            <a:extLst>
              <a:ext uri="{FF2B5EF4-FFF2-40B4-BE49-F238E27FC236}">
                <a16:creationId xmlns:a16="http://schemas.microsoft.com/office/drawing/2014/main" id="{76EB4907-0E0B-3549-8013-6430734D34EC}"/>
              </a:ext>
            </a:extLst>
          </p:cNvPr>
          <p:cNvSpPr>
            <a:spLocks noGrp="1"/>
          </p:cNvSpPr>
          <p:nvPr>
            <p:ph type="title"/>
          </p:nvPr>
        </p:nvSpPr>
        <p:spPr>
          <a:xfrm>
            <a:off x="838200" y="277886"/>
            <a:ext cx="10515600" cy="882121"/>
          </a:xfrm>
        </p:spPr>
        <p:txBody>
          <a:bodyPr>
            <a:normAutofit/>
          </a:bodyPr>
          <a:lstStyle/>
          <a:p>
            <a:r>
              <a:rPr lang="en-US" sz="4000" dirty="0">
                <a:latin typeface="+mn-lt"/>
              </a:rPr>
              <a:t>The Minimum-Divergence </a:t>
            </a:r>
            <a:r>
              <a:rPr lang="en-US" sz="4000" dirty="0" err="1">
                <a:latin typeface="+mn-lt"/>
              </a:rPr>
              <a:t>Schaake</a:t>
            </a:r>
            <a:r>
              <a:rPr lang="en-US" sz="4000" dirty="0">
                <a:latin typeface="+mn-lt"/>
              </a:rPr>
              <a:t> Shuffle</a:t>
            </a:r>
          </a:p>
        </p:txBody>
      </p:sp>
      <p:pic>
        <p:nvPicPr>
          <p:cNvPr id="8" name="Picture 7">
            <a:extLst>
              <a:ext uri="{FF2B5EF4-FFF2-40B4-BE49-F238E27FC236}">
                <a16:creationId xmlns:a16="http://schemas.microsoft.com/office/drawing/2014/main" id="{FBA7D296-BBA4-EE4A-8205-2F72147A2026}"/>
              </a:ext>
            </a:extLst>
          </p:cNvPr>
          <p:cNvPicPr>
            <a:picLocks noChangeAspect="1"/>
          </p:cNvPicPr>
          <p:nvPr/>
        </p:nvPicPr>
        <p:blipFill>
          <a:blip r:embed="rId2"/>
          <a:stretch>
            <a:fillRect/>
          </a:stretch>
        </p:blipFill>
        <p:spPr>
          <a:xfrm>
            <a:off x="1013299" y="2918298"/>
            <a:ext cx="8885808" cy="3987063"/>
          </a:xfrm>
          <a:prstGeom prst="rect">
            <a:avLst/>
          </a:prstGeom>
        </p:spPr>
      </p:pic>
      <p:sp>
        <p:nvSpPr>
          <p:cNvPr id="9" name="TextBox 8">
            <a:extLst>
              <a:ext uri="{FF2B5EF4-FFF2-40B4-BE49-F238E27FC236}">
                <a16:creationId xmlns:a16="http://schemas.microsoft.com/office/drawing/2014/main" id="{53CEDC80-4663-CB4B-AAD5-31417DE8A94C}"/>
              </a:ext>
            </a:extLst>
          </p:cNvPr>
          <p:cNvSpPr txBox="1"/>
          <p:nvPr/>
        </p:nvSpPr>
        <p:spPr>
          <a:xfrm>
            <a:off x="1013299" y="1160007"/>
            <a:ext cx="10340502" cy="1785104"/>
          </a:xfrm>
          <a:prstGeom prst="rect">
            <a:avLst/>
          </a:prstGeom>
          <a:noFill/>
        </p:spPr>
        <p:txBody>
          <a:bodyPr wrap="square" rtlCol="0">
            <a:spAutoFit/>
          </a:bodyPr>
          <a:lstStyle/>
          <a:p>
            <a:pPr>
              <a:spcAft>
                <a:spcPts val="1200"/>
              </a:spcAft>
            </a:pPr>
            <a:r>
              <a:rPr lang="en-US" sz="2000" dirty="0"/>
              <a:t>The standard implementation of the </a:t>
            </a:r>
            <a:r>
              <a:rPr lang="en-US" sz="2000" dirty="0" err="1"/>
              <a:t>Schaake</a:t>
            </a:r>
            <a:r>
              <a:rPr lang="en-US" sz="2000" dirty="0"/>
              <a:t> shuffle selects historic dates ad hoc, i.e. independent of the anticipated weather situation. This does not guarantee that there is always a sufficient number of non-zero values available that define a rank ordering for the predictive samples.</a:t>
            </a:r>
          </a:p>
          <a:p>
            <a:pPr>
              <a:spcAft>
                <a:spcPts val="1200"/>
              </a:spcAft>
            </a:pPr>
            <a:r>
              <a:rPr lang="en-US" sz="2000" dirty="0" err="1"/>
              <a:t>Scheuerer</a:t>
            </a:r>
            <a:r>
              <a:rPr lang="en-US" sz="2000" dirty="0"/>
              <a:t> et al. (WRR, 2017) suggested an extension where a set of historic dates is chosen such that the marginal distributions of the historic ensemble resemble the predictive samples:</a:t>
            </a:r>
          </a:p>
        </p:txBody>
      </p:sp>
    </p:spTree>
    <p:extLst>
      <p:ext uri="{BB962C8B-B14F-4D97-AF65-F5344CB8AC3E}">
        <p14:creationId xmlns:p14="http://schemas.microsoft.com/office/powerpoint/2010/main" val="37164940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C30EEB-13E6-4B44-8271-65CC19B446DA}"/>
              </a:ext>
            </a:extLst>
          </p:cNvPr>
          <p:cNvSpPr>
            <a:spLocks noGrp="1"/>
          </p:cNvSpPr>
          <p:nvPr>
            <p:ph type="sldNum" sz="quarter" idx="12"/>
          </p:nvPr>
        </p:nvSpPr>
        <p:spPr/>
        <p:txBody>
          <a:bodyPr/>
          <a:lstStyle/>
          <a:p>
            <a:fld id="{57A943EE-946A-8E45-BF33-9C56051D287D}" type="slidenum">
              <a:rPr lang="en-US" smtClean="0"/>
              <a:t>51</a:t>
            </a:fld>
            <a:endParaRPr lang="en-US"/>
          </a:p>
        </p:txBody>
      </p:sp>
      <p:sp>
        <p:nvSpPr>
          <p:cNvPr id="5" name="Title 1">
            <a:extLst>
              <a:ext uri="{FF2B5EF4-FFF2-40B4-BE49-F238E27FC236}">
                <a16:creationId xmlns:a16="http://schemas.microsoft.com/office/drawing/2014/main" id="{76EB4907-0E0B-3549-8013-6430734D34EC}"/>
              </a:ext>
            </a:extLst>
          </p:cNvPr>
          <p:cNvSpPr>
            <a:spLocks noGrp="1"/>
          </p:cNvSpPr>
          <p:nvPr>
            <p:ph type="title"/>
          </p:nvPr>
        </p:nvSpPr>
        <p:spPr>
          <a:xfrm>
            <a:off x="838200" y="277886"/>
            <a:ext cx="10515600" cy="882121"/>
          </a:xfrm>
        </p:spPr>
        <p:txBody>
          <a:bodyPr>
            <a:normAutofit/>
          </a:bodyPr>
          <a:lstStyle/>
          <a:p>
            <a:r>
              <a:rPr lang="en-US" sz="4000" dirty="0">
                <a:latin typeface="+mn-lt"/>
              </a:rPr>
              <a:t>The Minimum-Divergence </a:t>
            </a:r>
            <a:r>
              <a:rPr lang="en-US" sz="4000" dirty="0" err="1">
                <a:latin typeface="+mn-lt"/>
              </a:rPr>
              <a:t>Schaake</a:t>
            </a:r>
            <a:r>
              <a:rPr lang="en-US" sz="4000" dirty="0">
                <a:latin typeface="+mn-lt"/>
              </a:rPr>
              <a:t> Shuffle</a:t>
            </a:r>
          </a:p>
        </p:txBody>
      </p:sp>
      <p:pic>
        <p:nvPicPr>
          <p:cNvPr id="8" name="Picture 7">
            <a:extLst>
              <a:ext uri="{FF2B5EF4-FFF2-40B4-BE49-F238E27FC236}">
                <a16:creationId xmlns:a16="http://schemas.microsoft.com/office/drawing/2014/main" id="{FBA7D296-BBA4-EE4A-8205-2F72147A2026}"/>
              </a:ext>
            </a:extLst>
          </p:cNvPr>
          <p:cNvPicPr>
            <a:picLocks noChangeAspect="1"/>
          </p:cNvPicPr>
          <p:nvPr/>
        </p:nvPicPr>
        <p:blipFill>
          <a:blip r:embed="rId2"/>
          <a:stretch>
            <a:fillRect/>
          </a:stretch>
        </p:blipFill>
        <p:spPr>
          <a:xfrm>
            <a:off x="1026133" y="2918298"/>
            <a:ext cx="8860140" cy="3987063"/>
          </a:xfrm>
          <a:prstGeom prst="rect">
            <a:avLst/>
          </a:prstGeom>
        </p:spPr>
      </p:pic>
      <p:sp>
        <p:nvSpPr>
          <p:cNvPr id="9" name="TextBox 8">
            <a:extLst>
              <a:ext uri="{FF2B5EF4-FFF2-40B4-BE49-F238E27FC236}">
                <a16:creationId xmlns:a16="http://schemas.microsoft.com/office/drawing/2014/main" id="{53CEDC80-4663-CB4B-AAD5-31417DE8A94C}"/>
              </a:ext>
            </a:extLst>
          </p:cNvPr>
          <p:cNvSpPr txBox="1"/>
          <p:nvPr/>
        </p:nvSpPr>
        <p:spPr>
          <a:xfrm>
            <a:off x="1013299" y="1160007"/>
            <a:ext cx="10340502" cy="1785104"/>
          </a:xfrm>
          <a:prstGeom prst="rect">
            <a:avLst/>
          </a:prstGeom>
          <a:noFill/>
        </p:spPr>
        <p:txBody>
          <a:bodyPr wrap="square" rtlCol="0">
            <a:spAutoFit/>
          </a:bodyPr>
          <a:lstStyle/>
          <a:p>
            <a:pPr>
              <a:spcAft>
                <a:spcPts val="1200"/>
              </a:spcAft>
            </a:pPr>
            <a:r>
              <a:rPr lang="en-US" sz="2000" dirty="0"/>
              <a:t>The standard implementation of the </a:t>
            </a:r>
            <a:r>
              <a:rPr lang="en-US" sz="2000" dirty="0" err="1"/>
              <a:t>Schaake</a:t>
            </a:r>
            <a:r>
              <a:rPr lang="en-US" sz="2000" dirty="0"/>
              <a:t> shuffle selects historic dates ad hoc, i.e. independent of the anticipated weather situation. This does not guarantee that there is always a sufficient number of non-zero values available that define a rank ordering for the predictive samples.</a:t>
            </a:r>
          </a:p>
          <a:p>
            <a:pPr>
              <a:spcAft>
                <a:spcPts val="1200"/>
              </a:spcAft>
            </a:pPr>
            <a:r>
              <a:rPr lang="en-US" sz="2000" dirty="0" err="1">
                <a:solidFill>
                  <a:srgbClr val="00B0F0"/>
                </a:solidFill>
              </a:rPr>
              <a:t>Scheuerer</a:t>
            </a:r>
            <a:r>
              <a:rPr lang="en-US" sz="2000" dirty="0">
                <a:solidFill>
                  <a:srgbClr val="00B0F0"/>
                </a:solidFill>
              </a:rPr>
              <a:t> et al. (WRR, 2017) </a:t>
            </a:r>
            <a:r>
              <a:rPr lang="en-US" sz="2000" dirty="0"/>
              <a:t>suggested an extension where a set of historic dates is chosen such that the marginal distributions of the historic ensemble resemble the predictive samples:</a:t>
            </a:r>
          </a:p>
        </p:txBody>
      </p:sp>
    </p:spTree>
    <p:extLst>
      <p:ext uri="{BB962C8B-B14F-4D97-AF65-F5344CB8AC3E}">
        <p14:creationId xmlns:p14="http://schemas.microsoft.com/office/powerpoint/2010/main" val="6679188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C30EEB-13E6-4B44-8271-65CC19B446DA}"/>
              </a:ext>
            </a:extLst>
          </p:cNvPr>
          <p:cNvSpPr>
            <a:spLocks noGrp="1"/>
          </p:cNvSpPr>
          <p:nvPr>
            <p:ph type="sldNum" sz="quarter" idx="12"/>
          </p:nvPr>
        </p:nvSpPr>
        <p:spPr/>
        <p:txBody>
          <a:bodyPr/>
          <a:lstStyle/>
          <a:p>
            <a:fld id="{57A943EE-946A-8E45-BF33-9C56051D287D}" type="slidenum">
              <a:rPr lang="en-US" smtClean="0"/>
              <a:t>52</a:t>
            </a:fld>
            <a:endParaRPr lang="en-US"/>
          </a:p>
        </p:txBody>
      </p:sp>
      <p:sp>
        <p:nvSpPr>
          <p:cNvPr id="5" name="Title 1">
            <a:extLst>
              <a:ext uri="{FF2B5EF4-FFF2-40B4-BE49-F238E27FC236}">
                <a16:creationId xmlns:a16="http://schemas.microsoft.com/office/drawing/2014/main" id="{76EB4907-0E0B-3549-8013-6430734D34EC}"/>
              </a:ext>
            </a:extLst>
          </p:cNvPr>
          <p:cNvSpPr>
            <a:spLocks noGrp="1"/>
          </p:cNvSpPr>
          <p:nvPr>
            <p:ph type="title"/>
          </p:nvPr>
        </p:nvSpPr>
        <p:spPr>
          <a:xfrm>
            <a:off x="838200" y="277886"/>
            <a:ext cx="10515600" cy="882121"/>
          </a:xfrm>
        </p:spPr>
        <p:txBody>
          <a:bodyPr>
            <a:normAutofit/>
          </a:bodyPr>
          <a:lstStyle/>
          <a:p>
            <a:r>
              <a:rPr lang="en-US" sz="4000" dirty="0">
                <a:latin typeface="+mn-lt"/>
              </a:rPr>
              <a:t>Ensemble Copula Coupling</a:t>
            </a:r>
          </a:p>
        </p:txBody>
      </p:sp>
      <p:pic>
        <p:nvPicPr>
          <p:cNvPr id="8" name="Picture 7">
            <a:extLst>
              <a:ext uri="{FF2B5EF4-FFF2-40B4-BE49-F238E27FC236}">
                <a16:creationId xmlns:a16="http://schemas.microsoft.com/office/drawing/2014/main" id="{FBA7D296-BBA4-EE4A-8205-2F72147A2026}"/>
              </a:ext>
            </a:extLst>
          </p:cNvPr>
          <p:cNvPicPr>
            <a:picLocks noChangeAspect="1"/>
          </p:cNvPicPr>
          <p:nvPr/>
        </p:nvPicPr>
        <p:blipFill>
          <a:blip r:embed="rId2"/>
          <a:stretch>
            <a:fillRect/>
          </a:stretch>
        </p:blipFill>
        <p:spPr>
          <a:xfrm>
            <a:off x="1026134" y="2889116"/>
            <a:ext cx="8812971" cy="4325112"/>
          </a:xfrm>
          <a:prstGeom prst="rect">
            <a:avLst/>
          </a:prstGeom>
        </p:spPr>
      </p:pic>
      <p:sp>
        <p:nvSpPr>
          <p:cNvPr id="9" name="TextBox 8">
            <a:extLst>
              <a:ext uri="{FF2B5EF4-FFF2-40B4-BE49-F238E27FC236}">
                <a16:creationId xmlns:a16="http://schemas.microsoft.com/office/drawing/2014/main" id="{53CEDC80-4663-CB4B-AAD5-31417DE8A94C}"/>
              </a:ext>
            </a:extLst>
          </p:cNvPr>
          <p:cNvSpPr txBox="1"/>
          <p:nvPr/>
        </p:nvSpPr>
        <p:spPr>
          <a:xfrm>
            <a:off x="1013299" y="1160007"/>
            <a:ext cx="10340502" cy="1785104"/>
          </a:xfrm>
          <a:prstGeom prst="rect">
            <a:avLst/>
          </a:prstGeom>
          <a:noFill/>
        </p:spPr>
        <p:txBody>
          <a:bodyPr wrap="square" rtlCol="0">
            <a:spAutoFit/>
          </a:bodyPr>
          <a:lstStyle/>
          <a:p>
            <a:pPr>
              <a:spcAft>
                <a:spcPts val="1200"/>
              </a:spcAft>
            </a:pPr>
            <a:r>
              <a:rPr lang="en-US" sz="2000" dirty="0"/>
              <a:t>Ensemble copula coupling (ECC) is an alternative strategy for modeling space-time variability of ensemble precipitation forecasts that uses again the idea of reordering forecast samples.</a:t>
            </a:r>
          </a:p>
          <a:p>
            <a:pPr>
              <a:spcAft>
                <a:spcPts val="1200"/>
              </a:spcAft>
            </a:pPr>
            <a:r>
              <a:rPr lang="en-US" sz="2000" dirty="0"/>
              <a:t>In contrast to to the </a:t>
            </a:r>
            <a:r>
              <a:rPr lang="en-US" sz="2000" dirty="0" err="1"/>
              <a:t>Schaake</a:t>
            </a:r>
            <a:r>
              <a:rPr lang="en-US" sz="2000" dirty="0"/>
              <a:t> shuffle, however, it is based on the rank ordering of the raw ensemble forecasts rather than those of a historic set of observations. It therefore cannot resolve sub-grid scale variability, but space-time correlations are automatically flow-dependent:</a:t>
            </a:r>
          </a:p>
        </p:txBody>
      </p:sp>
    </p:spTree>
    <p:extLst>
      <p:ext uri="{BB962C8B-B14F-4D97-AF65-F5344CB8AC3E}">
        <p14:creationId xmlns:p14="http://schemas.microsoft.com/office/powerpoint/2010/main" val="16605401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C30EEB-13E6-4B44-8271-65CC19B446DA}"/>
              </a:ext>
            </a:extLst>
          </p:cNvPr>
          <p:cNvSpPr>
            <a:spLocks noGrp="1"/>
          </p:cNvSpPr>
          <p:nvPr>
            <p:ph type="sldNum" sz="quarter" idx="12"/>
          </p:nvPr>
        </p:nvSpPr>
        <p:spPr/>
        <p:txBody>
          <a:bodyPr/>
          <a:lstStyle/>
          <a:p>
            <a:fld id="{57A943EE-946A-8E45-BF33-9C56051D287D}" type="slidenum">
              <a:rPr lang="en-US" smtClean="0"/>
              <a:t>53</a:t>
            </a:fld>
            <a:endParaRPr lang="en-US"/>
          </a:p>
        </p:txBody>
      </p:sp>
      <p:sp>
        <p:nvSpPr>
          <p:cNvPr id="5" name="Title 1">
            <a:extLst>
              <a:ext uri="{FF2B5EF4-FFF2-40B4-BE49-F238E27FC236}">
                <a16:creationId xmlns:a16="http://schemas.microsoft.com/office/drawing/2014/main" id="{76EB4907-0E0B-3549-8013-6430734D34EC}"/>
              </a:ext>
            </a:extLst>
          </p:cNvPr>
          <p:cNvSpPr>
            <a:spLocks noGrp="1"/>
          </p:cNvSpPr>
          <p:nvPr>
            <p:ph type="title"/>
          </p:nvPr>
        </p:nvSpPr>
        <p:spPr>
          <a:xfrm>
            <a:off x="838200" y="277886"/>
            <a:ext cx="10515600" cy="882121"/>
          </a:xfrm>
        </p:spPr>
        <p:txBody>
          <a:bodyPr>
            <a:normAutofit/>
          </a:bodyPr>
          <a:lstStyle/>
          <a:p>
            <a:r>
              <a:rPr lang="en-US" sz="4000" dirty="0">
                <a:latin typeface="+mn-lt"/>
              </a:rPr>
              <a:t>Ensemble Copula Coupling</a:t>
            </a:r>
          </a:p>
        </p:txBody>
      </p:sp>
      <p:pic>
        <p:nvPicPr>
          <p:cNvPr id="8" name="Picture 7">
            <a:extLst>
              <a:ext uri="{FF2B5EF4-FFF2-40B4-BE49-F238E27FC236}">
                <a16:creationId xmlns:a16="http://schemas.microsoft.com/office/drawing/2014/main" id="{FBA7D296-BBA4-EE4A-8205-2F72147A2026}"/>
              </a:ext>
            </a:extLst>
          </p:cNvPr>
          <p:cNvPicPr>
            <a:picLocks noChangeAspect="1"/>
          </p:cNvPicPr>
          <p:nvPr/>
        </p:nvPicPr>
        <p:blipFill>
          <a:blip r:embed="rId2"/>
          <a:stretch>
            <a:fillRect/>
          </a:stretch>
        </p:blipFill>
        <p:spPr>
          <a:xfrm>
            <a:off x="1026133" y="2889116"/>
            <a:ext cx="8832726" cy="4325112"/>
          </a:xfrm>
          <a:prstGeom prst="rect">
            <a:avLst/>
          </a:prstGeom>
        </p:spPr>
      </p:pic>
      <p:sp>
        <p:nvSpPr>
          <p:cNvPr id="9" name="TextBox 8">
            <a:extLst>
              <a:ext uri="{FF2B5EF4-FFF2-40B4-BE49-F238E27FC236}">
                <a16:creationId xmlns:a16="http://schemas.microsoft.com/office/drawing/2014/main" id="{53CEDC80-4663-CB4B-AAD5-31417DE8A94C}"/>
              </a:ext>
            </a:extLst>
          </p:cNvPr>
          <p:cNvSpPr txBox="1"/>
          <p:nvPr/>
        </p:nvSpPr>
        <p:spPr>
          <a:xfrm>
            <a:off x="1013299" y="1160007"/>
            <a:ext cx="10340502" cy="1785104"/>
          </a:xfrm>
          <a:prstGeom prst="rect">
            <a:avLst/>
          </a:prstGeom>
          <a:noFill/>
        </p:spPr>
        <p:txBody>
          <a:bodyPr wrap="square" rtlCol="0">
            <a:spAutoFit/>
          </a:bodyPr>
          <a:lstStyle/>
          <a:p>
            <a:pPr>
              <a:spcAft>
                <a:spcPts val="1200"/>
              </a:spcAft>
            </a:pPr>
            <a:r>
              <a:rPr lang="en-US" sz="2000" dirty="0"/>
              <a:t>Ensemble copula coupling (ECC) is an alternative strategy for modeling space-time variability of ensemble precipitation forecasts that uses again the idea of reordering forecast samples.</a:t>
            </a:r>
          </a:p>
          <a:p>
            <a:pPr>
              <a:spcAft>
                <a:spcPts val="1200"/>
              </a:spcAft>
            </a:pPr>
            <a:r>
              <a:rPr lang="en-US" sz="2000" dirty="0"/>
              <a:t>In contrast to to the </a:t>
            </a:r>
            <a:r>
              <a:rPr lang="en-US" sz="2000" dirty="0" err="1"/>
              <a:t>Schaake</a:t>
            </a:r>
            <a:r>
              <a:rPr lang="en-US" sz="2000" dirty="0"/>
              <a:t> shuffle, however, it is based on the rank ordering of the raw ensemble forecasts rather than those of a historic set of observations. It therefore cannot resolve sub-grid scale variability, but space-time correlations are automatically flow-dependent:</a:t>
            </a:r>
          </a:p>
        </p:txBody>
      </p:sp>
    </p:spTree>
    <p:extLst>
      <p:ext uri="{BB962C8B-B14F-4D97-AF65-F5344CB8AC3E}">
        <p14:creationId xmlns:p14="http://schemas.microsoft.com/office/powerpoint/2010/main" val="27323093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C30EEB-13E6-4B44-8271-65CC19B446DA}"/>
              </a:ext>
            </a:extLst>
          </p:cNvPr>
          <p:cNvSpPr>
            <a:spLocks noGrp="1"/>
          </p:cNvSpPr>
          <p:nvPr>
            <p:ph type="sldNum" sz="quarter" idx="12"/>
          </p:nvPr>
        </p:nvSpPr>
        <p:spPr/>
        <p:txBody>
          <a:bodyPr/>
          <a:lstStyle/>
          <a:p>
            <a:fld id="{57A943EE-946A-8E45-BF33-9C56051D287D}" type="slidenum">
              <a:rPr lang="en-US" smtClean="0"/>
              <a:t>54</a:t>
            </a:fld>
            <a:endParaRPr lang="en-US"/>
          </a:p>
        </p:txBody>
      </p:sp>
      <p:sp>
        <p:nvSpPr>
          <p:cNvPr id="5" name="Title 1">
            <a:extLst>
              <a:ext uri="{FF2B5EF4-FFF2-40B4-BE49-F238E27FC236}">
                <a16:creationId xmlns:a16="http://schemas.microsoft.com/office/drawing/2014/main" id="{76EB4907-0E0B-3549-8013-6430734D34EC}"/>
              </a:ext>
            </a:extLst>
          </p:cNvPr>
          <p:cNvSpPr>
            <a:spLocks noGrp="1"/>
          </p:cNvSpPr>
          <p:nvPr>
            <p:ph type="title"/>
          </p:nvPr>
        </p:nvSpPr>
        <p:spPr>
          <a:xfrm>
            <a:off x="838200" y="277886"/>
            <a:ext cx="10515600" cy="882121"/>
          </a:xfrm>
        </p:spPr>
        <p:txBody>
          <a:bodyPr>
            <a:normAutofit fontScale="90000"/>
          </a:bodyPr>
          <a:lstStyle/>
          <a:p>
            <a:r>
              <a:rPr lang="en-US" sz="4000" dirty="0">
                <a:latin typeface="+mn-lt"/>
              </a:rPr>
              <a:t>Generating high-resolution precipitation forecast fields</a:t>
            </a:r>
          </a:p>
        </p:txBody>
      </p:sp>
      <p:sp>
        <p:nvSpPr>
          <p:cNvPr id="9" name="TextBox 8">
            <a:extLst>
              <a:ext uri="{FF2B5EF4-FFF2-40B4-BE49-F238E27FC236}">
                <a16:creationId xmlns:a16="http://schemas.microsoft.com/office/drawing/2014/main" id="{53CEDC80-4663-CB4B-AAD5-31417DE8A94C}"/>
              </a:ext>
            </a:extLst>
          </p:cNvPr>
          <p:cNvSpPr txBox="1"/>
          <p:nvPr/>
        </p:nvSpPr>
        <p:spPr>
          <a:xfrm>
            <a:off x="1013299" y="1160007"/>
            <a:ext cx="10340502" cy="707886"/>
          </a:xfrm>
          <a:prstGeom prst="rect">
            <a:avLst/>
          </a:prstGeom>
          <a:noFill/>
        </p:spPr>
        <p:txBody>
          <a:bodyPr wrap="square" rtlCol="0">
            <a:spAutoFit/>
          </a:bodyPr>
          <a:lstStyle/>
          <a:p>
            <a:pPr>
              <a:spcAft>
                <a:spcPts val="1200"/>
              </a:spcAft>
            </a:pPr>
            <a:r>
              <a:rPr lang="en-US" sz="2000" dirty="0"/>
              <a:t>We illustrate strengths and limitations of these methods in a case study where we generate statistically calibrated, high-resolution precipitation forecast fields over the Russian River basin. </a:t>
            </a:r>
          </a:p>
        </p:txBody>
      </p:sp>
      <p:pic>
        <p:nvPicPr>
          <p:cNvPr id="3" name="Picture 2">
            <a:extLst>
              <a:ext uri="{FF2B5EF4-FFF2-40B4-BE49-F238E27FC236}">
                <a16:creationId xmlns:a16="http://schemas.microsoft.com/office/drawing/2014/main" id="{71ED45DE-257F-7645-85F1-C8CF32D7B1A9}"/>
              </a:ext>
            </a:extLst>
          </p:cNvPr>
          <p:cNvPicPr>
            <a:picLocks noChangeAspect="1"/>
          </p:cNvPicPr>
          <p:nvPr/>
        </p:nvPicPr>
        <p:blipFill>
          <a:blip r:embed="rId2"/>
          <a:stretch>
            <a:fillRect/>
          </a:stretch>
        </p:blipFill>
        <p:spPr>
          <a:xfrm>
            <a:off x="337225" y="1867893"/>
            <a:ext cx="4572000" cy="4572000"/>
          </a:xfrm>
          <a:prstGeom prst="rect">
            <a:avLst/>
          </a:prstGeom>
        </p:spPr>
      </p:pic>
      <p:sp>
        <p:nvSpPr>
          <p:cNvPr id="6" name="TextBox 5">
            <a:extLst>
              <a:ext uri="{FF2B5EF4-FFF2-40B4-BE49-F238E27FC236}">
                <a16:creationId xmlns:a16="http://schemas.microsoft.com/office/drawing/2014/main" id="{C5E3E917-950E-1846-AE1A-D422FF5C3854}"/>
              </a:ext>
            </a:extLst>
          </p:cNvPr>
          <p:cNvSpPr txBox="1"/>
          <p:nvPr/>
        </p:nvSpPr>
        <p:spPr>
          <a:xfrm>
            <a:off x="4513635" y="2188722"/>
            <a:ext cx="6770451" cy="170816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11 grid points of the ~0.5 degree GEFS grid</a:t>
            </a:r>
          </a:p>
          <a:p>
            <a:pPr marL="285750" indent="-285750">
              <a:spcAft>
                <a:spcPts val="600"/>
              </a:spcAft>
              <a:buFont typeface="Arial" panose="020B0604020202020204" pitchFamily="34" charset="0"/>
              <a:buChar char="•"/>
            </a:pPr>
            <a:r>
              <a:rPr lang="en-US" dirty="0"/>
              <a:t>4 consecutive 6-h accumulation periods starting 1/19/2010, 00 UTC</a:t>
            </a:r>
          </a:p>
          <a:p>
            <a:pPr marL="285750" indent="-285750">
              <a:spcAft>
                <a:spcPts val="600"/>
              </a:spcAft>
              <a:buFont typeface="Arial" panose="020B0604020202020204" pitchFamily="34" charset="0"/>
              <a:buChar char="•"/>
            </a:pPr>
            <a:r>
              <a:rPr lang="en-US" dirty="0"/>
              <a:t>forecast lead times: 54-60h, 60-66h, 66-72h, 72-78h</a:t>
            </a:r>
          </a:p>
          <a:p>
            <a:pPr marL="285750" indent="-285750">
              <a:spcAft>
                <a:spcPts val="600"/>
              </a:spcAft>
              <a:buFont typeface="Arial" panose="020B0604020202020204" pitchFamily="34" charset="0"/>
              <a:buChar char="•"/>
            </a:pPr>
            <a:r>
              <a:rPr lang="en-US" dirty="0"/>
              <a:t>calibration/downscaling to climatology corrected precipitation analyses (CCPA, resolution 2.5km)  </a:t>
            </a:r>
          </a:p>
        </p:txBody>
      </p:sp>
      <p:sp>
        <p:nvSpPr>
          <p:cNvPr id="7" name="TextBox 6">
            <a:extLst>
              <a:ext uri="{FF2B5EF4-FFF2-40B4-BE49-F238E27FC236}">
                <a16:creationId xmlns:a16="http://schemas.microsoft.com/office/drawing/2014/main" id="{A1CAE18B-B81E-C647-B4ED-174F234B1341}"/>
              </a:ext>
            </a:extLst>
          </p:cNvPr>
          <p:cNvSpPr txBox="1"/>
          <p:nvPr/>
        </p:nvSpPr>
        <p:spPr>
          <a:xfrm>
            <a:off x="4503908" y="4130159"/>
            <a:ext cx="6634263" cy="2308324"/>
          </a:xfrm>
          <a:prstGeom prst="rect">
            <a:avLst/>
          </a:prstGeom>
          <a:noFill/>
        </p:spPr>
        <p:txBody>
          <a:bodyPr wrap="square" rtlCol="0">
            <a:spAutoFit/>
          </a:bodyPr>
          <a:lstStyle/>
          <a:p>
            <a:r>
              <a:rPr lang="en-US" dirty="0"/>
              <a:t>The censored shifted gamma distribution (CSGD, </a:t>
            </a:r>
            <a:r>
              <a:rPr lang="en-US" dirty="0" err="1">
                <a:solidFill>
                  <a:srgbClr val="00B0F0"/>
                </a:solidFill>
              </a:rPr>
              <a:t>Scheuerer</a:t>
            </a:r>
            <a:r>
              <a:rPr lang="en-US" dirty="0">
                <a:solidFill>
                  <a:srgbClr val="00B0F0"/>
                </a:solidFill>
              </a:rPr>
              <a:t> and Hamill, MWR, 2015</a:t>
            </a:r>
            <a:r>
              <a:rPr lang="en-US" dirty="0"/>
              <a:t>) approach is used to post-process &amp; downscale the GEFS forecasts to the 2.5km grid.</a:t>
            </a:r>
          </a:p>
          <a:p>
            <a:endParaRPr lang="en-US" dirty="0"/>
          </a:p>
          <a:p>
            <a:r>
              <a:rPr lang="en-US" dirty="0"/>
              <a:t>For the ensemble copula coupling (ECC) and the minimum divergence </a:t>
            </a:r>
            <a:r>
              <a:rPr lang="en-US" dirty="0" err="1"/>
              <a:t>Schaake</a:t>
            </a:r>
            <a:r>
              <a:rPr lang="en-US" dirty="0"/>
              <a:t> shuffle method, we use some extensions that make this methods more adequate in this setting with high spatial resolution. </a:t>
            </a:r>
          </a:p>
        </p:txBody>
      </p:sp>
    </p:spTree>
    <p:extLst>
      <p:ext uri="{BB962C8B-B14F-4D97-AF65-F5344CB8AC3E}">
        <p14:creationId xmlns:p14="http://schemas.microsoft.com/office/powerpoint/2010/main" val="9610860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C30EEB-13E6-4B44-8271-65CC19B446DA}"/>
              </a:ext>
            </a:extLst>
          </p:cNvPr>
          <p:cNvSpPr>
            <a:spLocks noGrp="1"/>
          </p:cNvSpPr>
          <p:nvPr>
            <p:ph type="sldNum" sz="quarter" idx="12"/>
          </p:nvPr>
        </p:nvSpPr>
        <p:spPr/>
        <p:txBody>
          <a:bodyPr/>
          <a:lstStyle/>
          <a:p>
            <a:fld id="{57A943EE-946A-8E45-BF33-9C56051D287D}" type="slidenum">
              <a:rPr lang="en-US" smtClean="0"/>
              <a:t>55</a:t>
            </a:fld>
            <a:endParaRPr lang="en-US"/>
          </a:p>
        </p:txBody>
      </p:sp>
      <p:sp>
        <p:nvSpPr>
          <p:cNvPr id="5" name="Title 1">
            <a:extLst>
              <a:ext uri="{FF2B5EF4-FFF2-40B4-BE49-F238E27FC236}">
                <a16:creationId xmlns:a16="http://schemas.microsoft.com/office/drawing/2014/main" id="{76EB4907-0E0B-3549-8013-6430734D34EC}"/>
              </a:ext>
            </a:extLst>
          </p:cNvPr>
          <p:cNvSpPr>
            <a:spLocks noGrp="1"/>
          </p:cNvSpPr>
          <p:nvPr>
            <p:ph type="title"/>
          </p:nvPr>
        </p:nvSpPr>
        <p:spPr>
          <a:xfrm>
            <a:off x="838200" y="277886"/>
            <a:ext cx="10515600" cy="882121"/>
          </a:xfrm>
        </p:spPr>
        <p:txBody>
          <a:bodyPr>
            <a:normAutofit/>
          </a:bodyPr>
          <a:lstStyle/>
          <a:p>
            <a:r>
              <a:rPr lang="en-US" sz="4000" dirty="0">
                <a:latin typeface="+mn-lt"/>
              </a:rPr>
              <a:t>Predicted and analyzed precipitation fields</a:t>
            </a:r>
          </a:p>
        </p:txBody>
      </p:sp>
      <p:sp>
        <p:nvSpPr>
          <p:cNvPr id="9" name="TextBox 8">
            <a:extLst>
              <a:ext uri="{FF2B5EF4-FFF2-40B4-BE49-F238E27FC236}">
                <a16:creationId xmlns:a16="http://schemas.microsoft.com/office/drawing/2014/main" id="{53CEDC80-4663-CB4B-AAD5-31417DE8A94C}"/>
              </a:ext>
            </a:extLst>
          </p:cNvPr>
          <p:cNvSpPr txBox="1"/>
          <p:nvPr/>
        </p:nvSpPr>
        <p:spPr>
          <a:xfrm>
            <a:off x="1013299" y="1160007"/>
            <a:ext cx="10340502" cy="707886"/>
          </a:xfrm>
          <a:prstGeom prst="rect">
            <a:avLst/>
          </a:prstGeom>
          <a:noFill/>
        </p:spPr>
        <p:txBody>
          <a:bodyPr wrap="square" rtlCol="0">
            <a:spAutoFit/>
          </a:bodyPr>
          <a:lstStyle/>
          <a:p>
            <a:pPr>
              <a:spcAft>
                <a:spcPts val="1200"/>
              </a:spcAft>
            </a:pPr>
            <a:r>
              <a:rPr lang="en-US" sz="2000" dirty="0"/>
              <a:t>The raw GEFS ensemble mean predicts precipitation during all four 6-h periods, but intensity, location, and timing are subject to significant errors.</a:t>
            </a:r>
          </a:p>
        </p:txBody>
      </p:sp>
      <p:pic>
        <p:nvPicPr>
          <p:cNvPr id="8" name="Picture 7">
            <a:extLst>
              <a:ext uri="{FF2B5EF4-FFF2-40B4-BE49-F238E27FC236}">
                <a16:creationId xmlns:a16="http://schemas.microsoft.com/office/drawing/2014/main" id="{2288669D-7B94-2D48-A23A-C5E2B786C5CD}"/>
              </a:ext>
            </a:extLst>
          </p:cNvPr>
          <p:cNvPicPr>
            <a:picLocks noChangeAspect="1"/>
          </p:cNvPicPr>
          <p:nvPr/>
        </p:nvPicPr>
        <p:blipFill>
          <a:blip r:embed="rId2"/>
          <a:stretch>
            <a:fillRect/>
          </a:stretch>
        </p:blipFill>
        <p:spPr>
          <a:xfrm>
            <a:off x="838200" y="2042128"/>
            <a:ext cx="7934065" cy="4628205"/>
          </a:xfrm>
          <a:prstGeom prst="rect">
            <a:avLst/>
          </a:prstGeom>
        </p:spPr>
      </p:pic>
      <p:sp>
        <p:nvSpPr>
          <p:cNvPr id="10" name="TextBox 9">
            <a:extLst>
              <a:ext uri="{FF2B5EF4-FFF2-40B4-BE49-F238E27FC236}">
                <a16:creationId xmlns:a16="http://schemas.microsoft.com/office/drawing/2014/main" id="{784890EF-2779-E849-8019-9213D0D4D88A}"/>
              </a:ext>
            </a:extLst>
          </p:cNvPr>
          <p:cNvSpPr txBox="1"/>
          <p:nvPr/>
        </p:nvSpPr>
        <p:spPr>
          <a:xfrm>
            <a:off x="9163457" y="2217906"/>
            <a:ext cx="2470824" cy="3477875"/>
          </a:xfrm>
          <a:prstGeom prst="rect">
            <a:avLst/>
          </a:prstGeom>
          <a:noFill/>
        </p:spPr>
        <p:txBody>
          <a:bodyPr wrap="square" rtlCol="0">
            <a:spAutoFit/>
          </a:bodyPr>
          <a:lstStyle/>
          <a:p>
            <a:r>
              <a:rPr lang="en-US" sz="2000" dirty="0"/>
              <a:t>Univariate statistical post-processing adds spatial detail and corrects systematic biases.</a:t>
            </a:r>
          </a:p>
          <a:p>
            <a:endParaRPr lang="en-US" sz="2000" dirty="0"/>
          </a:p>
          <a:p>
            <a:r>
              <a:rPr lang="en-US" sz="2000" dirty="0"/>
              <a:t>To generate high-resolution ensembles, the multivariate techniques discussed above are needed.</a:t>
            </a:r>
          </a:p>
        </p:txBody>
      </p:sp>
    </p:spTree>
    <p:extLst>
      <p:ext uri="{BB962C8B-B14F-4D97-AF65-F5344CB8AC3E}">
        <p14:creationId xmlns:p14="http://schemas.microsoft.com/office/powerpoint/2010/main" val="25475430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C30EEB-13E6-4B44-8271-65CC19B446DA}"/>
              </a:ext>
            </a:extLst>
          </p:cNvPr>
          <p:cNvSpPr>
            <a:spLocks noGrp="1"/>
          </p:cNvSpPr>
          <p:nvPr>
            <p:ph type="sldNum" sz="quarter" idx="12"/>
          </p:nvPr>
        </p:nvSpPr>
        <p:spPr/>
        <p:txBody>
          <a:bodyPr/>
          <a:lstStyle/>
          <a:p>
            <a:fld id="{57A943EE-946A-8E45-BF33-9C56051D287D}" type="slidenum">
              <a:rPr lang="en-US" smtClean="0"/>
              <a:t>56</a:t>
            </a:fld>
            <a:endParaRPr lang="en-US"/>
          </a:p>
        </p:txBody>
      </p:sp>
      <p:sp>
        <p:nvSpPr>
          <p:cNvPr id="5" name="Title 1">
            <a:extLst>
              <a:ext uri="{FF2B5EF4-FFF2-40B4-BE49-F238E27FC236}">
                <a16:creationId xmlns:a16="http://schemas.microsoft.com/office/drawing/2014/main" id="{76EB4907-0E0B-3549-8013-6430734D34EC}"/>
              </a:ext>
            </a:extLst>
          </p:cNvPr>
          <p:cNvSpPr>
            <a:spLocks noGrp="1"/>
          </p:cNvSpPr>
          <p:nvPr>
            <p:ph type="title"/>
          </p:nvPr>
        </p:nvSpPr>
        <p:spPr>
          <a:xfrm>
            <a:off x="838200" y="277886"/>
            <a:ext cx="10515600" cy="882121"/>
          </a:xfrm>
        </p:spPr>
        <p:txBody>
          <a:bodyPr>
            <a:normAutofit fontScale="90000"/>
          </a:bodyPr>
          <a:lstStyle/>
          <a:p>
            <a:r>
              <a:rPr lang="en-US" sz="4000" dirty="0">
                <a:latin typeface="+mn-lt"/>
              </a:rPr>
              <a:t>Wettest (standard) </a:t>
            </a:r>
            <a:r>
              <a:rPr lang="en-US" sz="4000" dirty="0" err="1">
                <a:latin typeface="+mn-lt"/>
              </a:rPr>
              <a:t>Schaake</a:t>
            </a:r>
            <a:r>
              <a:rPr lang="en-US" sz="4000" dirty="0">
                <a:latin typeface="+mn-lt"/>
              </a:rPr>
              <a:t> shuffle ensemble member</a:t>
            </a:r>
          </a:p>
        </p:txBody>
      </p:sp>
      <p:sp>
        <p:nvSpPr>
          <p:cNvPr id="9" name="TextBox 8">
            <a:extLst>
              <a:ext uri="{FF2B5EF4-FFF2-40B4-BE49-F238E27FC236}">
                <a16:creationId xmlns:a16="http://schemas.microsoft.com/office/drawing/2014/main" id="{53CEDC80-4663-CB4B-AAD5-31417DE8A94C}"/>
              </a:ext>
            </a:extLst>
          </p:cNvPr>
          <p:cNvSpPr txBox="1"/>
          <p:nvPr/>
        </p:nvSpPr>
        <p:spPr>
          <a:xfrm>
            <a:off x="1013299" y="1160007"/>
            <a:ext cx="10340502" cy="707886"/>
          </a:xfrm>
          <a:prstGeom prst="rect">
            <a:avLst/>
          </a:prstGeom>
          <a:noFill/>
        </p:spPr>
        <p:txBody>
          <a:bodyPr wrap="square" rtlCol="0">
            <a:spAutoFit/>
          </a:bodyPr>
          <a:lstStyle/>
          <a:p>
            <a:pPr>
              <a:spcAft>
                <a:spcPts val="1200"/>
              </a:spcAft>
            </a:pPr>
            <a:r>
              <a:rPr lang="en-US" sz="2000" dirty="0"/>
              <a:t>The standard implementation of the </a:t>
            </a:r>
            <a:r>
              <a:rPr lang="en-US" sz="2000" dirty="0" err="1"/>
              <a:t>Schaake</a:t>
            </a:r>
            <a:r>
              <a:rPr lang="en-US" sz="2000" dirty="0"/>
              <a:t> shuffle is challenged by the relatively dry conditions in all of the historic fields that are used to model the rank correlations of the forecast ensemble.</a:t>
            </a:r>
          </a:p>
        </p:txBody>
      </p:sp>
      <p:pic>
        <p:nvPicPr>
          <p:cNvPr id="8" name="Picture 7">
            <a:extLst>
              <a:ext uri="{FF2B5EF4-FFF2-40B4-BE49-F238E27FC236}">
                <a16:creationId xmlns:a16="http://schemas.microsoft.com/office/drawing/2014/main" id="{2288669D-7B94-2D48-A23A-C5E2B786C5CD}"/>
              </a:ext>
            </a:extLst>
          </p:cNvPr>
          <p:cNvPicPr>
            <a:picLocks noChangeAspect="1"/>
          </p:cNvPicPr>
          <p:nvPr/>
        </p:nvPicPr>
        <p:blipFill>
          <a:blip r:embed="rId2"/>
          <a:stretch>
            <a:fillRect/>
          </a:stretch>
        </p:blipFill>
        <p:spPr>
          <a:xfrm>
            <a:off x="838200" y="2042128"/>
            <a:ext cx="7934065" cy="4628204"/>
          </a:xfrm>
          <a:prstGeom prst="rect">
            <a:avLst/>
          </a:prstGeom>
        </p:spPr>
      </p:pic>
      <p:sp>
        <p:nvSpPr>
          <p:cNvPr id="10" name="TextBox 9">
            <a:extLst>
              <a:ext uri="{FF2B5EF4-FFF2-40B4-BE49-F238E27FC236}">
                <a16:creationId xmlns:a16="http://schemas.microsoft.com/office/drawing/2014/main" id="{784890EF-2779-E849-8019-9213D0D4D88A}"/>
              </a:ext>
            </a:extLst>
          </p:cNvPr>
          <p:cNvSpPr txBox="1"/>
          <p:nvPr/>
        </p:nvSpPr>
        <p:spPr>
          <a:xfrm>
            <a:off x="9163457" y="2217906"/>
            <a:ext cx="2344366" cy="4401205"/>
          </a:xfrm>
          <a:prstGeom prst="rect">
            <a:avLst/>
          </a:prstGeom>
          <a:noFill/>
        </p:spPr>
        <p:txBody>
          <a:bodyPr wrap="square" rtlCol="0">
            <a:spAutoFit/>
          </a:bodyPr>
          <a:lstStyle/>
          <a:p>
            <a:r>
              <a:rPr lang="en-US" sz="2000" dirty="0"/>
              <a:t>Even the wettest, historic field has large areas without precipitation, where no reordering information is provided.</a:t>
            </a:r>
          </a:p>
          <a:p>
            <a:endParaRPr lang="en-US" sz="2000" dirty="0"/>
          </a:p>
          <a:p>
            <a:r>
              <a:rPr lang="en-US" sz="2000" dirty="0"/>
              <a:t>The predictive samples are then ordered randomly, which results in unrealistic spatial structures.</a:t>
            </a:r>
          </a:p>
        </p:txBody>
      </p:sp>
    </p:spTree>
    <p:extLst>
      <p:ext uri="{BB962C8B-B14F-4D97-AF65-F5344CB8AC3E}">
        <p14:creationId xmlns:p14="http://schemas.microsoft.com/office/powerpoint/2010/main" val="31334050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C30EEB-13E6-4B44-8271-65CC19B446DA}"/>
              </a:ext>
            </a:extLst>
          </p:cNvPr>
          <p:cNvSpPr>
            <a:spLocks noGrp="1"/>
          </p:cNvSpPr>
          <p:nvPr>
            <p:ph type="sldNum" sz="quarter" idx="12"/>
          </p:nvPr>
        </p:nvSpPr>
        <p:spPr/>
        <p:txBody>
          <a:bodyPr/>
          <a:lstStyle/>
          <a:p>
            <a:fld id="{57A943EE-946A-8E45-BF33-9C56051D287D}" type="slidenum">
              <a:rPr lang="en-US" smtClean="0"/>
              <a:t>57</a:t>
            </a:fld>
            <a:endParaRPr lang="en-US"/>
          </a:p>
        </p:txBody>
      </p:sp>
      <p:sp>
        <p:nvSpPr>
          <p:cNvPr id="5" name="Title 1">
            <a:extLst>
              <a:ext uri="{FF2B5EF4-FFF2-40B4-BE49-F238E27FC236}">
                <a16:creationId xmlns:a16="http://schemas.microsoft.com/office/drawing/2014/main" id="{76EB4907-0E0B-3549-8013-6430734D34EC}"/>
              </a:ext>
            </a:extLst>
          </p:cNvPr>
          <p:cNvSpPr>
            <a:spLocks noGrp="1"/>
          </p:cNvSpPr>
          <p:nvPr>
            <p:ph type="title"/>
          </p:nvPr>
        </p:nvSpPr>
        <p:spPr>
          <a:xfrm>
            <a:off x="838200" y="277886"/>
            <a:ext cx="10515600" cy="882121"/>
          </a:xfrm>
        </p:spPr>
        <p:txBody>
          <a:bodyPr>
            <a:normAutofit fontScale="90000"/>
          </a:bodyPr>
          <a:lstStyle/>
          <a:p>
            <a:r>
              <a:rPr lang="en-US" sz="4000" dirty="0">
                <a:latin typeface="+mn-lt"/>
              </a:rPr>
              <a:t>Wettest Minimum Divergence </a:t>
            </a:r>
            <a:r>
              <a:rPr lang="en-US" sz="4000" dirty="0" err="1">
                <a:latin typeface="+mn-lt"/>
              </a:rPr>
              <a:t>Schaake</a:t>
            </a:r>
            <a:r>
              <a:rPr lang="en-US" sz="4000" dirty="0">
                <a:latin typeface="+mn-lt"/>
              </a:rPr>
              <a:t> shuffle member</a:t>
            </a:r>
          </a:p>
        </p:txBody>
      </p:sp>
      <p:sp>
        <p:nvSpPr>
          <p:cNvPr id="9" name="TextBox 8">
            <a:extLst>
              <a:ext uri="{FF2B5EF4-FFF2-40B4-BE49-F238E27FC236}">
                <a16:creationId xmlns:a16="http://schemas.microsoft.com/office/drawing/2014/main" id="{53CEDC80-4663-CB4B-AAD5-31417DE8A94C}"/>
              </a:ext>
            </a:extLst>
          </p:cNvPr>
          <p:cNvSpPr txBox="1"/>
          <p:nvPr/>
        </p:nvSpPr>
        <p:spPr>
          <a:xfrm>
            <a:off x="1013299" y="1160007"/>
            <a:ext cx="10340502" cy="707886"/>
          </a:xfrm>
          <a:prstGeom prst="rect">
            <a:avLst/>
          </a:prstGeom>
          <a:noFill/>
        </p:spPr>
        <p:txBody>
          <a:bodyPr wrap="square" rtlCol="0">
            <a:spAutoFit/>
          </a:bodyPr>
          <a:lstStyle/>
          <a:p>
            <a:pPr>
              <a:spcAft>
                <a:spcPts val="1200"/>
              </a:spcAft>
            </a:pPr>
            <a:r>
              <a:rPr lang="en-US" sz="2000" dirty="0"/>
              <a:t>In this high-resolution setup, we implement the minimum divergence </a:t>
            </a:r>
            <a:r>
              <a:rPr lang="en-US" sz="2000" dirty="0" err="1"/>
              <a:t>Schaale</a:t>
            </a:r>
            <a:r>
              <a:rPr lang="en-US" sz="2000" dirty="0"/>
              <a:t> shuffle (MDSS) by performing the univariate post-processing at the GEFS scale.</a:t>
            </a:r>
          </a:p>
        </p:txBody>
      </p:sp>
      <p:pic>
        <p:nvPicPr>
          <p:cNvPr id="8" name="Picture 7">
            <a:extLst>
              <a:ext uri="{FF2B5EF4-FFF2-40B4-BE49-F238E27FC236}">
                <a16:creationId xmlns:a16="http://schemas.microsoft.com/office/drawing/2014/main" id="{2288669D-7B94-2D48-A23A-C5E2B786C5CD}"/>
              </a:ext>
            </a:extLst>
          </p:cNvPr>
          <p:cNvPicPr>
            <a:picLocks noChangeAspect="1"/>
          </p:cNvPicPr>
          <p:nvPr/>
        </p:nvPicPr>
        <p:blipFill>
          <a:blip r:embed="rId2"/>
          <a:stretch>
            <a:fillRect/>
          </a:stretch>
        </p:blipFill>
        <p:spPr>
          <a:xfrm>
            <a:off x="838201" y="2042128"/>
            <a:ext cx="7934063" cy="4628204"/>
          </a:xfrm>
          <a:prstGeom prst="rect">
            <a:avLst/>
          </a:prstGeom>
        </p:spPr>
      </p:pic>
      <p:sp>
        <p:nvSpPr>
          <p:cNvPr id="10" name="TextBox 9">
            <a:extLst>
              <a:ext uri="{FF2B5EF4-FFF2-40B4-BE49-F238E27FC236}">
                <a16:creationId xmlns:a16="http://schemas.microsoft.com/office/drawing/2014/main" id="{784890EF-2779-E849-8019-9213D0D4D88A}"/>
              </a:ext>
            </a:extLst>
          </p:cNvPr>
          <p:cNvSpPr txBox="1"/>
          <p:nvPr/>
        </p:nvSpPr>
        <p:spPr>
          <a:xfrm>
            <a:off x="9066178" y="1838028"/>
            <a:ext cx="2645924" cy="4570482"/>
          </a:xfrm>
          <a:prstGeom prst="rect">
            <a:avLst/>
          </a:prstGeom>
          <a:noFill/>
        </p:spPr>
        <p:txBody>
          <a:bodyPr wrap="square" rtlCol="0">
            <a:spAutoFit/>
          </a:bodyPr>
          <a:lstStyle/>
          <a:p>
            <a:r>
              <a:rPr lang="en-US" sz="2000" dirty="0"/>
              <a:t>The MDSS algorithm selects a set of dates such that the </a:t>
            </a:r>
            <a:r>
              <a:rPr lang="en-US" sz="2000" dirty="0" err="1"/>
              <a:t>upscaled</a:t>
            </a:r>
            <a:r>
              <a:rPr lang="en-US" sz="2000" dirty="0"/>
              <a:t> analysis fields have marginal distributions that resemble the univariate predictive samples (1</a:t>
            </a:r>
            <a:r>
              <a:rPr lang="en-US" sz="2000" baseline="30000" dirty="0"/>
              <a:t>st </a:t>
            </a:r>
            <a:r>
              <a:rPr lang="en-US" sz="2000" dirty="0"/>
              <a:t>row) and reorders these coarse scale samples (2</a:t>
            </a:r>
            <a:r>
              <a:rPr lang="en-US" sz="2000" baseline="30000" dirty="0"/>
              <a:t>nd</a:t>
            </a:r>
            <a:r>
              <a:rPr lang="en-US" sz="2000" dirty="0"/>
              <a:t> row).</a:t>
            </a:r>
          </a:p>
          <a:p>
            <a:pPr>
              <a:spcAft>
                <a:spcPts val="1200"/>
              </a:spcAft>
            </a:pPr>
            <a:endParaRPr lang="en-US" sz="100" dirty="0"/>
          </a:p>
          <a:p>
            <a:pPr>
              <a:spcAft>
                <a:spcPts val="1200"/>
              </a:spcAft>
            </a:pPr>
            <a:r>
              <a:rPr lang="en-US" sz="2000" dirty="0"/>
              <a:t>Then it constructs a multiplicative adjust-</a:t>
            </a:r>
            <a:r>
              <a:rPr lang="en-US" sz="2000" dirty="0" err="1"/>
              <a:t>ment</a:t>
            </a:r>
            <a:r>
              <a:rPr lang="en-US" sz="2000" dirty="0"/>
              <a:t> factor that maps the 1</a:t>
            </a:r>
            <a:r>
              <a:rPr lang="en-US" sz="2000" baseline="30000" dirty="0"/>
              <a:t>st</a:t>
            </a:r>
            <a:r>
              <a:rPr lang="en-US" sz="2000" dirty="0"/>
              <a:t> to the 2</a:t>
            </a:r>
            <a:r>
              <a:rPr lang="en-US" sz="2000" baseline="30000" dirty="0"/>
              <a:t>nd</a:t>
            </a:r>
            <a:r>
              <a:rPr lang="en-US" sz="2000" dirty="0"/>
              <a:t> row.</a:t>
            </a:r>
          </a:p>
        </p:txBody>
      </p:sp>
    </p:spTree>
    <p:extLst>
      <p:ext uri="{BB962C8B-B14F-4D97-AF65-F5344CB8AC3E}">
        <p14:creationId xmlns:p14="http://schemas.microsoft.com/office/powerpoint/2010/main" val="31412972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C30EEB-13E6-4B44-8271-65CC19B446DA}"/>
              </a:ext>
            </a:extLst>
          </p:cNvPr>
          <p:cNvSpPr>
            <a:spLocks noGrp="1"/>
          </p:cNvSpPr>
          <p:nvPr>
            <p:ph type="sldNum" sz="quarter" idx="12"/>
          </p:nvPr>
        </p:nvSpPr>
        <p:spPr/>
        <p:txBody>
          <a:bodyPr/>
          <a:lstStyle/>
          <a:p>
            <a:fld id="{57A943EE-946A-8E45-BF33-9C56051D287D}" type="slidenum">
              <a:rPr lang="en-US" smtClean="0"/>
              <a:t>58</a:t>
            </a:fld>
            <a:endParaRPr lang="en-US"/>
          </a:p>
        </p:txBody>
      </p:sp>
      <p:sp>
        <p:nvSpPr>
          <p:cNvPr id="5" name="Title 1">
            <a:extLst>
              <a:ext uri="{FF2B5EF4-FFF2-40B4-BE49-F238E27FC236}">
                <a16:creationId xmlns:a16="http://schemas.microsoft.com/office/drawing/2014/main" id="{76EB4907-0E0B-3549-8013-6430734D34EC}"/>
              </a:ext>
            </a:extLst>
          </p:cNvPr>
          <p:cNvSpPr>
            <a:spLocks noGrp="1"/>
          </p:cNvSpPr>
          <p:nvPr>
            <p:ph type="title"/>
          </p:nvPr>
        </p:nvSpPr>
        <p:spPr>
          <a:xfrm>
            <a:off x="838200" y="277886"/>
            <a:ext cx="10515600" cy="882121"/>
          </a:xfrm>
        </p:spPr>
        <p:txBody>
          <a:bodyPr>
            <a:normAutofit/>
          </a:bodyPr>
          <a:lstStyle/>
          <a:p>
            <a:r>
              <a:rPr lang="en-US" sz="4000" dirty="0">
                <a:latin typeface="+mn-lt"/>
              </a:rPr>
              <a:t>Rescaling needed …</a:t>
            </a:r>
          </a:p>
        </p:txBody>
      </p:sp>
      <p:pic>
        <p:nvPicPr>
          <p:cNvPr id="8" name="Picture 7">
            <a:extLst>
              <a:ext uri="{FF2B5EF4-FFF2-40B4-BE49-F238E27FC236}">
                <a16:creationId xmlns:a16="http://schemas.microsoft.com/office/drawing/2014/main" id="{FBA7D296-BBA4-EE4A-8205-2F72147A2026}"/>
              </a:ext>
            </a:extLst>
          </p:cNvPr>
          <p:cNvPicPr>
            <a:picLocks noChangeAspect="1"/>
          </p:cNvPicPr>
          <p:nvPr/>
        </p:nvPicPr>
        <p:blipFill>
          <a:blip r:embed="rId2"/>
          <a:stretch>
            <a:fillRect/>
          </a:stretch>
        </p:blipFill>
        <p:spPr>
          <a:xfrm>
            <a:off x="1013299" y="2918298"/>
            <a:ext cx="8885808" cy="3987063"/>
          </a:xfrm>
          <a:prstGeom prst="rect">
            <a:avLst/>
          </a:prstGeom>
        </p:spPr>
      </p:pic>
      <p:sp>
        <p:nvSpPr>
          <p:cNvPr id="9" name="TextBox 8">
            <a:extLst>
              <a:ext uri="{FF2B5EF4-FFF2-40B4-BE49-F238E27FC236}">
                <a16:creationId xmlns:a16="http://schemas.microsoft.com/office/drawing/2014/main" id="{53CEDC80-4663-CB4B-AAD5-31417DE8A94C}"/>
              </a:ext>
            </a:extLst>
          </p:cNvPr>
          <p:cNvSpPr txBox="1"/>
          <p:nvPr/>
        </p:nvSpPr>
        <p:spPr>
          <a:xfrm>
            <a:off x="1013299" y="1160007"/>
            <a:ext cx="10340502" cy="1323439"/>
          </a:xfrm>
          <a:prstGeom prst="rect">
            <a:avLst/>
          </a:prstGeom>
          <a:noFill/>
        </p:spPr>
        <p:txBody>
          <a:bodyPr wrap="square" rtlCol="0">
            <a:spAutoFit/>
          </a:bodyPr>
          <a:lstStyle/>
          <a:p>
            <a:pPr>
              <a:spcAft>
                <a:spcPts val="1200"/>
              </a:spcAft>
            </a:pPr>
            <a:r>
              <a:rPr lang="en-US" sz="2000" dirty="0"/>
              <a:t>Even with a carefully selected subset of dates, the set of draws from climatology will not exactly produce PDFs with marginal distributions that match the predictive marginal distributions of the </a:t>
            </a:r>
            <a:r>
              <a:rPr lang="en-US" sz="2000" dirty="0" err="1"/>
              <a:t>postprocessed</a:t>
            </a:r>
            <a:r>
              <a:rPr lang="en-US" sz="2000" dirty="0"/>
              <a:t> guidance.  So the trajectories are scaled up or down at each lead time (or grid point) so that they match the predictive marginal distributions.</a:t>
            </a:r>
          </a:p>
        </p:txBody>
      </p:sp>
    </p:spTree>
    <p:extLst>
      <p:ext uri="{BB962C8B-B14F-4D97-AF65-F5344CB8AC3E}">
        <p14:creationId xmlns:p14="http://schemas.microsoft.com/office/powerpoint/2010/main" val="15219019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C30EEB-13E6-4B44-8271-65CC19B446DA}"/>
              </a:ext>
            </a:extLst>
          </p:cNvPr>
          <p:cNvSpPr>
            <a:spLocks noGrp="1"/>
          </p:cNvSpPr>
          <p:nvPr>
            <p:ph type="sldNum" sz="quarter" idx="12"/>
          </p:nvPr>
        </p:nvSpPr>
        <p:spPr/>
        <p:txBody>
          <a:bodyPr/>
          <a:lstStyle/>
          <a:p>
            <a:fld id="{57A943EE-946A-8E45-BF33-9C56051D287D}" type="slidenum">
              <a:rPr lang="en-US" smtClean="0"/>
              <a:t>59</a:t>
            </a:fld>
            <a:endParaRPr lang="en-US"/>
          </a:p>
        </p:txBody>
      </p:sp>
      <p:sp>
        <p:nvSpPr>
          <p:cNvPr id="5" name="Title 1">
            <a:extLst>
              <a:ext uri="{FF2B5EF4-FFF2-40B4-BE49-F238E27FC236}">
                <a16:creationId xmlns:a16="http://schemas.microsoft.com/office/drawing/2014/main" id="{76EB4907-0E0B-3549-8013-6430734D34EC}"/>
              </a:ext>
            </a:extLst>
          </p:cNvPr>
          <p:cNvSpPr>
            <a:spLocks noGrp="1"/>
          </p:cNvSpPr>
          <p:nvPr>
            <p:ph type="title"/>
          </p:nvPr>
        </p:nvSpPr>
        <p:spPr>
          <a:xfrm>
            <a:off x="838200" y="277886"/>
            <a:ext cx="10515600" cy="882121"/>
          </a:xfrm>
        </p:spPr>
        <p:txBody>
          <a:bodyPr>
            <a:normAutofit fontScale="90000"/>
          </a:bodyPr>
          <a:lstStyle/>
          <a:p>
            <a:r>
              <a:rPr lang="en-US" sz="4000" dirty="0">
                <a:latin typeface="+mn-lt"/>
              </a:rPr>
              <a:t>Wettest Minimum Divergence </a:t>
            </a:r>
            <a:r>
              <a:rPr lang="en-US" sz="4000" dirty="0" err="1">
                <a:latin typeface="+mn-lt"/>
              </a:rPr>
              <a:t>Schaake</a:t>
            </a:r>
            <a:r>
              <a:rPr lang="en-US" sz="4000" dirty="0">
                <a:latin typeface="+mn-lt"/>
              </a:rPr>
              <a:t> shuffle member</a:t>
            </a:r>
          </a:p>
        </p:txBody>
      </p:sp>
      <p:sp>
        <p:nvSpPr>
          <p:cNvPr id="9" name="TextBox 8">
            <a:extLst>
              <a:ext uri="{FF2B5EF4-FFF2-40B4-BE49-F238E27FC236}">
                <a16:creationId xmlns:a16="http://schemas.microsoft.com/office/drawing/2014/main" id="{53CEDC80-4663-CB4B-AAD5-31417DE8A94C}"/>
              </a:ext>
            </a:extLst>
          </p:cNvPr>
          <p:cNvSpPr txBox="1"/>
          <p:nvPr/>
        </p:nvSpPr>
        <p:spPr>
          <a:xfrm>
            <a:off x="1013299" y="1160007"/>
            <a:ext cx="10340502" cy="707886"/>
          </a:xfrm>
          <a:prstGeom prst="rect">
            <a:avLst/>
          </a:prstGeom>
          <a:noFill/>
        </p:spPr>
        <p:txBody>
          <a:bodyPr wrap="square" rtlCol="0">
            <a:spAutoFit/>
          </a:bodyPr>
          <a:lstStyle/>
          <a:p>
            <a:pPr>
              <a:spcAft>
                <a:spcPts val="1200"/>
              </a:spcAft>
            </a:pPr>
            <a:r>
              <a:rPr lang="en-US" sz="2000" dirty="0"/>
              <a:t>When the adjustment factor derived above is applied to the original historic field, the adjusted field has the desired precipitation amounts at the coarse scale.</a:t>
            </a:r>
          </a:p>
        </p:txBody>
      </p:sp>
      <p:pic>
        <p:nvPicPr>
          <p:cNvPr id="8" name="Picture 7">
            <a:extLst>
              <a:ext uri="{FF2B5EF4-FFF2-40B4-BE49-F238E27FC236}">
                <a16:creationId xmlns:a16="http://schemas.microsoft.com/office/drawing/2014/main" id="{2288669D-7B94-2D48-A23A-C5E2B786C5CD}"/>
              </a:ext>
            </a:extLst>
          </p:cNvPr>
          <p:cNvPicPr>
            <a:picLocks noChangeAspect="1"/>
          </p:cNvPicPr>
          <p:nvPr/>
        </p:nvPicPr>
        <p:blipFill>
          <a:blip r:embed="rId2"/>
          <a:stretch>
            <a:fillRect/>
          </a:stretch>
        </p:blipFill>
        <p:spPr>
          <a:xfrm>
            <a:off x="838201" y="2042128"/>
            <a:ext cx="7934063" cy="4628203"/>
          </a:xfrm>
          <a:prstGeom prst="rect">
            <a:avLst/>
          </a:prstGeom>
        </p:spPr>
      </p:pic>
      <p:sp>
        <p:nvSpPr>
          <p:cNvPr id="10" name="TextBox 9">
            <a:extLst>
              <a:ext uri="{FF2B5EF4-FFF2-40B4-BE49-F238E27FC236}">
                <a16:creationId xmlns:a16="http://schemas.microsoft.com/office/drawing/2014/main" id="{784890EF-2779-E849-8019-9213D0D4D88A}"/>
              </a:ext>
            </a:extLst>
          </p:cNvPr>
          <p:cNvSpPr txBox="1"/>
          <p:nvPr/>
        </p:nvSpPr>
        <p:spPr>
          <a:xfrm>
            <a:off x="9085633" y="2417237"/>
            <a:ext cx="2645924" cy="3785652"/>
          </a:xfrm>
          <a:prstGeom prst="rect">
            <a:avLst/>
          </a:prstGeom>
          <a:noFill/>
        </p:spPr>
        <p:txBody>
          <a:bodyPr wrap="square" rtlCol="0">
            <a:spAutoFit/>
          </a:bodyPr>
          <a:lstStyle/>
          <a:p>
            <a:r>
              <a:rPr lang="en-US" sz="2000" dirty="0"/>
              <a:t>In addition, it has a similar spatial and temporal structure as the historic analysis field on which it is based.</a:t>
            </a:r>
          </a:p>
          <a:p>
            <a:endParaRPr lang="en-US" sz="2000" dirty="0"/>
          </a:p>
          <a:p>
            <a:r>
              <a:rPr lang="en-US" sz="2000" dirty="0"/>
              <a:t>This way, it also accounts for sub-grid scale variability that the raw ensemble cannot resolve.</a:t>
            </a:r>
          </a:p>
        </p:txBody>
      </p:sp>
    </p:spTree>
    <p:extLst>
      <p:ext uri="{BB962C8B-B14F-4D97-AF65-F5344CB8AC3E}">
        <p14:creationId xmlns:p14="http://schemas.microsoft.com/office/powerpoint/2010/main" val="2125377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A4915-CE82-E947-868C-BCB1EA04338E}"/>
              </a:ext>
            </a:extLst>
          </p:cNvPr>
          <p:cNvSpPr>
            <a:spLocks noGrp="1"/>
          </p:cNvSpPr>
          <p:nvPr>
            <p:ph type="title"/>
          </p:nvPr>
        </p:nvSpPr>
        <p:spPr>
          <a:xfrm>
            <a:off x="838200" y="291855"/>
            <a:ext cx="10515600" cy="1325563"/>
          </a:xfrm>
        </p:spPr>
        <p:txBody>
          <a:bodyPr/>
          <a:lstStyle/>
          <a:p>
            <a:r>
              <a:rPr lang="en-US" b="1" dirty="0"/>
              <a:t>What qualities do we want in the post-processed guidance?</a:t>
            </a:r>
          </a:p>
        </p:txBody>
      </p:sp>
      <p:sp>
        <p:nvSpPr>
          <p:cNvPr id="3" name="Content Placeholder 2">
            <a:extLst>
              <a:ext uri="{FF2B5EF4-FFF2-40B4-BE49-F238E27FC236}">
                <a16:creationId xmlns:a16="http://schemas.microsoft.com/office/drawing/2014/main" id="{7F96385C-0043-6143-94F2-A9CB0C1D3311}"/>
              </a:ext>
            </a:extLst>
          </p:cNvPr>
          <p:cNvSpPr>
            <a:spLocks noGrp="1"/>
          </p:cNvSpPr>
          <p:nvPr>
            <p:ph idx="1"/>
          </p:nvPr>
        </p:nvSpPr>
        <p:spPr>
          <a:xfrm>
            <a:off x="838200" y="1947923"/>
            <a:ext cx="10515600" cy="4351338"/>
          </a:xfrm>
        </p:spPr>
        <p:txBody>
          <a:bodyPr>
            <a:normAutofit fontScale="92500" lnSpcReduction="20000"/>
          </a:bodyPr>
          <a:lstStyle/>
          <a:p>
            <a:r>
              <a:rPr lang="en-US" b="1" dirty="0"/>
              <a:t>Statistical downscaling</a:t>
            </a:r>
            <a:r>
              <a:rPr lang="en-US" dirty="0"/>
              <a:t>: if there is predictable sub-grid scale information.</a:t>
            </a:r>
          </a:p>
          <a:p>
            <a:r>
              <a:rPr lang="en-US" b="1" dirty="0"/>
              <a:t>Correction of mean bias</a:t>
            </a:r>
            <a:r>
              <a:rPr lang="en-US" dirty="0"/>
              <a:t>:  correct, for example, the tendency to over-forecast light precipitation and under-forecast heavy precipitation.</a:t>
            </a:r>
          </a:p>
          <a:p>
            <a:r>
              <a:rPr lang="en-US" b="1" dirty="0"/>
              <a:t>Correction of spread deficiency</a:t>
            </a:r>
            <a:r>
              <a:rPr lang="en-US" dirty="0"/>
              <a:t>:  ensembles are over-confident in their forecasts.</a:t>
            </a:r>
          </a:p>
          <a:p>
            <a:r>
              <a:rPr lang="en-US" b="1" dirty="0"/>
              <a:t>Address the sampling variability </a:t>
            </a:r>
            <a:r>
              <a:rPr lang="en-US" dirty="0"/>
              <a:t>from the limited ensemble size.</a:t>
            </a:r>
          </a:p>
          <a:p>
            <a:endParaRPr lang="en-US" b="1" dirty="0"/>
          </a:p>
          <a:p>
            <a:endParaRPr lang="en-US" b="1" dirty="0"/>
          </a:p>
          <a:p>
            <a:r>
              <a:rPr lang="en-US" b="1" dirty="0"/>
              <a:t>Reliability</a:t>
            </a:r>
            <a:r>
              <a:rPr lang="en-US" dirty="0"/>
              <a:t>: when 30% event probability issued, that happens 30% of the time.</a:t>
            </a:r>
          </a:p>
          <a:p>
            <a:r>
              <a:rPr lang="en-US" b="1" dirty="0"/>
              <a:t>Sharpness</a:t>
            </a:r>
            <a:r>
              <a:rPr lang="en-US" dirty="0"/>
              <a:t>:  forecasts are as specific as possible (near 0 or 1 probability, not climatological probability).</a:t>
            </a:r>
          </a:p>
        </p:txBody>
      </p:sp>
      <p:sp>
        <p:nvSpPr>
          <p:cNvPr id="4" name="Slide Number Placeholder 3">
            <a:extLst>
              <a:ext uri="{FF2B5EF4-FFF2-40B4-BE49-F238E27FC236}">
                <a16:creationId xmlns:a16="http://schemas.microsoft.com/office/drawing/2014/main" id="{1DAE9086-54FC-8040-ACB4-1400BB6098BD}"/>
              </a:ext>
            </a:extLst>
          </p:cNvPr>
          <p:cNvSpPr>
            <a:spLocks noGrp="1"/>
          </p:cNvSpPr>
          <p:nvPr>
            <p:ph type="sldNum" sz="quarter" idx="12"/>
          </p:nvPr>
        </p:nvSpPr>
        <p:spPr/>
        <p:txBody>
          <a:bodyPr/>
          <a:lstStyle/>
          <a:p>
            <a:fld id="{435099C4-F8E9-DE4A-8183-3503EE245662}" type="slidenum">
              <a:rPr lang="en-US" smtClean="0"/>
              <a:t>6</a:t>
            </a:fld>
            <a:endParaRPr lang="en-US"/>
          </a:p>
        </p:txBody>
      </p:sp>
      <p:sp>
        <p:nvSpPr>
          <p:cNvPr id="5" name="Down Arrow 4">
            <a:extLst>
              <a:ext uri="{FF2B5EF4-FFF2-40B4-BE49-F238E27FC236}">
                <a16:creationId xmlns:a16="http://schemas.microsoft.com/office/drawing/2014/main" id="{C8319220-8EBB-1E49-A5C0-CA6B2B4492B6}"/>
              </a:ext>
            </a:extLst>
          </p:cNvPr>
          <p:cNvSpPr/>
          <p:nvPr/>
        </p:nvSpPr>
        <p:spPr>
          <a:xfrm>
            <a:off x="5372100" y="4246684"/>
            <a:ext cx="509954" cy="5627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0213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C30EEB-13E6-4B44-8271-65CC19B446DA}"/>
              </a:ext>
            </a:extLst>
          </p:cNvPr>
          <p:cNvSpPr>
            <a:spLocks noGrp="1"/>
          </p:cNvSpPr>
          <p:nvPr>
            <p:ph type="sldNum" sz="quarter" idx="12"/>
          </p:nvPr>
        </p:nvSpPr>
        <p:spPr/>
        <p:txBody>
          <a:bodyPr/>
          <a:lstStyle/>
          <a:p>
            <a:fld id="{57A943EE-946A-8E45-BF33-9C56051D287D}" type="slidenum">
              <a:rPr lang="en-US" smtClean="0"/>
              <a:t>60</a:t>
            </a:fld>
            <a:endParaRPr lang="en-US"/>
          </a:p>
        </p:txBody>
      </p:sp>
      <p:sp>
        <p:nvSpPr>
          <p:cNvPr id="5" name="Title 1">
            <a:extLst>
              <a:ext uri="{FF2B5EF4-FFF2-40B4-BE49-F238E27FC236}">
                <a16:creationId xmlns:a16="http://schemas.microsoft.com/office/drawing/2014/main" id="{76EB4907-0E0B-3549-8013-6430734D34EC}"/>
              </a:ext>
            </a:extLst>
          </p:cNvPr>
          <p:cNvSpPr>
            <a:spLocks noGrp="1"/>
          </p:cNvSpPr>
          <p:nvPr>
            <p:ph type="title"/>
          </p:nvPr>
        </p:nvSpPr>
        <p:spPr>
          <a:xfrm>
            <a:off x="838200" y="277886"/>
            <a:ext cx="10515600" cy="882121"/>
          </a:xfrm>
        </p:spPr>
        <p:txBody>
          <a:bodyPr>
            <a:normAutofit/>
          </a:bodyPr>
          <a:lstStyle/>
          <a:p>
            <a:r>
              <a:rPr lang="en-US" sz="4000" dirty="0">
                <a:latin typeface="+mn-lt"/>
              </a:rPr>
              <a:t>Wettest ECC-Q ensemble member</a:t>
            </a:r>
          </a:p>
        </p:txBody>
      </p:sp>
      <p:sp>
        <p:nvSpPr>
          <p:cNvPr id="9" name="TextBox 8">
            <a:extLst>
              <a:ext uri="{FF2B5EF4-FFF2-40B4-BE49-F238E27FC236}">
                <a16:creationId xmlns:a16="http://schemas.microsoft.com/office/drawing/2014/main" id="{53CEDC80-4663-CB4B-AAD5-31417DE8A94C}"/>
              </a:ext>
            </a:extLst>
          </p:cNvPr>
          <p:cNvSpPr txBox="1"/>
          <p:nvPr/>
        </p:nvSpPr>
        <p:spPr>
          <a:xfrm>
            <a:off x="1013299" y="1160007"/>
            <a:ext cx="10340502" cy="707886"/>
          </a:xfrm>
          <a:prstGeom prst="rect">
            <a:avLst/>
          </a:prstGeom>
          <a:noFill/>
        </p:spPr>
        <p:txBody>
          <a:bodyPr wrap="square" rtlCol="0">
            <a:spAutoFit/>
          </a:bodyPr>
          <a:lstStyle/>
          <a:p>
            <a:pPr>
              <a:spcAft>
                <a:spcPts val="1200"/>
              </a:spcAft>
            </a:pPr>
            <a:r>
              <a:rPr lang="en-US" sz="2000" dirty="0"/>
              <a:t>The ensemble copula coupling implementation described above is based on the rank order of the raw (interpolated) GEFS ensemble, it is referred to as ECC-Q.</a:t>
            </a:r>
          </a:p>
        </p:txBody>
      </p:sp>
      <p:pic>
        <p:nvPicPr>
          <p:cNvPr id="8" name="Picture 7">
            <a:extLst>
              <a:ext uri="{FF2B5EF4-FFF2-40B4-BE49-F238E27FC236}">
                <a16:creationId xmlns:a16="http://schemas.microsoft.com/office/drawing/2014/main" id="{2288669D-7B94-2D48-A23A-C5E2B786C5CD}"/>
              </a:ext>
            </a:extLst>
          </p:cNvPr>
          <p:cNvPicPr>
            <a:picLocks noChangeAspect="1"/>
          </p:cNvPicPr>
          <p:nvPr/>
        </p:nvPicPr>
        <p:blipFill>
          <a:blip r:embed="rId2"/>
          <a:stretch>
            <a:fillRect/>
          </a:stretch>
        </p:blipFill>
        <p:spPr>
          <a:xfrm>
            <a:off x="838201" y="2042128"/>
            <a:ext cx="7934062" cy="4628203"/>
          </a:xfrm>
          <a:prstGeom prst="rect">
            <a:avLst/>
          </a:prstGeom>
        </p:spPr>
      </p:pic>
      <p:sp>
        <p:nvSpPr>
          <p:cNvPr id="10" name="TextBox 9">
            <a:extLst>
              <a:ext uri="{FF2B5EF4-FFF2-40B4-BE49-F238E27FC236}">
                <a16:creationId xmlns:a16="http://schemas.microsoft.com/office/drawing/2014/main" id="{784890EF-2779-E849-8019-9213D0D4D88A}"/>
              </a:ext>
            </a:extLst>
          </p:cNvPr>
          <p:cNvSpPr txBox="1"/>
          <p:nvPr/>
        </p:nvSpPr>
        <p:spPr>
          <a:xfrm>
            <a:off x="9085633" y="2417237"/>
            <a:ext cx="2645924" cy="3170099"/>
          </a:xfrm>
          <a:prstGeom prst="rect">
            <a:avLst/>
          </a:prstGeom>
          <a:noFill/>
        </p:spPr>
        <p:txBody>
          <a:bodyPr wrap="square" rtlCol="0">
            <a:spAutoFit/>
          </a:bodyPr>
          <a:lstStyle/>
          <a:p>
            <a:r>
              <a:rPr lang="en-US" sz="2000" dirty="0"/>
              <a:t>Where the values of these interpolated raw ensemble members intersect, the rank changes, and this translates into an abrupt change of  the values of the ECC-Q ensemble.</a:t>
            </a:r>
          </a:p>
          <a:p>
            <a:endParaRPr lang="en-US" sz="2000" dirty="0"/>
          </a:p>
        </p:txBody>
      </p:sp>
    </p:spTree>
    <p:extLst>
      <p:ext uri="{BB962C8B-B14F-4D97-AF65-F5344CB8AC3E}">
        <p14:creationId xmlns:p14="http://schemas.microsoft.com/office/powerpoint/2010/main" val="11407982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C30EEB-13E6-4B44-8271-65CC19B446DA}"/>
              </a:ext>
            </a:extLst>
          </p:cNvPr>
          <p:cNvSpPr>
            <a:spLocks noGrp="1"/>
          </p:cNvSpPr>
          <p:nvPr>
            <p:ph type="sldNum" sz="quarter" idx="12"/>
          </p:nvPr>
        </p:nvSpPr>
        <p:spPr/>
        <p:txBody>
          <a:bodyPr/>
          <a:lstStyle/>
          <a:p>
            <a:fld id="{57A943EE-946A-8E45-BF33-9C56051D287D}" type="slidenum">
              <a:rPr lang="en-US" smtClean="0"/>
              <a:t>61</a:t>
            </a:fld>
            <a:endParaRPr lang="en-US"/>
          </a:p>
        </p:txBody>
      </p:sp>
      <p:sp>
        <p:nvSpPr>
          <p:cNvPr id="5" name="Title 1">
            <a:extLst>
              <a:ext uri="{FF2B5EF4-FFF2-40B4-BE49-F238E27FC236}">
                <a16:creationId xmlns:a16="http://schemas.microsoft.com/office/drawing/2014/main" id="{76EB4907-0E0B-3549-8013-6430734D34EC}"/>
              </a:ext>
            </a:extLst>
          </p:cNvPr>
          <p:cNvSpPr>
            <a:spLocks noGrp="1"/>
          </p:cNvSpPr>
          <p:nvPr>
            <p:ph type="title"/>
          </p:nvPr>
        </p:nvSpPr>
        <p:spPr>
          <a:xfrm>
            <a:off x="838200" y="277886"/>
            <a:ext cx="10515600" cy="882121"/>
          </a:xfrm>
        </p:spPr>
        <p:txBody>
          <a:bodyPr>
            <a:normAutofit/>
          </a:bodyPr>
          <a:lstStyle/>
          <a:p>
            <a:r>
              <a:rPr lang="en-US" sz="4000" dirty="0">
                <a:latin typeface="+mn-lt"/>
              </a:rPr>
              <a:t>Wettest ECC-Q ensemble member</a:t>
            </a:r>
          </a:p>
        </p:txBody>
      </p:sp>
      <p:sp>
        <p:nvSpPr>
          <p:cNvPr id="9" name="TextBox 8">
            <a:extLst>
              <a:ext uri="{FF2B5EF4-FFF2-40B4-BE49-F238E27FC236}">
                <a16:creationId xmlns:a16="http://schemas.microsoft.com/office/drawing/2014/main" id="{53CEDC80-4663-CB4B-AAD5-31417DE8A94C}"/>
              </a:ext>
            </a:extLst>
          </p:cNvPr>
          <p:cNvSpPr txBox="1"/>
          <p:nvPr/>
        </p:nvSpPr>
        <p:spPr>
          <a:xfrm>
            <a:off x="1013299" y="1160007"/>
            <a:ext cx="10340502" cy="707886"/>
          </a:xfrm>
          <a:prstGeom prst="rect">
            <a:avLst/>
          </a:prstGeom>
          <a:noFill/>
        </p:spPr>
        <p:txBody>
          <a:bodyPr wrap="square" rtlCol="0">
            <a:spAutoFit/>
          </a:bodyPr>
          <a:lstStyle/>
          <a:p>
            <a:pPr>
              <a:spcAft>
                <a:spcPts val="1200"/>
              </a:spcAft>
            </a:pPr>
            <a:r>
              <a:rPr lang="en-US" sz="2000" dirty="0"/>
              <a:t>We developed an implementation of the ECC-T variant of the ensemble copula coupling approach, which constructs a quantile mapping function and applies it to the raw ensemble.</a:t>
            </a:r>
          </a:p>
        </p:txBody>
      </p:sp>
      <p:pic>
        <p:nvPicPr>
          <p:cNvPr id="8" name="Picture 7">
            <a:extLst>
              <a:ext uri="{FF2B5EF4-FFF2-40B4-BE49-F238E27FC236}">
                <a16:creationId xmlns:a16="http://schemas.microsoft.com/office/drawing/2014/main" id="{2288669D-7B94-2D48-A23A-C5E2B786C5CD}"/>
              </a:ext>
            </a:extLst>
          </p:cNvPr>
          <p:cNvPicPr>
            <a:picLocks noChangeAspect="1"/>
          </p:cNvPicPr>
          <p:nvPr/>
        </p:nvPicPr>
        <p:blipFill>
          <a:blip r:embed="rId2"/>
          <a:stretch>
            <a:fillRect/>
          </a:stretch>
        </p:blipFill>
        <p:spPr>
          <a:xfrm>
            <a:off x="838201" y="2042128"/>
            <a:ext cx="7934062" cy="4628202"/>
          </a:xfrm>
          <a:prstGeom prst="rect">
            <a:avLst/>
          </a:prstGeom>
        </p:spPr>
      </p:pic>
      <p:sp>
        <p:nvSpPr>
          <p:cNvPr id="10" name="TextBox 9">
            <a:extLst>
              <a:ext uri="{FF2B5EF4-FFF2-40B4-BE49-F238E27FC236}">
                <a16:creationId xmlns:a16="http://schemas.microsoft.com/office/drawing/2014/main" id="{784890EF-2779-E849-8019-9213D0D4D88A}"/>
              </a:ext>
            </a:extLst>
          </p:cNvPr>
          <p:cNvSpPr txBox="1"/>
          <p:nvPr/>
        </p:nvSpPr>
        <p:spPr>
          <a:xfrm>
            <a:off x="9085633" y="2417237"/>
            <a:ext cx="2645924" cy="3170099"/>
          </a:xfrm>
          <a:prstGeom prst="rect">
            <a:avLst/>
          </a:prstGeom>
          <a:noFill/>
        </p:spPr>
        <p:txBody>
          <a:bodyPr wrap="square" rtlCol="0">
            <a:spAutoFit/>
          </a:bodyPr>
          <a:lstStyle/>
          <a:p>
            <a:r>
              <a:rPr lang="en-US" sz="2000" dirty="0"/>
              <a:t>This new </a:t>
            </a:r>
            <a:r>
              <a:rPr lang="en-US" sz="2000" dirty="0" err="1"/>
              <a:t>implemen-tation</a:t>
            </a:r>
            <a:r>
              <a:rPr lang="en-US" sz="2000" dirty="0"/>
              <a:t> preserves the statistical properties of the ECC-Q ensemble, but it avoids the sharp gradients and produces more physically realistic, fine-scale ensemble members.</a:t>
            </a:r>
          </a:p>
          <a:p>
            <a:endParaRPr lang="en-US" sz="2000" dirty="0"/>
          </a:p>
        </p:txBody>
      </p:sp>
    </p:spTree>
    <p:extLst>
      <p:ext uri="{BB962C8B-B14F-4D97-AF65-F5344CB8AC3E}">
        <p14:creationId xmlns:p14="http://schemas.microsoft.com/office/powerpoint/2010/main" val="35408745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C30EEB-13E6-4B44-8271-65CC19B446DA}"/>
              </a:ext>
            </a:extLst>
          </p:cNvPr>
          <p:cNvSpPr>
            <a:spLocks noGrp="1"/>
          </p:cNvSpPr>
          <p:nvPr>
            <p:ph type="sldNum" sz="quarter" idx="12"/>
          </p:nvPr>
        </p:nvSpPr>
        <p:spPr/>
        <p:txBody>
          <a:bodyPr/>
          <a:lstStyle/>
          <a:p>
            <a:fld id="{57A943EE-946A-8E45-BF33-9C56051D287D}" type="slidenum">
              <a:rPr lang="en-US" smtClean="0"/>
              <a:t>62</a:t>
            </a:fld>
            <a:endParaRPr lang="en-US"/>
          </a:p>
        </p:txBody>
      </p:sp>
      <p:sp>
        <p:nvSpPr>
          <p:cNvPr id="5" name="Title 1">
            <a:extLst>
              <a:ext uri="{FF2B5EF4-FFF2-40B4-BE49-F238E27FC236}">
                <a16:creationId xmlns:a16="http://schemas.microsoft.com/office/drawing/2014/main" id="{76EB4907-0E0B-3549-8013-6430734D34EC}"/>
              </a:ext>
            </a:extLst>
          </p:cNvPr>
          <p:cNvSpPr>
            <a:spLocks noGrp="1"/>
          </p:cNvSpPr>
          <p:nvPr>
            <p:ph type="title"/>
          </p:nvPr>
        </p:nvSpPr>
        <p:spPr>
          <a:xfrm>
            <a:off x="838200" y="277886"/>
            <a:ext cx="10718260" cy="882121"/>
          </a:xfrm>
        </p:spPr>
        <p:txBody>
          <a:bodyPr>
            <a:normAutofit fontScale="90000"/>
          </a:bodyPr>
          <a:lstStyle/>
          <a:p>
            <a:r>
              <a:rPr lang="en-US" sz="4000" dirty="0">
                <a:latin typeface="+mn-lt"/>
              </a:rPr>
              <a:t>Verification of forecasts of sub-grid precipitation maxima</a:t>
            </a:r>
          </a:p>
        </p:txBody>
      </p:sp>
      <p:sp>
        <p:nvSpPr>
          <p:cNvPr id="9" name="TextBox 8">
            <a:extLst>
              <a:ext uri="{FF2B5EF4-FFF2-40B4-BE49-F238E27FC236}">
                <a16:creationId xmlns:a16="http://schemas.microsoft.com/office/drawing/2014/main" id="{53CEDC80-4663-CB4B-AAD5-31417DE8A94C}"/>
              </a:ext>
            </a:extLst>
          </p:cNvPr>
          <p:cNvSpPr txBox="1"/>
          <p:nvPr/>
        </p:nvSpPr>
        <p:spPr>
          <a:xfrm>
            <a:off x="1013299" y="1160007"/>
            <a:ext cx="10340502" cy="1785104"/>
          </a:xfrm>
          <a:prstGeom prst="rect">
            <a:avLst/>
          </a:prstGeom>
          <a:noFill/>
        </p:spPr>
        <p:txBody>
          <a:bodyPr wrap="square" rtlCol="0">
            <a:spAutoFit/>
          </a:bodyPr>
          <a:lstStyle/>
          <a:p>
            <a:pPr>
              <a:spcAft>
                <a:spcPts val="1200"/>
              </a:spcAft>
            </a:pPr>
            <a:r>
              <a:rPr lang="en-US" sz="2000" dirty="0"/>
              <a:t>For a quantitative comparison of the quality of the different post-processed ensemble forecast fields, we calculate the maximum analyzed precipitation amount over all fine scale grid points associated with each coarse scale grid point and across all four lead time periods.</a:t>
            </a:r>
          </a:p>
          <a:p>
            <a:pPr>
              <a:spcAft>
                <a:spcPts val="1200"/>
              </a:spcAft>
            </a:pPr>
            <a:r>
              <a:rPr lang="en-US" sz="2000" dirty="0"/>
              <a:t>We do the same for each post-processed ensemble member, and derive probabilities for the maximum sub-grid scale precipitation amounts exceeding a certain threshold.</a:t>
            </a:r>
          </a:p>
        </p:txBody>
      </p:sp>
      <p:pic>
        <p:nvPicPr>
          <p:cNvPr id="3" name="Picture 2">
            <a:extLst>
              <a:ext uri="{FF2B5EF4-FFF2-40B4-BE49-F238E27FC236}">
                <a16:creationId xmlns:a16="http://schemas.microsoft.com/office/drawing/2014/main" id="{B1908FA0-157F-8247-8170-CFCEE600E994}"/>
              </a:ext>
            </a:extLst>
          </p:cNvPr>
          <p:cNvPicPr>
            <a:picLocks noChangeAspect="1"/>
          </p:cNvPicPr>
          <p:nvPr/>
        </p:nvPicPr>
        <p:blipFill>
          <a:blip r:embed="rId2"/>
          <a:stretch>
            <a:fillRect/>
          </a:stretch>
        </p:blipFill>
        <p:spPr>
          <a:xfrm>
            <a:off x="838200" y="3386877"/>
            <a:ext cx="8375515" cy="3045649"/>
          </a:xfrm>
          <a:prstGeom prst="rect">
            <a:avLst/>
          </a:prstGeom>
        </p:spPr>
      </p:pic>
      <p:sp>
        <p:nvSpPr>
          <p:cNvPr id="6" name="TextBox 5">
            <a:extLst>
              <a:ext uri="{FF2B5EF4-FFF2-40B4-BE49-F238E27FC236}">
                <a16:creationId xmlns:a16="http://schemas.microsoft.com/office/drawing/2014/main" id="{5B9126AA-C4AB-1E4C-94B9-FD1EF9CEE6D7}"/>
              </a:ext>
            </a:extLst>
          </p:cNvPr>
          <p:cNvSpPr txBox="1"/>
          <p:nvPr/>
        </p:nvSpPr>
        <p:spPr>
          <a:xfrm>
            <a:off x="9523379" y="3268040"/>
            <a:ext cx="2295727" cy="2862322"/>
          </a:xfrm>
          <a:prstGeom prst="rect">
            <a:avLst/>
          </a:prstGeom>
          <a:noFill/>
        </p:spPr>
        <p:txBody>
          <a:bodyPr wrap="square" rtlCol="0">
            <a:spAutoFit/>
          </a:bodyPr>
          <a:lstStyle/>
          <a:p>
            <a:r>
              <a:rPr lang="en-US" sz="2000" dirty="0"/>
              <a:t>Brier skill scores suggest that our MDSS method and our new ECC-T implementation compare favorably with the established </a:t>
            </a:r>
            <a:r>
              <a:rPr lang="en-US" sz="2000" dirty="0" err="1"/>
              <a:t>Schaake</a:t>
            </a:r>
            <a:r>
              <a:rPr lang="en-US" sz="2000" dirty="0"/>
              <a:t> shuffle and ECC-Q approach.</a:t>
            </a:r>
          </a:p>
        </p:txBody>
      </p:sp>
    </p:spTree>
    <p:extLst>
      <p:ext uri="{BB962C8B-B14F-4D97-AF65-F5344CB8AC3E}">
        <p14:creationId xmlns:p14="http://schemas.microsoft.com/office/powerpoint/2010/main" val="24691322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Conclusion</a:t>
            </a:r>
          </a:p>
        </p:txBody>
      </p:sp>
      <p:sp>
        <p:nvSpPr>
          <p:cNvPr id="3" name="Content Placeholder 2"/>
          <p:cNvSpPr>
            <a:spLocks noGrp="1"/>
          </p:cNvSpPr>
          <p:nvPr>
            <p:ph idx="1"/>
          </p:nvPr>
        </p:nvSpPr>
        <p:spPr/>
        <p:txBody>
          <a:bodyPr/>
          <a:lstStyle/>
          <a:p>
            <a:r>
              <a:rPr lang="en-US" dirty="0"/>
              <a:t>Under National Blend, we have developed a complicated but skillful algorithm for PQPF that dramatically improves reliability and skill.</a:t>
            </a:r>
          </a:p>
          <a:p>
            <a:r>
              <a:rPr lang="en-US" dirty="0"/>
              <a:t>Leverages MMEs, per Louis </a:t>
            </a:r>
            <a:r>
              <a:rPr lang="en-US" dirty="0" err="1"/>
              <a:t>Uccellini’s</a:t>
            </a:r>
            <a:r>
              <a:rPr lang="en-US" dirty="0"/>
              <a:t> strong desire.</a:t>
            </a:r>
          </a:p>
          <a:p>
            <a:r>
              <a:rPr lang="en-US" dirty="0"/>
              <a:t>With supplemental locations process, skirts many of the challenges associated with small training data sets.</a:t>
            </a:r>
          </a:p>
          <a:p>
            <a:r>
              <a:rPr lang="en-US" dirty="0"/>
              <a:t>Will underlie NDFD, the database the NWS uses, for years to come.</a:t>
            </a:r>
          </a:p>
          <a:p>
            <a:r>
              <a:rPr lang="en-US" dirty="0"/>
              <a:t>Interested in comparisons against algorithms hydrologists use.</a:t>
            </a:r>
          </a:p>
        </p:txBody>
      </p:sp>
      <p:sp>
        <p:nvSpPr>
          <p:cNvPr id="4" name="Slide Number Placeholder 3"/>
          <p:cNvSpPr>
            <a:spLocks noGrp="1"/>
          </p:cNvSpPr>
          <p:nvPr>
            <p:ph type="sldNum" sz="quarter" idx="12"/>
          </p:nvPr>
        </p:nvSpPr>
        <p:spPr/>
        <p:txBody>
          <a:bodyPr/>
          <a:lstStyle/>
          <a:p>
            <a:fld id="{435099C4-F8E9-DE4A-8183-3503EE245662}" type="slidenum">
              <a:rPr lang="en-US" smtClean="0"/>
              <a:t>63</a:t>
            </a:fld>
            <a:endParaRPr lang="en-US"/>
          </a:p>
        </p:txBody>
      </p:sp>
      <p:sp>
        <p:nvSpPr>
          <p:cNvPr id="5" name="TextBox 4"/>
          <p:cNvSpPr txBox="1"/>
          <p:nvPr/>
        </p:nvSpPr>
        <p:spPr>
          <a:xfrm>
            <a:off x="449179" y="5761464"/>
            <a:ext cx="11293642" cy="830997"/>
          </a:xfrm>
          <a:prstGeom prst="rect">
            <a:avLst/>
          </a:prstGeom>
          <a:noFill/>
        </p:spPr>
        <p:txBody>
          <a:bodyPr wrap="square" rtlCol="0">
            <a:spAutoFit/>
          </a:bodyPr>
          <a:lstStyle/>
          <a:p>
            <a:r>
              <a:rPr lang="en-US" sz="1600" dirty="0"/>
              <a:t>Ref: Hamill, T.M., E. Engle, D. Myrick, M. </a:t>
            </a:r>
            <a:r>
              <a:rPr lang="en-US" sz="1600" dirty="0" err="1"/>
              <a:t>Peroutka</a:t>
            </a:r>
            <a:r>
              <a:rPr lang="en-US" sz="1600" dirty="0"/>
              <a:t>, C. </a:t>
            </a:r>
            <a:r>
              <a:rPr lang="en-US" sz="1600" dirty="0" err="1"/>
              <a:t>Finan</a:t>
            </a:r>
            <a:r>
              <a:rPr lang="en-US" sz="1600" dirty="0"/>
              <a:t>, and M. </a:t>
            </a:r>
            <a:r>
              <a:rPr lang="en-US" sz="1600" dirty="0" err="1"/>
              <a:t>Scheuerer</a:t>
            </a:r>
            <a:r>
              <a:rPr lang="en-US" sz="1600" dirty="0"/>
              <a:t>, 2017: </a:t>
            </a:r>
            <a:r>
              <a:rPr lang="en-US" sz="1600" dirty="0">
                <a:hlinkClick r:id="rId2"/>
              </a:rPr>
              <a:t>The U.S. National Blend of Models for Statistical Postprocessing of Probability of Precipitation and Deterministic Precipitation Amount.</a:t>
            </a:r>
            <a:r>
              <a:rPr lang="en-US" sz="1600" dirty="0"/>
              <a:t> </a:t>
            </a:r>
            <a:r>
              <a:rPr lang="en-US" sz="1600" i="1" dirty="0"/>
              <a:t>Mon. </a:t>
            </a:r>
            <a:r>
              <a:rPr lang="en-US" sz="1600" i="1" dirty="0" err="1"/>
              <a:t>Wea</a:t>
            </a:r>
            <a:r>
              <a:rPr lang="en-US" sz="1600" i="1" dirty="0"/>
              <a:t>. Rev.,</a:t>
            </a:r>
            <a:r>
              <a:rPr lang="en-US" sz="1600" dirty="0"/>
              <a:t> </a:t>
            </a:r>
            <a:r>
              <a:rPr lang="en-US" sz="1600" b="1" dirty="0"/>
              <a:t>145</a:t>
            </a:r>
            <a:r>
              <a:rPr lang="en-US" sz="1600" dirty="0"/>
              <a:t>, 3441-3463, </a:t>
            </a:r>
            <a:r>
              <a:rPr lang="en-US" sz="1600" dirty="0">
                <a:hlinkClick r:id="rId3"/>
              </a:rPr>
              <a:t>https://doi.org/10.1175/MWR-D-16-0331.1</a:t>
            </a:r>
            <a:r>
              <a:rPr lang="en-US" sz="1600" dirty="0"/>
              <a:t>  .  Additional article(s) to come describing recent dressing improvements.</a:t>
            </a:r>
          </a:p>
        </p:txBody>
      </p:sp>
    </p:spTree>
    <p:extLst>
      <p:ext uri="{BB962C8B-B14F-4D97-AF65-F5344CB8AC3E}">
        <p14:creationId xmlns:p14="http://schemas.microsoft.com/office/powerpoint/2010/main" val="1391166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High-level concept of National Blend PQPF</a:t>
            </a:r>
          </a:p>
        </p:txBody>
      </p:sp>
      <p:sp>
        <p:nvSpPr>
          <p:cNvPr id="4" name="Slide Number Placeholder 3"/>
          <p:cNvSpPr>
            <a:spLocks noGrp="1"/>
          </p:cNvSpPr>
          <p:nvPr>
            <p:ph type="sldNum" sz="quarter" idx="12"/>
          </p:nvPr>
        </p:nvSpPr>
        <p:spPr/>
        <p:txBody>
          <a:bodyPr/>
          <a:lstStyle/>
          <a:p>
            <a:fld id="{435099C4-F8E9-DE4A-8183-3503EE245662}" type="slidenum">
              <a:rPr lang="en-US" smtClean="0"/>
              <a:t>7</a:t>
            </a:fld>
            <a:endParaRPr lang="en-US"/>
          </a:p>
        </p:txBody>
      </p:sp>
      <p:sp>
        <p:nvSpPr>
          <p:cNvPr id="5" name="Rectangle 4"/>
          <p:cNvSpPr/>
          <p:nvPr/>
        </p:nvSpPr>
        <p:spPr>
          <a:xfrm>
            <a:off x="2151529" y="2104465"/>
            <a:ext cx="1072934" cy="322729"/>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Model A</a:t>
            </a:r>
          </a:p>
        </p:txBody>
      </p:sp>
      <p:sp>
        <p:nvSpPr>
          <p:cNvPr id="8" name="Rectangle 7"/>
          <p:cNvSpPr/>
          <p:nvPr/>
        </p:nvSpPr>
        <p:spPr>
          <a:xfrm>
            <a:off x="4002269" y="2095499"/>
            <a:ext cx="1072934" cy="322729"/>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Model B</a:t>
            </a:r>
          </a:p>
        </p:txBody>
      </p:sp>
      <p:sp>
        <p:nvSpPr>
          <p:cNvPr id="9" name="Rectangle 8"/>
          <p:cNvSpPr/>
          <p:nvPr/>
        </p:nvSpPr>
        <p:spPr>
          <a:xfrm>
            <a:off x="7710119" y="2095500"/>
            <a:ext cx="1072934" cy="322729"/>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Model D</a:t>
            </a:r>
          </a:p>
        </p:txBody>
      </p:sp>
      <p:sp>
        <p:nvSpPr>
          <p:cNvPr id="10" name="Rectangle 9"/>
          <p:cNvSpPr/>
          <p:nvPr/>
        </p:nvSpPr>
        <p:spPr>
          <a:xfrm>
            <a:off x="5859379" y="2082406"/>
            <a:ext cx="1072934" cy="322729"/>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Model C</a:t>
            </a:r>
          </a:p>
        </p:txBody>
      </p:sp>
      <p:sp>
        <p:nvSpPr>
          <p:cNvPr id="11" name="Rectangle 10"/>
          <p:cNvSpPr/>
          <p:nvPr/>
        </p:nvSpPr>
        <p:spPr>
          <a:xfrm>
            <a:off x="4459705" y="2895600"/>
            <a:ext cx="2013284" cy="77002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Statistical</a:t>
            </a:r>
          </a:p>
          <a:p>
            <a:pPr algn="ctr"/>
            <a:r>
              <a:rPr lang="en-US" dirty="0" err="1"/>
              <a:t>Postprocessing</a:t>
            </a:r>
            <a:endParaRPr lang="en-US" dirty="0"/>
          </a:p>
        </p:txBody>
      </p:sp>
      <p:sp>
        <p:nvSpPr>
          <p:cNvPr id="12" name="Parallelogram 11"/>
          <p:cNvSpPr/>
          <p:nvPr/>
        </p:nvSpPr>
        <p:spPr>
          <a:xfrm>
            <a:off x="4267200" y="4251158"/>
            <a:ext cx="2294021" cy="60157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stCxn id="5" idx="3"/>
          </p:cNvCxnSpPr>
          <p:nvPr/>
        </p:nvCxnSpPr>
        <p:spPr>
          <a:xfrm>
            <a:off x="3224463" y="2265830"/>
            <a:ext cx="1235242" cy="6297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2"/>
          </p:cNvCxnSpPr>
          <p:nvPr/>
        </p:nvCxnSpPr>
        <p:spPr>
          <a:xfrm flipH="1">
            <a:off x="5931568" y="2405135"/>
            <a:ext cx="464278" cy="5035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472989" y="2255745"/>
            <a:ext cx="1243500" cy="6398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530479" y="2414100"/>
            <a:ext cx="470647" cy="4714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134501" y="4367281"/>
            <a:ext cx="724878" cy="369332"/>
          </a:xfrm>
          <a:prstGeom prst="rect">
            <a:avLst/>
          </a:prstGeom>
          <a:noFill/>
        </p:spPr>
        <p:txBody>
          <a:bodyPr wrap="none" rtlCol="0">
            <a:spAutoFit/>
          </a:bodyPr>
          <a:lstStyle/>
          <a:p>
            <a:r>
              <a:rPr lang="en-US"/>
              <a:t>NDFD</a:t>
            </a:r>
          </a:p>
        </p:txBody>
      </p:sp>
      <p:cxnSp>
        <p:nvCxnSpPr>
          <p:cNvPr id="23" name="Straight Arrow Connector 22"/>
          <p:cNvCxnSpPr>
            <a:stCxn id="11" idx="2"/>
            <a:endCxn id="12" idx="0"/>
          </p:cNvCxnSpPr>
          <p:nvPr/>
        </p:nvCxnSpPr>
        <p:spPr>
          <a:xfrm flipH="1">
            <a:off x="5414211" y="3665621"/>
            <a:ext cx="52136" cy="5855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12" idx="4"/>
          </p:cNvCxnSpPr>
          <p:nvPr/>
        </p:nvCxnSpPr>
        <p:spPr>
          <a:xfrm flipV="1">
            <a:off x="5414211" y="4852737"/>
            <a:ext cx="0" cy="681789"/>
          </a:xfrm>
          <a:prstGeom prst="straightConnector1">
            <a:avLst/>
          </a:prstGeom>
          <a:ln w="28575">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940968" y="5534526"/>
            <a:ext cx="1171074" cy="61762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WFOs</a:t>
            </a:r>
          </a:p>
        </p:txBody>
      </p:sp>
      <p:sp>
        <p:nvSpPr>
          <p:cNvPr id="31" name="TextBox 30"/>
          <p:cNvSpPr txBox="1"/>
          <p:nvPr/>
        </p:nvSpPr>
        <p:spPr>
          <a:xfrm>
            <a:off x="7403431" y="2714214"/>
            <a:ext cx="4615654" cy="2246769"/>
          </a:xfrm>
          <a:prstGeom prst="rect">
            <a:avLst/>
          </a:prstGeom>
          <a:noFill/>
        </p:spPr>
        <p:txBody>
          <a:bodyPr wrap="square" rtlCol="0">
            <a:spAutoFit/>
          </a:bodyPr>
          <a:lstStyle/>
          <a:p>
            <a:endParaRPr lang="en-US" sz="2000" dirty="0"/>
          </a:p>
          <a:p>
            <a:r>
              <a:rPr lang="en-US" sz="2000" dirty="0"/>
              <a:t>Currently the data from various ensemble prediction systems are combined at an early stage of the National Blend </a:t>
            </a:r>
            <a:r>
              <a:rPr lang="en-US" sz="2000" dirty="0" err="1"/>
              <a:t>postprocessing</a:t>
            </a:r>
            <a:r>
              <a:rPr lang="en-US" sz="2000" dirty="0"/>
              <a:t>.  The technique I’ll describe in subsequent slides is an update of this.</a:t>
            </a:r>
          </a:p>
        </p:txBody>
      </p:sp>
      <p:sp>
        <p:nvSpPr>
          <p:cNvPr id="3" name="TextBox 2">
            <a:extLst>
              <a:ext uri="{FF2B5EF4-FFF2-40B4-BE49-F238E27FC236}">
                <a16:creationId xmlns:a16="http://schemas.microsoft.com/office/drawing/2014/main" id="{D6D31D8E-57E2-3C4F-89D1-33E8F4551CFB}"/>
              </a:ext>
            </a:extLst>
          </p:cNvPr>
          <p:cNvSpPr txBox="1"/>
          <p:nvPr/>
        </p:nvSpPr>
        <p:spPr>
          <a:xfrm>
            <a:off x="1053132" y="3911987"/>
            <a:ext cx="2505840" cy="2523768"/>
          </a:xfrm>
          <a:prstGeom prst="rect">
            <a:avLst/>
          </a:prstGeom>
          <a:noFill/>
        </p:spPr>
        <p:txBody>
          <a:bodyPr wrap="square" rtlCol="0">
            <a:spAutoFit/>
          </a:bodyPr>
          <a:lstStyle/>
          <a:p>
            <a:r>
              <a:rPr lang="en-US" sz="2000" dirty="0"/>
              <a:t>Ideally, the NDFD is so good in accuracy, detail, spatial consistency that forecasters see no need to manually modify.</a:t>
            </a:r>
          </a:p>
          <a:p>
            <a:endParaRPr lang="en-US" dirty="0"/>
          </a:p>
        </p:txBody>
      </p:sp>
      <p:cxnSp>
        <p:nvCxnSpPr>
          <p:cNvPr id="7" name="Straight Arrow Connector 6">
            <a:extLst>
              <a:ext uri="{FF2B5EF4-FFF2-40B4-BE49-F238E27FC236}">
                <a16:creationId xmlns:a16="http://schemas.microsoft.com/office/drawing/2014/main" id="{841D0B28-70F9-E94B-9C75-BB886196E2C3}"/>
              </a:ext>
            </a:extLst>
          </p:cNvPr>
          <p:cNvCxnSpPr/>
          <p:nvPr/>
        </p:nvCxnSpPr>
        <p:spPr>
          <a:xfrm>
            <a:off x="3424990" y="4598377"/>
            <a:ext cx="577279" cy="0"/>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535D7D7-F4A1-0844-AF03-E85E371DD97F}"/>
              </a:ext>
            </a:extLst>
          </p:cNvPr>
          <p:cNvCxnSpPr>
            <a:cxnSpLocks/>
          </p:cNvCxnSpPr>
          <p:nvPr/>
        </p:nvCxnSpPr>
        <p:spPr>
          <a:xfrm flipH="1">
            <a:off x="6543763" y="3316988"/>
            <a:ext cx="771436" cy="0"/>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519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69" y="92675"/>
            <a:ext cx="11491546" cy="1269711"/>
          </a:xfrm>
        </p:spPr>
        <p:txBody>
          <a:bodyPr>
            <a:normAutofit fontScale="90000"/>
          </a:bodyPr>
          <a:lstStyle/>
          <a:p>
            <a:r>
              <a:rPr lang="en-US" b="1" dirty="0"/>
              <a:t>Reliability diagrams for raw ensemble guidance, verified against 1/8-degree CCPA, Apr-Jun 2016, CONUS</a:t>
            </a:r>
          </a:p>
        </p:txBody>
      </p:sp>
      <p:sp>
        <p:nvSpPr>
          <p:cNvPr id="4" name="Slide Number Placeholder 3"/>
          <p:cNvSpPr>
            <a:spLocks noGrp="1"/>
          </p:cNvSpPr>
          <p:nvPr>
            <p:ph type="sldNum" sz="quarter" idx="12"/>
          </p:nvPr>
        </p:nvSpPr>
        <p:spPr/>
        <p:txBody>
          <a:bodyPr/>
          <a:lstStyle/>
          <a:p>
            <a:fld id="{435099C4-F8E9-DE4A-8183-3503EE245662}" type="slidenum">
              <a:rPr lang="en-US" smtClean="0"/>
              <a:t>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7645" y="1400796"/>
            <a:ext cx="7967518" cy="5457204"/>
          </a:xfrm>
          <a:prstGeom prst="rect">
            <a:avLst/>
          </a:prstGeom>
        </p:spPr>
      </p:pic>
      <p:sp>
        <p:nvSpPr>
          <p:cNvPr id="6" name="Rectangle 5"/>
          <p:cNvSpPr/>
          <p:nvPr/>
        </p:nvSpPr>
        <p:spPr>
          <a:xfrm>
            <a:off x="1246910" y="4426527"/>
            <a:ext cx="8943109" cy="243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Raw ensemble guidance is quite unreliable, due to many issues, including insufficient resolution, treatment of model uncertainty in the ensemble prediction system, sampling issues from limited ensemble size. We need post-processing methods to improve skill and reliability and synthesize information from multiple systems.</a:t>
            </a:r>
          </a:p>
        </p:txBody>
      </p:sp>
    </p:spTree>
    <p:extLst>
      <p:ext uri="{BB962C8B-B14F-4D97-AF65-F5344CB8AC3E}">
        <p14:creationId xmlns:p14="http://schemas.microsoft.com/office/powerpoint/2010/main" val="1604102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031" y="106564"/>
            <a:ext cx="11614484" cy="1143000"/>
          </a:xfrm>
        </p:spPr>
        <p:txBody>
          <a:bodyPr>
            <a:noAutofit/>
          </a:bodyPr>
          <a:lstStyle/>
          <a:p>
            <a:r>
              <a:rPr lang="en-US" sz="3600" b="1" dirty="0"/>
              <a:t>How do we get around the problem of a lack of training data?  </a:t>
            </a:r>
          </a:p>
        </p:txBody>
      </p:sp>
      <p:graphicFrame>
        <p:nvGraphicFramePr>
          <p:cNvPr id="4" name="Object 2"/>
          <p:cNvGraphicFramePr>
            <a:graphicFrameLocks noChangeAspect="1"/>
          </p:cNvGraphicFramePr>
          <p:nvPr>
            <p:extLst/>
          </p:nvPr>
        </p:nvGraphicFramePr>
        <p:xfrm>
          <a:off x="1525172" y="1357238"/>
          <a:ext cx="8964439" cy="4137433"/>
        </p:xfrm>
        <a:graphic>
          <a:graphicData uri="http://schemas.openxmlformats.org/presentationml/2006/ole">
            <mc:AlternateContent xmlns:mc="http://schemas.openxmlformats.org/markup-compatibility/2006">
              <mc:Choice xmlns:v="urn:schemas-microsoft-com:vml" Requires="v">
                <p:oleObj spid="_x0000_s1046" name="Document" r:id="rId3" imgW="4852416" imgH="2240280" progId="Word.Document.8">
                  <p:embed/>
                </p:oleObj>
              </mc:Choice>
              <mc:Fallback>
                <p:oleObj name="Document" r:id="rId3" imgW="4852416" imgH="22402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172" y="1357238"/>
                        <a:ext cx="8964439" cy="4137433"/>
                      </a:xfrm>
                      <a:prstGeom prst="rect">
                        <a:avLst/>
                      </a:prstGeom>
                      <a:noFill/>
                    </p:spPr>
                  </p:pic>
                </p:oleObj>
              </mc:Fallback>
            </mc:AlternateContent>
          </a:graphicData>
        </a:graphic>
      </p:graphicFrame>
      <p:sp>
        <p:nvSpPr>
          <p:cNvPr id="5" name="TextBox 4"/>
          <p:cNvSpPr txBox="1"/>
          <p:nvPr/>
        </p:nvSpPr>
        <p:spPr>
          <a:xfrm>
            <a:off x="619412" y="5494671"/>
            <a:ext cx="11161721" cy="1200329"/>
          </a:xfrm>
          <a:prstGeom prst="rect">
            <a:avLst/>
          </a:prstGeom>
          <a:noFill/>
        </p:spPr>
        <p:txBody>
          <a:bodyPr wrap="square" rtlCol="0">
            <a:spAutoFit/>
          </a:bodyPr>
          <a:lstStyle/>
          <a:p>
            <a:r>
              <a:rPr lang="en-US" sz="2400" dirty="0"/>
              <a:t>Say you want to statistically post-process your model precipitation forecast to improve it.   Training only with data at this particular point, we don’t have enough information to make a statistically meaningful correction to the most recent forecast.</a:t>
            </a:r>
          </a:p>
        </p:txBody>
      </p:sp>
      <p:sp>
        <p:nvSpPr>
          <p:cNvPr id="6" name="Slide Number Placeholder 5"/>
          <p:cNvSpPr>
            <a:spLocks noGrp="1"/>
          </p:cNvSpPr>
          <p:nvPr>
            <p:ph type="sldNum" sz="quarter" idx="12"/>
          </p:nvPr>
        </p:nvSpPr>
        <p:spPr/>
        <p:txBody>
          <a:bodyPr/>
          <a:lstStyle/>
          <a:p>
            <a:fld id="{FA4465CA-C827-DE4B-AFDB-C3B6AAA9923F}" type="slidenum">
              <a:rPr lang="en-US" smtClean="0"/>
              <a:t>9</a:t>
            </a:fld>
            <a:endParaRPr lang="en-US"/>
          </a:p>
        </p:txBody>
      </p:sp>
    </p:spTree>
    <p:extLst>
      <p:ext uri="{BB962C8B-B14F-4D97-AF65-F5344CB8AC3E}">
        <p14:creationId xmlns:p14="http://schemas.microsoft.com/office/powerpoint/2010/main" val="12905735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32893</TotalTime>
  <Words>4374</Words>
  <Application>Microsoft Macintosh PowerPoint</Application>
  <PresentationFormat>Widescreen</PresentationFormat>
  <Paragraphs>609</Paragraphs>
  <Slides>63</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68" baseType="lpstr">
      <vt:lpstr>Arial</vt:lpstr>
      <vt:lpstr>Calibri</vt:lpstr>
      <vt:lpstr>Calibri Light</vt:lpstr>
      <vt:lpstr>Office Theme</vt:lpstr>
      <vt:lpstr>Document</vt:lpstr>
      <vt:lpstr>Improved Statistical Postprocessing of Precipitation for NWS Forecasts and Hydrologic Applications  </vt:lpstr>
      <vt:lpstr>Outline</vt:lpstr>
      <vt:lpstr>Why the National Blend? Look at recent data from the NDFD (National Digital Forecast Database)</vt:lpstr>
      <vt:lpstr>Louis Uccellini’s directive, and our work</vt:lpstr>
      <vt:lpstr>What do we mean by postprocessing?</vt:lpstr>
      <vt:lpstr>What qualities do we want in the post-processed guidance?</vt:lpstr>
      <vt:lpstr>High-level concept of National Blend PQPF</vt:lpstr>
      <vt:lpstr>Reliability diagrams for raw ensemble guidance, verified against 1/8-degree CCPA, Apr-Jun 2016, CONUS</vt:lpstr>
      <vt:lpstr>How do we get around the problem of a lack of training data?  </vt:lpstr>
      <vt:lpstr>A high-level description of the algorithm</vt:lpstr>
      <vt:lpstr>Future Blend PQPF algorithm</vt:lpstr>
      <vt:lpstr>Future Blend algorithm</vt:lpstr>
      <vt:lpstr>Future Blend algorithm</vt:lpstr>
      <vt:lpstr>How do we get around the problem of a lack of training data?  </vt:lpstr>
      <vt:lpstr>Pool training data in the surrounding region?   Biases can be related to geographic location.</vt:lpstr>
      <vt:lpstr>Enlarging training sample size with supplemental locations.</vt:lpstr>
      <vt:lpstr>Using supplemental locations, apply quantile mapping.</vt:lpstr>
      <vt:lpstr>Why quantile mapping to adjust for conditional bias?</vt:lpstr>
      <vt:lpstr>Regression of longer-lead forecasts:  a synthetic example</vt:lpstr>
      <vt:lpstr>Regression of longer-lead forecasts:  a synthetic example</vt:lpstr>
      <vt:lpstr>Enlarging ensemble size and dealing with overconfidence in precipitation location:  quantile mapping using surrounding points.</vt:lpstr>
      <vt:lpstr>Mapping relationships implied in previous example.</vt:lpstr>
      <vt:lpstr>Raw and quantile-mapped results, POP</vt:lpstr>
      <vt:lpstr>“Dressing”: Fortin’s two ways to address overconfidence</vt:lpstr>
      <vt:lpstr>PowerPoint Presentation</vt:lpstr>
      <vt:lpstr>New PQPF dressing procedure.</vt:lpstr>
      <vt:lpstr>PowerPoint Presentation</vt:lpstr>
      <vt:lpstr>PowerPoint Presentation</vt:lpstr>
      <vt:lpstr>PowerPoint Presentation</vt:lpstr>
      <vt:lpstr>Closest-member histograms  used in weighting the quantile-mapped ensemble members.</vt:lpstr>
      <vt:lpstr>Postprocessing results.  (data on 1/8 degree grid over CONUS, April-June 2016, trained and evaluated against CCPA precipitation analyses.  Previous 60 days of forecasts/analyses used to train).</vt:lpstr>
      <vt:lpstr>PowerPoint Presentation</vt:lpstr>
      <vt:lpstr>POP after closest histogram weighting, dressing</vt:lpstr>
      <vt:lpstr>Raw &amp; quantile-mapped results, &gt; 10 mm</vt:lpstr>
      <vt:lpstr>After closest-histogram weighting, dressing, &gt; 10 mm</vt:lpstr>
      <vt:lpstr>PowerPoint Presentation</vt:lpstr>
      <vt:lpstr>PowerPoint Presentation</vt:lpstr>
      <vt:lpstr>A quick case study (NCEP GEFS).  </vt:lpstr>
      <vt:lpstr>A quick case study (CMC ensemble).  </vt:lpstr>
      <vt:lpstr>A quick case study (ECMWF).  </vt:lpstr>
      <vt:lpstr>Multi-model POP and verifying analysis</vt:lpstr>
      <vt:lpstr>Advantages / disadvantages of National Blend algorithm as developed here.</vt:lpstr>
      <vt:lpstr> Part 2: Modelling the space-time variability in post-processed ensemble precipitation forecasts</vt:lpstr>
      <vt:lpstr>For hydrologic ensemble prediction:  No      Yes</vt:lpstr>
      <vt:lpstr>For hydrologic ensemble prediction:  No      Yes</vt:lpstr>
      <vt:lpstr>Spatial dependence of precipitation forecast fields</vt:lpstr>
      <vt:lpstr>Serial dependence of precipitation forecast fields</vt:lpstr>
      <vt:lpstr>Existing approach #1:  the “Schaake Shuffle”</vt:lpstr>
      <vt:lpstr>The Schaake Shuffle</vt:lpstr>
      <vt:lpstr>The Minimum-Divergence Schaake Shuffle</vt:lpstr>
      <vt:lpstr>The Minimum-Divergence Schaake Shuffle</vt:lpstr>
      <vt:lpstr>Ensemble Copula Coupling</vt:lpstr>
      <vt:lpstr>Ensemble Copula Coupling</vt:lpstr>
      <vt:lpstr>Generating high-resolution precipitation forecast fields</vt:lpstr>
      <vt:lpstr>Predicted and analyzed precipitation fields</vt:lpstr>
      <vt:lpstr>Wettest (standard) Schaake shuffle ensemble member</vt:lpstr>
      <vt:lpstr>Wettest Minimum Divergence Schaake shuffle member</vt:lpstr>
      <vt:lpstr>Rescaling needed …</vt:lpstr>
      <vt:lpstr>Wettest Minimum Divergence Schaake shuffle member</vt:lpstr>
      <vt:lpstr>Wettest ECC-Q ensemble member</vt:lpstr>
      <vt:lpstr>Wettest ECC-Q ensemble member</vt:lpstr>
      <vt:lpstr>Verification of forecasts of sub-grid precipitation maxima</vt:lpstr>
      <vt:lpstr>Conclusion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National Blend of Models  POP12 and QPF06  algorithm (v. 2.1)</dc:title>
  <dc:creator>Tom Hamill</dc:creator>
  <cp:lastModifiedBy>Tom Hamill</cp:lastModifiedBy>
  <cp:revision>327</cp:revision>
  <dcterms:created xsi:type="dcterms:W3CDTF">2016-07-21T20:23:19Z</dcterms:created>
  <dcterms:modified xsi:type="dcterms:W3CDTF">2018-03-26T13:57:51Z</dcterms:modified>
</cp:coreProperties>
</file>