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88" r:id="rId3"/>
    <p:sldId id="360" r:id="rId4"/>
    <p:sldId id="364" r:id="rId5"/>
    <p:sldId id="363" r:id="rId6"/>
    <p:sldId id="258" r:id="rId7"/>
    <p:sldId id="259" r:id="rId8"/>
    <p:sldId id="268" r:id="rId9"/>
    <p:sldId id="269" r:id="rId10"/>
    <p:sldId id="343" r:id="rId11"/>
    <p:sldId id="344" r:id="rId12"/>
    <p:sldId id="345" r:id="rId13"/>
    <p:sldId id="346" r:id="rId14"/>
    <p:sldId id="347" r:id="rId15"/>
    <p:sldId id="261" r:id="rId16"/>
    <p:sldId id="262" r:id="rId17"/>
    <p:sldId id="263" r:id="rId18"/>
    <p:sldId id="264" r:id="rId19"/>
    <p:sldId id="265" r:id="rId20"/>
    <p:sldId id="266" r:id="rId21"/>
    <p:sldId id="290" r:id="rId22"/>
    <p:sldId id="291" r:id="rId23"/>
    <p:sldId id="292" r:id="rId24"/>
    <p:sldId id="293" r:id="rId25"/>
    <p:sldId id="294" r:id="rId26"/>
    <p:sldId id="365" r:id="rId27"/>
    <p:sldId id="296" r:id="rId28"/>
    <p:sldId id="298" r:id="rId29"/>
    <p:sldId id="289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89" r:id="rId54"/>
    <p:sldId id="390" r:id="rId55"/>
    <p:sldId id="391" r:id="rId56"/>
    <p:sldId id="392" r:id="rId57"/>
    <p:sldId id="393" r:id="rId58"/>
    <p:sldId id="397" r:id="rId59"/>
    <p:sldId id="394" r:id="rId60"/>
    <p:sldId id="395" r:id="rId61"/>
    <p:sldId id="39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47" d="100"/>
          <a:sy n="147" d="100"/>
        </p:scale>
        <p:origin x="-280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E49C9-E07D-B247-A089-EEAC081CF726}" type="datetimeFigureOut">
              <a:rPr lang="en-US" smtClean="0"/>
              <a:t>6/5/12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826C0-931C-6E49-B346-525B00816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54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2811-D64D-454D-8B04-B5F042B71313}" type="datetimeFigureOut">
              <a:rPr lang="en-US" smtClean="0"/>
              <a:t>6/5/12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7084-CBE6-084D-8030-B86498D5D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2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8AD32-4D21-1A4A-BB1B-932F251F285B}" type="slidenum">
              <a:rPr lang="en-US"/>
              <a:pPr/>
              <a:t>22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Gil’s talk (poster?)</a:t>
            </a:r>
          </a:p>
          <a:p>
            <a:endParaRPr lang="en-US" dirty="0" smtClean="0"/>
          </a:p>
          <a:p>
            <a:r>
              <a:rPr lang="en-US" dirty="0" smtClean="0"/>
              <a:t>Doesn’t show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CD9B-7412-3B4E-BA31-7B36498A253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E923A-E6F1-8E4D-86B2-3CA38A655F4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8AD32-4D21-1A4A-BB1B-932F251F285B}" type="slidenum">
              <a:rPr lang="en-US"/>
              <a:pPr/>
              <a:t>23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081DA-22A5-784B-A47A-CFE00BA01397}" type="slidenum">
              <a:rPr lang="en-US"/>
              <a:pPr/>
              <a:t>24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6F146-0CB4-1049-A82F-BBDB3275AB9C}" type="slidenum">
              <a:rPr lang="en-US"/>
              <a:pPr/>
              <a:t>25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38E12-E6D1-A44B-9247-4A24186FE2B1}" type="slidenum">
              <a:rPr lang="en-US"/>
              <a:pPr/>
              <a:t>27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4FEBC-800B-4642-BF3C-F1651EE9F122}" type="slidenum">
              <a:rPr lang="en-US"/>
              <a:pPr/>
              <a:t>28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811AD-AA2E-794C-82B8-94F12E36C9D4}" type="slidenum">
              <a:rPr lang="en-US">
                <a:latin typeface="Times New Roman" charset="0"/>
              </a:rPr>
              <a:pPr/>
              <a:t>42</a:t>
            </a:fld>
            <a:endParaRPr lang="en-US"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baseline="0" dirty="0" smtClean="0"/>
              <a:t> assimilation is the problem of estimating the state of the model given a model forecast and current observations.  All DA systems are based on Bayes theorem, which is a general statement relating the PDF of a </a:t>
            </a:r>
            <a:r>
              <a:rPr lang="en-US" baseline="0" dirty="0" err="1" smtClean="0"/>
              <a:t>modelled</a:t>
            </a:r>
            <a:r>
              <a:rPr lang="en-US" baseline="0" dirty="0" smtClean="0"/>
              <a:t> system to the prior information and all available observations.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E923A-E6F1-8E4D-86B2-3CA38A655F4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0056CC-D4D7-3D46-9C2B-82AD446C24B4}" type="slidenum">
              <a:rPr lang="en-US">
                <a:latin typeface="Arial" charset="0"/>
                <a:ea typeface="ヒラギノ角ゴ Pro W3" charset="-128"/>
                <a:cs typeface="ヒラギノ角ゴ Pro W3" charset="-128"/>
              </a:rPr>
              <a:pPr/>
              <a:t>45</a:t>
            </a:fld>
            <a:endParaRPr lang="en-US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78C9E62-E176-4F46-9E18-3E10A9FDE1CA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2560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/>
              <a:t>Ebda</a:t>
            </a:r>
            <a:r>
              <a:rPr lang="en-US" dirty="0" smtClean="0"/>
              <a:t> methods designed to give fully-flow dependent B info.  To the extent that flow-dependent B are really important, we would expect EB to do really well if the ensemble can represent those flow-dependent B errors.  Here I’ll show two examples of dynamical situations where flow-dependent background errors should be very important for extracting information from the observations, and illustrate how an </a:t>
            </a:r>
            <a:r>
              <a:rPr lang="en-US" dirty="0" err="1" smtClean="0"/>
              <a:t>EnKF</a:t>
            </a:r>
            <a:r>
              <a:rPr lang="en-US" dirty="0" smtClean="0"/>
              <a:t> does it with real obs.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First case is a warm-conveyor belt situation ahead of a maritime cyclone (aka atmospheric river).  White contours are background MSLP, colored field is background total column water vapor, and red contours are TCWV increment for a single surface pressure observation at the location denoted by the yellow dot. Covariance between surface pressure at the observation location and the TCWV field allows the pressure </a:t>
            </a:r>
            <a:r>
              <a:rPr lang="en-US" dirty="0" err="1" smtClean="0"/>
              <a:t>ob</a:t>
            </a:r>
            <a:r>
              <a:rPr lang="en-US" dirty="0" smtClean="0"/>
              <a:t> to adjust the position ‘</a:t>
            </a:r>
            <a:r>
              <a:rPr lang="en-US" dirty="0" err="1" smtClean="0"/>
              <a:t>atmopsheric</a:t>
            </a:r>
            <a:r>
              <a:rPr lang="en-US" dirty="0" smtClean="0"/>
              <a:t> river consistent with the surface cyclone.  DA system ‘knows’ there is a cyclone/</a:t>
            </a:r>
            <a:r>
              <a:rPr lang="en-US" dirty="0" err="1" smtClean="0"/>
              <a:t>wcb</a:t>
            </a:r>
            <a:r>
              <a:rPr lang="en-US" dirty="0" smtClean="0"/>
              <a:t> in the background, makes adjustments when given observations taking the dynamics into account. 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Coupled DA 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from ocean can increment atmosphere (and vice versa) through cross-</a:t>
            </a:r>
            <a:r>
              <a:rPr lang="en-US" baseline="0" dirty="0" err="1" smtClean="0"/>
              <a:t>covariances</a:t>
            </a:r>
            <a:r>
              <a:rPr lang="en-US" baseline="0" dirty="0" smtClean="0"/>
              <a:t> in coupled state vector.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2768-B32E-8A4B-B593-1F449BE73CE7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0C28-E79B-0144-A6DE-A7FF6A9C6C11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0521-B227-774B-939F-135A98CE1C33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126E-8D16-B34A-B93B-85DB637AF94B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4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1917-2A25-8248-9ABF-BDA00B7D7A4B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A7A7-3592-B045-9788-D5F37C8E04CE}" type="datetime1">
              <a:rPr lang="en-US" smtClean="0"/>
              <a:t>6/5/12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2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C1F7-D2E4-C548-8715-58B3C7296063}" type="datetime1">
              <a:rPr lang="en-US" smtClean="0"/>
              <a:t>6/5/12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9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4B29-2BD4-A944-85ED-BB6558599E9B}" type="datetime1">
              <a:rPr lang="en-US" smtClean="0"/>
              <a:t>6/5/12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1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1709-E6DB-FF4E-A691-6AECCF8E6B9B}" type="datetime1">
              <a:rPr lang="en-US" smtClean="0"/>
              <a:t>6/5/12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045A-A724-A840-9D38-383E71A0F3CE}" type="datetime1">
              <a:rPr lang="en-US" smtClean="0"/>
              <a:t>6/5/12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7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323B-D4DC-6F44-9BB7-E83C357D7BD9}" type="datetime1">
              <a:rPr lang="en-US" smtClean="0"/>
              <a:t>6/5/12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A0761-3FF2-1540-AF1A-6E1432050EC5}" type="datetime1">
              <a:rPr lang="en-US" smtClean="0"/>
              <a:t>6/5/12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0097-7589-7047-AE63-A4379581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.hamill@noaa.gov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ffrey.s.whitaker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159" y="2130425"/>
            <a:ext cx="8636953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Weather-climate and </a:t>
            </a:r>
            <a:br>
              <a:rPr lang="en-US" sz="5400" dirty="0" smtClean="0"/>
            </a:br>
            <a:r>
              <a:rPr lang="en-US" sz="5400" dirty="0" smtClean="0"/>
              <a:t>ensemble prediction methods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2" y="4150360"/>
            <a:ext cx="8793656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smtClean="0"/>
              <a:t>Jeff Whitaker and Tom Hamill</a:t>
            </a:r>
          </a:p>
          <a:p>
            <a:r>
              <a:rPr lang="en-US" dirty="0" smtClean="0"/>
              <a:t>NOAA Earth System Research Lab</a:t>
            </a:r>
          </a:p>
          <a:p>
            <a:r>
              <a:rPr lang="en-US" dirty="0" smtClean="0"/>
              <a:t>Physical Sciences Division</a:t>
            </a:r>
          </a:p>
          <a:p>
            <a:r>
              <a:rPr lang="en-US" dirty="0" smtClean="0">
                <a:hlinkClick r:id="rId2"/>
              </a:rPr>
              <a:t>jeffrey.s.whitaker@noaa.gov</a:t>
            </a:r>
            <a:r>
              <a:rPr lang="en-US" dirty="0" smtClean="0"/>
              <a:t>; </a:t>
            </a:r>
            <a:r>
              <a:rPr lang="en-US" dirty="0" smtClean="0">
                <a:hlinkClick r:id="rId3"/>
              </a:rPr>
              <a:t>tom.hamill@noaa.gov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NOAA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7574"/>
            <a:ext cx="1591825" cy="1614714"/>
          </a:xfrm>
          <a:prstGeom prst="rect">
            <a:avLst/>
          </a:prstGeom>
        </p:spPr>
      </p:pic>
      <p:pic>
        <p:nvPicPr>
          <p:cNvPr id="5" name="Picture 4" descr="dsrc_glo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518" y="6393793"/>
            <a:ext cx="331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NCAR ASP Colloquium, June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1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Mid-latitude predictability theory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05800" cy="5289550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Lorenz (1969, 1984), based on assumed k </a:t>
            </a:r>
            <a:r>
              <a:rPr lang="en-US" sz="2300" baseline="30000" dirty="0" smtClean="0">
                <a:latin typeface="Calibri"/>
                <a:cs typeface="Calibri"/>
              </a:rPr>
              <a:t>-5/3 </a:t>
            </a:r>
            <a:r>
              <a:rPr lang="en-US" sz="2400" dirty="0" smtClean="0">
                <a:latin typeface="Calibri"/>
                <a:cs typeface="Calibri"/>
              </a:rPr>
              <a:t>slope to energy spectrum, predicted rapid upscale cascade of errors and a finite predictability timescale.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This suggests that the predictive skill that can be attributed to information from the atmospheric initial condition is limited in time to a few weeks at best.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err="1" smtClean="0">
                <a:latin typeface="Calibri"/>
                <a:cs typeface="Calibri"/>
              </a:rPr>
              <a:t>Tribbia</a:t>
            </a:r>
            <a:r>
              <a:rPr lang="en-US" sz="2400" dirty="0" smtClean="0">
                <a:latin typeface="Calibri"/>
                <a:cs typeface="Calibri"/>
              </a:rPr>
              <a:t> and </a:t>
            </a:r>
            <a:r>
              <a:rPr lang="en-US" sz="2400" dirty="0" err="1" smtClean="0">
                <a:latin typeface="Calibri"/>
                <a:cs typeface="Calibri"/>
              </a:rPr>
              <a:t>Baumhefner</a:t>
            </a:r>
            <a:r>
              <a:rPr lang="en-US" sz="2400" dirty="0" smtClean="0">
                <a:latin typeface="Calibri"/>
                <a:cs typeface="Calibri"/>
              </a:rPr>
              <a:t> (2004 MWR, subsequent slides) suggest more nuanced view</a:t>
            </a:r>
            <a:r>
              <a:rPr lang="en-US" sz="2400" dirty="0">
                <a:latin typeface="Calibri"/>
                <a:cs typeface="Calibri"/>
              </a:rPr>
              <a:t>.</a:t>
            </a: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7AEF1-7233-E242-8C10-97CB3023A1D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shot 2011-03-31 at 9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2072640"/>
            <a:ext cx="4749800" cy="35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/>
                <a:cs typeface="Calibri"/>
              </a:rPr>
              <a:t>Mid-latitude predictability theory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7AEF1-7233-E242-8C10-97CB3023A1D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Screen shot 2011-03-30 at 2.3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6037504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91200"/>
            <a:ext cx="2328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Ref: </a:t>
            </a:r>
            <a:r>
              <a:rPr lang="en-US" sz="1400" dirty="0" err="1" smtClean="0">
                <a:latin typeface="Calibri"/>
                <a:cs typeface="Calibri"/>
              </a:rPr>
              <a:t>Tribbia</a:t>
            </a:r>
            <a:r>
              <a:rPr lang="en-US" sz="1400" dirty="0" smtClean="0">
                <a:latin typeface="Calibri"/>
                <a:cs typeface="Calibri"/>
              </a:rPr>
              <a:t> and </a:t>
            </a:r>
            <a:r>
              <a:rPr lang="en-US" sz="1400" dirty="0" err="1" smtClean="0">
                <a:latin typeface="Calibri"/>
                <a:cs typeface="Calibri"/>
              </a:rPr>
              <a:t>Baumhefner</a:t>
            </a:r>
            <a:r>
              <a:rPr lang="en-US" sz="1400" dirty="0" smtClean="0">
                <a:latin typeface="Calibri"/>
                <a:cs typeface="Calibri"/>
              </a:rPr>
              <a:t>,</a:t>
            </a:r>
          </a:p>
          <a:p>
            <a:r>
              <a:rPr lang="en-US" sz="1400" dirty="0" smtClean="0">
                <a:latin typeface="Calibri"/>
                <a:cs typeface="Calibri"/>
              </a:rPr>
              <a:t>MWR, March 2004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1219200"/>
            <a:ext cx="2737649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Experiment with T63 NCAR</a:t>
            </a:r>
          </a:p>
          <a:p>
            <a:r>
              <a:rPr lang="en-US" sz="1600" dirty="0" smtClean="0">
                <a:latin typeface="Calibri"/>
                <a:cs typeface="Calibri"/>
              </a:rPr>
              <a:t>CCM3. Nature run + perturbed</a:t>
            </a:r>
          </a:p>
          <a:p>
            <a:r>
              <a:rPr lang="en-US" sz="1600" dirty="0" smtClean="0">
                <a:latin typeface="Calibri"/>
                <a:cs typeface="Calibri"/>
              </a:rPr>
              <a:t>initial conditions generally</a:t>
            </a:r>
          </a:p>
          <a:p>
            <a:r>
              <a:rPr lang="en-US" sz="1600" dirty="0" smtClean="0">
                <a:latin typeface="Calibri"/>
                <a:cs typeface="Calibri"/>
              </a:rPr>
              <a:t>consistent with analysis</a:t>
            </a:r>
          </a:p>
          <a:p>
            <a:r>
              <a:rPr lang="en-US" sz="1600" dirty="0" smtClean="0">
                <a:latin typeface="Calibri"/>
                <a:cs typeface="Calibri"/>
              </a:rPr>
              <a:t>error.  Consider the growth</a:t>
            </a:r>
          </a:p>
          <a:p>
            <a:r>
              <a:rPr lang="en-US" sz="1600" dirty="0" smtClean="0">
                <a:latin typeface="Calibri"/>
                <a:cs typeface="Calibri"/>
              </a:rPr>
              <a:t>of the error in kinetic energy.</a:t>
            </a:r>
          </a:p>
          <a:p>
            <a:r>
              <a:rPr lang="en-US" sz="1600" dirty="0" smtClean="0">
                <a:latin typeface="Calibri"/>
                <a:cs typeface="Calibri"/>
              </a:rPr>
              <a:t>0, 1, and 3 lines denote </a:t>
            </a:r>
          </a:p>
          <a:p>
            <a:r>
              <a:rPr lang="en-US" sz="1600" dirty="0" smtClean="0">
                <a:latin typeface="Calibri"/>
                <a:cs typeface="Calibri"/>
              </a:rPr>
              <a:t>spectrum of the error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in </a:t>
            </a:r>
          </a:p>
          <a:p>
            <a:r>
              <a:rPr lang="en-US" sz="1600" dirty="0" smtClean="0">
                <a:latin typeface="Calibri"/>
                <a:cs typeface="Calibri"/>
              </a:rPr>
              <a:t>kinetic energy for 0, 1, 3 - day</a:t>
            </a:r>
          </a:p>
          <a:p>
            <a:r>
              <a:rPr lang="en-US" sz="1600" dirty="0" smtClean="0">
                <a:latin typeface="Calibri"/>
                <a:cs typeface="Calibri"/>
              </a:rPr>
              <a:t>lead.  Solid black line is kinetic</a:t>
            </a:r>
          </a:p>
          <a:p>
            <a:r>
              <a:rPr lang="en-US" sz="1600" dirty="0" smtClean="0">
                <a:latin typeface="Calibri"/>
                <a:cs typeface="Calibri"/>
              </a:rPr>
              <a:t>energy spectrum of full field.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69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/>
                <a:cs typeface="Calibri"/>
              </a:rPr>
              <a:t>Mid-latitude predictability theory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7AEF1-7233-E242-8C10-97CB3023A1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Screen shot 2011-03-30 at 2.3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6037504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943600"/>
            <a:ext cx="2328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Ref: </a:t>
            </a:r>
            <a:r>
              <a:rPr lang="en-US" sz="1400" dirty="0" err="1" smtClean="0">
                <a:latin typeface="Calibri"/>
                <a:cs typeface="Calibri"/>
              </a:rPr>
              <a:t>Tribbia</a:t>
            </a:r>
            <a:r>
              <a:rPr lang="en-US" sz="1400" dirty="0" smtClean="0">
                <a:latin typeface="Calibri"/>
                <a:cs typeface="Calibri"/>
              </a:rPr>
              <a:t> and </a:t>
            </a:r>
            <a:r>
              <a:rPr lang="en-US" sz="1400" dirty="0" err="1" smtClean="0">
                <a:latin typeface="Calibri"/>
                <a:cs typeface="Calibri"/>
              </a:rPr>
              <a:t>Baumhefner</a:t>
            </a:r>
            <a:r>
              <a:rPr lang="en-US" sz="1400" dirty="0" smtClean="0">
                <a:latin typeface="Calibri"/>
                <a:cs typeface="Calibri"/>
              </a:rPr>
              <a:t>,</a:t>
            </a:r>
          </a:p>
          <a:p>
            <a:r>
              <a:rPr lang="en-US" sz="1400" dirty="0" smtClean="0">
                <a:latin typeface="Calibri"/>
                <a:cs typeface="Calibri"/>
              </a:rPr>
              <a:t>MWR, March 2004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990600"/>
            <a:ext cx="29662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When errors are initially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confined to the large scales but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with perfect small-scale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information, the errors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in the small scales grow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very, very quickly; the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small-scale detail and error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is determined by the large scales.  </a:t>
            </a:r>
          </a:p>
          <a:p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209800" y="1981200"/>
            <a:ext cx="3886200" cy="2667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64407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/>
                <a:cs typeface="Calibri"/>
              </a:rPr>
              <a:t>Mid-latitude predictability theory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7AEF1-7233-E242-8C10-97CB3023A1D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Screen shot 2011-03-30 at 2.3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6037504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943600"/>
            <a:ext cx="2328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Ref: </a:t>
            </a:r>
            <a:r>
              <a:rPr lang="en-US" sz="1400" dirty="0" err="1" smtClean="0">
                <a:latin typeface="Calibri"/>
                <a:cs typeface="Calibri"/>
              </a:rPr>
              <a:t>Tribbia</a:t>
            </a:r>
            <a:r>
              <a:rPr lang="en-US" sz="1400" dirty="0" smtClean="0">
                <a:latin typeface="Calibri"/>
                <a:cs typeface="Calibri"/>
              </a:rPr>
              <a:t> and </a:t>
            </a:r>
            <a:r>
              <a:rPr lang="en-US" sz="1400" dirty="0" err="1" smtClean="0">
                <a:latin typeface="Calibri"/>
                <a:cs typeface="Calibri"/>
              </a:rPr>
              <a:t>Baumhefner</a:t>
            </a:r>
            <a:r>
              <a:rPr lang="en-US" sz="1400" dirty="0" smtClean="0">
                <a:latin typeface="Calibri"/>
                <a:cs typeface="Calibri"/>
              </a:rPr>
              <a:t>,</a:t>
            </a:r>
          </a:p>
          <a:p>
            <a:r>
              <a:rPr lang="en-US" sz="1400" dirty="0" smtClean="0">
                <a:latin typeface="Calibri"/>
                <a:cs typeface="Calibri"/>
              </a:rPr>
              <a:t>MWR, March 2004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3799" y="914400"/>
            <a:ext cx="31476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When errors are initially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confined to the small scales but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with perfect large-scale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information, the errors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in the larger scales are generally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reduced; it takes a while for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errors to cascade upscale,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whence they grow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baroclinically</a:t>
            </a:r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(exponential growth till saturation). 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486400" y="1981200"/>
            <a:ext cx="457200" cy="2895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0791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from modern</a:t>
            </a:r>
            <a:br>
              <a:rPr lang="en-US" dirty="0" smtClean="0"/>
            </a:br>
            <a:r>
              <a:rPr lang="en-US" dirty="0" smtClean="0"/>
              <a:t>predictability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08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3-D turbulence at the small scales will limit the ability to predict their detail to a short period of time.</a:t>
            </a:r>
          </a:p>
          <a:p>
            <a:r>
              <a:rPr lang="en-US" dirty="0" smtClean="0"/>
              <a:t>Errors at the small scales are inevitable, will grow upscale, and will inject errors into the </a:t>
            </a:r>
            <a:r>
              <a:rPr lang="en-US" dirty="0" err="1" smtClean="0"/>
              <a:t>baroclinic</a:t>
            </a:r>
            <a:r>
              <a:rPr lang="en-US" dirty="0" smtClean="0"/>
              <a:t> scales.</a:t>
            </a:r>
          </a:p>
          <a:p>
            <a:r>
              <a:rPr lang="en-US" dirty="0" smtClean="0"/>
              <a:t>Fortunately, these errors grow more modally, so to the extent these errors can be reduced, the time scale of useful predictive skill of these phenomena can potentially be lengthened.</a:t>
            </a:r>
          </a:p>
          <a:p>
            <a:r>
              <a:rPr lang="en-US" dirty="0" smtClean="0"/>
              <a:t>Uncertainty inevitable.  At least we can attempt to quantify it,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3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Screen shot 2012-01-24 at 11.20.17 AM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68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882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13360" y="2883483"/>
            <a:ext cx="865632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900" dirty="0" smtClean="0">
                <a:latin typeface="Calibri" charset="0"/>
              </a:rPr>
              <a:t>There is a science to the </a:t>
            </a:r>
            <a:br>
              <a:rPr lang="en-US" sz="4900" dirty="0" smtClean="0">
                <a:latin typeface="Calibri" charset="0"/>
              </a:rPr>
            </a:br>
            <a:r>
              <a:rPr lang="en-US" sz="4900" dirty="0" smtClean="0">
                <a:latin typeface="Calibri" charset="0"/>
              </a:rPr>
              <a:t>quantification of </a:t>
            </a:r>
            <a:r>
              <a:rPr lang="en-US" sz="4900" dirty="0" smtClean="0">
                <a:latin typeface="Calibri" charset="0"/>
              </a:rPr>
              <a:t/>
            </a:r>
            <a:br>
              <a:rPr lang="en-US" sz="4900" dirty="0" smtClean="0">
                <a:latin typeface="Calibri" charset="0"/>
              </a:rPr>
            </a:br>
            <a:r>
              <a:rPr lang="en-US" sz="4900" dirty="0" smtClean="0">
                <a:latin typeface="Calibri" charset="0"/>
              </a:rPr>
              <a:t>meteorological </a:t>
            </a:r>
            <a:r>
              <a:rPr lang="en-US" sz="4900" dirty="0" smtClean="0">
                <a:latin typeface="Calibri" charset="0"/>
              </a:rPr>
              <a:t>uncertainty</a:t>
            </a:r>
            <a:r>
              <a:rPr lang="en-US" sz="4900" dirty="0" smtClean="0">
                <a:latin typeface="Calibri" charset="0"/>
              </a:rPr>
              <a:t>.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Better ensemble prediction methods </a:t>
            </a:r>
            <a:r>
              <a:rPr lang="en-US" dirty="0" smtClean="0">
                <a:latin typeface="Calibri" charset="0"/>
                <a:sym typeface="Wingdings"/>
              </a:rPr>
              <a:t>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more useful weather-climate forecasts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CB2A2-C1F0-FF40-A486-A9538156A9A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4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Screen shot 2012-01-05 at 8.2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3" y="1387256"/>
            <a:ext cx="6953277" cy="39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73050" y="5213350"/>
            <a:ext cx="2439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USA Today, 30 Oct 2009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6FFF8-5DC3-D940-86E4-3DDF2B24733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606425" y="5816600"/>
            <a:ext cx="7735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Here’s the sort of high-impact event it would be extremely useful to </a:t>
            </a:r>
          </a:p>
          <a:p>
            <a:pPr>
              <a:defRPr/>
            </a:pPr>
            <a:r>
              <a:rPr lang="en-US" sz="20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 able to have advanced warning of at the weather-climate timescales.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6387" y="82430"/>
            <a:ext cx="6500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 case study: a not-so-good and a </a:t>
            </a:r>
          </a:p>
          <a:p>
            <a:pPr algn="ctr"/>
            <a:r>
              <a:rPr lang="en-US" sz="3600" dirty="0" smtClean="0"/>
              <a:t>better ensemble prediction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541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838" y="1747838"/>
            <a:ext cx="3190875" cy="304165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err="1" smtClean="0">
                <a:ea typeface="+mj-ea"/>
                <a:cs typeface="+mj-cs"/>
              </a:rPr>
              <a:t>Hovmöller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of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en-US" sz="4000" dirty="0" smtClean="0">
                <a:ea typeface="+mj-ea"/>
                <a:cs typeface="+mj-cs"/>
              </a:rPr>
              <a:t>250 hPa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err="1" smtClean="0">
                <a:ea typeface="+mj-ea"/>
                <a:cs typeface="+mj-cs"/>
              </a:rPr>
              <a:t>meridional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wind analyses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2800" dirty="0" smtClean="0">
                <a:ea typeface="+mj-ea"/>
                <a:cs typeface="+mj-cs"/>
              </a:rPr>
              <a:t> </a:t>
            </a:r>
            <a:r>
              <a:rPr lang="en-US" sz="4000" dirty="0">
                <a:ea typeface="+mj-ea"/>
                <a:cs typeface="+mj-cs"/>
              </a:rPr>
              <a:t/>
            </a:r>
            <a:br>
              <a:rPr lang="en-US" sz="4000" dirty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200" dirty="0" smtClean="0">
                <a:ea typeface="+mj-ea"/>
                <a:cs typeface="+mj-cs"/>
              </a:rPr>
              <a:t/>
            </a:r>
            <a:br>
              <a:rPr lang="en-US" sz="2200" dirty="0" smtClean="0">
                <a:ea typeface="+mj-ea"/>
                <a:cs typeface="+mj-cs"/>
              </a:rPr>
            </a:br>
            <a:r>
              <a:rPr lang="en-US" sz="2200" dirty="0" smtClean="0">
                <a:ea typeface="+mj-ea"/>
                <a:cs typeface="+mj-cs"/>
              </a:rPr>
              <a:t>In 3.5 days, the wave train has covered a third of the globe.</a:t>
            </a:r>
            <a:br>
              <a:rPr lang="en-US" sz="2200" dirty="0" smtClean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/>
            </a:r>
            <a:br>
              <a:rPr lang="en-US" sz="2200" dirty="0">
                <a:ea typeface="+mj-ea"/>
                <a:cs typeface="+mj-cs"/>
              </a:rPr>
            </a:br>
            <a:r>
              <a:rPr lang="en-US" sz="2200" b="1" dirty="0">
                <a:ea typeface="+mj-ea"/>
                <a:cs typeface="+mj-cs"/>
              </a:rPr>
              <a:t>U</a:t>
            </a:r>
            <a:r>
              <a:rPr lang="en-US" sz="2200" b="1" dirty="0" smtClean="0">
                <a:ea typeface="+mj-ea"/>
                <a:cs typeface="+mj-cs"/>
              </a:rPr>
              <a:t>se of a global forecast model is clearly necessary, </a:t>
            </a:r>
            <a:br>
              <a:rPr lang="en-US" sz="2200" b="1" dirty="0" smtClean="0">
                <a:ea typeface="+mj-ea"/>
                <a:cs typeface="+mj-cs"/>
              </a:rPr>
            </a:br>
            <a:r>
              <a:rPr lang="en-US" sz="2200" b="1" dirty="0" smtClean="0">
                <a:ea typeface="+mj-ea"/>
                <a:cs typeface="+mj-cs"/>
              </a:rPr>
              <a:t>if not sufficient</a:t>
            </a:r>
            <a:r>
              <a:rPr lang="en-US" sz="2200" dirty="0" smtClean="0">
                <a:ea typeface="+mj-ea"/>
                <a:cs typeface="+mj-cs"/>
              </a:rPr>
              <a:t>.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9C64-27AD-2B49-A703-CE5A9AEDBE46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1506" name="Picture 5" descr="Screen shot 2012-01-05 at 8.3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534035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173163" y="1509713"/>
            <a:ext cx="2705100" cy="16795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2762250" y="4929188"/>
            <a:ext cx="20018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the southerly surge</a:t>
            </a:r>
          </a:p>
          <a:p>
            <a:pPr eaLnBrk="1" hangingPunct="1"/>
            <a:r>
              <a:rPr lang="en-US" sz="1600"/>
              <a:t>of momentum (and</a:t>
            </a:r>
          </a:p>
          <a:p>
            <a:pPr eaLnBrk="1" hangingPunct="1"/>
            <a:r>
              <a:rPr lang="en-US" sz="1600"/>
              <a:t>moisture) into the</a:t>
            </a:r>
          </a:p>
          <a:p>
            <a:pPr eaLnBrk="1" hangingPunct="1"/>
            <a:r>
              <a:rPr lang="en-US" sz="1600"/>
              <a:t>Colorado Front Range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70288" y="3632200"/>
            <a:ext cx="307975" cy="12969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025525" y="2698750"/>
            <a:ext cx="13858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ridge-building</a:t>
            </a:r>
          </a:p>
          <a:p>
            <a:pPr eaLnBrk="1" hangingPunct="1"/>
            <a:r>
              <a:rPr lang="en-US" sz="1600"/>
              <a:t>caused by </a:t>
            </a:r>
          </a:p>
          <a:p>
            <a:pPr eaLnBrk="1" hangingPunct="1"/>
            <a:r>
              <a:rPr lang="en-US" sz="1600"/>
              <a:t>heating </a:t>
            </a:r>
          </a:p>
          <a:p>
            <a:pPr eaLnBrk="1" hangingPunct="1"/>
            <a:r>
              <a:rPr lang="en-US" sz="1600"/>
              <a:t>associated </a:t>
            </a:r>
          </a:p>
          <a:p>
            <a:pPr eaLnBrk="1" hangingPunct="1"/>
            <a:r>
              <a:rPr lang="en-US" sz="1600"/>
              <a:t>with recurving</a:t>
            </a:r>
          </a:p>
          <a:p>
            <a:pPr eaLnBrk="1" hangingPunct="1"/>
            <a:r>
              <a:rPr lang="en-US" sz="1600"/>
              <a:t>Typhoon Lupit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173163" y="1579563"/>
            <a:ext cx="195262" cy="108426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3" name="TextBox 12"/>
          <p:cNvSpPr txBox="1">
            <a:spLocks noChangeArrowheads="1"/>
          </p:cNvSpPr>
          <p:nvPr/>
        </p:nvSpPr>
        <p:spPr bwMode="auto">
          <a:xfrm rot="1884005">
            <a:off x="1131888" y="1882775"/>
            <a:ext cx="288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“Downstream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340842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274638"/>
            <a:ext cx="87344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  <a:cs typeface="+mj-cs"/>
              </a:rPr>
              <a:t>M</a:t>
            </a:r>
            <a:r>
              <a:rPr lang="en-US" sz="3600" dirty="0" smtClean="0">
                <a:ea typeface="+mj-ea"/>
                <a:cs typeface="+mj-cs"/>
              </a:rPr>
              <a:t>assive bust of day +5 NCEP global deterministic;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totally misses jet stream pattern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5A053-1ABE-1040-B27C-687426969A05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22530" name="Picture 3" descr="Screen shot 2012-01-05 at 8.3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417638"/>
            <a:ext cx="6618288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0" y="6550025"/>
            <a:ext cx="4537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c/o Heather Archambault, SUNY/Albany and NRL/Monterey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138238" y="5651500"/>
            <a:ext cx="6797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Perhaps small initial condition errors led to the bust?  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What about ensemble systems?</a:t>
            </a:r>
          </a:p>
        </p:txBody>
      </p:sp>
    </p:spTree>
    <p:extLst>
      <p:ext uri="{BB962C8B-B14F-4D97-AF65-F5344CB8AC3E}">
        <p14:creationId xmlns:p14="http://schemas.microsoft.com/office/powerpoint/2010/main" val="53958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Z500_spaghetti_NC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76338"/>
            <a:ext cx="77136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“Spaghetti plots”, NCEP ensemble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contour,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7B214-EF7F-DF4F-BC03-843FC03C1E96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457325" y="5800725"/>
            <a:ext cx="634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NCEP ensemble has only a hint in a few members </a:t>
            </a:r>
          </a:p>
          <a:p>
            <a:pPr algn="ctr" eaLnBrk="1" hangingPunct="1"/>
            <a:r>
              <a:rPr lang="en-US"/>
              <a:t>of a major system affecting the southwest US.  </a:t>
            </a:r>
          </a:p>
        </p:txBody>
      </p:sp>
    </p:spTree>
    <p:extLst>
      <p:ext uri="{BB962C8B-B14F-4D97-AF65-F5344CB8AC3E}">
        <p14:creationId xmlns:p14="http://schemas.microsoft.com/office/powerpoint/2010/main" val="94608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788"/>
          </a:xfrm>
        </p:spPr>
        <p:txBody>
          <a:bodyPr/>
          <a:lstStyle/>
          <a:p>
            <a:r>
              <a:rPr lang="en-US" dirty="0" smtClean="0"/>
              <a:t>We are often confused.  Don’t be.</a:t>
            </a:r>
            <a:endParaRPr lang="en-US" dirty="0"/>
          </a:p>
        </p:txBody>
      </p:sp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613"/>
            <a:ext cx="2777851" cy="2758047"/>
          </a:xfrm>
          <a:prstGeom prst="rect">
            <a:avLst/>
          </a:prstGeom>
        </p:spPr>
      </p:pic>
      <p:pic>
        <p:nvPicPr>
          <p:cNvPr id="5" name="Picture 4" descr="Screen Shot 2012-05-29 at 1.36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62" y="3392252"/>
            <a:ext cx="3662238" cy="3059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8696" y="1504613"/>
            <a:ext cx="486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Jeff.  Moonlighting as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super-villain.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797" y="5710019"/>
            <a:ext cx="2798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Tom.  Slacker.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94769" y="2254379"/>
            <a:ext cx="5239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89837" y="6084602"/>
            <a:ext cx="5506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2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1019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“Spaghetti plots”, ECMWF ensemble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1237D-58FE-604A-AD98-F88AEDCC156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24578" name="Picture 4" descr="Z500_spaghetti_ECM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68400"/>
            <a:ext cx="760571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1025"/>
            <a:ext cx="81105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ECMWF system much better at predicting event in central Rockies.  Lessons: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(1)   Probabilistic, not deterministic forecasts, are definitely needed.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(2)   A high-quality ensemble prediction system is a necessity for weather-climate prediction.</a:t>
            </a:r>
          </a:p>
        </p:txBody>
      </p:sp>
    </p:spTree>
    <p:extLst>
      <p:ext uri="{BB962C8B-B14F-4D97-AF65-F5344CB8AC3E}">
        <p14:creationId xmlns:p14="http://schemas.microsoft.com/office/powerpoint/2010/main" val="64282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53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What then comprises a “good” </a:t>
            </a:r>
            <a:br>
              <a:rPr lang="en-US" dirty="0" smtClean="0"/>
            </a:br>
            <a:r>
              <a:rPr lang="en-US" dirty="0" smtClean="0"/>
              <a:t>weather – climate ensemble?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58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r>
              <a:rPr lang="en-US" dirty="0" smtClean="0"/>
              <a:t>Unreliable ensemble?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806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90600"/>
            <a:ext cx="6324600" cy="4376738"/>
          </a:xfrm>
          <a:prstGeom prst="rect">
            <a:avLst/>
          </a:prstGeom>
          <a:noFill/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143000" y="5334000"/>
            <a:ext cx="6862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Here, the observed is outside of the range of the ensemble,</a:t>
            </a:r>
          </a:p>
          <a:p>
            <a:r>
              <a:rPr lang="en-US" sz="2000"/>
              <a:t>which was sampled from the pdf shown.  Is this a sign of</a:t>
            </a:r>
          </a:p>
          <a:p>
            <a:r>
              <a:rPr lang="en-US" sz="2000"/>
              <a:t>a poor ensemble forecast?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9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r>
              <a:rPr lang="en-US" dirty="0" smtClean="0"/>
              <a:t>Unreliable ensemble?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806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90600"/>
            <a:ext cx="6324600" cy="4376738"/>
          </a:xfrm>
          <a:prstGeom prst="rect">
            <a:avLst/>
          </a:prstGeom>
          <a:noFill/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143000" y="5334000"/>
            <a:ext cx="6862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Here, the observed is outside of the range of the ensemble,</a:t>
            </a:r>
          </a:p>
          <a:p>
            <a:r>
              <a:rPr lang="en-US" sz="2000"/>
              <a:t>which was sampled from the pdf shown.  Is this a sign of</a:t>
            </a:r>
          </a:p>
          <a:p>
            <a:r>
              <a:rPr lang="en-US" sz="2000"/>
              <a:t>a poor ensemble forecast?</a:t>
            </a:r>
            <a:endParaRPr lang="en-US"/>
          </a:p>
        </p:txBody>
      </p:sp>
      <p:grpSp>
        <p:nvGrpSpPr>
          <p:cNvPr id="2" name="Group 11"/>
          <p:cNvGrpSpPr/>
          <p:nvPr/>
        </p:nvGrpSpPr>
        <p:grpSpPr>
          <a:xfrm>
            <a:off x="1066800" y="2514600"/>
            <a:ext cx="6705600" cy="1066800"/>
            <a:chOff x="1066800" y="2514600"/>
            <a:chExt cx="6705600" cy="1066800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" name="Group 9"/>
            <p:cNvGrpSpPr/>
            <p:nvPr/>
          </p:nvGrpSpPr>
          <p:grpSpPr>
            <a:xfrm>
              <a:off x="1066800" y="2514600"/>
              <a:ext cx="6705600" cy="1066800"/>
              <a:chOff x="1295400" y="2057400"/>
              <a:chExt cx="6705600" cy="1066800"/>
            </a:xfrm>
            <a:grpFill/>
          </p:grpSpPr>
          <p:sp>
            <p:nvSpPr>
              <p:cNvPr id="8" name="TextBox 7"/>
              <p:cNvSpPr txBox="1"/>
              <p:nvPr/>
            </p:nvSpPr>
            <p:spPr>
              <a:xfrm>
                <a:off x="1905000" y="2362200"/>
                <a:ext cx="5830593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You just don’t know…it’s only one sample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1295400" y="2057400"/>
                <a:ext cx="6705600" cy="1066800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81386" y="2757845"/>
              <a:ext cx="63407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You just don’t know; </a:t>
              </a:r>
              <a:r>
                <a:rPr lang="en-US" sz="2800" b="1" dirty="0" smtClean="0"/>
                <a:t>it’s only one sample.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14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09600"/>
            <a:ext cx="4267200" cy="2954338"/>
          </a:xfrm>
          <a:prstGeom prst="rect">
            <a:avLst/>
          </a:prstGeom>
          <a:noFill/>
        </p:spPr>
      </p:pic>
      <p:pic>
        <p:nvPicPr>
          <p:cNvPr id="89091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609600"/>
            <a:ext cx="4267200" cy="2952750"/>
          </a:xfrm>
          <a:prstGeom prst="rect">
            <a:avLst/>
          </a:prstGeom>
          <a:noFill/>
        </p:spPr>
      </p:pic>
      <p:pic>
        <p:nvPicPr>
          <p:cNvPr id="89092" name="Picture 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905250"/>
            <a:ext cx="4267200" cy="2952750"/>
          </a:xfrm>
          <a:prstGeom prst="rect">
            <a:avLst/>
          </a:prstGeom>
          <a:noFill/>
        </p:spPr>
      </p:pic>
      <p:pic>
        <p:nvPicPr>
          <p:cNvPr id="89093" name="Picture 5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3905250"/>
            <a:ext cx="4267200" cy="2952750"/>
          </a:xfrm>
          <a:prstGeom prst="rect">
            <a:avLst/>
          </a:prstGeom>
          <a:noFill/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1524000" y="3048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1 of 21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638800" y="304800"/>
            <a:ext cx="208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14 of 21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524000" y="36576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5 of 21</a:t>
            </a: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5867400" y="36576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3 of 21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4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sz="3200" dirty="0" smtClean="0"/>
              <a:t>“</a:t>
            </a:r>
            <a:r>
              <a:rPr lang="en-US" sz="3200" dirty="0" smtClean="0">
                <a:solidFill>
                  <a:schemeClr val="tx1"/>
                </a:solidFill>
              </a:rPr>
              <a:t>Rank histograms,</a:t>
            </a:r>
            <a:r>
              <a:rPr lang="en-US" sz="3200" dirty="0" smtClean="0"/>
              <a:t>” aka </a:t>
            </a:r>
            <a:r>
              <a:rPr lang="en-US" sz="3200" dirty="0"/>
              <a:t>“</a:t>
            </a:r>
            <a:r>
              <a:rPr lang="en-US" sz="3200" dirty="0">
                <a:solidFill>
                  <a:srgbClr val="000000"/>
                </a:solidFill>
              </a:rPr>
              <a:t>Talagrand diagrams</a:t>
            </a:r>
            <a:r>
              <a:rPr lang="en-US" sz="3200" dirty="0"/>
              <a:t>”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0115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752600"/>
            <a:ext cx="2743200" cy="2743200"/>
          </a:xfrm>
          <a:prstGeom prst="rect">
            <a:avLst/>
          </a:prstGeom>
          <a:noFill/>
        </p:spPr>
      </p:pic>
      <p:pic>
        <p:nvPicPr>
          <p:cNvPr id="90116" name="Picture 4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752600"/>
            <a:ext cx="2743200" cy="2743200"/>
          </a:xfrm>
          <a:prstGeom prst="rect">
            <a:avLst/>
          </a:prstGeom>
          <a:noFill/>
        </p:spPr>
      </p:pic>
      <p:pic>
        <p:nvPicPr>
          <p:cNvPr id="90117" name="Picture 5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752600"/>
            <a:ext cx="2667000" cy="2667000"/>
          </a:xfrm>
          <a:prstGeom prst="rect">
            <a:avLst/>
          </a:prstGeom>
          <a:noFill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1143000" y="4876800"/>
            <a:ext cx="186124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Happens when</a:t>
            </a:r>
          </a:p>
          <a:p>
            <a:r>
              <a:rPr lang="en-US" sz="1400" dirty="0"/>
              <a:t>observed is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indistinguishable</a:t>
            </a:r>
          </a:p>
          <a:p>
            <a:r>
              <a:rPr lang="en-US" sz="1400" dirty="0"/>
              <a:t>from any other </a:t>
            </a:r>
          </a:p>
          <a:p>
            <a:r>
              <a:rPr lang="en-US" sz="1400" dirty="0"/>
              <a:t>member of the</a:t>
            </a:r>
          </a:p>
          <a:p>
            <a:r>
              <a:rPr lang="en-US" sz="1400" dirty="0"/>
              <a:t>ensemble. </a:t>
            </a:r>
            <a:r>
              <a:rPr lang="en-US" sz="1400" dirty="0" smtClean="0"/>
              <a:t>Ensemble</a:t>
            </a:r>
          </a:p>
          <a:p>
            <a:r>
              <a:rPr lang="en-US" sz="1400" dirty="0" smtClean="0"/>
              <a:t>hopefully is reliable.</a:t>
            </a:r>
            <a:endParaRPr lang="en-US" sz="1400" dirty="0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962400" y="4876800"/>
            <a:ext cx="17954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Happens when </a:t>
            </a:r>
          </a:p>
          <a:p>
            <a:r>
              <a:rPr lang="en-US" sz="1400"/>
              <a:t>observed too </a:t>
            </a:r>
          </a:p>
          <a:p>
            <a:r>
              <a:rPr lang="en-US" sz="1400"/>
              <a:t>commonly is</a:t>
            </a:r>
          </a:p>
          <a:p>
            <a:r>
              <a:rPr lang="en-US" sz="1400"/>
              <a:t>lower than the </a:t>
            </a:r>
          </a:p>
          <a:p>
            <a:r>
              <a:rPr lang="en-US" sz="1400"/>
              <a:t>ensemble members.</a:t>
            </a:r>
            <a:endParaRPr lang="en-US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934200" y="4876800"/>
            <a:ext cx="18748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Happens when</a:t>
            </a:r>
          </a:p>
          <a:p>
            <a:r>
              <a:rPr lang="en-US" sz="1400"/>
              <a:t>there are either</a:t>
            </a:r>
          </a:p>
          <a:p>
            <a:r>
              <a:rPr lang="en-US" sz="1400"/>
              <a:t>some low and some</a:t>
            </a:r>
          </a:p>
          <a:p>
            <a:r>
              <a:rPr lang="en-US" sz="1400"/>
              <a:t>high biases, or when</a:t>
            </a:r>
          </a:p>
          <a:p>
            <a:r>
              <a:rPr lang="en-US" sz="1400"/>
              <a:t>the ensemble doesn’t</a:t>
            </a:r>
          </a:p>
          <a:p>
            <a:r>
              <a:rPr lang="en-US" sz="1400"/>
              <a:t>spread out enough.</a:t>
            </a: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V="1">
            <a:off x="18288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V="1">
            <a:off x="48006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 flipV="1">
            <a:off x="77724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228600" y="1295400"/>
            <a:ext cx="876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With </a:t>
            </a:r>
            <a:r>
              <a:rPr lang="en-US" sz="1600" b="1" dirty="0"/>
              <a:t>lots of samples </a:t>
            </a:r>
            <a:r>
              <a:rPr lang="en-US" sz="1600" dirty="0"/>
              <a:t>from many </a:t>
            </a:r>
            <a:r>
              <a:rPr lang="en-US" sz="1600" dirty="0" smtClean="0"/>
              <a:t>situations, can </a:t>
            </a:r>
            <a:r>
              <a:rPr lang="en-US" sz="1600" dirty="0"/>
              <a:t>evaluate the characteristics of the ensemble.</a:t>
            </a:r>
            <a:endParaRPr lang="en-US" dirty="0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7315200" y="66294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/>
              <a:t>ref: Hamill, </a:t>
            </a:r>
            <a:r>
              <a:rPr lang="en-US" sz="900" i="1"/>
              <a:t>MWR</a:t>
            </a:r>
            <a:r>
              <a:rPr lang="en-US" sz="900"/>
              <a:t>, March 2001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884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2242"/>
          </a:xfrm>
        </p:spPr>
        <p:txBody>
          <a:bodyPr/>
          <a:lstStyle/>
          <a:p>
            <a:r>
              <a:rPr lang="en-US" dirty="0" smtClean="0"/>
              <a:t>Also: “reliability diagrams”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relia_rankanalog_048_to_072h_50.0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76" y="1131840"/>
            <a:ext cx="5007212" cy="54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4800" dirty="0" smtClean="0"/>
              <a:t>Sharpness also important</a:t>
            </a:r>
            <a:endParaRPr lang="en-US" sz="6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3188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6553200" cy="4538663"/>
          </a:xfrm>
          <a:prstGeom prst="rect">
            <a:avLst/>
          </a:prstGeom>
          <a:noFill/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6324600" y="1752600"/>
            <a:ext cx="244316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“</a:t>
            </a:r>
            <a:r>
              <a:rPr lang="en-US" sz="2000" b="1" dirty="0"/>
              <a:t>Sharpness</a:t>
            </a:r>
            <a:r>
              <a:rPr lang="en-US" sz="2000" dirty="0"/>
              <a:t>”</a:t>
            </a:r>
          </a:p>
          <a:p>
            <a:r>
              <a:rPr lang="en-US" sz="2000" dirty="0"/>
              <a:t>measures the</a:t>
            </a:r>
          </a:p>
          <a:p>
            <a:r>
              <a:rPr lang="en-US" sz="2000" dirty="0"/>
              <a:t>specificity of</a:t>
            </a:r>
          </a:p>
          <a:p>
            <a:r>
              <a:rPr lang="en-US" sz="2000" dirty="0"/>
              <a:t>the probabilistic</a:t>
            </a:r>
          </a:p>
          <a:p>
            <a:r>
              <a:rPr lang="en-US" sz="2000" dirty="0"/>
              <a:t>forecast.  Given </a:t>
            </a:r>
          </a:p>
          <a:p>
            <a:r>
              <a:rPr lang="en-US" sz="2000" dirty="0"/>
              <a:t>two reliable forecast</a:t>
            </a:r>
          </a:p>
          <a:p>
            <a:r>
              <a:rPr lang="en-US" sz="2000" dirty="0"/>
              <a:t>systems, the one </a:t>
            </a:r>
          </a:p>
          <a:p>
            <a:r>
              <a:rPr lang="en-US" sz="2000" dirty="0"/>
              <a:t>producing the </a:t>
            </a:r>
          </a:p>
          <a:p>
            <a:r>
              <a:rPr lang="en-US" sz="2000" dirty="0"/>
              <a:t>sharper forecasts</a:t>
            </a:r>
          </a:p>
          <a:p>
            <a:r>
              <a:rPr lang="en-US" sz="2000" dirty="0"/>
              <a:t>is preferable.</a:t>
            </a:r>
          </a:p>
          <a:p>
            <a:endParaRPr lang="en-US" sz="2000" dirty="0"/>
          </a:p>
          <a:p>
            <a:r>
              <a:rPr lang="en-US" sz="2000" dirty="0"/>
              <a:t>But: </a:t>
            </a:r>
            <a:r>
              <a:rPr lang="en-US" sz="2000" dirty="0">
                <a:solidFill>
                  <a:srgbClr val="000000"/>
                </a:solidFill>
              </a:rPr>
              <a:t>don’t want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sharp if not reliable.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Implies unrealistic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confidence</a:t>
            </a:r>
            <a:r>
              <a:rPr lang="en-US" sz="20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4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000000"/>
                </a:solidFill>
              </a:rPr>
              <a:t>“Spread</a:t>
            </a:r>
            <a:r>
              <a:rPr lang="en-US" sz="4000" dirty="0" smtClean="0">
                <a:solidFill>
                  <a:srgbClr val="000000"/>
                </a:solidFill>
              </a:rPr>
              <a:t>-error”</a:t>
            </a:r>
            <a:r>
              <a:rPr lang="en-US" sz="4000" dirty="0" smtClean="0"/>
              <a:t> </a:t>
            </a:r>
            <a:r>
              <a:rPr lang="en-US" sz="4000" dirty="0"/>
              <a:t>relationships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are </a:t>
            </a:r>
            <a:r>
              <a:rPr lang="en-US" sz="4000" dirty="0"/>
              <a:t>important, too.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fld id="{9ED718A1-D9DE-254A-BEB9-8E314E6B109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342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19338"/>
            <a:ext cx="6553200" cy="4538662"/>
          </a:xfrm>
          <a:prstGeom prst="rect">
            <a:avLst/>
          </a:prstGeom>
          <a:noFill/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6858000" y="2819400"/>
            <a:ext cx="21780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ensemble-mean</a:t>
            </a:r>
          </a:p>
          <a:p>
            <a:r>
              <a:rPr lang="en-US" sz="1800">
                <a:solidFill>
                  <a:srgbClr val="FF0000"/>
                </a:solidFill>
              </a:rPr>
              <a:t>error from a sample</a:t>
            </a:r>
          </a:p>
          <a:p>
            <a:r>
              <a:rPr lang="en-US" sz="1800">
                <a:solidFill>
                  <a:srgbClr val="FF0000"/>
                </a:solidFill>
              </a:rPr>
              <a:t>of this pdf on avg.</a:t>
            </a:r>
          </a:p>
          <a:p>
            <a:r>
              <a:rPr lang="en-US" sz="1800">
                <a:solidFill>
                  <a:srgbClr val="FF0000"/>
                </a:solidFill>
              </a:rPr>
              <a:t>should be low.</a:t>
            </a:r>
            <a:endParaRPr lang="en-US" sz="1800"/>
          </a:p>
          <a:p>
            <a:endParaRPr lang="en-US" sz="1800"/>
          </a:p>
          <a:p>
            <a:r>
              <a:rPr lang="en-US" sz="1800">
                <a:solidFill>
                  <a:srgbClr val="0080FF"/>
                </a:solidFill>
              </a:rPr>
              <a:t>ensemble-mean</a:t>
            </a:r>
          </a:p>
          <a:p>
            <a:r>
              <a:rPr lang="en-US" sz="1800">
                <a:solidFill>
                  <a:srgbClr val="0080FF"/>
                </a:solidFill>
              </a:rPr>
              <a:t>error should be</a:t>
            </a:r>
          </a:p>
          <a:p>
            <a:r>
              <a:rPr lang="en-US" sz="1800">
                <a:solidFill>
                  <a:srgbClr val="0080FF"/>
                </a:solidFill>
              </a:rPr>
              <a:t>moderate on avg.</a:t>
            </a:r>
            <a:endParaRPr lang="en-US" sz="1800"/>
          </a:p>
          <a:p>
            <a:endParaRPr lang="en-US" sz="1800"/>
          </a:p>
          <a:p>
            <a:r>
              <a:rPr lang="en-US" sz="1800"/>
              <a:t>ensemble-mean</a:t>
            </a:r>
          </a:p>
          <a:p>
            <a:r>
              <a:rPr lang="en-US" sz="1800"/>
              <a:t>error should be</a:t>
            </a:r>
          </a:p>
          <a:p>
            <a:r>
              <a:rPr lang="en-US" sz="1800"/>
              <a:t>large on avg.</a:t>
            </a:r>
            <a:endParaRPr lang="en-US">
              <a:solidFill>
                <a:srgbClr val="66FF66"/>
              </a:solidFill>
            </a:endParaRP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 flipH="1">
            <a:off x="4267200" y="3386138"/>
            <a:ext cx="25146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H="1">
            <a:off x="4191000" y="4529138"/>
            <a:ext cx="2590800" cy="576262"/>
          </a:xfrm>
          <a:prstGeom prst="line">
            <a:avLst/>
          </a:prstGeom>
          <a:noFill/>
          <a:ln w="190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flipH="1">
            <a:off x="4876800" y="5562600"/>
            <a:ext cx="1676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228600" y="1447800"/>
            <a:ext cx="8665229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Small-spread ensemble forecasts should have </a:t>
            </a:r>
            <a:r>
              <a:rPr lang="en-US" sz="2000" dirty="0" smtClean="0">
                <a:solidFill>
                  <a:schemeClr val="tx2"/>
                </a:solidFill>
              </a:rPr>
              <a:t>less ensemble</a:t>
            </a:r>
            <a:r>
              <a:rPr lang="en-US" sz="2000" dirty="0">
                <a:solidFill>
                  <a:schemeClr val="tx2"/>
                </a:solidFill>
              </a:rPr>
              <a:t>-mean error than large-spread </a:t>
            </a:r>
            <a:r>
              <a:rPr lang="en-US" sz="2000" dirty="0" smtClean="0">
                <a:solidFill>
                  <a:schemeClr val="tx2"/>
                </a:solidFill>
              </a:rPr>
              <a:t>forecasts, in some sense a conditional reliability dependent upon amount of sharpness.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5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90" y="193128"/>
            <a:ext cx="8951950" cy="657819"/>
          </a:xfrm>
        </p:spPr>
        <p:txBody>
          <a:bodyPr>
            <a:noAutofit/>
          </a:bodyPr>
          <a:lstStyle/>
          <a:p>
            <a:r>
              <a:rPr lang="en-US" sz="3200" dirty="0" smtClean="0"/>
              <a:t>Consistency between spread and error</a:t>
            </a:r>
            <a:br>
              <a:rPr lang="en-US" sz="3200" dirty="0" smtClean="0"/>
            </a:br>
            <a:r>
              <a:rPr lang="en-US" sz="3200" dirty="0" smtClean="0"/>
              <a:t>in global ensemble prediction systems ?</a:t>
            </a:r>
            <a:endParaRPr lang="en-US" sz="3200" dirty="0"/>
          </a:p>
        </p:txBody>
      </p:sp>
      <p:pic>
        <p:nvPicPr>
          <p:cNvPr id="7" name="Picture 6" descr="rms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" y="1092306"/>
            <a:ext cx="4164112" cy="5765693"/>
          </a:xfrm>
          <a:prstGeom prst="rect">
            <a:avLst/>
          </a:prstGeom>
        </p:spPr>
      </p:pic>
      <p:pic>
        <p:nvPicPr>
          <p:cNvPr id="8" name="Picture 7" descr="spre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29" y="1092307"/>
            <a:ext cx="4164111" cy="57656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weather-climate mean?</a:t>
            </a:r>
            <a:br>
              <a:rPr lang="en-US" dirty="0" smtClean="0"/>
            </a:br>
            <a:r>
              <a:rPr lang="en-US" dirty="0" smtClean="0"/>
              <a:t>A process-oriented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Screen Shot 2012-06-05 at 11.1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" y="1541580"/>
            <a:ext cx="4440785" cy="2472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874" y="1929427"/>
            <a:ext cx="102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Weather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2-06-05 at 11.2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02" y="3715200"/>
            <a:ext cx="4546398" cy="3133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4806" y="4484160"/>
            <a:ext cx="9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endParaRPr lang="en-US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587659" y="3214080"/>
            <a:ext cx="699814" cy="43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12813" y="1736752"/>
            <a:ext cx="3200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climate variations</a:t>
            </a:r>
          </a:p>
          <a:p>
            <a:r>
              <a:rPr lang="en-US" dirty="0" smtClean="0"/>
              <a:t>modulate weather extremes?</a:t>
            </a:r>
          </a:p>
          <a:p>
            <a:endParaRPr lang="en-US" dirty="0"/>
          </a:p>
          <a:p>
            <a:r>
              <a:rPr lang="en-US" dirty="0" smtClean="0"/>
              <a:t>What are the physical processes</a:t>
            </a:r>
          </a:p>
          <a:p>
            <a:r>
              <a:rPr lang="en-US" dirty="0" smtClean="0"/>
              <a:t>       governing this modulation?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6875" y="4160994"/>
            <a:ext cx="3404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weather events trigger major shifts in seasonal climate, and how?</a:t>
            </a:r>
          </a:p>
          <a:p>
            <a:endParaRPr lang="en-US" dirty="0" smtClean="0"/>
          </a:p>
          <a:p>
            <a:r>
              <a:rPr lang="en-US" dirty="0" smtClean="0"/>
              <a:t>Can you simulate the weather components that seem to be intimately tied with the slower-scale climate variations?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50901" y="4013902"/>
            <a:ext cx="589501" cy="470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B5B06-F183-2E4C-A313-E67B12BDC1B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2064610">
            <a:off x="2112963" y="2938463"/>
            <a:ext cx="901700" cy="1198562"/>
          </a:xfrm>
          <a:prstGeom prst="ellipse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97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28698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28699" name="TextBox 29"/>
          <p:cNvSpPr txBox="1">
            <a:spLocks noChangeArrowheads="1"/>
          </p:cNvSpPr>
          <p:nvPr/>
        </p:nvSpPr>
        <p:spPr bwMode="auto">
          <a:xfrm>
            <a:off x="3508375" y="1771650"/>
            <a:ext cx="1262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members’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trajectories</a:t>
            </a:r>
          </a:p>
        </p:txBody>
      </p:sp>
      <p:sp>
        <p:nvSpPr>
          <p:cNvPr id="28700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428228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474AD-52E4-EE47-BB75-A355CC5FD4C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2064610">
            <a:off x="2112963" y="2938463"/>
            <a:ext cx="901700" cy="1198562"/>
          </a:xfrm>
          <a:prstGeom prst="ellipse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21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29722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29723" name="TextBox 29"/>
          <p:cNvSpPr txBox="1">
            <a:spLocks noChangeArrowheads="1"/>
          </p:cNvSpPr>
          <p:nvPr/>
        </p:nvSpPr>
        <p:spPr bwMode="auto">
          <a:xfrm>
            <a:off x="3508375" y="1789113"/>
            <a:ext cx="12620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members’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trajectories</a:t>
            </a:r>
          </a:p>
        </p:txBody>
      </p:sp>
      <p:sp>
        <p:nvSpPr>
          <p:cNvPr id="29724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  <p:sp>
        <p:nvSpPr>
          <p:cNvPr id="29725" name="TextBox 2"/>
          <p:cNvSpPr txBox="1">
            <a:spLocks noChangeArrowheads="1"/>
          </p:cNvSpPr>
          <p:nvPr/>
        </p:nvSpPr>
        <p:spPr bwMode="auto">
          <a:xfrm>
            <a:off x="284163" y="4510088"/>
            <a:ext cx="28257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Theory tells us we want to 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sample the ensemble from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the distribution of </a:t>
            </a:r>
            <a:r>
              <a:rPr lang="en-US" sz="1800" i="1">
                <a:solidFill>
                  <a:srgbClr val="008000"/>
                </a:solidFill>
              </a:rPr>
              <a:t>plausible</a:t>
            </a:r>
          </a:p>
          <a:p>
            <a:pPr eaLnBrk="1" hangingPunct="1"/>
            <a:r>
              <a:rPr lang="en-US" sz="1800" i="1">
                <a:solidFill>
                  <a:srgbClr val="008000"/>
                </a:solidFill>
              </a:rPr>
              <a:t>analysis states</a:t>
            </a:r>
            <a:r>
              <a:rPr lang="en-US" sz="1800">
                <a:solidFill>
                  <a:srgbClr val="008000"/>
                </a:solidFill>
              </a:rPr>
              <a:t>.  How do we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determine what is a range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of plausible analysis states?</a:t>
            </a:r>
          </a:p>
        </p:txBody>
      </p:sp>
      <p:sp>
        <p:nvSpPr>
          <p:cNvPr id="29726" name="TextBox 19"/>
          <p:cNvSpPr txBox="1">
            <a:spLocks noChangeArrowheads="1"/>
          </p:cNvSpPr>
          <p:nvPr/>
        </p:nvSpPr>
        <p:spPr bwMode="auto">
          <a:xfrm>
            <a:off x="311150" y="1890713"/>
            <a:ext cx="2377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8000"/>
                </a:solidFill>
              </a:rPr>
              <a:t>Problem: </a:t>
            </a:r>
            <a:r>
              <a:rPr lang="en-US" sz="2000" b="1" dirty="0">
                <a:solidFill>
                  <a:srgbClr val="008000"/>
                </a:solidFill>
              </a:rPr>
              <a:t>Specifying </a:t>
            </a: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</a:rPr>
              <a:t>the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424603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C8799-1F40-F649-B91F-8F394B487B9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19325609">
            <a:off x="2185988" y="2806700"/>
            <a:ext cx="903287" cy="2024063"/>
          </a:xfrm>
          <a:prstGeom prst="ellipse">
            <a:avLst/>
          </a:prstGeom>
          <a:noFill/>
          <a:ln w="38100" cmpd="sng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45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30746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30747" name="TextBox 29"/>
          <p:cNvSpPr txBox="1">
            <a:spLocks noChangeArrowheads="1"/>
          </p:cNvSpPr>
          <p:nvPr/>
        </p:nvSpPr>
        <p:spPr bwMode="auto">
          <a:xfrm>
            <a:off x="3508375" y="1771650"/>
            <a:ext cx="1262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members’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trajectories</a:t>
            </a:r>
          </a:p>
        </p:txBody>
      </p:sp>
      <p:sp>
        <p:nvSpPr>
          <p:cNvPr id="30748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  <p:sp>
        <p:nvSpPr>
          <p:cNvPr id="30749" name="TextBox 2"/>
          <p:cNvSpPr txBox="1">
            <a:spLocks noChangeArrowheads="1"/>
          </p:cNvSpPr>
          <p:nvPr/>
        </p:nvSpPr>
        <p:spPr bwMode="auto">
          <a:xfrm>
            <a:off x="269875" y="4786313"/>
            <a:ext cx="272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What’s to say we shouldn’t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be sampling from this</a:t>
            </a:r>
            <a:endParaRPr lang="en-US" b="1">
              <a:solidFill>
                <a:srgbClr val="008000"/>
              </a:solidFill>
            </a:endParaRP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distribution instead?</a:t>
            </a:r>
          </a:p>
        </p:txBody>
      </p:sp>
      <p:sp>
        <p:nvSpPr>
          <p:cNvPr id="30750" name="TextBox 19"/>
          <p:cNvSpPr txBox="1">
            <a:spLocks noChangeArrowheads="1"/>
          </p:cNvSpPr>
          <p:nvPr/>
        </p:nvSpPr>
        <p:spPr bwMode="auto">
          <a:xfrm>
            <a:off x="311150" y="1890713"/>
            <a:ext cx="2377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8000"/>
                </a:solidFill>
              </a:rPr>
              <a:t>Problem: </a:t>
            </a:r>
            <a:r>
              <a:rPr lang="en-US" sz="2000" b="1" dirty="0">
                <a:solidFill>
                  <a:srgbClr val="008000"/>
                </a:solidFill>
              </a:rPr>
              <a:t>Specifying </a:t>
            </a:r>
          </a:p>
          <a:p>
            <a:pPr eaLnBrk="1" hangingPunct="1"/>
            <a:r>
              <a:rPr lang="en-US" sz="2000" b="1" dirty="0">
                <a:solidFill>
                  <a:srgbClr val="008000"/>
                </a:solidFill>
              </a:rPr>
              <a:t>the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38373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9004"/>
            <a:ext cx="8229600" cy="5217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Possible approaches: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dirty="0" smtClean="0"/>
              <a:t>Take our best estimate of the current state and add perturbations to it that we think represent the statistics of expected analysis error and/or will grow rapidly during the forecast.</a:t>
            </a:r>
          </a:p>
          <a:p>
            <a:pPr marL="457200" lvl="1" indent="0">
              <a:buNone/>
            </a:pPr>
            <a:endParaRPr lang="en-US" dirty="0"/>
          </a:p>
          <a:p>
            <a:pPr marL="971550" lvl="1" indent="-514350"/>
            <a:r>
              <a:rPr lang="en-US" dirty="0" smtClean="0"/>
              <a:t>Singular vectors (ECMWF)</a:t>
            </a:r>
          </a:p>
          <a:p>
            <a:pPr marL="971550" lvl="1" indent="-514350"/>
            <a:r>
              <a:rPr lang="en-US" dirty="0" smtClean="0"/>
              <a:t>Ensemble Transform with Rescaling (NCEP)</a:t>
            </a:r>
          </a:p>
          <a:p>
            <a:pPr marL="1314450" lvl="3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6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9004"/>
            <a:ext cx="8229600" cy="5217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Possible approaches: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Take our best estimate of the current state and add perturbations to it that we think represent the statistics of expected analysis error and/or will grow rapidly..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dirty="0" smtClean="0"/>
              <a:t>Take analyses from different operational centers (different analysis systems with different errors, but all of them of similar quality).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26" y="248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TIGGE analysis spread, </a:t>
            </a:r>
            <a:br>
              <a:rPr lang="en-US" dirty="0" smtClean="0"/>
            </a:br>
            <a:r>
              <a:rPr lang="en-US" dirty="0" smtClean="0"/>
              <a:t>temperature at 850 hPa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0" y="1371600"/>
            <a:ext cx="7315200" cy="5486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V="1">
            <a:off x="5479517" y="4117544"/>
            <a:ext cx="88809" cy="9314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99969" y="2196366"/>
            <a:ext cx="9868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derived</a:t>
            </a:r>
          </a:p>
          <a:p>
            <a:r>
              <a:rPr lang="en-US" dirty="0" smtClean="0"/>
              <a:t>from</a:t>
            </a:r>
          </a:p>
          <a:p>
            <a:r>
              <a:rPr lang="en-US" dirty="0" smtClean="0"/>
              <a:t>CMA,</a:t>
            </a:r>
          </a:p>
          <a:p>
            <a:r>
              <a:rPr lang="en-US" dirty="0" smtClean="0"/>
              <a:t>CMC,</a:t>
            </a:r>
          </a:p>
          <a:p>
            <a:r>
              <a:rPr lang="en-US" dirty="0" smtClean="0"/>
              <a:t>NCEP,</a:t>
            </a:r>
          </a:p>
          <a:p>
            <a:r>
              <a:rPr lang="en-US" dirty="0" smtClean="0"/>
              <a:t>ECMWF,</a:t>
            </a:r>
          </a:p>
          <a:p>
            <a:r>
              <a:rPr lang="en-US" dirty="0" smtClean="0"/>
              <a:t>UKMO</a:t>
            </a:r>
          </a:p>
          <a:p>
            <a:r>
              <a:rPr lang="en-US" dirty="0" smtClean="0"/>
              <a:t>analyses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</a:t>
            </a:r>
            <a:br>
              <a:rPr lang="en-US" dirty="0" smtClean="0"/>
            </a:br>
            <a:r>
              <a:rPr lang="en-US" dirty="0" smtClean="0"/>
              <a:t>250 hPa u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 flipV="1">
            <a:off x="6285089" y="412420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15414" y="2228613"/>
            <a:ext cx="17077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What’s going on</a:t>
            </a:r>
          </a:p>
          <a:p>
            <a:r>
              <a:rPr lang="en-US" dirty="0" smtClean="0"/>
              <a:t>in tropical</a:t>
            </a:r>
          </a:p>
          <a:p>
            <a:r>
              <a:rPr lang="en-US" dirty="0" smtClean="0"/>
              <a:t>eastern Pacific</a:t>
            </a:r>
          </a:p>
          <a:p>
            <a:r>
              <a:rPr lang="en-US" dirty="0" smtClean="0"/>
              <a:t>and tropical</a:t>
            </a:r>
          </a:p>
          <a:p>
            <a:r>
              <a:rPr lang="en-US" dirty="0" smtClean="0"/>
              <a:t>western Indian</a:t>
            </a:r>
          </a:p>
          <a:p>
            <a:r>
              <a:rPr lang="en-US" dirty="0" smtClean="0"/>
              <a:t>Oceans? </a:t>
            </a:r>
          </a:p>
        </p:txBody>
      </p:sp>
      <p:pic>
        <p:nvPicPr>
          <p:cNvPr id="3" name="Picture 2" descr="u250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718"/>
            <a:ext cx="7315200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 flipV="1">
            <a:off x="5139875" y="37883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 flipV="1">
            <a:off x="1654979" y="37883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9004"/>
            <a:ext cx="8229600" cy="5217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Possible approaches: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Take our best estimate of the current state and add perturbations to it that we think represent the statistics of expected analysis error.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Take analyses from different operational centers (different analysis systems with different errors, but all of them of similar quality).</a:t>
            </a:r>
          </a:p>
          <a:p>
            <a:pPr marL="1200150" lvl="1" indent="-742950">
              <a:buFont typeface="+mj-ea"/>
              <a:buAutoNum type="circleNumDbPlain"/>
            </a:pPr>
            <a:r>
              <a:rPr lang="en-US" b="1" dirty="0" smtClean="0"/>
              <a:t>Use the data assimilation system itself!</a:t>
            </a:r>
          </a:p>
          <a:p>
            <a:pPr lvl="1"/>
            <a:endParaRPr lang="en-US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6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52400" y="340669"/>
            <a:ext cx="8610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ea typeface="ＭＳ Ｐゴシック" charset="-128"/>
                <a:cs typeface="ＭＳ Ｐゴシック" charset="-128"/>
              </a:rPr>
              <a:t>State estimation (“data assimilation”)</a:t>
            </a:r>
            <a:br>
              <a:rPr lang="en-US" sz="4000" b="1" dirty="0" smtClean="0">
                <a:ea typeface="ＭＳ Ｐゴシック" charset="-128"/>
                <a:cs typeface="ＭＳ Ｐゴシック" charset="-128"/>
              </a:rPr>
            </a:br>
            <a:r>
              <a:rPr lang="en-US" sz="2700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2700" b="1" i="1" u="sng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statistical</a:t>
            </a:r>
            <a:r>
              <a:rPr lang="en-US" sz="2700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process that combines prior information (a first-guess forecast) with new observations.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5C3E8E-C94A-D543-A360-301D4C87375E}" type="slidenum">
              <a:rPr lang="en-US" smtClean="0">
                <a:latin typeface="Times New Roman" charset="0"/>
              </a:rPr>
              <a:pPr/>
              <a:t>38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state estimate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observations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time </a:t>
            </a:r>
            <a:r>
              <a:rPr lang="en-US" sz="1600" dirty="0" err="1">
                <a:latin typeface="+mj-lt"/>
              </a:rPr>
              <a:t>t+Δt</a:t>
            </a:r>
            <a:endParaRPr lang="en-US" sz="1600" dirty="0"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4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a typeface="ＭＳ Ｐゴシック" charset="-128"/>
                <a:cs typeface="ＭＳ Ｐゴシック" charset="-128"/>
              </a:rPr>
              <a:t>State estimation (“data assimilation”)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D3F8A2-C7FB-C949-9DBA-CE5D4F00888B}" type="slidenum">
              <a:rPr lang="en-US" smtClean="0">
                <a:latin typeface="Times New Roman" charset="0"/>
              </a:rPr>
              <a:pPr/>
              <a:t>39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state estimate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observations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t+Δt</a:t>
            </a:r>
            <a:endParaRPr lang="en-US" sz="1600" dirty="0"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3" name="TextBox 26"/>
          <p:cNvSpPr txBox="1">
            <a:spLocks noChangeArrowheads="1"/>
          </p:cNvSpPr>
          <p:nvPr/>
        </p:nvSpPr>
        <p:spPr bwMode="auto">
          <a:xfrm>
            <a:off x="433758" y="4343400"/>
            <a:ext cx="1686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Prior forecast PDF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866900" y="40767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5" name="TextBox 36"/>
          <p:cNvSpPr txBox="1">
            <a:spLocks noChangeArrowheads="1"/>
          </p:cNvSpPr>
          <p:nvPr/>
        </p:nvSpPr>
        <p:spPr bwMode="auto">
          <a:xfrm>
            <a:off x="3624930" y="2286000"/>
            <a:ext cx="1697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observation PDF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3352800" y="28194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20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does weather-climate mean?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2-06-05 at 11.1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" y="1541580"/>
            <a:ext cx="4440785" cy="2472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874" y="1929427"/>
            <a:ext cx="102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Weather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2-06-05 at 11.2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02" y="3715200"/>
            <a:ext cx="4546398" cy="3133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4806" y="4484160"/>
            <a:ext cx="9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endParaRPr lang="en-US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587659" y="3214080"/>
            <a:ext cx="699814" cy="43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12813" y="1736752"/>
            <a:ext cx="3200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climate variations</a:t>
            </a:r>
          </a:p>
          <a:p>
            <a:r>
              <a:rPr lang="en-US" dirty="0" smtClean="0"/>
              <a:t>modulate weather extremes?</a:t>
            </a:r>
          </a:p>
          <a:p>
            <a:endParaRPr lang="en-US" dirty="0"/>
          </a:p>
          <a:p>
            <a:r>
              <a:rPr lang="en-US" dirty="0" smtClean="0"/>
              <a:t>What are the physical processes</a:t>
            </a:r>
          </a:p>
          <a:p>
            <a:r>
              <a:rPr lang="en-US" dirty="0" smtClean="0"/>
              <a:t>       governing this modulation?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6875" y="4160994"/>
            <a:ext cx="3404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weather events trigger major shifts in seasonal climate, and how?</a:t>
            </a:r>
          </a:p>
          <a:p>
            <a:endParaRPr lang="en-US" dirty="0" smtClean="0"/>
          </a:p>
          <a:p>
            <a:r>
              <a:rPr lang="en-US" dirty="0" smtClean="0"/>
              <a:t>Can you simulate the weather components that seem to be intimately tied with the slower-scale climate variations?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50901" y="4013902"/>
            <a:ext cx="589501" cy="470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13157" y="1939264"/>
            <a:ext cx="154165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err="1" smtClean="0">
                <a:solidFill>
                  <a:srgbClr val="FF0000"/>
                </a:solidFill>
              </a:rPr>
              <a:t>σ</a:t>
            </a:r>
            <a:endParaRPr lang="en-US" sz="199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939685" y="1391040"/>
            <a:ext cx="1045399" cy="864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39685" y="6537360"/>
            <a:ext cx="1045399" cy="864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83983" y="1399680"/>
            <a:ext cx="0" cy="171072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83983" y="4682880"/>
            <a:ext cx="0" cy="185448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7200" y="2427840"/>
            <a:ext cx="3352890" cy="1586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4776" y="2531520"/>
            <a:ext cx="30739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To be scientific, you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have to quantify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your uncertainty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a typeface="ＭＳ Ｐゴシック" charset="-128"/>
                <a:cs typeface="ＭＳ Ｐゴシック" charset="-128"/>
              </a:rPr>
              <a:t>State estimation (“data assimilation”)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0F8244-B108-0E4E-9E33-508F9EF27DD0}" type="slidenum">
              <a:rPr lang="en-US" smtClean="0">
                <a:latin typeface="Times New Roman" charset="0"/>
              </a:rPr>
              <a:pPr/>
              <a:t>40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state estimate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observations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t+Δt</a:t>
            </a:r>
            <a:endParaRPr lang="en-US" sz="1600" dirty="0"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7" name="TextBox 26"/>
          <p:cNvSpPr txBox="1">
            <a:spLocks noChangeArrowheads="1"/>
          </p:cNvSpPr>
          <p:nvPr/>
        </p:nvSpPr>
        <p:spPr bwMode="auto">
          <a:xfrm>
            <a:off x="457902" y="4343400"/>
            <a:ext cx="1638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Prior forecast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pdf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866900" y="40767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9" name="TextBox 36"/>
          <p:cNvSpPr txBox="1">
            <a:spLocks noChangeArrowheads="1"/>
          </p:cNvSpPr>
          <p:nvPr/>
        </p:nvSpPr>
        <p:spPr bwMode="auto">
          <a:xfrm>
            <a:off x="3608698" y="2286000"/>
            <a:ext cx="1729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observation PDF</a:t>
            </a: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3352800" y="28194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1" name="TextBox 38"/>
          <p:cNvSpPr txBox="1">
            <a:spLocks noChangeArrowheads="1"/>
          </p:cNvSpPr>
          <p:nvPr/>
        </p:nvSpPr>
        <p:spPr bwMode="auto">
          <a:xfrm>
            <a:off x="5715000" y="1295400"/>
            <a:ext cx="32004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 purposes of discussion today, assume these are determined ahead of time by the</a:t>
            </a:r>
            <a:r>
              <a:rPr lang="en-US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data provider (</a:t>
            </a:r>
            <a:r>
              <a:rPr lang="en-US" sz="18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ob</a:t>
            </a:r>
            <a:r>
              <a:rPr lang="en-US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+ normally distributed errors with a given variance).</a:t>
            </a:r>
            <a:endParaRPr lang="en-US" sz="1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5219700" y="1866900"/>
            <a:ext cx="5334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5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a typeface="ＭＳ Ｐゴシック" charset="-128"/>
                <a:cs typeface="ＭＳ Ｐゴシック" charset="-128"/>
              </a:rPr>
              <a:t>State estimation (“data assimilation”)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466C8C-0F91-944D-9F3B-EECD11B59997}" type="slidenum">
              <a:rPr lang="en-US" smtClean="0">
                <a:latin typeface="Times New Roman" charset="0"/>
              </a:rPr>
              <a:pPr/>
              <a:t>41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state estimate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observations for time </a:t>
            </a:r>
            <a:r>
              <a:rPr lang="en-US" sz="1600" dirty="0" err="1">
                <a:latin typeface="+mj-lt"/>
              </a:rPr>
              <a:t>t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forecast for time </a:t>
            </a:r>
            <a:r>
              <a:rPr lang="en-US" sz="1600" dirty="0" err="1">
                <a:latin typeface="+mj-lt"/>
              </a:rPr>
              <a:t>t+Δt</a:t>
            </a:r>
            <a:endParaRPr lang="en-US" sz="1600" dirty="0">
              <a:latin typeface="+mj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1" name="TextBox 26"/>
          <p:cNvSpPr txBox="1">
            <a:spLocks noChangeArrowheads="1"/>
          </p:cNvSpPr>
          <p:nvPr/>
        </p:nvSpPr>
        <p:spPr bwMode="auto">
          <a:xfrm>
            <a:off x="441021" y="4419600"/>
            <a:ext cx="1672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Prior forecast </a:t>
            </a:r>
            <a:r>
              <a:rPr lang="en-US" sz="16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pdf</a:t>
            </a: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866900" y="40767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3" name="TextBox 36"/>
          <p:cNvSpPr txBox="1">
            <a:spLocks noChangeArrowheads="1"/>
          </p:cNvSpPr>
          <p:nvPr/>
        </p:nvSpPr>
        <p:spPr bwMode="auto">
          <a:xfrm>
            <a:off x="3624929" y="2286000"/>
            <a:ext cx="1697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observation PDF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3352800" y="28194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5" name="TextBox 38"/>
          <p:cNvSpPr txBox="1">
            <a:spLocks noChangeArrowheads="1"/>
          </p:cNvSpPr>
          <p:nvPr/>
        </p:nvSpPr>
        <p:spPr bwMode="auto">
          <a:xfrm>
            <a:off x="2209800" y="5105400"/>
            <a:ext cx="388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This is the hard part. 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Together with the obs. error PDF determines the analysis PDF.  Should be flow dependent!</a:t>
            </a:r>
            <a:endParaRPr lang="en-US" sz="1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1676400" y="4876800"/>
            <a:ext cx="5334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51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a typeface="ＭＳ Ｐゴシック" charset="-128"/>
                <a:cs typeface="ＭＳ Ｐゴシック" charset="-128"/>
              </a:rPr>
              <a:t>Forecast errors may be very different from one day to the next because of “chaos”</a:t>
            </a:r>
          </a:p>
        </p:txBody>
      </p:sp>
      <p:pic>
        <p:nvPicPr>
          <p:cNvPr id="32771" name="Picture 4" descr="Palmer_Lorenz63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481513" y="1919287"/>
            <a:ext cx="418623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05000"/>
            <a:ext cx="2679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381000" y="4876800"/>
            <a:ext cx="48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rrors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grow more quickly for some 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initial conditions than others.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Hence, the need for state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-dependent forecast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PDFs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7848600" y="6400800"/>
            <a:ext cx="1236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from Tim Palmer’s</a:t>
            </a:r>
          </a:p>
          <a:p>
            <a:r>
              <a:rPr lang="en-US" sz="1000"/>
              <a:t>2006 book chapter</a:t>
            </a:r>
            <a:endParaRPr lang="en-US"/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5105400" y="1676400"/>
            <a:ext cx="3355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Lorenz (1963)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b="1" dirty="0" smtClean="0"/>
              <a:t>Data Assimilation – Bayes Rules!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bayes_r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320419"/>
            <a:ext cx="7315200" cy="54010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503521" y="2204024"/>
            <a:ext cx="49805" cy="28141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03521" y="3125480"/>
            <a:ext cx="1157981" cy="921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09502" y="2756148"/>
            <a:ext cx="25772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Temp </a:t>
            </a:r>
            <a:r>
              <a:rPr lang="en-US" dirty="0" err="1" smtClean="0"/>
              <a:t>ob</a:t>
            </a:r>
            <a:r>
              <a:rPr lang="en-US" dirty="0" smtClean="0"/>
              <a:t> 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ob</a:t>
            </a:r>
            <a:r>
              <a:rPr lang="en-US" dirty="0" smtClean="0"/>
              <a:t>) in Boulder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831019" y="2079502"/>
            <a:ext cx="722181" cy="498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39849" y="1710170"/>
            <a:ext cx="321232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PDF of temp given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ob</a:t>
            </a:r>
            <a:r>
              <a:rPr lang="en-US" dirty="0" smtClean="0"/>
              <a:t> observed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53962" y="2901342"/>
            <a:ext cx="884050" cy="1270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91834" y="2205203"/>
            <a:ext cx="2593394" cy="646331"/>
          </a:xfrm>
          <a:prstGeom prst="rect">
            <a:avLst/>
          </a:prstGeom>
          <a:solidFill>
            <a:schemeClr val="bg1"/>
          </a:solidFill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PDF of first-guess forecast given all past </a:t>
            </a:r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3962" y="1108237"/>
            <a:ext cx="26153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Analysis PDF (product of red and green PDFs)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573553" y="1794283"/>
            <a:ext cx="1021015" cy="78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8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Ensemble </a:t>
            </a:r>
            <a:r>
              <a:rPr lang="en-US" b="1" dirty="0" err="1" smtClean="0"/>
              <a:t>Kalman</a:t>
            </a:r>
            <a:r>
              <a:rPr lang="en-US" b="1" dirty="0" smtClean="0"/>
              <a:t> Filter</a:t>
            </a:r>
            <a:br>
              <a:rPr lang="en-US" b="1" dirty="0" smtClean="0"/>
            </a:br>
            <a:r>
              <a:rPr lang="en-US" sz="3600" dirty="0" smtClean="0"/>
              <a:t>(skipping all the math)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EnKF</a:t>
            </a:r>
            <a:r>
              <a:rPr lang="en-US" dirty="0" smtClean="0"/>
              <a:t> solves Bayes theorem assuming prior and observation PDFs are Gaussian, uses an ensemble of forecasts to represent the prior and posterior PDF.</a:t>
            </a:r>
            <a:endParaRPr lang="en-US" dirty="0"/>
          </a:p>
          <a:p>
            <a:r>
              <a:rPr lang="en-US" dirty="0" smtClean="0"/>
              <a:t>Amounts to linear regression (</a:t>
            </a:r>
            <a:r>
              <a:rPr lang="en-US" dirty="0" err="1" smtClean="0"/>
              <a:t>covariances</a:t>
            </a:r>
            <a:r>
              <a:rPr lang="en-US" dirty="0" smtClean="0"/>
              <a:t> in the ensemble are used to spread out the information in the observations into unobserved regions and variables).</a:t>
            </a:r>
          </a:p>
          <a:p>
            <a:r>
              <a:rPr lang="en-US" dirty="0" smtClean="0"/>
              <a:t>If done right, the posterior ensemble is a random draw from the distribution of possible model states given the uncertainties in the prior forecast and the observations.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</a:rPr>
              <a:t>A full NWP example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t="9375" b="9375"/>
          <a:stretch>
            <a:fillRect/>
          </a:stretch>
        </p:blipFill>
        <p:spPr bwMode="auto">
          <a:xfrm>
            <a:off x="838200" y="1219200"/>
            <a:ext cx="719931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57200" y="57150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i="1" dirty="0"/>
              <a:t>Surface pressure observation can improve analysis of integrated water vapor </a:t>
            </a:r>
            <a:r>
              <a:rPr lang="en-US" sz="2200" i="1" dirty="0" smtClean="0"/>
              <a:t>(through flow</a:t>
            </a:r>
            <a:r>
              <a:rPr lang="en-US" sz="2200" i="1" dirty="0"/>
              <a:t>-</a:t>
            </a:r>
            <a:r>
              <a:rPr lang="en-US" sz="2200" i="1" dirty="0" smtClean="0"/>
              <a:t>dependent </a:t>
            </a:r>
            <a:r>
              <a:rPr lang="en-US" sz="2200" i="1" dirty="0"/>
              <a:t>cross-variable </a:t>
            </a:r>
            <a:r>
              <a:rPr lang="en-US" sz="2200" i="1" dirty="0" smtClean="0"/>
              <a:t>covariance)</a:t>
            </a:r>
            <a:r>
              <a:rPr lang="en-US" sz="2200" i="1" dirty="0"/>
              <a:t>.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775575" y="6970713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5105400" y="1600200"/>
            <a:ext cx="76200" cy="1371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 rot="-5400000">
            <a:off x="6036468" y="2955132"/>
            <a:ext cx="36877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ahoma" charset="0"/>
              </a:rPr>
              <a:t>First-Guess Precipitable Water</a:t>
            </a:r>
            <a:endParaRPr lang="en-US" sz="1800">
              <a:latin typeface="Tahoma" charset="0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1066800" y="3429000"/>
            <a:ext cx="106680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388620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ahoma" charset="0"/>
              </a:rPr>
              <a:t>First-Guess SLP contours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 flipV="1">
            <a:off x="990600" y="2438400"/>
            <a:ext cx="3733800" cy="762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04800" y="2209800"/>
            <a:ext cx="700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ahoma" charset="0"/>
              </a:rPr>
              <a:t>p</a:t>
            </a:r>
            <a:r>
              <a:rPr lang="en-US" sz="1800" baseline="-25000">
                <a:solidFill>
                  <a:srgbClr val="000000"/>
                </a:solidFill>
                <a:latin typeface="Tahoma" charset="0"/>
              </a:rPr>
              <a:t>s</a:t>
            </a:r>
            <a:r>
              <a:rPr lang="en-US" sz="1800">
                <a:solidFill>
                  <a:srgbClr val="000000"/>
                </a:solidFill>
                <a:latin typeface="Tahoma" charset="0"/>
              </a:rPr>
              <a:t> ob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EFEB-E091-F040-BF4E-D4A48B27602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8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6" y="0"/>
            <a:ext cx="9020294" cy="217911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Climate reanalysis example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i="1" dirty="0" smtClean="0"/>
              <a:t>(20</a:t>
            </a:r>
            <a:r>
              <a:rPr lang="en-US" sz="2400" i="1" baseline="30000" dirty="0" smtClean="0"/>
              <a:t>th</a:t>
            </a:r>
            <a:r>
              <a:rPr lang="en-US" sz="2400" i="1" dirty="0" smtClean="0"/>
              <a:t> Century Reanalysis Project: </a:t>
            </a:r>
            <a:r>
              <a:rPr lang="en-US" sz="2000" i="1" dirty="0" smtClean="0"/>
              <a:t>http://www.esrl.noaa.gov/psd/data/20thC_Rean/</a:t>
            </a:r>
            <a:r>
              <a:rPr lang="en-US" sz="2400" i="1" dirty="0" smtClean="0"/>
              <a:t>)</a:t>
            </a:r>
            <a:br>
              <a:rPr lang="en-US" sz="2400" i="1" dirty="0" smtClean="0"/>
            </a:br>
            <a:r>
              <a:rPr lang="en-US" sz="2400" b="1" i="1" dirty="0" smtClean="0"/>
              <a:t>only surface pressure observations used </a:t>
            </a:r>
            <a:r>
              <a:rPr lang="en-US" sz="2400" i="1" dirty="0" smtClean="0"/>
              <a:t>(red dots)</a:t>
            </a:r>
            <a:br>
              <a:rPr lang="en-US" sz="2400" i="1" dirty="0" smtClean="0"/>
            </a:br>
            <a:r>
              <a:rPr lang="en-US" sz="2400" b="1" i="1" dirty="0" smtClean="0"/>
              <a:t>shading</a:t>
            </a:r>
            <a:r>
              <a:rPr lang="en-US" sz="2400" dirty="0" smtClean="0"/>
              <a:t>:  500 </a:t>
            </a:r>
            <a:r>
              <a:rPr lang="en-US" sz="2400" dirty="0" err="1" smtClean="0"/>
              <a:t>hPa</a:t>
            </a:r>
            <a:r>
              <a:rPr lang="en-US" sz="2400" dirty="0" smtClean="0"/>
              <a:t> Z analysis ensemble spread</a:t>
            </a:r>
            <a:br>
              <a:rPr lang="en-US" sz="2400" dirty="0" smtClean="0"/>
            </a:br>
            <a:r>
              <a:rPr lang="en-US" sz="2400" b="1" i="1" dirty="0" smtClean="0"/>
              <a:t>contours</a:t>
            </a:r>
            <a:r>
              <a:rPr lang="en-US" sz="2400" dirty="0" smtClean="0"/>
              <a:t>:  500 </a:t>
            </a:r>
            <a:r>
              <a:rPr lang="en-US" sz="2400" dirty="0" err="1" smtClean="0"/>
              <a:t>hPa</a:t>
            </a:r>
            <a:r>
              <a:rPr lang="en-US" sz="2400" dirty="0" smtClean="0"/>
              <a:t> Z analysis mean</a:t>
            </a:r>
            <a:endParaRPr lang="en-US" sz="2800" dirty="0"/>
          </a:p>
        </p:txBody>
      </p:sp>
      <p:pic>
        <p:nvPicPr>
          <p:cNvPr id="17" name="Picture 16" descr="z500sprd.png"/>
          <p:cNvPicPr>
            <a:picLocks noChangeAspect="1"/>
          </p:cNvPicPr>
          <p:nvPr/>
        </p:nvPicPr>
        <p:blipFill rotWithShape="1">
          <a:blip r:embed="rId3"/>
          <a:srcRect l="9309" r="1283"/>
          <a:stretch/>
        </p:blipFill>
        <p:spPr>
          <a:xfrm>
            <a:off x="834243" y="2075115"/>
            <a:ext cx="7315200" cy="40909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0370" y="5765975"/>
            <a:ext cx="801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EnKF</a:t>
            </a:r>
            <a:r>
              <a:rPr lang="en-US" sz="2000" i="1" dirty="0" smtClean="0"/>
              <a:t> captures changing uncertainty as observing network changes.</a:t>
            </a:r>
            <a:endParaRPr lang="en-US" sz="2000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EFEB-E091-F040-BF4E-D4A48B27602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ensmeansp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5233" r="13030" b="13524"/>
          <a:stretch/>
        </p:blipFill>
        <p:spPr>
          <a:xfrm>
            <a:off x="969653" y="361193"/>
            <a:ext cx="7315200" cy="6360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349" y="3399427"/>
            <a:ext cx="224570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NCEP </a:t>
            </a:r>
            <a:r>
              <a:rPr lang="en-US" sz="3600" b="1" dirty="0" err="1" smtClean="0"/>
              <a:t>EnKF</a:t>
            </a:r>
            <a:endParaRPr lang="en-US" sz="3600" b="1" dirty="0" smtClean="0"/>
          </a:p>
          <a:p>
            <a:r>
              <a:rPr lang="en-US" sz="3600" b="1" dirty="0" smtClean="0"/>
              <a:t>MSLP (Pa)</a:t>
            </a:r>
            <a:endParaRPr lang="en-US" sz="36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405459" y="3289473"/>
            <a:ext cx="217900" cy="9837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13628" y="4198478"/>
            <a:ext cx="176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Typhoon </a:t>
            </a:r>
            <a:r>
              <a:rPr lang="en-US" b="1" dirty="0" err="1" smtClean="0"/>
              <a:t>Mawar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4105" y="5344071"/>
            <a:ext cx="852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EnKF captures state-dependent </a:t>
            </a:r>
            <a:r>
              <a:rPr lang="en-US" i="1" dirty="0" smtClean="0"/>
              <a:t>uncertainty </a:t>
            </a:r>
            <a:r>
              <a:rPr lang="en-US" i="1" dirty="0" smtClean="0"/>
              <a:t>associated with coherent dynamical features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6898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Where is the </a:t>
            </a:r>
            <a:r>
              <a:rPr lang="en-US" b="1" dirty="0" err="1" smtClean="0"/>
              <a:t>EnKF</a:t>
            </a:r>
            <a:r>
              <a:rPr lang="en-US" b="1" dirty="0" smtClean="0"/>
              <a:t> used?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Env</a:t>
            </a:r>
            <a:r>
              <a:rPr lang="en-US" dirty="0" smtClean="0"/>
              <a:t>. Canada has used an </a:t>
            </a:r>
            <a:r>
              <a:rPr lang="en-US" dirty="0" err="1" smtClean="0"/>
              <a:t>EnKF</a:t>
            </a:r>
            <a:r>
              <a:rPr lang="en-US" dirty="0" smtClean="0"/>
              <a:t> to initialize ensembles since 2005.</a:t>
            </a:r>
          </a:p>
          <a:p>
            <a:r>
              <a:rPr lang="en-US" dirty="0" smtClean="0"/>
              <a:t>NCEP just implemented an </a:t>
            </a:r>
            <a:r>
              <a:rPr lang="en-US" dirty="0" err="1" smtClean="0"/>
              <a:t>EnKF</a:t>
            </a:r>
            <a:r>
              <a:rPr lang="en-US" dirty="0" smtClean="0"/>
              <a:t> system on May 22 (for now it just provides the forecast error stats used in the analysis, but does not initialize the ensemble).</a:t>
            </a:r>
          </a:p>
          <a:p>
            <a:r>
              <a:rPr lang="en-US" dirty="0" smtClean="0"/>
              <a:t>NCAR provides </a:t>
            </a:r>
            <a:r>
              <a:rPr lang="en-US" dirty="0" err="1" smtClean="0"/>
              <a:t>EnKF</a:t>
            </a:r>
            <a:r>
              <a:rPr lang="en-US" dirty="0" smtClean="0"/>
              <a:t> software for the research community (http://</a:t>
            </a:r>
            <a:r>
              <a:rPr lang="en-US" dirty="0" err="1" smtClean="0"/>
              <a:t>www.image.ucar.edu</a:t>
            </a:r>
            <a:r>
              <a:rPr lang="en-US" dirty="0" smtClean="0"/>
              <a:t>/</a:t>
            </a:r>
            <a:r>
              <a:rPr lang="en-US" dirty="0" err="1" smtClean="0"/>
              <a:t>DAReS</a:t>
            </a:r>
            <a:r>
              <a:rPr lang="en-US" dirty="0" smtClean="0"/>
              <a:t>/DART) with interfaces for WRF and CAM.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9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limits </a:t>
            </a:r>
            <a:r>
              <a:rPr lang="en-US" b="1" dirty="0" err="1" smtClean="0"/>
              <a:t>EnKF</a:t>
            </a:r>
            <a:r>
              <a:rPr lang="en-US" b="1" dirty="0" smtClean="0"/>
              <a:t> performance?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Sampling error (noisy covariance estimate when sample size is small and/or covariance signal is small).</a:t>
            </a:r>
          </a:p>
          <a:p>
            <a:r>
              <a:rPr lang="en-US" dirty="0" smtClean="0"/>
              <a:t>Model error (ensemble needs to represent all sources of forecast uncertainty, including the model itself).</a:t>
            </a:r>
          </a:p>
          <a:p>
            <a:r>
              <a:rPr lang="en-US" dirty="0" smtClean="0"/>
              <a:t>Assumption of Gaussian error statistics, </a:t>
            </a:r>
            <a:r>
              <a:rPr lang="en-US" i="1" dirty="0" smtClean="0"/>
              <a:t>unbiased model prior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All of these lead to spread-deficient initial </a:t>
            </a:r>
            <a:r>
              <a:rPr lang="en-US" dirty="0" smtClean="0"/>
              <a:t>ensembles</a:t>
            </a:r>
            <a:r>
              <a:rPr lang="en-US" dirty="0" smtClean="0"/>
              <a:t>, so ad-hoc methods are often used to inflate the variance.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weather-climate mean?</a:t>
            </a:r>
            <a:br>
              <a:rPr lang="en-US" dirty="0" smtClean="0"/>
            </a:br>
            <a:r>
              <a:rPr lang="en-US" dirty="0" smtClean="0"/>
              <a:t>A predictability-oriented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2-06-05 at 11.1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" y="1541580"/>
            <a:ext cx="4440785" cy="2472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874" y="1929427"/>
            <a:ext cx="102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Weather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2-06-05 at 11.2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02" y="3715200"/>
            <a:ext cx="4546398" cy="3133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4806" y="4484160"/>
            <a:ext cx="9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993272" y="1541580"/>
            <a:ext cx="37710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</a:t>
            </a:r>
            <a:r>
              <a:rPr lang="en-US" dirty="0" smtClean="0">
                <a:solidFill>
                  <a:srgbClr val="FF0000"/>
                </a:solidFill>
              </a:rPr>
              <a:t>uncertainty</a:t>
            </a:r>
            <a:r>
              <a:rPr lang="en-US" dirty="0" smtClean="0"/>
              <a:t> in the depiction </a:t>
            </a:r>
          </a:p>
          <a:p>
            <a:r>
              <a:rPr lang="en-US" dirty="0" smtClean="0"/>
              <a:t>of climate variations affect our ability </a:t>
            </a:r>
          </a:p>
          <a:p>
            <a:r>
              <a:rPr lang="en-US" dirty="0" smtClean="0"/>
              <a:t>to predict weather extremes?</a:t>
            </a:r>
          </a:p>
          <a:p>
            <a:endParaRPr lang="en-US" dirty="0"/>
          </a:p>
          <a:p>
            <a:r>
              <a:rPr lang="en-US" dirty="0" smtClean="0"/>
              <a:t>How does </a:t>
            </a:r>
            <a:r>
              <a:rPr lang="en-US" dirty="0" smtClean="0">
                <a:solidFill>
                  <a:srgbClr val="FF0000"/>
                </a:solidFill>
              </a:rPr>
              <a:t>uncertain understanding </a:t>
            </a:r>
          </a:p>
          <a:p>
            <a:r>
              <a:rPr lang="en-US" dirty="0" smtClean="0"/>
              <a:t>of mother nature affect our ability</a:t>
            </a:r>
          </a:p>
          <a:p>
            <a:r>
              <a:rPr lang="en-US" dirty="0" smtClean="0"/>
              <a:t>to predict this modulation?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6874" y="4160994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does our </a:t>
            </a:r>
            <a:r>
              <a:rPr lang="en-US" dirty="0" smtClean="0">
                <a:solidFill>
                  <a:srgbClr val="FF0000"/>
                </a:solidFill>
              </a:rPr>
              <a:t>uncertain prediction of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weather</a:t>
            </a:r>
            <a:r>
              <a:rPr lang="en-US" dirty="0" smtClean="0"/>
              <a:t> imply about our ability to </a:t>
            </a:r>
          </a:p>
          <a:p>
            <a:r>
              <a:rPr lang="en-US" dirty="0" smtClean="0"/>
              <a:t>predict</a:t>
            </a:r>
            <a:r>
              <a:rPr lang="en-US" dirty="0"/>
              <a:t> </a:t>
            </a:r>
            <a:r>
              <a:rPr lang="en-US" dirty="0" err="1" smtClean="0"/>
              <a:t>intraseasonal</a:t>
            </a:r>
            <a:r>
              <a:rPr lang="en-US" dirty="0" smtClean="0"/>
              <a:t> and seasonal </a:t>
            </a:r>
          </a:p>
          <a:p>
            <a:r>
              <a:rPr lang="en-US" dirty="0" smtClean="0"/>
              <a:t>climate</a:t>
            </a:r>
            <a:r>
              <a:rPr lang="en-US" dirty="0"/>
              <a:t> </a:t>
            </a:r>
            <a:r>
              <a:rPr lang="en-US" dirty="0" smtClean="0"/>
              <a:t>variability?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323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Dealing with model uncertainty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Calibri" charset="0"/>
              </a:rPr>
              <a:t>Make the forecast model </a:t>
            </a:r>
            <a:r>
              <a:rPr lang="en-US" sz="2800" dirty="0" smtClean="0">
                <a:latin typeface="Calibri" charset="0"/>
              </a:rPr>
              <a:t>better.</a:t>
            </a:r>
            <a:endParaRPr lang="en-US" sz="2800" dirty="0">
              <a:latin typeface="Calibri" charset="0"/>
            </a:endParaRPr>
          </a:p>
          <a:p>
            <a:pPr lvl="1" eaLnBrk="1" hangingPunct="1"/>
            <a:r>
              <a:rPr lang="en-US" sz="2400" dirty="0">
                <a:latin typeface="Calibri" charset="0"/>
              </a:rPr>
              <a:t>e.g., higher resolution, improved dynamics, improved physical parameterizations, coupled land-ocean-atmosphere-chemistry-ecosystem.</a:t>
            </a:r>
          </a:p>
          <a:p>
            <a:pPr eaLnBrk="1" hangingPunct="1"/>
            <a:r>
              <a:rPr lang="en-US" sz="2800" dirty="0">
                <a:latin typeface="Calibri" charset="0"/>
              </a:rPr>
              <a:t>Estimate </a:t>
            </a:r>
            <a:r>
              <a:rPr lang="en-US" sz="2800" dirty="0" smtClean="0">
                <a:latin typeface="Calibri" charset="0"/>
              </a:rPr>
              <a:t>the </a:t>
            </a:r>
            <a:r>
              <a:rPr lang="en-US" sz="2800" dirty="0">
                <a:latin typeface="Calibri" charset="0"/>
              </a:rPr>
              <a:t>uncertainty due to the forecast model imperfections in the ensemble system </a:t>
            </a:r>
            <a:endParaRPr lang="en-US" sz="2800" dirty="0" smtClean="0">
              <a:latin typeface="Calibri" charset="0"/>
            </a:endParaRPr>
          </a:p>
          <a:p>
            <a:pPr lvl="1"/>
            <a:r>
              <a:rPr lang="en-US" sz="2400" dirty="0" smtClean="0">
                <a:latin typeface="Calibri" charset="0"/>
              </a:rPr>
              <a:t>Multi-models/parameterizations</a:t>
            </a:r>
          </a:p>
          <a:p>
            <a:pPr lvl="1"/>
            <a:r>
              <a:rPr lang="en-US" sz="2400" dirty="0" smtClean="0">
                <a:latin typeface="Calibri" charset="0"/>
              </a:rPr>
              <a:t>Stochastically simulate sources of error in forecasts</a:t>
            </a:r>
            <a:endParaRPr lang="en-US" sz="240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A3026-7D7F-E246-813A-678F9585304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5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Dealing with model uncertainty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492125" y="180498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Estimate the uncertainty due to the forecast model imperfections </a:t>
            </a:r>
            <a:r>
              <a:rPr lang="en-US" b="1" dirty="0">
                <a:latin typeface="Calibri" charset="0"/>
              </a:rPr>
              <a:t>directly in the ensemble system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9550" y="6356350"/>
            <a:ext cx="2133600" cy="365125"/>
          </a:xfrm>
        </p:spPr>
        <p:txBody>
          <a:bodyPr/>
          <a:lstStyle/>
          <a:p>
            <a:pPr>
              <a:defRPr/>
            </a:pPr>
            <a:fld id="{3E927438-2300-CB4B-B0C5-5A006DFBE5C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pSp>
        <p:nvGrpSpPr>
          <p:cNvPr id="62468" name="Group 57"/>
          <p:cNvGrpSpPr>
            <a:grpSpLocks/>
          </p:cNvGrpSpPr>
          <p:nvPr/>
        </p:nvGrpSpPr>
        <p:grpSpPr bwMode="auto">
          <a:xfrm>
            <a:off x="455613" y="4022725"/>
            <a:ext cx="3211512" cy="1998663"/>
            <a:chOff x="2112261" y="2195189"/>
            <a:chExt cx="5762233" cy="3590222"/>
          </a:xfrm>
        </p:grpSpPr>
        <p:sp>
          <p:nvSpPr>
            <p:cNvPr id="32" name="Oval 31"/>
            <p:cNvSpPr/>
            <p:nvPr/>
          </p:nvSpPr>
          <p:spPr>
            <a:xfrm>
              <a:off x="2448368" y="3244594"/>
              <a:ext cx="113934" cy="125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280313" y="3087755"/>
              <a:ext cx="116784" cy="1226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53141" y="3079199"/>
              <a:ext cx="116784" cy="125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448368" y="3538315"/>
              <a:ext cx="113934" cy="125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869925" y="3401436"/>
              <a:ext cx="113934" cy="125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36359" y="2956579"/>
              <a:ext cx="116782" cy="1226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271769" y="3663787"/>
              <a:ext cx="116782" cy="1226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36359" y="3663787"/>
              <a:ext cx="116782" cy="1226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835745" y="3213227"/>
              <a:ext cx="113934" cy="1226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271769" y="3977468"/>
              <a:ext cx="116782" cy="125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65458" y="3814923"/>
              <a:ext cx="113934" cy="12262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064610">
              <a:off x="2112261" y="2939469"/>
              <a:ext cx="902929" cy="1197691"/>
            </a:xfrm>
            <a:prstGeom prst="ellipse">
              <a:avLst/>
            </a:prstGeom>
            <a:noFill/>
            <a:ln w="38100" cmpd="sng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331584" y="2571606"/>
              <a:ext cx="5232440" cy="624511"/>
            </a:xfrm>
            <a:custGeom>
              <a:avLst/>
              <a:gdLst>
                <a:gd name="connsiteX0" fmla="*/ 0 w 5230852"/>
                <a:gd name="connsiteY0" fmla="*/ 594996 h 626503"/>
                <a:gd name="connsiteX1" fmla="*/ 150975 w 5230852"/>
                <a:gd name="connsiteY1" fmla="*/ 497310 h 626503"/>
                <a:gd name="connsiteX2" fmla="*/ 248665 w 5230852"/>
                <a:gd name="connsiteY2" fmla="*/ 435147 h 626503"/>
                <a:gd name="connsiteX3" fmla="*/ 355236 w 5230852"/>
                <a:gd name="connsiteY3" fmla="*/ 390744 h 626503"/>
                <a:gd name="connsiteX4" fmla="*/ 479568 w 5230852"/>
                <a:gd name="connsiteY4" fmla="*/ 372983 h 626503"/>
                <a:gd name="connsiteX5" fmla="*/ 586139 w 5230852"/>
                <a:gd name="connsiteY5" fmla="*/ 355222 h 626503"/>
                <a:gd name="connsiteX6" fmla="*/ 843685 w 5230852"/>
                <a:gd name="connsiteY6" fmla="*/ 372983 h 626503"/>
                <a:gd name="connsiteX7" fmla="*/ 914733 w 5230852"/>
                <a:gd name="connsiteY7" fmla="*/ 408505 h 626503"/>
                <a:gd name="connsiteX8" fmla="*/ 976899 w 5230852"/>
                <a:gd name="connsiteY8" fmla="*/ 426266 h 626503"/>
                <a:gd name="connsiteX9" fmla="*/ 1039065 w 5230852"/>
                <a:gd name="connsiteY9" fmla="*/ 461788 h 626503"/>
                <a:gd name="connsiteX10" fmla="*/ 1154517 w 5230852"/>
                <a:gd name="connsiteY10" fmla="*/ 523952 h 626503"/>
                <a:gd name="connsiteX11" fmla="*/ 1198921 w 5230852"/>
                <a:gd name="connsiteY11" fmla="*/ 541713 h 626503"/>
                <a:gd name="connsiteX12" fmla="*/ 1225564 w 5230852"/>
                <a:gd name="connsiteY12" fmla="*/ 550594 h 626503"/>
                <a:gd name="connsiteX13" fmla="*/ 1287731 w 5230852"/>
                <a:gd name="connsiteY13" fmla="*/ 577235 h 626503"/>
                <a:gd name="connsiteX14" fmla="*/ 1332135 w 5230852"/>
                <a:gd name="connsiteY14" fmla="*/ 603877 h 626503"/>
                <a:gd name="connsiteX15" fmla="*/ 1376540 w 5230852"/>
                <a:gd name="connsiteY15" fmla="*/ 612757 h 626503"/>
                <a:gd name="connsiteX16" fmla="*/ 1749537 w 5230852"/>
                <a:gd name="connsiteY16" fmla="*/ 603877 h 626503"/>
                <a:gd name="connsiteX17" fmla="*/ 1793942 w 5230852"/>
                <a:gd name="connsiteY17" fmla="*/ 594996 h 626503"/>
                <a:gd name="connsiteX18" fmla="*/ 1900513 w 5230852"/>
                <a:gd name="connsiteY18" fmla="*/ 586116 h 626503"/>
                <a:gd name="connsiteX19" fmla="*/ 2513295 w 5230852"/>
                <a:gd name="connsiteY19" fmla="*/ 603877 h 626503"/>
                <a:gd name="connsiteX20" fmla="*/ 2575461 w 5230852"/>
                <a:gd name="connsiteY20" fmla="*/ 612757 h 626503"/>
                <a:gd name="connsiteX21" fmla="*/ 2779722 w 5230852"/>
                <a:gd name="connsiteY21" fmla="*/ 621638 h 626503"/>
                <a:gd name="connsiteX22" fmla="*/ 3063911 w 5230852"/>
                <a:gd name="connsiteY22" fmla="*/ 594996 h 626503"/>
                <a:gd name="connsiteX23" fmla="*/ 3090554 w 5230852"/>
                <a:gd name="connsiteY23" fmla="*/ 577235 h 626503"/>
                <a:gd name="connsiteX24" fmla="*/ 3108316 w 5230852"/>
                <a:gd name="connsiteY24" fmla="*/ 550594 h 626503"/>
                <a:gd name="connsiteX25" fmla="*/ 3241529 w 5230852"/>
                <a:gd name="connsiteY25" fmla="*/ 488430 h 626503"/>
                <a:gd name="connsiteX26" fmla="*/ 3285934 w 5230852"/>
                <a:gd name="connsiteY26" fmla="*/ 461788 h 626503"/>
                <a:gd name="connsiteX27" fmla="*/ 3383624 w 5230852"/>
                <a:gd name="connsiteY27" fmla="*/ 417385 h 626503"/>
                <a:gd name="connsiteX28" fmla="*/ 3454671 w 5230852"/>
                <a:gd name="connsiteY28" fmla="*/ 399624 h 626503"/>
                <a:gd name="connsiteX29" fmla="*/ 3516837 w 5230852"/>
                <a:gd name="connsiteY29" fmla="*/ 381863 h 626503"/>
                <a:gd name="connsiteX30" fmla="*/ 3570123 w 5230852"/>
                <a:gd name="connsiteY30" fmla="*/ 364102 h 626503"/>
                <a:gd name="connsiteX31" fmla="*/ 3632289 w 5230852"/>
                <a:gd name="connsiteY31" fmla="*/ 346341 h 626503"/>
                <a:gd name="connsiteX32" fmla="*/ 3685574 w 5230852"/>
                <a:gd name="connsiteY32" fmla="*/ 328580 h 626503"/>
                <a:gd name="connsiteX33" fmla="*/ 3836550 w 5230852"/>
                <a:gd name="connsiteY33" fmla="*/ 293058 h 626503"/>
                <a:gd name="connsiteX34" fmla="*/ 4023049 w 5230852"/>
                <a:gd name="connsiteY34" fmla="*/ 275297 h 626503"/>
                <a:gd name="connsiteX35" fmla="*/ 4111858 w 5230852"/>
                <a:gd name="connsiteY35" fmla="*/ 266416 h 626503"/>
                <a:gd name="connsiteX36" fmla="*/ 4200667 w 5230852"/>
                <a:gd name="connsiteY36" fmla="*/ 248655 h 626503"/>
                <a:gd name="connsiteX37" fmla="*/ 4271714 w 5230852"/>
                <a:gd name="connsiteY37" fmla="*/ 230894 h 626503"/>
                <a:gd name="connsiteX38" fmla="*/ 4458213 w 5230852"/>
                <a:gd name="connsiteY38" fmla="*/ 213133 h 626503"/>
                <a:gd name="connsiteX39" fmla="*/ 4609188 w 5230852"/>
                <a:gd name="connsiteY39" fmla="*/ 195372 h 626503"/>
                <a:gd name="connsiteX40" fmla="*/ 4671355 w 5230852"/>
                <a:gd name="connsiteY40" fmla="*/ 177611 h 626503"/>
                <a:gd name="connsiteX41" fmla="*/ 4866735 w 5230852"/>
                <a:gd name="connsiteY41" fmla="*/ 168730 h 626503"/>
                <a:gd name="connsiteX42" fmla="*/ 4982186 w 5230852"/>
                <a:gd name="connsiteY42" fmla="*/ 142089 h 626503"/>
                <a:gd name="connsiteX43" fmla="*/ 5097638 w 5230852"/>
                <a:gd name="connsiteY43" fmla="*/ 115447 h 626503"/>
                <a:gd name="connsiteX44" fmla="*/ 5150923 w 5230852"/>
                <a:gd name="connsiteY44" fmla="*/ 79925 h 626503"/>
                <a:gd name="connsiteX45" fmla="*/ 5195328 w 5230852"/>
                <a:gd name="connsiteY45" fmla="*/ 44403 h 626503"/>
                <a:gd name="connsiteX46" fmla="*/ 5230852 w 5230852"/>
                <a:gd name="connsiteY46" fmla="*/ 0 h 62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30852" h="626503">
                  <a:moveTo>
                    <a:pt x="0" y="594996"/>
                  </a:moveTo>
                  <a:lnTo>
                    <a:pt x="150975" y="497310"/>
                  </a:lnTo>
                  <a:cubicBezTo>
                    <a:pt x="168761" y="485711"/>
                    <a:pt x="226274" y="445683"/>
                    <a:pt x="248665" y="435147"/>
                  </a:cubicBezTo>
                  <a:cubicBezTo>
                    <a:pt x="283486" y="418761"/>
                    <a:pt x="317139" y="396186"/>
                    <a:pt x="355236" y="390744"/>
                  </a:cubicBezTo>
                  <a:lnTo>
                    <a:pt x="479568" y="372983"/>
                  </a:lnTo>
                  <a:cubicBezTo>
                    <a:pt x="515163" y="367507"/>
                    <a:pt x="586139" y="355222"/>
                    <a:pt x="586139" y="355222"/>
                  </a:cubicBezTo>
                  <a:cubicBezTo>
                    <a:pt x="671988" y="361142"/>
                    <a:pt x="758222" y="362929"/>
                    <a:pt x="843685" y="372983"/>
                  </a:cubicBezTo>
                  <a:cubicBezTo>
                    <a:pt x="899978" y="379605"/>
                    <a:pt x="873501" y="392013"/>
                    <a:pt x="914733" y="408505"/>
                  </a:cubicBezTo>
                  <a:cubicBezTo>
                    <a:pt x="934743" y="416509"/>
                    <a:pt x="956177" y="420346"/>
                    <a:pt x="976899" y="426266"/>
                  </a:cubicBezTo>
                  <a:cubicBezTo>
                    <a:pt x="1032728" y="463483"/>
                    <a:pt x="971458" y="424230"/>
                    <a:pt x="1039065" y="461788"/>
                  </a:cubicBezTo>
                  <a:cubicBezTo>
                    <a:pt x="1089103" y="489586"/>
                    <a:pt x="1094217" y="499833"/>
                    <a:pt x="1154517" y="523952"/>
                  </a:cubicBezTo>
                  <a:cubicBezTo>
                    <a:pt x="1169318" y="529872"/>
                    <a:pt x="1183995" y="536116"/>
                    <a:pt x="1198921" y="541713"/>
                  </a:cubicBezTo>
                  <a:cubicBezTo>
                    <a:pt x="1207686" y="545000"/>
                    <a:pt x="1216872" y="547117"/>
                    <a:pt x="1225564" y="550594"/>
                  </a:cubicBezTo>
                  <a:cubicBezTo>
                    <a:pt x="1246497" y="558967"/>
                    <a:pt x="1267566" y="567153"/>
                    <a:pt x="1287731" y="577235"/>
                  </a:cubicBezTo>
                  <a:cubicBezTo>
                    <a:pt x="1303170" y="584954"/>
                    <a:pt x="1316108" y="597467"/>
                    <a:pt x="1332135" y="603877"/>
                  </a:cubicBezTo>
                  <a:cubicBezTo>
                    <a:pt x="1346150" y="609483"/>
                    <a:pt x="1361738" y="609797"/>
                    <a:pt x="1376540" y="612757"/>
                  </a:cubicBezTo>
                  <a:lnTo>
                    <a:pt x="1749537" y="603877"/>
                  </a:lnTo>
                  <a:cubicBezTo>
                    <a:pt x="1764618" y="603235"/>
                    <a:pt x="1778951" y="596760"/>
                    <a:pt x="1793942" y="594996"/>
                  </a:cubicBezTo>
                  <a:cubicBezTo>
                    <a:pt x="1829345" y="590831"/>
                    <a:pt x="1864989" y="589076"/>
                    <a:pt x="1900513" y="586116"/>
                  </a:cubicBezTo>
                  <a:lnTo>
                    <a:pt x="2513295" y="603877"/>
                  </a:lnTo>
                  <a:cubicBezTo>
                    <a:pt x="2534193" y="605071"/>
                    <a:pt x="2554575" y="611365"/>
                    <a:pt x="2575461" y="612757"/>
                  </a:cubicBezTo>
                  <a:cubicBezTo>
                    <a:pt x="2643461" y="617290"/>
                    <a:pt x="2711635" y="618678"/>
                    <a:pt x="2779722" y="621638"/>
                  </a:cubicBezTo>
                  <a:cubicBezTo>
                    <a:pt x="2949980" y="615557"/>
                    <a:pt x="2968829" y="649326"/>
                    <a:pt x="3063911" y="594996"/>
                  </a:cubicBezTo>
                  <a:cubicBezTo>
                    <a:pt x="3073178" y="589701"/>
                    <a:pt x="3081673" y="583155"/>
                    <a:pt x="3090554" y="577235"/>
                  </a:cubicBezTo>
                  <a:cubicBezTo>
                    <a:pt x="3096475" y="568355"/>
                    <a:pt x="3099435" y="556514"/>
                    <a:pt x="3108316" y="550594"/>
                  </a:cubicBezTo>
                  <a:cubicBezTo>
                    <a:pt x="3201915" y="488198"/>
                    <a:pt x="3170956" y="523715"/>
                    <a:pt x="3241529" y="488430"/>
                  </a:cubicBezTo>
                  <a:cubicBezTo>
                    <a:pt x="3256968" y="480711"/>
                    <a:pt x="3270780" y="470053"/>
                    <a:pt x="3285934" y="461788"/>
                  </a:cubicBezTo>
                  <a:cubicBezTo>
                    <a:pt x="3310168" y="448570"/>
                    <a:pt x="3355551" y="426023"/>
                    <a:pt x="3383624" y="417385"/>
                  </a:cubicBezTo>
                  <a:cubicBezTo>
                    <a:pt x="3406956" y="410206"/>
                    <a:pt x="3431084" y="405914"/>
                    <a:pt x="3454671" y="399624"/>
                  </a:cubicBezTo>
                  <a:cubicBezTo>
                    <a:pt x="3475495" y="394071"/>
                    <a:pt x="3496239" y="388201"/>
                    <a:pt x="3516837" y="381863"/>
                  </a:cubicBezTo>
                  <a:cubicBezTo>
                    <a:pt x="3534732" y="376357"/>
                    <a:pt x="3552228" y="369608"/>
                    <a:pt x="3570123" y="364102"/>
                  </a:cubicBezTo>
                  <a:cubicBezTo>
                    <a:pt x="3590721" y="357764"/>
                    <a:pt x="3611691" y="352679"/>
                    <a:pt x="3632289" y="346341"/>
                  </a:cubicBezTo>
                  <a:cubicBezTo>
                    <a:pt x="3650184" y="340835"/>
                    <a:pt x="3667679" y="334086"/>
                    <a:pt x="3685574" y="328580"/>
                  </a:cubicBezTo>
                  <a:cubicBezTo>
                    <a:pt x="3734373" y="313566"/>
                    <a:pt x="3785996" y="299581"/>
                    <a:pt x="3836550" y="293058"/>
                  </a:cubicBezTo>
                  <a:cubicBezTo>
                    <a:pt x="3898484" y="285067"/>
                    <a:pt x="3960911" y="281511"/>
                    <a:pt x="4023049" y="275297"/>
                  </a:cubicBezTo>
                  <a:cubicBezTo>
                    <a:pt x="4052652" y="272337"/>
                    <a:pt x="4082436" y="270829"/>
                    <a:pt x="4111858" y="266416"/>
                  </a:cubicBezTo>
                  <a:cubicBezTo>
                    <a:pt x="4141713" y="261938"/>
                    <a:pt x="4171197" y="255204"/>
                    <a:pt x="4200667" y="248655"/>
                  </a:cubicBezTo>
                  <a:cubicBezTo>
                    <a:pt x="4224497" y="243360"/>
                    <a:pt x="4247532" y="234229"/>
                    <a:pt x="4271714" y="230894"/>
                  </a:cubicBezTo>
                  <a:cubicBezTo>
                    <a:pt x="4333576" y="222362"/>
                    <a:pt x="4396248" y="220879"/>
                    <a:pt x="4458213" y="213133"/>
                  </a:cubicBezTo>
                  <a:cubicBezTo>
                    <a:pt x="4555860" y="200927"/>
                    <a:pt x="4505539" y="206887"/>
                    <a:pt x="4609188" y="195372"/>
                  </a:cubicBezTo>
                  <a:cubicBezTo>
                    <a:pt x="4624321" y="190328"/>
                    <a:pt x="4656853" y="178726"/>
                    <a:pt x="4671355" y="177611"/>
                  </a:cubicBezTo>
                  <a:cubicBezTo>
                    <a:pt x="4736357" y="172611"/>
                    <a:pt x="4801608" y="171690"/>
                    <a:pt x="4866735" y="168730"/>
                  </a:cubicBezTo>
                  <a:lnTo>
                    <a:pt x="4982186" y="142089"/>
                  </a:lnTo>
                  <a:cubicBezTo>
                    <a:pt x="5094869" y="117593"/>
                    <a:pt x="5037798" y="135391"/>
                    <a:pt x="5097638" y="115447"/>
                  </a:cubicBezTo>
                  <a:cubicBezTo>
                    <a:pt x="5115400" y="103606"/>
                    <a:pt x="5139082" y="97686"/>
                    <a:pt x="5150923" y="79925"/>
                  </a:cubicBezTo>
                  <a:cubicBezTo>
                    <a:pt x="5173878" y="45494"/>
                    <a:pt x="5158559" y="56658"/>
                    <a:pt x="5195328" y="44403"/>
                  </a:cubicBezTo>
                  <a:cubicBezTo>
                    <a:pt x="5217735" y="10794"/>
                    <a:pt x="5205543" y="25308"/>
                    <a:pt x="5230852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11032" y="3315886"/>
              <a:ext cx="5115656" cy="755685"/>
            </a:xfrm>
            <a:custGeom>
              <a:avLst/>
              <a:gdLst>
                <a:gd name="connsiteX0" fmla="*/ 0 w 5115400"/>
                <a:gd name="connsiteY0" fmla="*/ 0 h 754846"/>
                <a:gd name="connsiteX1" fmla="*/ 88809 w 5115400"/>
                <a:gd name="connsiteY1" fmla="*/ 8880 h 754846"/>
                <a:gd name="connsiteX2" fmla="*/ 701591 w 5115400"/>
                <a:gd name="connsiteY2" fmla="*/ 26641 h 754846"/>
                <a:gd name="connsiteX3" fmla="*/ 763757 w 5115400"/>
                <a:gd name="connsiteY3" fmla="*/ 53283 h 754846"/>
                <a:gd name="connsiteX4" fmla="*/ 852566 w 5115400"/>
                <a:gd name="connsiteY4" fmla="*/ 88805 h 754846"/>
                <a:gd name="connsiteX5" fmla="*/ 923614 w 5115400"/>
                <a:gd name="connsiteY5" fmla="*/ 115447 h 754846"/>
                <a:gd name="connsiteX6" fmla="*/ 959137 w 5115400"/>
                <a:gd name="connsiteY6" fmla="*/ 133208 h 754846"/>
                <a:gd name="connsiteX7" fmla="*/ 1012423 w 5115400"/>
                <a:gd name="connsiteY7" fmla="*/ 142088 h 754846"/>
                <a:gd name="connsiteX8" fmla="*/ 1225564 w 5115400"/>
                <a:gd name="connsiteY8" fmla="*/ 150969 h 754846"/>
                <a:gd name="connsiteX9" fmla="*/ 1385421 w 5115400"/>
                <a:gd name="connsiteY9" fmla="*/ 159849 h 754846"/>
                <a:gd name="connsiteX10" fmla="*/ 1456468 w 5115400"/>
                <a:gd name="connsiteY10" fmla="*/ 177610 h 754846"/>
                <a:gd name="connsiteX11" fmla="*/ 1509753 w 5115400"/>
                <a:gd name="connsiteY11" fmla="*/ 195372 h 754846"/>
                <a:gd name="connsiteX12" fmla="*/ 1616324 w 5115400"/>
                <a:gd name="connsiteY12" fmla="*/ 213133 h 754846"/>
                <a:gd name="connsiteX13" fmla="*/ 1696252 w 5115400"/>
                <a:gd name="connsiteY13" fmla="*/ 239774 h 754846"/>
                <a:gd name="connsiteX14" fmla="*/ 1802823 w 5115400"/>
                <a:gd name="connsiteY14" fmla="*/ 337460 h 754846"/>
                <a:gd name="connsiteX15" fmla="*/ 1829466 w 5115400"/>
                <a:gd name="connsiteY15" fmla="*/ 372982 h 754846"/>
                <a:gd name="connsiteX16" fmla="*/ 1900513 w 5115400"/>
                <a:gd name="connsiteY16" fmla="*/ 426266 h 754846"/>
                <a:gd name="connsiteX17" fmla="*/ 1998203 w 5115400"/>
                <a:gd name="connsiteY17" fmla="*/ 461788 h 754846"/>
                <a:gd name="connsiteX18" fmla="*/ 2051488 w 5115400"/>
                <a:gd name="connsiteY18" fmla="*/ 479549 h 754846"/>
                <a:gd name="connsiteX19" fmla="*/ 2175821 w 5115400"/>
                <a:gd name="connsiteY19" fmla="*/ 470668 h 754846"/>
                <a:gd name="connsiteX20" fmla="*/ 2202464 w 5115400"/>
                <a:gd name="connsiteY20" fmla="*/ 452907 h 754846"/>
                <a:gd name="connsiteX21" fmla="*/ 2264630 w 5115400"/>
                <a:gd name="connsiteY21" fmla="*/ 435146 h 754846"/>
                <a:gd name="connsiteX22" fmla="*/ 2424486 w 5115400"/>
                <a:gd name="connsiteY22" fmla="*/ 408505 h 754846"/>
                <a:gd name="connsiteX23" fmla="*/ 3294815 w 5115400"/>
                <a:gd name="connsiteY23" fmla="*/ 417385 h 754846"/>
                <a:gd name="connsiteX24" fmla="*/ 3552361 w 5115400"/>
                <a:gd name="connsiteY24" fmla="*/ 444027 h 754846"/>
                <a:gd name="connsiteX25" fmla="*/ 3650051 w 5115400"/>
                <a:gd name="connsiteY25" fmla="*/ 452907 h 754846"/>
                <a:gd name="connsiteX26" fmla="*/ 3738860 w 5115400"/>
                <a:gd name="connsiteY26" fmla="*/ 470668 h 754846"/>
                <a:gd name="connsiteX27" fmla="*/ 3827669 w 5115400"/>
                <a:gd name="connsiteY27" fmla="*/ 479549 h 754846"/>
                <a:gd name="connsiteX28" fmla="*/ 4014168 w 5115400"/>
                <a:gd name="connsiteY28" fmla="*/ 497310 h 754846"/>
                <a:gd name="connsiteX29" fmla="*/ 4502618 w 5115400"/>
                <a:gd name="connsiteY29" fmla="*/ 506191 h 754846"/>
                <a:gd name="connsiteX30" fmla="*/ 4618069 w 5115400"/>
                <a:gd name="connsiteY30" fmla="*/ 523952 h 754846"/>
                <a:gd name="connsiteX31" fmla="*/ 4733521 w 5115400"/>
                <a:gd name="connsiteY31" fmla="*/ 577235 h 754846"/>
                <a:gd name="connsiteX32" fmla="*/ 4822330 w 5115400"/>
                <a:gd name="connsiteY32" fmla="*/ 603877 h 754846"/>
                <a:gd name="connsiteX33" fmla="*/ 4902258 w 5115400"/>
                <a:gd name="connsiteY33" fmla="*/ 657160 h 754846"/>
                <a:gd name="connsiteX34" fmla="*/ 4991067 w 5115400"/>
                <a:gd name="connsiteY34" fmla="*/ 692682 h 754846"/>
                <a:gd name="connsiteX35" fmla="*/ 5044353 w 5115400"/>
                <a:gd name="connsiteY35" fmla="*/ 719324 h 754846"/>
                <a:gd name="connsiteX36" fmla="*/ 5115400 w 5115400"/>
                <a:gd name="connsiteY36" fmla="*/ 754846 h 75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115400" h="754846">
                  <a:moveTo>
                    <a:pt x="0" y="0"/>
                  </a:moveTo>
                  <a:cubicBezTo>
                    <a:pt x="29603" y="2960"/>
                    <a:pt x="59069" y="8076"/>
                    <a:pt x="88809" y="8880"/>
                  </a:cubicBezTo>
                  <a:cubicBezTo>
                    <a:pt x="710740" y="25688"/>
                    <a:pt x="468319" y="-20008"/>
                    <a:pt x="701591" y="26641"/>
                  </a:cubicBezTo>
                  <a:cubicBezTo>
                    <a:pt x="798568" y="91289"/>
                    <a:pt x="649064" y="-4061"/>
                    <a:pt x="763757" y="53283"/>
                  </a:cubicBezTo>
                  <a:cubicBezTo>
                    <a:pt x="851131" y="96968"/>
                    <a:pt x="739127" y="69898"/>
                    <a:pt x="852566" y="88805"/>
                  </a:cubicBezTo>
                  <a:cubicBezTo>
                    <a:pt x="907289" y="125285"/>
                    <a:pt x="846794" y="89841"/>
                    <a:pt x="923614" y="115447"/>
                  </a:cubicBezTo>
                  <a:cubicBezTo>
                    <a:pt x="936173" y="119633"/>
                    <a:pt x="946457" y="129404"/>
                    <a:pt x="959137" y="133208"/>
                  </a:cubicBezTo>
                  <a:cubicBezTo>
                    <a:pt x="976385" y="138382"/>
                    <a:pt x="994456" y="140890"/>
                    <a:pt x="1012423" y="142088"/>
                  </a:cubicBezTo>
                  <a:cubicBezTo>
                    <a:pt x="1083374" y="146818"/>
                    <a:pt x="1154536" y="147587"/>
                    <a:pt x="1225564" y="150969"/>
                  </a:cubicBezTo>
                  <a:lnTo>
                    <a:pt x="1385421" y="159849"/>
                  </a:lnTo>
                  <a:cubicBezTo>
                    <a:pt x="1409103" y="165769"/>
                    <a:pt x="1432996" y="170904"/>
                    <a:pt x="1456468" y="177610"/>
                  </a:cubicBezTo>
                  <a:cubicBezTo>
                    <a:pt x="1474470" y="182753"/>
                    <a:pt x="1491476" y="191311"/>
                    <a:pt x="1509753" y="195372"/>
                  </a:cubicBezTo>
                  <a:cubicBezTo>
                    <a:pt x="1544909" y="203184"/>
                    <a:pt x="1580927" y="206497"/>
                    <a:pt x="1616324" y="213133"/>
                  </a:cubicBezTo>
                  <a:cubicBezTo>
                    <a:pt x="1643462" y="218221"/>
                    <a:pt x="1671666" y="227482"/>
                    <a:pt x="1696252" y="239774"/>
                  </a:cubicBezTo>
                  <a:cubicBezTo>
                    <a:pt x="1732735" y="258015"/>
                    <a:pt x="1791278" y="322068"/>
                    <a:pt x="1802823" y="337460"/>
                  </a:cubicBezTo>
                  <a:cubicBezTo>
                    <a:pt x="1811704" y="349301"/>
                    <a:pt x="1818514" y="363026"/>
                    <a:pt x="1829466" y="372982"/>
                  </a:cubicBezTo>
                  <a:cubicBezTo>
                    <a:pt x="1851371" y="392895"/>
                    <a:pt x="1872429" y="416905"/>
                    <a:pt x="1900513" y="426266"/>
                  </a:cubicBezTo>
                  <a:cubicBezTo>
                    <a:pt x="2055999" y="478093"/>
                    <a:pt x="1862270" y="412360"/>
                    <a:pt x="1998203" y="461788"/>
                  </a:cubicBezTo>
                  <a:cubicBezTo>
                    <a:pt x="2015798" y="468186"/>
                    <a:pt x="2033726" y="473629"/>
                    <a:pt x="2051488" y="479549"/>
                  </a:cubicBezTo>
                  <a:cubicBezTo>
                    <a:pt x="2092932" y="476589"/>
                    <a:pt x="2134903" y="477889"/>
                    <a:pt x="2175821" y="470668"/>
                  </a:cubicBezTo>
                  <a:cubicBezTo>
                    <a:pt x="2186332" y="468813"/>
                    <a:pt x="2192554" y="456871"/>
                    <a:pt x="2202464" y="452907"/>
                  </a:cubicBezTo>
                  <a:cubicBezTo>
                    <a:pt x="2222474" y="444903"/>
                    <a:pt x="2243497" y="439372"/>
                    <a:pt x="2264630" y="435146"/>
                  </a:cubicBezTo>
                  <a:cubicBezTo>
                    <a:pt x="2317601" y="424552"/>
                    <a:pt x="2424486" y="408505"/>
                    <a:pt x="2424486" y="408505"/>
                  </a:cubicBezTo>
                  <a:lnTo>
                    <a:pt x="3294815" y="417385"/>
                  </a:lnTo>
                  <a:cubicBezTo>
                    <a:pt x="3400754" y="419277"/>
                    <a:pt x="3445969" y="431752"/>
                    <a:pt x="3552361" y="444027"/>
                  </a:cubicBezTo>
                  <a:cubicBezTo>
                    <a:pt x="3584843" y="447775"/>
                    <a:pt x="3617488" y="449947"/>
                    <a:pt x="3650051" y="452907"/>
                  </a:cubicBezTo>
                  <a:cubicBezTo>
                    <a:pt x="3679654" y="458827"/>
                    <a:pt x="3709005" y="466190"/>
                    <a:pt x="3738860" y="470668"/>
                  </a:cubicBezTo>
                  <a:cubicBezTo>
                    <a:pt x="3768282" y="475081"/>
                    <a:pt x="3798082" y="476435"/>
                    <a:pt x="3827669" y="479549"/>
                  </a:cubicBezTo>
                  <a:cubicBezTo>
                    <a:pt x="3880873" y="485149"/>
                    <a:pt x="3963533" y="495798"/>
                    <a:pt x="4014168" y="497310"/>
                  </a:cubicBezTo>
                  <a:cubicBezTo>
                    <a:pt x="4176939" y="502169"/>
                    <a:pt x="4339801" y="503231"/>
                    <a:pt x="4502618" y="506191"/>
                  </a:cubicBezTo>
                  <a:cubicBezTo>
                    <a:pt x="4541102" y="512111"/>
                    <a:pt x="4580060" y="515506"/>
                    <a:pt x="4618069" y="523952"/>
                  </a:cubicBezTo>
                  <a:cubicBezTo>
                    <a:pt x="4653725" y="531875"/>
                    <a:pt x="4703577" y="567255"/>
                    <a:pt x="4733521" y="577235"/>
                  </a:cubicBezTo>
                  <a:cubicBezTo>
                    <a:pt x="4780610" y="592929"/>
                    <a:pt x="4751163" y="583543"/>
                    <a:pt x="4822330" y="603877"/>
                  </a:cubicBezTo>
                  <a:cubicBezTo>
                    <a:pt x="4848619" y="623592"/>
                    <a:pt x="4872036" y="643057"/>
                    <a:pt x="4902258" y="657160"/>
                  </a:cubicBezTo>
                  <a:cubicBezTo>
                    <a:pt x="4931150" y="670643"/>
                    <a:pt x="4962550" y="678424"/>
                    <a:pt x="4991067" y="692682"/>
                  </a:cubicBezTo>
                  <a:cubicBezTo>
                    <a:pt x="5008829" y="701563"/>
                    <a:pt x="5026022" y="711686"/>
                    <a:pt x="5044353" y="719324"/>
                  </a:cubicBezTo>
                  <a:cubicBezTo>
                    <a:pt x="5114328" y="748479"/>
                    <a:pt x="5080487" y="719935"/>
                    <a:pt x="5115400" y="75484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2696174" y="2195189"/>
              <a:ext cx="4084549" cy="838384"/>
            </a:xfrm>
            <a:custGeom>
              <a:avLst/>
              <a:gdLst>
                <a:gd name="connsiteX0" fmla="*/ 0 w 4085215"/>
                <a:gd name="connsiteY0" fmla="*/ 837253 h 837253"/>
                <a:gd name="connsiteX1" fmla="*/ 53285 w 4085215"/>
                <a:gd name="connsiteY1" fmla="*/ 792850 h 837253"/>
                <a:gd name="connsiteX2" fmla="*/ 79928 w 4085215"/>
                <a:gd name="connsiteY2" fmla="*/ 766209 h 837253"/>
                <a:gd name="connsiteX3" fmla="*/ 177618 w 4085215"/>
                <a:gd name="connsiteY3" fmla="*/ 704045 h 837253"/>
                <a:gd name="connsiteX4" fmla="*/ 319712 w 4085215"/>
                <a:gd name="connsiteY4" fmla="*/ 677403 h 837253"/>
                <a:gd name="connsiteX5" fmla="*/ 408521 w 4085215"/>
                <a:gd name="connsiteY5" fmla="*/ 668523 h 837253"/>
                <a:gd name="connsiteX6" fmla="*/ 488449 w 4085215"/>
                <a:gd name="connsiteY6" fmla="*/ 659642 h 837253"/>
                <a:gd name="connsiteX7" fmla="*/ 559496 w 4085215"/>
                <a:gd name="connsiteY7" fmla="*/ 641881 h 837253"/>
                <a:gd name="connsiteX8" fmla="*/ 648306 w 4085215"/>
                <a:gd name="connsiteY8" fmla="*/ 615240 h 837253"/>
                <a:gd name="connsiteX9" fmla="*/ 879209 w 4085215"/>
                <a:gd name="connsiteY9" fmla="*/ 606359 h 837253"/>
                <a:gd name="connsiteX10" fmla="*/ 1367659 w 4085215"/>
                <a:gd name="connsiteY10" fmla="*/ 615240 h 837253"/>
                <a:gd name="connsiteX11" fmla="*/ 1731776 w 4085215"/>
                <a:gd name="connsiteY11" fmla="*/ 650762 h 837253"/>
                <a:gd name="connsiteX12" fmla="*/ 1900513 w 4085215"/>
                <a:gd name="connsiteY12" fmla="*/ 659642 h 837253"/>
                <a:gd name="connsiteX13" fmla="*/ 1962679 w 4085215"/>
                <a:gd name="connsiteY13" fmla="*/ 668523 h 837253"/>
                <a:gd name="connsiteX14" fmla="*/ 2015965 w 4085215"/>
                <a:gd name="connsiteY14" fmla="*/ 677403 h 837253"/>
                <a:gd name="connsiteX15" fmla="*/ 2149178 w 4085215"/>
                <a:gd name="connsiteY15" fmla="*/ 686284 h 837253"/>
                <a:gd name="connsiteX16" fmla="*/ 2282392 w 4085215"/>
                <a:gd name="connsiteY16" fmla="*/ 677403 h 837253"/>
                <a:gd name="connsiteX17" fmla="*/ 2362320 w 4085215"/>
                <a:gd name="connsiteY17" fmla="*/ 650762 h 837253"/>
                <a:gd name="connsiteX18" fmla="*/ 2442248 w 4085215"/>
                <a:gd name="connsiteY18" fmla="*/ 641881 h 837253"/>
                <a:gd name="connsiteX19" fmla="*/ 2513295 w 4085215"/>
                <a:gd name="connsiteY19" fmla="*/ 624120 h 837253"/>
                <a:gd name="connsiteX20" fmla="*/ 2584342 w 4085215"/>
                <a:gd name="connsiteY20" fmla="*/ 597478 h 837253"/>
                <a:gd name="connsiteX21" fmla="*/ 2664271 w 4085215"/>
                <a:gd name="connsiteY21" fmla="*/ 570837 h 837253"/>
                <a:gd name="connsiteX22" fmla="*/ 2815246 w 4085215"/>
                <a:gd name="connsiteY22" fmla="*/ 473151 h 837253"/>
                <a:gd name="connsiteX23" fmla="*/ 2868531 w 4085215"/>
                <a:gd name="connsiteY23" fmla="*/ 446509 h 837253"/>
                <a:gd name="connsiteX24" fmla="*/ 2939579 w 4085215"/>
                <a:gd name="connsiteY24" fmla="*/ 419868 h 837253"/>
                <a:gd name="connsiteX25" fmla="*/ 3001745 w 4085215"/>
                <a:gd name="connsiteY25" fmla="*/ 375465 h 837253"/>
                <a:gd name="connsiteX26" fmla="*/ 3072792 w 4085215"/>
                <a:gd name="connsiteY26" fmla="*/ 339943 h 837253"/>
                <a:gd name="connsiteX27" fmla="*/ 3117197 w 4085215"/>
                <a:gd name="connsiteY27" fmla="*/ 313301 h 837253"/>
                <a:gd name="connsiteX28" fmla="*/ 3223767 w 4085215"/>
                <a:gd name="connsiteY28" fmla="*/ 268898 h 837253"/>
                <a:gd name="connsiteX29" fmla="*/ 3303696 w 4085215"/>
                <a:gd name="connsiteY29" fmla="*/ 233376 h 837253"/>
                <a:gd name="connsiteX30" fmla="*/ 3392505 w 4085215"/>
                <a:gd name="connsiteY30" fmla="*/ 197854 h 837253"/>
                <a:gd name="connsiteX31" fmla="*/ 3534599 w 4085215"/>
                <a:gd name="connsiteY31" fmla="*/ 144571 h 837253"/>
                <a:gd name="connsiteX32" fmla="*/ 3596765 w 4085215"/>
                <a:gd name="connsiteY32" fmla="*/ 100168 h 837253"/>
                <a:gd name="connsiteX33" fmla="*/ 3667813 w 4085215"/>
                <a:gd name="connsiteY33" fmla="*/ 46885 h 837253"/>
                <a:gd name="connsiteX34" fmla="*/ 3703336 w 4085215"/>
                <a:gd name="connsiteY34" fmla="*/ 38004 h 837253"/>
                <a:gd name="connsiteX35" fmla="*/ 3729979 w 4085215"/>
                <a:gd name="connsiteY35" fmla="*/ 29124 h 837253"/>
                <a:gd name="connsiteX36" fmla="*/ 4085215 w 4085215"/>
                <a:gd name="connsiteY36" fmla="*/ 2482 h 8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85215" h="837253">
                  <a:moveTo>
                    <a:pt x="0" y="837253"/>
                  </a:moveTo>
                  <a:cubicBezTo>
                    <a:pt x="17762" y="822452"/>
                    <a:pt x="36004" y="808210"/>
                    <a:pt x="53285" y="792850"/>
                  </a:cubicBezTo>
                  <a:cubicBezTo>
                    <a:pt x="62672" y="784506"/>
                    <a:pt x="70476" y="774479"/>
                    <a:pt x="79928" y="766209"/>
                  </a:cubicBezTo>
                  <a:cubicBezTo>
                    <a:pt x="112669" y="737562"/>
                    <a:pt x="135844" y="718964"/>
                    <a:pt x="177618" y="704045"/>
                  </a:cubicBezTo>
                  <a:cubicBezTo>
                    <a:pt x="225292" y="687019"/>
                    <a:pt x="269932" y="682934"/>
                    <a:pt x="319712" y="677403"/>
                  </a:cubicBezTo>
                  <a:cubicBezTo>
                    <a:pt x="349281" y="674118"/>
                    <a:pt x="378934" y="671637"/>
                    <a:pt x="408521" y="668523"/>
                  </a:cubicBezTo>
                  <a:lnTo>
                    <a:pt x="488449" y="659642"/>
                  </a:lnTo>
                  <a:cubicBezTo>
                    <a:pt x="512131" y="653722"/>
                    <a:pt x="535975" y="648414"/>
                    <a:pt x="559496" y="641881"/>
                  </a:cubicBezTo>
                  <a:cubicBezTo>
                    <a:pt x="589275" y="633610"/>
                    <a:pt x="617588" y="618653"/>
                    <a:pt x="648306" y="615240"/>
                  </a:cubicBezTo>
                  <a:cubicBezTo>
                    <a:pt x="724860" y="606734"/>
                    <a:pt x="802241" y="609319"/>
                    <a:pt x="879209" y="606359"/>
                  </a:cubicBezTo>
                  <a:lnTo>
                    <a:pt x="1367659" y="615240"/>
                  </a:lnTo>
                  <a:cubicBezTo>
                    <a:pt x="1827793" y="632074"/>
                    <a:pt x="1434809" y="623767"/>
                    <a:pt x="1731776" y="650762"/>
                  </a:cubicBezTo>
                  <a:cubicBezTo>
                    <a:pt x="1787868" y="655861"/>
                    <a:pt x="1844267" y="656682"/>
                    <a:pt x="1900513" y="659642"/>
                  </a:cubicBezTo>
                  <a:lnTo>
                    <a:pt x="1962679" y="668523"/>
                  </a:lnTo>
                  <a:cubicBezTo>
                    <a:pt x="1980477" y="671261"/>
                    <a:pt x="1998039" y="675696"/>
                    <a:pt x="2015965" y="677403"/>
                  </a:cubicBezTo>
                  <a:cubicBezTo>
                    <a:pt x="2060267" y="681622"/>
                    <a:pt x="2104774" y="683324"/>
                    <a:pt x="2149178" y="686284"/>
                  </a:cubicBezTo>
                  <a:cubicBezTo>
                    <a:pt x="2193583" y="683324"/>
                    <a:pt x="2238494" y="684719"/>
                    <a:pt x="2282392" y="677403"/>
                  </a:cubicBezTo>
                  <a:cubicBezTo>
                    <a:pt x="2310094" y="672786"/>
                    <a:pt x="2334905" y="656854"/>
                    <a:pt x="2362320" y="650762"/>
                  </a:cubicBezTo>
                  <a:cubicBezTo>
                    <a:pt x="2388488" y="644947"/>
                    <a:pt x="2415605" y="644841"/>
                    <a:pt x="2442248" y="641881"/>
                  </a:cubicBezTo>
                  <a:cubicBezTo>
                    <a:pt x="2465930" y="635961"/>
                    <a:pt x="2489995" y="631401"/>
                    <a:pt x="2513295" y="624120"/>
                  </a:cubicBezTo>
                  <a:cubicBezTo>
                    <a:pt x="2537436" y="616576"/>
                    <a:pt x="2560491" y="605896"/>
                    <a:pt x="2584342" y="597478"/>
                  </a:cubicBezTo>
                  <a:cubicBezTo>
                    <a:pt x="2610825" y="588132"/>
                    <a:pt x="2637628" y="579717"/>
                    <a:pt x="2664271" y="570837"/>
                  </a:cubicBezTo>
                  <a:cubicBezTo>
                    <a:pt x="2695072" y="550303"/>
                    <a:pt x="2770672" y="497463"/>
                    <a:pt x="2815246" y="473151"/>
                  </a:cubicBezTo>
                  <a:cubicBezTo>
                    <a:pt x="2832679" y="463642"/>
                    <a:pt x="2850278" y="454331"/>
                    <a:pt x="2868531" y="446509"/>
                  </a:cubicBezTo>
                  <a:cubicBezTo>
                    <a:pt x="2891779" y="436546"/>
                    <a:pt x="2917262" y="431770"/>
                    <a:pt x="2939579" y="419868"/>
                  </a:cubicBezTo>
                  <a:cubicBezTo>
                    <a:pt x="2962048" y="407885"/>
                    <a:pt x="2979909" y="388566"/>
                    <a:pt x="3001745" y="375465"/>
                  </a:cubicBezTo>
                  <a:cubicBezTo>
                    <a:pt x="3024449" y="361843"/>
                    <a:pt x="3049479" y="352496"/>
                    <a:pt x="3072792" y="339943"/>
                  </a:cubicBezTo>
                  <a:cubicBezTo>
                    <a:pt x="3087990" y="331760"/>
                    <a:pt x="3101578" y="320651"/>
                    <a:pt x="3117197" y="313301"/>
                  </a:cubicBezTo>
                  <a:cubicBezTo>
                    <a:pt x="3152018" y="296915"/>
                    <a:pt x="3188395" y="284057"/>
                    <a:pt x="3223767" y="268898"/>
                  </a:cubicBezTo>
                  <a:cubicBezTo>
                    <a:pt x="3250565" y="257413"/>
                    <a:pt x="3276825" y="244690"/>
                    <a:pt x="3303696" y="233376"/>
                  </a:cubicBezTo>
                  <a:cubicBezTo>
                    <a:pt x="3333081" y="221004"/>
                    <a:pt x="3363370" y="210803"/>
                    <a:pt x="3392505" y="197854"/>
                  </a:cubicBezTo>
                  <a:cubicBezTo>
                    <a:pt x="3492127" y="153580"/>
                    <a:pt x="3444399" y="170341"/>
                    <a:pt x="3534599" y="144571"/>
                  </a:cubicBezTo>
                  <a:cubicBezTo>
                    <a:pt x="3603873" y="75300"/>
                    <a:pt x="3514940" y="158613"/>
                    <a:pt x="3596765" y="100168"/>
                  </a:cubicBezTo>
                  <a:cubicBezTo>
                    <a:pt x="3653606" y="59568"/>
                    <a:pt x="3587910" y="82396"/>
                    <a:pt x="3667813" y="46885"/>
                  </a:cubicBezTo>
                  <a:cubicBezTo>
                    <a:pt x="3678967" y="41928"/>
                    <a:pt x="3691600" y="41357"/>
                    <a:pt x="3703336" y="38004"/>
                  </a:cubicBezTo>
                  <a:cubicBezTo>
                    <a:pt x="3712337" y="35432"/>
                    <a:pt x="3720841" y="31155"/>
                    <a:pt x="3729979" y="29124"/>
                  </a:cubicBezTo>
                  <a:cubicBezTo>
                    <a:pt x="3915188" y="-12032"/>
                    <a:pt x="3851533" y="2482"/>
                    <a:pt x="4085215" y="248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795868" y="2277888"/>
              <a:ext cx="4377930" cy="852641"/>
            </a:xfrm>
            <a:custGeom>
              <a:avLst/>
              <a:gdLst>
                <a:gd name="connsiteX0" fmla="*/ 0 w 4378285"/>
                <a:gd name="connsiteY0" fmla="*/ 852532 h 852532"/>
                <a:gd name="connsiteX1" fmla="*/ 124332 w 4378285"/>
                <a:gd name="connsiteY1" fmla="*/ 790368 h 852532"/>
                <a:gd name="connsiteX2" fmla="*/ 177618 w 4378285"/>
                <a:gd name="connsiteY2" fmla="*/ 763727 h 852532"/>
                <a:gd name="connsiteX3" fmla="*/ 230903 w 4378285"/>
                <a:gd name="connsiteY3" fmla="*/ 745966 h 852532"/>
                <a:gd name="connsiteX4" fmla="*/ 284188 w 4378285"/>
                <a:gd name="connsiteY4" fmla="*/ 710443 h 852532"/>
                <a:gd name="connsiteX5" fmla="*/ 310831 w 4378285"/>
                <a:gd name="connsiteY5" fmla="*/ 701563 h 852532"/>
                <a:gd name="connsiteX6" fmla="*/ 346355 w 4378285"/>
                <a:gd name="connsiteY6" fmla="*/ 692682 h 852532"/>
                <a:gd name="connsiteX7" fmla="*/ 381878 w 4378285"/>
                <a:gd name="connsiteY7" fmla="*/ 674921 h 852532"/>
                <a:gd name="connsiteX8" fmla="*/ 452926 w 4378285"/>
                <a:gd name="connsiteY8" fmla="*/ 621638 h 852532"/>
                <a:gd name="connsiteX9" fmla="*/ 586139 w 4378285"/>
                <a:gd name="connsiteY9" fmla="*/ 586116 h 852532"/>
                <a:gd name="connsiteX10" fmla="*/ 648305 w 4378285"/>
                <a:gd name="connsiteY10" fmla="*/ 568355 h 852532"/>
                <a:gd name="connsiteX11" fmla="*/ 692710 w 4378285"/>
                <a:gd name="connsiteY11" fmla="*/ 550594 h 852532"/>
                <a:gd name="connsiteX12" fmla="*/ 719353 w 4378285"/>
                <a:gd name="connsiteY12" fmla="*/ 541713 h 852532"/>
                <a:gd name="connsiteX13" fmla="*/ 843685 w 4378285"/>
                <a:gd name="connsiteY13" fmla="*/ 550594 h 852532"/>
                <a:gd name="connsiteX14" fmla="*/ 950256 w 4378285"/>
                <a:gd name="connsiteY14" fmla="*/ 577235 h 852532"/>
                <a:gd name="connsiteX15" fmla="*/ 1012422 w 4378285"/>
                <a:gd name="connsiteY15" fmla="*/ 603877 h 852532"/>
                <a:gd name="connsiteX16" fmla="*/ 1074589 w 4378285"/>
                <a:gd name="connsiteY16" fmla="*/ 639399 h 852532"/>
                <a:gd name="connsiteX17" fmla="*/ 1198921 w 4378285"/>
                <a:gd name="connsiteY17" fmla="*/ 666041 h 852532"/>
                <a:gd name="connsiteX18" fmla="*/ 1278850 w 4378285"/>
                <a:gd name="connsiteY18" fmla="*/ 701563 h 852532"/>
                <a:gd name="connsiteX19" fmla="*/ 1349897 w 4378285"/>
                <a:gd name="connsiteY19" fmla="*/ 710443 h 852532"/>
                <a:gd name="connsiteX20" fmla="*/ 1491991 w 4378285"/>
                <a:gd name="connsiteY20" fmla="*/ 737085 h 852532"/>
                <a:gd name="connsiteX21" fmla="*/ 1571919 w 4378285"/>
                <a:gd name="connsiteY21" fmla="*/ 728205 h 852532"/>
                <a:gd name="connsiteX22" fmla="*/ 1616324 w 4378285"/>
                <a:gd name="connsiteY22" fmla="*/ 666041 h 852532"/>
                <a:gd name="connsiteX23" fmla="*/ 1642967 w 4378285"/>
                <a:gd name="connsiteY23" fmla="*/ 630519 h 852532"/>
                <a:gd name="connsiteX24" fmla="*/ 1669609 w 4378285"/>
                <a:gd name="connsiteY24" fmla="*/ 603877 h 852532"/>
                <a:gd name="connsiteX25" fmla="*/ 1705133 w 4378285"/>
                <a:gd name="connsiteY25" fmla="*/ 532833 h 852532"/>
                <a:gd name="connsiteX26" fmla="*/ 1714014 w 4378285"/>
                <a:gd name="connsiteY26" fmla="*/ 506191 h 852532"/>
                <a:gd name="connsiteX27" fmla="*/ 1776180 w 4378285"/>
                <a:gd name="connsiteY27" fmla="*/ 452908 h 852532"/>
                <a:gd name="connsiteX28" fmla="*/ 1838346 w 4378285"/>
                <a:gd name="connsiteY28" fmla="*/ 444027 h 852532"/>
                <a:gd name="connsiteX29" fmla="*/ 1891632 w 4378285"/>
                <a:gd name="connsiteY29" fmla="*/ 426266 h 852532"/>
                <a:gd name="connsiteX30" fmla="*/ 1989322 w 4378285"/>
                <a:gd name="connsiteY30" fmla="*/ 390744 h 852532"/>
                <a:gd name="connsiteX31" fmla="*/ 2033726 w 4378285"/>
                <a:gd name="connsiteY31" fmla="*/ 381863 h 852532"/>
                <a:gd name="connsiteX32" fmla="*/ 2078131 w 4378285"/>
                <a:gd name="connsiteY32" fmla="*/ 364102 h 852532"/>
                <a:gd name="connsiteX33" fmla="*/ 2362320 w 4378285"/>
                <a:gd name="connsiteY33" fmla="*/ 319700 h 852532"/>
                <a:gd name="connsiteX34" fmla="*/ 2539938 w 4378285"/>
                <a:gd name="connsiteY34" fmla="*/ 266416 h 852532"/>
                <a:gd name="connsiteX35" fmla="*/ 2637628 w 4378285"/>
                <a:gd name="connsiteY35" fmla="*/ 222014 h 852532"/>
                <a:gd name="connsiteX36" fmla="*/ 2690913 w 4378285"/>
                <a:gd name="connsiteY36" fmla="*/ 204252 h 852532"/>
                <a:gd name="connsiteX37" fmla="*/ 2753080 w 4378285"/>
                <a:gd name="connsiteY37" fmla="*/ 177611 h 852532"/>
                <a:gd name="connsiteX38" fmla="*/ 2868531 w 4378285"/>
                <a:gd name="connsiteY38" fmla="*/ 124328 h 852532"/>
                <a:gd name="connsiteX39" fmla="*/ 2904055 w 4378285"/>
                <a:gd name="connsiteY39" fmla="*/ 115447 h 852532"/>
                <a:gd name="connsiteX40" fmla="*/ 2948459 w 4378285"/>
                <a:gd name="connsiteY40" fmla="*/ 88805 h 852532"/>
                <a:gd name="connsiteX41" fmla="*/ 3046149 w 4378285"/>
                <a:gd name="connsiteY41" fmla="*/ 53283 h 852532"/>
                <a:gd name="connsiteX42" fmla="*/ 3117197 w 4378285"/>
                <a:gd name="connsiteY42" fmla="*/ 17761 h 852532"/>
                <a:gd name="connsiteX43" fmla="*/ 3179363 w 4378285"/>
                <a:gd name="connsiteY43" fmla="*/ 0 h 852532"/>
                <a:gd name="connsiteX44" fmla="*/ 3250410 w 4378285"/>
                <a:gd name="connsiteY44" fmla="*/ 17761 h 852532"/>
                <a:gd name="connsiteX45" fmla="*/ 3277053 w 4378285"/>
                <a:gd name="connsiteY45" fmla="*/ 26642 h 852532"/>
                <a:gd name="connsiteX46" fmla="*/ 3312576 w 4378285"/>
                <a:gd name="connsiteY46" fmla="*/ 53283 h 852532"/>
                <a:gd name="connsiteX47" fmla="*/ 3356981 w 4378285"/>
                <a:gd name="connsiteY47" fmla="*/ 62164 h 852532"/>
                <a:gd name="connsiteX48" fmla="*/ 3552361 w 4378285"/>
                <a:gd name="connsiteY48" fmla="*/ 115447 h 852532"/>
                <a:gd name="connsiteX49" fmla="*/ 3605646 w 4378285"/>
                <a:gd name="connsiteY49" fmla="*/ 133208 h 852532"/>
                <a:gd name="connsiteX50" fmla="*/ 3676693 w 4378285"/>
                <a:gd name="connsiteY50" fmla="*/ 150969 h 852532"/>
                <a:gd name="connsiteX51" fmla="*/ 3747741 w 4378285"/>
                <a:gd name="connsiteY51" fmla="*/ 177611 h 852532"/>
                <a:gd name="connsiteX52" fmla="*/ 3809907 w 4378285"/>
                <a:gd name="connsiteY52" fmla="*/ 195372 h 852532"/>
                <a:gd name="connsiteX53" fmla="*/ 4049691 w 4378285"/>
                <a:gd name="connsiteY53" fmla="*/ 213133 h 852532"/>
                <a:gd name="connsiteX54" fmla="*/ 4378285 w 4378285"/>
                <a:gd name="connsiteY54" fmla="*/ 204252 h 85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378285" h="852532">
                  <a:moveTo>
                    <a:pt x="0" y="852532"/>
                  </a:moveTo>
                  <a:cubicBezTo>
                    <a:pt x="91614" y="791459"/>
                    <a:pt x="12819" y="838157"/>
                    <a:pt x="124332" y="790368"/>
                  </a:cubicBezTo>
                  <a:cubicBezTo>
                    <a:pt x="142585" y="782546"/>
                    <a:pt x="159287" y="771364"/>
                    <a:pt x="177618" y="763727"/>
                  </a:cubicBezTo>
                  <a:cubicBezTo>
                    <a:pt x="194900" y="756526"/>
                    <a:pt x="214157" y="754339"/>
                    <a:pt x="230903" y="745966"/>
                  </a:cubicBezTo>
                  <a:cubicBezTo>
                    <a:pt x="249996" y="736420"/>
                    <a:pt x="263936" y="717193"/>
                    <a:pt x="284188" y="710443"/>
                  </a:cubicBezTo>
                  <a:cubicBezTo>
                    <a:pt x="293069" y="707483"/>
                    <a:pt x="301830" y="704135"/>
                    <a:pt x="310831" y="701563"/>
                  </a:cubicBezTo>
                  <a:cubicBezTo>
                    <a:pt x="322567" y="698210"/>
                    <a:pt x="334926" y="696968"/>
                    <a:pt x="346355" y="692682"/>
                  </a:cubicBezTo>
                  <a:cubicBezTo>
                    <a:pt x="358751" y="688034"/>
                    <a:pt x="370863" y="682264"/>
                    <a:pt x="381878" y="674921"/>
                  </a:cubicBezTo>
                  <a:cubicBezTo>
                    <a:pt x="406509" y="658501"/>
                    <a:pt x="425717" y="633299"/>
                    <a:pt x="452926" y="621638"/>
                  </a:cubicBezTo>
                  <a:cubicBezTo>
                    <a:pt x="537029" y="585595"/>
                    <a:pt x="492721" y="597792"/>
                    <a:pt x="586139" y="586116"/>
                  </a:cubicBezTo>
                  <a:cubicBezTo>
                    <a:pt x="606861" y="580196"/>
                    <a:pt x="627860" y="575170"/>
                    <a:pt x="648305" y="568355"/>
                  </a:cubicBezTo>
                  <a:cubicBezTo>
                    <a:pt x="663429" y="563314"/>
                    <a:pt x="677783" y="556191"/>
                    <a:pt x="692710" y="550594"/>
                  </a:cubicBezTo>
                  <a:cubicBezTo>
                    <a:pt x="701475" y="547307"/>
                    <a:pt x="710472" y="544673"/>
                    <a:pt x="719353" y="541713"/>
                  </a:cubicBezTo>
                  <a:cubicBezTo>
                    <a:pt x="760797" y="544673"/>
                    <a:pt x="802484" y="545220"/>
                    <a:pt x="843685" y="550594"/>
                  </a:cubicBezTo>
                  <a:cubicBezTo>
                    <a:pt x="892456" y="556955"/>
                    <a:pt x="911542" y="564332"/>
                    <a:pt x="950256" y="577235"/>
                  </a:cubicBezTo>
                  <a:cubicBezTo>
                    <a:pt x="1017145" y="621825"/>
                    <a:pt x="932135" y="569469"/>
                    <a:pt x="1012422" y="603877"/>
                  </a:cubicBezTo>
                  <a:cubicBezTo>
                    <a:pt x="1055990" y="622549"/>
                    <a:pt x="1022189" y="624844"/>
                    <a:pt x="1074589" y="639399"/>
                  </a:cubicBezTo>
                  <a:cubicBezTo>
                    <a:pt x="1115428" y="650743"/>
                    <a:pt x="1198921" y="666041"/>
                    <a:pt x="1198921" y="666041"/>
                  </a:cubicBezTo>
                  <a:cubicBezTo>
                    <a:pt x="1225564" y="677882"/>
                    <a:pt x="1250879" y="693337"/>
                    <a:pt x="1278850" y="701563"/>
                  </a:cubicBezTo>
                  <a:cubicBezTo>
                    <a:pt x="1301747" y="708297"/>
                    <a:pt x="1326270" y="707068"/>
                    <a:pt x="1349897" y="710443"/>
                  </a:cubicBezTo>
                  <a:cubicBezTo>
                    <a:pt x="1398336" y="717363"/>
                    <a:pt x="1443575" y="727402"/>
                    <a:pt x="1491991" y="737085"/>
                  </a:cubicBezTo>
                  <a:cubicBezTo>
                    <a:pt x="1518634" y="734125"/>
                    <a:pt x="1547174" y="738515"/>
                    <a:pt x="1571919" y="728205"/>
                  </a:cubicBezTo>
                  <a:cubicBezTo>
                    <a:pt x="1577820" y="725746"/>
                    <a:pt x="1609926" y="674998"/>
                    <a:pt x="1616324" y="666041"/>
                  </a:cubicBezTo>
                  <a:cubicBezTo>
                    <a:pt x="1624927" y="653997"/>
                    <a:pt x="1633334" y="641757"/>
                    <a:pt x="1642967" y="630519"/>
                  </a:cubicBezTo>
                  <a:cubicBezTo>
                    <a:pt x="1651141" y="620983"/>
                    <a:pt x="1662866" y="614473"/>
                    <a:pt x="1669609" y="603877"/>
                  </a:cubicBezTo>
                  <a:cubicBezTo>
                    <a:pt x="1683824" y="581540"/>
                    <a:pt x="1696760" y="557951"/>
                    <a:pt x="1705133" y="532833"/>
                  </a:cubicBezTo>
                  <a:cubicBezTo>
                    <a:pt x="1708093" y="523952"/>
                    <a:pt x="1708821" y="513980"/>
                    <a:pt x="1714014" y="506191"/>
                  </a:cubicBezTo>
                  <a:cubicBezTo>
                    <a:pt x="1721648" y="494741"/>
                    <a:pt x="1765345" y="456848"/>
                    <a:pt x="1776180" y="452908"/>
                  </a:cubicBezTo>
                  <a:cubicBezTo>
                    <a:pt x="1795852" y="445755"/>
                    <a:pt x="1817624" y="446987"/>
                    <a:pt x="1838346" y="444027"/>
                  </a:cubicBezTo>
                  <a:cubicBezTo>
                    <a:pt x="1856108" y="438107"/>
                    <a:pt x="1874036" y="432664"/>
                    <a:pt x="1891632" y="426266"/>
                  </a:cubicBezTo>
                  <a:cubicBezTo>
                    <a:pt x="1939311" y="408929"/>
                    <a:pt x="1937482" y="404882"/>
                    <a:pt x="1989322" y="390744"/>
                  </a:cubicBezTo>
                  <a:cubicBezTo>
                    <a:pt x="2003885" y="386772"/>
                    <a:pt x="2019268" y="386200"/>
                    <a:pt x="2033726" y="381863"/>
                  </a:cubicBezTo>
                  <a:cubicBezTo>
                    <a:pt x="2048995" y="377282"/>
                    <a:pt x="2062499" y="367228"/>
                    <a:pt x="2078131" y="364102"/>
                  </a:cubicBezTo>
                  <a:cubicBezTo>
                    <a:pt x="2150969" y="349535"/>
                    <a:pt x="2273397" y="332402"/>
                    <a:pt x="2362320" y="319700"/>
                  </a:cubicBezTo>
                  <a:cubicBezTo>
                    <a:pt x="2420320" y="303129"/>
                    <a:pt x="2482394" y="287340"/>
                    <a:pt x="2539938" y="266416"/>
                  </a:cubicBezTo>
                  <a:cubicBezTo>
                    <a:pt x="2644866" y="228262"/>
                    <a:pt x="2517656" y="272000"/>
                    <a:pt x="2637628" y="222014"/>
                  </a:cubicBezTo>
                  <a:cubicBezTo>
                    <a:pt x="2654910" y="214813"/>
                    <a:pt x="2673438" y="210973"/>
                    <a:pt x="2690913" y="204252"/>
                  </a:cubicBezTo>
                  <a:cubicBezTo>
                    <a:pt x="2711955" y="196159"/>
                    <a:pt x="2732650" y="187144"/>
                    <a:pt x="2753080" y="177611"/>
                  </a:cubicBezTo>
                  <a:cubicBezTo>
                    <a:pt x="2802423" y="154585"/>
                    <a:pt x="2821195" y="140106"/>
                    <a:pt x="2868531" y="124328"/>
                  </a:cubicBezTo>
                  <a:cubicBezTo>
                    <a:pt x="2880110" y="120468"/>
                    <a:pt x="2892214" y="118407"/>
                    <a:pt x="2904055" y="115447"/>
                  </a:cubicBezTo>
                  <a:cubicBezTo>
                    <a:pt x="2918856" y="106566"/>
                    <a:pt x="2933020" y="96524"/>
                    <a:pt x="2948459" y="88805"/>
                  </a:cubicBezTo>
                  <a:cubicBezTo>
                    <a:pt x="2977876" y="74097"/>
                    <a:pt x="3015758" y="64334"/>
                    <a:pt x="3046149" y="53283"/>
                  </a:cubicBezTo>
                  <a:cubicBezTo>
                    <a:pt x="3158818" y="12314"/>
                    <a:pt x="3038220" y="57249"/>
                    <a:pt x="3117197" y="17761"/>
                  </a:cubicBezTo>
                  <a:cubicBezTo>
                    <a:pt x="3129943" y="11388"/>
                    <a:pt x="3167974" y="2847"/>
                    <a:pt x="3179363" y="0"/>
                  </a:cubicBezTo>
                  <a:cubicBezTo>
                    <a:pt x="3203045" y="5920"/>
                    <a:pt x="3226859" y="11338"/>
                    <a:pt x="3250410" y="17761"/>
                  </a:cubicBezTo>
                  <a:cubicBezTo>
                    <a:pt x="3259442" y="20224"/>
                    <a:pt x="3268925" y="21998"/>
                    <a:pt x="3277053" y="26642"/>
                  </a:cubicBezTo>
                  <a:cubicBezTo>
                    <a:pt x="3289904" y="33985"/>
                    <a:pt x="3299051" y="47272"/>
                    <a:pt x="3312576" y="53283"/>
                  </a:cubicBezTo>
                  <a:cubicBezTo>
                    <a:pt x="3326370" y="59413"/>
                    <a:pt x="3342523" y="57827"/>
                    <a:pt x="3356981" y="62164"/>
                  </a:cubicBezTo>
                  <a:cubicBezTo>
                    <a:pt x="3542521" y="117824"/>
                    <a:pt x="3429338" y="97872"/>
                    <a:pt x="3552361" y="115447"/>
                  </a:cubicBezTo>
                  <a:cubicBezTo>
                    <a:pt x="3570123" y="121367"/>
                    <a:pt x="3587644" y="128065"/>
                    <a:pt x="3605646" y="133208"/>
                  </a:cubicBezTo>
                  <a:cubicBezTo>
                    <a:pt x="3629118" y="139914"/>
                    <a:pt x="3654028" y="141903"/>
                    <a:pt x="3676693" y="150969"/>
                  </a:cubicBezTo>
                  <a:cubicBezTo>
                    <a:pt x="3706072" y="162720"/>
                    <a:pt x="3719902" y="169259"/>
                    <a:pt x="3747741" y="177611"/>
                  </a:cubicBezTo>
                  <a:cubicBezTo>
                    <a:pt x="3768383" y="183804"/>
                    <a:pt x="3788503" y="192854"/>
                    <a:pt x="3809907" y="195372"/>
                  </a:cubicBezTo>
                  <a:cubicBezTo>
                    <a:pt x="3889505" y="204736"/>
                    <a:pt x="4049691" y="213133"/>
                    <a:pt x="4049691" y="213133"/>
                  </a:cubicBezTo>
                  <a:cubicBezTo>
                    <a:pt x="4159220" y="210090"/>
                    <a:pt x="4268714" y="204252"/>
                    <a:pt x="4378285" y="20425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2892712" y="2694228"/>
              <a:ext cx="4708340" cy="667285"/>
            </a:xfrm>
            <a:custGeom>
              <a:avLst/>
              <a:gdLst>
                <a:gd name="connsiteX0" fmla="*/ 0 w 4707752"/>
                <a:gd name="connsiteY0" fmla="*/ 577236 h 666568"/>
                <a:gd name="connsiteX1" fmla="*/ 115452 w 4707752"/>
                <a:gd name="connsiteY1" fmla="*/ 541714 h 666568"/>
                <a:gd name="connsiteX2" fmla="*/ 204261 w 4707752"/>
                <a:gd name="connsiteY2" fmla="*/ 532833 h 666568"/>
                <a:gd name="connsiteX3" fmla="*/ 781520 w 4707752"/>
                <a:gd name="connsiteY3" fmla="*/ 559475 h 666568"/>
                <a:gd name="connsiteX4" fmla="*/ 923614 w 4707752"/>
                <a:gd name="connsiteY4" fmla="*/ 586116 h 666568"/>
                <a:gd name="connsiteX5" fmla="*/ 968019 w 4707752"/>
                <a:gd name="connsiteY5" fmla="*/ 594997 h 666568"/>
                <a:gd name="connsiteX6" fmla="*/ 1074590 w 4707752"/>
                <a:gd name="connsiteY6" fmla="*/ 621639 h 666568"/>
                <a:gd name="connsiteX7" fmla="*/ 1154518 w 4707752"/>
                <a:gd name="connsiteY7" fmla="*/ 639400 h 666568"/>
                <a:gd name="connsiteX8" fmla="*/ 1296612 w 4707752"/>
                <a:gd name="connsiteY8" fmla="*/ 648280 h 666568"/>
                <a:gd name="connsiteX9" fmla="*/ 1456469 w 4707752"/>
                <a:gd name="connsiteY9" fmla="*/ 666041 h 666568"/>
                <a:gd name="connsiteX10" fmla="*/ 1571920 w 4707752"/>
                <a:gd name="connsiteY10" fmla="*/ 639400 h 666568"/>
                <a:gd name="connsiteX11" fmla="*/ 1607444 w 4707752"/>
                <a:gd name="connsiteY11" fmla="*/ 621639 h 666568"/>
                <a:gd name="connsiteX12" fmla="*/ 1731777 w 4707752"/>
                <a:gd name="connsiteY12" fmla="*/ 577236 h 666568"/>
                <a:gd name="connsiteX13" fmla="*/ 1811705 w 4707752"/>
                <a:gd name="connsiteY13" fmla="*/ 550594 h 666568"/>
                <a:gd name="connsiteX14" fmla="*/ 1847228 w 4707752"/>
                <a:gd name="connsiteY14" fmla="*/ 532833 h 666568"/>
                <a:gd name="connsiteX15" fmla="*/ 1891633 w 4707752"/>
                <a:gd name="connsiteY15" fmla="*/ 515072 h 666568"/>
                <a:gd name="connsiteX16" fmla="*/ 1936037 w 4707752"/>
                <a:gd name="connsiteY16" fmla="*/ 488430 h 666568"/>
                <a:gd name="connsiteX17" fmla="*/ 2007085 w 4707752"/>
                <a:gd name="connsiteY17" fmla="*/ 435147 h 666568"/>
                <a:gd name="connsiteX18" fmla="*/ 2042608 w 4707752"/>
                <a:gd name="connsiteY18" fmla="*/ 417386 h 666568"/>
                <a:gd name="connsiteX19" fmla="*/ 2122536 w 4707752"/>
                <a:gd name="connsiteY19" fmla="*/ 408506 h 666568"/>
                <a:gd name="connsiteX20" fmla="*/ 2175822 w 4707752"/>
                <a:gd name="connsiteY20" fmla="*/ 381864 h 666568"/>
                <a:gd name="connsiteX21" fmla="*/ 2264631 w 4707752"/>
                <a:gd name="connsiteY21" fmla="*/ 346342 h 666568"/>
                <a:gd name="connsiteX22" fmla="*/ 2353440 w 4707752"/>
                <a:gd name="connsiteY22" fmla="*/ 310820 h 666568"/>
                <a:gd name="connsiteX23" fmla="*/ 2406725 w 4707752"/>
                <a:gd name="connsiteY23" fmla="*/ 293058 h 666568"/>
                <a:gd name="connsiteX24" fmla="*/ 2486653 w 4707752"/>
                <a:gd name="connsiteY24" fmla="*/ 248656 h 666568"/>
                <a:gd name="connsiteX25" fmla="*/ 2522177 w 4707752"/>
                <a:gd name="connsiteY25" fmla="*/ 239775 h 666568"/>
                <a:gd name="connsiteX26" fmla="*/ 2593224 w 4707752"/>
                <a:gd name="connsiteY26" fmla="*/ 213134 h 666568"/>
                <a:gd name="connsiteX27" fmla="*/ 2699795 w 4707752"/>
                <a:gd name="connsiteY27" fmla="*/ 186492 h 666568"/>
                <a:gd name="connsiteX28" fmla="*/ 2797485 w 4707752"/>
                <a:gd name="connsiteY28" fmla="*/ 168731 h 666568"/>
                <a:gd name="connsiteX29" fmla="*/ 2904056 w 4707752"/>
                <a:gd name="connsiteY29" fmla="*/ 159850 h 666568"/>
                <a:gd name="connsiteX30" fmla="*/ 2939579 w 4707752"/>
                <a:gd name="connsiteY30" fmla="*/ 150970 h 666568"/>
                <a:gd name="connsiteX31" fmla="*/ 3001746 w 4707752"/>
                <a:gd name="connsiteY31" fmla="*/ 142089 h 666568"/>
                <a:gd name="connsiteX32" fmla="*/ 3046150 w 4707752"/>
                <a:gd name="connsiteY32" fmla="*/ 124328 h 666568"/>
                <a:gd name="connsiteX33" fmla="*/ 3072793 w 4707752"/>
                <a:gd name="connsiteY33" fmla="*/ 115448 h 666568"/>
                <a:gd name="connsiteX34" fmla="*/ 3134959 w 4707752"/>
                <a:gd name="connsiteY34" fmla="*/ 79925 h 666568"/>
                <a:gd name="connsiteX35" fmla="*/ 3161602 w 4707752"/>
                <a:gd name="connsiteY35" fmla="*/ 62164 h 666568"/>
                <a:gd name="connsiteX36" fmla="*/ 3206007 w 4707752"/>
                <a:gd name="connsiteY36" fmla="*/ 44403 h 666568"/>
                <a:gd name="connsiteX37" fmla="*/ 3241530 w 4707752"/>
                <a:gd name="connsiteY37" fmla="*/ 26642 h 666568"/>
                <a:gd name="connsiteX38" fmla="*/ 3330339 w 4707752"/>
                <a:gd name="connsiteY38" fmla="*/ 0 h 666568"/>
                <a:gd name="connsiteX39" fmla="*/ 3605647 w 4707752"/>
                <a:gd name="connsiteY39" fmla="*/ 8881 h 666568"/>
                <a:gd name="connsiteX40" fmla="*/ 3667813 w 4707752"/>
                <a:gd name="connsiteY40" fmla="*/ 35523 h 666568"/>
                <a:gd name="connsiteX41" fmla="*/ 3729980 w 4707752"/>
                <a:gd name="connsiteY41" fmla="*/ 62164 h 666568"/>
                <a:gd name="connsiteX42" fmla="*/ 3765503 w 4707752"/>
                <a:gd name="connsiteY42" fmla="*/ 79925 h 666568"/>
                <a:gd name="connsiteX43" fmla="*/ 3854312 w 4707752"/>
                <a:gd name="connsiteY43" fmla="*/ 115448 h 666568"/>
                <a:gd name="connsiteX44" fmla="*/ 3934241 w 4707752"/>
                <a:gd name="connsiteY44" fmla="*/ 150970 h 666568"/>
                <a:gd name="connsiteX45" fmla="*/ 3996407 w 4707752"/>
                <a:gd name="connsiteY45" fmla="*/ 168731 h 666568"/>
                <a:gd name="connsiteX46" fmla="*/ 4067454 w 4707752"/>
                <a:gd name="connsiteY46" fmla="*/ 204253 h 666568"/>
                <a:gd name="connsiteX47" fmla="*/ 4138501 w 4707752"/>
                <a:gd name="connsiteY47" fmla="*/ 222014 h 666568"/>
                <a:gd name="connsiteX48" fmla="*/ 4333881 w 4707752"/>
                <a:gd name="connsiteY48" fmla="*/ 266417 h 666568"/>
                <a:gd name="connsiteX49" fmla="*/ 4440452 w 4707752"/>
                <a:gd name="connsiteY49" fmla="*/ 284178 h 666568"/>
                <a:gd name="connsiteX50" fmla="*/ 4618070 w 4707752"/>
                <a:gd name="connsiteY50" fmla="*/ 275297 h 666568"/>
                <a:gd name="connsiteX51" fmla="*/ 4697998 w 4707752"/>
                <a:gd name="connsiteY51" fmla="*/ 257536 h 66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707752" h="666568">
                  <a:moveTo>
                    <a:pt x="0" y="577236"/>
                  </a:moveTo>
                  <a:cubicBezTo>
                    <a:pt x="10276" y="573811"/>
                    <a:pt x="87987" y="545637"/>
                    <a:pt x="115452" y="541714"/>
                  </a:cubicBezTo>
                  <a:cubicBezTo>
                    <a:pt x="144904" y="537507"/>
                    <a:pt x="174658" y="535793"/>
                    <a:pt x="204261" y="532833"/>
                  </a:cubicBezTo>
                  <a:cubicBezTo>
                    <a:pt x="396681" y="541714"/>
                    <a:pt x="592194" y="523979"/>
                    <a:pt x="781520" y="559475"/>
                  </a:cubicBezTo>
                  <a:lnTo>
                    <a:pt x="923614" y="586116"/>
                  </a:lnTo>
                  <a:cubicBezTo>
                    <a:pt x="938442" y="588940"/>
                    <a:pt x="953699" y="590224"/>
                    <a:pt x="968019" y="594997"/>
                  </a:cubicBezTo>
                  <a:cubicBezTo>
                    <a:pt x="1057034" y="624667"/>
                    <a:pt x="984902" y="603702"/>
                    <a:pt x="1074590" y="621639"/>
                  </a:cubicBezTo>
                  <a:cubicBezTo>
                    <a:pt x="1103110" y="627343"/>
                    <a:pt x="1124917" y="636581"/>
                    <a:pt x="1154518" y="639400"/>
                  </a:cubicBezTo>
                  <a:cubicBezTo>
                    <a:pt x="1201761" y="643899"/>
                    <a:pt x="1249247" y="645320"/>
                    <a:pt x="1296612" y="648280"/>
                  </a:cubicBezTo>
                  <a:cubicBezTo>
                    <a:pt x="1353629" y="659683"/>
                    <a:pt x="1390497" y="668909"/>
                    <a:pt x="1456469" y="666041"/>
                  </a:cubicBezTo>
                  <a:cubicBezTo>
                    <a:pt x="1470535" y="665429"/>
                    <a:pt x="1542660" y="651939"/>
                    <a:pt x="1571920" y="639400"/>
                  </a:cubicBezTo>
                  <a:cubicBezTo>
                    <a:pt x="1584089" y="634185"/>
                    <a:pt x="1595276" y="626854"/>
                    <a:pt x="1607444" y="621639"/>
                  </a:cubicBezTo>
                  <a:cubicBezTo>
                    <a:pt x="1691568" y="585587"/>
                    <a:pt x="1671453" y="592315"/>
                    <a:pt x="1731777" y="577236"/>
                  </a:cubicBezTo>
                  <a:cubicBezTo>
                    <a:pt x="1821064" y="532594"/>
                    <a:pt x="1708411" y="585025"/>
                    <a:pt x="1811705" y="550594"/>
                  </a:cubicBezTo>
                  <a:cubicBezTo>
                    <a:pt x="1824264" y="546408"/>
                    <a:pt x="1835130" y="538209"/>
                    <a:pt x="1847228" y="532833"/>
                  </a:cubicBezTo>
                  <a:cubicBezTo>
                    <a:pt x="1861796" y="526359"/>
                    <a:pt x="1877374" y="522201"/>
                    <a:pt x="1891633" y="515072"/>
                  </a:cubicBezTo>
                  <a:cubicBezTo>
                    <a:pt x="1907072" y="507353"/>
                    <a:pt x="1921845" y="498255"/>
                    <a:pt x="1936037" y="488430"/>
                  </a:cubicBezTo>
                  <a:cubicBezTo>
                    <a:pt x="1960376" y="471580"/>
                    <a:pt x="1980607" y="448385"/>
                    <a:pt x="2007085" y="435147"/>
                  </a:cubicBezTo>
                  <a:cubicBezTo>
                    <a:pt x="2018926" y="429227"/>
                    <a:pt x="2029708" y="420363"/>
                    <a:pt x="2042608" y="417386"/>
                  </a:cubicBezTo>
                  <a:cubicBezTo>
                    <a:pt x="2068728" y="411359"/>
                    <a:pt x="2095893" y="411466"/>
                    <a:pt x="2122536" y="408506"/>
                  </a:cubicBezTo>
                  <a:cubicBezTo>
                    <a:pt x="2207629" y="380142"/>
                    <a:pt x="2086293" y="423183"/>
                    <a:pt x="2175822" y="381864"/>
                  </a:cubicBezTo>
                  <a:cubicBezTo>
                    <a:pt x="2204771" y="368504"/>
                    <a:pt x="2235028" y="358183"/>
                    <a:pt x="2264631" y="346342"/>
                  </a:cubicBezTo>
                  <a:cubicBezTo>
                    <a:pt x="2264639" y="346339"/>
                    <a:pt x="2353432" y="310823"/>
                    <a:pt x="2353440" y="310820"/>
                  </a:cubicBezTo>
                  <a:cubicBezTo>
                    <a:pt x="2371202" y="304899"/>
                    <a:pt x="2389681" y="300805"/>
                    <a:pt x="2406725" y="293058"/>
                  </a:cubicBezTo>
                  <a:cubicBezTo>
                    <a:pt x="2460005" y="268841"/>
                    <a:pt x="2437591" y="267054"/>
                    <a:pt x="2486653" y="248656"/>
                  </a:cubicBezTo>
                  <a:cubicBezTo>
                    <a:pt x="2498082" y="244370"/>
                    <a:pt x="2510748" y="244061"/>
                    <a:pt x="2522177" y="239775"/>
                  </a:cubicBezTo>
                  <a:cubicBezTo>
                    <a:pt x="2615051" y="204949"/>
                    <a:pt x="2502049" y="235926"/>
                    <a:pt x="2593224" y="213134"/>
                  </a:cubicBezTo>
                  <a:cubicBezTo>
                    <a:pt x="2653987" y="182753"/>
                    <a:pt x="2608595" y="200522"/>
                    <a:pt x="2699795" y="186492"/>
                  </a:cubicBezTo>
                  <a:cubicBezTo>
                    <a:pt x="2754613" y="178059"/>
                    <a:pt x="2737951" y="175346"/>
                    <a:pt x="2797485" y="168731"/>
                  </a:cubicBezTo>
                  <a:cubicBezTo>
                    <a:pt x="2832914" y="164795"/>
                    <a:pt x="2868532" y="162810"/>
                    <a:pt x="2904056" y="159850"/>
                  </a:cubicBezTo>
                  <a:cubicBezTo>
                    <a:pt x="2915897" y="156890"/>
                    <a:pt x="2927570" y="153153"/>
                    <a:pt x="2939579" y="150970"/>
                  </a:cubicBezTo>
                  <a:cubicBezTo>
                    <a:pt x="2960174" y="147226"/>
                    <a:pt x="2981438" y="147166"/>
                    <a:pt x="3001746" y="142089"/>
                  </a:cubicBezTo>
                  <a:cubicBezTo>
                    <a:pt x="3017212" y="138223"/>
                    <a:pt x="3031223" y="129925"/>
                    <a:pt x="3046150" y="124328"/>
                  </a:cubicBezTo>
                  <a:cubicBezTo>
                    <a:pt x="3054915" y="121041"/>
                    <a:pt x="3063912" y="118408"/>
                    <a:pt x="3072793" y="115448"/>
                  </a:cubicBezTo>
                  <a:cubicBezTo>
                    <a:pt x="3137694" y="72180"/>
                    <a:pt x="3056099" y="124986"/>
                    <a:pt x="3134959" y="79925"/>
                  </a:cubicBezTo>
                  <a:cubicBezTo>
                    <a:pt x="3144226" y="74630"/>
                    <a:pt x="3152055" y="66937"/>
                    <a:pt x="3161602" y="62164"/>
                  </a:cubicBezTo>
                  <a:cubicBezTo>
                    <a:pt x="3175861" y="55035"/>
                    <a:pt x="3191439" y="50877"/>
                    <a:pt x="3206007" y="44403"/>
                  </a:cubicBezTo>
                  <a:cubicBezTo>
                    <a:pt x="3218105" y="39027"/>
                    <a:pt x="3229238" y="31558"/>
                    <a:pt x="3241530" y="26642"/>
                  </a:cubicBezTo>
                  <a:cubicBezTo>
                    <a:pt x="3277561" y="12230"/>
                    <a:pt x="3295449" y="8723"/>
                    <a:pt x="3330339" y="0"/>
                  </a:cubicBezTo>
                  <a:cubicBezTo>
                    <a:pt x="3422108" y="2960"/>
                    <a:pt x="3513979" y="3643"/>
                    <a:pt x="3605647" y="8881"/>
                  </a:cubicBezTo>
                  <a:cubicBezTo>
                    <a:pt x="3642114" y="10965"/>
                    <a:pt x="3639244" y="19199"/>
                    <a:pt x="3667813" y="35523"/>
                  </a:cubicBezTo>
                  <a:cubicBezTo>
                    <a:pt x="3726725" y="69186"/>
                    <a:pt x="3680160" y="40814"/>
                    <a:pt x="3729980" y="62164"/>
                  </a:cubicBezTo>
                  <a:cubicBezTo>
                    <a:pt x="3742148" y="67379"/>
                    <a:pt x="3753335" y="74710"/>
                    <a:pt x="3765503" y="79925"/>
                  </a:cubicBezTo>
                  <a:cubicBezTo>
                    <a:pt x="3794809" y="92484"/>
                    <a:pt x="3825794" y="101190"/>
                    <a:pt x="3854312" y="115448"/>
                  </a:cubicBezTo>
                  <a:cubicBezTo>
                    <a:pt x="3885262" y="130922"/>
                    <a:pt x="3900222" y="139631"/>
                    <a:pt x="3934241" y="150970"/>
                  </a:cubicBezTo>
                  <a:cubicBezTo>
                    <a:pt x="3954686" y="157785"/>
                    <a:pt x="3976397" y="160727"/>
                    <a:pt x="3996407" y="168731"/>
                  </a:cubicBezTo>
                  <a:cubicBezTo>
                    <a:pt x="4020991" y="178564"/>
                    <a:pt x="4042662" y="194956"/>
                    <a:pt x="4067454" y="204253"/>
                  </a:cubicBezTo>
                  <a:cubicBezTo>
                    <a:pt x="4090311" y="212824"/>
                    <a:pt x="4114950" y="215591"/>
                    <a:pt x="4138501" y="222014"/>
                  </a:cubicBezTo>
                  <a:cubicBezTo>
                    <a:pt x="4343232" y="277847"/>
                    <a:pt x="4188253" y="244573"/>
                    <a:pt x="4333881" y="266417"/>
                  </a:cubicBezTo>
                  <a:cubicBezTo>
                    <a:pt x="4369496" y="271759"/>
                    <a:pt x="4440452" y="284178"/>
                    <a:pt x="4440452" y="284178"/>
                  </a:cubicBezTo>
                  <a:cubicBezTo>
                    <a:pt x="4499658" y="281218"/>
                    <a:pt x="4559127" y="281612"/>
                    <a:pt x="4618070" y="275297"/>
                  </a:cubicBezTo>
                  <a:cubicBezTo>
                    <a:pt x="4790545" y="256818"/>
                    <a:pt x="4652754" y="257536"/>
                    <a:pt x="4697998" y="25753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946830" y="2660008"/>
              <a:ext cx="4927664" cy="824125"/>
            </a:xfrm>
            <a:custGeom>
              <a:avLst/>
              <a:gdLst>
                <a:gd name="connsiteX0" fmla="*/ 0 w 4928901"/>
                <a:gd name="connsiteY0" fmla="*/ 817010 h 825891"/>
                <a:gd name="connsiteX1" fmla="*/ 71047 w 4928901"/>
                <a:gd name="connsiteY1" fmla="*/ 790369 h 825891"/>
                <a:gd name="connsiteX2" fmla="*/ 204261 w 4928901"/>
                <a:gd name="connsiteY2" fmla="*/ 772608 h 825891"/>
                <a:gd name="connsiteX3" fmla="*/ 612782 w 4928901"/>
                <a:gd name="connsiteY3" fmla="*/ 754847 h 825891"/>
                <a:gd name="connsiteX4" fmla="*/ 1438706 w 4928901"/>
                <a:gd name="connsiteY4" fmla="*/ 763727 h 825891"/>
                <a:gd name="connsiteX5" fmla="*/ 1491992 w 4928901"/>
                <a:gd name="connsiteY5" fmla="*/ 772608 h 825891"/>
                <a:gd name="connsiteX6" fmla="*/ 1651848 w 4928901"/>
                <a:gd name="connsiteY6" fmla="*/ 781488 h 825891"/>
                <a:gd name="connsiteX7" fmla="*/ 1740657 w 4928901"/>
                <a:gd name="connsiteY7" fmla="*/ 799249 h 825891"/>
                <a:gd name="connsiteX8" fmla="*/ 1785061 w 4928901"/>
                <a:gd name="connsiteY8" fmla="*/ 808130 h 825891"/>
                <a:gd name="connsiteX9" fmla="*/ 1847228 w 4928901"/>
                <a:gd name="connsiteY9" fmla="*/ 825891 h 825891"/>
                <a:gd name="connsiteX10" fmla="*/ 2015965 w 4928901"/>
                <a:gd name="connsiteY10" fmla="*/ 817010 h 825891"/>
                <a:gd name="connsiteX11" fmla="*/ 2042608 w 4928901"/>
                <a:gd name="connsiteY11" fmla="*/ 799249 h 825891"/>
                <a:gd name="connsiteX12" fmla="*/ 2069250 w 4928901"/>
                <a:gd name="connsiteY12" fmla="*/ 790369 h 825891"/>
                <a:gd name="connsiteX13" fmla="*/ 2122536 w 4928901"/>
                <a:gd name="connsiteY13" fmla="*/ 745966 h 825891"/>
                <a:gd name="connsiteX14" fmla="*/ 2166940 w 4928901"/>
                <a:gd name="connsiteY14" fmla="*/ 728205 h 825891"/>
                <a:gd name="connsiteX15" fmla="*/ 2193583 w 4928901"/>
                <a:gd name="connsiteY15" fmla="*/ 710444 h 825891"/>
                <a:gd name="connsiteX16" fmla="*/ 2264630 w 4928901"/>
                <a:gd name="connsiteY16" fmla="*/ 701563 h 825891"/>
                <a:gd name="connsiteX17" fmla="*/ 2362320 w 4928901"/>
                <a:gd name="connsiteY17" fmla="*/ 674922 h 825891"/>
                <a:gd name="connsiteX18" fmla="*/ 2477772 w 4928901"/>
                <a:gd name="connsiteY18" fmla="*/ 621638 h 825891"/>
                <a:gd name="connsiteX19" fmla="*/ 2522176 w 4928901"/>
                <a:gd name="connsiteY19" fmla="*/ 603877 h 825891"/>
                <a:gd name="connsiteX20" fmla="*/ 2610985 w 4928901"/>
                <a:gd name="connsiteY20" fmla="*/ 586116 h 825891"/>
                <a:gd name="connsiteX21" fmla="*/ 2859651 w 4928901"/>
                <a:gd name="connsiteY21" fmla="*/ 594997 h 825891"/>
                <a:gd name="connsiteX22" fmla="*/ 2930698 w 4928901"/>
                <a:gd name="connsiteY22" fmla="*/ 612758 h 825891"/>
                <a:gd name="connsiteX23" fmla="*/ 3019507 w 4928901"/>
                <a:gd name="connsiteY23" fmla="*/ 621638 h 825891"/>
                <a:gd name="connsiteX24" fmla="*/ 3117197 w 4928901"/>
                <a:gd name="connsiteY24" fmla="*/ 639399 h 825891"/>
                <a:gd name="connsiteX25" fmla="*/ 3463552 w 4928901"/>
                <a:gd name="connsiteY25" fmla="*/ 621638 h 825891"/>
                <a:gd name="connsiteX26" fmla="*/ 3507957 w 4928901"/>
                <a:gd name="connsiteY26" fmla="*/ 612758 h 825891"/>
                <a:gd name="connsiteX27" fmla="*/ 3552361 w 4928901"/>
                <a:gd name="connsiteY27" fmla="*/ 594997 h 825891"/>
                <a:gd name="connsiteX28" fmla="*/ 3783265 w 4928901"/>
                <a:gd name="connsiteY28" fmla="*/ 523952 h 825891"/>
                <a:gd name="connsiteX29" fmla="*/ 3845431 w 4928901"/>
                <a:gd name="connsiteY29" fmla="*/ 515072 h 825891"/>
                <a:gd name="connsiteX30" fmla="*/ 3925359 w 4928901"/>
                <a:gd name="connsiteY30" fmla="*/ 470669 h 825891"/>
                <a:gd name="connsiteX31" fmla="*/ 3969764 w 4928901"/>
                <a:gd name="connsiteY31" fmla="*/ 452908 h 825891"/>
                <a:gd name="connsiteX32" fmla="*/ 4040811 w 4928901"/>
                <a:gd name="connsiteY32" fmla="*/ 390744 h 825891"/>
                <a:gd name="connsiteX33" fmla="*/ 4067454 w 4928901"/>
                <a:gd name="connsiteY33" fmla="*/ 364103 h 825891"/>
                <a:gd name="connsiteX34" fmla="*/ 4102977 w 4928901"/>
                <a:gd name="connsiteY34" fmla="*/ 337461 h 825891"/>
                <a:gd name="connsiteX35" fmla="*/ 4156263 w 4928901"/>
                <a:gd name="connsiteY35" fmla="*/ 284178 h 825891"/>
                <a:gd name="connsiteX36" fmla="*/ 4200667 w 4928901"/>
                <a:gd name="connsiteY36" fmla="*/ 239775 h 825891"/>
                <a:gd name="connsiteX37" fmla="*/ 4253953 w 4928901"/>
                <a:gd name="connsiteY37" fmla="*/ 177611 h 825891"/>
                <a:gd name="connsiteX38" fmla="*/ 4333881 w 4928901"/>
                <a:gd name="connsiteY38" fmla="*/ 133208 h 825891"/>
                <a:gd name="connsiteX39" fmla="*/ 4360523 w 4928901"/>
                <a:gd name="connsiteY39" fmla="*/ 115447 h 825891"/>
                <a:gd name="connsiteX40" fmla="*/ 4422690 w 4928901"/>
                <a:gd name="connsiteY40" fmla="*/ 97686 h 825891"/>
                <a:gd name="connsiteX41" fmla="*/ 4600308 w 4928901"/>
                <a:gd name="connsiteY41" fmla="*/ 79925 h 825891"/>
                <a:gd name="connsiteX42" fmla="*/ 4742402 w 4928901"/>
                <a:gd name="connsiteY42" fmla="*/ 44403 h 825891"/>
                <a:gd name="connsiteX43" fmla="*/ 4804569 w 4928901"/>
                <a:gd name="connsiteY43" fmla="*/ 35522 h 825891"/>
                <a:gd name="connsiteX44" fmla="*/ 4840092 w 4928901"/>
                <a:gd name="connsiteY44" fmla="*/ 17761 h 825891"/>
                <a:gd name="connsiteX45" fmla="*/ 4928901 w 4928901"/>
                <a:gd name="connsiteY45" fmla="*/ 0 h 8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928901" h="825891">
                  <a:moveTo>
                    <a:pt x="0" y="817010"/>
                  </a:moveTo>
                  <a:cubicBezTo>
                    <a:pt x="23682" y="808130"/>
                    <a:pt x="46608" y="796886"/>
                    <a:pt x="71047" y="790369"/>
                  </a:cubicBezTo>
                  <a:cubicBezTo>
                    <a:pt x="80608" y="787820"/>
                    <a:pt x="199362" y="773016"/>
                    <a:pt x="204261" y="772608"/>
                  </a:cubicBezTo>
                  <a:cubicBezTo>
                    <a:pt x="338903" y="761388"/>
                    <a:pt x="478930" y="759308"/>
                    <a:pt x="612782" y="754847"/>
                  </a:cubicBezTo>
                  <a:lnTo>
                    <a:pt x="1438706" y="763727"/>
                  </a:lnTo>
                  <a:cubicBezTo>
                    <a:pt x="1456709" y="764091"/>
                    <a:pt x="1474047" y="771113"/>
                    <a:pt x="1491992" y="772608"/>
                  </a:cubicBezTo>
                  <a:cubicBezTo>
                    <a:pt x="1545175" y="777040"/>
                    <a:pt x="1598563" y="778528"/>
                    <a:pt x="1651848" y="781488"/>
                  </a:cubicBezTo>
                  <a:cubicBezTo>
                    <a:pt x="1756245" y="798888"/>
                    <a:pt x="1661179" y="781588"/>
                    <a:pt x="1740657" y="799249"/>
                  </a:cubicBezTo>
                  <a:cubicBezTo>
                    <a:pt x="1755392" y="802523"/>
                    <a:pt x="1770326" y="804856"/>
                    <a:pt x="1785061" y="808130"/>
                  </a:cubicBezTo>
                  <a:cubicBezTo>
                    <a:pt x="1818524" y="815566"/>
                    <a:pt x="1817552" y="815999"/>
                    <a:pt x="1847228" y="825891"/>
                  </a:cubicBezTo>
                  <a:cubicBezTo>
                    <a:pt x="1903474" y="822931"/>
                    <a:pt x="1960158" y="824620"/>
                    <a:pt x="2015965" y="817010"/>
                  </a:cubicBezTo>
                  <a:cubicBezTo>
                    <a:pt x="2026541" y="815568"/>
                    <a:pt x="2033061" y="804022"/>
                    <a:pt x="2042608" y="799249"/>
                  </a:cubicBezTo>
                  <a:cubicBezTo>
                    <a:pt x="2050981" y="795063"/>
                    <a:pt x="2060369" y="793329"/>
                    <a:pt x="2069250" y="790369"/>
                  </a:cubicBezTo>
                  <a:cubicBezTo>
                    <a:pt x="2088892" y="770728"/>
                    <a:pt x="2097806" y="758330"/>
                    <a:pt x="2122536" y="745966"/>
                  </a:cubicBezTo>
                  <a:cubicBezTo>
                    <a:pt x="2136795" y="738837"/>
                    <a:pt x="2152681" y="735334"/>
                    <a:pt x="2166940" y="728205"/>
                  </a:cubicBezTo>
                  <a:cubicBezTo>
                    <a:pt x="2176487" y="723432"/>
                    <a:pt x="2183286" y="713252"/>
                    <a:pt x="2193583" y="710444"/>
                  </a:cubicBezTo>
                  <a:cubicBezTo>
                    <a:pt x="2216609" y="704164"/>
                    <a:pt x="2240948" y="704523"/>
                    <a:pt x="2264630" y="701563"/>
                  </a:cubicBezTo>
                  <a:cubicBezTo>
                    <a:pt x="2376668" y="656750"/>
                    <a:pt x="2235801" y="709425"/>
                    <a:pt x="2362320" y="674922"/>
                  </a:cubicBezTo>
                  <a:cubicBezTo>
                    <a:pt x="2402682" y="663915"/>
                    <a:pt x="2440013" y="636741"/>
                    <a:pt x="2477772" y="621638"/>
                  </a:cubicBezTo>
                  <a:cubicBezTo>
                    <a:pt x="2492573" y="615718"/>
                    <a:pt x="2506773" y="607984"/>
                    <a:pt x="2522176" y="603877"/>
                  </a:cubicBezTo>
                  <a:cubicBezTo>
                    <a:pt x="2551346" y="596099"/>
                    <a:pt x="2610985" y="586116"/>
                    <a:pt x="2610985" y="586116"/>
                  </a:cubicBezTo>
                  <a:cubicBezTo>
                    <a:pt x="2693874" y="589076"/>
                    <a:pt x="2776996" y="588109"/>
                    <a:pt x="2859651" y="594997"/>
                  </a:cubicBezTo>
                  <a:cubicBezTo>
                    <a:pt x="2883978" y="597024"/>
                    <a:pt x="2906619" y="608745"/>
                    <a:pt x="2930698" y="612758"/>
                  </a:cubicBezTo>
                  <a:cubicBezTo>
                    <a:pt x="2960044" y="617649"/>
                    <a:pt x="2990055" y="617431"/>
                    <a:pt x="3019507" y="621638"/>
                  </a:cubicBezTo>
                  <a:cubicBezTo>
                    <a:pt x="3052272" y="626318"/>
                    <a:pt x="3084634" y="633479"/>
                    <a:pt x="3117197" y="639399"/>
                  </a:cubicBezTo>
                  <a:lnTo>
                    <a:pt x="3463552" y="621638"/>
                  </a:lnTo>
                  <a:cubicBezTo>
                    <a:pt x="3478612" y="620611"/>
                    <a:pt x="3493499" y="617095"/>
                    <a:pt x="3507957" y="612758"/>
                  </a:cubicBezTo>
                  <a:cubicBezTo>
                    <a:pt x="3523226" y="608178"/>
                    <a:pt x="3537328" y="600302"/>
                    <a:pt x="3552361" y="594997"/>
                  </a:cubicBezTo>
                  <a:cubicBezTo>
                    <a:pt x="3591335" y="581242"/>
                    <a:pt x="3747807" y="529017"/>
                    <a:pt x="3783265" y="523952"/>
                  </a:cubicBezTo>
                  <a:lnTo>
                    <a:pt x="3845431" y="515072"/>
                  </a:lnTo>
                  <a:cubicBezTo>
                    <a:pt x="3877460" y="495855"/>
                    <a:pt x="3892594" y="485230"/>
                    <a:pt x="3925359" y="470669"/>
                  </a:cubicBezTo>
                  <a:cubicBezTo>
                    <a:pt x="3939927" y="464195"/>
                    <a:pt x="3954962" y="458828"/>
                    <a:pt x="3969764" y="452908"/>
                  </a:cubicBezTo>
                  <a:cubicBezTo>
                    <a:pt x="4057249" y="365425"/>
                    <a:pt x="3955212" y="464110"/>
                    <a:pt x="4040811" y="390744"/>
                  </a:cubicBezTo>
                  <a:cubicBezTo>
                    <a:pt x="4050347" y="382571"/>
                    <a:pt x="4057918" y="372276"/>
                    <a:pt x="4067454" y="364103"/>
                  </a:cubicBezTo>
                  <a:cubicBezTo>
                    <a:pt x="4078692" y="354471"/>
                    <a:pt x="4091975" y="347362"/>
                    <a:pt x="4102977" y="337461"/>
                  </a:cubicBezTo>
                  <a:cubicBezTo>
                    <a:pt x="4121648" y="320658"/>
                    <a:pt x="4138501" y="301939"/>
                    <a:pt x="4156263" y="284178"/>
                  </a:cubicBezTo>
                  <a:cubicBezTo>
                    <a:pt x="4171064" y="269377"/>
                    <a:pt x="4189056" y="257191"/>
                    <a:pt x="4200667" y="239775"/>
                  </a:cubicBezTo>
                  <a:cubicBezTo>
                    <a:pt x="4219271" y="211869"/>
                    <a:pt x="4224134" y="200803"/>
                    <a:pt x="4253953" y="177611"/>
                  </a:cubicBezTo>
                  <a:cubicBezTo>
                    <a:pt x="4284669" y="153722"/>
                    <a:pt x="4302124" y="151355"/>
                    <a:pt x="4333881" y="133208"/>
                  </a:cubicBezTo>
                  <a:cubicBezTo>
                    <a:pt x="4343148" y="127913"/>
                    <a:pt x="4350977" y="120220"/>
                    <a:pt x="4360523" y="115447"/>
                  </a:cubicBezTo>
                  <a:cubicBezTo>
                    <a:pt x="4370483" y="110467"/>
                    <a:pt x="4414934" y="98720"/>
                    <a:pt x="4422690" y="97686"/>
                  </a:cubicBezTo>
                  <a:cubicBezTo>
                    <a:pt x="4476872" y="90462"/>
                    <a:pt x="4545439" y="89070"/>
                    <a:pt x="4600308" y="79925"/>
                  </a:cubicBezTo>
                  <a:cubicBezTo>
                    <a:pt x="4751424" y="54740"/>
                    <a:pt x="4614393" y="71833"/>
                    <a:pt x="4742402" y="44403"/>
                  </a:cubicBezTo>
                  <a:cubicBezTo>
                    <a:pt x="4762870" y="40017"/>
                    <a:pt x="4783847" y="38482"/>
                    <a:pt x="4804569" y="35522"/>
                  </a:cubicBezTo>
                  <a:cubicBezTo>
                    <a:pt x="4816410" y="29602"/>
                    <a:pt x="4827249" y="20972"/>
                    <a:pt x="4840092" y="17761"/>
                  </a:cubicBezTo>
                  <a:cubicBezTo>
                    <a:pt x="4956512" y="-11342"/>
                    <a:pt x="4879029" y="24936"/>
                    <a:pt x="4928901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519576" y="3484133"/>
              <a:ext cx="4423505" cy="273758"/>
            </a:xfrm>
            <a:custGeom>
              <a:avLst/>
              <a:gdLst>
                <a:gd name="connsiteX0" fmla="*/ 0 w 4422689"/>
                <a:gd name="connsiteY0" fmla="*/ 106566 h 271348"/>
                <a:gd name="connsiteX1" fmla="*/ 310831 w 4422689"/>
                <a:gd name="connsiteY1" fmla="*/ 79925 h 271348"/>
                <a:gd name="connsiteX2" fmla="*/ 692710 w 4422689"/>
                <a:gd name="connsiteY2" fmla="*/ 62164 h 271348"/>
                <a:gd name="connsiteX3" fmla="*/ 1074589 w 4422689"/>
                <a:gd name="connsiteY3" fmla="*/ 79925 h 271348"/>
                <a:gd name="connsiteX4" fmla="*/ 1278850 w 4422689"/>
                <a:gd name="connsiteY4" fmla="*/ 106566 h 271348"/>
                <a:gd name="connsiteX5" fmla="*/ 1376540 w 4422689"/>
                <a:gd name="connsiteY5" fmla="*/ 142089 h 271348"/>
                <a:gd name="connsiteX6" fmla="*/ 1412063 w 4422689"/>
                <a:gd name="connsiteY6" fmla="*/ 168730 h 271348"/>
                <a:gd name="connsiteX7" fmla="*/ 1447587 w 4422689"/>
                <a:gd name="connsiteY7" fmla="*/ 177611 h 271348"/>
                <a:gd name="connsiteX8" fmla="*/ 1563038 w 4422689"/>
                <a:gd name="connsiteY8" fmla="*/ 213133 h 271348"/>
                <a:gd name="connsiteX9" fmla="*/ 1642967 w 4422689"/>
                <a:gd name="connsiteY9" fmla="*/ 230894 h 271348"/>
                <a:gd name="connsiteX10" fmla="*/ 1714014 w 4422689"/>
                <a:gd name="connsiteY10" fmla="*/ 248655 h 271348"/>
                <a:gd name="connsiteX11" fmla="*/ 1864989 w 4422689"/>
                <a:gd name="connsiteY11" fmla="*/ 257536 h 271348"/>
                <a:gd name="connsiteX12" fmla="*/ 2237987 w 4422689"/>
                <a:gd name="connsiteY12" fmla="*/ 257536 h 271348"/>
                <a:gd name="connsiteX13" fmla="*/ 2344558 w 4422689"/>
                <a:gd name="connsiteY13" fmla="*/ 239775 h 271348"/>
                <a:gd name="connsiteX14" fmla="*/ 2566581 w 4422689"/>
                <a:gd name="connsiteY14" fmla="*/ 230894 h 271348"/>
                <a:gd name="connsiteX15" fmla="*/ 2646509 w 4422689"/>
                <a:gd name="connsiteY15" fmla="*/ 213133 h 271348"/>
                <a:gd name="connsiteX16" fmla="*/ 2708675 w 4422689"/>
                <a:gd name="connsiteY16" fmla="*/ 186491 h 271348"/>
                <a:gd name="connsiteX17" fmla="*/ 2833008 w 4422689"/>
                <a:gd name="connsiteY17" fmla="*/ 150969 h 271348"/>
                <a:gd name="connsiteX18" fmla="*/ 2975102 w 4422689"/>
                <a:gd name="connsiteY18" fmla="*/ 142089 h 271348"/>
                <a:gd name="connsiteX19" fmla="*/ 3081673 w 4422689"/>
                <a:gd name="connsiteY19" fmla="*/ 124328 h 271348"/>
                <a:gd name="connsiteX20" fmla="*/ 3143839 w 4422689"/>
                <a:gd name="connsiteY20" fmla="*/ 79925 h 271348"/>
                <a:gd name="connsiteX21" fmla="*/ 3179363 w 4422689"/>
                <a:gd name="connsiteY21" fmla="*/ 71044 h 271348"/>
                <a:gd name="connsiteX22" fmla="*/ 3223767 w 4422689"/>
                <a:gd name="connsiteY22" fmla="*/ 53283 h 271348"/>
                <a:gd name="connsiteX23" fmla="*/ 3259291 w 4422689"/>
                <a:gd name="connsiteY23" fmla="*/ 35522 h 271348"/>
                <a:gd name="connsiteX24" fmla="*/ 3392505 w 4422689"/>
                <a:gd name="connsiteY24" fmla="*/ 8880 h 271348"/>
                <a:gd name="connsiteX25" fmla="*/ 3472433 w 4422689"/>
                <a:gd name="connsiteY25" fmla="*/ 0 h 271348"/>
                <a:gd name="connsiteX26" fmla="*/ 3952001 w 4422689"/>
                <a:gd name="connsiteY26" fmla="*/ 8880 h 271348"/>
                <a:gd name="connsiteX27" fmla="*/ 4005287 w 4422689"/>
                <a:gd name="connsiteY27" fmla="*/ 17761 h 271348"/>
                <a:gd name="connsiteX28" fmla="*/ 4129620 w 4422689"/>
                <a:gd name="connsiteY28" fmla="*/ 44403 h 271348"/>
                <a:gd name="connsiteX29" fmla="*/ 4174024 w 4422689"/>
                <a:gd name="connsiteY29" fmla="*/ 53283 h 271348"/>
                <a:gd name="connsiteX30" fmla="*/ 4280595 w 4422689"/>
                <a:gd name="connsiteY30" fmla="*/ 79925 h 271348"/>
                <a:gd name="connsiteX31" fmla="*/ 4324999 w 4422689"/>
                <a:gd name="connsiteY31" fmla="*/ 97686 h 271348"/>
                <a:gd name="connsiteX32" fmla="*/ 4422689 w 4422689"/>
                <a:gd name="connsiteY32" fmla="*/ 88805 h 27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22689" h="271348">
                  <a:moveTo>
                    <a:pt x="0" y="106566"/>
                  </a:moveTo>
                  <a:cubicBezTo>
                    <a:pt x="150908" y="68841"/>
                    <a:pt x="39228" y="91564"/>
                    <a:pt x="310831" y="79925"/>
                  </a:cubicBezTo>
                  <a:lnTo>
                    <a:pt x="692710" y="62164"/>
                  </a:lnTo>
                  <a:cubicBezTo>
                    <a:pt x="820003" y="68084"/>
                    <a:pt x="947522" y="70299"/>
                    <a:pt x="1074589" y="79925"/>
                  </a:cubicBezTo>
                  <a:cubicBezTo>
                    <a:pt x="1143057" y="85112"/>
                    <a:pt x="1278850" y="106566"/>
                    <a:pt x="1278850" y="106566"/>
                  </a:cubicBezTo>
                  <a:cubicBezTo>
                    <a:pt x="1320877" y="118574"/>
                    <a:pt x="1341931" y="120459"/>
                    <a:pt x="1376540" y="142089"/>
                  </a:cubicBezTo>
                  <a:cubicBezTo>
                    <a:pt x="1389091" y="149933"/>
                    <a:pt x="1398824" y="162111"/>
                    <a:pt x="1412063" y="168730"/>
                  </a:cubicBezTo>
                  <a:cubicBezTo>
                    <a:pt x="1422980" y="174188"/>
                    <a:pt x="1436008" y="173751"/>
                    <a:pt x="1447587" y="177611"/>
                  </a:cubicBezTo>
                  <a:cubicBezTo>
                    <a:pt x="1526996" y="204080"/>
                    <a:pt x="1457630" y="192054"/>
                    <a:pt x="1563038" y="213133"/>
                  </a:cubicBezTo>
                  <a:cubicBezTo>
                    <a:pt x="1593566" y="219238"/>
                    <a:pt x="1613698" y="222531"/>
                    <a:pt x="1642967" y="230894"/>
                  </a:cubicBezTo>
                  <a:cubicBezTo>
                    <a:pt x="1675338" y="240143"/>
                    <a:pt x="1674283" y="245043"/>
                    <a:pt x="1714014" y="248655"/>
                  </a:cubicBezTo>
                  <a:cubicBezTo>
                    <a:pt x="1764219" y="253219"/>
                    <a:pt x="1814664" y="254576"/>
                    <a:pt x="1864989" y="257536"/>
                  </a:cubicBezTo>
                  <a:cubicBezTo>
                    <a:pt x="2021416" y="277087"/>
                    <a:pt x="1973511" y="274783"/>
                    <a:pt x="2237987" y="257536"/>
                  </a:cubicBezTo>
                  <a:cubicBezTo>
                    <a:pt x="2273924" y="255192"/>
                    <a:pt x="2308662" y="242685"/>
                    <a:pt x="2344558" y="239775"/>
                  </a:cubicBezTo>
                  <a:cubicBezTo>
                    <a:pt x="2418383" y="233789"/>
                    <a:pt x="2492573" y="233854"/>
                    <a:pt x="2566581" y="230894"/>
                  </a:cubicBezTo>
                  <a:cubicBezTo>
                    <a:pt x="2593224" y="224974"/>
                    <a:pt x="2620459" y="221273"/>
                    <a:pt x="2646509" y="213133"/>
                  </a:cubicBezTo>
                  <a:cubicBezTo>
                    <a:pt x="2668028" y="206409"/>
                    <a:pt x="2687633" y="194584"/>
                    <a:pt x="2708675" y="186491"/>
                  </a:cubicBezTo>
                  <a:cubicBezTo>
                    <a:pt x="2737076" y="175568"/>
                    <a:pt x="2806438" y="154290"/>
                    <a:pt x="2833008" y="150969"/>
                  </a:cubicBezTo>
                  <a:cubicBezTo>
                    <a:pt x="2880099" y="145083"/>
                    <a:pt x="2927737" y="145049"/>
                    <a:pt x="2975102" y="142089"/>
                  </a:cubicBezTo>
                  <a:cubicBezTo>
                    <a:pt x="2984325" y="140771"/>
                    <a:pt x="3065696" y="130319"/>
                    <a:pt x="3081673" y="124328"/>
                  </a:cubicBezTo>
                  <a:cubicBezTo>
                    <a:pt x="3093269" y="119980"/>
                    <a:pt x="3137719" y="82985"/>
                    <a:pt x="3143839" y="79925"/>
                  </a:cubicBezTo>
                  <a:cubicBezTo>
                    <a:pt x="3154756" y="74467"/>
                    <a:pt x="3167784" y="74904"/>
                    <a:pt x="3179363" y="71044"/>
                  </a:cubicBezTo>
                  <a:cubicBezTo>
                    <a:pt x="3194486" y="66003"/>
                    <a:pt x="3209199" y="59757"/>
                    <a:pt x="3223767" y="53283"/>
                  </a:cubicBezTo>
                  <a:cubicBezTo>
                    <a:pt x="3235865" y="47906"/>
                    <a:pt x="3246731" y="39708"/>
                    <a:pt x="3259291" y="35522"/>
                  </a:cubicBezTo>
                  <a:cubicBezTo>
                    <a:pt x="3305471" y="20129"/>
                    <a:pt x="3344910" y="14829"/>
                    <a:pt x="3392505" y="8880"/>
                  </a:cubicBezTo>
                  <a:cubicBezTo>
                    <a:pt x="3419105" y="5555"/>
                    <a:pt x="3445790" y="2960"/>
                    <a:pt x="3472433" y="0"/>
                  </a:cubicBezTo>
                  <a:lnTo>
                    <a:pt x="3952001" y="8880"/>
                  </a:lnTo>
                  <a:cubicBezTo>
                    <a:pt x="3969998" y="9480"/>
                    <a:pt x="3987588" y="14443"/>
                    <a:pt x="4005287" y="17761"/>
                  </a:cubicBezTo>
                  <a:cubicBezTo>
                    <a:pt x="4198092" y="53911"/>
                    <a:pt x="4027601" y="21733"/>
                    <a:pt x="4129620" y="44403"/>
                  </a:cubicBezTo>
                  <a:cubicBezTo>
                    <a:pt x="4144355" y="47677"/>
                    <a:pt x="4159461" y="49312"/>
                    <a:pt x="4174024" y="53283"/>
                  </a:cubicBezTo>
                  <a:cubicBezTo>
                    <a:pt x="4284610" y="83441"/>
                    <a:pt x="4170161" y="61519"/>
                    <a:pt x="4280595" y="79925"/>
                  </a:cubicBezTo>
                  <a:cubicBezTo>
                    <a:pt x="4295396" y="85845"/>
                    <a:pt x="4309089" y="96692"/>
                    <a:pt x="4324999" y="97686"/>
                  </a:cubicBezTo>
                  <a:cubicBezTo>
                    <a:pt x="4357633" y="99725"/>
                    <a:pt x="4422689" y="88805"/>
                    <a:pt x="4422689" y="88805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314494" y="3395732"/>
              <a:ext cx="5010268" cy="513296"/>
            </a:xfrm>
            <a:custGeom>
              <a:avLst/>
              <a:gdLst>
                <a:gd name="connsiteX0" fmla="*/ 0 w 5008829"/>
                <a:gd name="connsiteY0" fmla="*/ 346342 h 513067"/>
                <a:gd name="connsiteX1" fmla="*/ 97690 w 5008829"/>
                <a:gd name="connsiteY1" fmla="*/ 328581 h 513067"/>
                <a:gd name="connsiteX2" fmla="*/ 293070 w 5008829"/>
                <a:gd name="connsiteY2" fmla="*/ 310819 h 513067"/>
                <a:gd name="connsiteX3" fmla="*/ 701591 w 5008829"/>
                <a:gd name="connsiteY3" fmla="*/ 319700 h 513067"/>
                <a:gd name="connsiteX4" fmla="*/ 772638 w 5008829"/>
                <a:gd name="connsiteY4" fmla="*/ 337461 h 513067"/>
                <a:gd name="connsiteX5" fmla="*/ 861447 w 5008829"/>
                <a:gd name="connsiteY5" fmla="*/ 372983 h 513067"/>
                <a:gd name="connsiteX6" fmla="*/ 959137 w 5008829"/>
                <a:gd name="connsiteY6" fmla="*/ 417386 h 513067"/>
                <a:gd name="connsiteX7" fmla="*/ 994661 w 5008829"/>
                <a:gd name="connsiteY7" fmla="*/ 461789 h 513067"/>
                <a:gd name="connsiteX8" fmla="*/ 1065708 w 5008829"/>
                <a:gd name="connsiteY8" fmla="*/ 479550 h 513067"/>
                <a:gd name="connsiteX9" fmla="*/ 1305493 w 5008829"/>
                <a:gd name="connsiteY9" fmla="*/ 488430 h 513067"/>
                <a:gd name="connsiteX10" fmla="*/ 1349897 w 5008829"/>
                <a:gd name="connsiteY10" fmla="*/ 470669 h 513067"/>
                <a:gd name="connsiteX11" fmla="*/ 1385421 w 5008829"/>
                <a:gd name="connsiteY11" fmla="*/ 461789 h 513067"/>
                <a:gd name="connsiteX12" fmla="*/ 1527515 w 5008829"/>
                <a:gd name="connsiteY12" fmla="*/ 444028 h 513067"/>
                <a:gd name="connsiteX13" fmla="*/ 1660729 w 5008829"/>
                <a:gd name="connsiteY13" fmla="*/ 426267 h 513067"/>
                <a:gd name="connsiteX14" fmla="*/ 1776180 w 5008829"/>
                <a:gd name="connsiteY14" fmla="*/ 390744 h 513067"/>
                <a:gd name="connsiteX15" fmla="*/ 1891632 w 5008829"/>
                <a:gd name="connsiteY15" fmla="*/ 372983 h 513067"/>
                <a:gd name="connsiteX16" fmla="*/ 2024846 w 5008829"/>
                <a:gd name="connsiteY16" fmla="*/ 346342 h 513067"/>
                <a:gd name="connsiteX17" fmla="*/ 2060369 w 5008829"/>
                <a:gd name="connsiteY17" fmla="*/ 328581 h 513067"/>
                <a:gd name="connsiteX18" fmla="*/ 2087012 w 5008829"/>
                <a:gd name="connsiteY18" fmla="*/ 310819 h 513067"/>
                <a:gd name="connsiteX19" fmla="*/ 2122536 w 5008829"/>
                <a:gd name="connsiteY19" fmla="*/ 301939 h 513067"/>
                <a:gd name="connsiteX20" fmla="*/ 2211345 w 5008829"/>
                <a:gd name="connsiteY20" fmla="*/ 257536 h 513067"/>
                <a:gd name="connsiteX21" fmla="*/ 2246868 w 5008829"/>
                <a:gd name="connsiteY21" fmla="*/ 239775 h 513067"/>
                <a:gd name="connsiteX22" fmla="*/ 2317915 w 5008829"/>
                <a:gd name="connsiteY22" fmla="*/ 213134 h 513067"/>
                <a:gd name="connsiteX23" fmla="*/ 2486653 w 5008829"/>
                <a:gd name="connsiteY23" fmla="*/ 186492 h 513067"/>
                <a:gd name="connsiteX24" fmla="*/ 2539938 w 5008829"/>
                <a:gd name="connsiteY24" fmla="*/ 177611 h 513067"/>
                <a:gd name="connsiteX25" fmla="*/ 2628747 w 5008829"/>
                <a:gd name="connsiteY25" fmla="*/ 168731 h 513067"/>
                <a:gd name="connsiteX26" fmla="*/ 2708675 w 5008829"/>
                <a:gd name="connsiteY26" fmla="*/ 159850 h 513067"/>
                <a:gd name="connsiteX27" fmla="*/ 2983983 w 5008829"/>
                <a:gd name="connsiteY27" fmla="*/ 168731 h 513067"/>
                <a:gd name="connsiteX28" fmla="*/ 3605646 w 5008829"/>
                <a:gd name="connsiteY28" fmla="*/ 150970 h 513067"/>
                <a:gd name="connsiteX29" fmla="*/ 3809907 w 5008829"/>
                <a:gd name="connsiteY29" fmla="*/ 133209 h 513067"/>
                <a:gd name="connsiteX30" fmla="*/ 3898716 w 5008829"/>
                <a:gd name="connsiteY30" fmla="*/ 124328 h 513067"/>
                <a:gd name="connsiteX31" fmla="*/ 4555903 w 5008829"/>
                <a:gd name="connsiteY31" fmla="*/ 115448 h 513067"/>
                <a:gd name="connsiteX32" fmla="*/ 4831211 w 5008829"/>
                <a:gd name="connsiteY32" fmla="*/ 88806 h 513067"/>
                <a:gd name="connsiteX33" fmla="*/ 4884497 w 5008829"/>
                <a:gd name="connsiteY33" fmla="*/ 62164 h 513067"/>
                <a:gd name="connsiteX34" fmla="*/ 4893377 w 5008829"/>
                <a:gd name="connsiteY34" fmla="*/ 35523 h 513067"/>
                <a:gd name="connsiteX35" fmla="*/ 4964425 w 5008829"/>
                <a:gd name="connsiteY35" fmla="*/ 17762 h 513067"/>
                <a:gd name="connsiteX36" fmla="*/ 5008829 w 5008829"/>
                <a:gd name="connsiteY36" fmla="*/ 0 h 51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008829" h="513067">
                  <a:moveTo>
                    <a:pt x="0" y="346342"/>
                  </a:moveTo>
                  <a:cubicBezTo>
                    <a:pt x="32563" y="340422"/>
                    <a:pt x="64833" y="332564"/>
                    <a:pt x="97690" y="328581"/>
                  </a:cubicBezTo>
                  <a:cubicBezTo>
                    <a:pt x="162610" y="320712"/>
                    <a:pt x="293070" y="310819"/>
                    <a:pt x="293070" y="310819"/>
                  </a:cubicBezTo>
                  <a:cubicBezTo>
                    <a:pt x="429244" y="313779"/>
                    <a:pt x="565595" y="312145"/>
                    <a:pt x="701591" y="319700"/>
                  </a:cubicBezTo>
                  <a:cubicBezTo>
                    <a:pt x="725965" y="321054"/>
                    <a:pt x="749479" y="329742"/>
                    <a:pt x="772638" y="337461"/>
                  </a:cubicBezTo>
                  <a:cubicBezTo>
                    <a:pt x="802885" y="347543"/>
                    <a:pt x="832929" y="358725"/>
                    <a:pt x="861447" y="372983"/>
                  </a:cubicBezTo>
                  <a:cubicBezTo>
                    <a:pt x="940868" y="412691"/>
                    <a:pt x="907376" y="400132"/>
                    <a:pt x="959137" y="417386"/>
                  </a:cubicBezTo>
                  <a:cubicBezTo>
                    <a:pt x="970978" y="432187"/>
                    <a:pt x="978288" y="452238"/>
                    <a:pt x="994661" y="461789"/>
                  </a:cubicBezTo>
                  <a:cubicBezTo>
                    <a:pt x="1015747" y="474089"/>
                    <a:pt x="1065708" y="479550"/>
                    <a:pt x="1065708" y="479550"/>
                  </a:cubicBezTo>
                  <a:cubicBezTo>
                    <a:pt x="1148823" y="534957"/>
                    <a:pt x="1099641" y="509724"/>
                    <a:pt x="1305493" y="488430"/>
                  </a:cubicBezTo>
                  <a:cubicBezTo>
                    <a:pt x="1321350" y="486790"/>
                    <a:pt x="1334774" y="475710"/>
                    <a:pt x="1349897" y="470669"/>
                  </a:cubicBezTo>
                  <a:cubicBezTo>
                    <a:pt x="1361476" y="466809"/>
                    <a:pt x="1373412" y="463972"/>
                    <a:pt x="1385421" y="461789"/>
                  </a:cubicBezTo>
                  <a:cubicBezTo>
                    <a:pt x="1428300" y="453993"/>
                    <a:pt x="1485466" y="448975"/>
                    <a:pt x="1527515" y="444028"/>
                  </a:cubicBezTo>
                  <a:cubicBezTo>
                    <a:pt x="1592516" y="436381"/>
                    <a:pt x="1598455" y="435162"/>
                    <a:pt x="1660729" y="426267"/>
                  </a:cubicBezTo>
                  <a:cubicBezTo>
                    <a:pt x="1705731" y="408266"/>
                    <a:pt x="1723458" y="398855"/>
                    <a:pt x="1776180" y="390744"/>
                  </a:cubicBezTo>
                  <a:cubicBezTo>
                    <a:pt x="1814664" y="384824"/>
                    <a:pt x="1853383" y="380268"/>
                    <a:pt x="1891632" y="372983"/>
                  </a:cubicBezTo>
                  <a:cubicBezTo>
                    <a:pt x="2097159" y="333837"/>
                    <a:pt x="1840610" y="372658"/>
                    <a:pt x="2024846" y="346342"/>
                  </a:cubicBezTo>
                  <a:cubicBezTo>
                    <a:pt x="2036687" y="340422"/>
                    <a:pt x="2048875" y="335149"/>
                    <a:pt x="2060369" y="328581"/>
                  </a:cubicBezTo>
                  <a:cubicBezTo>
                    <a:pt x="2069636" y="323285"/>
                    <a:pt x="2077201" y="315023"/>
                    <a:pt x="2087012" y="310819"/>
                  </a:cubicBezTo>
                  <a:cubicBezTo>
                    <a:pt x="2098231" y="306011"/>
                    <a:pt x="2110695" y="304899"/>
                    <a:pt x="2122536" y="301939"/>
                  </a:cubicBezTo>
                  <a:cubicBezTo>
                    <a:pt x="2199305" y="255878"/>
                    <a:pt x="2133647" y="292067"/>
                    <a:pt x="2211345" y="257536"/>
                  </a:cubicBezTo>
                  <a:cubicBezTo>
                    <a:pt x="2223443" y="252160"/>
                    <a:pt x="2234770" y="245151"/>
                    <a:pt x="2246868" y="239775"/>
                  </a:cubicBezTo>
                  <a:cubicBezTo>
                    <a:pt x="2263763" y="232267"/>
                    <a:pt x="2297407" y="218993"/>
                    <a:pt x="2317915" y="213134"/>
                  </a:cubicBezTo>
                  <a:cubicBezTo>
                    <a:pt x="2379799" y="195454"/>
                    <a:pt x="2404102" y="198285"/>
                    <a:pt x="2486653" y="186492"/>
                  </a:cubicBezTo>
                  <a:cubicBezTo>
                    <a:pt x="2504479" y="183946"/>
                    <a:pt x="2522070" y="179844"/>
                    <a:pt x="2539938" y="177611"/>
                  </a:cubicBezTo>
                  <a:cubicBezTo>
                    <a:pt x="2569459" y="173921"/>
                    <a:pt x="2599160" y="171845"/>
                    <a:pt x="2628747" y="168731"/>
                  </a:cubicBezTo>
                  <a:lnTo>
                    <a:pt x="2708675" y="159850"/>
                  </a:lnTo>
                  <a:cubicBezTo>
                    <a:pt x="2800444" y="162810"/>
                    <a:pt x="2892166" y="168731"/>
                    <a:pt x="2983983" y="168731"/>
                  </a:cubicBezTo>
                  <a:cubicBezTo>
                    <a:pt x="3231892" y="168731"/>
                    <a:pt x="3378721" y="160835"/>
                    <a:pt x="3605646" y="150970"/>
                  </a:cubicBezTo>
                  <a:lnTo>
                    <a:pt x="3809907" y="133209"/>
                  </a:lnTo>
                  <a:cubicBezTo>
                    <a:pt x="3839535" y="130516"/>
                    <a:pt x="3868974" y="125036"/>
                    <a:pt x="3898716" y="124328"/>
                  </a:cubicBezTo>
                  <a:cubicBezTo>
                    <a:pt x="4117736" y="119113"/>
                    <a:pt x="4336841" y="118408"/>
                    <a:pt x="4555903" y="115448"/>
                  </a:cubicBezTo>
                  <a:cubicBezTo>
                    <a:pt x="4693066" y="81157"/>
                    <a:pt x="4602562" y="98746"/>
                    <a:pt x="4831211" y="88806"/>
                  </a:cubicBezTo>
                  <a:cubicBezTo>
                    <a:pt x="4848761" y="82956"/>
                    <a:pt x="4871977" y="77814"/>
                    <a:pt x="4884497" y="62164"/>
                  </a:cubicBezTo>
                  <a:cubicBezTo>
                    <a:pt x="4890345" y="54855"/>
                    <a:pt x="4885194" y="40069"/>
                    <a:pt x="4893377" y="35523"/>
                  </a:cubicBezTo>
                  <a:cubicBezTo>
                    <a:pt x="4914717" y="23668"/>
                    <a:pt x="4940742" y="23682"/>
                    <a:pt x="4964425" y="17762"/>
                  </a:cubicBezTo>
                  <a:cubicBezTo>
                    <a:pt x="5004009" y="7866"/>
                    <a:pt x="4991318" y="17511"/>
                    <a:pt x="5008829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42977" y="3874809"/>
              <a:ext cx="4751066" cy="461966"/>
            </a:xfrm>
            <a:custGeom>
              <a:avLst/>
              <a:gdLst>
                <a:gd name="connsiteX0" fmla="*/ 0 w 4751284"/>
                <a:gd name="connsiteY0" fmla="*/ 177611 h 461788"/>
                <a:gd name="connsiteX1" fmla="*/ 53286 w 4751284"/>
                <a:gd name="connsiteY1" fmla="*/ 142089 h 461788"/>
                <a:gd name="connsiteX2" fmla="*/ 88809 w 4751284"/>
                <a:gd name="connsiteY2" fmla="*/ 115447 h 461788"/>
                <a:gd name="connsiteX3" fmla="*/ 417403 w 4751284"/>
                <a:gd name="connsiteY3" fmla="*/ 8880 h 461788"/>
                <a:gd name="connsiteX4" fmla="*/ 523974 w 4751284"/>
                <a:gd name="connsiteY4" fmla="*/ 0 h 461788"/>
                <a:gd name="connsiteX5" fmla="*/ 745996 w 4751284"/>
                <a:gd name="connsiteY5" fmla="*/ 8880 h 461788"/>
                <a:gd name="connsiteX6" fmla="*/ 905853 w 4751284"/>
                <a:gd name="connsiteY6" fmla="*/ 53283 h 461788"/>
                <a:gd name="connsiteX7" fmla="*/ 976900 w 4751284"/>
                <a:gd name="connsiteY7" fmla="*/ 71044 h 461788"/>
                <a:gd name="connsiteX8" fmla="*/ 1047947 w 4751284"/>
                <a:gd name="connsiteY8" fmla="*/ 97686 h 461788"/>
                <a:gd name="connsiteX9" fmla="*/ 1118994 w 4751284"/>
                <a:gd name="connsiteY9" fmla="*/ 106566 h 461788"/>
                <a:gd name="connsiteX10" fmla="*/ 1154518 w 4751284"/>
                <a:gd name="connsiteY10" fmla="*/ 115447 h 461788"/>
                <a:gd name="connsiteX11" fmla="*/ 1225565 w 4751284"/>
                <a:gd name="connsiteY11" fmla="*/ 142089 h 461788"/>
                <a:gd name="connsiteX12" fmla="*/ 1278851 w 4751284"/>
                <a:gd name="connsiteY12" fmla="*/ 150969 h 461788"/>
                <a:gd name="connsiteX13" fmla="*/ 1714015 w 4751284"/>
                <a:gd name="connsiteY13" fmla="*/ 168730 h 461788"/>
                <a:gd name="connsiteX14" fmla="*/ 1900514 w 4751284"/>
                <a:gd name="connsiteY14" fmla="*/ 159850 h 461788"/>
                <a:gd name="connsiteX15" fmla="*/ 1944918 w 4751284"/>
                <a:gd name="connsiteY15" fmla="*/ 133208 h 461788"/>
                <a:gd name="connsiteX16" fmla="*/ 2042608 w 4751284"/>
                <a:gd name="connsiteY16" fmla="*/ 115447 h 461788"/>
                <a:gd name="connsiteX17" fmla="*/ 2193584 w 4751284"/>
                <a:gd name="connsiteY17" fmla="*/ 97686 h 461788"/>
                <a:gd name="connsiteX18" fmla="*/ 2273512 w 4751284"/>
                <a:gd name="connsiteY18" fmla="*/ 88805 h 461788"/>
                <a:gd name="connsiteX19" fmla="*/ 2460011 w 4751284"/>
                <a:gd name="connsiteY19" fmla="*/ 71044 h 461788"/>
                <a:gd name="connsiteX20" fmla="*/ 2566581 w 4751284"/>
                <a:gd name="connsiteY20" fmla="*/ 53283 h 461788"/>
                <a:gd name="connsiteX21" fmla="*/ 2779723 w 4751284"/>
                <a:gd name="connsiteY21" fmla="*/ 62164 h 461788"/>
                <a:gd name="connsiteX22" fmla="*/ 2806366 w 4751284"/>
                <a:gd name="connsiteY22" fmla="*/ 71044 h 461788"/>
                <a:gd name="connsiteX23" fmla="*/ 2859651 w 4751284"/>
                <a:gd name="connsiteY23" fmla="*/ 79925 h 461788"/>
                <a:gd name="connsiteX24" fmla="*/ 2930699 w 4751284"/>
                <a:gd name="connsiteY24" fmla="*/ 97686 h 461788"/>
                <a:gd name="connsiteX25" fmla="*/ 2983984 w 4751284"/>
                <a:gd name="connsiteY25" fmla="*/ 133208 h 461788"/>
                <a:gd name="connsiteX26" fmla="*/ 3019508 w 4751284"/>
                <a:gd name="connsiteY26" fmla="*/ 168730 h 461788"/>
                <a:gd name="connsiteX27" fmla="*/ 3126078 w 4751284"/>
                <a:gd name="connsiteY27" fmla="*/ 204252 h 461788"/>
                <a:gd name="connsiteX28" fmla="*/ 3330339 w 4751284"/>
                <a:gd name="connsiteY28" fmla="*/ 319699 h 461788"/>
                <a:gd name="connsiteX29" fmla="*/ 3383625 w 4751284"/>
                <a:gd name="connsiteY29" fmla="*/ 372983 h 461788"/>
                <a:gd name="connsiteX30" fmla="*/ 3410267 w 4751284"/>
                <a:gd name="connsiteY30" fmla="*/ 408505 h 461788"/>
                <a:gd name="connsiteX31" fmla="*/ 3445791 w 4751284"/>
                <a:gd name="connsiteY31" fmla="*/ 426266 h 461788"/>
                <a:gd name="connsiteX32" fmla="*/ 3472434 w 4751284"/>
                <a:gd name="connsiteY32" fmla="*/ 444027 h 461788"/>
                <a:gd name="connsiteX33" fmla="*/ 3534600 w 4751284"/>
                <a:gd name="connsiteY33" fmla="*/ 461788 h 461788"/>
                <a:gd name="connsiteX34" fmla="*/ 4085216 w 4751284"/>
                <a:gd name="connsiteY34" fmla="*/ 452908 h 461788"/>
                <a:gd name="connsiteX35" fmla="*/ 4147382 w 4751284"/>
                <a:gd name="connsiteY35" fmla="*/ 435146 h 461788"/>
                <a:gd name="connsiteX36" fmla="*/ 4547023 w 4751284"/>
                <a:gd name="connsiteY36" fmla="*/ 417385 h 461788"/>
                <a:gd name="connsiteX37" fmla="*/ 4751284 w 4751284"/>
                <a:gd name="connsiteY37" fmla="*/ 408505 h 46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751284" h="461788">
                  <a:moveTo>
                    <a:pt x="0" y="177611"/>
                  </a:moveTo>
                  <a:cubicBezTo>
                    <a:pt x="17762" y="165770"/>
                    <a:pt x="35798" y="154330"/>
                    <a:pt x="53286" y="142089"/>
                  </a:cubicBezTo>
                  <a:cubicBezTo>
                    <a:pt x="65412" y="133601"/>
                    <a:pt x="75433" y="121783"/>
                    <a:pt x="88809" y="115447"/>
                  </a:cubicBezTo>
                  <a:cubicBezTo>
                    <a:pt x="164699" y="79500"/>
                    <a:pt x="345265" y="14891"/>
                    <a:pt x="417403" y="8880"/>
                  </a:cubicBezTo>
                  <a:lnTo>
                    <a:pt x="523974" y="0"/>
                  </a:lnTo>
                  <a:cubicBezTo>
                    <a:pt x="597981" y="2960"/>
                    <a:pt x="672359" y="920"/>
                    <a:pt x="745996" y="8880"/>
                  </a:cubicBezTo>
                  <a:cubicBezTo>
                    <a:pt x="817230" y="16581"/>
                    <a:pt x="845185" y="35950"/>
                    <a:pt x="905853" y="53283"/>
                  </a:cubicBezTo>
                  <a:cubicBezTo>
                    <a:pt x="929325" y="59989"/>
                    <a:pt x="953600" y="63763"/>
                    <a:pt x="976900" y="71044"/>
                  </a:cubicBezTo>
                  <a:cubicBezTo>
                    <a:pt x="1001041" y="78588"/>
                    <a:pt x="1023409" y="91552"/>
                    <a:pt x="1047947" y="97686"/>
                  </a:cubicBezTo>
                  <a:cubicBezTo>
                    <a:pt x="1071101" y="103474"/>
                    <a:pt x="1095312" y="103606"/>
                    <a:pt x="1118994" y="106566"/>
                  </a:cubicBezTo>
                  <a:cubicBezTo>
                    <a:pt x="1130835" y="109526"/>
                    <a:pt x="1142939" y="111587"/>
                    <a:pt x="1154518" y="115447"/>
                  </a:cubicBezTo>
                  <a:cubicBezTo>
                    <a:pt x="1168339" y="120054"/>
                    <a:pt x="1206862" y="137933"/>
                    <a:pt x="1225565" y="142089"/>
                  </a:cubicBezTo>
                  <a:cubicBezTo>
                    <a:pt x="1243143" y="145995"/>
                    <a:pt x="1261089" y="148009"/>
                    <a:pt x="1278851" y="150969"/>
                  </a:cubicBezTo>
                  <a:cubicBezTo>
                    <a:pt x="1432836" y="202299"/>
                    <a:pt x="1323383" y="168730"/>
                    <a:pt x="1714015" y="168730"/>
                  </a:cubicBezTo>
                  <a:cubicBezTo>
                    <a:pt x="1776252" y="168730"/>
                    <a:pt x="1838348" y="162810"/>
                    <a:pt x="1900514" y="159850"/>
                  </a:cubicBezTo>
                  <a:cubicBezTo>
                    <a:pt x="1915315" y="150969"/>
                    <a:pt x="1929145" y="140218"/>
                    <a:pt x="1944918" y="133208"/>
                  </a:cubicBezTo>
                  <a:cubicBezTo>
                    <a:pt x="1964755" y="124392"/>
                    <a:pt x="2030088" y="117235"/>
                    <a:pt x="2042608" y="115447"/>
                  </a:cubicBezTo>
                  <a:cubicBezTo>
                    <a:pt x="2110567" y="92794"/>
                    <a:pt x="2051487" y="110042"/>
                    <a:pt x="2193584" y="97686"/>
                  </a:cubicBezTo>
                  <a:cubicBezTo>
                    <a:pt x="2220290" y="95364"/>
                    <a:pt x="2246869" y="91765"/>
                    <a:pt x="2273512" y="88805"/>
                  </a:cubicBezTo>
                  <a:cubicBezTo>
                    <a:pt x="2369972" y="64692"/>
                    <a:pt x="2247166" y="93062"/>
                    <a:pt x="2460011" y="71044"/>
                  </a:cubicBezTo>
                  <a:cubicBezTo>
                    <a:pt x="2495833" y="67338"/>
                    <a:pt x="2566581" y="53283"/>
                    <a:pt x="2566581" y="53283"/>
                  </a:cubicBezTo>
                  <a:cubicBezTo>
                    <a:pt x="2637628" y="56243"/>
                    <a:pt x="2708808" y="56911"/>
                    <a:pt x="2779723" y="62164"/>
                  </a:cubicBezTo>
                  <a:cubicBezTo>
                    <a:pt x="2789059" y="62856"/>
                    <a:pt x="2797228" y="69013"/>
                    <a:pt x="2806366" y="71044"/>
                  </a:cubicBezTo>
                  <a:cubicBezTo>
                    <a:pt x="2823944" y="74950"/>
                    <a:pt x="2842044" y="76152"/>
                    <a:pt x="2859651" y="79925"/>
                  </a:cubicBezTo>
                  <a:cubicBezTo>
                    <a:pt x="2883521" y="85040"/>
                    <a:pt x="2930699" y="97686"/>
                    <a:pt x="2930699" y="97686"/>
                  </a:cubicBezTo>
                  <a:cubicBezTo>
                    <a:pt x="2948461" y="109527"/>
                    <a:pt x="2968889" y="118114"/>
                    <a:pt x="2983984" y="133208"/>
                  </a:cubicBezTo>
                  <a:cubicBezTo>
                    <a:pt x="2995825" y="145049"/>
                    <a:pt x="3004530" y="161241"/>
                    <a:pt x="3019508" y="168730"/>
                  </a:cubicBezTo>
                  <a:cubicBezTo>
                    <a:pt x="3053000" y="185475"/>
                    <a:pt x="3091804" y="189172"/>
                    <a:pt x="3126078" y="204252"/>
                  </a:cubicBezTo>
                  <a:cubicBezTo>
                    <a:pt x="3148234" y="214000"/>
                    <a:pt x="3301747" y="298256"/>
                    <a:pt x="3330339" y="319699"/>
                  </a:cubicBezTo>
                  <a:cubicBezTo>
                    <a:pt x="3350434" y="334770"/>
                    <a:pt x="3366821" y="354313"/>
                    <a:pt x="3383625" y="372983"/>
                  </a:cubicBezTo>
                  <a:cubicBezTo>
                    <a:pt x="3393526" y="383984"/>
                    <a:pt x="3399029" y="398873"/>
                    <a:pt x="3410267" y="408505"/>
                  </a:cubicBezTo>
                  <a:cubicBezTo>
                    <a:pt x="3420319" y="417121"/>
                    <a:pt x="3434296" y="419698"/>
                    <a:pt x="3445791" y="426266"/>
                  </a:cubicBezTo>
                  <a:cubicBezTo>
                    <a:pt x="3455058" y="431561"/>
                    <a:pt x="3462887" y="439254"/>
                    <a:pt x="3472434" y="444027"/>
                  </a:cubicBezTo>
                  <a:cubicBezTo>
                    <a:pt x="3485180" y="450400"/>
                    <a:pt x="3523211" y="458941"/>
                    <a:pt x="3534600" y="461788"/>
                  </a:cubicBezTo>
                  <a:lnTo>
                    <a:pt x="4085216" y="452908"/>
                  </a:lnTo>
                  <a:cubicBezTo>
                    <a:pt x="4156073" y="450761"/>
                    <a:pt x="4089028" y="440981"/>
                    <a:pt x="4147382" y="435146"/>
                  </a:cubicBezTo>
                  <a:cubicBezTo>
                    <a:pt x="4231401" y="426745"/>
                    <a:pt x="4494364" y="419266"/>
                    <a:pt x="4547023" y="417385"/>
                  </a:cubicBezTo>
                  <a:cubicBezTo>
                    <a:pt x="4674125" y="404676"/>
                    <a:pt x="4606081" y="408505"/>
                    <a:pt x="4751284" y="408505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519576" y="3874809"/>
              <a:ext cx="4252604" cy="1910602"/>
            </a:xfrm>
            <a:custGeom>
              <a:avLst/>
              <a:gdLst>
                <a:gd name="connsiteX0" fmla="*/ 0 w 4253952"/>
                <a:gd name="connsiteY0" fmla="*/ 0 h 1909317"/>
                <a:gd name="connsiteX1" fmla="*/ 168737 w 4253952"/>
                <a:gd name="connsiteY1" fmla="*/ 44403 h 1909317"/>
                <a:gd name="connsiteX2" fmla="*/ 222022 w 4253952"/>
                <a:gd name="connsiteY2" fmla="*/ 71044 h 1909317"/>
                <a:gd name="connsiteX3" fmla="*/ 328593 w 4253952"/>
                <a:gd name="connsiteY3" fmla="*/ 115447 h 1909317"/>
                <a:gd name="connsiteX4" fmla="*/ 355236 w 4253952"/>
                <a:gd name="connsiteY4" fmla="*/ 124327 h 1909317"/>
                <a:gd name="connsiteX5" fmla="*/ 435164 w 4253952"/>
                <a:gd name="connsiteY5" fmla="*/ 168730 h 1909317"/>
                <a:gd name="connsiteX6" fmla="*/ 461806 w 4253952"/>
                <a:gd name="connsiteY6" fmla="*/ 177611 h 1909317"/>
                <a:gd name="connsiteX7" fmla="*/ 506211 w 4253952"/>
                <a:gd name="connsiteY7" fmla="*/ 204252 h 1909317"/>
                <a:gd name="connsiteX8" fmla="*/ 568377 w 4253952"/>
                <a:gd name="connsiteY8" fmla="*/ 239775 h 1909317"/>
                <a:gd name="connsiteX9" fmla="*/ 595020 w 4253952"/>
                <a:gd name="connsiteY9" fmla="*/ 266416 h 1909317"/>
                <a:gd name="connsiteX10" fmla="*/ 612782 w 4253952"/>
                <a:gd name="connsiteY10" fmla="*/ 301938 h 1909317"/>
                <a:gd name="connsiteX11" fmla="*/ 639425 w 4253952"/>
                <a:gd name="connsiteY11" fmla="*/ 364102 h 1909317"/>
                <a:gd name="connsiteX12" fmla="*/ 666067 w 4253952"/>
                <a:gd name="connsiteY12" fmla="*/ 372983 h 1909317"/>
                <a:gd name="connsiteX13" fmla="*/ 737114 w 4253952"/>
                <a:gd name="connsiteY13" fmla="*/ 390744 h 1909317"/>
                <a:gd name="connsiteX14" fmla="*/ 994661 w 4253952"/>
                <a:gd name="connsiteY14" fmla="*/ 408505 h 1909317"/>
                <a:gd name="connsiteX15" fmla="*/ 1198921 w 4253952"/>
                <a:gd name="connsiteY15" fmla="*/ 444027 h 1909317"/>
                <a:gd name="connsiteX16" fmla="*/ 1332135 w 4253952"/>
                <a:gd name="connsiteY16" fmla="*/ 461788 h 1909317"/>
                <a:gd name="connsiteX17" fmla="*/ 1358778 w 4253952"/>
                <a:gd name="connsiteY17" fmla="*/ 479549 h 1909317"/>
                <a:gd name="connsiteX18" fmla="*/ 1385420 w 4253952"/>
                <a:gd name="connsiteY18" fmla="*/ 541713 h 1909317"/>
                <a:gd name="connsiteX19" fmla="*/ 1412063 w 4253952"/>
                <a:gd name="connsiteY19" fmla="*/ 594996 h 1909317"/>
                <a:gd name="connsiteX20" fmla="*/ 1465349 w 4253952"/>
                <a:gd name="connsiteY20" fmla="*/ 648280 h 1909317"/>
                <a:gd name="connsiteX21" fmla="*/ 1536396 w 4253952"/>
                <a:gd name="connsiteY21" fmla="*/ 728204 h 1909317"/>
                <a:gd name="connsiteX22" fmla="*/ 1607443 w 4253952"/>
                <a:gd name="connsiteY22" fmla="*/ 790368 h 1909317"/>
                <a:gd name="connsiteX23" fmla="*/ 1660728 w 4253952"/>
                <a:gd name="connsiteY23" fmla="*/ 852532 h 1909317"/>
                <a:gd name="connsiteX24" fmla="*/ 1687371 w 4253952"/>
                <a:gd name="connsiteY24" fmla="*/ 870293 h 1909317"/>
                <a:gd name="connsiteX25" fmla="*/ 1714014 w 4253952"/>
                <a:gd name="connsiteY25" fmla="*/ 896935 h 1909317"/>
                <a:gd name="connsiteX26" fmla="*/ 1785061 w 4253952"/>
                <a:gd name="connsiteY26" fmla="*/ 932457 h 1909317"/>
                <a:gd name="connsiteX27" fmla="*/ 1847227 w 4253952"/>
                <a:gd name="connsiteY27" fmla="*/ 959099 h 1909317"/>
                <a:gd name="connsiteX28" fmla="*/ 1918275 w 4253952"/>
                <a:gd name="connsiteY28" fmla="*/ 976860 h 1909317"/>
                <a:gd name="connsiteX29" fmla="*/ 2264630 w 4253952"/>
                <a:gd name="connsiteY29" fmla="*/ 994621 h 1909317"/>
                <a:gd name="connsiteX30" fmla="*/ 2326796 w 4253952"/>
                <a:gd name="connsiteY30" fmla="*/ 1021262 h 1909317"/>
                <a:gd name="connsiteX31" fmla="*/ 2415605 w 4253952"/>
                <a:gd name="connsiteY31" fmla="*/ 1030143 h 1909317"/>
                <a:gd name="connsiteX32" fmla="*/ 2602104 w 4253952"/>
                <a:gd name="connsiteY32" fmla="*/ 1047904 h 1909317"/>
                <a:gd name="connsiteX33" fmla="*/ 2761960 w 4253952"/>
                <a:gd name="connsiteY33" fmla="*/ 1074546 h 1909317"/>
                <a:gd name="connsiteX34" fmla="*/ 2859650 w 4253952"/>
                <a:gd name="connsiteY34" fmla="*/ 1083426 h 1909317"/>
                <a:gd name="connsiteX35" fmla="*/ 2948459 w 4253952"/>
                <a:gd name="connsiteY35" fmla="*/ 1092307 h 1909317"/>
                <a:gd name="connsiteX36" fmla="*/ 3081673 w 4253952"/>
                <a:gd name="connsiteY36" fmla="*/ 1163351 h 1909317"/>
                <a:gd name="connsiteX37" fmla="*/ 3161601 w 4253952"/>
                <a:gd name="connsiteY37" fmla="*/ 1225515 h 1909317"/>
                <a:gd name="connsiteX38" fmla="*/ 3188244 w 4253952"/>
                <a:gd name="connsiteY38" fmla="*/ 1243276 h 1909317"/>
                <a:gd name="connsiteX39" fmla="*/ 3241529 w 4253952"/>
                <a:gd name="connsiteY39" fmla="*/ 1305440 h 1909317"/>
                <a:gd name="connsiteX40" fmla="*/ 3330338 w 4253952"/>
                <a:gd name="connsiteY40" fmla="*/ 1349842 h 1909317"/>
                <a:gd name="connsiteX41" fmla="*/ 3401385 w 4253952"/>
                <a:gd name="connsiteY41" fmla="*/ 1394245 h 1909317"/>
                <a:gd name="connsiteX42" fmla="*/ 3472433 w 4253952"/>
                <a:gd name="connsiteY42" fmla="*/ 1447528 h 1909317"/>
                <a:gd name="connsiteX43" fmla="*/ 3507956 w 4253952"/>
                <a:gd name="connsiteY43" fmla="*/ 1465290 h 1909317"/>
                <a:gd name="connsiteX44" fmla="*/ 3570123 w 4253952"/>
                <a:gd name="connsiteY44" fmla="*/ 1527453 h 1909317"/>
                <a:gd name="connsiteX45" fmla="*/ 3605646 w 4253952"/>
                <a:gd name="connsiteY45" fmla="*/ 1554095 h 1909317"/>
                <a:gd name="connsiteX46" fmla="*/ 3667813 w 4253952"/>
                <a:gd name="connsiteY46" fmla="*/ 1634020 h 1909317"/>
                <a:gd name="connsiteX47" fmla="*/ 3747741 w 4253952"/>
                <a:gd name="connsiteY47" fmla="*/ 1687303 h 1909317"/>
                <a:gd name="connsiteX48" fmla="*/ 3774383 w 4253952"/>
                <a:gd name="connsiteY48" fmla="*/ 1713945 h 1909317"/>
                <a:gd name="connsiteX49" fmla="*/ 3889835 w 4253952"/>
                <a:gd name="connsiteY49" fmla="*/ 1758348 h 1909317"/>
                <a:gd name="connsiteX50" fmla="*/ 3943121 w 4253952"/>
                <a:gd name="connsiteY50" fmla="*/ 1776109 h 1909317"/>
                <a:gd name="connsiteX51" fmla="*/ 4058572 w 4253952"/>
                <a:gd name="connsiteY51" fmla="*/ 1811631 h 1909317"/>
                <a:gd name="connsiteX52" fmla="*/ 4102977 w 4253952"/>
                <a:gd name="connsiteY52" fmla="*/ 1820511 h 1909317"/>
                <a:gd name="connsiteX53" fmla="*/ 4200667 w 4253952"/>
                <a:gd name="connsiteY53" fmla="*/ 1847153 h 1909317"/>
                <a:gd name="connsiteX54" fmla="*/ 4209548 w 4253952"/>
                <a:gd name="connsiteY54" fmla="*/ 1873795 h 1909317"/>
                <a:gd name="connsiteX55" fmla="*/ 4253952 w 4253952"/>
                <a:gd name="connsiteY55" fmla="*/ 1909317 h 190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53952" h="1909317">
                  <a:moveTo>
                    <a:pt x="0" y="0"/>
                  </a:moveTo>
                  <a:cubicBezTo>
                    <a:pt x="66256" y="9464"/>
                    <a:pt x="101303" y="10688"/>
                    <a:pt x="168737" y="44403"/>
                  </a:cubicBezTo>
                  <a:cubicBezTo>
                    <a:pt x="186499" y="53283"/>
                    <a:pt x="203875" y="62979"/>
                    <a:pt x="222022" y="71044"/>
                  </a:cubicBezTo>
                  <a:cubicBezTo>
                    <a:pt x="257189" y="86673"/>
                    <a:pt x="292084" y="103279"/>
                    <a:pt x="328593" y="115447"/>
                  </a:cubicBezTo>
                  <a:cubicBezTo>
                    <a:pt x="337474" y="118407"/>
                    <a:pt x="346632" y="120639"/>
                    <a:pt x="355236" y="124327"/>
                  </a:cubicBezTo>
                  <a:cubicBezTo>
                    <a:pt x="415076" y="149972"/>
                    <a:pt x="367831" y="135065"/>
                    <a:pt x="435164" y="168730"/>
                  </a:cubicBezTo>
                  <a:cubicBezTo>
                    <a:pt x="443537" y="172916"/>
                    <a:pt x="453433" y="173425"/>
                    <a:pt x="461806" y="177611"/>
                  </a:cubicBezTo>
                  <a:cubicBezTo>
                    <a:pt x="477245" y="185330"/>
                    <a:pt x="491122" y="195870"/>
                    <a:pt x="506211" y="204252"/>
                  </a:cubicBezTo>
                  <a:cubicBezTo>
                    <a:pt x="532278" y="218733"/>
                    <a:pt x="546041" y="221162"/>
                    <a:pt x="568377" y="239775"/>
                  </a:cubicBezTo>
                  <a:cubicBezTo>
                    <a:pt x="578025" y="247815"/>
                    <a:pt x="586139" y="257536"/>
                    <a:pt x="595020" y="266416"/>
                  </a:cubicBezTo>
                  <a:cubicBezTo>
                    <a:pt x="600941" y="278257"/>
                    <a:pt x="607567" y="289770"/>
                    <a:pt x="612782" y="301938"/>
                  </a:cubicBezTo>
                  <a:cubicBezTo>
                    <a:pt x="620744" y="320515"/>
                    <a:pt x="624697" y="349374"/>
                    <a:pt x="639425" y="364102"/>
                  </a:cubicBezTo>
                  <a:cubicBezTo>
                    <a:pt x="646044" y="370721"/>
                    <a:pt x="657036" y="370520"/>
                    <a:pt x="666067" y="372983"/>
                  </a:cubicBezTo>
                  <a:cubicBezTo>
                    <a:pt x="689618" y="379406"/>
                    <a:pt x="712844" y="388120"/>
                    <a:pt x="737114" y="390744"/>
                  </a:cubicBezTo>
                  <a:cubicBezTo>
                    <a:pt x="822668" y="399993"/>
                    <a:pt x="908812" y="402585"/>
                    <a:pt x="994661" y="408505"/>
                  </a:cubicBezTo>
                  <a:cubicBezTo>
                    <a:pt x="1062748" y="420346"/>
                    <a:pt x="1130235" y="436395"/>
                    <a:pt x="1198921" y="444027"/>
                  </a:cubicBezTo>
                  <a:cubicBezTo>
                    <a:pt x="1296746" y="454896"/>
                    <a:pt x="1252408" y="448501"/>
                    <a:pt x="1332135" y="461788"/>
                  </a:cubicBezTo>
                  <a:cubicBezTo>
                    <a:pt x="1341016" y="467708"/>
                    <a:pt x="1351945" y="471350"/>
                    <a:pt x="1358778" y="479549"/>
                  </a:cubicBezTo>
                  <a:cubicBezTo>
                    <a:pt x="1377208" y="501664"/>
                    <a:pt x="1374842" y="517912"/>
                    <a:pt x="1385420" y="541713"/>
                  </a:cubicBezTo>
                  <a:cubicBezTo>
                    <a:pt x="1393485" y="559859"/>
                    <a:pt x="1400148" y="579110"/>
                    <a:pt x="1412063" y="594996"/>
                  </a:cubicBezTo>
                  <a:cubicBezTo>
                    <a:pt x="1427135" y="615091"/>
                    <a:pt x="1448210" y="629917"/>
                    <a:pt x="1465349" y="648280"/>
                  </a:cubicBezTo>
                  <a:cubicBezTo>
                    <a:pt x="1489671" y="674338"/>
                    <a:pt x="1511190" y="702999"/>
                    <a:pt x="1536396" y="728204"/>
                  </a:cubicBezTo>
                  <a:cubicBezTo>
                    <a:pt x="1558648" y="750455"/>
                    <a:pt x="1585192" y="768117"/>
                    <a:pt x="1607443" y="790368"/>
                  </a:cubicBezTo>
                  <a:cubicBezTo>
                    <a:pt x="1626742" y="809666"/>
                    <a:pt x="1641429" y="833234"/>
                    <a:pt x="1660728" y="852532"/>
                  </a:cubicBezTo>
                  <a:cubicBezTo>
                    <a:pt x="1668275" y="860079"/>
                    <a:pt x="1679171" y="863460"/>
                    <a:pt x="1687371" y="870293"/>
                  </a:cubicBezTo>
                  <a:cubicBezTo>
                    <a:pt x="1697020" y="878333"/>
                    <a:pt x="1703418" y="890192"/>
                    <a:pt x="1714014" y="896935"/>
                  </a:cubicBezTo>
                  <a:cubicBezTo>
                    <a:pt x="1736352" y="911150"/>
                    <a:pt x="1761379" y="920616"/>
                    <a:pt x="1785061" y="932457"/>
                  </a:cubicBezTo>
                  <a:cubicBezTo>
                    <a:pt x="1814167" y="947009"/>
                    <a:pt x="1818484" y="951260"/>
                    <a:pt x="1847227" y="959099"/>
                  </a:cubicBezTo>
                  <a:cubicBezTo>
                    <a:pt x="1870778" y="965522"/>
                    <a:pt x="1893896" y="975610"/>
                    <a:pt x="1918275" y="976860"/>
                  </a:cubicBezTo>
                  <a:lnTo>
                    <a:pt x="2264630" y="994621"/>
                  </a:lnTo>
                  <a:cubicBezTo>
                    <a:pt x="2285352" y="1003501"/>
                    <a:pt x="2304851" y="1016099"/>
                    <a:pt x="2326796" y="1021262"/>
                  </a:cubicBezTo>
                  <a:cubicBezTo>
                    <a:pt x="2355756" y="1028076"/>
                    <a:pt x="2386058" y="1026667"/>
                    <a:pt x="2415605" y="1030143"/>
                  </a:cubicBezTo>
                  <a:cubicBezTo>
                    <a:pt x="2575235" y="1048922"/>
                    <a:pt x="2345081" y="1029545"/>
                    <a:pt x="2602104" y="1047904"/>
                  </a:cubicBezTo>
                  <a:cubicBezTo>
                    <a:pt x="2665251" y="1060533"/>
                    <a:pt x="2681730" y="1064518"/>
                    <a:pt x="2761960" y="1074546"/>
                  </a:cubicBezTo>
                  <a:cubicBezTo>
                    <a:pt x="2794405" y="1078601"/>
                    <a:pt x="2827100" y="1080326"/>
                    <a:pt x="2859650" y="1083426"/>
                  </a:cubicBezTo>
                  <a:lnTo>
                    <a:pt x="2948459" y="1092307"/>
                  </a:lnTo>
                  <a:cubicBezTo>
                    <a:pt x="2982373" y="1109263"/>
                    <a:pt x="3049231" y="1141048"/>
                    <a:pt x="3081673" y="1163351"/>
                  </a:cubicBezTo>
                  <a:cubicBezTo>
                    <a:pt x="3109486" y="1182472"/>
                    <a:pt x="3133517" y="1206793"/>
                    <a:pt x="3161601" y="1225515"/>
                  </a:cubicBezTo>
                  <a:cubicBezTo>
                    <a:pt x="3170482" y="1231435"/>
                    <a:pt x="3180044" y="1236443"/>
                    <a:pt x="3188244" y="1243276"/>
                  </a:cubicBezTo>
                  <a:cubicBezTo>
                    <a:pt x="3246246" y="1291610"/>
                    <a:pt x="3182727" y="1246641"/>
                    <a:pt x="3241529" y="1305440"/>
                  </a:cubicBezTo>
                  <a:cubicBezTo>
                    <a:pt x="3273092" y="1337001"/>
                    <a:pt x="3286968" y="1335386"/>
                    <a:pt x="3330338" y="1349842"/>
                  </a:cubicBezTo>
                  <a:cubicBezTo>
                    <a:pt x="3485479" y="1466193"/>
                    <a:pt x="3255109" y="1296732"/>
                    <a:pt x="3401385" y="1394245"/>
                  </a:cubicBezTo>
                  <a:cubicBezTo>
                    <a:pt x="3452651" y="1428421"/>
                    <a:pt x="3430848" y="1423765"/>
                    <a:pt x="3472433" y="1447528"/>
                  </a:cubicBezTo>
                  <a:cubicBezTo>
                    <a:pt x="3483927" y="1454096"/>
                    <a:pt x="3497710" y="1456907"/>
                    <a:pt x="3507956" y="1465290"/>
                  </a:cubicBezTo>
                  <a:cubicBezTo>
                    <a:pt x="3530637" y="1483847"/>
                    <a:pt x="3546679" y="1509870"/>
                    <a:pt x="3570123" y="1527453"/>
                  </a:cubicBezTo>
                  <a:cubicBezTo>
                    <a:pt x="3581964" y="1536334"/>
                    <a:pt x="3595644" y="1543184"/>
                    <a:pt x="3605646" y="1554095"/>
                  </a:cubicBezTo>
                  <a:cubicBezTo>
                    <a:pt x="3628453" y="1578975"/>
                    <a:pt x="3638871" y="1616655"/>
                    <a:pt x="3667813" y="1634020"/>
                  </a:cubicBezTo>
                  <a:cubicBezTo>
                    <a:pt x="3700930" y="1653890"/>
                    <a:pt x="3718969" y="1662643"/>
                    <a:pt x="3747741" y="1687303"/>
                  </a:cubicBezTo>
                  <a:cubicBezTo>
                    <a:pt x="3757277" y="1695476"/>
                    <a:pt x="3764163" y="1706645"/>
                    <a:pt x="3774383" y="1713945"/>
                  </a:cubicBezTo>
                  <a:cubicBezTo>
                    <a:pt x="3800912" y="1732894"/>
                    <a:pt x="3869714" y="1751641"/>
                    <a:pt x="3889835" y="1758348"/>
                  </a:cubicBezTo>
                  <a:lnTo>
                    <a:pt x="3943121" y="1776109"/>
                  </a:lnTo>
                  <a:cubicBezTo>
                    <a:pt x="3987002" y="1790735"/>
                    <a:pt x="4012763" y="1800179"/>
                    <a:pt x="4058572" y="1811631"/>
                  </a:cubicBezTo>
                  <a:cubicBezTo>
                    <a:pt x="4073216" y="1815292"/>
                    <a:pt x="4088269" y="1817117"/>
                    <a:pt x="4102977" y="1820511"/>
                  </a:cubicBezTo>
                  <a:cubicBezTo>
                    <a:pt x="4168080" y="1835534"/>
                    <a:pt x="4156628" y="1832473"/>
                    <a:pt x="4200667" y="1847153"/>
                  </a:cubicBezTo>
                  <a:cubicBezTo>
                    <a:pt x="4203627" y="1856034"/>
                    <a:pt x="4204355" y="1866006"/>
                    <a:pt x="4209548" y="1873795"/>
                  </a:cubicBezTo>
                  <a:cubicBezTo>
                    <a:pt x="4225209" y="1897286"/>
                    <a:pt x="4233212" y="1898947"/>
                    <a:pt x="4253952" y="190931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9" name="Oval 58"/>
          <p:cNvSpPr/>
          <p:nvPr/>
        </p:nvSpPr>
        <p:spPr>
          <a:xfrm>
            <a:off x="5770563" y="4706938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673725" y="4605338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6775" y="4600575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770563" y="4894263"/>
            <a:ext cx="66675" cy="80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013450" y="4806950"/>
            <a:ext cx="66675" cy="809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80100" y="4521200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688013" y="4900613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80100" y="4975225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994400" y="4686300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668963" y="4770438"/>
            <a:ext cx="66675" cy="793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780088" y="5072063"/>
            <a:ext cx="66675" cy="793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5703888" y="4217988"/>
            <a:ext cx="3017837" cy="49371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Freeform 71"/>
          <p:cNvSpPr/>
          <p:nvPr/>
        </p:nvSpPr>
        <p:spPr>
          <a:xfrm rot="1055664">
            <a:off x="5611813" y="5370513"/>
            <a:ext cx="2951162" cy="593725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Freeform 72"/>
          <p:cNvSpPr/>
          <p:nvPr/>
        </p:nvSpPr>
        <p:spPr>
          <a:xfrm rot="21068186">
            <a:off x="5848350" y="3740150"/>
            <a:ext cx="2357438" cy="657225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Freeform 73"/>
          <p:cNvSpPr/>
          <p:nvPr/>
        </p:nvSpPr>
        <p:spPr>
          <a:xfrm rot="20776184">
            <a:off x="5864225" y="3687763"/>
            <a:ext cx="2525713" cy="669925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6026150" y="4316413"/>
            <a:ext cx="2717800" cy="523875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5819775" y="4095750"/>
            <a:ext cx="2844800" cy="649288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5811838" y="4938713"/>
            <a:ext cx="2551112" cy="212725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Freeform 77"/>
          <p:cNvSpPr/>
          <p:nvPr/>
        </p:nvSpPr>
        <p:spPr>
          <a:xfrm rot="1462391">
            <a:off x="5622925" y="5221288"/>
            <a:ext cx="2890838" cy="403225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Freeform 78"/>
          <p:cNvSpPr/>
          <p:nvPr/>
        </p:nvSpPr>
        <p:spPr>
          <a:xfrm rot="676629">
            <a:off x="5697538" y="4941888"/>
            <a:ext cx="2741612" cy="361950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2489" name="Group 85"/>
          <p:cNvGrpSpPr>
            <a:grpSpLocks/>
          </p:cNvGrpSpPr>
          <p:nvPr/>
        </p:nvGrpSpPr>
        <p:grpSpPr bwMode="auto">
          <a:xfrm>
            <a:off x="5519738" y="4459288"/>
            <a:ext cx="2689225" cy="1514475"/>
            <a:chOff x="2112261" y="2939047"/>
            <a:chExt cx="4661001" cy="2846364"/>
          </a:xfrm>
        </p:grpSpPr>
        <p:sp>
          <p:nvSpPr>
            <p:cNvPr id="70" name="Oval 69"/>
            <p:cNvSpPr/>
            <p:nvPr/>
          </p:nvSpPr>
          <p:spPr>
            <a:xfrm rot="2064610">
              <a:off x="2112261" y="2939047"/>
              <a:ext cx="902484" cy="1199411"/>
            </a:xfrm>
            <a:prstGeom prst="ellipse">
              <a:avLst/>
            </a:prstGeom>
            <a:noFill/>
            <a:ln w="38100" cmpd="sng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2519480" y="3875901"/>
              <a:ext cx="4253782" cy="1909510"/>
            </a:xfrm>
            <a:custGeom>
              <a:avLst/>
              <a:gdLst>
                <a:gd name="connsiteX0" fmla="*/ 0 w 4253952"/>
                <a:gd name="connsiteY0" fmla="*/ 0 h 1909317"/>
                <a:gd name="connsiteX1" fmla="*/ 168737 w 4253952"/>
                <a:gd name="connsiteY1" fmla="*/ 44403 h 1909317"/>
                <a:gd name="connsiteX2" fmla="*/ 222022 w 4253952"/>
                <a:gd name="connsiteY2" fmla="*/ 71044 h 1909317"/>
                <a:gd name="connsiteX3" fmla="*/ 328593 w 4253952"/>
                <a:gd name="connsiteY3" fmla="*/ 115447 h 1909317"/>
                <a:gd name="connsiteX4" fmla="*/ 355236 w 4253952"/>
                <a:gd name="connsiteY4" fmla="*/ 124327 h 1909317"/>
                <a:gd name="connsiteX5" fmla="*/ 435164 w 4253952"/>
                <a:gd name="connsiteY5" fmla="*/ 168730 h 1909317"/>
                <a:gd name="connsiteX6" fmla="*/ 461806 w 4253952"/>
                <a:gd name="connsiteY6" fmla="*/ 177611 h 1909317"/>
                <a:gd name="connsiteX7" fmla="*/ 506211 w 4253952"/>
                <a:gd name="connsiteY7" fmla="*/ 204252 h 1909317"/>
                <a:gd name="connsiteX8" fmla="*/ 568377 w 4253952"/>
                <a:gd name="connsiteY8" fmla="*/ 239775 h 1909317"/>
                <a:gd name="connsiteX9" fmla="*/ 595020 w 4253952"/>
                <a:gd name="connsiteY9" fmla="*/ 266416 h 1909317"/>
                <a:gd name="connsiteX10" fmla="*/ 612782 w 4253952"/>
                <a:gd name="connsiteY10" fmla="*/ 301938 h 1909317"/>
                <a:gd name="connsiteX11" fmla="*/ 639425 w 4253952"/>
                <a:gd name="connsiteY11" fmla="*/ 364102 h 1909317"/>
                <a:gd name="connsiteX12" fmla="*/ 666067 w 4253952"/>
                <a:gd name="connsiteY12" fmla="*/ 372983 h 1909317"/>
                <a:gd name="connsiteX13" fmla="*/ 737114 w 4253952"/>
                <a:gd name="connsiteY13" fmla="*/ 390744 h 1909317"/>
                <a:gd name="connsiteX14" fmla="*/ 994661 w 4253952"/>
                <a:gd name="connsiteY14" fmla="*/ 408505 h 1909317"/>
                <a:gd name="connsiteX15" fmla="*/ 1198921 w 4253952"/>
                <a:gd name="connsiteY15" fmla="*/ 444027 h 1909317"/>
                <a:gd name="connsiteX16" fmla="*/ 1332135 w 4253952"/>
                <a:gd name="connsiteY16" fmla="*/ 461788 h 1909317"/>
                <a:gd name="connsiteX17" fmla="*/ 1358778 w 4253952"/>
                <a:gd name="connsiteY17" fmla="*/ 479549 h 1909317"/>
                <a:gd name="connsiteX18" fmla="*/ 1385420 w 4253952"/>
                <a:gd name="connsiteY18" fmla="*/ 541713 h 1909317"/>
                <a:gd name="connsiteX19" fmla="*/ 1412063 w 4253952"/>
                <a:gd name="connsiteY19" fmla="*/ 594996 h 1909317"/>
                <a:gd name="connsiteX20" fmla="*/ 1465349 w 4253952"/>
                <a:gd name="connsiteY20" fmla="*/ 648280 h 1909317"/>
                <a:gd name="connsiteX21" fmla="*/ 1536396 w 4253952"/>
                <a:gd name="connsiteY21" fmla="*/ 728204 h 1909317"/>
                <a:gd name="connsiteX22" fmla="*/ 1607443 w 4253952"/>
                <a:gd name="connsiteY22" fmla="*/ 790368 h 1909317"/>
                <a:gd name="connsiteX23" fmla="*/ 1660728 w 4253952"/>
                <a:gd name="connsiteY23" fmla="*/ 852532 h 1909317"/>
                <a:gd name="connsiteX24" fmla="*/ 1687371 w 4253952"/>
                <a:gd name="connsiteY24" fmla="*/ 870293 h 1909317"/>
                <a:gd name="connsiteX25" fmla="*/ 1714014 w 4253952"/>
                <a:gd name="connsiteY25" fmla="*/ 896935 h 1909317"/>
                <a:gd name="connsiteX26" fmla="*/ 1785061 w 4253952"/>
                <a:gd name="connsiteY26" fmla="*/ 932457 h 1909317"/>
                <a:gd name="connsiteX27" fmla="*/ 1847227 w 4253952"/>
                <a:gd name="connsiteY27" fmla="*/ 959099 h 1909317"/>
                <a:gd name="connsiteX28" fmla="*/ 1918275 w 4253952"/>
                <a:gd name="connsiteY28" fmla="*/ 976860 h 1909317"/>
                <a:gd name="connsiteX29" fmla="*/ 2264630 w 4253952"/>
                <a:gd name="connsiteY29" fmla="*/ 994621 h 1909317"/>
                <a:gd name="connsiteX30" fmla="*/ 2326796 w 4253952"/>
                <a:gd name="connsiteY30" fmla="*/ 1021262 h 1909317"/>
                <a:gd name="connsiteX31" fmla="*/ 2415605 w 4253952"/>
                <a:gd name="connsiteY31" fmla="*/ 1030143 h 1909317"/>
                <a:gd name="connsiteX32" fmla="*/ 2602104 w 4253952"/>
                <a:gd name="connsiteY32" fmla="*/ 1047904 h 1909317"/>
                <a:gd name="connsiteX33" fmla="*/ 2761960 w 4253952"/>
                <a:gd name="connsiteY33" fmla="*/ 1074546 h 1909317"/>
                <a:gd name="connsiteX34" fmla="*/ 2859650 w 4253952"/>
                <a:gd name="connsiteY34" fmla="*/ 1083426 h 1909317"/>
                <a:gd name="connsiteX35" fmla="*/ 2948459 w 4253952"/>
                <a:gd name="connsiteY35" fmla="*/ 1092307 h 1909317"/>
                <a:gd name="connsiteX36" fmla="*/ 3081673 w 4253952"/>
                <a:gd name="connsiteY36" fmla="*/ 1163351 h 1909317"/>
                <a:gd name="connsiteX37" fmla="*/ 3161601 w 4253952"/>
                <a:gd name="connsiteY37" fmla="*/ 1225515 h 1909317"/>
                <a:gd name="connsiteX38" fmla="*/ 3188244 w 4253952"/>
                <a:gd name="connsiteY38" fmla="*/ 1243276 h 1909317"/>
                <a:gd name="connsiteX39" fmla="*/ 3241529 w 4253952"/>
                <a:gd name="connsiteY39" fmla="*/ 1305440 h 1909317"/>
                <a:gd name="connsiteX40" fmla="*/ 3330338 w 4253952"/>
                <a:gd name="connsiteY40" fmla="*/ 1349842 h 1909317"/>
                <a:gd name="connsiteX41" fmla="*/ 3401385 w 4253952"/>
                <a:gd name="connsiteY41" fmla="*/ 1394245 h 1909317"/>
                <a:gd name="connsiteX42" fmla="*/ 3472433 w 4253952"/>
                <a:gd name="connsiteY42" fmla="*/ 1447528 h 1909317"/>
                <a:gd name="connsiteX43" fmla="*/ 3507956 w 4253952"/>
                <a:gd name="connsiteY43" fmla="*/ 1465290 h 1909317"/>
                <a:gd name="connsiteX44" fmla="*/ 3570123 w 4253952"/>
                <a:gd name="connsiteY44" fmla="*/ 1527453 h 1909317"/>
                <a:gd name="connsiteX45" fmla="*/ 3605646 w 4253952"/>
                <a:gd name="connsiteY45" fmla="*/ 1554095 h 1909317"/>
                <a:gd name="connsiteX46" fmla="*/ 3667813 w 4253952"/>
                <a:gd name="connsiteY46" fmla="*/ 1634020 h 1909317"/>
                <a:gd name="connsiteX47" fmla="*/ 3747741 w 4253952"/>
                <a:gd name="connsiteY47" fmla="*/ 1687303 h 1909317"/>
                <a:gd name="connsiteX48" fmla="*/ 3774383 w 4253952"/>
                <a:gd name="connsiteY48" fmla="*/ 1713945 h 1909317"/>
                <a:gd name="connsiteX49" fmla="*/ 3889835 w 4253952"/>
                <a:gd name="connsiteY49" fmla="*/ 1758348 h 1909317"/>
                <a:gd name="connsiteX50" fmla="*/ 3943121 w 4253952"/>
                <a:gd name="connsiteY50" fmla="*/ 1776109 h 1909317"/>
                <a:gd name="connsiteX51" fmla="*/ 4058572 w 4253952"/>
                <a:gd name="connsiteY51" fmla="*/ 1811631 h 1909317"/>
                <a:gd name="connsiteX52" fmla="*/ 4102977 w 4253952"/>
                <a:gd name="connsiteY52" fmla="*/ 1820511 h 1909317"/>
                <a:gd name="connsiteX53" fmla="*/ 4200667 w 4253952"/>
                <a:gd name="connsiteY53" fmla="*/ 1847153 h 1909317"/>
                <a:gd name="connsiteX54" fmla="*/ 4209548 w 4253952"/>
                <a:gd name="connsiteY54" fmla="*/ 1873795 h 1909317"/>
                <a:gd name="connsiteX55" fmla="*/ 4253952 w 4253952"/>
                <a:gd name="connsiteY55" fmla="*/ 1909317 h 190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53952" h="1909317">
                  <a:moveTo>
                    <a:pt x="0" y="0"/>
                  </a:moveTo>
                  <a:cubicBezTo>
                    <a:pt x="66256" y="9464"/>
                    <a:pt x="101303" y="10688"/>
                    <a:pt x="168737" y="44403"/>
                  </a:cubicBezTo>
                  <a:cubicBezTo>
                    <a:pt x="186499" y="53283"/>
                    <a:pt x="203875" y="62979"/>
                    <a:pt x="222022" y="71044"/>
                  </a:cubicBezTo>
                  <a:cubicBezTo>
                    <a:pt x="257189" y="86673"/>
                    <a:pt x="292084" y="103279"/>
                    <a:pt x="328593" y="115447"/>
                  </a:cubicBezTo>
                  <a:cubicBezTo>
                    <a:pt x="337474" y="118407"/>
                    <a:pt x="346632" y="120639"/>
                    <a:pt x="355236" y="124327"/>
                  </a:cubicBezTo>
                  <a:cubicBezTo>
                    <a:pt x="415076" y="149972"/>
                    <a:pt x="367831" y="135065"/>
                    <a:pt x="435164" y="168730"/>
                  </a:cubicBezTo>
                  <a:cubicBezTo>
                    <a:pt x="443537" y="172916"/>
                    <a:pt x="453433" y="173425"/>
                    <a:pt x="461806" y="177611"/>
                  </a:cubicBezTo>
                  <a:cubicBezTo>
                    <a:pt x="477245" y="185330"/>
                    <a:pt x="491122" y="195870"/>
                    <a:pt x="506211" y="204252"/>
                  </a:cubicBezTo>
                  <a:cubicBezTo>
                    <a:pt x="532278" y="218733"/>
                    <a:pt x="546041" y="221162"/>
                    <a:pt x="568377" y="239775"/>
                  </a:cubicBezTo>
                  <a:cubicBezTo>
                    <a:pt x="578025" y="247815"/>
                    <a:pt x="586139" y="257536"/>
                    <a:pt x="595020" y="266416"/>
                  </a:cubicBezTo>
                  <a:cubicBezTo>
                    <a:pt x="600941" y="278257"/>
                    <a:pt x="607567" y="289770"/>
                    <a:pt x="612782" y="301938"/>
                  </a:cubicBezTo>
                  <a:cubicBezTo>
                    <a:pt x="620744" y="320515"/>
                    <a:pt x="624697" y="349374"/>
                    <a:pt x="639425" y="364102"/>
                  </a:cubicBezTo>
                  <a:cubicBezTo>
                    <a:pt x="646044" y="370721"/>
                    <a:pt x="657036" y="370520"/>
                    <a:pt x="666067" y="372983"/>
                  </a:cubicBezTo>
                  <a:cubicBezTo>
                    <a:pt x="689618" y="379406"/>
                    <a:pt x="712844" y="388120"/>
                    <a:pt x="737114" y="390744"/>
                  </a:cubicBezTo>
                  <a:cubicBezTo>
                    <a:pt x="822668" y="399993"/>
                    <a:pt x="908812" y="402585"/>
                    <a:pt x="994661" y="408505"/>
                  </a:cubicBezTo>
                  <a:cubicBezTo>
                    <a:pt x="1062748" y="420346"/>
                    <a:pt x="1130235" y="436395"/>
                    <a:pt x="1198921" y="444027"/>
                  </a:cubicBezTo>
                  <a:cubicBezTo>
                    <a:pt x="1296746" y="454896"/>
                    <a:pt x="1252408" y="448501"/>
                    <a:pt x="1332135" y="461788"/>
                  </a:cubicBezTo>
                  <a:cubicBezTo>
                    <a:pt x="1341016" y="467708"/>
                    <a:pt x="1351945" y="471350"/>
                    <a:pt x="1358778" y="479549"/>
                  </a:cubicBezTo>
                  <a:cubicBezTo>
                    <a:pt x="1377208" y="501664"/>
                    <a:pt x="1374842" y="517912"/>
                    <a:pt x="1385420" y="541713"/>
                  </a:cubicBezTo>
                  <a:cubicBezTo>
                    <a:pt x="1393485" y="559859"/>
                    <a:pt x="1400148" y="579110"/>
                    <a:pt x="1412063" y="594996"/>
                  </a:cubicBezTo>
                  <a:cubicBezTo>
                    <a:pt x="1427135" y="615091"/>
                    <a:pt x="1448210" y="629917"/>
                    <a:pt x="1465349" y="648280"/>
                  </a:cubicBezTo>
                  <a:cubicBezTo>
                    <a:pt x="1489671" y="674338"/>
                    <a:pt x="1511190" y="702999"/>
                    <a:pt x="1536396" y="728204"/>
                  </a:cubicBezTo>
                  <a:cubicBezTo>
                    <a:pt x="1558648" y="750455"/>
                    <a:pt x="1585192" y="768117"/>
                    <a:pt x="1607443" y="790368"/>
                  </a:cubicBezTo>
                  <a:cubicBezTo>
                    <a:pt x="1626742" y="809666"/>
                    <a:pt x="1641429" y="833234"/>
                    <a:pt x="1660728" y="852532"/>
                  </a:cubicBezTo>
                  <a:cubicBezTo>
                    <a:pt x="1668275" y="860079"/>
                    <a:pt x="1679171" y="863460"/>
                    <a:pt x="1687371" y="870293"/>
                  </a:cubicBezTo>
                  <a:cubicBezTo>
                    <a:pt x="1697020" y="878333"/>
                    <a:pt x="1703418" y="890192"/>
                    <a:pt x="1714014" y="896935"/>
                  </a:cubicBezTo>
                  <a:cubicBezTo>
                    <a:pt x="1736352" y="911150"/>
                    <a:pt x="1761379" y="920616"/>
                    <a:pt x="1785061" y="932457"/>
                  </a:cubicBezTo>
                  <a:cubicBezTo>
                    <a:pt x="1814167" y="947009"/>
                    <a:pt x="1818484" y="951260"/>
                    <a:pt x="1847227" y="959099"/>
                  </a:cubicBezTo>
                  <a:cubicBezTo>
                    <a:pt x="1870778" y="965522"/>
                    <a:pt x="1893896" y="975610"/>
                    <a:pt x="1918275" y="976860"/>
                  </a:cubicBezTo>
                  <a:lnTo>
                    <a:pt x="2264630" y="994621"/>
                  </a:lnTo>
                  <a:cubicBezTo>
                    <a:pt x="2285352" y="1003501"/>
                    <a:pt x="2304851" y="1016099"/>
                    <a:pt x="2326796" y="1021262"/>
                  </a:cubicBezTo>
                  <a:cubicBezTo>
                    <a:pt x="2355756" y="1028076"/>
                    <a:pt x="2386058" y="1026667"/>
                    <a:pt x="2415605" y="1030143"/>
                  </a:cubicBezTo>
                  <a:cubicBezTo>
                    <a:pt x="2575235" y="1048922"/>
                    <a:pt x="2345081" y="1029545"/>
                    <a:pt x="2602104" y="1047904"/>
                  </a:cubicBezTo>
                  <a:cubicBezTo>
                    <a:pt x="2665251" y="1060533"/>
                    <a:pt x="2681730" y="1064518"/>
                    <a:pt x="2761960" y="1074546"/>
                  </a:cubicBezTo>
                  <a:cubicBezTo>
                    <a:pt x="2794405" y="1078601"/>
                    <a:pt x="2827100" y="1080326"/>
                    <a:pt x="2859650" y="1083426"/>
                  </a:cubicBezTo>
                  <a:lnTo>
                    <a:pt x="2948459" y="1092307"/>
                  </a:lnTo>
                  <a:cubicBezTo>
                    <a:pt x="2982373" y="1109263"/>
                    <a:pt x="3049231" y="1141048"/>
                    <a:pt x="3081673" y="1163351"/>
                  </a:cubicBezTo>
                  <a:cubicBezTo>
                    <a:pt x="3109486" y="1182472"/>
                    <a:pt x="3133517" y="1206793"/>
                    <a:pt x="3161601" y="1225515"/>
                  </a:cubicBezTo>
                  <a:cubicBezTo>
                    <a:pt x="3170482" y="1231435"/>
                    <a:pt x="3180044" y="1236443"/>
                    <a:pt x="3188244" y="1243276"/>
                  </a:cubicBezTo>
                  <a:cubicBezTo>
                    <a:pt x="3246246" y="1291610"/>
                    <a:pt x="3182727" y="1246641"/>
                    <a:pt x="3241529" y="1305440"/>
                  </a:cubicBezTo>
                  <a:cubicBezTo>
                    <a:pt x="3273092" y="1337001"/>
                    <a:pt x="3286968" y="1335386"/>
                    <a:pt x="3330338" y="1349842"/>
                  </a:cubicBezTo>
                  <a:cubicBezTo>
                    <a:pt x="3485479" y="1466193"/>
                    <a:pt x="3255109" y="1296732"/>
                    <a:pt x="3401385" y="1394245"/>
                  </a:cubicBezTo>
                  <a:cubicBezTo>
                    <a:pt x="3452651" y="1428421"/>
                    <a:pt x="3430848" y="1423765"/>
                    <a:pt x="3472433" y="1447528"/>
                  </a:cubicBezTo>
                  <a:cubicBezTo>
                    <a:pt x="3483927" y="1454096"/>
                    <a:pt x="3497710" y="1456907"/>
                    <a:pt x="3507956" y="1465290"/>
                  </a:cubicBezTo>
                  <a:cubicBezTo>
                    <a:pt x="3530637" y="1483847"/>
                    <a:pt x="3546679" y="1509870"/>
                    <a:pt x="3570123" y="1527453"/>
                  </a:cubicBezTo>
                  <a:cubicBezTo>
                    <a:pt x="3581964" y="1536334"/>
                    <a:pt x="3595644" y="1543184"/>
                    <a:pt x="3605646" y="1554095"/>
                  </a:cubicBezTo>
                  <a:cubicBezTo>
                    <a:pt x="3628453" y="1578975"/>
                    <a:pt x="3638871" y="1616655"/>
                    <a:pt x="3667813" y="1634020"/>
                  </a:cubicBezTo>
                  <a:cubicBezTo>
                    <a:pt x="3700930" y="1653890"/>
                    <a:pt x="3718969" y="1662643"/>
                    <a:pt x="3747741" y="1687303"/>
                  </a:cubicBezTo>
                  <a:cubicBezTo>
                    <a:pt x="3757277" y="1695476"/>
                    <a:pt x="3764163" y="1706645"/>
                    <a:pt x="3774383" y="1713945"/>
                  </a:cubicBezTo>
                  <a:cubicBezTo>
                    <a:pt x="3800912" y="1732894"/>
                    <a:pt x="3869714" y="1751641"/>
                    <a:pt x="3889835" y="1758348"/>
                  </a:cubicBezTo>
                  <a:lnTo>
                    <a:pt x="3943121" y="1776109"/>
                  </a:lnTo>
                  <a:cubicBezTo>
                    <a:pt x="3987002" y="1790735"/>
                    <a:pt x="4012763" y="1800179"/>
                    <a:pt x="4058572" y="1811631"/>
                  </a:cubicBezTo>
                  <a:cubicBezTo>
                    <a:pt x="4073216" y="1815292"/>
                    <a:pt x="4088269" y="1817117"/>
                    <a:pt x="4102977" y="1820511"/>
                  </a:cubicBezTo>
                  <a:cubicBezTo>
                    <a:pt x="4168080" y="1835534"/>
                    <a:pt x="4156628" y="1832473"/>
                    <a:pt x="4200667" y="1847153"/>
                  </a:cubicBezTo>
                  <a:cubicBezTo>
                    <a:pt x="4203627" y="1856034"/>
                    <a:pt x="4204355" y="1866006"/>
                    <a:pt x="4209548" y="1873795"/>
                  </a:cubicBezTo>
                  <a:cubicBezTo>
                    <a:pt x="4225209" y="1897286"/>
                    <a:pt x="4233212" y="1898947"/>
                    <a:pt x="4253952" y="190931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89" name="Straight Arrow Connector 88"/>
          <p:cNvCxnSpPr/>
          <p:nvPr/>
        </p:nvCxnSpPr>
        <p:spPr>
          <a:xfrm>
            <a:off x="4114800" y="4733925"/>
            <a:ext cx="822325" cy="63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54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5106988" y="274638"/>
            <a:ext cx="3790950" cy="1598612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“Stochastic parameterization”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9AE4C-FACC-1745-8509-4294EB347DD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3491" name="Picture 3" descr="http://visibleearth.nasa.gov/data/ev259/ev25945_Kate.A2003276.1335.1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7837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000" y="4495800"/>
            <a:ext cx="341313" cy="334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50975" y="2628900"/>
            <a:ext cx="331788" cy="3095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5240338" y="2105025"/>
            <a:ext cx="38893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Suppose two red boxes have ~ identical</a:t>
            </a:r>
          </a:p>
          <a:p>
            <a:pPr eaLnBrk="1" hangingPunct="1"/>
            <a:r>
              <a:rPr lang="en-US" sz="1800"/>
              <a:t>grid-box average vertical profiles of </a:t>
            </a:r>
          </a:p>
          <a:p>
            <a:pPr eaLnBrk="1" hangingPunct="1"/>
            <a:r>
              <a:rPr lang="en-US" sz="1800"/>
              <a:t>temperature and humidity (though</a:t>
            </a:r>
          </a:p>
          <a:p>
            <a:pPr eaLnBrk="1" hangingPunct="1"/>
            <a:r>
              <a:rPr lang="en-US" sz="1800"/>
              <a:t>the sub-grid scale distribution differs).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Convective parameterizations will</a:t>
            </a:r>
          </a:p>
          <a:p>
            <a:pPr eaLnBrk="1" hangingPunct="1"/>
            <a:r>
              <a:rPr lang="en-US" sz="1800"/>
              <a:t>treat these two boxes the same,</a:t>
            </a:r>
          </a:p>
          <a:p>
            <a:pPr eaLnBrk="1" hangingPunct="1"/>
            <a:r>
              <a:rPr lang="en-US" sz="1800"/>
              <a:t>producing identical amounts of rainfall.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In ensemble systems, this can</a:t>
            </a:r>
          </a:p>
          <a:p>
            <a:pPr eaLnBrk="1" hangingPunct="1"/>
            <a:r>
              <a:rPr lang="en-US" sz="1800"/>
              <a:t>contribute to a lack of diversity among</a:t>
            </a:r>
          </a:p>
          <a:p>
            <a:pPr eaLnBrk="1" hangingPunct="1"/>
            <a:r>
              <a:rPr lang="en-US" sz="1800"/>
              <a:t>ensemble members.  Hence, the field</a:t>
            </a:r>
          </a:p>
          <a:p>
            <a:pPr eaLnBrk="1" hangingPunct="1"/>
            <a:r>
              <a:rPr lang="en-US" sz="1800"/>
              <a:t>is moving toward stochastic </a:t>
            </a:r>
          </a:p>
          <a:p>
            <a:pPr eaLnBrk="1" hangingPunct="1"/>
            <a:r>
              <a:rPr lang="en-US" sz="1800"/>
              <a:t>parameterizations.</a:t>
            </a:r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546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9207C-DD46-D840-9A6C-95B7916955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4514" name="Picture 4" descr="Screen shot 2012-01-24 at 3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563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5892800" y="1438275"/>
            <a:ext cx="29448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Physically based </a:t>
            </a:r>
          </a:p>
          <a:p>
            <a:pPr eaLnBrk="1" hangingPunct="1"/>
            <a:r>
              <a:rPr lang="en-US"/>
              <a:t>stochastic </a:t>
            </a:r>
          </a:p>
          <a:p>
            <a:pPr eaLnBrk="1" hangingPunct="1"/>
            <a:r>
              <a:rPr lang="en-US"/>
              <a:t>parameterization</a:t>
            </a:r>
          </a:p>
          <a:p>
            <a:pPr eaLnBrk="1" hangingPunct="1"/>
            <a:r>
              <a:rPr lang="en-US"/>
              <a:t>is a hot topic, at the </a:t>
            </a:r>
          </a:p>
          <a:p>
            <a:pPr eaLnBrk="1" hangingPunct="1"/>
            <a:r>
              <a:rPr lang="en-US"/>
              <a:t>forefront of ensemble</a:t>
            </a:r>
          </a:p>
          <a:p>
            <a:pPr eaLnBrk="1" hangingPunct="1"/>
            <a:r>
              <a:rPr lang="en-US"/>
              <a:t>R&amp;D.</a:t>
            </a:r>
          </a:p>
        </p:txBody>
      </p:sp>
    </p:spTree>
    <p:extLst>
      <p:ext uri="{BB962C8B-B14F-4D97-AF65-F5344CB8AC3E}">
        <p14:creationId xmlns:p14="http://schemas.microsoft.com/office/powerpoint/2010/main" val="81575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37" y="274638"/>
            <a:ext cx="875517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Stochastic lattice: a sample non-deterministic convective parameterization</a:t>
            </a:r>
            <a:endParaRPr lang="en-US" sz="3600" dirty="0"/>
          </a:p>
        </p:txBody>
      </p:sp>
      <p:pic>
        <p:nvPicPr>
          <p:cNvPr id="5" name="Picture 4" descr="Screen Shot 2012-05-30 at 1.5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2" y="1724660"/>
            <a:ext cx="2471245" cy="1993710"/>
          </a:xfrm>
          <a:prstGeom prst="rect">
            <a:avLst/>
          </a:prstGeom>
        </p:spPr>
      </p:pic>
      <p:pic>
        <p:nvPicPr>
          <p:cNvPr id="6" name="Picture 5" descr="Screen Shot 2012-05-30 at 1.51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6" y="1897117"/>
            <a:ext cx="4374971" cy="4370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3982720"/>
            <a:ext cx="41300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grid box is divided up into 0 (clear sky),</a:t>
            </a:r>
          </a:p>
          <a:p>
            <a:r>
              <a:rPr lang="en-US" dirty="0" smtClean="0"/>
              <a:t>1 (</a:t>
            </a:r>
            <a:r>
              <a:rPr lang="en-US" dirty="0" err="1" smtClean="0"/>
              <a:t>congestus</a:t>
            </a:r>
            <a:r>
              <a:rPr lang="en-US" dirty="0" smtClean="0"/>
              <a:t>), 2 (deep convection),</a:t>
            </a:r>
          </a:p>
          <a:p>
            <a:r>
              <a:rPr lang="en-US" dirty="0" smtClean="0"/>
              <a:t>3 (</a:t>
            </a:r>
            <a:r>
              <a:rPr lang="en-US" dirty="0" err="1" smtClean="0"/>
              <a:t>stratiform</a:t>
            </a:r>
            <a:r>
              <a:rPr lang="en-US" dirty="0" smtClean="0"/>
              <a:t> anvil).  The relative fractions</a:t>
            </a:r>
          </a:p>
          <a:p>
            <a:r>
              <a:rPr lang="en-US" dirty="0" smtClean="0"/>
              <a:t>of each are determined by large-scale</a:t>
            </a:r>
          </a:p>
          <a:p>
            <a:r>
              <a:rPr lang="en-US" dirty="0" smtClean="0"/>
              <a:t>conditions.  Transition matrices describe</a:t>
            </a:r>
          </a:p>
          <a:p>
            <a:r>
              <a:rPr lang="en-US" dirty="0" smtClean="0"/>
              <a:t>the relative likelihood of one classification</a:t>
            </a:r>
          </a:p>
          <a:p>
            <a:r>
              <a:rPr lang="en-US" dirty="0" smtClean="0"/>
              <a:t>switching to another.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236" y="6437868"/>
            <a:ext cx="8166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Ref: many recent </a:t>
            </a:r>
            <a:r>
              <a:rPr lang="en-US" sz="1600" dirty="0" err="1" smtClean="0"/>
              <a:t>Majda</a:t>
            </a:r>
            <a:r>
              <a:rPr lang="en-US" sz="1600" dirty="0" smtClean="0"/>
              <a:t>, </a:t>
            </a:r>
            <a:r>
              <a:rPr lang="en-US" sz="1600" dirty="0" err="1" smtClean="0"/>
              <a:t>Khouider</a:t>
            </a:r>
            <a:r>
              <a:rPr lang="en-US" sz="1600" dirty="0" smtClean="0"/>
              <a:t> articles.  See also their presentations later in this colloquium.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5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b="1" dirty="0" smtClean="0"/>
              <a:t>Initializing ensembles - 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307"/>
            <a:ext cx="8229600" cy="52298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EnKF</a:t>
            </a:r>
            <a:r>
              <a:rPr lang="en-US" dirty="0" smtClean="0"/>
              <a:t> provides a framework for unifying ensemble prediction and data assimilation.</a:t>
            </a:r>
          </a:p>
          <a:p>
            <a:r>
              <a:rPr lang="en-US" dirty="0" smtClean="0"/>
              <a:t>If a “good” ensemble is available (samples all sources of forecast </a:t>
            </a:r>
            <a:r>
              <a:rPr lang="en-US" dirty="0" smtClean="0"/>
              <a:t>uncertainty</a:t>
            </a:r>
            <a:r>
              <a:rPr lang="en-US" dirty="0" smtClean="0"/>
              <a:t>), and the KF assumptions apply, the EnKF provides an initial ensemble that samples analysis uncertainty.</a:t>
            </a:r>
          </a:p>
          <a:p>
            <a:r>
              <a:rPr lang="en-US" dirty="0" smtClean="0"/>
              <a:t>R&amp;D now focused on better ways to deal with sampling error and model </a:t>
            </a:r>
            <a:r>
              <a:rPr lang="en-US" dirty="0" smtClean="0"/>
              <a:t>uncertainty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will never be able to make models perfect, or capture all sources of uncertainty in ensembles, so there will always be a need to </a:t>
            </a:r>
            <a:r>
              <a:rPr lang="en-US" dirty="0" smtClean="0">
                <a:latin typeface="Calibri" charset="0"/>
              </a:rPr>
              <a:t>post-process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en-US" dirty="0" smtClean="0">
                <a:latin typeface="Calibri" charset="0"/>
              </a:rPr>
              <a:t>(statistically adjust the ensemble using prior forecasts and observations)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6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reforecasts</a:t>
            </a:r>
            <a:endParaRPr lang="en-US" b="1" dirty="0"/>
          </a:p>
        </p:txBody>
      </p:sp>
      <p:pic>
        <p:nvPicPr>
          <p:cNvPr id="5" name="Picture 4" descr="scatterplot_meanfcst_OlympicsWA_N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" y="1832652"/>
            <a:ext cx="4507624" cy="465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960" y="2072640"/>
            <a:ext cx="37908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Reforecasts are </a:t>
            </a:r>
            <a:r>
              <a:rPr lang="en-US" dirty="0" err="1" smtClean="0"/>
              <a:t>hindcasts</a:t>
            </a:r>
            <a:r>
              <a:rPr lang="en-US" dirty="0" smtClean="0"/>
              <a:t>, large data</a:t>
            </a:r>
          </a:p>
          <a:p>
            <a:r>
              <a:rPr lang="en-US" dirty="0" smtClean="0"/>
              <a:t>sets of past forecasts using ~ the same</a:t>
            </a:r>
          </a:p>
          <a:p>
            <a:r>
              <a:rPr lang="en-US" dirty="0" smtClean="0"/>
              <a:t>model and assimilation system as is</a:t>
            </a:r>
          </a:p>
          <a:p>
            <a:r>
              <a:rPr lang="en-US" dirty="0" smtClean="0"/>
              <a:t>used operationally.  The samples of</a:t>
            </a:r>
          </a:p>
          <a:p>
            <a:r>
              <a:rPr lang="en-US" dirty="0" smtClean="0"/>
              <a:t>many past forecasts can aid in the</a:t>
            </a:r>
          </a:p>
          <a:p>
            <a:r>
              <a:rPr lang="en-US" dirty="0" smtClean="0"/>
              <a:t>statistical adjustment of today’s </a:t>
            </a:r>
          </a:p>
          <a:p>
            <a:r>
              <a:rPr lang="en-US" dirty="0" smtClean="0"/>
              <a:t>forecasts.</a:t>
            </a:r>
          </a:p>
          <a:p>
            <a:endParaRPr lang="en-US" dirty="0"/>
          </a:p>
          <a:p>
            <a:r>
              <a:rPr lang="en-US" dirty="0" smtClean="0"/>
              <a:t>ECMWF and NCEP/GEFS now have</a:t>
            </a:r>
          </a:p>
          <a:p>
            <a:r>
              <a:rPr lang="en-US" dirty="0" smtClean="0"/>
              <a:t>accompanying reforecasts.  NCEP</a:t>
            </a:r>
          </a:p>
          <a:p>
            <a:r>
              <a:rPr lang="en-US" dirty="0" smtClean="0"/>
              <a:t>also has reforecast for their CFSR, </a:t>
            </a:r>
          </a:p>
          <a:p>
            <a:r>
              <a:rPr lang="en-US" dirty="0" smtClean="0"/>
              <a:t>the Climate Forecast System </a:t>
            </a:r>
          </a:p>
          <a:p>
            <a:r>
              <a:rPr lang="en-US" dirty="0" smtClean="0"/>
              <a:t>Reanalysis/Reforecast.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reforecasts</a:t>
            </a:r>
            <a:endParaRPr lang="en-US" b="1" dirty="0"/>
          </a:p>
        </p:txBody>
      </p:sp>
      <p:pic>
        <p:nvPicPr>
          <p:cNvPr id="5" name="Picture 4" descr="scatterplot_meanfcst_OlympicsWA_N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" y="1832652"/>
            <a:ext cx="4507624" cy="465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0960" y="2072640"/>
            <a:ext cx="3537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today’s forecast at heavy</a:t>
            </a:r>
          </a:p>
          <a:p>
            <a:r>
              <a:rPr lang="en-US" dirty="0" smtClean="0"/>
              <a:t>green line.  Use analyzed state</a:t>
            </a:r>
          </a:p>
          <a:p>
            <a:r>
              <a:rPr lang="en-US" dirty="0" smtClean="0"/>
              <a:t>for forecasts with similar conditions</a:t>
            </a:r>
          </a:p>
          <a:p>
            <a:r>
              <a:rPr lang="en-US" dirty="0" smtClean="0"/>
              <a:t>(between green dashed lines) to</a:t>
            </a:r>
          </a:p>
          <a:p>
            <a:r>
              <a:rPr lang="en-US" dirty="0" smtClean="0"/>
              <a:t>estimate probabilities.</a:t>
            </a:r>
          </a:p>
          <a:p>
            <a:endParaRPr lang="en-US" dirty="0"/>
          </a:p>
          <a:p>
            <a:r>
              <a:rPr lang="en-US" dirty="0" smtClean="0"/>
              <a:t>Simple, but effective with such a</a:t>
            </a:r>
          </a:p>
          <a:p>
            <a:r>
              <a:rPr lang="en-US" dirty="0" smtClean="0"/>
              <a:t>large training sample.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82240" y="2296160"/>
            <a:ext cx="10160" cy="372872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46400" y="2296160"/>
            <a:ext cx="10160" cy="372872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18080" y="2296160"/>
            <a:ext cx="10160" cy="372872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1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forecasts are very reliable.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relia_rankanalog_048_to_072h_10.0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55" y="1327284"/>
            <a:ext cx="4979253" cy="5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81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Calibri" charset="0"/>
              </a:rPr>
              <a:t>New reforecast data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1985-current, 11 members, once daily, using 2012 operational GEFS (T254 for week 1, T190 for week 2).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We have computed on DOE machines with renewable energy supercomputer grant.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Archiving ~170 TB of data, making this readily available to the community.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Will have web/ftp interface for you in a few weeks.</a:t>
            </a: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Developing experimental forecast products from this.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94175-C51D-384F-A253-F41E2A1BCECF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4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AC0B0-A78B-924F-B6EB-D2DF508CDF20}" type="slidenum">
              <a:rPr lang="en-US"/>
              <a:pPr>
                <a:defRPr/>
              </a:pPr>
              <a:t>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54188" y="1793875"/>
            <a:ext cx="15875" cy="3414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736725" y="5208588"/>
            <a:ext cx="52117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71438" y="2532063"/>
            <a:ext cx="1600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/>
              <a:t>Forecast</a:t>
            </a:r>
          </a:p>
          <a:p>
            <a:pPr algn="r" eaLnBrk="1" hangingPunct="1"/>
            <a:r>
              <a:rPr lang="en-US" sz="1800"/>
              <a:t>skill </a:t>
            </a:r>
          </a:p>
          <a:p>
            <a:pPr algn="r" eaLnBrk="1" hangingPunct="1"/>
            <a:r>
              <a:rPr lang="en-US" sz="1800"/>
              <a:t>relative </a:t>
            </a:r>
          </a:p>
          <a:p>
            <a:pPr algn="r" eaLnBrk="1" hangingPunct="1"/>
            <a:r>
              <a:rPr lang="en-US" sz="1800"/>
              <a:t>to the</a:t>
            </a:r>
          </a:p>
          <a:p>
            <a:pPr algn="r" eaLnBrk="1" hangingPunct="1"/>
            <a:r>
              <a:rPr lang="en-US" sz="1800"/>
              <a:t>long-term</a:t>
            </a:r>
          </a:p>
          <a:p>
            <a:pPr algn="r" eaLnBrk="1" hangingPunct="1"/>
            <a:r>
              <a:rPr lang="en-US" sz="1800"/>
              <a:t>climatology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589088" y="1785938"/>
            <a:ext cx="180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589088" y="5213350"/>
            <a:ext cx="180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1" name="TextBox 17"/>
          <p:cNvSpPr txBox="1">
            <a:spLocks noChangeArrowheads="1"/>
          </p:cNvSpPr>
          <p:nvPr/>
        </p:nvSpPr>
        <p:spPr bwMode="auto">
          <a:xfrm>
            <a:off x="1112838" y="5027613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0.0</a:t>
            </a:r>
          </a:p>
        </p:txBody>
      </p: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1112838" y="1609725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1.0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438400" y="5397500"/>
            <a:ext cx="85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 week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6385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3643313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 weeks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11480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7" name="TextBox 24"/>
          <p:cNvSpPr txBox="1">
            <a:spLocks noChangeArrowheads="1"/>
          </p:cNvSpPr>
          <p:nvPr/>
        </p:nvSpPr>
        <p:spPr bwMode="auto">
          <a:xfrm>
            <a:off x="4933950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 weeks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60988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9" name="TextBox 26"/>
          <p:cNvSpPr txBox="1">
            <a:spLocks noChangeArrowheads="1"/>
          </p:cNvSpPr>
          <p:nvPr/>
        </p:nvSpPr>
        <p:spPr bwMode="auto">
          <a:xfrm>
            <a:off x="6138863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 weeks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61035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1809750" y="1785938"/>
            <a:ext cx="4457700" cy="3392487"/>
          </a:xfrm>
          <a:custGeom>
            <a:avLst/>
            <a:gdLst>
              <a:gd name="connsiteX0" fmla="*/ 0 w 4457290"/>
              <a:gd name="connsiteY0" fmla="*/ 0 h 3393169"/>
              <a:gd name="connsiteX1" fmla="*/ 8193 w 4457290"/>
              <a:gd name="connsiteY1" fmla="*/ 49161 h 3393169"/>
              <a:gd name="connsiteX2" fmla="*/ 24580 w 4457290"/>
              <a:gd name="connsiteY2" fmla="*/ 81936 h 3393169"/>
              <a:gd name="connsiteX3" fmla="*/ 32774 w 4457290"/>
              <a:gd name="connsiteY3" fmla="*/ 106516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8193 w 4457290"/>
              <a:gd name="connsiteY1" fmla="*/ 49161 h 3393169"/>
              <a:gd name="connsiteX2" fmla="*/ 24580 w 4457290"/>
              <a:gd name="connsiteY2" fmla="*/ 81936 h 3393169"/>
              <a:gd name="connsiteX3" fmla="*/ 215368 w 4457290"/>
              <a:gd name="connsiteY3" fmla="*/ 181232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3450 w 4460740"/>
              <a:gd name="connsiteY0" fmla="*/ 0 h 3393169"/>
              <a:gd name="connsiteX1" fmla="*/ 11643 w 4460740"/>
              <a:gd name="connsiteY1" fmla="*/ 49161 h 3393169"/>
              <a:gd name="connsiteX2" fmla="*/ 135926 w 4460740"/>
              <a:gd name="connsiteY2" fmla="*/ 98541 h 3393169"/>
              <a:gd name="connsiteX3" fmla="*/ 218818 w 4460740"/>
              <a:gd name="connsiteY3" fmla="*/ 181232 h 3393169"/>
              <a:gd name="connsiteX4" fmla="*/ 44417 w 4460740"/>
              <a:gd name="connsiteY4" fmla="*/ 213032 h 3393169"/>
              <a:gd name="connsiteX5" fmla="*/ 60804 w 4460740"/>
              <a:gd name="connsiteY5" fmla="*/ 401484 h 3393169"/>
              <a:gd name="connsiteX6" fmla="*/ 68998 w 4460740"/>
              <a:gd name="connsiteY6" fmla="*/ 491613 h 3393169"/>
              <a:gd name="connsiteX7" fmla="*/ 85385 w 4460740"/>
              <a:gd name="connsiteY7" fmla="*/ 557161 h 3393169"/>
              <a:gd name="connsiteX8" fmla="*/ 101772 w 4460740"/>
              <a:gd name="connsiteY8" fmla="*/ 712839 h 3393169"/>
              <a:gd name="connsiteX9" fmla="*/ 167321 w 4460740"/>
              <a:gd name="connsiteY9" fmla="*/ 884903 h 3393169"/>
              <a:gd name="connsiteX10" fmla="*/ 216482 w 4460740"/>
              <a:gd name="connsiteY10" fmla="*/ 1024194 h 3393169"/>
              <a:gd name="connsiteX11" fmla="*/ 241063 w 4460740"/>
              <a:gd name="connsiteY11" fmla="*/ 1089742 h 3393169"/>
              <a:gd name="connsiteX12" fmla="*/ 265643 w 4460740"/>
              <a:gd name="connsiteY12" fmla="*/ 1229032 h 3393169"/>
              <a:gd name="connsiteX13" fmla="*/ 282030 w 4460740"/>
              <a:gd name="connsiteY13" fmla="*/ 1319161 h 3393169"/>
              <a:gd name="connsiteX14" fmla="*/ 331192 w 4460740"/>
              <a:gd name="connsiteY14" fmla="*/ 1466645 h 3393169"/>
              <a:gd name="connsiteX15" fmla="*/ 372159 w 4460740"/>
              <a:gd name="connsiteY15" fmla="*/ 1548581 h 3393169"/>
              <a:gd name="connsiteX16" fmla="*/ 404934 w 4460740"/>
              <a:gd name="connsiteY16" fmla="*/ 1597742 h 3393169"/>
              <a:gd name="connsiteX17" fmla="*/ 445901 w 4460740"/>
              <a:gd name="connsiteY17" fmla="*/ 1687871 h 3393169"/>
              <a:gd name="connsiteX18" fmla="*/ 462288 w 4460740"/>
              <a:gd name="connsiteY18" fmla="*/ 1728839 h 3393169"/>
              <a:gd name="connsiteX19" fmla="*/ 511450 w 4460740"/>
              <a:gd name="connsiteY19" fmla="*/ 1794387 h 3393169"/>
              <a:gd name="connsiteX20" fmla="*/ 576998 w 4460740"/>
              <a:gd name="connsiteY20" fmla="*/ 1917291 h 3393169"/>
              <a:gd name="connsiteX21" fmla="*/ 609772 w 4460740"/>
              <a:gd name="connsiteY21" fmla="*/ 1974645 h 3393169"/>
              <a:gd name="connsiteX22" fmla="*/ 790030 w 4460740"/>
              <a:gd name="connsiteY22" fmla="*/ 2171291 h 3393169"/>
              <a:gd name="connsiteX23" fmla="*/ 839192 w 4460740"/>
              <a:gd name="connsiteY23" fmla="*/ 2212258 h 3393169"/>
              <a:gd name="connsiteX24" fmla="*/ 880159 w 4460740"/>
              <a:gd name="connsiteY24" fmla="*/ 2253226 h 3393169"/>
              <a:gd name="connsiteX25" fmla="*/ 994869 w 4460740"/>
              <a:gd name="connsiteY25" fmla="*/ 2335161 h 3393169"/>
              <a:gd name="connsiteX26" fmla="*/ 1109579 w 4460740"/>
              <a:gd name="connsiteY26" fmla="*/ 2417097 h 3393169"/>
              <a:gd name="connsiteX27" fmla="*/ 1175127 w 4460740"/>
              <a:gd name="connsiteY27" fmla="*/ 2482645 h 3393169"/>
              <a:gd name="connsiteX28" fmla="*/ 1232482 w 4460740"/>
              <a:gd name="connsiteY28" fmla="*/ 2507226 h 3393169"/>
              <a:gd name="connsiteX29" fmla="*/ 1330804 w 4460740"/>
              <a:gd name="connsiteY29" fmla="*/ 2572774 h 3393169"/>
              <a:gd name="connsiteX30" fmla="*/ 1388159 w 4460740"/>
              <a:gd name="connsiteY30" fmla="*/ 2597355 h 3393169"/>
              <a:gd name="connsiteX31" fmla="*/ 1445514 w 4460740"/>
              <a:gd name="connsiteY31" fmla="*/ 2630129 h 3393169"/>
              <a:gd name="connsiteX32" fmla="*/ 1732288 w 4460740"/>
              <a:gd name="connsiteY32" fmla="*/ 2777613 h 3393169"/>
              <a:gd name="connsiteX33" fmla="*/ 1879772 w 4460740"/>
              <a:gd name="connsiteY33" fmla="*/ 2859549 h 3393169"/>
              <a:gd name="connsiteX34" fmla="*/ 1953514 w 4460740"/>
              <a:gd name="connsiteY34" fmla="*/ 2900516 h 3393169"/>
              <a:gd name="connsiteX35" fmla="*/ 2092804 w 4460740"/>
              <a:gd name="connsiteY35" fmla="*/ 2974258 h 3393169"/>
              <a:gd name="connsiteX36" fmla="*/ 2158353 w 4460740"/>
              <a:gd name="connsiteY36" fmla="*/ 3007032 h 3393169"/>
              <a:gd name="connsiteX37" fmla="*/ 2232095 w 4460740"/>
              <a:gd name="connsiteY37" fmla="*/ 3031613 h 3393169"/>
              <a:gd name="connsiteX38" fmla="*/ 2305837 w 4460740"/>
              <a:gd name="connsiteY38" fmla="*/ 3064387 h 3393169"/>
              <a:gd name="connsiteX39" fmla="*/ 2379579 w 4460740"/>
              <a:gd name="connsiteY39" fmla="*/ 3088968 h 3393169"/>
              <a:gd name="connsiteX40" fmla="*/ 2453321 w 4460740"/>
              <a:gd name="connsiteY40" fmla="*/ 3121742 h 3393169"/>
              <a:gd name="connsiteX41" fmla="*/ 2584417 w 4460740"/>
              <a:gd name="connsiteY41" fmla="*/ 3154516 h 3393169"/>
              <a:gd name="connsiteX42" fmla="*/ 2699127 w 4460740"/>
              <a:gd name="connsiteY42" fmla="*/ 3195484 h 3393169"/>
              <a:gd name="connsiteX43" fmla="*/ 2846611 w 4460740"/>
              <a:gd name="connsiteY43" fmla="*/ 3244645 h 3393169"/>
              <a:gd name="connsiteX44" fmla="*/ 2961321 w 4460740"/>
              <a:gd name="connsiteY44" fmla="*/ 3277420 h 3393169"/>
              <a:gd name="connsiteX45" fmla="*/ 3108804 w 4460740"/>
              <a:gd name="connsiteY45" fmla="*/ 3310194 h 3393169"/>
              <a:gd name="connsiteX46" fmla="*/ 3387385 w 4460740"/>
              <a:gd name="connsiteY46" fmla="*/ 3318387 h 3393169"/>
              <a:gd name="connsiteX47" fmla="*/ 3444740 w 4460740"/>
              <a:gd name="connsiteY47" fmla="*/ 3326581 h 3393169"/>
              <a:gd name="connsiteX48" fmla="*/ 3567643 w 4460740"/>
              <a:gd name="connsiteY48" fmla="*/ 3334774 h 3393169"/>
              <a:gd name="connsiteX49" fmla="*/ 3813450 w 4460740"/>
              <a:gd name="connsiteY49" fmla="*/ 3375742 h 3393169"/>
              <a:gd name="connsiteX50" fmla="*/ 3944546 w 4460740"/>
              <a:gd name="connsiteY50" fmla="*/ 3383936 h 3393169"/>
              <a:gd name="connsiteX51" fmla="*/ 4018288 w 4460740"/>
              <a:gd name="connsiteY51" fmla="*/ 3392129 h 3393169"/>
              <a:gd name="connsiteX52" fmla="*/ 4460740 w 446074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65548 w 4457290"/>
              <a:gd name="connsiteY6" fmla="*/ 491613 h 3393169"/>
              <a:gd name="connsiteX7" fmla="*/ 281128 w 4457290"/>
              <a:gd name="connsiteY7" fmla="*/ 573765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20291 w 4457290"/>
              <a:gd name="connsiteY12" fmla="*/ 1262240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54473 w 4457290"/>
              <a:gd name="connsiteY31" fmla="*/ 2597027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405391 w 4457290"/>
              <a:gd name="connsiteY30" fmla="*/ 2527013 h 3393169"/>
              <a:gd name="connsiteX31" fmla="*/ 1454473 w 4457290"/>
              <a:gd name="connsiteY31" fmla="*/ 2597027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917688 w 4457290"/>
              <a:gd name="connsiteY33" fmla="*/ 2834722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926104 w 4457290"/>
              <a:gd name="connsiteY23" fmla="*/ 2071786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926104 w 4457290"/>
              <a:gd name="connsiteY23" fmla="*/ 2071786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1989497 h 3393169"/>
              <a:gd name="connsiteX23" fmla="*/ 926104 w 4457290"/>
              <a:gd name="connsiteY23" fmla="*/ 2071786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1989497 h 3393169"/>
              <a:gd name="connsiteX23" fmla="*/ 901605 w 4457290"/>
              <a:gd name="connsiteY23" fmla="*/ 2084040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457290" h="3393169">
                <a:moveTo>
                  <a:pt x="0" y="0"/>
                </a:moveTo>
                <a:cubicBezTo>
                  <a:pt x="2731" y="16387"/>
                  <a:pt x="44213" y="7832"/>
                  <a:pt x="66292" y="24255"/>
                </a:cubicBezTo>
                <a:cubicBezTo>
                  <a:pt x="88371" y="40678"/>
                  <a:pt x="111077" y="70999"/>
                  <a:pt x="132476" y="98541"/>
                </a:cubicBezTo>
                <a:cubicBezTo>
                  <a:pt x="153875" y="126083"/>
                  <a:pt x="191955" y="181314"/>
                  <a:pt x="194686" y="189507"/>
                </a:cubicBezTo>
                <a:cubicBezTo>
                  <a:pt x="197417" y="225012"/>
                  <a:pt x="231224" y="263488"/>
                  <a:pt x="240160" y="304352"/>
                </a:cubicBezTo>
                <a:cubicBezTo>
                  <a:pt x="249096" y="345216"/>
                  <a:pt x="229849" y="342424"/>
                  <a:pt x="248301" y="434691"/>
                </a:cubicBezTo>
                <a:cubicBezTo>
                  <a:pt x="251032" y="464734"/>
                  <a:pt x="262028" y="491960"/>
                  <a:pt x="264741" y="516518"/>
                </a:cubicBezTo>
                <a:cubicBezTo>
                  <a:pt x="267454" y="541076"/>
                  <a:pt x="263270" y="542403"/>
                  <a:pt x="264582" y="582041"/>
                </a:cubicBezTo>
                <a:cubicBezTo>
                  <a:pt x="265894" y="621679"/>
                  <a:pt x="267269" y="695570"/>
                  <a:pt x="272616" y="754349"/>
                </a:cubicBezTo>
                <a:cubicBezTo>
                  <a:pt x="277963" y="813128"/>
                  <a:pt x="287244" y="888343"/>
                  <a:pt x="296666" y="934714"/>
                </a:cubicBezTo>
                <a:cubicBezTo>
                  <a:pt x="306088" y="981085"/>
                  <a:pt x="321715" y="1005350"/>
                  <a:pt x="329148" y="1032576"/>
                </a:cubicBezTo>
                <a:cubicBezTo>
                  <a:pt x="336581" y="1059802"/>
                  <a:pt x="333072" y="1076221"/>
                  <a:pt x="341266" y="1098070"/>
                </a:cubicBezTo>
                <a:cubicBezTo>
                  <a:pt x="355666" y="1213280"/>
                  <a:pt x="367170" y="1162795"/>
                  <a:pt x="378041" y="1196249"/>
                </a:cubicBezTo>
                <a:cubicBezTo>
                  <a:pt x="388912" y="1229703"/>
                  <a:pt x="397021" y="1266749"/>
                  <a:pt x="406491" y="1298792"/>
                </a:cubicBezTo>
                <a:cubicBezTo>
                  <a:pt x="415962" y="1330835"/>
                  <a:pt x="425367" y="1363310"/>
                  <a:pt x="434864" y="1388506"/>
                </a:cubicBezTo>
                <a:cubicBezTo>
                  <a:pt x="444361" y="1413702"/>
                  <a:pt x="446537" y="1424560"/>
                  <a:pt x="463475" y="1449967"/>
                </a:cubicBezTo>
                <a:lnTo>
                  <a:pt x="491846" y="1519337"/>
                </a:lnTo>
                <a:cubicBezTo>
                  <a:pt x="525369" y="1619907"/>
                  <a:pt x="502894" y="1559929"/>
                  <a:pt x="512506" y="1581142"/>
                </a:cubicBezTo>
                <a:cubicBezTo>
                  <a:pt x="522118" y="1602355"/>
                  <a:pt x="537242" y="1626195"/>
                  <a:pt x="549519" y="1646617"/>
                </a:cubicBezTo>
                <a:cubicBezTo>
                  <a:pt x="561796" y="1667039"/>
                  <a:pt x="573225" y="1683291"/>
                  <a:pt x="586166" y="1703675"/>
                </a:cubicBezTo>
                <a:cubicBezTo>
                  <a:pt x="599107" y="1724059"/>
                  <a:pt x="608681" y="1740946"/>
                  <a:pt x="627163" y="1768920"/>
                </a:cubicBezTo>
                <a:cubicBezTo>
                  <a:pt x="645645" y="1796894"/>
                  <a:pt x="667731" y="1834758"/>
                  <a:pt x="697058" y="1871521"/>
                </a:cubicBezTo>
                <a:cubicBezTo>
                  <a:pt x="726385" y="1908284"/>
                  <a:pt x="769034" y="1954077"/>
                  <a:pt x="803125" y="1989497"/>
                </a:cubicBezTo>
                <a:cubicBezTo>
                  <a:pt x="837216" y="2024917"/>
                  <a:pt x="870126" y="2057326"/>
                  <a:pt x="901605" y="2084040"/>
                </a:cubicBezTo>
                <a:cubicBezTo>
                  <a:pt x="933084" y="2110754"/>
                  <a:pt x="962552" y="2123790"/>
                  <a:pt x="991999" y="2149782"/>
                </a:cubicBezTo>
                <a:cubicBezTo>
                  <a:pt x="1021446" y="2175774"/>
                  <a:pt x="1053059" y="2216819"/>
                  <a:pt x="1078285" y="2239993"/>
                </a:cubicBezTo>
                <a:cubicBezTo>
                  <a:pt x="1103511" y="2263167"/>
                  <a:pt x="1051159" y="2233506"/>
                  <a:pt x="1143358" y="2288826"/>
                </a:cubicBezTo>
                <a:cubicBezTo>
                  <a:pt x="1166785" y="2320062"/>
                  <a:pt x="1194627" y="2328319"/>
                  <a:pt x="1217179" y="2346099"/>
                </a:cubicBezTo>
                <a:cubicBezTo>
                  <a:pt x="1239731" y="2363879"/>
                  <a:pt x="1260307" y="2379104"/>
                  <a:pt x="1278669" y="2395505"/>
                </a:cubicBezTo>
                <a:cubicBezTo>
                  <a:pt x="1297031" y="2411906"/>
                  <a:pt x="1302787" y="2423276"/>
                  <a:pt x="1327354" y="2444504"/>
                </a:cubicBezTo>
                <a:cubicBezTo>
                  <a:pt x="1351921" y="2465732"/>
                  <a:pt x="1384205" y="2489179"/>
                  <a:pt x="1426074" y="2522875"/>
                </a:cubicBezTo>
                <a:cubicBezTo>
                  <a:pt x="1467943" y="2556571"/>
                  <a:pt x="1524659" y="2606982"/>
                  <a:pt x="1578567" y="2646680"/>
                </a:cubicBezTo>
                <a:cubicBezTo>
                  <a:pt x="1632475" y="2686378"/>
                  <a:pt x="1581021" y="2667451"/>
                  <a:pt x="1749521" y="2761063"/>
                </a:cubicBezTo>
                <a:lnTo>
                  <a:pt x="1859778" y="2830584"/>
                </a:lnTo>
                <a:cubicBezTo>
                  <a:pt x="1884359" y="2844240"/>
                  <a:pt x="1911801" y="2876570"/>
                  <a:pt x="1950064" y="2900516"/>
                </a:cubicBezTo>
                <a:cubicBezTo>
                  <a:pt x="1988327" y="2924462"/>
                  <a:pt x="1975599" y="2920726"/>
                  <a:pt x="2089354" y="2974258"/>
                </a:cubicBezTo>
                <a:cubicBezTo>
                  <a:pt x="2111457" y="2984660"/>
                  <a:pt x="2132314" y="2997731"/>
                  <a:pt x="2154903" y="3007032"/>
                </a:cubicBezTo>
                <a:cubicBezTo>
                  <a:pt x="2178862" y="3016897"/>
                  <a:pt x="2204496" y="3022222"/>
                  <a:pt x="2228645" y="3031613"/>
                </a:cubicBezTo>
                <a:cubicBezTo>
                  <a:pt x="2253715" y="3041362"/>
                  <a:pt x="2277317" y="3054638"/>
                  <a:pt x="2302387" y="3064387"/>
                </a:cubicBezTo>
                <a:cubicBezTo>
                  <a:pt x="2326536" y="3073778"/>
                  <a:pt x="2351980" y="3079577"/>
                  <a:pt x="2376129" y="3088968"/>
                </a:cubicBezTo>
                <a:cubicBezTo>
                  <a:pt x="2401199" y="3098717"/>
                  <a:pt x="2424252" y="3113544"/>
                  <a:pt x="2449871" y="3121742"/>
                </a:cubicBezTo>
                <a:cubicBezTo>
                  <a:pt x="2492772" y="3135470"/>
                  <a:pt x="2539566" y="3136772"/>
                  <a:pt x="2580967" y="3154516"/>
                </a:cubicBezTo>
                <a:cubicBezTo>
                  <a:pt x="2682150" y="3197881"/>
                  <a:pt x="2593896" y="3162914"/>
                  <a:pt x="2695677" y="3195484"/>
                </a:cubicBezTo>
                <a:cubicBezTo>
                  <a:pt x="2745032" y="3211278"/>
                  <a:pt x="2793334" y="3230409"/>
                  <a:pt x="2843161" y="3244645"/>
                </a:cubicBezTo>
                <a:cubicBezTo>
                  <a:pt x="2881398" y="3255570"/>
                  <a:pt x="2920145" y="3264845"/>
                  <a:pt x="2957871" y="3277420"/>
                </a:cubicBezTo>
                <a:cubicBezTo>
                  <a:pt x="3015860" y="3296750"/>
                  <a:pt x="3033644" y="3305517"/>
                  <a:pt x="3105354" y="3310194"/>
                </a:cubicBezTo>
                <a:cubicBezTo>
                  <a:pt x="3198058" y="3316240"/>
                  <a:pt x="3291075" y="3315656"/>
                  <a:pt x="3383935" y="3318387"/>
                </a:cubicBezTo>
                <a:cubicBezTo>
                  <a:pt x="3403053" y="3321118"/>
                  <a:pt x="3422057" y="3324833"/>
                  <a:pt x="3441290" y="3326581"/>
                </a:cubicBezTo>
                <a:cubicBezTo>
                  <a:pt x="3482180" y="3330298"/>
                  <a:pt x="3523451" y="3329681"/>
                  <a:pt x="3564193" y="3334774"/>
                </a:cubicBezTo>
                <a:cubicBezTo>
                  <a:pt x="3686112" y="3350014"/>
                  <a:pt x="3697075" y="3364060"/>
                  <a:pt x="3810000" y="3375742"/>
                </a:cubicBezTo>
                <a:cubicBezTo>
                  <a:pt x="3853552" y="3380247"/>
                  <a:pt x="3897451" y="3380444"/>
                  <a:pt x="3941096" y="3383936"/>
                </a:cubicBezTo>
                <a:cubicBezTo>
                  <a:pt x="3965749" y="3385908"/>
                  <a:pt x="3990109" y="3391737"/>
                  <a:pt x="4014838" y="3392129"/>
                </a:cubicBezTo>
                <a:cubicBezTo>
                  <a:pt x="4162303" y="3394470"/>
                  <a:pt x="4309806" y="3392129"/>
                  <a:pt x="4457290" y="3392129"/>
                </a:cubicBezTo>
              </a:path>
            </a:pathLst>
          </a:cu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1785938" y="4802188"/>
            <a:ext cx="4824412" cy="106362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3" name="TextBox 42"/>
          <p:cNvSpPr txBox="1">
            <a:spLocks noChangeArrowheads="1"/>
          </p:cNvSpPr>
          <p:nvPr/>
        </p:nvSpPr>
        <p:spPr bwMode="auto">
          <a:xfrm>
            <a:off x="2193925" y="1979613"/>
            <a:ext cx="17145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Skill contributed</a:t>
            </a: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by atmospheric</a:t>
            </a: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initial condition</a:t>
            </a:r>
          </a:p>
        </p:txBody>
      </p:sp>
      <p:sp>
        <p:nvSpPr>
          <p:cNvPr id="16404" name="TextBox 43"/>
          <p:cNvSpPr txBox="1">
            <a:spLocks noChangeArrowheads="1"/>
          </p:cNvSpPr>
          <p:nvPr/>
        </p:nvSpPr>
        <p:spPr bwMode="auto">
          <a:xfrm>
            <a:off x="5975350" y="3482975"/>
            <a:ext cx="273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Skill contributed by current 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boundary conditions 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(ocean, land, ice) and </a:t>
            </a:r>
          </a:p>
          <a:p>
            <a:pPr eaLnBrk="1" hangingPunct="1"/>
            <a:r>
              <a:rPr lang="en-US" sz="1800">
                <a:solidFill>
                  <a:srgbClr val="008000"/>
                </a:solidFill>
              </a:rPr>
              <a:t>forecasts of these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588000" y="4195763"/>
            <a:ext cx="387350" cy="6064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371725" y="2876550"/>
            <a:ext cx="260350" cy="382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7" name="TextBox 51"/>
          <p:cNvSpPr txBox="1">
            <a:spLocks noChangeArrowheads="1"/>
          </p:cNvSpPr>
          <p:nvPr/>
        </p:nvSpPr>
        <p:spPr bwMode="auto">
          <a:xfrm>
            <a:off x="199328" y="230188"/>
            <a:ext cx="85453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/>
              <a:t>Another definition of “weather</a:t>
            </a:r>
            <a:r>
              <a:rPr lang="en-US" sz="4000" dirty="0"/>
              <a:t>-climate”</a:t>
            </a:r>
          </a:p>
        </p:txBody>
      </p:sp>
    </p:spTree>
    <p:extLst>
      <p:ext uri="{BB962C8B-B14F-4D97-AF65-F5344CB8AC3E}">
        <p14:creationId xmlns:p14="http://schemas.microsoft.com/office/powerpoint/2010/main" val="96338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Wrap-up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Chaos limits predictability – need ensembles to represent forecast uncertainty.</a:t>
            </a:r>
          </a:p>
          <a:p>
            <a:r>
              <a:rPr lang="en-US" dirty="0" smtClean="0"/>
              <a:t>A “good” ensemble needs to </a:t>
            </a:r>
          </a:p>
          <a:p>
            <a:pPr lvl="1"/>
            <a:r>
              <a:rPr lang="en-US" dirty="0" smtClean="0"/>
              <a:t>start from a set of equally-likely model states (given uncertainties in </a:t>
            </a:r>
            <a:r>
              <a:rPr lang="en-US" dirty="0" err="1" smtClean="0"/>
              <a:t>obs</a:t>
            </a:r>
            <a:r>
              <a:rPr lang="en-US" dirty="0" smtClean="0"/>
              <a:t> and first-guess).</a:t>
            </a:r>
          </a:p>
          <a:p>
            <a:pPr lvl="1"/>
            <a:r>
              <a:rPr lang="en-US" dirty="0" smtClean="0"/>
              <a:t>Represent </a:t>
            </a:r>
            <a:r>
              <a:rPr lang="en-US" dirty="0" smtClean="0"/>
              <a:t>uncertainty </a:t>
            </a:r>
            <a:r>
              <a:rPr lang="en-US" dirty="0" smtClean="0"/>
              <a:t>in the model itself (and boundary conditions) during the forecast.</a:t>
            </a:r>
          </a:p>
          <a:p>
            <a:r>
              <a:rPr lang="en-US" dirty="0" smtClean="0"/>
              <a:t>Reforecasts can be used to take care of missing/</a:t>
            </a:r>
            <a:r>
              <a:rPr lang="en-US" dirty="0" err="1" smtClean="0"/>
              <a:t>mis</a:t>
            </a:r>
            <a:r>
              <a:rPr lang="en-US" dirty="0" smtClean="0"/>
              <a:t>-represented sources of forecast </a:t>
            </a:r>
            <a:r>
              <a:rPr lang="en-US" dirty="0" smtClean="0"/>
              <a:t>uncertainty</a:t>
            </a:r>
            <a:r>
              <a:rPr lang="en-US" dirty="0" smtClean="0"/>
              <a:t>, model biases.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8ADC5-7E17-DF44-B1FD-11E9299EB4C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202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152400" y="1600200"/>
          <a:ext cx="46482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1739900" imgH="1625600" progId="Equation.3">
                  <p:embed/>
                </p:oleObj>
              </mc:Choice>
              <mc:Fallback>
                <p:oleObj name="Equation" r:id="rId3" imgW="1739900" imgH="162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4648200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1524000"/>
            <a:ext cx="3605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n</a:t>
            </a:r>
            <a:r>
              <a:rPr lang="en-US" sz="2000" dirty="0" smtClean="0"/>
              <a:t>-member </a:t>
            </a:r>
            <a:r>
              <a:rPr lang="en-US" sz="2000" i="1" dirty="0" smtClean="0"/>
              <a:t>sorted </a:t>
            </a:r>
            <a:r>
              <a:rPr lang="en-US" sz="2000" dirty="0" smtClean="0"/>
              <a:t>ensemble at</a:t>
            </a:r>
          </a:p>
          <a:p>
            <a:r>
              <a:rPr lang="en-US" sz="2000" dirty="0" smtClean="0"/>
              <a:t>some point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11377" y="2362200"/>
            <a:ext cx="4589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probability the truth V is less than the </a:t>
            </a:r>
          </a:p>
          <a:p>
            <a:r>
              <a:rPr lang="en-US" sz="2000" dirty="0" smtClean="0"/>
              <a:t>ith sorted member if V and </a:t>
            </a:r>
            <a:r>
              <a:rPr lang="en-US" sz="2000" b="1" dirty="0" smtClean="0"/>
              <a:t>X</a:t>
            </a:r>
            <a:r>
              <a:rPr lang="en-US" sz="2000" dirty="0" smtClean="0"/>
              <a:t>’s </a:t>
            </a:r>
          </a:p>
          <a:p>
            <a:r>
              <a:rPr lang="en-US" sz="2000" dirty="0" smtClean="0"/>
              <a:t>members sample the same distribution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657600"/>
            <a:ext cx="1866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 equivalently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4572000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 rank histogram vector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5181600"/>
            <a:ext cx="4362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overbar</a:t>
            </a:r>
            <a:r>
              <a:rPr lang="en-US" sz="2000" dirty="0" smtClean="0"/>
              <a:t> denotes the sample average </a:t>
            </a:r>
          </a:p>
          <a:p>
            <a:r>
              <a:rPr lang="en-US" sz="2000" dirty="0" smtClean="0"/>
              <a:t>over</a:t>
            </a:r>
            <a:r>
              <a:rPr lang="en-US" sz="2000" dirty="0"/>
              <a:t> </a:t>
            </a:r>
            <a:r>
              <a:rPr lang="en-US" sz="2000" dirty="0" smtClean="0"/>
              <a:t>many (hopefully independent)</a:t>
            </a:r>
          </a:p>
          <a:p>
            <a:r>
              <a:rPr lang="en-US" sz="2000" dirty="0" smtClean="0"/>
              <a:t>samples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3200400" y="19050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886200" y="2819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4876800" y="38862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>
            <a:off x="3276600" y="48006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>
            <a:off x="3733800" y="5486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988362" y="200561"/>
            <a:ext cx="5232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Rank histogram</a:t>
            </a:r>
          </a:p>
          <a:p>
            <a:pPr algn="ctr"/>
            <a:r>
              <a:rPr lang="en-US" sz="4000" dirty="0" smtClean="0"/>
              <a:t>underlying </a:t>
            </a:r>
            <a:r>
              <a:rPr lang="en-US" sz="4000" dirty="0" smtClean="0"/>
              <a:t>mathematics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823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ref: ibid.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163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AA461-CE14-7B4E-9940-92582ACD23CC}" type="slidenum">
              <a:rPr lang="en-US"/>
              <a:pPr>
                <a:defRPr/>
              </a:pPr>
              <a:t>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54188" y="1793875"/>
            <a:ext cx="15875" cy="3414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736725" y="5208588"/>
            <a:ext cx="52117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88900" y="2532063"/>
            <a:ext cx="15827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/>
              <a:t>Forecast</a:t>
            </a:r>
          </a:p>
          <a:p>
            <a:pPr algn="r" eaLnBrk="1" hangingPunct="1"/>
            <a:r>
              <a:rPr lang="en-US" sz="1800"/>
              <a:t>skill </a:t>
            </a:r>
          </a:p>
          <a:p>
            <a:pPr algn="r" eaLnBrk="1" hangingPunct="1"/>
            <a:r>
              <a:rPr lang="en-US" sz="1800"/>
              <a:t>relative </a:t>
            </a:r>
          </a:p>
          <a:p>
            <a:pPr algn="r" eaLnBrk="1" hangingPunct="1"/>
            <a:r>
              <a:rPr lang="en-US" sz="1800"/>
              <a:t>to the</a:t>
            </a:r>
          </a:p>
          <a:p>
            <a:pPr algn="r" eaLnBrk="1" hangingPunct="1"/>
            <a:r>
              <a:rPr lang="en-US" sz="1800"/>
              <a:t>long-term</a:t>
            </a:r>
          </a:p>
          <a:p>
            <a:pPr algn="r" eaLnBrk="1" hangingPunct="1"/>
            <a:r>
              <a:rPr lang="en-US" sz="1800"/>
              <a:t>climatology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589088" y="1785938"/>
            <a:ext cx="180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589088" y="5213350"/>
            <a:ext cx="1809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5" name="TextBox 17"/>
          <p:cNvSpPr txBox="1">
            <a:spLocks noChangeArrowheads="1"/>
          </p:cNvSpPr>
          <p:nvPr/>
        </p:nvSpPr>
        <p:spPr bwMode="auto">
          <a:xfrm>
            <a:off x="1112838" y="5027613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0.0</a:t>
            </a:r>
          </a:p>
        </p:txBody>
      </p:sp>
      <p:sp>
        <p:nvSpPr>
          <p:cNvPr id="17416" name="TextBox 18"/>
          <p:cNvSpPr txBox="1">
            <a:spLocks noChangeArrowheads="1"/>
          </p:cNvSpPr>
          <p:nvPr/>
        </p:nvSpPr>
        <p:spPr bwMode="auto">
          <a:xfrm>
            <a:off x="1112838" y="1609725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1.0</a:t>
            </a:r>
          </a:p>
        </p:txBody>
      </p:sp>
      <p:sp>
        <p:nvSpPr>
          <p:cNvPr id="17417" name="TextBox 19"/>
          <p:cNvSpPr txBox="1">
            <a:spLocks noChangeArrowheads="1"/>
          </p:cNvSpPr>
          <p:nvPr/>
        </p:nvSpPr>
        <p:spPr bwMode="auto">
          <a:xfrm>
            <a:off x="2438400" y="5397500"/>
            <a:ext cx="85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 week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6385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9" name="TextBox 22"/>
          <p:cNvSpPr txBox="1">
            <a:spLocks noChangeArrowheads="1"/>
          </p:cNvSpPr>
          <p:nvPr/>
        </p:nvSpPr>
        <p:spPr bwMode="auto">
          <a:xfrm>
            <a:off x="3643313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 weeks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11480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Box 24"/>
          <p:cNvSpPr txBox="1">
            <a:spLocks noChangeArrowheads="1"/>
          </p:cNvSpPr>
          <p:nvPr/>
        </p:nvSpPr>
        <p:spPr bwMode="auto">
          <a:xfrm>
            <a:off x="4933950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 weeks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60988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3" name="TextBox 26"/>
          <p:cNvSpPr txBox="1">
            <a:spLocks noChangeArrowheads="1"/>
          </p:cNvSpPr>
          <p:nvPr/>
        </p:nvSpPr>
        <p:spPr bwMode="auto">
          <a:xfrm>
            <a:off x="6138863" y="5397500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 weeks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610350" y="5219700"/>
            <a:ext cx="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85938" y="4802188"/>
            <a:ext cx="4824412" cy="106362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93925" y="1979613"/>
            <a:ext cx="1714500" cy="9223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Skill contributed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by atmospheric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initial condition</a:t>
            </a:r>
          </a:p>
        </p:txBody>
      </p:sp>
      <p:sp>
        <p:nvSpPr>
          <p:cNvPr id="17427" name="TextBox 43"/>
          <p:cNvSpPr txBox="1">
            <a:spLocks noChangeArrowheads="1"/>
          </p:cNvSpPr>
          <p:nvPr/>
        </p:nvSpPr>
        <p:spPr bwMode="auto">
          <a:xfrm>
            <a:off x="5975350" y="3482975"/>
            <a:ext cx="273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C3D69B"/>
                </a:solidFill>
              </a:rPr>
              <a:t>Skill contributed by current </a:t>
            </a:r>
          </a:p>
          <a:p>
            <a:pPr eaLnBrk="1" hangingPunct="1"/>
            <a:r>
              <a:rPr lang="en-US" sz="1800">
                <a:solidFill>
                  <a:srgbClr val="C3D69B"/>
                </a:solidFill>
              </a:rPr>
              <a:t>boundary conditions </a:t>
            </a:r>
          </a:p>
          <a:p>
            <a:pPr eaLnBrk="1" hangingPunct="1"/>
            <a:r>
              <a:rPr lang="en-US" sz="1800">
                <a:solidFill>
                  <a:srgbClr val="C3D69B"/>
                </a:solidFill>
              </a:rPr>
              <a:t>(ocean, land, ice) and </a:t>
            </a:r>
          </a:p>
          <a:p>
            <a:pPr eaLnBrk="1" hangingPunct="1"/>
            <a:r>
              <a:rPr lang="en-US" sz="1800">
                <a:solidFill>
                  <a:srgbClr val="C3D69B"/>
                </a:solidFill>
              </a:rPr>
              <a:t>forecasts of these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588000" y="4195763"/>
            <a:ext cx="387350" cy="60642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371725" y="2876550"/>
            <a:ext cx="260350" cy="3190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30" name="TextBox 51"/>
          <p:cNvSpPr txBox="1">
            <a:spLocks noChangeArrowheads="1"/>
          </p:cNvSpPr>
          <p:nvPr/>
        </p:nvSpPr>
        <p:spPr bwMode="auto">
          <a:xfrm>
            <a:off x="141342" y="211138"/>
            <a:ext cx="86612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/>
              <a:t>Another definition of “weather-climate”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695575" y="2917825"/>
            <a:ext cx="0" cy="2301875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60988" y="2906713"/>
            <a:ext cx="0" cy="2301875"/>
          </a:xfrm>
          <a:prstGeom prst="line">
            <a:avLst/>
          </a:pr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33" name="TextBox 4"/>
          <p:cNvSpPr txBox="1">
            <a:spLocks noChangeArrowheads="1"/>
          </p:cNvSpPr>
          <p:nvPr/>
        </p:nvSpPr>
        <p:spPr bwMode="auto">
          <a:xfrm>
            <a:off x="3986213" y="1552575"/>
            <a:ext cx="4941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Weather-climate: </a:t>
            </a:r>
            <a:r>
              <a:rPr lang="en-US" sz="2000"/>
              <a:t>the period of time when </a:t>
            </a:r>
          </a:p>
          <a:p>
            <a:pPr eaLnBrk="1" hangingPunct="1"/>
            <a:r>
              <a:rPr lang="en-US" sz="2000"/>
              <a:t>both the atmospheric state and the boundary </a:t>
            </a:r>
          </a:p>
          <a:p>
            <a:pPr eaLnBrk="1" hangingPunct="1"/>
            <a:r>
              <a:rPr lang="en-US" sz="2000"/>
              <a:t>conditions are comparable in magnitude, </a:t>
            </a:r>
          </a:p>
          <a:p>
            <a:pPr eaLnBrk="1" hangingPunct="1"/>
            <a:r>
              <a:rPr lang="en-US" sz="2000"/>
              <a:t>and both contribute to forecast skill.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52725" y="3179763"/>
            <a:ext cx="2598738" cy="1587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1809750" y="1785938"/>
            <a:ext cx="4457700" cy="3392487"/>
          </a:xfrm>
          <a:custGeom>
            <a:avLst/>
            <a:gdLst>
              <a:gd name="connsiteX0" fmla="*/ 0 w 4457290"/>
              <a:gd name="connsiteY0" fmla="*/ 0 h 3393169"/>
              <a:gd name="connsiteX1" fmla="*/ 8193 w 4457290"/>
              <a:gd name="connsiteY1" fmla="*/ 49161 h 3393169"/>
              <a:gd name="connsiteX2" fmla="*/ 24580 w 4457290"/>
              <a:gd name="connsiteY2" fmla="*/ 81936 h 3393169"/>
              <a:gd name="connsiteX3" fmla="*/ 32774 w 4457290"/>
              <a:gd name="connsiteY3" fmla="*/ 106516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8193 w 4457290"/>
              <a:gd name="connsiteY1" fmla="*/ 49161 h 3393169"/>
              <a:gd name="connsiteX2" fmla="*/ 24580 w 4457290"/>
              <a:gd name="connsiteY2" fmla="*/ 81936 h 3393169"/>
              <a:gd name="connsiteX3" fmla="*/ 215368 w 4457290"/>
              <a:gd name="connsiteY3" fmla="*/ 181232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3450 w 4460740"/>
              <a:gd name="connsiteY0" fmla="*/ 0 h 3393169"/>
              <a:gd name="connsiteX1" fmla="*/ 11643 w 4460740"/>
              <a:gd name="connsiteY1" fmla="*/ 49161 h 3393169"/>
              <a:gd name="connsiteX2" fmla="*/ 135926 w 4460740"/>
              <a:gd name="connsiteY2" fmla="*/ 98541 h 3393169"/>
              <a:gd name="connsiteX3" fmla="*/ 218818 w 4460740"/>
              <a:gd name="connsiteY3" fmla="*/ 181232 h 3393169"/>
              <a:gd name="connsiteX4" fmla="*/ 44417 w 4460740"/>
              <a:gd name="connsiteY4" fmla="*/ 213032 h 3393169"/>
              <a:gd name="connsiteX5" fmla="*/ 60804 w 4460740"/>
              <a:gd name="connsiteY5" fmla="*/ 401484 h 3393169"/>
              <a:gd name="connsiteX6" fmla="*/ 68998 w 4460740"/>
              <a:gd name="connsiteY6" fmla="*/ 491613 h 3393169"/>
              <a:gd name="connsiteX7" fmla="*/ 85385 w 4460740"/>
              <a:gd name="connsiteY7" fmla="*/ 557161 h 3393169"/>
              <a:gd name="connsiteX8" fmla="*/ 101772 w 4460740"/>
              <a:gd name="connsiteY8" fmla="*/ 712839 h 3393169"/>
              <a:gd name="connsiteX9" fmla="*/ 167321 w 4460740"/>
              <a:gd name="connsiteY9" fmla="*/ 884903 h 3393169"/>
              <a:gd name="connsiteX10" fmla="*/ 216482 w 4460740"/>
              <a:gd name="connsiteY10" fmla="*/ 1024194 h 3393169"/>
              <a:gd name="connsiteX11" fmla="*/ 241063 w 4460740"/>
              <a:gd name="connsiteY11" fmla="*/ 1089742 h 3393169"/>
              <a:gd name="connsiteX12" fmla="*/ 265643 w 4460740"/>
              <a:gd name="connsiteY12" fmla="*/ 1229032 h 3393169"/>
              <a:gd name="connsiteX13" fmla="*/ 282030 w 4460740"/>
              <a:gd name="connsiteY13" fmla="*/ 1319161 h 3393169"/>
              <a:gd name="connsiteX14" fmla="*/ 331192 w 4460740"/>
              <a:gd name="connsiteY14" fmla="*/ 1466645 h 3393169"/>
              <a:gd name="connsiteX15" fmla="*/ 372159 w 4460740"/>
              <a:gd name="connsiteY15" fmla="*/ 1548581 h 3393169"/>
              <a:gd name="connsiteX16" fmla="*/ 404934 w 4460740"/>
              <a:gd name="connsiteY16" fmla="*/ 1597742 h 3393169"/>
              <a:gd name="connsiteX17" fmla="*/ 445901 w 4460740"/>
              <a:gd name="connsiteY17" fmla="*/ 1687871 h 3393169"/>
              <a:gd name="connsiteX18" fmla="*/ 462288 w 4460740"/>
              <a:gd name="connsiteY18" fmla="*/ 1728839 h 3393169"/>
              <a:gd name="connsiteX19" fmla="*/ 511450 w 4460740"/>
              <a:gd name="connsiteY19" fmla="*/ 1794387 h 3393169"/>
              <a:gd name="connsiteX20" fmla="*/ 576998 w 4460740"/>
              <a:gd name="connsiteY20" fmla="*/ 1917291 h 3393169"/>
              <a:gd name="connsiteX21" fmla="*/ 609772 w 4460740"/>
              <a:gd name="connsiteY21" fmla="*/ 1974645 h 3393169"/>
              <a:gd name="connsiteX22" fmla="*/ 790030 w 4460740"/>
              <a:gd name="connsiteY22" fmla="*/ 2171291 h 3393169"/>
              <a:gd name="connsiteX23" fmla="*/ 839192 w 4460740"/>
              <a:gd name="connsiteY23" fmla="*/ 2212258 h 3393169"/>
              <a:gd name="connsiteX24" fmla="*/ 880159 w 4460740"/>
              <a:gd name="connsiteY24" fmla="*/ 2253226 h 3393169"/>
              <a:gd name="connsiteX25" fmla="*/ 994869 w 4460740"/>
              <a:gd name="connsiteY25" fmla="*/ 2335161 h 3393169"/>
              <a:gd name="connsiteX26" fmla="*/ 1109579 w 4460740"/>
              <a:gd name="connsiteY26" fmla="*/ 2417097 h 3393169"/>
              <a:gd name="connsiteX27" fmla="*/ 1175127 w 4460740"/>
              <a:gd name="connsiteY27" fmla="*/ 2482645 h 3393169"/>
              <a:gd name="connsiteX28" fmla="*/ 1232482 w 4460740"/>
              <a:gd name="connsiteY28" fmla="*/ 2507226 h 3393169"/>
              <a:gd name="connsiteX29" fmla="*/ 1330804 w 4460740"/>
              <a:gd name="connsiteY29" fmla="*/ 2572774 h 3393169"/>
              <a:gd name="connsiteX30" fmla="*/ 1388159 w 4460740"/>
              <a:gd name="connsiteY30" fmla="*/ 2597355 h 3393169"/>
              <a:gd name="connsiteX31" fmla="*/ 1445514 w 4460740"/>
              <a:gd name="connsiteY31" fmla="*/ 2630129 h 3393169"/>
              <a:gd name="connsiteX32" fmla="*/ 1732288 w 4460740"/>
              <a:gd name="connsiteY32" fmla="*/ 2777613 h 3393169"/>
              <a:gd name="connsiteX33" fmla="*/ 1879772 w 4460740"/>
              <a:gd name="connsiteY33" fmla="*/ 2859549 h 3393169"/>
              <a:gd name="connsiteX34" fmla="*/ 1953514 w 4460740"/>
              <a:gd name="connsiteY34" fmla="*/ 2900516 h 3393169"/>
              <a:gd name="connsiteX35" fmla="*/ 2092804 w 4460740"/>
              <a:gd name="connsiteY35" fmla="*/ 2974258 h 3393169"/>
              <a:gd name="connsiteX36" fmla="*/ 2158353 w 4460740"/>
              <a:gd name="connsiteY36" fmla="*/ 3007032 h 3393169"/>
              <a:gd name="connsiteX37" fmla="*/ 2232095 w 4460740"/>
              <a:gd name="connsiteY37" fmla="*/ 3031613 h 3393169"/>
              <a:gd name="connsiteX38" fmla="*/ 2305837 w 4460740"/>
              <a:gd name="connsiteY38" fmla="*/ 3064387 h 3393169"/>
              <a:gd name="connsiteX39" fmla="*/ 2379579 w 4460740"/>
              <a:gd name="connsiteY39" fmla="*/ 3088968 h 3393169"/>
              <a:gd name="connsiteX40" fmla="*/ 2453321 w 4460740"/>
              <a:gd name="connsiteY40" fmla="*/ 3121742 h 3393169"/>
              <a:gd name="connsiteX41" fmla="*/ 2584417 w 4460740"/>
              <a:gd name="connsiteY41" fmla="*/ 3154516 h 3393169"/>
              <a:gd name="connsiteX42" fmla="*/ 2699127 w 4460740"/>
              <a:gd name="connsiteY42" fmla="*/ 3195484 h 3393169"/>
              <a:gd name="connsiteX43" fmla="*/ 2846611 w 4460740"/>
              <a:gd name="connsiteY43" fmla="*/ 3244645 h 3393169"/>
              <a:gd name="connsiteX44" fmla="*/ 2961321 w 4460740"/>
              <a:gd name="connsiteY44" fmla="*/ 3277420 h 3393169"/>
              <a:gd name="connsiteX45" fmla="*/ 3108804 w 4460740"/>
              <a:gd name="connsiteY45" fmla="*/ 3310194 h 3393169"/>
              <a:gd name="connsiteX46" fmla="*/ 3387385 w 4460740"/>
              <a:gd name="connsiteY46" fmla="*/ 3318387 h 3393169"/>
              <a:gd name="connsiteX47" fmla="*/ 3444740 w 4460740"/>
              <a:gd name="connsiteY47" fmla="*/ 3326581 h 3393169"/>
              <a:gd name="connsiteX48" fmla="*/ 3567643 w 4460740"/>
              <a:gd name="connsiteY48" fmla="*/ 3334774 h 3393169"/>
              <a:gd name="connsiteX49" fmla="*/ 3813450 w 4460740"/>
              <a:gd name="connsiteY49" fmla="*/ 3375742 h 3393169"/>
              <a:gd name="connsiteX50" fmla="*/ 3944546 w 4460740"/>
              <a:gd name="connsiteY50" fmla="*/ 3383936 h 3393169"/>
              <a:gd name="connsiteX51" fmla="*/ 4018288 w 4460740"/>
              <a:gd name="connsiteY51" fmla="*/ 3392129 h 3393169"/>
              <a:gd name="connsiteX52" fmla="*/ 4460740 w 446074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40967 w 4457290"/>
              <a:gd name="connsiteY4" fmla="*/ 21303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57354 w 4457290"/>
              <a:gd name="connsiteY5" fmla="*/ 401484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65548 w 4457290"/>
              <a:gd name="connsiteY6" fmla="*/ 491613 h 3393169"/>
              <a:gd name="connsiteX7" fmla="*/ 81935 w 4457290"/>
              <a:gd name="connsiteY7" fmla="*/ 557161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65548 w 4457290"/>
              <a:gd name="connsiteY6" fmla="*/ 491613 h 3393169"/>
              <a:gd name="connsiteX7" fmla="*/ 281128 w 4457290"/>
              <a:gd name="connsiteY7" fmla="*/ 573765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98322 w 4457290"/>
              <a:gd name="connsiteY8" fmla="*/ 71283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163871 w 4457290"/>
              <a:gd name="connsiteY9" fmla="*/ 884903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213032 w 4457290"/>
              <a:gd name="connsiteY10" fmla="*/ 1024194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237613 w 4457290"/>
              <a:gd name="connsiteY11" fmla="*/ 1089742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262193 w 4457290"/>
              <a:gd name="connsiteY12" fmla="*/ 1229032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20291 w 4457290"/>
              <a:gd name="connsiteY12" fmla="*/ 1262240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278580 w 4457290"/>
              <a:gd name="connsiteY13" fmla="*/ 1319161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27742 w 4457290"/>
              <a:gd name="connsiteY14" fmla="*/ 1466645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68709 w 4457290"/>
              <a:gd name="connsiteY15" fmla="*/ 1548581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81128 w 4457290"/>
              <a:gd name="connsiteY7" fmla="*/ 573765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64847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215368 w 4457290"/>
              <a:gd name="connsiteY3" fmla="*/ 181232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42064 w 4457290"/>
              <a:gd name="connsiteY31" fmla="*/ 2630129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384709 w 4457290"/>
              <a:gd name="connsiteY30" fmla="*/ 2597355 h 3393169"/>
              <a:gd name="connsiteX31" fmla="*/ 1454473 w 4457290"/>
              <a:gd name="connsiteY31" fmla="*/ 2597027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405391 w 4457290"/>
              <a:gd name="connsiteY30" fmla="*/ 2527013 h 3393169"/>
              <a:gd name="connsiteX31" fmla="*/ 1454473 w 4457290"/>
              <a:gd name="connsiteY31" fmla="*/ 2597027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57277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29032 w 4457290"/>
              <a:gd name="connsiteY28" fmla="*/ 2507226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171677 w 4457290"/>
              <a:gd name="connsiteY27" fmla="*/ 2482645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991419 w 4457290"/>
              <a:gd name="connsiteY25" fmla="*/ 2335161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876709 w 4457290"/>
              <a:gd name="connsiteY24" fmla="*/ 2253226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786580 w 4457290"/>
              <a:gd name="connsiteY22" fmla="*/ 2171291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06322 w 4457290"/>
              <a:gd name="connsiteY21" fmla="*/ 1974645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573548 w 4457290"/>
              <a:gd name="connsiteY20" fmla="*/ 1917291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08000 w 4457290"/>
              <a:gd name="connsiteY19" fmla="*/ 1794387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42451 w 4457290"/>
              <a:gd name="connsiteY17" fmla="*/ 1687871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01484 w 4457290"/>
              <a:gd name="connsiteY16" fmla="*/ 1597742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397664 w 4457290"/>
              <a:gd name="connsiteY15" fmla="*/ 1552719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373244 w 4457290"/>
              <a:gd name="connsiteY14" fmla="*/ 1479058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44764 w 4457290"/>
              <a:gd name="connsiteY13" fmla="*/ 1343988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32699 w 4457290"/>
              <a:gd name="connsiteY12" fmla="*/ 126637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12310 w 4457290"/>
              <a:gd name="connsiteY11" fmla="*/ 1106345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04329 w 4457290"/>
              <a:gd name="connsiteY10" fmla="*/ 1057401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458838 w 4457290"/>
              <a:gd name="connsiteY18" fmla="*/ 1728839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65172 w 4457290"/>
              <a:gd name="connsiteY22" fmla="*/ 2055434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35742 w 4457290"/>
              <a:gd name="connsiteY23" fmla="*/ 2212258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06129 w 4457290"/>
              <a:gd name="connsiteY26" fmla="*/ 2417097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05391 w 4457290"/>
              <a:gd name="connsiteY30" fmla="*/ 2527013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28838 w 4457290"/>
              <a:gd name="connsiteY32" fmla="*/ 277761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76322 w 4457290"/>
              <a:gd name="connsiteY33" fmla="*/ 2859549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917688 w 4457290"/>
              <a:gd name="connsiteY33" fmla="*/ 2834722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76643 w 4457290"/>
              <a:gd name="connsiteY21" fmla="*/ 1896028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14913 w 4457290"/>
              <a:gd name="connsiteY20" fmla="*/ 1813848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53501 w 4457290"/>
              <a:gd name="connsiteY19" fmla="*/ 1728182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25021 w 4457290"/>
              <a:gd name="connsiteY18" fmla="*/ 1687462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492090 w 4457290"/>
              <a:gd name="connsiteY17" fmla="*/ 1646494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42848 w 4457290"/>
              <a:gd name="connsiteY16" fmla="*/ 1535676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34893 w 4457290"/>
              <a:gd name="connsiteY15" fmla="*/ 1503066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02199 w 4457290"/>
              <a:gd name="connsiteY14" fmla="*/ 142526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381992 w 4457290"/>
              <a:gd name="connsiteY13" fmla="*/ 1323299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65791 w 4457290"/>
              <a:gd name="connsiteY12" fmla="*/ 1212588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2009919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877106 w 4457290"/>
              <a:gd name="connsiteY23" fmla="*/ 2088125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926104 w 4457290"/>
              <a:gd name="connsiteY23" fmla="*/ 2071786 h 3393169"/>
              <a:gd name="connsiteX24" fmla="*/ 951167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27624 w 4457290"/>
              <a:gd name="connsiteY22" fmla="*/ 1985412 h 3393169"/>
              <a:gd name="connsiteX23" fmla="*/ 926104 w 4457290"/>
              <a:gd name="connsiteY23" fmla="*/ 2071786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1989497 h 3393169"/>
              <a:gd name="connsiteX23" fmla="*/ 926104 w 4457290"/>
              <a:gd name="connsiteY23" fmla="*/ 2071786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  <a:gd name="connsiteX0" fmla="*/ 0 w 4457290"/>
              <a:gd name="connsiteY0" fmla="*/ 0 h 3393169"/>
              <a:gd name="connsiteX1" fmla="*/ 66292 w 4457290"/>
              <a:gd name="connsiteY1" fmla="*/ 24255 h 3393169"/>
              <a:gd name="connsiteX2" fmla="*/ 132476 w 4457290"/>
              <a:gd name="connsiteY2" fmla="*/ 98541 h 3393169"/>
              <a:gd name="connsiteX3" fmla="*/ 194686 w 4457290"/>
              <a:gd name="connsiteY3" fmla="*/ 189507 h 3393169"/>
              <a:gd name="connsiteX4" fmla="*/ 240160 w 4457290"/>
              <a:gd name="connsiteY4" fmla="*/ 304352 h 3393169"/>
              <a:gd name="connsiteX5" fmla="*/ 248301 w 4457290"/>
              <a:gd name="connsiteY5" fmla="*/ 434691 h 3393169"/>
              <a:gd name="connsiteX6" fmla="*/ 264741 w 4457290"/>
              <a:gd name="connsiteY6" fmla="*/ 516518 h 3393169"/>
              <a:gd name="connsiteX7" fmla="*/ 264582 w 4457290"/>
              <a:gd name="connsiteY7" fmla="*/ 582041 h 3393169"/>
              <a:gd name="connsiteX8" fmla="*/ 272616 w 4457290"/>
              <a:gd name="connsiteY8" fmla="*/ 754349 h 3393169"/>
              <a:gd name="connsiteX9" fmla="*/ 296666 w 4457290"/>
              <a:gd name="connsiteY9" fmla="*/ 934714 h 3393169"/>
              <a:gd name="connsiteX10" fmla="*/ 329148 w 4457290"/>
              <a:gd name="connsiteY10" fmla="*/ 1032576 h 3393169"/>
              <a:gd name="connsiteX11" fmla="*/ 341266 w 4457290"/>
              <a:gd name="connsiteY11" fmla="*/ 1098070 h 3393169"/>
              <a:gd name="connsiteX12" fmla="*/ 378041 w 4457290"/>
              <a:gd name="connsiteY12" fmla="*/ 1196249 h 3393169"/>
              <a:gd name="connsiteX13" fmla="*/ 406491 w 4457290"/>
              <a:gd name="connsiteY13" fmla="*/ 1298792 h 3393169"/>
              <a:gd name="connsiteX14" fmla="*/ 434864 w 4457290"/>
              <a:gd name="connsiteY14" fmla="*/ 1388506 h 3393169"/>
              <a:gd name="connsiteX15" fmla="*/ 463475 w 4457290"/>
              <a:gd name="connsiteY15" fmla="*/ 1449967 h 3393169"/>
              <a:gd name="connsiteX16" fmla="*/ 491846 w 4457290"/>
              <a:gd name="connsiteY16" fmla="*/ 1519337 h 3393169"/>
              <a:gd name="connsiteX17" fmla="*/ 512506 w 4457290"/>
              <a:gd name="connsiteY17" fmla="*/ 1581142 h 3393169"/>
              <a:gd name="connsiteX18" fmla="*/ 549519 w 4457290"/>
              <a:gd name="connsiteY18" fmla="*/ 1646617 h 3393169"/>
              <a:gd name="connsiteX19" fmla="*/ 586166 w 4457290"/>
              <a:gd name="connsiteY19" fmla="*/ 1703675 h 3393169"/>
              <a:gd name="connsiteX20" fmla="*/ 627163 w 4457290"/>
              <a:gd name="connsiteY20" fmla="*/ 1768920 h 3393169"/>
              <a:gd name="connsiteX21" fmla="*/ 697058 w 4457290"/>
              <a:gd name="connsiteY21" fmla="*/ 1871521 h 3393169"/>
              <a:gd name="connsiteX22" fmla="*/ 803125 w 4457290"/>
              <a:gd name="connsiteY22" fmla="*/ 1989497 h 3393169"/>
              <a:gd name="connsiteX23" fmla="*/ 901605 w 4457290"/>
              <a:gd name="connsiteY23" fmla="*/ 2084040 h 3393169"/>
              <a:gd name="connsiteX24" fmla="*/ 991999 w 4457290"/>
              <a:gd name="connsiteY24" fmla="*/ 2149782 h 3393169"/>
              <a:gd name="connsiteX25" fmla="*/ 1078285 w 4457290"/>
              <a:gd name="connsiteY25" fmla="*/ 2239993 h 3393169"/>
              <a:gd name="connsiteX26" fmla="*/ 1143358 w 4457290"/>
              <a:gd name="connsiteY26" fmla="*/ 2288826 h 3393169"/>
              <a:gd name="connsiteX27" fmla="*/ 1217179 w 4457290"/>
              <a:gd name="connsiteY27" fmla="*/ 2346099 h 3393169"/>
              <a:gd name="connsiteX28" fmla="*/ 1278669 w 4457290"/>
              <a:gd name="connsiteY28" fmla="*/ 2395505 h 3393169"/>
              <a:gd name="connsiteX29" fmla="*/ 1327354 w 4457290"/>
              <a:gd name="connsiteY29" fmla="*/ 2444504 h 3393169"/>
              <a:gd name="connsiteX30" fmla="*/ 1426074 w 4457290"/>
              <a:gd name="connsiteY30" fmla="*/ 2522875 h 3393169"/>
              <a:gd name="connsiteX31" fmla="*/ 1578567 w 4457290"/>
              <a:gd name="connsiteY31" fmla="*/ 2646680 h 3393169"/>
              <a:gd name="connsiteX32" fmla="*/ 1749521 w 4457290"/>
              <a:gd name="connsiteY32" fmla="*/ 2761063 h 3393169"/>
              <a:gd name="connsiteX33" fmla="*/ 1859778 w 4457290"/>
              <a:gd name="connsiteY33" fmla="*/ 2830584 h 3393169"/>
              <a:gd name="connsiteX34" fmla="*/ 1950064 w 4457290"/>
              <a:gd name="connsiteY34" fmla="*/ 2900516 h 3393169"/>
              <a:gd name="connsiteX35" fmla="*/ 2089354 w 4457290"/>
              <a:gd name="connsiteY35" fmla="*/ 2974258 h 3393169"/>
              <a:gd name="connsiteX36" fmla="*/ 2154903 w 4457290"/>
              <a:gd name="connsiteY36" fmla="*/ 3007032 h 3393169"/>
              <a:gd name="connsiteX37" fmla="*/ 2228645 w 4457290"/>
              <a:gd name="connsiteY37" fmla="*/ 3031613 h 3393169"/>
              <a:gd name="connsiteX38" fmla="*/ 2302387 w 4457290"/>
              <a:gd name="connsiteY38" fmla="*/ 3064387 h 3393169"/>
              <a:gd name="connsiteX39" fmla="*/ 2376129 w 4457290"/>
              <a:gd name="connsiteY39" fmla="*/ 3088968 h 3393169"/>
              <a:gd name="connsiteX40" fmla="*/ 2449871 w 4457290"/>
              <a:gd name="connsiteY40" fmla="*/ 3121742 h 3393169"/>
              <a:gd name="connsiteX41" fmla="*/ 2580967 w 4457290"/>
              <a:gd name="connsiteY41" fmla="*/ 3154516 h 3393169"/>
              <a:gd name="connsiteX42" fmla="*/ 2695677 w 4457290"/>
              <a:gd name="connsiteY42" fmla="*/ 3195484 h 3393169"/>
              <a:gd name="connsiteX43" fmla="*/ 2843161 w 4457290"/>
              <a:gd name="connsiteY43" fmla="*/ 3244645 h 3393169"/>
              <a:gd name="connsiteX44" fmla="*/ 2957871 w 4457290"/>
              <a:gd name="connsiteY44" fmla="*/ 3277420 h 3393169"/>
              <a:gd name="connsiteX45" fmla="*/ 3105354 w 4457290"/>
              <a:gd name="connsiteY45" fmla="*/ 3310194 h 3393169"/>
              <a:gd name="connsiteX46" fmla="*/ 3383935 w 4457290"/>
              <a:gd name="connsiteY46" fmla="*/ 3318387 h 3393169"/>
              <a:gd name="connsiteX47" fmla="*/ 3441290 w 4457290"/>
              <a:gd name="connsiteY47" fmla="*/ 3326581 h 3393169"/>
              <a:gd name="connsiteX48" fmla="*/ 3564193 w 4457290"/>
              <a:gd name="connsiteY48" fmla="*/ 3334774 h 3393169"/>
              <a:gd name="connsiteX49" fmla="*/ 3810000 w 4457290"/>
              <a:gd name="connsiteY49" fmla="*/ 3375742 h 3393169"/>
              <a:gd name="connsiteX50" fmla="*/ 3941096 w 4457290"/>
              <a:gd name="connsiteY50" fmla="*/ 3383936 h 3393169"/>
              <a:gd name="connsiteX51" fmla="*/ 4014838 w 4457290"/>
              <a:gd name="connsiteY51" fmla="*/ 3392129 h 3393169"/>
              <a:gd name="connsiteX52" fmla="*/ 4457290 w 4457290"/>
              <a:gd name="connsiteY52" fmla="*/ 3392129 h 339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457290" h="3393169">
                <a:moveTo>
                  <a:pt x="0" y="0"/>
                </a:moveTo>
                <a:cubicBezTo>
                  <a:pt x="2731" y="16387"/>
                  <a:pt x="44213" y="7832"/>
                  <a:pt x="66292" y="24255"/>
                </a:cubicBezTo>
                <a:cubicBezTo>
                  <a:pt x="88371" y="40678"/>
                  <a:pt x="111077" y="70999"/>
                  <a:pt x="132476" y="98541"/>
                </a:cubicBezTo>
                <a:cubicBezTo>
                  <a:pt x="153875" y="126083"/>
                  <a:pt x="191955" y="181314"/>
                  <a:pt x="194686" y="189507"/>
                </a:cubicBezTo>
                <a:cubicBezTo>
                  <a:pt x="197417" y="225012"/>
                  <a:pt x="231224" y="263488"/>
                  <a:pt x="240160" y="304352"/>
                </a:cubicBezTo>
                <a:cubicBezTo>
                  <a:pt x="249096" y="345216"/>
                  <a:pt x="229849" y="342424"/>
                  <a:pt x="248301" y="434691"/>
                </a:cubicBezTo>
                <a:cubicBezTo>
                  <a:pt x="251032" y="464734"/>
                  <a:pt x="262028" y="491960"/>
                  <a:pt x="264741" y="516518"/>
                </a:cubicBezTo>
                <a:cubicBezTo>
                  <a:pt x="267454" y="541076"/>
                  <a:pt x="263270" y="542403"/>
                  <a:pt x="264582" y="582041"/>
                </a:cubicBezTo>
                <a:cubicBezTo>
                  <a:pt x="265894" y="621679"/>
                  <a:pt x="267269" y="695570"/>
                  <a:pt x="272616" y="754349"/>
                </a:cubicBezTo>
                <a:cubicBezTo>
                  <a:pt x="277963" y="813128"/>
                  <a:pt x="287244" y="888343"/>
                  <a:pt x="296666" y="934714"/>
                </a:cubicBezTo>
                <a:cubicBezTo>
                  <a:pt x="306088" y="981085"/>
                  <a:pt x="321715" y="1005350"/>
                  <a:pt x="329148" y="1032576"/>
                </a:cubicBezTo>
                <a:cubicBezTo>
                  <a:pt x="336581" y="1059802"/>
                  <a:pt x="333072" y="1076221"/>
                  <a:pt x="341266" y="1098070"/>
                </a:cubicBezTo>
                <a:cubicBezTo>
                  <a:pt x="355666" y="1213280"/>
                  <a:pt x="367170" y="1162795"/>
                  <a:pt x="378041" y="1196249"/>
                </a:cubicBezTo>
                <a:cubicBezTo>
                  <a:pt x="388912" y="1229703"/>
                  <a:pt x="397021" y="1266749"/>
                  <a:pt x="406491" y="1298792"/>
                </a:cubicBezTo>
                <a:cubicBezTo>
                  <a:pt x="415962" y="1330835"/>
                  <a:pt x="425367" y="1363310"/>
                  <a:pt x="434864" y="1388506"/>
                </a:cubicBezTo>
                <a:cubicBezTo>
                  <a:pt x="444361" y="1413702"/>
                  <a:pt x="446537" y="1424560"/>
                  <a:pt x="463475" y="1449967"/>
                </a:cubicBezTo>
                <a:lnTo>
                  <a:pt x="491846" y="1519337"/>
                </a:lnTo>
                <a:cubicBezTo>
                  <a:pt x="525369" y="1619907"/>
                  <a:pt x="502894" y="1559929"/>
                  <a:pt x="512506" y="1581142"/>
                </a:cubicBezTo>
                <a:cubicBezTo>
                  <a:pt x="522118" y="1602355"/>
                  <a:pt x="537242" y="1626195"/>
                  <a:pt x="549519" y="1646617"/>
                </a:cubicBezTo>
                <a:cubicBezTo>
                  <a:pt x="561796" y="1667039"/>
                  <a:pt x="573225" y="1683291"/>
                  <a:pt x="586166" y="1703675"/>
                </a:cubicBezTo>
                <a:cubicBezTo>
                  <a:pt x="599107" y="1724059"/>
                  <a:pt x="608681" y="1740946"/>
                  <a:pt x="627163" y="1768920"/>
                </a:cubicBezTo>
                <a:cubicBezTo>
                  <a:pt x="645645" y="1796894"/>
                  <a:pt x="667731" y="1834758"/>
                  <a:pt x="697058" y="1871521"/>
                </a:cubicBezTo>
                <a:cubicBezTo>
                  <a:pt x="726385" y="1908284"/>
                  <a:pt x="769034" y="1954077"/>
                  <a:pt x="803125" y="1989497"/>
                </a:cubicBezTo>
                <a:cubicBezTo>
                  <a:pt x="837216" y="2024917"/>
                  <a:pt x="870126" y="2057326"/>
                  <a:pt x="901605" y="2084040"/>
                </a:cubicBezTo>
                <a:cubicBezTo>
                  <a:pt x="933084" y="2110754"/>
                  <a:pt x="962552" y="2123790"/>
                  <a:pt x="991999" y="2149782"/>
                </a:cubicBezTo>
                <a:cubicBezTo>
                  <a:pt x="1021446" y="2175774"/>
                  <a:pt x="1053059" y="2216819"/>
                  <a:pt x="1078285" y="2239993"/>
                </a:cubicBezTo>
                <a:cubicBezTo>
                  <a:pt x="1103511" y="2263167"/>
                  <a:pt x="1051159" y="2233506"/>
                  <a:pt x="1143358" y="2288826"/>
                </a:cubicBezTo>
                <a:cubicBezTo>
                  <a:pt x="1166785" y="2320062"/>
                  <a:pt x="1194627" y="2328319"/>
                  <a:pt x="1217179" y="2346099"/>
                </a:cubicBezTo>
                <a:cubicBezTo>
                  <a:pt x="1239731" y="2363879"/>
                  <a:pt x="1260307" y="2379104"/>
                  <a:pt x="1278669" y="2395505"/>
                </a:cubicBezTo>
                <a:cubicBezTo>
                  <a:pt x="1297031" y="2411906"/>
                  <a:pt x="1302787" y="2423276"/>
                  <a:pt x="1327354" y="2444504"/>
                </a:cubicBezTo>
                <a:cubicBezTo>
                  <a:pt x="1351921" y="2465732"/>
                  <a:pt x="1384205" y="2489179"/>
                  <a:pt x="1426074" y="2522875"/>
                </a:cubicBezTo>
                <a:cubicBezTo>
                  <a:pt x="1467943" y="2556571"/>
                  <a:pt x="1524659" y="2606982"/>
                  <a:pt x="1578567" y="2646680"/>
                </a:cubicBezTo>
                <a:cubicBezTo>
                  <a:pt x="1632475" y="2686378"/>
                  <a:pt x="1581021" y="2667451"/>
                  <a:pt x="1749521" y="2761063"/>
                </a:cubicBezTo>
                <a:lnTo>
                  <a:pt x="1859778" y="2830584"/>
                </a:lnTo>
                <a:cubicBezTo>
                  <a:pt x="1884359" y="2844240"/>
                  <a:pt x="1911801" y="2876570"/>
                  <a:pt x="1950064" y="2900516"/>
                </a:cubicBezTo>
                <a:cubicBezTo>
                  <a:pt x="1988327" y="2924462"/>
                  <a:pt x="1975599" y="2920726"/>
                  <a:pt x="2089354" y="2974258"/>
                </a:cubicBezTo>
                <a:cubicBezTo>
                  <a:pt x="2111457" y="2984660"/>
                  <a:pt x="2132314" y="2997731"/>
                  <a:pt x="2154903" y="3007032"/>
                </a:cubicBezTo>
                <a:cubicBezTo>
                  <a:pt x="2178862" y="3016897"/>
                  <a:pt x="2204496" y="3022222"/>
                  <a:pt x="2228645" y="3031613"/>
                </a:cubicBezTo>
                <a:cubicBezTo>
                  <a:pt x="2253715" y="3041362"/>
                  <a:pt x="2277317" y="3054638"/>
                  <a:pt x="2302387" y="3064387"/>
                </a:cubicBezTo>
                <a:cubicBezTo>
                  <a:pt x="2326536" y="3073778"/>
                  <a:pt x="2351980" y="3079577"/>
                  <a:pt x="2376129" y="3088968"/>
                </a:cubicBezTo>
                <a:cubicBezTo>
                  <a:pt x="2401199" y="3098717"/>
                  <a:pt x="2424252" y="3113544"/>
                  <a:pt x="2449871" y="3121742"/>
                </a:cubicBezTo>
                <a:cubicBezTo>
                  <a:pt x="2492772" y="3135470"/>
                  <a:pt x="2539566" y="3136772"/>
                  <a:pt x="2580967" y="3154516"/>
                </a:cubicBezTo>
                <a:cubicBezTo>
                  <a:pt x="2682150" y="3197881"/>
                  <a:pt x="2593896" y="3162914"/>
                  <a:pt x="2695677" y="3195484"/>
                </a:cubicBezTo>
                <a:cubicBezTo>
                  <a:pt x="2745032" y="3211278"/>
                  <a:pt x="2793334" y="3230409"/>
                  <a:pt x="2843161" y="3244645"/>
                </a:cubicBezTo>
                <a:cubicBezTo>
                  <a:pt x="2881398" y="3255570"/>
                  <a:pt x="2920145" y="3264845"/>
                  <a:pt x="2957871" y="3277420"/>
                </a:cubicBezTo>
                <a:cubicBezTo>
                  <a:pt x="3015860" y="3296750"/>
                  <a:pt x="3033644" y="3305517"/>
                  <a:pt x="3105354" y="3310194"/>
                </a:cubicBezTo>
                <a:cubicBezTo>
                  <a:pt x="3198058" y="3316240"/>
                  <a:pt x="3291075" y="3315656"/>
                  <a:pt x="3383935" y="3318387"/>
                </a:cubicBezTo>
                <a:cubicBezTo>
                  <a:pt x="3403053" y="3321118"/>
                  <a:pt x="3422057" y="3324833"/>
                  <a:pt x="3441290" y="3326581"/>
                </a:cubicBezTo>
                <a:cubicBezTo>
                  <a:pt x="3482180" y="3330298"/>
                  <a:pt x="3523451" y="3329681"/>
                  <a:pt x="3564193" y="3334774"/>
                </a:cubicBezTo>
                <a:cubicBezTo>
                  <a:pt x="3686112" y="3350014"/>
                  <a:pt x="3697075" y="3364060"/>
                  <a:pt x="3810000" y="3375742"/>
                </a:cubicBezTo>
                <a:cubicBezTo>
                  <a:pt x="3853552" y="3380247"/>
                  <a:pt x="3897451" y="3380444"/>
                  <a:pt x="3941096" y="3383936"/>
                </a:cubicBezTo>
                <a:cubicBezTo>
                  <a:pt x="3965749" y="3385908"/>
                  <a:pt x="3990109" y="3391737"/>
                  <a:pt x="4014838" y="3392129"/>
                </a:cubicBezTo>
                <a:cubicBezTo>
                  <a:pt x="4162303" y="3394470"/>
                  <a:pt x="4309806" y="3392129"/>
                  <a:pt x="4457290" y="3392129"/>
                </a:cubicBezTo>
              </a:path>
            </a:pathLst>
          </a:custGeom>
          <a:ln w="57150" cmpd="sng">
            <a:solidFill>
              <a:srgbClr val="FAC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80" y="381205"/>
            <a:ext cx="8729928" cy="631177"/>
          </a:xfrm>
        </p:spPr>
        <p:txBody>
          <a:bodyPr>
            <a:noAutofit/>
          </a:bodyPr>
          <a:lstStyle/>
          <a:p>
            <a:r>
              <a:rPr lang="en-US" sz="3600" dirty="0" smtClean="0"/>
              <a:t>Weather-climate forecasts will be uncertain. </a:t>
            </a:r>
            <a:br>
              <a:rPr lang="en-US" sz="3600" dirty="0" smtClean="0"/>
            </a:br>
            <a:r>
              <a:rPr lang="en-US" sz="3600" dirty="0" smtClean="0"/>
              <a:t>Their </a:t>
            </a:r>
            <a:r>
              <a:rPr lang="en-US" sz="3600" dirty="0"/>
              <a:t>u</a:t>
            </a:r>
            <a:r>
              <a:rPr lang="en-US" sz="3600" dirty="0" smtClean="0"/>
              <a:t>ncertainty will be state dependent.</a:t>
            </a:r>
            <a:endParaRPr lang="en-US" sz="3600" dirty="0"/>
          </a:p>
        </p:txBody>
      </p:sp>
      <p:pic>
        <p:nvPicPr>
          <p:cNvPr id="5" name="Picture 4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6588"/>
            <a:ext cx="5523922" cy="5233725"/>
          </a:xfrm>
          <a:prstGeom prst="rect">
            <a:avLst/>
          </a:prstGeom>
        </p:spPr>
      </p:pic>
      <p:pic>
        <p:nvPicPr>
          <p:cNvPr id="9" name="Picture 8" descr="Screen Shot 2012-05-29 at 1.1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5" y="1943974"/>
            <a:ext cx="2237989" cy="1793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7149" y="6113982"/>
            <a:ext cx="3063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Lorenz (1963 JAS) “attractor”</a:t>
            </a:r>
          </a:p>
          <a:p>
            <a:r>
              <a:rPr lang="en-US" dirty="0" smtClean="0"/>
              <a:t>figure c/o Tim Palmer, ECMWF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5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788"/>
            <a:ext cx="9144000" cy="791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Ensemble predictions used to quantify uncertainty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0012" y="5599229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initial conditions to estimate errors due to uncertainty in analyzed state.</a:t>
            </a:r>
          </a:p>
          <a:p>
            <a:r>
              <a:rPr lang="en-US" dirty="0" smtClean="0"/>
              <a:t>Different models or stochastic physics to estimate errors due to forecast model imperfections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8635" y="6450317"/>
            <a:ext cx="1957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c/o Tim Palmer, ECMWF</a:t>
            </a:r>
            <a:endParaRPr lang="en-US" sz="1400" dirty="0"/>
          </a:p>
        </p:txBody>
      </p:sp>
      <p:pic>
        <p:nvPicPr>
          <p:cNvPr id="4" name="Picture 5" descr="Screen shot 2012-01-24 at 10.02.40 AM.png"/>
          <p:cNvPicPr>
            <a:picLocks noChangeAspect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665"/>
            <a:ext cx="9144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60097-7589-7047-AE63-A4379581957B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012" y="6397402"/>
            <a:ext cx="265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Monte-Carlo integration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5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3324</Words>
  <Application>Microsoft Macintosh PowerPoint</Application>
  <PresentationFormat>On-screen Show (4:3)</PresentationFormat>
  <Paragraphs>577</Paragraphs>
  <Slides>61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Equation</vt:lpstr>
      <vt:lpstr>Weather-climate and  ensemble prediction methods</vt:lpstr>
      <vt:lpstr>We are often confused.  Don’t be.</vt:lpstr>
      <vt:lpstr>What does weather-climate mean? A process-oriented view</vt:lpstr>
      <vt:lpstr>What does weather-climate mean?</vt:lpstr>
      <vt:lpstr>What does weather-climate mean? A predictability-oriented view</vt:lpstr>
      <vt:lpstr>PowerPoint Presentation</vt:lpstr>
      <vt:lpstr>PowerPoint Presentation</vt:lpstr>
      <vt:lpstr>Weather-climate forecasts will be uncertain.  Their uncertainty will be state dependent.</vt:lpstr>
      <vt:lpstr>Ensemble predictions used to quantify uncertainty</vt:lpstr>
      <vt:lpstr>Mid-latitude predictability theory</vt:lpstr>
      <vt:lpstr>Mid-latitude predictability theory</vt:lpstr>
      <vt:lpstr>Mid-latitude predictability theory</vt:lpstr>
      <vt:lpstr>Mid-latitude predictability theory</vt:lpstr>
      <vt:lpstr>Conclusions from modern predictability experiments</vt:lpstr>
      <vt:lpstr>There is a science to the  quantification of  meteorological uncertainty.     Better ensemble prediction methods  more useful weather-climate forecasts</vt:lpstr>
      <vt:lpstr>PowerPoint Presentation</vt:lpstr>
      <vt:lpstr>Hovmöller  of 250 hPa  meridional wind analyses     In 3.5 days, the wave train has covered a third of the globe.  Use of a global forecast model is clearly necessary,  if not sufficient.</vt:lpstr>
      <vt:lpstr>Massive bust of day +5 NCEP global deterministic; totally misses jet stream pattern</vt:lpstr>
      <vt:lpstr>“Spaghetti plots”, NCEP ensemble (546 dam contour, + 5 day forecast)</vt:lpstr>
      <vt:lpstr>“Spaghetti plots”, ECMWF ensemble (546 dam contour + 5 day forecast)</vt:lpstr>
      <vt:lpstr>What then comprises a “good”  weather – climate ensemble?</vt:lpstr>
      <vt:lpstr>Unreliable ensemble?</vt:lpstr>
      <vt:lpstr>Unreliable ensemble?</vt:lpstr>
      <vt:lpstr>PowerPoint Presentation</vt:lpstr>
      <vt:lpstr>“Rank histograms,” aka “Talagrand diagrams”</vt:lpstr>
      <vt:lpstr>Also: “reliability diagrams”</vt:lpstr>
      <vt:lpstr>Sharpness also important</vt:lpstr>
      <vt:lpstr>“Spread-error” relationships  are important, too.</vt:lpstr>
      <vt:lpstr>Consistency between spread and error in global ensemble prediction systems ?</vt:lpstr>
      <vt:lpstr>Scientifically, what must be done to produce high-quality ensembles?</vt:lpstr>
      <vt:lpstr>Scientifically, what must be done to produce high-quality ensembles?</vt:lpstr>
      <vt:lpstr>Scientifically, what must be done to produce high-quality ensembles?</vt:lpstr>
      <vt:lpstr>PowerPoint Presentation</vt:lpstr>
      <vt:lpstr>PowerPoint Presentation</vt:lpstr>
      <vt:lpstr>TIGGE analysis spread,  temperature at 850 hPa</vt:lpstr>
      <vt:lpstr>Analysis spread,  250 hPa u component</vt:lpstr>
      <vt:lpstr>PowerPoint Presentation</vt:lpstr>
      <vt:lpstr>State estimation (“data assimilation”) A statistical process that combines prior information (a first-guess forecast) with new observations.</vt:lpstr>
      <vt:lpstr>State estimation (“data assimilation”)</vt:lpstr>
      <vt:lpstr>State estimation (“data assimilation”)</vt:lpstr>
      <vt:lpstr>State estimation (“data assimilation”)</vt:lpstr>
      <vt:lpstr>Forecast errors may be very different from one day to the next because of “chaos”</vt:lpstr>
      <vt:lpstr>Data Assimilation – Bayes Rules!</vt:lpstr>
      <vt:lpstr>The Ensemble Kalman Filter (skipping all the math)</vt:lpstr>
      <vt:lpstr>A full NWP example</vt:lpstr>
      <vt:lpstr>Climate reanalysis example (20th Century Reanalysis Project: http://www.esrl.noaa.gov/psd/data/20thC_Rean/) only surface pressure observations used (red dots) shading:  500 hPa Z analysis ensemble spread contours:  500 hPa Z analysis mean</vt:lpstr>
      <vt:lpstr>PowerPoint Presentation</vt:lpstr>
      <vt:lpstr>Where is the EnKF used?</vt:lpstr>
      <vt:lpstr>What limits EnKF performance?</vt:lpstr>
      <vt:lpstr>Dealing with model uncertainty</vt:lpstr>
      <vt:lpstr>Dealing with model uncertainty</vt:lpstr>
      <vt:lpstr>“Stochastic parameterization”</vt:lpstr>
      <vt:lpstr>PowerPoint Presentation</vt:lpstr>
      <vt:lpstr>Stochastic lattice: a sample non-deterministic convective parameterization</vt:lpstr>
      <vt:lpstr>Initializing ensembles - summary</vt:lpstr>
      <vt:lpstr>Using reforecasts</vt:lpstr>
      <vt:lpstr>Using reforecasts</vt:lpstr>
      <vt:lpstr>These forecasts are very reliable.</vt:lpstr>
      <vt:lpstr>New reforecast data set</vt:lpstr>
      <vt:lpstr>Wrap-up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Weather-climate and  ensemble prediction</dc:title>
  <dc:creator>Tom Hamill</dc:creator>
  <cp:lastModifiedBy>Tom Hamill</cp:lastModifiedBy>
  <cp:revision>31</cp:revision>
  <dcterms:created xsi:type="dcterms:W3CDTF">2012-05-29T19:07:24Z</dcterms:created>
  <dcterms:modified xsi:type="dcterms:W3CDTF">2012-06-05T20:46:11Z</dcterms:modified>
</cp:coreProperties>
</file>