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Default Extension="gif" ContentType="image/gif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70" r:id="rId13"/>
    <p:sldId id="271" r:id="rId14"/>
    <p:sldId id="276" r:id="rId15"/>
    <p:sldId id="279" r:id="rId16"/>
    <p:sldId id="278" r:id="rId17"/>
    <p:sldId id="277" r:id="rId18"/>
    <p:sldId id="274" r:id="rId19"/>
    <p:sldId id="275" r:id="rId20"/>
    <p:sldId id="280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C81E6-2A7D-4643-B49C-393B42DA4259}" type="datetimeFigureOut">
              <a:rPr lang="en-US" smtClean="0"/>
              <a:pPr/>
              <a:t>9/22/10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37305-15EA-FC4A-9EDE-488A193C9D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DF8D1-A3B4-E54F-901A-6AC0E7FD92E3}" type="datetimeFigureOut">
              <a:rPr lang="en-US" smtClean="0"/>
              <a:pPr/>
              <a:t>9/22/10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36FC2-F9DD-EA4A-8F55-C8A95126A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6D27-5145-0847-A771-509226B3F66D}" type="datetime1">
              <a:rPr lang="en-US" smtClean="0"/>
              <a:pPr/>
              <a:t>9/22/10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6B-B705-BE49-A7FC-9B979D8A2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FA31-755A-5A43-B835-2B5898B528A1}" type="datetime1">
              <a:rPr lang="en-US" smtClean="0"/>
              <a:pPr/>
              <a:t>9/22/10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6B-B705-BE49-A7FC-9B979D8A2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B1A0-A123-954B-9445-D0C62888BAAC}" type="datetime1">
              <a:rPr lang="en-US" smtClean="0"/>
              <a:pPr/>
              <a:t>9/22/10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6B-B705-BE49-A7FC-9B979D8A2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1C0E-F591-5F44-874E-8B1BC59AE59D}" type="datetime1">
              <a:rPr lang="en-US" smtClean="0"/>
              <a:pPr/>
              <a:t>9/22/10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6B-B705-BE49-A7FC-9B979D8A2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9CEC6-8614-9649-84EA-AD5628F3AA04}" type="datetime1">
              <a:rPr lang="en-US" smtClean="0"/>
              <a:pPr/>
              <a:t>9/22/10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6B-B705-BE49-A7FC-9B979D8A2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6EC5-E6BE-D844-BB02-17FFEDB14A3C}" type="datetime1">
              <a:rPr lang="en-US" smtClean="0"/>
              <a:pPr/>
              <a:t>9/22/10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6B-B705-BE49-A7FC-9B979D8A2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AE1A-46FC-9F4A-9F32-D7EBCC516C04}" type="datetime1">
              <a:rPr lang="en-US" smtClean="0"/>
              <a:pPr/>
              <a:t>9/22/10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6B-B705-BE49-A7FC-9B979D8A2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56BA-6CA3-4045-84E3-8C5A06F525B2}" type="datetime1">
              <a:rPr lang="en-US" smtClean="0"/>
              <a:pPr/>
              <a:t>9/22/10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6B-B705-BE49-A7FC-9B979D8A2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9CB7-2B81-F84B-9B9D-1E32000C6E45}" type="datetime1">
              <a:rPr lang="en-US" smtClean="0"/>
              <a:pPr/>
              <a:t>9/22/10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6B-B705-BE49-A7FC-9B979D8A2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AB671-60C0-7844-B7BB-07895E44CA7A}" type="datetime1">
              <a:rPr lang="en-US" smtClean="0"/>
              <a:pPr/>
              <a:t>9/22/10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6B-B705-BE49-A7FC-9B979D8A2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F5F9-5CF5-D142-BD78-DCDC386F90C7}" type="datetime1">
              <a:rPr lang="en-US" smtClean="0"/>
              <a:pPr/>
              <a:t>9/22/10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6B-B705-BE49-A7FC-9B979D8A2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70A6C-7732-D24D-B29A-E2FD7B69288E}" type="datetime1">
              <a:rPr lang="en-US" smtClean="0"/>
              <a:pPr/>
              <a:t>9/22/10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0A56B-B705-BE49-A7FC-9B979D8A2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gi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43645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/>
              <a:t>T</a:t>
            </a:r>
            <a:r>
              <a:rPr lang="en-US" sz="4800" dirty="0" smtClean="0"/>
              <a:t>esting of the GFS EnKF</a:t>
            </a:r>
            <a:br>
              <a:rPr lang="en-US" sz="4800" dirty="0" smtClean="0"/>
            </a:br>
            <a:r>
              <a:rPr lang="en-US" sz="4800" dirty="0" smtClean="0"/>
              <a:t>for 2010’s tropical cyclones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13019"/>
            <a:ext cx="7772400" cy="2308456"/>
          </a:xfrm>
        </p:spPr>
        <p:txBody>
          <a:bodyPr>
            <a:normAutofit fontScale="77500" lnSpcReduction="20000"/>
          </a:bodyPr>
          <a:lstStyle/>
          <a:p>
            <a:r>
              <a:rPr lang="en-US" sz="4480" dirty="0" smtClean="0"/>
              <a:t>Tom Hamill, Jeff Whitaker, Phil </a:t>
            </a:r>
            <a:r>
              <a:rPr lang="en-US" sz="4480" dirty="0" err="1" smtClean="0"/>
              <a:t>Pegion</a:t>
            </a:r>
            <a:r>
              <a:rPr lang="en-US" sz="4480" dirty="0" smtClean="0"/>
              <a:t>, </a:t>
            </a:r>
          </a:p>
          <a:p>
            <a:r>
              <a:rPr lang="en-US" sz="4480" dirty="0" smtClean="0"/>
              <a:t>and Mike Fiorino</a:t>
            </a:r>
          </a:p>
          <a:p>
            <a:endParaRPr lang="en-US" dirty="0" smtClean="0"/>
          </a:p>
          <a:p>
            <a:r>
              <a:rPr lang="en-US" dirty="0" smtClean="0"/>
              <a:t>ESRL/PSD and GSD</a:t>
            </a:r>
          </a:p>
          <a:p>
            <a:r>
              <a:rPr lang="en-US" dirty="0" err="1" smtClean="0"/>
              <a:t>tom.hamill@noaa.gov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6B-B705-BE49-A7FC-9B979D8A21BF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Thorpexlogof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747" y="454275"/>
            <a:ext cx="2268857" cy="554806"/>
          </a:xfrm>
          <a:prstGeom prst="rect">
            <a:avLst/>
          </a:prstGeom>
        </p:spPr>
      </p:pic>
      <p:pic>
        <p:nvPicPr>
          <p:cNvPr id="6" name="Picture 5" descr="NOAA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54" y="202067"/>
            <a:ext cx="1699252" cy="1723686"/>
          </a:xfrm>
          <a:prstGeom prst="rect">
            <a:avLst/>
          </a:prstGeom>
        </p:spPr>
      </p:pic>
      <p:pic>
        <p:nvPicPr>
          <p:cNvPr id="7" name="Picture 6" descr="dsrc_glob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170" y="244276"/>
            <a:ext cx="2085383" cy="15296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70046" y="20206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ESRL</a:t>
            </a:r>
            <a:endParaRPr lang="en-US" dirty="0"/>
          </a:p>
        </p:txBody>
      </p:sp>
      <p:pic>
        <p:nvPicPr>
          <p:cNvPr id="9" name="Picture 8" descr="Screen shot 2010-09-16 at 2.41.48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0831" y="1400731"/>
            <a:ext cx="4429866" cy="3648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9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statistics, GFS/EnKF vs. UKMO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6B-B705-BE49-A7FC-9B979D8A21B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ukm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40" y="1001097"/>
            <a:ext cx="8517341" cy="5241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266" y="6356350"/>
            <a:ext cx="821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Again, improvement is mostly statistically significant, outside 5/95 block bootstrap CI’s.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92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Global statistics, GFS/EnKF vs. CMC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6B-B705-BE49-A7FC-9B979D8A21B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cm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32" y="1036116"/>
            <a:ext cx="7862998" cy="4838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40923"/>
            <a:ext cx="7761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CMC less skillful, but at least their error is consistent with their spread in general.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3762"/>
          </a:xfrm>
        </p:spPr>
        <p:txBody>
          <a:bodyPr/>
          <a:lstStyle/>
          <a:p>
            <a:r>
              <a:rPr lang="en-US" dirty="0" smtClean="0"/>
              <a:t>Lead-dependent bias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6B-B705-BE49-A7FC-9B979D8A21B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bi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354504"/>
            <a:ext cx="8128000" cy="50018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333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</a:t>
            </a:r>
            <a:r>
              <a:rPr lang="en-US" sz="3600" dirty="0" smtClean="0"/>
              <a:t>ecrease in intensity with most intense storms early in forecast – same as last year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6B-B705-BE49-A7FC-9B979D8A21B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bia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447728"/>
            <a:ext cx="8356600" cy="43582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033184"/>
            <a:ext cx="7431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have not made switch yet with this to separate position/intensity assimilation</a:t>
            </a:r>
          </a:p>
          <a:p>
            <a:r>
              <a:rPr lang="en-US" dirty="0" smtClean="0"/>
              <a:t>and further tweaks of </a:t>
            </a:r>
            <a:r>
              <a:rPr lang="en-US" dirty="0" err="1" smtClean="0"/>
              <a:t>obs</a:t>
            </a:r>
            <a:r>
              <a:rPr lang="en-US" dirty="0" smtClean="0"/>
              <a:t> error statistics.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45533"/>
            <a:ext cx="389466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Earl, </a:t>
            </a:r>
            <a:br>
              <a:rPr lang="en-US" dirty="0" smtClean="0"/>
            </a:br>
            <a:r>
              <a:rPr lang="en-US" dirty="0" smtClean="0"/>
              <a:t>2010/08/28/12Z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6B-B705-BE49-A7FC-9B979D8A21B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" name="Picture 19" descr="ellipses_2010082812_AL_07_ECMW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5266"/>
            <a:ext cx="4512733" cy="4512733"/>
          </a:xfrm>
          <a:prstGeom prst="rect">
            <a:avLst/>
          </a:prstGeom>
        </p:spPr>
      </p:pic>
      <p:pic>
        <p:nvPicPr>
          <p:cNvPr id="21" name="Picture 20" descr="ellipses_2010082812_AL_07_EnK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154" y="1388533"/>
            <a:ext cx="4615158" cy="3886200"/>
          </a:xfrm>
          <a:prstGeom prst="rect">
            <a:avLst/>
          </a:prstGeom>
        </p:spPr>
      </p:pic>
      <p:pic>
        <p:nvPicPr>
          <p:cNvPr id="22" name="Picture 21" descr="ellipses_2010082812_AL_07_NCE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815" y="0"/>
            <a:ext cx="4253185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6" y="571500"/>
            <a:ext cx="389466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Earl, </a:t>
            </a:r>
            <a:br>
              <a:rPr lang="en-US" dirty="0" smtClean="0"/>
            </a:br>
            <a:r>
              <a:rPr lang="en-US" dirty="0" smtClean="0"/>
              <a:t>2010/08/29/00Z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6B-B705-BE49-A7FC-9B979D8A21B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ellipses_2010082900_AL_07_ECMW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9133"/>
            <a:ext cx="3784138" cy="4478867"/>
          </a:xfrm>
          <a:prstGeom prst="rect">
            <a:avLst/>
          </a:prstGeom>
        </p:spPr>
      </p:pic>
      <p:pic>
        <p:nvPicPr>
          <p:cNvPr id="8" name="Picture 7" descr="ellipses_2010082900_AL_07_EnK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067" y="1837265"/>
            <a:ext cx="3776133" cy="3776133"/>
          </a:xfrm>
          <a:prstGeom prst="rect">
            <a:avLst/>
          </a:prstGeom>
        </p:spPr>
      </p:pic>
      <p:pic>
        <p:nvPicPr>
          <p:cNvPr id="9" name="Picture 8" descr="ellipses_2010082900_AL_07_NCE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555" y="-50801"/>
            <a:ext cx="4484445" cy="377613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89466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Earl, </a:t>
            </a:r>
            <a:br>
              <a:rPr lang="en-US" dirty="0" smtClean="0"/>
            </a:br>
            <a:r>
              <a:rPr lang="en-US" dirty="0" smtClean="0"/>
              <a:t>2010/08/30/00Z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6B-B705-BE49-A7FC-9B979D8A21B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5" name="Picture 14" descr="ellipses_2010083000_AL_07_ECMW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5132"/>
            <a:ext cx="3257709" cy="4732867"/>
          </a:xfrm>
          <a:prstGeom prst="rect">
            <a:avLst/>
          </a:prstGeom>
        </p:spPr>
      </p:pic>
      <p:pic>
        <p:nvPicPr>
          <p:cNvPr id="16" name="Picture 15" descr="ellipses_2010083000_AL_07_EnK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333" y="1286932"/>
            <a:ext cx="3125231" cy="4540399"/>
          </a:xfrm>
          <a:prstGeom prst="rect">
            <a:avLst/>
          </a:prstGeom>
        </p:spPr>
      </p:pic>
      <p:pic>
        <p:nvPicPr>
          <p:cNvPr id="17" name="Picture 16" descr="ellipses_2010083000_AL_07_NCE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267" y="0"/>
            <a:ext cx="3623733" cy="5264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7533" y="270933"/>
            <a:ext cx="5486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Earl, </a:t>
            </a:r>
            <a:br>
              <a:rPr lang="en-US" dirty="0" smtClean="0"/>
            </a:br>
            <a:r>
              <a:rPr lang="en-US" dirty="0" smtClean="0"/>
              <a:t>2010/09/01/00Z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6B-B705-BE49-A7FC-9B979D8A21B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7" descr="ellipses_2010090100_AL_07_ECMW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57600" cy="3657600"/>
          </a:xfrm>
          <a:prstGeom prst="rect">
            <a:avLst/>
          </a:prstGeom>
        </p:spPr>
      </p:pic>
      <p:pic>
        <p:nvPicPr>
          <p:cNvPr id="10" name="Picture 9" descr="ellipses_2010090100_AL_07_EnK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666" y="1761066"/>
            <a:ext cx="3793067" cy="3793067"/>
          </a:xfrm>
          <a:prstGeom prst="rect">
            <a:avLst/>
          </a:prstGeom>
        </p:spPr>
      </p:pic>
      <p:pic>
        <p:nvPicPr>
          <p:cNvPr id="9" name="Picture 8" descr="ellipses_2010090100_AL_07_NCE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76" y="2971800"/>
            <a:ext cx="4350224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9962"/>
          </a:xfrm>
        </p:spPr>
        <p:txBody>
          <a:bodyPr/>
          <a:lstStyle/>
          <a:p>
            <a:r>
              <a:rPr lang="en-US" dirty="0" smtClean="0"/>
              <a:t>Gaston, 2010/09/01/12Z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6B-B705-BE49-A7FC-9B979D8A21B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 descr="ellipses_2010090112_AL_09_ECMW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4600"/>
            <a:ext cx="4351867" cy="2408033"/>
          </a:xfrm>
          <a:prstGeom prst="rect">
            <a:avLst/>
          </a:prstGeom>
        </p:spPr>
      </p:pic>
      <p:pic>
        <p:nvPicPr>
          <p:cNvPr id="9" name="Picture 8" descr="ellipses_2010090112_AL_09_EnK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867" y="1244600"/>
            <a:ext cx="4635930" cy="2455854"/>
          </a:xfrm>
          <a:prstGeom prst="rect">
            <a:avLst/>
          </a:prstGeom>
        </p:spPr>
      </p:pic>
      <p:pic>
        <p:nvPicPr>
          <p:cNvPr id="10" name="Picture 9" descr="ellipses_2010090112_AL_09_NCE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200" y="3799808"/>
            <a:ext cx="4826000" cy="2556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9962"/>
          </a:xfrm>
        </p:spPr>
        <p:txBody>
          <a:bodyPr/>
          <a:lstStyle/>
          <a:p>
            <a:r>
              <a:rPr lang="en-US" dirty="0" smtClean="0"/>
              <a:t>Gaston, 2010/09/02/12Z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6B-B705-BE49-A7FC-9B979D8A21B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1" name="Picture 10" descr="ellipses_2010090200_AL_09_EnK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00" y="1251763"/>
            <a:ext cx="4368800" cy="2744503"/>
          </a:xfrm>
          <a:prstGeom prst="rect">
            <a:avLst/>
          </a:prstGeom>
        </p:spPr>
      </p:pic>
      <p:pic>
        <p:nvPicPr>
          <p:cNvPr id="12" name="Picture 11" descr="ellipses_2010090200_AL_09_NCE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722" y="3996266"/>
            <a:ext cx="4555412" cy="2861733"/>
          </a:xfrm>
          <a:prstGeom prst="rect">
            <a:avLst/>
          </a:prstGeom>
        </p:spPr>
      </p:pic>
      <p:pic>
        <p:nvPicPr>
          <p:cNvPr id="13" name="Picture 12" descr="ellipses_2010090200_AL_09_ECMW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1363132"/>
            <a:ext cx="4596786" cy="26331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year’s EnKF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Data assimilation: 80-member T254L64 using 2010 GFS on </a:t>
            </a:r>
            <a:r>
              <a:rPr lang="en-US" dirty="0" err="1" smtClean="0"/>
              <a:t>ESRL’s</a:t>
            </a:r>
            <a:r>
              <a:rPr lang="en-US" dirty="0" smtClean="0"/>
              <a:t> </a:t>
            </a:r>
            <a:r>
              <a:rPr lang="en-US" dirty="0" err="1" smtClean="0"/>
              <a:t>tjet</a:t>
            </a:r>
            <a:r>
              <a:rPr lang="en-US" dirty="0" smtClean="0"/>
              <a:t>, vs. last year’s 60-member T382L64 using 2009 GFS on NSF’s TACC.</a:t>
            </a:r>
          </a:p>
          <a:p>
            <a:r>
              <a:rPr lang="en-US" dirty="0" smtClean="0"/>
              <a:t>Ensemble forecasts: 20 members to 5 days lead</a:t>
            </a:r>
          </a:p>
          <a:p>
            <a:r>
              <a:rPr lang="en-US" dirty="0" smtClean="0"/>
              <a:t>T574L64 and T254L64 control from </a:t>
            </a:r>
            <a:r>
              <a:rPr lang="en-US" dirty="0" err="1" smtClean="0"/>
              <a:t>ens</a:t>
            </a:r>
            <a:r>
              <a:rPr lang="en-US" dirty="0" smtClean="0"/>
              <a:t> mean also</a:t>
            </a:r>
          </a:p>
          <a:p>
            <a:r>
              <a:rPr lang="en-US" dirty="0" smtClean="0"/>
              <a:t>Bug fixes, mid-August 2010:</a:t>
            </a:r>
          </a:p>
          <a:p>
            <a:pPr lvl="1"/>
            <a:r>
              <a:rPr lang="en-US" dirty="0" smtClean="0"/>
              <a:t>Assimilate more </a:t>
            </a:r>
            <a:r>
              <a:rPr lang="en-US" dirty="0" err="1" smtClean="0"/>
              <a:t>hyperspectral</a:t>
            </a:r>
            <a:r>
              <a:rPr lang="en-US" dirty="0" smtClean="0"/>
              <a:t> data (AIRS and IASI) ; last year’s we mistakenly used only lowest ~1000 channels.</a:t>
            </a:r>
          </a:p>
          <a:p>
            <a:pPr lvl="1"/>
            <a:r>
              <a:rPr lang="en-US" dirty="0" smtClean="0"/>
              <a:t>Fixed scan-angle bias correction bug for satellite radiances; wasn’t updating bias.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6B-B705-BE49-A7FC-9B979D8A21B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1429"/>
          </a:xfrm>
        </p:spPr>
        <p:txBody>
          <a:bodyPr/>
          <a:lstStyle/>
          <a:p>
            <a:r>
              <a:rPr lang="en-US" dirty="0" smtClean="0"/>
              <a:t>Igor, 2010/09/09/00Z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6B-B705-BE49-A7FC-9B979D8A21B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3" name="Picture 22" descr="ellipses_2010090900_AL_11_ECMW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67" y="738814"/>
            <a:ext cx="6872965" cy="2453120"/>
          </a:xfrm>
          <a:prstGeom prst="rect">
            <a:avLst/>
          </a:prstGeom>
        </p:spPr>
      </p:pic>
      <p:pic>
        <p:nvPicPr>
          <p:cNvPr id="24" name="Picture 23" descr="ellipses_2010090900_AL_11_EnK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60409"/>
            <a:ext cx="4732867" cy="2711084"/>
          </a:xfrm>
          <a:prstGeom prst="rect">
            <a:avLst/>
          </a:prstGeom>
        </p:spPr>
      </p:pic>
      <p:pic>
        <p:nvPicPr>
          <p:cNvPr id="25" name="Picture 24" descr="ellipses_2010090900_AL_11_NCE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467" y="3191934"/>
            <a:ext cx="4309532" cy="246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2285" y="3208867"/>
            <a:ext cx="4641715" cy="7244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Karl, </a:t>
            </a:r>
            <a:br>
              <a:rPr lang="en-US" dirty="0" smtClean="0"/>
            </a:br>
            <a:r>
              <a:rPr lang="en-US" dirty="0" smtClean="0"/>
              <a:t>2010/09/15/00Z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6B-B705-BE49-A7FC-9B979D8A21B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1" name="Picture 10" descr="ellipses_2010091500_AL_13_ECMW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91652" cy="2591321"/>
          </a:xfrm>
          <a:prstGeom prst="rect">
            <a:avLst/>
          </a:prstGeom>
        </p:spPr>
      </p:pic>
      <p:pic>
        <p:nvPicPr>
          <p:cNvPr id="12" name="Picture 11" descr="ellipses_2010091500_AL_13_EnK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08758"/>
            <a:ext cx="4933664" cy="2309967"/>
          </a:xfrm>
          <a:prstGeom prst="rect">
            <a:avLst/>
          </a:prstGeom>
        </p:spPr>
      </p:pic>
      <p:pic>
        <p:nvPicPr>
          <p:cNvPr id="13" name="Picture 12" descr="ellipses_2010091500_AL_13_NCE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67703"/>
            <a:ext cx="4891652" cy="2290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467"/>
            <a:ext cx="8229600" cy="7244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Karl, 2010/09/16/00Z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6B-B705-BE49-A7FC-9B979D8A21B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 descr="ellipses_2010091500_AL_13_NCE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34" y="4030069"/>
            <a:ext cx="5748348" cy="2691406"/>
          </a:xfrm>
          <a:prstGeom prst="rect">
            <a:avLst/>
          </a:prstGeom>
        </p:spPr>
      </p:pic>
      <p:pic>
        <p:nvPicPr>
          <p:cNvPr id="9" name="Picture 8" descr="ellipses_2010091500_AL_13_ECMW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4635930" cy="2455854"/>
          </a:xfrm>
          <a:prstGeom prst="rect">
            <a:avLst/>
          </a:prstGeom>
        </p:spPr>
      </p:pic>
      <p:pic>
        <p:nvPicPr>
          <p:cNvPr id="10" name="Picture 9" descr="ellipses_2010091500_AL_13_EnK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690" y="1295400"/>
            <a:ext cx="4629310" cy="21674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6545"/>
          </a:xfrm>
        </p:spPr>
        <p:txBody>
          <a:bodyPr/>
          <a:lstStyle/>
          <a:p>
            <a:r>
              <a:rPr lang="en-US" dirty="0" smtClean="0"/>
              <a:t>Ongoing EnKF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5279"/>
            <a:ext cx="8229600" cy="4863060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Development of EnKF/</a:t>
            </a:r>
            <a:r>
              <a:rPr lang="en-US" b="1" dirty="0" err="1" smtClean="0"/>
              <a:t>Var</a:t>
            </a:r>
            <a:r>
              <a:rPr lang="en-US" b="1" dirty="0" smtClean="0"/>
              <a:t> hybrid for operational implementation at NCEP/EMC (THORPEX funding)</a:t>
            </a:r>
            <a:r>
              <a:rPr lang="en-US" dirty="0" smtClean="0"/>
              <a:t>; testing T254 ensemble to modify background error covariances for T574 GSI (&amp; eventual 4D-Var); Whitaker and NCEP/EMC’s Daryl Kleist, Dave Parrish, John Derber, </a:t>
            </a:r>
            <a:r>
              <a:rPr lang="en-US" dirty="0" err="1" smtClean="0"/>
              <a:t>OU’s</a:t>
            </a:r>
            <a:r>
              <a:rPr lang="en-US" dirty="0" smtClean="0"/>
              <a:t> </a:t>
            </a:r>
            <a:r>
              <a:rPr lang="en-US" dirty="0" err="1" smtClean="0"/>
              <a:t>Xuguang</a:t>
            </a:r>
            <a:r>
              <a:rPr lang="en-US" dirty="0" smtClean="0"/>
              <a:t> Wang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Quantifying observation/representativeness errors for TCVitals minimum SLP data (informed by Ryan </a:t>
            </a:r>
            <a:r>
              <a:rPr lang="en-US" dirty="0" err="1" smtClean="0"/>
              <a:t>Torn’s</a:t>
            </a:r>
            <a:r>
              <a:rPr lang="en-US" dirty="0" smtClean="0"/>
              <a:t> work).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Assimilating TCVitals minimum SLP separately as position / intensity data, rather than treating it as any other SLP observation (again, Ryan Torn, Chun-</a:t>
            </a:r>
            <a:r>
              <a:rPr lang="en-US" dirty="0" err="1" smtClean="0"/>
              <a:t>Chieh</a:t>
            </a:r>
            <a:r>
              <a:rPr lang="en-US" dirty="0" smtClean="0"/>
              <a:t> Wu, etc have tested this previously).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parallel tests being conducted right now.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New graphical displays (Paula </a:t>
            </a:r>
            <a:r>
              <a:rPr lang="en-US" dirty="0" err="1" smtClean="0"/>
              <a:t>McCaslin’s</a:t>
            </a:r>
            <a:r>
              <a:rPr lang="en-US" dirty="0" smtClean="0"/>
              <a:t> Google Map tracker; </a:t>
            </a:r>
            <a:r>
              <a:rPr lang="en-US" dirty="0" err="1" smtClean="0"/>
              <a:t>Hamill’s</a:t>
            </a:r>
            <a:r>
              <a:rPr lang="en-US" dirty="0" smtClean="0"/>
              <a:t> fitted ellipses on spaghetti plots; stamp maps).</a:t>
            </a:r>
          </a:p>
          <a:p>
            <a:r>
              <a:rPr lang="en-US" dirty="0" smtClean="0"/>
              <a:t>Test assimilation of eye </a:t>
            </a:r>
            <a:r>
              <a:rPr lang="en-US" dirty="0" err="1" smtClean="0"/>
              <a:t>dropsondes</a:t>
            </a:r>
            <a:r>
              <a:rPr lang="en-US" dirty="0" smtClean="0"/>
              <a:t> (no results yet).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6B-B705-BE49-A7FC-9B979D8A21B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893"/>
            <a:ext cx="8229600" cy="6958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stats (as of 16 Sep) c/o Fiorino</a:t>
            </a:r>
            <a:endParaRPr lang="en-US" dirty="0"/>
          </a:p>
        </p:txBody>
      </p:sp>
      <p:pic>
        <p:nvPicPr>
          <p:cNvPr id="4" name="Picture 3" descr="fe.nhe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0496"/>
            <a:ext cx="7493186" cy="5887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3186" y="1971965"/>
            <a:ext cx="150169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GFS/EnKF</a:t>
            </a:r>
          </a:p>
          <a:p>
            <a:r>
              <a:rPr lang="en-US" dirty="0" smtClean="0"/>
              <a:t>competitive</a:t>
            </a:r>
          </a:p>
          <a:p>
            <a:r>
              <a:rPr lang="en-US" dirty="0" smtClean="0"/>
              <a:t>with </a:t>
            </a:r>
          </a:p>
          <a:p>
            <a:r>
              <a:rPr lang="en-US" dirty="0" smtClean="0"/>
              <a:t>ECMWF</a:t>
            </a:r>
          </a:p>
          <a:p>
            <a:r>
              <a:rPr lang="en-US" dirty="0" smtClean="0"/>
              <a:t>ensemble </a:t>
            </a:r>
          </a:p>
          <a:p>
            <a:r>
              <a:rPr lang="en-US" dirty="0" smtClean="0"/>
              <a:t>mean and </a:t>
            </a:r>
          </a:p>
          <a:p>
            <a:r>
              <a:rPr lang="en-US" dirty="0" smtClean="0"/>
              <a:t>their</a:t>
            </a:r>
          </a:p>
          <a:p>
            <a:r>
              <a:rPr lang="en-US" dirty="0" smtClean="0"/>
              <a:t>deterministic</a:t>
            </a:r>
          </a:p>
          <a:p>
            <a:r>
              <a:rPr lang="en-US" dirty="0" smtClean="0"/>
              <a:t>forecast.  AVN</a:t>
            </a:r>
          </a:p>
          <a:p>
            <a:r>
              <a:rPr lang="en-US" dirty="0" smtClean="0"/>
              <a:t>deterministic</a:t>
            </a:r>
          </a:p>
          <a:p>
            <a:r>
              <a:rPr lang="en-US" dirty="0" smtClean="0"/>
              <a:t>much worse.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6B-B705-BE49-A7FC-9B979D8A21B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893"/>
            <a:ext cx="8229600" cy="6958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Atlantic stats (as of 16 Sep) c/o Fiorino</a:t>
            </a:r>
            <a:endParaRPr lang="en-US" dirty="0"/>
          </a:p>
        </p:txBody>
      </p:sp>
      <p:pic>
        <p:nvPicPr>
          <p:cNvPr id="5" name="Picture 4" descr="fe.la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0496"/>
            <a:ext cx="7493186" cy="5887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81734" y="2075210"/>
            <a:ext cx="108827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GFS/EnKF</a:t>
            </a:r>
          </a:p>
          <a:p>
            <a:r>
              <a:rPr lang="en-US" dirty="0" smtClean="0"/>
              <a:t>lower</a:t>
            </a:r>
          </a:p>
          <a:p>
            <a:r>
              <a:rPr lang="en-US" dirty="0" smtClean="0"/>
              <a:t>than</a:t>
            </a:r>
          </a:p>
          <a:p>
            <a:r>
              <a:rPr lang="en-US" dirty="0" smtClean="0"/>
              <a:t>ECMWF</a:t>
            </a:r>
          </a:p>
          <a:p>
            <a:r>
              <a:rPr lang="en-US" dirty="0" smtClean="0"/>
              <a:t>after </a:t>
            </a:r>
          </a:p>
          <a:p>
            <a:r>
              <a:rPr lang="en-US" dirty="0" smtClean="0"/>
              <a:t>~36 </a:t>
            </a:r>
            <a:r>
              <a:rPr lang="en-US" dirty="0" err="1" smtClean="0"/>
              <a:t>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6B-B705-BE49-A7FC-9B979D8A21B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97" y="123893"/>
            <a:ext cx="8724551" cy="6958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West Pac stats (as of 16 Sep) c/o Fiorino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04566" y="1940992"/>
            <a:ext cx="150473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ECMWF</a:t>
            </a:r>
          </a:p>
          <a:p>
            <a:r>
              <a:rPr lang="en-US" dirty="0" smtClean="0"/>
              <a:t>deterministic</a:t>
            </a:r>
          </a:p>
          <a:p>
            <a:r>
              <a:rPr lang="en-US" dirty="0" smtClean="0"/>
              <a:t>and ensemble</a:t>
            </a:r>
          </a:p>
          <a:p>
            <a:r>
              <a:rPr lang="en-US" dirty="0" smtClean="0"/>
              <a:t>ahead of </a:t>
            </a:r>
          </a:p>
          <a:p>
            <a:r>
              <a:rPr lang="en-US" dirty="0" smtClean="0"/>
              <a:t>GFS/EnKF; </a:t>
            </a:r>
          </a:p>
          <a:p>
            <a:r>
              <a:rPr lang="en-US" dirty="0" smtClean="0"/>
              <a:t>AVN worse.</a:t>
            </a:r>
          </a:p>
        </p:txBody>
      </p:sp>
      <p:pic>
        <p:nvPicPr>
          <p:cNvPr id="7" name="Picture 6" descr="fe.wpa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0126"/>
            <a:ext cx="7404566" cy="581787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6B-B705-BE49-A7FC-9B979D8A21B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97" y="123893"/>
            <a:ext cx="8724551" cy="6958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East Pac stats (as of 16 Sep) c/o Fiorino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04566" y="1940992"/>
            <a:ext cx="12954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GFS/EnKF</a:t>
            </a:r>
          </a:p>
          <a:p>
            <a:r>
              <a:rPr lang="en-US" dirty="0" smtClean="0"/>
              <a:t>competitive</a:t>
            </a:r>
          </a:p>
          <a:p>
            <a:r>
              <a:rPr lang="en-US" dirty="0" smtClean="0"/>
              <a:t>with or </a:t>
            </a:r>
          </a:p>
          <a:p>
            <a:r>
              <a:rPr lang="en-US" dirty="0" smtClean="0"/>
              <a:t>ahead of </a:t>
            </a:r>
          </a:p>
          <a:p>
            <a:r>
              <a:rPr lang="en-US" dirty="0" smtClean="0"/>
              <a:t>ECMWF</a:t>
            </a:r>
          </a:p>
        </p:txBody>
      </p:sp>
      <p:pic>
        <p:nvPicPr>
          <p:cNvPr id="5" name="Picture 4" descr="fe.epa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0126"/>
            <a:ext cx="7404566" cy="581787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6B-B705-BE49-A7FC-9B979D8A21B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9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statistics, GFS/EnKF vs. ECMWF</a:t>
            </a:r>
            <a:br>
              <a:rPr lang="en-US" dirty="0" smtClean="0"/>
            </a:br>
            <a:r>
              <a:rPr lang="en-US" sz="2222" dirty="0" smtClean="0"/>
              <a:t>(ensemble statistics, 5 June to 21 Sep 2010; all basins together)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6B-B705-BE49-A7FC-9B979D8A21B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5332" y="5934670"/>
            <a:ext cx="8802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GFS/EnKF competitive despite lower resolution (T254 vs. ECMWF’s T639).  GFS/EnKF has less</a:t>
            </a:r>
          </a:p>
          <a:p>
            <a:r>
              <a:rPr lang="en-US" dirty="0" smtClean="0"/>
              <a:t>spread than error this year, more similar last year.  Is this due to this year’s T254 vs. </a:t>
            </a:r>
          </a:p>
          <a:p>
            <a:r>
              <a:rPr lang="en-US" dirty="0" smtClean="0"/>
              <a:t>last year’s T382?</a:t>
            </a:r>
            <a:endParaRPr lang="en-US" dirty="0"/>
          </a:p>
        </p:txBody>
      </p:sp>
      <p:pic>
        <p:nvPicPr>
          <p:cNvPr id="7" name="Picture 6" descr="ecmw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30923"/>
            <a:ext cx="7737150" cy="476132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923"/>
            <a:ext cx="8229600" cy="7643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statistics, GFS/EnKF vs. NCEP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6B-B705-BE49-A7FC-9B979D8A21B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3526" y="5716125"/>
            <a:ext cx="86791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most every lead, GFS/EnKF is statistically significantly better than NCEP operational </a:t>
            </a:r>
            <a:r>
              <a:rPr lang="en-US" dirty="0" err="1" smtClean="0"/>
              <a:t>ens</a:t>
            </a:r>
            <a:r>
              <a:rPr lang="en-US" dirty="0" smtClean="0"/>
              <a:t>.,</a:t>
            </a:r>
          </a:p>
          <a:p>
            <a:r>
              <a:rPr lang="en-US" dirty="0" smtClean="0"/>
              <a:t>which uses (a) older GFS model, lower resolution; (</a:t>
            </a:r>
            <a:r>
              <a:rPr lang="en-US" dirty="0" err="1" smtClean="0"/>
              <a:t>b</a:t>
            </a:r>
            <a:r>
              <a:rPr lang="en-US" dirty="0" smtClean="0"/>
              <a:t>) ETR perturbations around GSI control, </a:t>
            </a:r>
          </a:p>
          <a:p>
            <a:r>
              <a:rPr lang="en-US" dirty="0" smtClean="0"/>
              <a:t>and (</a:t>
            </a:r>
            <a:r>
              <a:rPr lang="en-US" dirty="0" err="1" smtClean="0"/>
              <a:t>c</a:t>
            </a:r>
            <a:r>
              <a:rPr lang="en-US" dirty="0" smtClean="0"/>
              <a:t>) vortex relocation.</a:t>
            </a:r>
            <a:endParaRPr lang="en-US" dirty="0"/>
          </a:p>
        </p:txBody>
      </p:sp>
      <p:pic>
        <p:nvPicPr>
          <p:cNvPr id="6" name="Picture 5" descr="nce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41" y="852289"/>
            <a:ext cx="7903733" cy="48638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4341</TotalTime>
  <Words>702</Words>
  <Application>Microsoft Macintosh PowerPoint</Application>
  <PresentationFormat>On-screen Show (4:3)</PresentationFormat>
  <Paragraphs>100</Paragraphs>
  <Slides>22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Testing of the GFS EnKF for 2010’s tropical cyclones</vt:lpstr>
      <vt:lpstr>This year’s EnKF</vt:lpstr>
      <vt:lpstr>Ongoing EnKF development</vt:lpstr>
      <vt:lpstr>Global stats (as of 16 Sep) c/o Fiorino</vt:lpstr>
      <vt:lpstr>Atlantic stats (as of 16 Sep) c/o Fiorino</vt:lpstr>
      <vt:lpstr>West Pac stats (as of 16 Sep) c/o Fiorino</vt:lpstr>
      <vt:lpstr>East Pac stats (as of 16 Sep) c/o Fiorino</vt:lpstr>
      <vt:lpstr>Global statistics, GFS/EnKF vs. ECMWF (ensemble statistics, 5 June to 21 Sep 2010; all basins together)</vt:lpstr>
      <vt:lpstr>Global statistics, GFS/EnKF vs. NCEP</vt:lpstr>
      <vt:lpstr>Global statistics, GFS/EnKF vs. UKMO</vt:lpstr>
      <vt:lpstr>Global statistics, GFS/EnKF vs. CMC</vt:lpstr>
      <vt:lpstr>Lead-dependent bias</vt:lpstr>
      <vt:lpstr>Decrease in intensity with most intense storms early in forecast – same as last year</vt:lpstr>
      <vt:lpstr>Earl,  2010/08/28/12Z</vt:lpstr>
      <vt:lpstr>Earl,  2010/08/29/00Z</vt:lpstr>
      <vt:lpstr>Earl,  2010/08/30/00Z</vt:lpstr>
      <vt:lpstr>Earl,  2010/09/01/00Z</vt:lpstr>
      <vt:lpstr>Gaston, 2010/09/01/12Z</vt:lpstr>
      <vt:lpstr>Gaston, 2010/09/02/12Z</vt:lpstr>
      <vt:lpstr>Igor, 2010/09/09/00Z</vt:lpstr>
      <vt:lpstr>Karl,  2010/09/15/00Z</vt:lpstr>
      <vt:lpstr>Karl, 2010/09/16/00Z</vt:lpstr>
    </vt:vector>
  </TitlesOfParts>
  <Company>NOAA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of the GFS EnKF for 2010’s tropical cyclones</dc:title>
  <dc:creator>Tom Hamill</dc:creator>
  <cp:lastModifiedBy>Tom Hamill</cp:lastModifiedBy>
  <cp:revision>9</cp:revision>
  <dcterms:created xsi:type="dcterms:W3CDTF">2010-09-22T21:14:41Z</dcterms:created>
  <dcterms:modified xsi:type="dcterms:W3CDTF">2010-09-23T18:41:19Z</dcterms:modified>
</cp:coreProperties>
</file>