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79" r:id="rId3"/>
    <p:sldId id="283" r:id="rId4"/>
    <p:sldId id="286" r:id="rId5"/>
    <p:sldId id="288" r:id="rId6"/>
    <p:sldId id="302" r:id="rId7"/>
    <p:sldId id="292" r:id="rId8"/>
    <p:sldId id="293" r:id="rId9"/>
    <p:sldId id="299" r:id="rId10"/>
    <p:sldId id="300" r:id="rId11"/>
    <p:sldId id="301" r:id="rId12"/>
    <p:sldId id="298" r:id="rId13"/>
    <p:sldId id="297" r:id="rId14"/>
    <p:sldId id="313" r:id="rId15"/>
    <p:sldId id="296" r:id="rId16"/>
    <p:sldId id="287" r:id="rId17"/>
    <p:sldId id="303" r:id="rId18"/>
    <p:sldId id="281" r:id="rId19"/>
    <p:sldId id="282" r:id="rId20"/>
    <p:sldId id="314" r:id="rId21"/>
    <p:sldId id="289" r:id="rId22"/>
    <p:sldId id="306" r:id="rId23"/>
    <p:sldId id="260" r:id="rId24"/>
    <p:sldId id="307" r:id="rId25"/>
    <p:sldId id="310" r:id="rId26"/>
    <p:sldId id="268" r:id="rId27"/>
    <p:sldId id="315" r:id="rId28"/>
    <p:sldId id="316" r:id="rId29"/>
    <p:sldId id="317" r:id="rId30"/>
    <p:sldId id="318" r:id="rId31"/>
    <p:sldId id="290" r:id="rId32"/>
    <p:sldId id="305" r:id="rId33"/>
    <p:sldId id="312" r:id="rId34"/>
    <p:sldId id="285" r:id="rId35"/>
    <p:sldId id="31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FAE5E6-7C3D-B345-9A8C-E2854ED7C32F}">
          <p14:sldIdLst>
            <p14:sldId id="256"/>
            <p14:sldId id="279"/>
            <p14:sldId id="283"/>
            <p14:sldId id="286"/>
            <p14:sldId id="288"/>
            <p14:sldId id="302"/>
            <p14:sldId id="292"/>
            <p14:sldId id="293"/>
            <p14:sldId id="299"/>
            <p14:sldId id="300"/>
            <p14:sldId id="301"/>
            <p14:sldId id="298"/>
            <p14:sldId id="297"/>
            <p14:sldId id="313"/>
            <p14:sldId id="296"/>
            <p14:sldId id="287"/>
            <p14:sldId id="303"/>
            <p14:sldId id="281"/>
            <p14:sldId id="282"/>
            <p14:sldId id="314"/>
            <p14:sldId id="289"/>
            <p14:sldId id="306"/>
            <p14:sldId id="260"/>
            <p14:sldId id="307"/>
            <p14:sldId id="310"/>
            <p14:sldId id="268"/>
            <p14:sldId id="315"/>
            <p14:sldId id="316"/>
            <p14:sldId id="317"/>
            <p14:sldId id="318"/>
            <p14:sldId id="290"/>
            <p14:sldId id="305"/>
            <p14:sldId id="312"/>
            <p14:sldId id="285"/>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E5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56" d="100"/>
          <a:sy n="156" d="100"/>
        </p:scale>
        <p:origin x="-728"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25BB1E-9152-174E-9411-D7294E42BA0E}" type="datetimeFigureOut">
              <a:rPr lang="en-US" smtClean="0"/>
              <a:t>10/16/12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333917-CA60-BE42-96C8-15B324D9C90F}" type="slidenum">
              <a:rPr lang="en-US" smtClean="0"/>
              <a:t>‹#›</a:t>
            </a:fld>
            <a:endParaRPr lang="en-US"/>
          </a:p>
        </p:txBody>
      </p:sp>
    </p:spTree>
    <p:extLst>
      <p:ext uri="{BB962C8B-B14F-4D97-AF65-F5344CB8AC3E}">
        <p14:creationId xmlns:p14="http://schemas.microsoft.com/office/powerpoint/2010/main" val="276890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F54248-AAD5-1540-8333-6F8B7EBDFA8E}" type="datetimeFigureOut">
              <a:rPr lang="en-US" smtClean="0"/>
              <a:t>10/16/12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AA0A8-F412-4F49-9390-DE0CF3185363}" type="slidenum">
              <a:rPr lang="en-US" smtClean="0"/>
              <a:t>‹#›</a:t>
            </a:fld>
            <a:endParaRPr lang="en-US"/>
          </a:p>
        </p:txBody>
      </p:sp>
    </p:spTree>
    <p:extLst>
      <p:ext uri="{BB962C8B-B14F-4D97-AF65-F5344CB8AC3E}">
        <p14:creationId xmlns:p14="http://schemas.microsoft.com/office/powerpoint/2010/main" val="32757464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B908A-F450-F342-AE7B-EB878C8887DC}"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307807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02FE8C-CF4F-414C-8619-846E65CF33FB}"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279501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BA449-4DA5-D34B-AB2D-7D659028ACE4}"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3838618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5F2B17-577E-9A47-A147-7BBB0508BDAD}"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3408793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7F16CB-83EB-4446-A393-456B8CAF2016}" type="datetime1">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32244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DEEFC3-6F8E-BC4E-AC18-B81FC8B56CF0}" type="datetime1">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353084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9FC4F4-2A7D-9D4F-8D80-278251565C9C}" type="datetime1">
              <a:rPr lang="en-US" smtClean="0"/>
              <a:t>10/16/12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409747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5363B3-7A6C-5C4D-9E56-2C1CFE788211}" type="datetime1">
              <a:rPr lang="en-US" smtClean="0"/>
              <a:t>10/16/12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43397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098EA-7612-AD45-81EF-AF2C34229FDC}" type="datetime1">
              <a:rPr lang="en-US" smtClean="0"/>
              <a:t>10/16/12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179898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26B04E-E332-5542-8CF3-4BD7335B382B}" type="datetime1">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3910273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6CC254-2E31-CC45-B3E5-1093B7F6FF21}" type="datetime1">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35564-EB55-E244-9EF3-03A5D779E29E}" type="slidenum">
              <a:rPr lang="en-US" smtClean="0"/>
              <a:t>‹#›</a:t>
            </a:fld>
            <a:endParaRPr lang="en-US"/>
          </a:p>
        </p:txBody>
      </p:sp>
    </p:spTree>
    <p:extLst>
      <p:ext uri="{BB962C8B-B14F-4D97-AF65-F5344CB8AC3E}">
        <p14:creationId xmlns:p14="http://schemas.microsoft.com/office/powerpoint/2010/main" val="14710439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D9976-6417-D34A-93FE-3FDF30D53D37}" type="datetime1">
              <a:rPr lang="en-US" smtClean="0"/>
              <a:t>10/16/12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35564-EB55-E244-9EF3-03A5D779E29E}" type="slidenum">
              <a:rPr lang="en-US" smtClean="0"/>
              <a:t>‹#›</a:t>
            </a:fld>
            <a:endParaRPr lang="en-US"/>
          </a:p>
        </p:txBody>
      </p:sp>
    </p:spTree>
    <p:extLst>
      <p:ext uri="{BB962C8B-B14F-4D97-AF65-F5344CB8AC3E}">
        <p14:creationId xmlns:p14="http://schemas.microsoft.com/office/powerpoint/2010/main" val="1578587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2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1.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2.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srl.noaa.gov/psd/forecasts/reforecast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082" y="2140890"/>
            <a:ext cx="8619613" cy="1470025"/>
          </a:xfrm>
        </p:spPr>
        <p:txBody>
          <a:bodyPr>
            <a:noAutofit/>
          </a:bodyPr>
          <a:lstStyle/>
          <a:p>
            <a:r>
              <a:rPr lang="en-US" sz="4800" dirty="0" smtClean="0"/>
              <a:t>Blocking and the MJO </a:t>
            </a:r>
            <a:br>
              <a:rPr lang="en-US" sz="4800" dirty="0" smtClean="0"/>
            </a:br>
            <a:r>
              <a:rPr lang="en-US" sz="4800" dirty="0" smtClean="0"/>
              <a:t>in GEFS reforecasts:</a:t>
            </a:r>
            <a:br>
              <a:rPr lang="en-US" sz="4800" dirty="0" smtClean="0"/>
            </a:br>
            <a:r>
              <a:rPr lang="en-US" sz="4800" dirty="0" smtClean="0"/>
              <a:t>forecast skill and interactions</a:t>
            </a:r>
            <a:endParaRPr lang="en-US" sz="4800" dirty="0"/>
          </a:p>
        </p:txBody>
      </p:sp>
      <p:sp>
        <p:nvSpPr>
          <p:cNvPr id="3" name="Subtitle 2"/>
          <p:cNvSpPr>
            <a:spLocks noGrp="1"/>
          </p:cNvSpPr>
          <p:nvPr>
            <p:ph type="subTitle" idx="1"/>
          </p:nvPr>
        </p:nvSpPr>
        <p:spPr>
          <a:xfrm>
            <a:off x="278581" y="4217176"/>
            <a:ext cx="8553114" cy="2196522"/>
          </a:xfrm>
        </p:spPr>
        <p:txBody>
          <a:bodyPr>
            <a:normAutofit/>
          </a:bodyPr>
          <a:lstStyle/>
          <a:p>
            <a:r>
              <a:rPr lang="en-US" dirty="0" smtClean="0"/>
              <a:t>Tom Hamill</a:t>
            </a:r>
          </a:p>
          <a:p>
            <a:pPr>
              <a:lnSpc>
                <a:spcPct val="90000"/>
              </a:lnSpc>
            </a:pPr>
            <a:r>
              <a:rPr lang="en-US" sz="2400" i="1" dirty="0" smtClean="0"/>
              <a:t>NOAA Earth System Research Lab</a:t>
            </a:r>
          </a:p>
          <a:p>
            <a:pPr>
              <a:lnSpc>
                <a:spcPct val="90000"/>
              </a:lnSpc>
            </a:pPr>
            <a:r>
              <a:rPr lang="en-US" sz="2400" i="1" dirty="0" smtClean="0"/>
              <a:t> Physical Sciences Division</a:t>
            </a:r>
          </a:p>
          <a:p>
            <a:pPr>
              <a:lnSpc>
                <a:spcPct val="90000"/>
              </a:lnSpc>
            </a:pPr>
            <a:r>
              <a:rPr lang="en-US" sz="2400" dirty="0" smtClean="0"/>
              <a:t>(303) 497-3060</a:t>
            </a:r>
          </a:p>
          <a:p>
            <a:pPr>
              <a:lnSpc>
                <a:spcPct val="90000"/>
              </a:lnSpc>
            </a:pPr>
            <a:r>
              <a:rPr lang="en-US" sz="2400" dirty="0" err="1" smtClean="0"/>
              <a:t>tom.hamill@noaa.gov</a:t>
            </a:r>
            <a:endParaRPr lang="en-US" sz="2400" dirty="0"/>
          </a:p>
        </p:txBody>
      </p:sp>
      <p:sp>
        <p:nvSpPr>
          <p:cNvPr id="4" name="Slide Number Placeholder 3"/>
          <p:cNvSpPr>
            <a:spLocks noGrp="1"/>
          </p:cNvSpPr>
          <p:nvPr>
            <p:ph type="sldNum" sz="quarter" idx="12"/>
          </p:nvPr>
        </p:nvSpPr>
        <p:spPr/>
        <p:txBody>
          <a:bodyPr/>
          <a:lstStyle/>
          <a:p>
            <a:fld id="{79F35564-EB55-E244-9EF3-03A5D779E29E}" type="slidenum">
              <a:rPr lang="en-US" smtClean="0"/>
              <a:t>1</a:t>
            </a:fld>
            <a:endParaRPr lang="en-US"/>
          </a:p>
        </p:txBody>
      </p:sp>
      <p:pic>
        <p:nvPicPr>
          <p:cNvPr id="5" name="Picture 4" descr="NO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46" y="139086"/>
            <a:ext cx="1446057" cy="1466850"/>
          </a:xfrm>
          <a:prstGeom prst="rect">
            <a:avLst/>
          </a:prstGeom>
        </p:spPr>
      </p:pic>
      <p:pic>
        <p:nvPicPr>
          <p:cNvPr id="6" name="Picture 4" descr="dsrc_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5738" y="146050"/>
            <a:ext cx="236537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823200" y="146050"/>
            <a:ext cx="1249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solidFill>
                  <a:srgbClr val="AD7A3A"/>
                </a:solidFill>
              </a:rPr>
              <a:t>NOAA Earth System</a:t>
            </a:r>
          </a:p>
          <a:p>
            <a:r>
              <a:rPr lang="en-US" sz="1000">
                <a:solidFill>
                  <a:srgbClr val="AD7A3A"/>
                </a:solidFill>
              </a:rPr>
              <a:t>Research Laboratory</a:t>
            </a:r>
          </a:p>
        </p:txBody>
      </p:sp>
      <p:sp>
        <p:nvSpPr>
          <p:cNvPr id="8" name="TextBox 7"/>
          <p:cNvSpPr txBox="1"/>
          <p:nvPr/>
        </p:nvSpPr>
        <p:spPr>
          <a:xfrm>
            <a:off x="909489" y="6413698"/>
            <a:ext cx="7186583" cy="307777"/>
          </a:xfrm>
          <a:prstGeom prst="rect">
            <a:avLst/>
          </a:prstGeom>
          <a:noFill/>
        </p:spPr>
        <p:txBody>
          <a:bodyPr wrap="none" rtlCol="0">
            <a:spAutoFit/>
          </a:bodyPr>
          <a:lstStyle/>
          <a:p>
            <a:r>
              <a:rPr lang="en-US" sz="1400" dirty="0" smtClean="0">
                <a:solidFill>
                  <a:schemeClr val="bg1">
                    <a:lumMod val="65000"/>
                  </a:schemeClr>
                </a:solidFill>
              </a:rPr>
              <a:t>presentation to 37th Climate Diagnostics and Prediction Workshop, Ft. Collins, CO, October 2012 </a:t>
            </a:r>
            <a:endParaRPr lang="en-US" sz="1400" dirty="0">
              <a:solidFill>
                <a:schemeClr val="bg1">
                  <a:lumMod val="65000"/>
                </a:schemeClr>
              </a:solidFill>
            </a:endParaRPr>
          </a:p>
        </p:txBody>
      </p:sp>
    </p:spTree>
    <p:extLst>
      <p:ext uri="{BB962C8B-B14F-4D97-AF65-F5344CB8AC3E}">
        <p14:creationId xmlns:p14="http://schemas.microsoft.com/office/powerpoint/2010/main" val="240783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35564-EB55-E244-9EF3-03A5D779E29E}" type="slidenum">
              <a:rPr lang="en-US" smtClean="0"/>
              <a:t>10</a:t>
            </a:fld>
            <a:endParaRPr lang="en-US"/>
          </a:p>
        </p:txBody>
      </p:sp>
      <p:pic>
        <p:nvPicPr>
          <p:cNvPr id="5" name="Picture 4" descr="beanplot_dthet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7884"/>
            <a:ext cx="9144000" cy="3556000"/>
          </a:xfrm>
          <a:prstGeom prst="rect">
            <a:avLst/>
          </a:prstGeom>
        </p:spPr>
      </p:pic>
      <p:sp>
        <p:nvSpPr>
          <p:cNvPr id="6" name="TextBox 5"/>
          <p:cNvSpPr txBox="1"/>
          <p:nvPr/>
        </p:nvSpPr>
        <p:spPr>
          <a:xfrm>
            <a:off x="830005" y="5090259"/>
            <a:ext cx="7504979" cy="1631216"/>
          </a:xfrm>
          <a:prstGeom prst="rect">
            <a:avLst/>
          </a:prstGeom>
          <a:noFill/>
        </p:spPr>
        <p:txBody>
          <a:bodyPr wrap="square" rtlCol="0">
            <a:spAutoFit/>
          </a:bodyPr>
          <a:lstStyle/>
          <a:p>
            <a:r>
              <a:rPr lang="en-US" sz="2000" dirty="0" smtClean="0"/>
              <a:t>Observed MJO propagates in phase more regularly than forecast MJO, </a:t>
            </a:r>
          </a:p>
          <a:p>
            <a:r>
              <a:rPr lang="en-US" sz="2000" dirty="0" smtClean="0"/>
              <a:t>especially at longer forecast lead times.</a:t>
            </a:r>
          </a:p>
          <a:p>
            <a:endParaRPr lang="en-US" sz="2000" dirty="0"/>
          </a:p>
          <a:p>
            <a:r>
              <a:rPr lang="en-US" sz="2000" dirty="0" smtClean="0"/>
              <a:t>Observed MJO retains ~ </a:t>
            </a:r>
            <a:r>
              <a:rPr lang="en-US" sz="2000" dirty="0"/>
              <a:t>7</a:t>
            </a:r>
            <a:r>
              <a:rPr lang="en-US" sz="2000" dirty="0" smtClean="0"/>
              <a:t> degrees/day phase change.   Forecast phase changes decrease to near zero with increasing lead time.</a:t>
            </a:r>
            <a:endParaRPr lang="en-US" sz="2000" dirty="0"/>
          </a:p>
        </p:txBody>
      </p:sp>
      <p:sp>
        <p:nvSpPr>
          <p:cNvPr id="7" name="Rectangle 6"/>
          <p:cNvSpPr/>
          <p:nvPr/>
        </p:nvSpPr>
        <p:spPr>
          <a:xfrm>
            <a:off x="717090" y="354283"/>
            <a:ext cx="7969710" cy="1200328"/>
          </a:xfrm>
          <a:prstGeom prst="rect">
            <a:avLst/>
          </a:prstGeom>
        </p:spPr>
        <p:txBody>
          <a:bodyPr wrap="square">
            <a:spAutoFit/>
          </a:bodyPr>
          <a:lstStyle/>
          <a:p>
            <a:r>
              <a:rPr lang="en-US" sz="2400" dirty="0"/>
              <a:t>Find </a:t>
            </a:r>
            <a:r>
              <a:rPr lang="en-US" sz="2400" dirty="0" smtClean="0"/>
              <a:t>the initial</a:t>
            </a:r>
            <a:r>
              <a:rPr lang="en-US" sz="2400" dirty="0"/>
              <a:t>-condition samples with analyzed magnitudes between 1.95 and 2.05 </a:t>
            </a:r>
            <a:r>
              <a:rPr lang="en-US" sz="2400" dirty="0" smtClean="0"/>
              <a:t>and </a:t>
            </a:r>
            <a:r>
              <a:rPr lang="en-US" sz="2400" dirty="0"/>
              <a:t>RMM1 &lt; 0, RMM2 &lt; 0.  Then follow analyzed and forecast </a:t>
            </a:r>
            <a:r>
              <a:rPr lang="en-US" sz="2400" b="1" dirty="0" smtClean="0"/>
              <a:t>change in MJO phase </a:t>
            </a:r>
            <a:r>
              <a:rPr lang="en-US" sz="2400" dirty="0" smtClean="0"/>
              <a:t>per day.</a:t>
            </a:r>
            <a:endParaRPr lang="en-US" sz="2400" dirty="0"/>
          </a:p>
        </p:txBody>
      </p:sp>
      <p:sp>
        <p:nvSpPr>
          <p:cNvPr id="8" name="Rectangle 7"/>
          <p:cNvSpPr/>
          <p:nvPr/>
        </p:nvSpPr>
        <p:spPr>
          <a:xfrm>
            <a:off x="1033865" y="4152048"/>
            <a:ext cx="3548630" cy="3989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33865" y="4152048"/>
            <a:ext cx="3548630" cy="369332"/>
          </a:xfrm>
          <a:prstGeom prst="rect">
            <a:avLst/>
          </a:prstGeom>
          <a:noFill/>
        </p:spPr>
        <p:txBody>
          <a:bodyPr wrap="none" rtlCol="0">
            <a:spAutoFit/>
          </a:bodyPr>
          <a:lstStyle/>
          <a:p>
            <a:r>
              <a:rPr lang="en-US" sz="1400" dirty="0" smtClean="0">
                <a:solidFill>
                  <a:srgbClr val="FF0000"/>
                </a:solidFill>
                <a:latin typeface="Wingdings"/>
                <a:ea typeface="Wingdings"/>
                <a:cs typeface="Wingdings"/>
                <a:sym typeface="Wingdings"/>
              </a:rPr>
              <a:t></a:t>
            </a:r>
            <a:r>
              <a:rPr lang="en-US" dirty="0" smtClean="0">
                <a:latin typeface="Wingdings"/>
                <a:ea typeface="Wingdings"/>
                <a:cs typeface="Wingdings"/>
                <a:sym typeface="Wingdings"/>
              </a:rPr>
              <a:t> </a:t>
            </a:r>
            <a:r>
              <a:rPr lang="en-US" sz="1600" dirty="0" smtClean="0"/>
              <a:t>analyzed mean       </a:t>
            </a:r>
            <a:r>
              <a:rPr lang="en-US" sz="1200" dirty="0" smtClean="0">
                <a:solidFill>
                  <a:srgbClr val="0000FF"/>
                </a:solidFill>
                <a:latin typeface="Wingdings"/>
                <a:ea typeface="Wingdings"/>
                <a:cs typeface="Wingdings"/>
                <a:sym typeface="Wingdings"/>
              </a:rPr>
              <a:t></a:t>
            </a:r>
            <a:r>
              <a:rPr lang="en-US" sz="1600" dirty="0" smtClean="0">
                <a:latin typeface="Wingdings"/>
                <a:ea typeface="Wingdings"/>
                <a:cs typeface="Wingdings"/>
                <a:sym typeface="Wingdings"/>
              </a:rPr>
              <a:t> </a:t>
            </a:r>
            <a:r>
              <a:rPr lang="en-US" sz="1600" dirty="0" smtClean="0"/>
              <a:t>forecast mean</a:t>
            </a:r>
            <a:endParaRPr lang="en-US" dirty="0"/>
          </a:p>
        </p:txBody>
      </p:sp>
    </p:spTree>
    <p:extLst>
      <p:ext uri="{BB962C8B-B14F-4D97-AF65-F5344CB8AC3E}">
        <p14:creationId xmlns:p14="http://schemas.microsoft.com/office/powerpoint/2010/main" val="22511579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51" y="119954"/>
            <a:ext cx="8881463" cy="669749"/>
          </a:xfrm>
        </p:spPr>
        <p:txBody>
          <a:bodyPr>
            <a:noAutofit/>
          </a:bodyPr>
          <a:lstStyle/>
          <a:p>
            <a:r>
              <a:rPr lang="en-US" sz="3200" dirty="0" smtClean="0"/>
              <a:t>Rank histograms, RMM1 and RMM2 composited</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11</a:t>
            </a:fld>
            <a:endParaRPr lang="en-US"/>
          </a:p>
        </p:txBody>
      </p:sp>
      <p:sp>
        <p:nvSpPr>
          <p:cNvPr id="6" name="TextBox 5"/>
          <p:cNvSpPr txBox="1"/>
          <p:nvPr/>
        </p:nvSpPr>
        <p:spPr>
          <a:xfrm>
            <a:off x="871050" y="6033184"/>
            <a:ext cx="6852996" cy="646331"/>
          </a:xfrm>
          <a:prstGeom prst="rect">
            <a:avLst/>
          </a:prstGeom>
          <a:noFill/>
        </p:spPr>
        <p:txBody>
          <a:bodyPr wrap="none" rtlCol="0">
            <a:spAutoFit/>
          </a:bodyPr>
          <a:lstStyle/>
          <a:p>
            <a:pPr algn="ctr"/>
            <a:r>
              <a:rPr lang="en-US" dirty="0" smtClean="0"/>
              <a:t>GEFS forecasts quickly develop insufficient spread and/or biased mean.</a:t>
            </a:r>
          </a:p>
          <a:p>
            <a:pPr algn="ctr"/>
            <a:r>
              <a:rPr lang="en-US" dirty="0" smtClean="0"/>
              <a:t>Most </a:t>
            </a:r>
            <a:r>
              <a:rPr lang="en-US" dirty="0" smtClean="0"/>
              <a:t>under-spread </a:t>
            </a:r>
            <a:r>
              <a:rPr lang="en-US" dirty="0" smtClean="0"/>
              <a:t>and/or biased at the medium range.</a:t>
            </a:r>
            <a:endParaRPr lang="en-US" dirty="0"/>
          </a:p>
        </p:txBody>
      </p:sp>
      <p:pic>
        <p:nvPicPr>
          <p:cNvPr id="9" name="Picture 8" descr="RMM12_rankhi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69" y="802242"/>
            <a:ext cx="7690303" cy="5554108"/>
          </a:xfrm>
          <a:prstGeom prst="rect">
            <a:avLst/>
          </a:prstGeom>
        </p:spPr>
      </p:pic>
    </p:spTree>
    <p:extLst>
      <p:ext uri="{BB962C8B-B14F-4D97-AF65-F5344CB8AC3E}">
        <p14:creationId xmlns:p14="http://schemas.microsoft.com/office/powerpoint/2010/main" val="652916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366"/>
            <a:ext cx="8229600" cy="645325"/>
          </a:xfrm>
        </p:spPr>
        <p:txBody>
          <a:bodyPr>
            <a:noAutofit/>
          </a:bodyPr>
          <a:lstStyle/>
          <a:p>
            <a:r>
              <a:rPr lang="en-US" sz="4000" dirty="0" smtClean="0"/>
              <a:t>MJO deterministic verification metrics</a:t>
            </a:r>
            <a:endParaRPr lang="en-US" sz="4000" dirty="0"/>
          </a:p>
        </p:txBody>
      </p:sp>
      <p:sp>
        <p:nvSpPr>
          <p:cNvPr id="4" name="Slide Number Placeholder 3"/>
          <p:cNvSpPr>
            <a:spLocks noGrp="1"/>
          </p:cNvSpPr>
          <p:nvPr>
            <p:ph type="sldNum" sz="quarter" idx="12"/>
          </p:nvPr>
        </p:nvSpPr>
        <p:spPr/>
        <p:txBody>
          <a:bodyPr/>
          <a:lstStyle/>
          <a:p>
            <a:fld id="{79F35564-EB55-E244-9EF3-03A5D779E29E}" type="slidenum">
              <a:rPr lang="en-US" smtClean="0"/>
              <a:t>12</a:t>
            </a:fld>
            <a:endParaRPr lang="en-US"/>
          </a:p>
        </p:txBody>
      </p:sp>
      <p:pic>
        <p:nvPicPr>
          <p:cNvPr id="5" name="Picture 4" descr="Screen Shot 2012-10-04 at 3.25.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304" y="978010"/>
            <a:ext cx="6154341" cy="1877997"/>
          </a:xfrm>
          <a:prstGeom prst="rect">
            <a:avLst/>
          </a:prstGeom>
        </p:spPr>
      </p:pic>
      <p:pic>
        <p:nvPicPr>
          <p:cNvPr id="6" name="Picture 5" descr="Screen Shot 2012-10-04 at 3.26.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176" y="2929278"/>
            <a:ext cx="4420380" cy="2081629"/>
          </a:xfrm>
          <a:prstGeom prst="rect">
            <a:avLst/>
          </a:prstGeom>
        </p:spPr>
      </p:pic>
      <p:pic>
        <p:nvPicPr>
          <p:cNvPr id="7" name="Picture 6" descr="Screen Shot 2012-10-04 at 3.26.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787" y="5173052"/>
            <a:ext cx="6081076" cy="1032281"/>
          </a:xfrm>
          <a:prstGeom prst="rect">
            <a:avLst/>
          </a:prstGeom>
        </p:spPr>
      </p:pic>
      <p:sp>
        <p:nvSpPr>
          <p:cNvPr id="8" name="TextBox 7"/>
          <p:cNvSpPr txBox="1"/>
          <p:nvPr/>
        </p:nvSpPr>
        <p:spPr>
          <a:xfrm>
            <a:off x="73267" y="6356350"/>
            <a:ext cx="3126990" cy="369332"/>
          </a:xfrm>
          <a:prstGeom prst="rect">
            <a:avLst/>
          </a:prstGeom>
          <a:noFill/>
        </p:spPr>
        <p:txBody>
          <a:bodyPr wrap="none" rtlCol="0">
            <a:spAutoFit/>
          </a:bodyPr>
          <a:lstStyle/>
          <a:p>
            <a:r>
              <a:rPr lang="en-US" dirty="0" smtClean="0"/>
              <a:t>from Lin et al., Nov 2008 </a:t>
            </a:r>
            <a:r>
              <a:rPr lang="en-US" i="1" dirty="0" smtClean="0"/>
              <a:t>MWR</a:t>
            </a:r>
            <a:r>
              <a:rPr lang="en-US" dirty="0" smtClean="0"/>
              <a:t>. </a:t>
            </a:r>
            <a:endParaRPr lang="en-US" dirty="0"/>
          </a:p>
        </p:txBody>
      </p:sp>
    </p:spTree>
    <p:extLst>
      <p:ext uri="{BB962C8B-B14F-4D97-AF65-F5344CB8AC3E}">
        <p14:creationId xmlns:p14="http://schemas.microsoft.com/office/powerpoint/2010/main" val="889737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22"/>
            <a:ext cx="8229600" cy="1143000"/>
          </a:xfrm>
        </p:spPr>
        <p:txBody>
          <a:bodyPr>
            <a:normAutofit fontScale="90000"/>
          </a:bodyPr>
          <a:lstStyle/>
          <a:p>
            <a:r>
              <a:rPr lang="en-US" dirty="0" smtClean="0"/>
              <a:t>Bi-variate RMM1 and RMM2</a:t>
            </a:r>
            <a:br>
              <a:rPr lang="en-US" dirty="0" smtClean="0"/>
            </a:br>
            <a:r>
              <a:rPr lang="en-US" dirty="0" smtClean="0"/>
              <a:t>correlation and RMSE</a:t>
            </a:r>
            <a:endParaRPr lang="en-US" dirty="0"/>
          </a:p>
        </p:txBody>
      </p:sp>
      <p:sp>
        <p:nvSpPr>
          <p:cNvPr id="4" name="Slide Number Placeholder 3"/>
          <p:cNvSpPr>
            <a:spLocks noGrp="1"/>
          </p:cNvSpPr>
          <p:nvPr>
            <p:ph type="sldNum" sz="quarter" idx="12"/>
          </p:nvPr>
        </p:nvSpPr>
        <p:spPr/>
        <p:txBody>
          <a:bodyPr/>
          <a:lstStyle/>
          <a:p>
            <a:fld id="{79F35564-EB55-E244-9EF3-03A5D779E29E}" type="slidenum">
              <a:rPr lang="en-US" smtClean="0"/>
              <a:t>13</a:t>
            </a:fld>
            <a:endParaRPr lang="en-US"/>
          </a:p>
        </p:txBody>
      </p:sp>
      <p:pic>
        <p:nvPicPr>
          <p:cNvPr id="5" name="Picture 4" descr="RMM12_skillscor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01" y="1402035"/>
            <a:ext cx="8743785" cy="4371893"/>
          </a:xfrm>
          <a:prstGeom prst="rect">
            <a:avLst/>
          </a:prstGeom>
        </p:spPr>
      </p:pic>
      <p:sp>
        <p:nvSpPr>
          <p:cNvPr id="6" name="TextBox 5"/>
          <p:cNvSpPr txBox="1"/>
          <p:nvPr/>
        </p:nvSpPr>
        <p:spPr>
          <a:xfrm>
            <a:off x="2120915" y="5873115"/>
            <a:ext cx="4280338" cy="984885"/>
          </a:xfrm>
          <a:prstGeom prst="rect">
            <a:avLst/>
          </a:prstGeom>
          <a:noFill/>
        </p:spPr>
        <p:txBody>
          <a:bodyPr wrap="none" rtlCol="0">
            <a:spAutoFit/>
          </a:bodyPr>
          <a:lstStyle/>
          <a:p>
            <a:r>
              <a:rPr lang="en-US" sz="2000" dirty="0" smtClean="0"/>
              <a:t>Low amplitude: √(RMM1</a:t>
            </a:r>
            <a:r>
              <a:rPr lang="en-US" sz="2000" baseline="30000" dirty="0" smtClean="0"/>
              <a:t>2</a:t>
            </a:r>
            <a:r>
              <a:rPr lang="en-US" sz="2000" dirty="0" smtClean="0"/>
              <a:t>+RMM2</a:t>
            </a:r>
            <a:r>
              <a:rPr lang="en-US" sz="2000" baseline="30000" dirty="0" smtClean="0"/>
              <a:t>2</a:t>
            </a:r>
            <a:r>
              <a:rPr lang="en-US" sz="2000" dirty="0" smtClean="0"/>
              <a:t>) &lt; 1</a:t>
            </a:r>
          </a:p>
          <a:p>
            <a:r>
              <a:rPr lang="en-US" sz="2000" dirty="0" smtClean="0"/>
              <a:t>High amplitude: </a:t>
            </a:r>
            <a:r>
              <a:rPr lang="en-US" sz="2000" dirty="0"/>
              <a:t>√</a:t>
            </a:r>
            <a:r>
              <a:rPr lang="en-US" sz="2000" dirty="0" smtClean="0"/>
              <a:t>(</a:t>
            </a:r>
            <a:r>
              <a:rPr lang="en-US" sz="2000" dirty="0"/>
              <a:t>RMM1</a:t>
            </a:r>
            <a:r>
              <a:rPr lang="en-US" sz="2000" baseline="30000" dirty="0"/>
              <a:t>2</a:t>
            </a:r>
            <a:r>
              <a:rPr lang="en-US" sz="2000" dirty="0"/>
              <a:t>+</a:t>
            </a:r>
            <a:r>
              <a:rPr lang="en-US" sz="2000" dirty="0" smtClean="0"/>
              <a:t>RMM2</a:t>
            </a:r>
            <a:r>
              <a:rPr lang="en-US" sz="2000" baseline="30000" dirty="0" smtClean="0"/>
              <a:t>2</a:t>
            </a:r>
            <a:r>
              <a:rPr lang="en-US" sz="2000" dirty="0"/>
              <a:t>) </a:t>
            </a:r>
            <a:r>
              <a:rPr lang="en-US" sz="2000" dirty="0" smtClean="0"/>
              <a:t>≥ 1</a:t>
            </a:r>
            <a:endParaRPr lang="en-US" sz="2000" dirty="0"/>
          </a:p>
          <a:p>
            <a:endParaRPr lang="en-US" dirty="0"/>
          </a:p>
        </p:txBody>
      </p:sp>
    </p:spTree>
    <p:extLst>
      <p:ext uri="{BB962C8B-B14F-4D97-AF65-F5344CB8AC3E}">
        <p14:creationId xmlns:p14="http://schemas.microsoft.com/office/powerpoint/2010/main" val="26264907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22"/>
            <a:ext cx="8229600" cy="1143000"/>
          </a:xfrm>
        </p:spPr>
        <p:txBody>
          <a:bodyPr>
            <a:normAutofit fontScale="90000"/>
          </a:bodyPr>
          <a:lstStyle/>
          <a:p>
            <a:r>
              <a:rPr lang="en-US" dirty="0" smtClean="0"/>
              <a:t>Bi-variate RMM1 and RMM2</a:t>
            </a:r>
            <a:br>
              <a:rPr lang="en-US" dirty="0" smtClean="0"/>
            </a:br>
            <a:r>
              <a:rPr lang="en-US" dirty="0" smtClean="0"/>
              <a:t>correlation and RMSE by half decade</a:t>
            </a:r>
            <a:endParaRPr lang="en-US" dirty="0"/>
          </a:p>
        </p:txBody>
      </p:sp>
      <p:sp>
        <p:nvSpPr>
          <p:cNvPr id="4" name="Slide Number Placeholder 3"/>
          <p:cNvSpPr>
            <a:spLocks noGrp="1"/>
          </p:cNvSpPr>
          <p:nvPr>
            <p:ph type="sldNum" sz="quarter" idx="12"/>
          </p:nvPr>
        </p:nvSpPr>
        <p:spPr/>
        <p:txBody>
          <a:bodyPr/>
          <a:lstStyle/>
          <a:p>
            <a:fld id="{79F35564-EB55-E244-9EF3-03A5D779E29E}" type="slidenum">
              <a:rPr lang="en-US" smtClean="0"/>
              <a:t>14</a:t>
            </a:fld>
            <a:endParaRPr lang="en-US"/>
          </a:p>
        </p:txBody>
      </p:sp>
      <p:sp>
        <p:nvSpPr>
          <p:cNvPr id="6" name="TextBox 5"/>
          <p:cNvSpPr txBox="1"/>
          <p:nvPr/>
        </p:nvSpPr>
        <p:spPr>
          <a:xfrm>
            <a:off x="1434080" y="5876376"/>
            <a:ext cx="6120035" cy="369332"/>
          </a:xfrm>
          <a:prstGeom prst="rect">
            <a:avLst/>
          </a:prstGeom>
          <a:noFill/>
        </p:spPr>
        <p:txBody>
          <a:bodyPr wrap="none" rtlCol="0">
            <a:spAutoFit/>
          </a:bodyPr>
          <a:lstStyle/>
          <a:p>
            <a:r>
              <a:rPr lang="en-US" dirty="0" smtClean="0"/>
              <a:t>The first 10 years are much less skillful than the subsequent 16.</a:t>
            </a:r>
            <a:endParaRPr lang="en-US" dirty="0"/>
          </a:p>
        </p:txBody>
      </p:sp>
      <p:pic>
        <p:nvPicPr>
          <p:cNvPr id="3" name="Picture 2" descr="RMM12_skillscores_halfdeca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35" y="1371599"/>
            <a:ext cx="8760066" cy="4380033"/>
          </a:xfrm>
          <a:prstGeom prst="rect">
            <a:avLst/>
          </a:prstGeom>
        </p:spPr>
      </p:pic>
    </p:spTree>
    <p:extLst>
      <p:ext uri="{BB962C8B-B14F-4D97-AF65-F5344CB8AC3E}">
        <p14:creationId xmlns:p14="http://schemas.microsoft.com/office/powerpoint/2010/main" val="28476622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2"/>
          <p:cNvGraphicFramePr>
            <a:graphicFrameLocks noChangeAspect="1"/>
          </p:cNvGraphicFramePr>
          <p:nvPr>
            <p:extLst>
              <p:ext uri="{D42A27DB-BD31-4B8C-83A1-F6EECF244321}">
                <p14:modId xmlns:p14="http://schemas.microsoft.com/office/powerpoint/2010/main" val="2827880467"/>
              </p:ext>
            </p:extLst>
          </p:nvPr>
        </p:nvGraphicFramePr>
        <p:xfrm>
          <a:off x="198438" y="822325"/>
          <a:ext cx="8229600" cy="5756275"/>
        </p:xfrm>
        <a:graphic>
          <a:graphicData uri="http://schemas.openxmlformats.org/presentationml/2006/ole">
            <mc:AlternateContent xmlns:mc="http://schemas.openxmlformats.org/markup-compatibility/2006">
              <mc:Choice xmlns:v="urn:schemas-microsoft-com:vml" Requires="v">
                <p:oleObj spid="_x0000_s1045" name="Chart" r:id="rId3" imgW="11696700" imgH="7915275" progId="Excel.Chart.8">
                  <p:embed/>
                </p:oleObj>
              </mc:Choice>
              <mc:Fallback>
                <p:oleObj name="Chart" r:id="rId3" imgW="11696700" imgH="7915275"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8" y="822325"/>
                        <a:ext cx="8229600" cy="575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457200" y="116935"/>
            <a:ext cx="8229600" cy="771181"/>
          </a:xfrm>
        </p:spPr>
        <p:txBody>
          <a:bodyPr>
            <a:normAutofit/>
          </a:bodyPr>
          <a:lstStyle/>
          <a:p>
            <a:r>
              <a:rPr lang="en-US" sz="3600" dirty="0" smtClean="0"/>
              <a:t>Comparing against MJO task force data…</a:t>
            </a:r>
            <a:endParaRPr lang="en-US" sz="3600" dirty="0"/>
          </a:p>
        </p:txBody>
      </p:sp>
      <p:sp>
        <p:nvSpPr>
          <p:cNvPr id="4" name="Slide Number Placeholder 3"/>
          <p:cNvSpPr>
            <a:spLocks noGrp="1"/>
          </p:cNvSpPr>
          <p:nvPr>
            <p:ph type="sldNum" sz="quarter" idx="12"/>
          </p:nvPr>
        </p:nvSpPr>
        <p:spPr/>
        <p:txBody>
          <a:bodyPr/>
          <a:lstStyle/>
          <a:p>
            <a:fld id="{79F35564-EB55-E244-9EF3-03A5D779E29E}" type="slidenum">
              <a:rPr lang="en-US" smtClean="0"/>
              <a:t>15</a:t>
            </a:fld>
            <a:endParaRPr lang="en-US"/>
          </a:p>
        </p:txBody>
      </p:sp>
      <p:cxnSp>
        <p:nvCxnSpPr>
          <p:cNvPr id="7" name="Straight Connector 6"/>
          <p:cNvCxnSpPr/>
          <p:nvPr/>
        </p:nvCxnSpPr>
        <p:spPr>
          <a:xfrm>
            <a:off x="1398114" y="1886564"/>
            <a:ext cx="477010" cy="25975"/>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5124" y="1912539"/>
            <a:ext cx="448904" cy="90069"/>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324027" y="2003427"/>
            <a:ext cx="451404" cy="113260"/>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75431" y="2116687"/>
            <a:ext cx="471659" cy="124144"/>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247090" y="2240831"/>
            <a:ext cx="435910" cy="147631"/>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83000" y="2388462"/>
            <a:ext cx="507408" cy="208688"/>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190408" y="2597150"/>
            <a:ext cx="349716" cy="171450"/>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591050" y="2768600"/>
            <a:ext cx="473075" cy="158750"/>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064125" y="2927350"/>
            <a:ext cx="419100" cy="145584"/>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483225" y="3072934"/>
            <a:ext cx="435037" cy="171118"/>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5918262" y="3244052"/>
            <a:ext cx="476913" cy="201315"/>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395175" y="3445367"/>
            <a:ext cx="505014" cy="201315"/>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6900189" y="3646682"/>
            <a:ext cx="776456" cy="301833"/>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585806" y="6387317"/>
            <a:ext cx="517525" cy="0"/>
          </a:xfrm>
          <a:prstGeom prst="line">
            <a:avLst/>
          </a:prstGeom>
          <a:ln w="57150" cmpd="sng">
            <a:solidFill>
              <a:srgbClr val="00E502"/>
            </a:solidFill>
            <a:prstDash val="dash"/>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267732" y="6171684"/>
            <a:ext cx="1747406" cy="369332"/>
          </a:xfrm>
          <a:prstGeom prst="rect">
            <a:avLst/>
          </a:prstGeom>
          <a:noFill/>
        </p:spPr>
        <p:txBody>
          <a:bodyPr wrap="none" rtlCol="0">
            <a:spAutoFit/>
          </a:bodyPr>
          <a:lstStyle/>
          <a:p>
            <a:r>
              <a:rPr lang="en-US" b="1" dirty="0" smtClean="0">
                <a:solidFill>
                  <a:srgbClr val="00E502"/>
                </a:solidFill>
              </a:rPr>
              <a:t>GEFS reforecast</a:t>
            </a:r>
            <a:endParaRPr lang="en-US" b="1" dirty="0">
              <a:solidFill>
                <a:srgbClr val="00E502"/>
              </a:solidFill>
            </a:endParaRPr>
          </a:p>
        </p:txBody>
      </p:sp>
      <p:sp>
        <p:nvSpPr>
          <p:cNvPr id="69" name="TextBox 68"/>
          <p:cNvSpPr txBox="1"/>
          <p:nvPr/>
        </p:nvSpPr>
        <p:spPr>
          <a:xfrm>
            <a:off x="5918262" y="6459741"/>
            <a:ext cx="1905540" cy="369332"/>
          </a:xfrm>
          <a:prstGeom prst="rect">
            <a:avLst/>
          </a:prstGeom>
          <a:noFill/>
        </p:spPr>
        <p:txBody>
          <a:bodyPr wrap="none" rtlCol="0">
            <a:spAutoFit/>
          </a:bodyPr>
          <a:lstStyle/>
          <a:p>
            <a:r>
              <a:rPr lang="en-US" dirty="0" smtClean="0"/>
              <a:t>c/o Jon Gottschalk</a:t>
            </a:r>
            <a:endParaRPr lang="en-US" dirty="0"/>
          </a:p>
        </p:txBody>
      </p:sp>
      <p:sp>
        <p:nvSpPr>
          <p:cNvPr id="70" name="TextBox 69"/>
          <p:cNvSpPr txBox="1"/>
          <p:nvPr/>
        </p:nvSpPr>
        <p:spPr>
          <a:xfrm>
            <a:off x="5099002" y="1878423"/>
            <a:ext cx="2497048" cy="369332"/>
          </a:xfrm>
          <a:prstGeom prst="rect">
            <a:avLst/>
          </a:prstGeom>
          <a:noFill/>
        </p:spPr>
        <p:txBody>
          <a:bodyPr wrap="none" rtlCol="0">
            <a:spAutoFit/>
          </a:bodyPr>
          <a:lstStyle/>
          <a:p>
            <a:r>
              <a:rPr lang="en-US" dirty="0" smtClean="0"/>
              <a:t>Nov 2008-Dec 2010 data</a:t>
            </a:r>
            <a:endParaRPr lang="en-US" dirty="0"/>
          </a:p>
        </p:txBody>
      </p:sp>
    </p:spTree>
    <p:extLst>
      <p:ext uri="{BB962C8B-B14F-4D97-AF65-F5344CB8AC3E}">
        <p14:creationId xmlns:p14="http://schemas.microsoft.com/office/powerpoint/2010/main" val="30375895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35564-EB55-E244-9EF3-03A5D779E29E}" type="slidenum">
              <a:rPr lang="en-US" smtClean="0"/>
              <a:t>16</a:t>
            </a:fld>
            <a:endParaRPr lang="en-US"/>
          </a:p>
        </p:txBody>
      </p:sp>
      <p:pic>
        <p:nvPicPr>
          <p:cNvPr id="5" name="Picture 4" descr="RMM12_skillscor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884" y="950462"/>
            <a:ext cx="6999952" cy="4846120"/>
          </a:xfrm>
          <a:prstGeom prst="rect">
            <a:avLst/>
          </a:prstGeom>
        </p:spPr>
      </p:pic>
      <p:sp>
        <p:nvSpPr>
          <p:cNvPr id="7" name="TextBox 6"/>
          <p:cNvSpPr txBox="1"/>
          <p:nvPr/>
        </p:nvSpPr>
        <p:spPr>
          <a:xfrm>
            <a:off x="900691" y="5796582"/>
            <a:ext cx="7485981" cy="923330"/>
          </a:xfrm>
          <a:prstGeom prst="rect">
            <a:avLst/>
          </a:prstGeom>
          <a:noFill/>
        </p:spPr>
        <p:txBody>
          <a:bodyPr wrap="none" rtlCol="0">
            <a:spAutoFit/>
          </a:bodyPr>
          <a:lstStyle/>
          <a:p>
            <a:r>
              <a:rPr lang="en-US" dirty="0" smtClean="0"/>
              <a:t>Method for computing CRPSS </a:t>
            </a:r>
            <a:r>
              <a:rPr lang="en-US" dirty="0" smtClean="0"/>
              <a:t>discussed </a:t>
            </a:r>
            <a:r>
              <a:rPr lang="en-US" dirty="0" smtClean="0"/>
              <a:t>in supplementary </a:t>
            </a:r>
            <a:r>
              <a:rPr lang="en-US" dirty="0" smtClean="0"/>
              <a:t>slides.  </a:t>
            </a:r>
            <a:r>
              <a:rPr lang="en-US" dirty="0" smtClean="0"/>
              <a:t>Reference is </a:t>
            </a:r>
          </a:p>
          <a:p>
            <a:r>
              <a:rPr lang="en-US" dirty="0" smtClean="0"/>
              <a:t>climatology.  A tougher reference like lagged persistence (slides 7-8) would</a:t>
            </a:r>
          </a:p>
          <a:p>
            <a:r>
              <a:rPr lang="en-US" dirty="0" smtClean="0"/>
              <a:t>show the forecasts have a much quicker loss of skill.</a:t>
            </a:r>
            <a:endParaRPr lang="en-US" dirty="0"/>
          </a:p>
        </p:txBody>
      </p:sp>
      <p:sp>
        <p:nvSpPr>
          <p:cNvPr id="8" name="TextBox 7"/>
          <p:cNvSpPr txBox="1"/>
          <p:nvPr/>
        </p:nvSpPr>
        <p:spPr>
          <a:xfrm>
            <a:off x="707492" y="228653"/>
            <a:ext cx="7716475" cy="646331"/>
          </a:xfrm>
          <a:prstGeom prst="rect">
            <a:avLst/>
          </a:prstGeom>
          <a:noFill/>
        </p:spPr>
        <p:txBody>
          <a:bodyPr wrap="none" rtlCol="0">
            <a:spAutoFit/>
          </a:bodyPr>
          <a:lstStyle/>
          <a:p>
            <a:r>
              <a:rPr lang="en-US" sz="3600" dirty="0" smtClean="0"/>
              <a:t>Probabilistic forecast verification: CRPSS</a:t>
            </a:r>
            <a:endParaRPr lang="en-US" sz="3600" dirty="0"/>
          </a:p>
        </p:txBody>
      </p:sp>
    </p:spTree>
    <p:extLst>
      <p:ext uri="{BB962C8B-B14F-4D97-AF65-F5344CB8AC3E}">
        <p14:creationId xmlns:p14="http://schemas.microsoft.com/office/powerpoint/2010/main" val="21005750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7389"/>
            <a:ext cx="8229600" cy="1143000"/>
          </a:xfrm>
        </p:spPr>
        <p:txBody>
          <a:bodyPr>
            <a:noAutofit/>
          </a:bodyPr>
          <a:lstStyle/>
          <a:p>
            <a:r>
              <a:rPr lang="en-US" sz="4800" dirty="0" smtClean="0"/>
              <a:t>Northern Hemisphere </a:t>
            </a:r>
            <a:br>
              <a:rPr lang="en-US" sz="4800" dirty="0" smtClean="0"/>
            </a:br>
            <a:r>
              <a:rPr lang="en-US" sz="4800" dirty="0" smtClean="0"/>
              <a:t>atmospheric blocking</a:t>
            </a:r>
            <a:endParaRPr lang="en-US" sz="4800" dirty="0"/>
          </a:p>
        </p:txBody>
      </p:sp>
      <p:sp>
        <p:nvSpPr>
          <p:cNvPr id="4" name="Slide Number Placeholder 3"/>
          <p:cNvSpPr>
            <a:spLocks noGrp="1"/>
          </p:cNvSpPr>
          <p:nvPr>
            <p:ph type="sldNum" sz="quarter" idx="12"/>
          </p:nvPr>
        </p:nvSpPr>
        <p:spPr/>
        <p:txBody>
          <a:bodyPr/>
          <a:lstStyle/>
          <a:p>
            <a:fld id="{79F35564-EB55-E244-9EF3-03A5D779E29E}" type="slidenum">
              <a:rPr lang="en-US" smtClean="0"/>
              <a:t>17</a:t>
            </a:fld>
            <a:endParaRPr lang="en-US"/>
          </a:p>
        </p:txBody>
      </p:sp>
    </p:spTree>
    <p:extLst>
      <p:ext uri="{BB962C8B-B14F-4D97-AF65-F5344CB8AC3E}">
        <p14:creationId xmlns:p14="http://schemas.microsoft.com/office/powerpoint/2010/main" val="2534735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37" y="94379"/>
            <a:ext cx="8817897" cy="569298"/>
          </a:xfrm>
        </p:spPr>
        <p:txBody>
          <a:bodyPr>
            <a:noAutofit/>
          </a:bodyPr>
          <a:lstStyle/>
          <a:p>
            <a:r>
              <a:rPr lang="en-US" sz="3200" dirty="0" smtClean="0"/>
              <a:t>N Hem. blocking: more common in winter, spring</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18</a:t>
            </a:fld>
            <a:endParaRPr lang="en-US"/>
          </a:p>
        </p:txBody>
      </p:sp>
      <p:sp>
        <p:nvSpPr>
          <p:cNvPr id="11" name="TextBox 10"/>
          <p:cNvSpPr txBox="1"/>
          <p:nvPr/>
        </p:nvSpPr>
        <p:spPr>
          <a:xfrm>
            <a:off x="272392" y="6075144"/>
            <a:ext cx="8202085" cy="584776"/>
          </a:xfrm>
          <a:prstGeom prst="rect">
            <a:avLst/>
          </a:prstGeom>
          <a:noFill/>
        </p:spPr>
        <p:txBody>
          <a:bodyPr wrap="none" rtlCol="0">
            <a:spAutoFit/>
          </a:bodyPr>
          <a:lstStyle/>
          <a:p>
            <a:pPr algn="ctr"/>
            <a:r>
              <a:rPr lang="en-US" sz="1600" dirty="0" smtClean="0"/>
              <a:t>Blocking as defined in Tibaldi and Molteni (1990) using Z500. Hereafter, let’s focus on </a:t>
            </a:r>
          </a:p>
          <a:p>
            <a:pPr algn="ctr"/>
            <a:r>
              <a:rPr lang="en-US" sz="1600" dirty="0" smtClean="0"/>
              <a:t>Dec-Jan-Feb.   Grey bands defines Euro/Atlantic and Pacific blocking sectors in subsequent plots.</a:t>
            </a:r>
            <a:endParaRPr lang="en-US" sz="1600" dirty="0"/>
          </a:p>
        </p:txBody>
      </p:sp>
      <p:pic>
        <p:nvPicPr>
          <p:cNvPr id="13" name="Picture 12" descr="blockfrequency_allyear_day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29" y="773064"/>
            <a:ext cx="7628610" cy="5250556"/>
          </a:xfrm>
          <a:prstGeom prst="rect">
            <a:avLst/>
          </a:prstGeom>
        </p:spPr>
      </p:pic>
    </p:spTree>
    <p:extLst>
      <p:ext uri="{BB962C8B-B14F-4D97-AF65-F5344CB8AC3E}">
        <p14:creationId xmlns:p14="http://schemas.microsoft.com/office/powerpoint/2010/main" val="22907143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ss_pac_atl_onset_cess_DJ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0167" cy="6858000"/>
          </a:xfrm>
          <a:prstGeom prst="rect">
            <a:avLst/>
          </a:prstGeom>
        </p:spPr>
      </p:pic>
      <p:sp>
        <p:nvSpPr>
          <p:cNvPr id="2" name="Title 1"/>
          <p:cNvSpPr>
            <a:spLocks noGrp="1"/>
          </p:cNvSpPr>
          <p:nvPr>
            <p:ph type="title"/>
          </p:nvPr>
        </p:nvSpPr>
        <p:spPr>
          <a:xfrm>
            <a:off x="4805105" y="148341"/>
            <a:ext cx="4164424" cy="1748575"/>
          </a:xfrm>
        </p:spPr>
        <p:txBody>
          <a:bodyPr>
            <a:noAutofit/>
          </a:bodyPr>
          <a:lstStyle/>
          <a:p>
            <a:r>
              <a:rPr lang="en-US" sz="4000" dirty="0" smtClean="0"/>
              <a:t>NH blocking</a:t>
            </a:r>
            <a:br>
              <a:rPr lang="en-US" sz="4000" dirty="0" smtClean="0"/>
            </a:br>
            <a:r>
              <a:rPr lang="en-US" sz="4000" dirty="0" smtClean="0"/>
              <a:t>skill in GEFS reforecasts</a:t>
            </a:r>
            <a:endParaRPr lang="en-US" sz="4000" dirty="0"/>
          </a:p>
        </p:txBody>
      </p:sp>
      <p:sp>
        <p:nvSpPr>
          <p:cNvPr id="4" name="Slide Number Placeholder 3"/>
          <p:cNvSpPr>
            <a:spLocks noGrp="1"/>
          </p:cNvSpPr>
          <p:nvPr>
            <p:ph type="sldNum" sz="quarter" idx="12"/>
          </p:nvPr>
        </p:nvSpPr>
        <p:spPr/>
        <p:txBody>
          <a:bodyPr/>
          <a:lstStyle/>
          <a:p>
            <a:fld id="{79F35564-EB55-E244-9EF3-03A5D779E29E}" type="slidenum">
              <a:rPr lang="en-US" smtClean="0"/>
              <a:t>19</a:t>
            </a:fld>
            <a:endParaRPr lang="en-US"/>
          </a:p>
        </p:txBody>
      </p:sp>
      <p:sp>
        <p:nvSpPr>
          <p:cNvPr id="6" name="TextBox 5"/>
          <p:cNvSpPr txBox="1"/>
          <p:nvPr/>
        </p:nvSpPr>
        <p:spPr>
          <a:xfrm>
            <a:off x="4930953" y="2110415"/>
            <a:ext cx="4038576" cy="4524316"/>
          </a:xfrm>
          <a:prstGeom prst="rect">
            <a:avLst/>
          </a:prstGeom>
          <a:noFill/>
        </p:spPr>
        <p:txBody>
          <a:bodyPr wrap="square" rtlCol="0">
            <a:spAutoFit/>
          </a:bodyPr>
          <a:lstStyle/>
          <a:p>
            <a:r>
              <a:rPr lang="en-US" sz="1600" dirty="0"/>
              <a:t>B</a:t>
            </a:r>
            <a:r>
              <a:rPr lang="en-US" sz="1600" dirty="0" smtClean="0"/>
              <a:t>SS (Brier skill score) as defined in supplementary slides.</a:t>
            </a:r>
          </a:p>
          <a:p>
            <a:endParaRPr lang="en-US" sz="1600" dirty="0" smtClean="0"/>
          </a:p>
          <a:p>
            <a:r>
              <a:rPr lang="en-US" sz="1600" dirty="0" smtClean="0"/>
              <a:t>Perfect model uses one member of </a:t>
            </a:r>
          </a:p>
          <a:p>
            <a:r>
              <a:rPr lang="en-US" sz="1600" dirty="0" smtClean="0"/>
              <a:t>ensemble as surrogate for analyzed.</a:t>
            </a:r>
          </a:p>
          <a:p>
            <a:endParaRPr lang="en-US" sz="1600" dirty="0"/>
          </a:p>
          <a:p>
            <a:r>
              <a:rPr lang="en-US" sz="1600" b="1" dirty="0" smtClean="0"/>
              <a:t>Real model</a:t>
            </a:r>
            <a:r>
              <a:rPr lang="en-US" sz="1600" dirty="0" smtClean="0"/>
              <a:t>:  skill in blocking to ~12 days</a:t>
            </a:r>
          </a:p>
          <a:p>
            <a:endParaRPr lang="en-US" sz="1600" dirty="0"/>
          </a:p>
          <a:p>
            <a:r>
              <a:rPr lang="en-US" sz="1600" b="1" dirty="0" smtClean="0">
                <a:solidFill>
                  <a:srgbClr val="FF0000"/>
                </a:solidFill>
              </a:rPr>
              <a:t>Perfect model</a:t>
            </a:r>
            <a:r>
              <a:rPr lang="en-US" sz="1600" dirty="0" smtClean="0"/>
              <a:t>:  ~ 3-4 days longer skill.</a:t>
            </a:r>
          </a:p>
          <a:p>
            <a:endParaRPr lang="en-US" sz="1600" dirty="0"/>
          </a:p>
          <a:p>
            <a:r>
              <a:rPr lang="en-US" sz="1600" b="1" dirty="0" smtClean="0">
                <a:solidFill>
                  <a:srgbClr val="008000"/>
                </a:solidFill>
              </a:rPr>
              <a:t>Onset</a:t>
            </a:r>
            <a:r>
              <a:rPr lang="en-US" sz="1600" dirty="0" smtClean="0"/>
              <a:t>: date when there are more than 10 subsequent days where at least 20 degrees of longitude in a sector are blocked.  </a:t>
            </a:r>
          </a:p>
          <a:p>
            <a:endParaRPr lang="en-US" sz="1600" b="1" dirty="0">
              <a:solidFill>
                <a:srgbClr val="3366FF"/>
              </a:solidFill>
            </a:endParaRPr>
          </a:p>
          <a:p>
            <a:r>
              <a:rPr lang="en-US" sz="1600" b="1" dirty="0" smtClean="0">
                <a:solidFill>
                  <a:srgbClr val="3366FF"/>
                </a:solidFill>
              </a:rPr>
              <a:t>Cessation</a:t>
            </a:r>
            <a:r>
              <a:rPr lang="en-US" sz="1600" dirty="0" smtClean="0"/>
              <a:t>: date of end of that period.  </a:t>
            </a:r>
          </a:p>
          <a:p>
            <a:endParaRPr lang="en-US" sz="1600" dirty="0"/>
          </a:p>
          <a:p>
            <a:r>
              <a:rPr lang="en-US" sz="1600" dirty="0" smtClean="0"/>
              <a:t>Statistics include onset and previous 3 days, cessation and previous 3 days.</a:t>
            </a:r>
            <a:endParaRPr lang="en-US" sz="1600" dirty="0"/>
          </a:p>
        </p:txBody>
      </p:sp>
      <p:sp>
        <p:nvSpPr>
          <p:cNvPr id="3" name="TextBox 2"/>
          <p:cNvSpPr txBox="1"/>
          <p:nvPr/>
        </p:nvSpPr>
        <p:spPr>
          <a:xfrm>
            <a:off x="708238" y="2110415"/>
            <a:ext cx="1251665" cy="584776"/>
          </a:xfrm>
          <a:prstGeom prst="rect">
            <a:avLst/>
          </a:prstGeom>
          <a:noFill/>
        </p:spPr>
        <p:txBody>
          <a:bodyPr wrap="none" rtlCol="0">
            <a:spAutoFit/>
          </a:bodyPr>
          <a:lstStyle/>
          <a:p>
            <a:r>
              <a:rPr lang="en-US" sz="3200" dirty="0" smtClean="0"/>
              <a:t>Pacific</a:t>
            </a:r>
            <a:endParaRPr lang="en-US" sz="3200" dirty="0"/>
          </a:p>
        </p:txBody>
      </p:sp>
      <p:sp>
        <p:nvSpPr>
          <p:cNvPr id="7" name="TextBox 6"/>
          <p:cNvSpPr txBox="1"/>
          <p:nvPr/>
        </p:nvSpPr>
        <p:spPr>
          <a:xfrm>
            <a:off x="708238" y="5527463"/>
            <a:ext cx="1468070" cy="584776"/>
          </a:xfrm>
          <a:prstGeom prst="rect">
            <a:avLst/>
          </a:prstGeom>
          <a:noFill/>
        </p:spPr>
        <p:txBody>
          <a:bodyPr wrap="none" rtlCol="0">
            <a:spAutoFit/>
          </a:bodyPr>
          <a:lstStyle/>
          <a:p>
            <a:r>
              <a:rPr lang="en-US" sz="3200" dirty="0" smtClean="0"/>
              <a:t>Atlantic</a:t>
            </a:r>
            <a:endParaRPr lang="en-US" sz="3200" dirty="0"/>
          </a:p>
        </p:txBody>
      </p:sp>
    </p:spTree>
    <p:extLst>
      <p:ext uri="{BB962C8B-B14F-4D97-AF65-F5344CB8AC3E}">
        <p14:creationId xmlns:p14="http://schemas.microsoft.com/office/powerpoint/2010/main" val="36991165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35564-EB55-E244-9EF3-03A5D779E29E}" type="slidenum">
              <a:rPr lang="en-US" smtClean="0"/>
              <a:t>2</a:t>
            </a:fld>
            <a:endParaRPr lang="en-US"/>
          </a:p>
        </p:txBody>
      </p:sp>
      <p:pic>
        <p:nvPicPr>
          <p:cNvPr id="11" name="Picture 10" descr="Z500_composite_weak_block_noblock_lon180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409"/>
            <a:ext cx="8906412" cy="5782983"/>
          </a:xfrm>
          <a:prstGeom prst="rect">
            <a:avLst/>
          </a:prstGeom>
        </p:spPr>
      </p:pic>
      <p:sp>
        <p:nvSpPr>
          <p:cNvPr id="2" name="TextBox 1"/>
          <p:cNvSpPr txBox="1"/>
          <p:nvPr/>
        </p:nvSpPr>
        <p:spPr>
          <a:xfrm>
            <a:off x="557013" y="6063207"/>
            <a:ext cx="8129787" cy="369332"/>
          </a:xfrm>
          <a:prstGeom prst="rect">
            <a:avLst/>
          </a:prstGeom>
          <a:noFill/>
        </p:spPr>
        <p:txBody>
          <a:bodyPr wrap="none" rtlCol="0">
            <a:spAutoFit/>
          </a:bodyPr>
          <a:lstStyle/>
          <a:p>
            <a:r>
              <a:rPr lang="en-US" dirty="0" smtClean="0"/>
              <a:t>Dec-Jan-Feb 1985-2010 CFSR data.  Blocks defined here by Tibaldi/Molteni algorithm.</a:t>
            </a:r>
            <a:endParaRPr lang="en-US" dirty="0"/>
          </a:p>
        </p:txBody>
      </p:sp>
    </p:spTree>
    <p:extLst>
      <p:ext uri="{BB962C8B-B14F-4D97-AF65-F5344CB8AC3E}">
        <p14:creationId xmlns:p14="http://schemas.microsoft.com/office/powerpoint/2010/main" val="302687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1422"/>
          </a:xfrm>
        </p:spPr>
        <p:txBody>
          <a:bodyPr/>
          <a:lstStyle/>
          <a:p>
            <a:r>
              <a:rPr lang="en-US" dirty="0" smtClean="0"/>
              <a:t>GEFS blocking skill by half decade</a:t>
            </a:r>
            <a:endParaRPr lang="en-US" dirty="0"/>
          </a:p>
        </p:txBody>
      </p:sp>
      <p:sp>
        <p:nvSpPr>
          <p:cNvPr id="4" name="Slide Number Placeholder 3"/>
          <p:cNvSpPr>
            <a:spLocks noGrp="1"/>
          </p:cNvSpPr>
          <p:nvPr>
            <p:ph type="sldNum" sz="quarter" idx="12"/>
          </p:nvPr>
        </p:nvSpPr>
        <p:spPr/>
        <p:txBody>
          <a:bodyPr/>
          <a:lstStyle/>
          <a:p>
            <a:fld id="{79F35564-EB55-E244-9EF3-03A5D779E29E}" type="slidenum">
              <a:rPr lang="en-US" smtClean="0"/>
              <a:t>20</a:t>
            </a:fld>
            <a:endParaRPr lang="en-US"/>
          </a:p>
        </p:txBody>
      </p:sp>
      <p:pic>
        <p:nvPicPr>
          <p:cNvPr id="6" name="Picture 5" descr="bss_pac_atl_halfd_DJ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9756"/>
            <a:ext cx="9101592" cy="4045152"/>
          </a:xfrm>
          <a:prstGeom prst="rect">
            <a:avLst/>
          </a:prstGeom>
        </p:spPr>
      </p:pic>
      <p:sp>
        <p:nvSpPr>
          <p:cNvPr id="7" name="TextBox 6"/>
          <p:cNvSpPr txBox="1"/>
          <p:nvPr/>
        </p:nvSpPr>
        <p:spPr>
          <a:xfrm>
            <a:off x="707933" y="5872844"/>
            <a:ext cx="7978867" cy="461665"/>
          </a:xfrm>
          <a:prstGeom prst="rect">
            <a:avLst/>
          </a:prstGeom>
          <a:noFill/>
        </p:spPr>
        <p:txBody>
          <a:bodyPr wrap="none" rtlCol="0">
            <a:spAutoFit/>
          </a:bodyPr>
          <a:lstStyle/>
          <a:p>
            <a:r>
              <a:rPr lang="en-US" sz="2400" dirty="0" smtClean="0"/>
              <a:t>Decreased Atlantic sector skill in 1985-1989 period stands out. </a:t>
            </a:r>
            <a:endParaRPr lang="en-US" sz="2400" dirty="0"/>
          </a:p>
        </p:txBody>
      </p:sp>
    </p:spTree>
    <p:extLst>
      <p:ext uri="{BB962C8B-B14F-4D97-AF65-F5344CB8AC3E}">
        <p14:creationId xmlns:p14="http://schemas.microsoft.com/office/powerpoint/2010/main" val="1060684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35564-EB55-E244-9EF3-03A5D779E29E}" type="slidenum">
              <a:rPr lang="en-US" smtClean="0"/>
              <a:t>21</a:t>
            </a:fld>
            <a:endParaRPr lang="en-US"/>
          </a:p>
        </p:txBody>
      </p:sp>
      <p:sp>
        <p:nvSpPr>
          <p:cNvPr id="8" name="TextBox 7"/>
          <p:cNvSpPr txBox="1"/>
          <p:nvPr/>
        </p:nvSpPr>
        <p:spPr>
          <a:xfrm>
            <a:off x="985665" y="6259810"/>
            <a:ext cx="7440558" cy="461665"/>
          </a:xfrm>
          <a:prstGeom prst="rect">
            <a:avLst/>
          </a:prstGeom>
          <a:noFill/>
        </p:spPr>
        <p:txBody>
          <a:bodyPr wrap="none" rtlCol="0">
            <a:spAutoFit/>
          </a:bodyPr>
          <a:lstStyle/>
          <a:p>
            <a:r>
              <a:rPr lang="en-US" sz="2400" dirty="0" smtClean="0"/>
              <a:t>Under-forecasting of Atlantic block frequency after day +3</a:t>
            </a:r>
            <a:endParaRPr lang="en-US" sz="2400" dirty="0"/>
          </a:p>
        </p:txBody>
      </p:sp>
      <p:pic>
        <p:nvPicPr>
          <p:cNvPr id="3" name="Picture 2" descr="blockfrequency_ens_DJ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19" y="143119"/>
            <a:ext cx="8705879" cy="6027147"/>
          </a:xfrm>
          <a:prstGeom prst="rect">
            <a:avLst/>
          </a:prstGeom>
        </p:spPr>
      </p:pic>
    </p:spTree>
    <p:extLst>
      <p:ext uri="{BB962C8B-B14F-4D97-AF65-F5344CB8AC3E}">
        <p14:creationId xmlns:p14="http://schemas.microsoft.com/office/powerpoint/2010/main" val="37398129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3226"/>
            <a:ext cx="8229600" cy="1143000"/>
          </a:xfrm>
        </p:spPr>
        <p:txBody>
          <a:bodyPr/>
          <a:lstStyle/>
          <a:p>
            <a:r>
              <a:rPr lang="en-US" dirty="0" smtClean="0"/>
              <a:t>MJO – blocking interactions</a:t>
            </a:r>
            <a:endParaRPr lang="en-US" dirty="0"/>
          </a:p>
        </p:txBody>
      </p:sp>
      <p:sp>
        <p:nvSpPr>
          <p:cNvPr id="4" name="Slide Number Placeholder 3"/>
          <p:cNvSpPr>
            <a:spLocks noGrp="1"/>
          </p:cNvSpPr>
          <p:nvPr>
            <p:ph type="sldNum" sz="quarter" idx="12"/>
          </p:nvPr>
        </p:nvSpPr>
        <p:spPr/>
        <p:txBody>
          <a:bodyPr/>
          <a:lstStyle/>
          <a:p>
            <a:fld id="{79F35564-EB55-E244-9EF3-03A5D779E29E}" type="slidenum">
              <a:rPr lang="en-US" smtClean="0"/>
              <a:t>22</a:t>
            </a:fld>
            <a:endParaRPr lang="en-US"/>
          </a:p>
        </p:txBody>
      </p:sp>
    </p:spTree>
    <p:extLst>
      <p:ext uri="{BB962C8B-B14F-4D97-AF65-F5344CB8AC3E}">
        <p14:creationId xmlns:p14="http://schemas.microsoft.com/office/powerpoint/2010/main" val="33123883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649"/>
            <a:ext cx="8229600" cy="856220"/>
          </a:xfrm>
        </p:spPr>
        <p:txBody>
          <a:bodyPr>
            <a:normAutofit fontScale="90000"/>
          </a:bodyPr>
          <a:lstStyle/>
          <a:p>
            <a:r>
              <a:rPr lang="en-US" dirty="0" smtClean="0"/>
              <a:t>My method of quantifying MJO phase</a:t>
            </a:r>
            <a:endParaRPr lang="en-US" dirty="0"/>
          </a:p>
        </p:txBody>
      </p:sp>
      <p:pic>
        <p:nvPicPr>
          <p:cNvPr id="4" name="Picture 3" descr="RMM12_memc00day0_WHdi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3125"/>
            <a:ext cx="5332429" cy="5332429"/>
          </a:xfrm>
          <a:prstGeom prst="rect">
            <a:avLst/>
          </a:prstGeom>
        </p:spPr>
      </p:pic>
      <p:sp>
        <p:nvSpPr>
          <p:cNvPr id="6" name="TextBox 5"/>
          <p:cNvSpPr txBox="1"/>
          <p:nvPr/>
        </p:nvSpPr>
        <p:spPr>
          <a:xfrm>
            <a:off x="5972782" y="1391198"/>
            <a:ext cx="3010367" cy="4801315"/>
          </a:xfrm>
          <a:prstGeom prst="rect">
            <a:avLst/>
          </a:prstGeom>
          <a:noFill/>
        </p:spPr>
        <p:txBody>
          <a:bodyPr wrap="square" rtlCol="0">
            <a:spAutoFit/>
          </a:bodyPr>
          <a:lstStyle/>
          <a:p>
            <a:r>
              <a:rPr lang="en-US" dirty="0" smtClean="0"/>
              <a:t>In subsequent plots you’ll see</a:t>
            </a:r>
          </a:p>
          <a:p>
            <a:r>
              <a:rPr lang="en-US" dirty="0" smtClean="0"/>
              <a:t>I refer to the phase of MJO by</a:t>
            </a:r>
          </a:p>
          <a:p>
            <a:r>
              <a:rPr lang="en-US" dirty="0" smtClean="0"/>
              <a:t>its angle from x axis, a </a:t>
            </a:r>
            <a:r>
              <a:rPr lang="en-US" dirty="0" err="1" smtClean="0"/>
              <a:t>θ</a:t>
            </a:r>
            <a:r>
              <a:rPr lang="en-US" dirty="0" smtClean="0"/>
              <a:t> in </a:t>
            </a:r>
          </a:p>
          <a:p>
            <a:r>
              <a:rPr lang="en-US" dirty="0" smtClean="0"/>
              <a:t>conventional polar coordinates.</a:t>
            </a:r>
          </a:p>
          <a:p>
            <a:endParaRPr lang="en-US" dirty="0"/>
          </a:p>
          <a:p>
            <a:r>
              <a:rPr lang="en-US" dirty="0" smtClean="0"/>
              <a:t>When examining statistics</a:t>
            </a:r>
          </a:p>
          <a:p>
            <a:r>
              <a:rPr lang="en-US" dirty="0" smtClean="0"/>
              <a:t>for </a:t>
            </a:r>
            <a:r>
              <a:rPr lang="en-US" dirty="0" err="1" smtClean="0"/>
              <a:t>θ</a:t>
            </a:r>
            <a:r>
              <a:rPr lang="en-US" dirty="0" smtClean="0"/>
              <a:t>=θ</a:t>
            </a:r>
            <a:r>
              <a:rPr lang="en-US" baseline="-25000" dirty="0" smtClean="0"/>
              <a:t>0</a:t>
            </a:r>
            <a:r>
              <a:rPr lang="en-US" dirty="0" smtClean="0"/>
              <a:t> , </a:t>
            </a:r>
            <a:r>
              <a:rPr lang="en-US" dirty="0" smtClean="0"/>
              <a:t>I use RMM 1/2</a:t>
            </a:r>
            <a:r>
              <a:rPr lang="en-US" dirty="0" smtClean="0"/>
              <a:t> </a:t>
            </a:r>
            <a:endParaRPr lang="en-US" dirty="0" smtClean="0"/>
          </a:p>
          <a:p>
            <a:r>
              <a:rPr lang="en-US" dirty="0" smtClean="0"/>
              <a:t>samples with associated  </a:t>
            </a:r>
          </a:p>
          <a:p>
            <a:r>
              <a:rPr lang="en-US" dirty="0" smtClean="0"/>
              <a:t>θ</a:t>
            </a:r>
            <a:r>
              <a:rPr lang="en-US" baseline="-25000" dirty="0" smtClean="0"/>
              <a:t>0</a:t>
            </a:r>
            <a:r>
              <a:rPr lang="en-US" dirty="0" smtClean="0"/>
              <a:t> +/- 22.5 degrees.</a:t>
            </a:r>
          </a:p>
          <a:p>
            <a:endParaRPr lang="en-US" dirty="0"/>
          </a:p>
          <a:p>
            <a:r>
              <a:rPr lang="en-US" dirty="0" smtClean="0"/>
              <a:t>Example below for θ</a:t>
            </a:r>
            <a:r>
              <a:rPr lang="en-US" baseline="-25000" dirty="0" smtClean="0"/>
              <a:t>0</a:t>
            </a:r>
            <a:r>
              <a:rPr lang="en-US" dirty="0" smtClean="0"/>
              <a:t>=-90</a:t>
            </a:r>
          </a:p>
          <a:p>
            <a:r>
              <a:rPr lang="en-US" dirty="0" smtClean="0"/>
              <a:t>uses samples in blue cone.</a:t>
            </a:r>
          </a:p>
          <a:p>
            <a:endParaRPr lang="en-US" dirty="0"/>
          </a:p>
          <a:p>
            <a:r>
              <a:rPr lang="en-US" dirty="0" smtClean="0"/>
              <a:t>A “strong” MJO is in the </a:t>
            </a:r>
          </a:p>
          <a:p>
            <a:r>
              <a:rPr lang="en-US" dirty="0" smtClean="0"/>
              <a:t>top 25% of </a:t>
            </a:r>
            <a:r>
              <a:rPr lang="en-US" dirty="0" smtClean="0"/>
              <a:t>RMM 1</a:t>
            </a:r>
            <a:r>
              <a:rPr lang="en-US" dirty="0" smtClean="0"/>
              <a:t>/2 </a:t>
            </a:r>
          </a:p>
          <a:p>
            <a:r>
              <a:rPr lang="en-US" dirty="0" smtClean="0"/>
              <a:t>amplitudes within the cone. </a:t>
            </a:r>
          </a:p>
        </p:txBody>
      </p:sp>
      <p:sp>
        <p:nvSpPr>
          <p:cNvPr id="7" name="TextBox 6"/>
          <p:cNvSpPr txBox="1"/>
          <p:nvPr/>
        </p:nvSpPr>
        <p:spPr>
          <a:xfrm>
            <a:off x="5201455" y="3666961"/>
            <a:ext cx="539368" cy="369332"/>
          </a:xfrm>
          <a:prstGeom prst="rect">
            <a:avLst/>
          </a:prstGeom>
          <a:noFill/>
        </p:spPr>
        <p:txBody>
          <a:bodyPr wrap="none" rtlCol="0">
            <a:spAutoFit/>
          </a:bodyPr>
          <a:lstStyle/>
          <a:p>
            <a:r>
              <a:rPr lang="en-US" dirty="0" err="1" smtClean="0"/>
              <a:t>θ</a:t>
            </a:r>
            <a:r>
              <a:rPr lang="en-US" dirty="0" smtClean="0"/>
              <a:t>=0</a:t>
            </a:r>
            <a:endParaRPr lang="en-US" dirty="0"/>
          </a:p>
        </p:txBody>
      </p:sp>
      <p:sp>
        <p:nvSpPr>
          <p:cNvPr id="8" name="TextBox 7"/>
          <p:cNvSpPr txBox="1"/>
          <p:nvPr/>
        </p:nvSpPr>
        <p:spPr>
          <a:xfrm>
            <a:off x="5201455" y="5985389"/>
            <a:ext cx="727032" cy="369332"/>
          </a:xfrm>
          <a:prstGeom prst="rect">
            <a:avLst/>
          </a:prstGeom>
          <a:noFill/>
        </p:spPr>
        <p:txBody>
          <a:bodyPr wrap="none" rtlCol="0">
            <a:spAutoFit/>
          </a:bodyPr>
          <a:lstStyle/>
          <a:p>
            <a:r>
              <a:rPr lang="en-US" dirty="0" err="1" smtClean="0"/>
              <a:t>θ</a:t>
            </a:r>
            <a:r>
              <a:rPr lang="en-US" dirty="0" smtClean="0"/>
              <a:t>=-45</a:t>
            </a:r>
            <a:endParaRPr lang="en-US" dirty="0"/>
          </a:p>
        </p:txBody>
      </p:sp>
      <p:sp>
        <p:nvSpPr>
          <p:cNvPr id="9" name="TextBox 8"/>
          <p:cNvSpPr txBox="1"/>
          <p:nvPr/>
        </p:nvSpPr>
        <p:spPr>
          <a:xfrm>
            <a:off x="2579124" y="6377179"/>
            <a:ext cx="727032" cy="369332"/>
          </a:xfrm>
          <a:prstGeom prst="rect">
            <a:avLst/>
          </a:prstGeom>
          <a:noFill/>
        </p:spPr>
        <p:txBody>
          <a:bodyPr wrap="none" rtlCol="0">
            <a:spAutoFit/>
          </a:bodyPr>
          <a:lstStyle/>
          <a:p>
            <a:r>
              <a:rPr lang="en-US" dirty="0" err="1" smtClean="0"/>
              <a:t>θ</a:t>
            </a:r>
            <a:r>
              <a:rPr lang="en-US" dirty="0" smtClean="0"/>
              <a:t>=-90</a:t>
            </a:r>
            <a:endParaRPr lang="en-US" dirty="0"/>
          </a:p>
        </p:txBody>
      </p:sp>
      <p:sp>
        <p:nvSpPr>
          <p:cNvPr id="10" name="TextBox 9"/>
          <p:cNvSpPr txBox="1"/>
          <p:nvPr/>
        </p:nvSpPr>
        <p:spPr>
          <a:xfrm>
            <a:off x="256700" y="6192513"/>
            <a:ext cx="844026" cy="369332"/>
          </a:xfrm>
          <a:prstGeom prst="rect">
            <a:avLst/>
          </a:prstGeom>
          <a:noFill/>
        </p:spPr>
        <p:txBody>
          <a:bodyPr wrap="none" rtlCol="0">
            <a:spAutoFit/>
          </a:bodyPr>
          <a:lstStyle/>
          <a:p>
            <a:r>
              <a:rPr lang="en-US" dirty="0" err="1" smtClean="0"/>
              <a:t>θ</a:t>
            </a:r>
            <a:r>
              <a:rPr lang="en-US" dirty="0" smtClean="0"/>
              <a:t>=-135</a:t>
            </a:r>
            <a:endParaRPr lang="en-US" dirty="0"/>
          </a:p>
        </p:txBody>
      </p:sp>
      <p:sp>
        <p:nvSpPr>
          <p:cNvPr id="12" name="Freeform 11"/>
          <p:cNvSpPr/>
          <p:nvPr/>
        </p:nvSpPr>
        <p:spPr>
          <a:xfrm>
            <a:off x="1815606" y="3871555"/>
            <a:ext cx="2205095" cy="2113834"/>
          </a:xfrm>
          <a:custGeom>
            <a:avLst/>
            <a:gdLst>
              <a:gd name="connsiteX0" fmla="*/ 2174554 w 4409995"/>
              <a:gd name="connsiteY0" fmla="*/ 0 h 2113834"/>
              <a:gd name="connsiteX1" fmla="*/ 0 w 4409995"/>
              <a:gd name="connsiteY1" fmla="*/ 2105135 h 2113834"/>
              <a:gd name="connsiteX2" fmla="*/ 4409995 w 4409995"/>
              <a:gd name="connsiteY2" fmla="*/ 2113834 h 2113834"/>
              <a:gd name="connsiteX3" fmla="*/ 2174554 w 4409995"/>
              <a:gd name="connsiteY3" fmla="*/ 0 h 2113834"/>
            </a:gdLst>
            <a:ahLst/>
            <a:cxnLst>
              <a:cxn ang="0">
                <a:pos x="connsiteX0" y="connsiteY0"/>
              </a:cxn>
              <a:cxn ang="0">
                <a:pos x="connsiteX1" y="connsiteY1"/>
              </a:cxn>
              <a:cxn ang="0">
                <a:pos x="connsiteX2" y="connsiteY2"/>
              </a:cxn>
              <a:cxn ang="0">
                <a:pos x="connsiteX3" y="connsiteY3"/>
              </a:cxn>
            </a:cxnLst>
            <a:rect l="l" t="t" r="r" b="b"/>
            <a:pathLst>
              <a:path w="4409995" h="2113834">
                <a:moveTo>
                  <a:pt x="2174554" y="0"/>
                </a:moveTo>
                <a:lnTo>
                  <a:pt x="0" y="2105135"/>
                </a:lnTo>
                <a:lnTo>
                  <a:pt x="4409995" y="2113834"/>
                </a:lnTo>
                <a:lnTo>
                  <a:pt x="2174554" y="0"/>
                </a:lnTo>
                <a:close/>
              </a:path>
            </a:pathLst>
          </a:custGeom>
          <a:gradFill flip="none" rotWithShape="1">
            <a:gsLst>
              <a:gs pos="0">
                <a:schemeClr val="accent1">
                  <a:tint val="100000"/>
                  <a:shade val="100000"/>
                  <a:satMod val="130000"/>
                  <a:alpha val="24000"/>
                </a:schemeClr>
              </a:gs>
              <a:gs pos="100000">
                <a:schemeClr val="accent1">
                  <a:tint val="50000"/>
                  <a:shade val="100000"/>
                  <a:satMod val="350000"/>
                  <a:alpha val="24000"/>
                </a:schemeClr>
              </a:gs>
            </a:gsLst>
            <a:lin ang="16200000" scaled="0"/>
            <a:tileRect/>
          </a:gra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201455" y="1575382"/>
            <a:ext cx="771327" cy="369332"/>
          </a:xfrm>
          <a:prstGeom prst="rect">
            <a:avLst/>
          </a:prstGeom>
          <a:noFill/>
        </p:spPr>
        <p:txBody>
          <a:bodyPr wrap="none" rtlCol="0">
            <a:spAutoFit/>
          </a:bodyPr>
          <a:lstStyle/>
          <a:p>
            <a:r>
              <a:rPr lang="en-US" dirty="0" err="1" smtClean="0"/>
              <a:t>θ</a:t>
            </a:r>
            <a:r>
              <a:rPr lang="en-US" dirty="0" smtClean="0"/>
              <a:t>=+45</a:t>
            </a:r>
            <a:endParaRPr lang="en-US" dirty="0"/>
          </a:p>
        </p:txBody>
      </p:sp>
      <p:sp>
        <p:nvSpPr>
          <p:cNvPr id="13" name="Slide Number Placeholder 12"/>
          <p:cNvSpPr>
            <a:spLocks noGrp="1"/>
          </p:cNvSpPr>
          <p:nvPr>
            <p:ph type="sldNum" sz="quarter" idx="12"/>
          </p:nvPr>
        </p:nvSpPr>
        <p:spPr/>
        <p:txBody>
          <a:bodyPr/>
          <a:lstStyle/>
          <a:p>
            <a:fld id="{79F35564-EB55-E244-9EF3-03A5D779E29E}" type="slidenum">
              <a:rPr lang="en-US" smtClean="0"/>
              <a:t>23</a:t>
            </a:fld>
            <a:endParaRPr lang="en-US" dirty="0"/>
          </a:p>
        </p:txBody>
      </p:sp>
    </p:spTree>
    <p:extLst>
      <p:ext uri="{BB962C8B-B14F-4D97-AF65-F5344CB8AC3E}">
        <p14:creationId xmlns:p14="http://schemas.microsoft.com/office/powerpoint/2010/main" val="25205761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3994" y="274638"/>
            <a:ext cx="3362806" cy="2949304"/>
          </a:xfrm>
        </p:spPr>
        <p:txBody>
          <a:bodyPr>
            <a:normAutofit/>
          </a:bodyPr>
          <a:lstStyle/>
          <a:p>
            <a:r>
              <a:rPr lang="en-US" sz="3200" dirty="0" smtClean="0"/>
              <a:t>Change in blocking frequency under strong Indian Ocean MJO</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24</a:t>
            </a:fld>
            <a:endParaRPr lang="en-US"/>
          </a:p>
        </p:txBody>
      </p:sp>
      <p:pic>
        <p:nvPicPr>
          <p:cNvPr id="5" name="Picture 4" descr="Fig7.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7" y="98984"/>
            <a:ext cx="4990226" cy="6615937"/>
          </a:xfrm>
          <a:prstGeom prst="rect">
            <a:avLst/>
          </a:prstGeom>
        </p:spPr>
      </p:pic>
      <p:sp>
        <p:nvSpPr>
          <p:cNvPr id="6" name="TextBox 5"/>
          <p:cNvSpPr txBox="1"/>
          <p:nvPr/>
        </p:nvSpPr>
        <p:spPr>
          <a:xfrm>
            <a:off x="5323994" y="3394909"/>
            <a:ext cx="3544560" cy="2031325"/>
          </a:xfrm>
          <a:prstGeom prst="rect">
            <a:avLst/>
          </a:prstGeom>
          <a:noFill/>
        </p:spPr>
        <p:txBody>
          <a:bodyPr wrap="none" rtlCol="0">
            <a:spAutoFit/>
          </a:bodyPr>
          <a:lstStyle/>
          <a:p>
            <a:r>
              <a:rPr lang="en-US" dirty="0" smtClean="0"/>
              <a:t>Shaded areas are confidence 5/95%</a:t>
            </a:r>
          </a:p>
          <a:p>
            <a:r>
              <a:rPr lang="en-US" dirty="0" smtClean="0"/>
              <a:t>confidence intervals.</a:t>
            </a:r>
          </a:p>
          <a:p>
            <a:endParaRPr lang="en-US" dirty="0"/>
          </a:p>
          <a:p>
            <a:r>
              <a:rPr lang="en-US" dirty="0" smtClean="0"/>
              <a:t>Suppression of blocking frequency</a:t>
            </a:r>
          </a:p>
          <a:p>
            <a:r>
              <a:rPr lang="en-US" dirty="0" smtClean="0"/>
              <a:t>in the east Pacific and Atlantic </a:t>
            </a:r>
          </a:p>
          <a:p>
            <a:r>
              <a:rPr lang="en-US" dirty="0" smtClean="0"/>
              <a:t>under strong MJO.  Day +6 GEFS</a:t>
            </a:r>
          </a:p>
          <a:p>
            <a:r>
              <a:rPr lang="en-US" dirty="0" smtClean="0"/>
              <a:t>nicely replicates this suppression.</a:t>
            </a:r>
            <a:endParaRPr lang="en-US" dirty="0"/>
          </a:p>
        </p:txBody>
      </p:sp>
    </p:spTree>
    <p:extLst>
      <p:ext uri="{BB962C8B-B14F-4D97-AF65-F5344CB8AC3E}">
        <p14:creationId xmlns:p14="http://schemas.microsoft.com/office/powerpoint/2010/main" val="417070366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35564-EB55-E244-9EF3-03A5D779E29E}" type="slidenum">
              <a:rPr lang="en-US" smtClean="0"/>
              <a:t>25</a:t>
            </a:fld>
            <a:endParaRPr lang="en-US"/>
          </a:p>
        </p:txBody>
      </p:sp>
      <p:pic>
        <p:nvPicPr>
          <p:cNvPr id="5" name="Picture 4" descr="Z500_strong_MJO_DJF_theta-9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27" y="927606"/>
            <a:ext cx="7305884" cy="5930394"/>
          </a:xfrm>
          <a:prstGeom prst="rect">
            <a:avLst/>
          </a:prstGeom>
        </p:spPr>
      </p:pic>
      <p:sp>
        <p:nvSpPr>
          <p:cNvPr id="2" name="Title 1"/>
          <p:cNvSpPr>
            <a:spLocks noGrp="1"/>
          </p:cNvSpPr>
          <p:nvPr>
            <p:ph type="title"/>
          </p:nvPr>
        </p:nvSpPr>
        <p:spPr>
          <a:xfrm>
            <a:off x="441061" y="241420"/>
            <a:ext cx="8229600" cy="620901"/>
          </a:xfrm>
        </p:spPr>
        <p:txBody>
          <a:bodyPr>
            <a:noAutofit/>
          </a:bodyPr>
          <a:lstStyle/>
          <a:p>
            <a:r>
              <a:rPr lang="en-US" sz="3200" dirty="0" smtClean="0"/>
              <a:t>Z500 anomalies under strong </a:t>
            </a:r>
            <a:br>
              <a:rPr lang="en-US" sz="3200" dirty="0" smtClean="0"/>
            </a:br>
            <a:r>
              <a:rPr lang="en-US" sz="3200" dirty="0" smtClean="0"/>
              <a:t>(6-day lagged) Indian Ocean MJO</a:t>
            </a:r>
            <a:endParaRPr lang="en-US" sz="3200" dirty="0"/>
          </a:p>
        </p:txBody>
      </p:sp>
    </p:spTree>
    <p:extLst>
      <p:ext uri="{BB962C8B-B14F-4D97-AF65-F5344CB8AC3E}">
        <p14:creationId xmlns:p14="http://schemas.microsoft.com/office/powerpoint/2010/main" val="10572031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ock_freqanom_anal_strong_MJO_DJF_lag_theta-90_f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1112"/>
            <a:ext cx="4612472" cy="5676888"/>
          </a:xfrm>
          <a:prstGeom prst="rect">
            <a:avLst/>
          </a:prstGeom>
        </p:spPr>
      </p:pic>
      <p:sp>
        <p:nvSpPr>
          <p:cNvPr id="2" name="Title 1"/>
          <p:cNvSpPr>
            <a:spLocks noGrp="1"/>
          </p:cNvSpPr>
          <p:nvPr>
            <p:ph type="title"/>
          </p:nvPr>
        </p:nvSpPr>
        <p:spPr>
          <a:xfrm>
            <a:off x="191361" y="121785"/>
            <a:ext cx="8647142" cy="1148253"/>
          </a:xfrm>
        </p:spPr>
        <p:txBody>
          <a:bodyPr>
            <a:noAutofit/>
          </a:bodyPr>
          <a:lstStyle/>
          <a:p>
            <a:r>
              <a:rPr lang="en-US" sz="3200" dirty="0" smtClean="0"/>
              <a:t>How does (observed) blocking frequency change </a:t>
            </a:r>
            <a:br>
              <a:rPr lang="en-US" sz="3200" dirty="0" smtClean="0"/>
            </a:br>
            <a:r>
              <a:rPr lang="en-US" sz="3200" dirty="0" smtClean="0"/>
              <a:t>according to the </a:t>
            </a:r>
            <a:r>
              <a:rPr lang="en-US" sz="3200" dirty="0" smtClean="0">
                <a:solidFill>
                  <a:srgbClr val="FF0000"/>
                </a:solidFill>
              </a:rPr>
              <a:t>lag time </a:t>
            </a:r>
            <a:r>
              <a:rPr lang="en-US" sz="3200" dirty="0" smtClean="0"/>
              <a:t>of the MJO?</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26</a:t>
            </a:fld>
            <a:endParaRPr lang="en-US" dirty="0"/>
          </a:p>
        </p:txBody>
      </p:sp>
      <p:sp>
        <p:nvSpPr>
          <p:cNvPr id="6" name="TextBox 5"/>
          <p:cNvSpPr txBox="1"/>
          <p:nvPr/>
        </p:nvSpPr>
        <p:spPr>
          <a:xfrm>
            <a:off x="4993223" y="1548403"/>
            <a:ext cx="3985929" cy="4622677"/>
          </a:xfrm>
          <a:prstGeom prst="rect">
            <a:avLst/>
          </a:prstGeom>
          <a:noFill/>
        </p:spPr>
        <p:txBody>
          <a:bodyPr wrap="square" rtlCol="0">
            <a:spAutoFit/>
          </a:bodyPr>
          <a:lstStyle/>
          <a:p>
            <a:r>
              <a:rPr lang="en-US" sz="1600" dirty="0" smtClean="0"/>
              <a:t>Top panel is unconditional DJF blocking</a:t>
            </a:r>
          </a:p>
          <a:p>
            <a:r>
              <a:rPr lang="en-US" sz="1600" dirty="0" smtClean="0"/>
              <a:t>frequency, for reference.  Bottom panel is</a:t>
            </a:r>
          </a:p>
          <a:p>
            <a:r>
              <a:rPr lang="en-US" sz="1600" dirty="0" smtClean="0"/>
              <a:t>difference in strong MJO blocking frequency</a:t>
            </a:r>
          </a:p>
          <a:p>
            <a:r>
              <a:rPr lang="en-US" sz="1600" dirty="0" smtClean="0"/>
              <a:t>from unconditional DJF average as a function</a:t>
            </a:r>
          </a:p>
          <a:p>
            <a:r>
              <a:rPr lang="en-US" sz="1600" dirty="0" smtClean="0"/>
              <a:t>of latitude and time lag of MJO data</a:t>
            </a:r>
          </a:p>
          <a:p>
            <a:r>
              <a:rPr lang="en-US" sz="1600" dirty="0" smtClean="0"/>
              <a:t>relative to blocking data.  Blue = less blocks.</a:t>
            </a:r>
          </a:p>
          <a:p>
            <a:endParaRPr lang="en-US" sz="1600" dirty="0"/>
          </a:p>
          <a:p>
            <a:r>
              <a:rPr lang="en-US" sz="1600" dirty="0" smtClean="0"/>
              <a:t>Here, </a:t>
            </a:r>
            <a:r>
              <a:rPr lang="en-US" sz="1600" dirty="0" err="1" smtClean="0"/>
              <a:t>θ</a:t>
            </a:r>
            <a:r>
              <a:rPr lang="en-US" sz="1600" dirty="0" smtClean="0"/>
              <a:t>= -90, i.e., ~ Indian Ocean MJO.</a:t>
            </a:r>
          </a:p>
          <a:p>
            <a:endParaRPr lang="en-US" sz="1600" dirty="0" smtClean="0"/>
          </a:p>
          <a:p>
            <a:r>
              <a:rPr lang="en-US" sz="1600" dirty="0"/>
              <a:t>Here, n-day negative lag </a:t>
            </a:r>
            <a:r>
              <a:rPr lang="en-US" sz="1600" dirty="0" smtClean="0"/>
              <a:t>means </a:t>
            </a:r>
            <a:r>
              <a:rPr lang="en-US" sz="1600" dirty="0"/>
              <a:t>the MJO data was preceding the </a:t>
            </a:r>
            <a:r>
              <a:rPr lang="en-US" sz="1600" dirty="0" smtClean="0"/>
              <a:t>blocking </a:t>
            </a:r>
            <a:r>
              <a:rPr lang="en-US" sz="1600" dirty="0"/>
              <a:t>calculation by n days.</a:t>
            </a:r>
          </a:p>
          <a:p>
            <a:endParaRPr lang="en-US" sz="1600" dirty="0"/>
          </a:p>
          <a:p>
            <a:r>
              <a:rPr lang="en-US" sz="1600" dirty="0" smtClean="0"/>
              <a:t>Again, note strong suppression of blocking</a:t>
            </a:r>
          </a:p>
          <a:p>
            <a:r>
              <a:rPr lang="en-US" sz="1600" dirty="0" smtClean="0"/>
              <a:t>in Pacific both prior to and subsequent to </a:t>
            </a:r>
          </a:p>
          <a:p>
            <a:r>
              <a:rPr lang="en-US" sz="1600" dirty="0" smtClean="0"/>
              <a:t>strong Indian Ocean MJO.  Very strong </a:t>
            </a:r>
          </a:p>
          <a:p>
            <a:r>
              <a:rPr lang="en-US" sz="1600" dirty="0" smtClean="0"/>
              <a:t>suppression of Atlantic block subsequent</a:t>
            </a:r>
          </a:p>
          <a:p>
            <a:r>
              <a:rPr lang="en-US" sz="1600" dirty="0" smtClean="0"/>
              <a:t>to Indian Ocean MJO.  </a:t>
            </a:r>
          </a:p>
        </p:txBody>
      </p:sp>
      <p:cxnSp>
        <p:nvCxnSpPr>
          <p:cNvPr id="7" name="Straight Connector 6"/>
          <p:cNvCxnSpPr/>
          <p:nvPr/>
        </p:nvCxnSpPr>
        <p:spPr>
          <a:xfrm flipV="1">
            <a:off x="595020" y="5223546"/>
            <a:ext cx="3676694" cy="8882"/>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77736" y="5211397"/>
            <a:ext cx="3209720" cy="369332"/>
          </a:xfrm>
          <a:prstGeom prst="rect">
            <a:avLst/>
          </a:prstGeom>
          <a:noFill/>
        </p:spPr>
        <p:txBody>
          <a:bodyPr wrap="none" rtlCol="0">
            <a:spAutoFit/>
          </a:bodyPr>
          <a:lstStyle/>
          <a:p>
            <a:r>
              <a:rPr lang="en-US" dirty="0" smtClean="0">
                <a:solidFill>
                  <a:srgbClr val="000090"/>
                </a:solidFill>
                <a:latin typeface="Wingdings"/>
                <a:ea typeface="Wingdings"/>
                <a:cs typeface="Wingdings"/>
                <a:sym typeface="Wingdings"/>
              </a:rPr>
              <a:t></a:t>
            </a:r>
            <a:r>
              <a:rPr lang="en-US" dirty="0" smtClean="0">
                <a:solidFill>
                  <a:srgbClr val="000090"/>
                </a:solidFill>
              </a:rPr>
              <a:t>data </a:t>
            </a:r>
            <a:r>
              <a:rPr lang="en-US" dirty="0" smtClean="0">
                <a:solidFill>
                  <a:srgbClr val="000090"/>
                </a:solidFill>
              </a:rPr>
              <a:t>from previous 2 </a:t>
            </a:r>
            <a:r>
              <a:rPr lang="en-US" dirty="0" smtClean="0">
                <a:solidFill>
                  <a:srgbClr val="000090"/>
                </a:solidFill>
              </a:rPr>
              <a:t>slides</a:t>
            </a:r>
            <a:r>
              <a:rPr lang="en-US" dirty="0" smtClean="0">
                <a:solidFill>
                  <a:srgbClr val="000090"/>
                </a:solidFill>
                <a:latin typeface="Wingdings"/>
                <a:ea typeface="Wingdings"/>
                <a:cs typeface="Wingdings"/>
                <a:sym typeface="Wingdings"/>
              </a:rPr>
              <a:t></a:t>
            </a:r>
            <a:endParaRPr lang="en-US" dirty="0">
              <a:solidFill>
                <a:srgbClr val="000090"/>
              </a:solidFill>
            </a:endParaRPr>
          </a:p>
        </p:txBody>
      </p:sp>
    </p:spTree>
    <p:extLst>
      <p:ext uri="{BB962C8B-B14F-4D97-AF65-F5344CB8AC3E}">
        <p14:creationId xmlns:p14="http://schemas.microsoft.com/office/powerpoint/2010/main" val="41975498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lock_freqanom_anal_strong_MJO_DJF_lag_theta-90_f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81112"/>
            <a:ext cx="4612472" cy="5676888"/>
          </a:xfrm>
          <a:prstGeom prst="rect">
            <a:avLst/>
          </a:prstGeom>
        </p:spPr>
      </p:pic>
      <p:sp>
        <p:nvSpPr>
          <p:cNvPr id="2" name="Title 1"/>
          <p:cNvSpPr>
            <a:spLocks noGrp="1"/>
          </p:cNvSpPr>
          <p:nvPr>
            <p:ph type="title"/>
          </p:nvPr>
        </p:nvSpPr>
        <p:spPr>
          <a:xfrm>
            <a:off x="191361" y="121785"/>
            <a:ext cx="8647142" cy="1148253"/>
          </a:xfrm>
        </p:spPr>
        <p:txBody>
          <a:bodyPr>
            <a:noAutofit/>
          </a:bodyPr>
          <a:lstStyle/>
          <a:p>
            <a:r>
              <a:rPr lang="en-US" sz="3200" dirty="0" smtClean="0"/>
              <a:t>How does (observed) blocking frequency change </a:t>
            </a:r>
            <a:br>
              <a:rPr lang="en-US" sz="3200" dirty="0" smtClean="0"/>
            </a:br>
            <a:r>
              <a:rPr lang="en-US" sz="3200" dirty="0" smtClean="0"/>
              <a:t>according to the </a:t>
            </a:r>
            <a:r>
              <a:rPr lang="en-US" sz="3200" dirty="0" smtClean="0">
                <a:solidFill>
                  <a:srgbClr val="FF0000"/>
                </a:solidFill>
              </a:rPr>
              <a:t>lag time </a:t>
            </a:r>
            <a:r>
              <a:rPr lang="en-US" sz="3200" dirty="0" smtClean="0"/>
              <a:t>of the MJO?</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27</a:t>
            </a:fld>
            <a:endParaRPr lang="en-US" dirty="0"/>
          </a:p>
        </p:txBody>
      </p:sp>
      <p:sp>
        <p:nvSpPr>
          <p:cNvPr id="3" name="TextBox 2"/>
          <p:cNvSpPr txBox="1"/>
          <p:nvPr/>
        </p:nvSpPr>
        <p:spPr>
          <a:xfrm>
            <a:off x="5390708" y="2522074"/>
            <a:ext cx="3413840" cy="1477328"/>
          </a:xfrm>
          <a:prstGeom prst="rect">
            <a:avLst/>
          </a:prstGeom>
          <a:noFill/>
        </p:spPr>
        <p:txBody>
          <a:bodyPr wrap="none" rtlCol="0">
            <a:spAutoFit/>
          </a:bodyPr>
          <a:lstStyle/>
          <a:p>
            <a:r>
              <a:rPr lang="en-US" dirty="0" smtClean="0"/>
              <a:t>What the heck is happening here?</a:t>
            </a:r>
          </a:p>
          <a:p>
            <a:r>
              <a:rPr lang="en-US" dirty="0" smtClean="0"/>
              <a:t>3-10 days prior to active MJOs in</a:t>
            </a:r>
          </a:p>
          <a:p>
            <a:r>
              <a:rPr lang="en-US" dirty="0" smtClean="0"/>
              <a:t>the Indian Ocean, there is a strong</a:t>
            </a:r>
          </a:p>
          <a:p>
            <a:r>
              <a:rPr lang="en-US" dirty="0" smtClean="0"/>
              <a:t>suppression of blocking in the</a:t>
            </a:r>
          </a:p>
          <a:p>
            <a:r>
              <a:rPr lang="en-US" dirty="0" smtClean="0"/>
              <a:t>Pacific, apparently.</a:t>
            </a:r>
          </a:p>
        </p:txBody>
      </p:sp>
      <p:cxnSp>
        <p:nvCxnSpPr>
          <p:cNvPr id="10" name="Straight Arrow Connector 9"/>
          <p:cNvCxnSpPr/>
          <p:nvPr/>
        </p:nvCxnSpPr>
        <p:spPr>
          <a:xfrm flipH="1">
            <a:off x="2504415" y="3303562"/>
            <a:ext cx="2761961" cy="74596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23191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ock_freqanom_anal_strong_MJO_DJF_lag_theta-90_f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21" y="1270038"/>
            <a:ext cx="4540219" cy="5587962"/>
          </a:xfrm>
          <a:prstGeom prst="rect">
            <a:avLst/>
          </a:prstGeom>
        </p:spPr>
      </p:pic>
      <p:pic>
        <p:nvPicPr>
          <p:cNvPr id="12" name="Picture 11" descr="block_freqanom_anal_strong_MJO_DJF_lag_theta-90_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38"/>
            <a:ext cx="4540220" cy="5587962"/>
          </a:xfrm>
          <a:prstGeom prst="rect">
            <a:avLst/>
          </a:prstGeom>
        </p:spPr>
      </p:pic>
      <p:sp>
        <p:nvSpPr>
          <p:cNvPr id="2" name="Title 1"/>
          <p:cNvSpPr>
            <a:spLocks noGrp="1"/>
          </p:cNvSpPr>
          <p:nvPr>
            <p:ph type="title"/>
          </p:nvPr>
        </p:nvSpPr>
        <p:spPr>
          <a:xfrm>
            <a:off x="191361" y="121785"/>
            <a:ext cx="8647142" cy="1148253"/>
          </a:xfrm>
        </p:spPr>
        <p:txBody>
          <a:bodyPr>
            <a:noAutofit/>
          </a:bodyPr>
          <a:lstStyle/>
          <a:p>
            <a:r>
              <a:rPr lang="en-US" sz="3200" dirty="0" smtClean="0"/>
              <a:t>Observed </a:t>
            </a:r>
            <a:r>
              <a:rPr lang="en-US" sz="3200" dirty="0" smtClean="0">
                <a:solidFill>
                  <a:srgbClr val="FF0000"/>
                </a:solidFill>
              </a:rPr>
              <a:t>and forecast </a:t>
            </a:r>
            <a:r>
              <a:rPr lang="en-US" sz="3200" dirty="0" smtClean="0"/>
              <a:t>blocking frequency change </a:t>
            </a:r>
            <a:br>
              <a:rPr lang="en-US" sz="3200" dirty="0" smtClean="0"/>
            </a:br>
            <a:r>
              <a:rPr lang="en-US" sz="3200" dirty="0" smtClean="0"/>
              <a:t>according to the lag time of the MJO</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28</a:t>
            </a:fld>
            <a:endParaRPr lang="en-US" dirty="0"/>
          </a:p>
        </p:txBody>
      </p:sp>
      <p:sp>
        <p:nvSpPr>
          <p:cNvPr id="6" name="Oval 5"/>
          <p:cNvSpPr/>
          <p:nvPr/>
        </p:nvSpPr>
        <p:spPr>
          <a:xfrm>
            <a:off x="6374139" y="3370485"/>
            <a:ext cx="1278084" cy="14002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1820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ock_freqanom_anal_strong_MJO_DJF_lag_theta-90_f6.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221" y="1270038"/>
            <a:ext cx="4540219" cy="5587962"/>
          </a:xfrm>
          <a:prstGeom prst="rect">
            <a:avLst/>
          </a:prstGeom>
        </p:spPr>
      </p:pic>
      <p:pic>
        <p:nvPicPr>
          <p:cNvPr id="12" name="Picture 11" descr="block_freqanom_anal_strong_MJO_DJF_lag_theta-90_f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70038"/>
            <a:ext cx="4540220" cy="5587962"/>
          </a:xfrm>
          <a:prstGeom prst="rect">
            <a:avLst/>
          </a:prstGeom>
        </p:spPr>
      </p:pic>
      <p:sp>
        <p:nvSpPr>
          <p:cNvPr id="2" name="Title 1"/>
          <p:cNvSpPr>
            <a:spLocks noGrp="1"/>
          </p:cNvSpPr>
          <p:nvPr>
            <p:ph type="title"/>
          </p:nvPr>
        </p:nvSpPr>
        <p:spPr>
          <a:xfrm>
            <a:off x="191361" y="121785"/>
            <a:ext cx="8647142" cy="1148253"/>
          </a:xfrm>
        </p:spPr>
        <p:txBody>
          <a:bodyPr>
            <a:noAutofit/>
          </a:bodyPr>
          <a:lstStyle/>
          <a:p>
            <a:r>
              <a:rPr lang="en-US" sz="3200" dirty="0" smtClean="0"/>
              <a:t>Observed and forecast blocking frequency change </a:t>
            </a:r>
            <a:br>
              <a:rPr lang="en-US" sz="3200" dirty="0" smtClean="0"/>
            </a:br>
            <a:r>
              <a:rPr lang="en-US" sz="3200" dirty="0" smtClean="0"/>
              <a:t>according to the </a:t>
            </a:r>
            <a:r>
              <a:rPr lang="en-US" sz="3200" dirty="0" smtClean="0">
                <a:solidFill>
                  <a:srgbClr val="FF0000"/>
                </a:solidFill>
              </a:rPr>
              <a:t>lag time </a:t>
            </a:r>
            <a:r>
              <a:rPr lang="en-US" sz="3200" dirty="0" smtClean="0"/>
              <a:t>of the MJO</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29</a:t>
            </a:fld>
            <a:endParaRPr lang="en-US" dirty="0"/>
          </a:p>
        </p:txBody>
      </p:sp>
      <p:sp>
        <p:nvSpPr>
          <p:cNvPr id="3" name="Rectangle 2"/>
          <p:cNvSpPr/>
          <p:nvPr/>
        </p:nvSpPr>
        <p:spPr>
          <a:xfrm>
            <a:off x="2229107" y="5053029"/>
            <a:ext cx="3410267" cy="1118949"/>
          </a:xfrm>
          <a:prstGeom prst="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forecast frequency of Pacific</a:t>
            </a:r>
          </a:p>
          <a:p>
            <a:pPr algn="ctr"/>
            <a:r>
              <a:rPr lang="en-US" dirty="0" smtClean="0">
                <a:solidFill>
                  <a:schemeClr val="tx1"/>
                </a:solidFill>
              </a:rPr>
              <a:t>blocks prior to Indian Ocean MJO</a:t>
            </a:r>
          </a:p>
          <a:p>
            <a:pPr algn="ctr"/>
            <a:r>
              <a:rPr lang="en-US" dirty="0" smtClean="0">
                <a:solidFill>
                  <a:schemeClr val="tx1"/>
                </a:solidFill>
              </a:rPr>
              <a:t>not suppressed like analyzed.</a:t>
            </a:r>
            <a:endParaRPr lang="en-US" dirty="0">
              <a:solidFill>
                <a:schemeClr val="tx1"/>
              </a:solidFill>
            </a:endParaRPr>
          </a:p>
        </p:txBody>
      </p:sp>
      <p:cxnSp>
        <p:nvCxnSpPr>
          <p:cNvPr id="7" name="Straight Arrow Connector 6"/>
          <p:cNvCxnSpPr/>
          <p:nvPr/>
        </p:nvCxnSpPr>
        <p:spPr>
          <a:xfrm flipV="1">
            <a:off x="5639374" y="4156095"/>
            <a:ext cx="1154517" cy="89693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374139" y="3370485"/>
            <a:ext cx="1278084" cy="14002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87442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Questions	</a:t>
            </a:r>
            <a:endParaRPr lang="en-US" sz="5400" dirty="0"/>
          </a:p>
        </p:txBody>
      </p:sp>
      <p:sp>
        <p:nvSpPr>
          <p:cNvPr id="3" name="Content Placeholder 2"/>
          <p:cNvSpPr>
            <a:spLocks noGrp="1"/>
          </p:cNvSpPr>
          <p:nvPr>
            <p:ph idx="1"/>
          </p:nvPr>
        </p:nvSpPr>
        <p:spPr/>
        <p:txBody>
          <a:bodyPr>
            <a:normAutofit/>
          </a:bodyPr>
          <a:lstStyle/>
          <a:p>
            <a:r>
              <a:rPr lang="en-US" sz="3600" dirty="0" smtClean="0"/>
              <a:t>How well are blocking and MJO predicted in GEFS?</a:t>
            </a:r>
          </a:p>
          <a:p>
            <a:r>
              <a:rPr lang="en-US" sz="3600" dirty="0" smtClean="0"/>
              <a:t>Is blocking frequency and skill related to MJO, ENSO?</a:t>
            </a:r>
          </a:p>
          <a:p>
            <a:r>
              <a:rPr lang="en-US" sz="3600" dirty="0" smtClean="0"/>
              <a:t>Does GEFS predict interactions of blocking with MJO and ENSO well?</a:t>
            </a:r>
            <a:endParaRPr lang="en-US" sz="3600" dirty="0"/>
          </a:p>
        </p:txBody>
      </p:sp>
      <p:sp>
        <p:nvSpPr>
          <p:cNvPr id="4" name="Slide Number Placeholder 3"/>
          <p:cNvSpPr>
            <a:spLocks noGrp="1"/>
          </p:cNvSpPr>
          <p:nvPr>
            <p:ph type="sldNum" sz="quarter" idx="12"/>
          </p:nvPr>
        </p:nvSpPr>
        <p:spPr/>
        <p:txBody>
          <a:bodyPr/>
          <a:lstStyle/>
          <a:p>
            <a:fld id="{79F35564-EB55-E244-9EF3-03A5D779E29E}" type="slidenum">
              <a:rPr lang="en-US" smtClean="0"/>
              <a:t>3</a:t>
            </a:fld>
            <a:endParaRPr lang="en-US"/>
          </a:p>
        </p:txBody>
      </p:sp>
      <p:sp>
        <p:nvSpPr>
          <p:cNvPr id="5" name="TextBox 4"/>
          <p:cNvSpPr txBox="1"/>
          <p:nvPr/>
        </p:nvSpPr>
        <p:spPr>
          <a:xfrm>
            <a:off x="513168" y="5593050"/>
            <a:ext cx="8173632" cy="830997"/>
          </a:xfrm>
          <a:prstGeom prst="rect">
            <a:avLst/>
          </a:prstGeom>
          <a:noFill/>
        </p:spPr>
        <p:txBody>
          <a:bodyPr wrap="none" rtlCol="0">
            <a:spAutoFit/>
          </a:bodyPr>
          <a:lstStyle/>
          <a:p>
            <a:r>
              <a:rPr lang="en-US" sz="2400" dirty="0" smtClean="0">
                <a:solidFill>
                  <a:srgbClr val="3366FF"/>
                </a:solidFill>
              </a:rPr>
              <a:t>(Interactions between these somewhat uncommon phenomena </a:t>
            </a:r>
          </a:p>
          <a:p>
            <a:r>
              <a:rPr lang="en-US" sz="2400" dirty="0" smtClean="0">
                <a:solidFill>
                  <a:srgbClr val="3366FF"/>
                </a:solidFill>
              </a:rPr>
              <a:t>easier to diagnose if one has a large reforecast data set)</a:t>
            </a:r>
            <a:endParaRPr lang="en-US" sz="2400" dirty="0">
              <a:solidFill>
                <a:srgbClr val="3366FF"/>
              </a:solidFill>
            </a:endParaRPr>
          </a:p>
        </p:txBody>
      </p:sp>
    </p:spTree>
    <p:extLst>
      <p:ext uri="{BB962C8B-B14F-4D97-AF65-F5344CB8AC3E}">
        <p14:creationId xmlns:p14="http://schemas.microsoft.com/office/powerpoint/2010/main" val="1584216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93" y="25983"/>
            <a:ext cx="8916427" cy="1143000"/>
          </a:xfrm>
        </p:spPr>
        <p:txBody>
          <a:bodyPr>
            <a:noAutofit/>
          </a:bodyPr>
          <a:lstStyle/>
          <a:p>
            <a:r>
              <a:rPr lang="en-US" sz="3200" dirty="0" smtClean="0"/>
              <a:t>Flow anomalies associated with suppressed Pacific blocking 5 days prior to active Indian Ocean MJO</a:t>
            </a:r>
            <a:endParaRPr lang="en-US" sz="3200" dirty="0"/>
          </a:p>
        </p:txBody>
      </p:sp>
      <p:sp>
        <p:nvSpPr>
          <p:cNvPr id="4" name="Slide Number Placeholder 3"/>
          <p:cNvSpPr>
            <a:spLocks noGrp="1"/>
          </p:cNvSpPr>
          <p:nvPr>
            <p:ph type="sldNum" sz="quarter" idx="12"/>
          </p:nvPr>
        </p:nvSpPr>
        <p:spPr/>
        <p:txBody>
          <a:bodyPr/>
          <a:lstStyle/>
          <a:p>
            <a:fld id="{79F35564-EB55-E244-9EF3-03A5D779E29E}" type="slidenum">
              <a:rPr lang="en-US" smtClean="0"/>
              <a:t>30</a:t>
            </a:fld>
            <a:endParaRPr lang="en-US"/>
          </a:p>
        </p:txBody>
      </p:sp>
      <p:pic>
        <p:nvPicPr>
          <p:cNvPr id="6" name="Picture 5" descr="Z500_strong_MJO_DJF_theta-90_lag+5day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37" y="1065529"/>
            <a:ext cx="7135971" cy="5792471"/>
          </a:xfrm>
          <a:prstGeom prst="rect">
            <a:avLst/>
          </a:prstGeom>
        </p:spPr>
      </p:pic>
    </p:spTree>
    <p:extLst>
      <p:ext uri="{BB962C8B-B14F-4D97-AF65-F5344CB8AC3E}">
        <p14:creationId xmlns:p14="http://schemas.microsoft.com/office/powerpoint/2010/main" val="4173189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78"/>
            <a:ext cx="8229600" cy="808151"/>
          </a:xfrm>
        </p:spPr>
        <p:txBody>
          <a:bodyPr/>
          <a:lstStyle/>
          <a:p>
            <a:r>
              <a:rPr lang="en-US" dirty="0" smtClean="0"/>
              <a:t>Conclusions</a:t>
            </a:r>
            <a:endParaRPr lang="en-US" dirty="0"/>
          </a:p>
        </p:txBody>
      </p:sp>
      <p:sp>
        <p:nvSpPr>
          <p:cNvPr id="3" name="Content Placeholder 2"/>
          <p:cNvSpPr>
            <a:spLocks noGrp="1"/>
          </p:cNvSpPr>
          <p:nvPr>
            <p:ph idx="1"/>
          </p:nvPr>
        </p:nvSpPr>
        <p:spPr>
          <a:xfrm>
            <a:off x="457200" y="1364104"/>
            <a:ext cx="8229600" cy="4525963"/>
          </a:xfrm>
        </p:spPr>
        <p:txBody>
          <a:bodyPr>
            <a:noAutofit/>
          </a:bodyPr>
          <a:lstStyle/>
          <a:p>
            <a:r>
              <a:rPr lang="en-US" sz="2500" dirty="0" smtClean="0"/>
              <a:t>MJO:</a:t>
            </a:r>
          </a:p>
          <a:p>
            <a:pPr lvl="1"/>
            <a:r>
              <a:rPr lang="en-US" sz="2000" dirty="0"/>
              <a:t>F</a:t>
            </a:r>
            <a:r>
              <a:rPr lang="en-US" sz="2000" dirty="0" smtClean="0"/>
              <a:t>orecasts </a:t>
            </a:r>
            <a:r>
              <a:rPr lang="en-US" sz="2000" dirty="0" smtClean="0"/>
              <a:t>decrease in amplitude, slow down relative to analyzed.</a:t>
            </a:r>
          </a:p>
          <a:p>
            <a:pPr lvl="1"/>
            <a:r>
              <a:rPr lang="en-US" sz="2000" dirty="0" smtClean="0"/>
              <a:t>Ensemble forecasts under-dispersed/biased.</a:t>
            </a:r>
          </a:p>
          <a:p>
            <a:pPr lvl="1"/>
            <a:r>
              <a:rPr lang="en-US" sz="2000" dirty="0" smtClean="0"/>
              <a:t>Some skill, though, </a:t>
            </a:r>
            <a:r>
              <a:rPr lang="en-US" sz="2000" dirty="0" smtClean="0"/>
              <a:t>especially </a:t>
            </a:r>
            <a:r>
              <a:rPr lang="en-US" sz="2000" dirty="0" smtClean="0"/>
              <a:t>for high amplitude MJOs</a:t>
            </a:r>
          </a:p>
          <a:p>
            <a:r>
              <a:rPr lang="en-US" sz="2500" dirty="0" smtClean="0"/>
              <a:t>Blocking:</a:t>
            </a:r>
          </a:p>
          <a:p>
            <a:pPr lvl="1"/>
            <a:r>
              <a:rPr lang="en-US" sz="2000" dirty="0" smtClean="0"/>
              <a:t>Some skill, but much less than </a:t>
            </a:r>
            <a:r>
              <a:rPr lang="en-US" sz="2000" dirty="0" smtClean="0"/>
              <a:t>perfect model</a:t>
            </a:r>
            <a:r>
              <a:rPr lang="en-US" sz="2000" dirty="0" smtClean="0"/>
              <a:t>.</a:t>
            </a:r>
          </a:p>
          <a:p>
            <a:pPr lvl="1"/>
            <a:r>
              <a:rPr lang="en-US" sz="2000" dirty="0" smtClean="0"/>
              <a:t>Reasonable replication of blocking climatological frequencies in forecasts.</a:t>
            </a:r>
          </a:p>
          <a:p>
            <a:r>
              <a:rPr lang="en-US" sz="2500" dirty="0" smtClean="0"/>
              <a:t>Blocking and MJO</a:t>
            </a:r>
          </a:p>
          <a:p>
            <a:pPr lvl="1"/>
            <a:r>
              <a:rPr lang="en-US" sz="2000" dirty="0" smtClean="0"/>
              <a:t>Blocking frequency decreased under active Indian-Ocean MJO</a:t>
            </a:r>
          </a:p>
          <a:p>
            <a:r>
              <a:rPr lang="en-US" sz="2500" dirty="0" smtClean="0"/>
              <a:t>Acknowledgments: George </a:t>
            </a:r>
            <a:r>
              <a:rPr lang="en-US" sz="2500" dirty="0" err="1" smtClean="0"/>
              <a:t>Kiladis</a:t>
            </a:r>
            <a:r>
              <a:rPr lang="en-US" sz="2500" dirty="0" smtClean="0"/>
              <a:t>, </a:t>
            </a:r>
            <a:r>
              <a:rPr lang="en-US" sz="2500" dirty="0" smtClean="0"/>
              <a:t>Steve </a:t>
            </a:r>
            <a:r>
              <a:rPr lang="en-US" sz="2500" dirty="0" err="1" smtClean="0"/>
              <a:t>Colucci</a:t>
            </a:r>
            <a:r>
              <a:rPr lang="en-US" sz="2500" dirty="0" smtClean="0"/>
              <a:t>, Klaus </a:t>
            </a:r>
            <a:r>
              <a:rPr lang="en-US" sz="2500" dirty="0" err="1" smtClean="0"/>
              <a:t>Weickmann</a:t>
            </a:r>
            <a:r>
              <a:rPr lang="en-US" sz="2500" dirty="0" smtClean="0"/>
              <a:t>, Jeff </a:t>
            </a:r>
            <a:r>
              <a:rPr lang="en-US" sz="2500" dirty="0" smtClean="0"/>
              <a:t>Whitaker.</a:t>
            </a:r>
            <a:endParaRPr lang="en-US" sz="2500" dirty="0"/>
          </a:p>
        </p:txBody>
      </p:sp>
      <p:sp>
        <p:nvSpPr>
          <p:cNvPr id="4" name="Slide Number Placeholder 3"/>
          <p:cNvSpPr>
            <a:spLocks noGrp="1"/>
          </p:cNvSpPr>
          <p:nvPr>
            <p:ph type="sldNum" sz="quarter" idx="12"/>
          </p:nvPr>
        </p:nvSpPr>
        <p:spPr/>
        <p:txBody>
          <a:bodyPr/>
          <a:lstStyle/>
          <a:p>
            <a:fld id="{79F35564-EB55-E244-9EF3-03A5D779E29E}" type="slidenum">
              <a:rPr lang="en-US" smtClean="0"/>
              <a:t>31</a:t>
            </a:fld>
            <a:endParaRPr lang="en-US"/>
          </a:p>
        </p:txBody>
      </p:sp>
    </p:spTree>
    <p:extLst>
      <p:ext uri="{BB962C8B-B14F-4D97-AF65-F5344CB8AC3E}">
        <p14:creationId xmlns:p14="http://schemas.microsoft.com/office/powerpoint/2010/main" val="14100842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0455"/>
          </a:xfrm>
        </p:spPr>
        <p:txBody>
          <a:bodyPr>
            <a:normAutofit fontScale="90000"/>
          </a:bodyPr>
          <a:lstStyle/>
          <a:p>
            <a:r>
              <a:rPr lang="en-US" dirty="0" smtClean="0"/>
              <a:t>Define BSS for evaluating blocking skill</a:t>
            </a:r>
            <a:endParaRPr lang="en-US" dirty="0"/>
          </a:p>
        </p:txBody>
      </p:sp>
      <p:sp>
        <p:nvSpPr>
          <p:cNvPr id="3" name="Content Placeholder 2"/>
          <p:cNvSpPr>
            <a:spLocks noGrp="1"/>
          </p:cNvSpPr>
          <p:nvPr>
            <p:ph idx="1"/>
          </p:nvPr>
        </p:nvSpPr>
        <p:spPr>
          <a:xfrm>
            <a:off x="400215" y="1234939"/>
            <a:ext cx="8229600" cy="4525963"/>
          </a:xfrm>
        </p:spPr>
        <p:txBody>
          <a:bodyPr/>
          <a:lstStyle/>
          <a:p>
            <a:r>
              <a:rPr lang="en-US" sz="2000" dirty="0" smtClean="0"/>
              <a:t>The blocking Brier Skill score is calculated after summing forecast and climatological Brier scores over the relevant longitudes in either the Pacific or Atlantic basins, respectively, then averaged. For example (Pac):</a:t>
            </a:r>
          </a:p>
        </p:txBody>
      </p:sp>
      <p:sp>
        <p:nvSpPr>
          <p:cNvPr id="4" name="Slide Number Placeholder 3"/>
          <p:cNvSpPr>
            <a:spLocks noGrp="1"/>
          </p:cNvSpPr>
          <p:nvPr>
            <p:ph type="sldNum" sz="quarter" idx="12"/>
          </p:nvPr>
        </p:nvSpPr>
        <p:spPr/>
        <p:txBody>
          <a:bodyPr/>
          <a:lstStyle/>
          <a:p>
            <a:fld id="{79F35564-EB55-E244-9EF3-03A5D779E29E}"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79343062"/>
              </p:ext>
            </p:extLst>
          </p:nvPr>
        </p:nvGraphicFramePr>
        <p:xfrm>
          <a:off x="1011238" y="2347913"/>
          <a:ext cx="6964362" cy="4244975"/>
        </p:xfrm>
        <a:graphic>
          <a:graphicData uri="http://schemas.openxmlformats.org/presentationml/2006/ole">
            <mc:AlternateContent xmlns:mc="http://schemas.openxmlformats.org/markup-compatibility/2006">
              <mc:Choice xmlns:v="urn:schemas-microsoft-com:vml" Requires="v">
                <p:oleObj spid="_x0000_s4113" name="Equation" r:id="rId3" imgW="4229100" imgH="2578100" progId="Equation.3">
                  <p:embed/>
                </p:oleObj>
              </mc:Choice>
              <mc:Fallback>
                <p:oleObj name="Equation" r:id="rId3" imgW="4229100" imgH="2578100" progId="Equation.3">
                  <p:embed/>
                  <p:pic>
                    <p:nvPicPr>
                      <p:cNvPr id="0" name=""/>
                      <p:cNvPicPr/>
                      <p:nvPr/>
                    </p:nvPicPr>
                    <p:blipFill>
                      <a:blip r:embed="rId4"/>
                      <a:stretch>
                        <a:fillRect/>
                      </a:stretch>
                    </p:blipFill>
                    <p:spPr>
                      <a:xfrm>
                        <a:off x="1011238" y="2347913"/>
                        <a:ext cx="6964362" cy="4244975"/>
                      </a:xfrm>
                      <a:prstGeom prst="rect">
                        <a:avLst/>
                      </a:prstGeom>
                    </p:spPr>
                  </p:pic>
                </p:oleObj>
              </mc:Fallback>
            </mc:AlternateContent>
          </a:graphicData>
        </a:graphic>
      </p:graphicFrame>
    </p:spTree>
    <p:extLst>
      <p:ext uri="{BB962C8B-B14F-4D97-AF65-F5344CB8AC3E}">
        <p14:creationId xmlns:p14="http://schemas.microsoft.com/office/powerpoint/2010/main" val="8268729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CRPSS of </a:t>
            </a:r>
            <a:br>
              <a:rPr lang="en-US" dirty="0" smtClean="0"/>
            </a:br>
            <a:r>
              <a:rPr lang="en-US" dirty="0" smtClean="0"/>
              <a:t>GEFS RMM1 and RMM2 forecasts</a:t>
            </a:r>
            <a:endParaRPr lang="en-US" dirty="0"/>
          </a:p>
        </p:txBody>
      </p:sp>
      <p:sp>
        <p:nvSpPr>
          <p:cNvPr id="3" name="Content Placeholder 2"/>
          <p:cNvSpPr>
            <a:spLocks noGrp="1"/>
          </p:cNvSpPr>
          <p:nvPr>
            <p:ph idx="1"/>
          </p:nvPr>
        </p:nvSpPr>
        <p:spPr>
          <a:xfrm>
            <a:off x="375793" y="1830387"/>
            <a:ext cx="8407982" cy="4525963"/>
          </a:xfrm>
        </p:spPr>
        <p:txBody>
          <a:bodyPr>
            <a:normAutofit lnSpcReduction="10000"/>
          </a:bodyPr>
          <a:lstStyle/>
          <a:p>
            <a:r>
              <a:rPr lang="en-US" dirty="0" smtClean="0"/>
              <a:t>CRPSS = 1 – CRPS(forecast) / CRPS(climatology)</a:t>
            </a:r>
          </a:p>
          <a:p>
            <a:endParaRPr lang="en-US" dirty="0"/>
          </a:p>
          <a:p>
            <a:endParaRPr lang="en-US" dirty="0" smtClean="0"/>
          </a:p>
          <a:p>
            <a:endParaRPr lang="en-US" dirty="0"/>
          </a:p>
          <a:p>
            <a:endParaRPr lang="en-US" dirty="0"/>
          </a:p>
          <a:p>
            <a:endParaRPr lang="en-US" dirty="0" smtClean="0"/>
          </a:p>
          <a:p>
            <a:r>
              <a:rPr lang="en-US" dirty="0" err="1" smtClean="0">
                <a:latin typeface="Times New Roman"/>
                <a:cs typeface="Times New Roman"/>
              </a:rPr>
              <a:t>Φ</a:t>
            </a:r>
            <a:r>
              <a:rPr lang="en-US" dirty="0" smtClean="0">
                <a:latin typeface="Times New Roman"/>
                <a:cs typeface="Times New Roman"/>
              </a:rPr>
              <a:t>(</a:t>
            </a:r>
            <a:r>
              <a:rPr lang="en-US" b="1" baseline="30000" dirty="0" smtClean="0">
                <a:latin typeface="Times New Roman"/>
                <a:cs typeface="Times New Roman"/>
              </a:rPr>
              <a:t>.</a:t>
            </a:r>
            <a:r>
              <a:rPr lang="en-US" dirty="0" smtClean="0">
                <a:latin typeface="Times New Roman"/>
                <a:cs typeface="Times New Roman"/>
              </a:rPr>
              <a:t>)</a:t>
            </a:r>
            <a:r>
              <a:rPr lang="en-US" dirty="0" smtClean="0"/>
              <a:t> estimated from normal distribution fit to sample mean and standard deviation. </a:t>
            </a:r>
          </a:p>
        </p:txBody>
      </p:sp>
      <p:sp>
        <p:nvSpPr>
          <p:cNvPr id="4" name="Slide Number Placeholder 3"/>
          <p:cNvSpPr>
            <a:spLocks noGrp="1"/>
          </p:cNvSpPr>
          <p:nvPr>
            <p:ph type="sldNum" sz="quarter" idx="12"/>
          </p:nvPr>
        </p:nvSpPr>
        <p:spPr/>
        <p:txBody>
          <a:bodyPr/>
          <a:lstStyle/>
          <a:p>
            <a:fld id="{79F35564-EB55-E244-9EF3-03A5D779E29E}" type="slidenum">
              <a:rPr lang="en-US" smtClean="0"/>
              <a:t>33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165193456"/>
              </p:ext>
            </p:extLst>
          </p:nvPr>
        </p:nvGraphicFramePr>
        <p:xfrm>
          <a:off x="1199210" y="2557956"/>
          <a:ext cx="6376987" cy="2208212"/>
        </p:xfrm>
        <a:graphic>
          <a:graphicData uri="http://schemas.openxmlformats.org/presentationml/2006/ole">
            <mc:AlternateContent xmlns:mc="http://schemas.openxmlformats.org/markup-compatibility/2006">
              <mc:Choice xmlns:v="urn:schemas-microsoft-com:vml" Requires="v">
                <p:oleObj spid="_x0000_s3089" name="Equation" r:id="rId3" imgW="4254500" imgH="1473200" progId="Equation.3">
                  <p:embed/>
                </p:oleObj>
              </mc:Choice>
              <mc:Fallback>
                <p:oleObj name="Equation" r:id="rId3" imgW="4254500" imgH="1473200" progId="Equation.3">
                  <p:embed/>
                  <p:pic>
                    <p:nvPicPr>
                      <p:cNvPr id="0" name=""/>
                      <p:cNvPicPr/>
                      <p:nvPr/>
                    </p:nvPicPr>
                    <p:blipFill>
                      <a:blip r:embed="rId4"/>
                      <a:stretch>
                        <a:fillRect/>
                      </a:stretch>
                    </p:blipFill>
                    <p:spPr>
                      <a:xfrm>
                        <a:off x="1199210" y="2557956"/>
                        <a:ext cx="6376987" cy="2208212"/>
                      </a:xfrm>
                      <a:prstGeom prst="rect">
                        <a:avLst/>
                      </a:prstGeom>
                    </p:spPr>
                  </p:pic>
                </p:oleObj>
              </mc:Fallback>
            </mc:AlternateContent>
          </a:graphicData>
        </a:graphic>
      </p:graphicFrame>
    </p:spTree>
    <p:extLst>
      <p:ext uri="{BB962C8B-B14F-4D97-AF65-F5344CB8AC3E}">
        <p14:creationId xmlns:p14="http://schemas.microsoft.com/office/powerpoint/2010/main" val="2645004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969" y="227658"/>
            <a:ext cx="4229970" cy="1987517"/>
          </a:xfrm>
        </p:spPr>
        <p:txBody>
          <a:bodyPr>
            <a:noAutofit/>
          </a:bodyPr>
          <a:lstStyle/>
          <a:p>
            <a:r>
              <a:rPr lang="en-US" sz="3600" dirty="0" smtClean="0"/>
              <a:t>Blocking computation method:</a:t>
            </a:r>
            <a:r>
              <a:rPr lang="en-US" sz="3600" dirty="0"/>
              <a:t> </a:t>
            </a:r>
            <a:r>
              <a:rPr lang="en-US" sz="3600" dirty="0" smtClean="0"/>
              <a:t>follows Tibaldi and Molteni, 1990 </a:t>
            </a:r>
            <a:r>
              <a:rPr lang="en-US" sz="3600" i="1" dirty="0" smtClean="0"/>
              <a:t>Tellus</a:t>
            </a:r>
            <a:endParaRPr lang="en-US" sz="3600" i="1" dirty="0"/>
          </a:p>
        </p:txBody>
      </p:sp>
      <p:sp>
        <p:nvSpPr>
          <p:cNvPr id="4" name="Slide Number Placeholder 3"/>
          <p:cNvSpPr>
            <a:spLocks noGrp="1"/>
          </p:cNvSpPr>
          <p:nvPr>
            <p:ph type="sldNum" sz="quarter" idx="12"/>
          </p:nvPr>
        </p:nvSpPr>
        <p:spPr/>
        <p:txBody>
          <a:bodyPr/>
          <a:lstStyle/>
          <a:p>
            <a:fld id="{79F35564-EB55-E244-9EF3-03A5D779E29E}" type="slidenum">
              <a:rPr lang="en-US" smtClean="0"/>
              <a:t>34</a:t>
            </a:fld>
            <a:endParaRPr lang="en-US" dirty="0"/>
          </a:p>
        </p:txBody>
      </p:sp>
      <p:pic>
        <p:nvPicPr>
          <p:cNvPr id="11" name="Picture 10" descr="Screen Shot 2012-08-06 at 8.57.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71" y="204282"/>
            <a:ext cx="3982152" cy="6584126"/>
          </a:xfrm>
          <a:prstGeom prst="rect">
            <a:avLst/>
          </a:prstGeom>
        </p:spPr>
      </p:pic>
      <p:sp>
        <p:nvSpPr>
          <p:cNvPr id="3" name="Rectangle 2"/>
          <p:cNvSpPr/>
          <p:nvPr/>
        </p:nvSpPr>
        <p:spPr>
          <a:xfrm>
            <a:off x="163871" y="126756"/>
            <a:ext cx="3859161" cy="1053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17294" y="5410237"/>
            <a:ext cx="3969506" cy="1200329"/>
          </a:xfrm>
          <a:prstGeom prst="rect">
            <a:avLst/>
          </a:prstGeom>
          <a:noFill/>
        </p:spPr>
        <p:txBody>
          <a:bodyPr wrap="none" rtlCol="0">
            <a:spAutoFit/>
          </a:bodyPr>
          <a:lstStyle/>
          <a:p>
            <a:r>
              <a:rPr lang="en-US" dirty="0" smtClean="0"/>
              <a:t>There are alternatives, such as PV-based</a:t>
            </a:r>
          </a:p>
          <a:p>
            <a:r>
              <a:rPr lang="en-US" dirty="0" smtClean="0"/>
              <a:t>index by Pelly and Hoskins.  While these</a:t>
            </a:r>
          </a:p>
          <a:p>
            <a:r>
              <a:rPr lang="en-US" dirty="0" smtClean="0"/>
              <a:t>may have some advantages, this old</a:t>
            </a:r>
          </a:p>
          <a:p>
            <a:r>
              <a:rPr lang="en-US" dirty="0" smtClean="0"/>
              <a:t>standard used hereafter.</a:t>
            </a:r>
            <a:endParaRPr lang="en-US" dirty="0"/>
          </a:p>
        </p:txBody>
      </p:sp>
      <p:pic>
        <p:nvPicPr>
          <p:cNvPr id="7" name="Picture 6" descr="Screen Shot 2012-08-06 at 8.48.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482" y="2372013"/>
            <a:ext cx="3302222" cy="2748844"/>
          </a:xfrm>
          <a:prstGeom prst="rect">
            <a:avLst/>
          </a:prstGeom>
        </p:spPr>
      </p:pic>
    </p:spTree>
    <p:extLst>
      <p:ext uri="{BB962C8B-B14F-4D97-AF65-F5344CB8AC3E}">
        <p14:creationId xmlns:p14="http://schemas.microsoft.com/office/powerpoint/2010/main" val="14996478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MJO task force data</a:t>
            </a:r>
            <a:endParaRPr lang="en-US" dirty="0"/>
          </a:p>
        </p:txBody>
      </p:sp>
      <p:sp>
        <p:nvSpPr>
          <p:cNvPr id="4" name="Slide Number Placeholder 3"/>
          <p:cNvSpPr>
            <a:spLocks noGrp="1"/>
          </p:cNvSpPr>
          <p:nvPr>
            <p:ph type="sldNum" sz="quarter" idx="12"/>
          </p:nvPr>
        </p:nvSpPr>
        <p:spPr/>
        <p:txBody>
          <a:bodyPr/>
          <a:lstStyle/>
          <a:p>
            <a:fld id="{79F35564-EB55-E244-9EF3-03A5D779E29E}" type="slidenum">
              <a:rPr lang="en-US" smtClean="0"/>
              <a:t>35</a:t>
            </a:fld>
            <a:endParaRPr lang="en-US"/>
          </a:p>
        </p:txBody>
      </p:sp>
      <p:pic>
        <p:nvPicPr>
          <p:cNvPr id="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2322"/>
            <a:ext cx="910590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806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801"/>
            <a:ext cx="8229600" cy="800009"/>
          </a:xfrm>
        </p:spPr>
        <p:txBody>
          <a:bodyPr>
            <a:normAutofit fontScale="90000"/>
          </a:bodyPr>
          <a:lstStyle/>
          <a:p>
            <a:r>
              <a:rPr lang="en-US" sz="5400" dirty="0" smtClean="0"/>
              <a:t>Data sets and methods</a:t>
            </a:r>
            <a:endParaRPr lang="en-US" sz="5400" dirty="0"/>
          </a:p>
        </p:txBody>
      </p:sp>
      <p:sp>
        <p:nvSpPr>
          <p:cNvPr id="3" name="Content Placeholder 2"/>
          <p:cNvSpPr>
            <a:spLocks noGrp="1"/>
          </p:cNvSpPr>
          <p:nvPr>
            <p:ph idx="1"/>
          </p:nvPr>
        </p:nvSpPr>
        <p:spPr>
          <a:xfrm>
            <a:off x="457200" y="1184995"/>
            <a:ext cx="8229600" cy="4756150"/>
          </a:xfrm>
        </p:spPr>
        <p:txBody>
          <a:bodyPr>
            <a:noAutofit/>
          </a:bodyPr>
          <a:lstStyle/>
          <a:p>
            <a:pPr>
              <a:lnSpc>
                <a:spcPct val="90000"/>
              </a:lnSpc>
            </a:pPr>
            <a:r>
              <a:rPr lang="en-US" sz="2800" dirty="0" smtClean="0"/>
              <a:t>GEFS Reforecast</a:t>
            </a:r>
          </a:p>
          <a:p>
            <a:pPr lvl="1">
              <a:lnSpc>
                <a:spcPct val="90000"/>
              </a:lnSpc>
            </a:pPr>
            <a:r>
              <a:rPr lang="en-US" sz="2400" dirty="0" smtClean="0"/>
              <a:t>Every </a:t>
            </a:r>
            <a:r>
              <a:rPr lang="en-US" sz="2400" dirty="0"/>
              <a:t>day from 1985-present (through 2010 here</a:t>
            </a:r>
            <a:r>
              <a:rPr lang="en-US" sz="2400" dirty="0" smtClean="0"/>
              <a:t>).</a:t>
            </a:r>
          </a:p>
          <a:p>
            <a:pPr lvl="1">
              <a:lnSpc>
                <a:spcPct val="90000"/>
              </a:lnSpc>
            </a:pPr>
            <a:r>
              <a:rPr lang="en-US" sz="2400" dirty="0" smtClean="0"/>
              <a:t>11 members, 1x daily (00 UTC).  Forecasts to +16 days. </a:t>
            </a:r>
          </a:p>
          <a:p>
            <a:pPr lvl="1">
              <a:lnSpc>
                <a:spcPct val="90000"/>
              </a:lnSpc>
            </a:pPr>
            <a:r>
              <a:rPr lang="en-US" sz="2400" dirty="0" smtClean="0"/>
              <a:t>CFSR (prior to 2011), operational GSI (since 2011) + ensemble transform with rescaling (ETR) cycled initial conditions.</a:t>
            </a:r>
          </a:p>
          <a:p>
            <a:pPr lvl="1">
              <a:lnSpc>
                <a:spcPct val="90000"/>
              </a:lnSpc>
            </a:pPr>
            <a:r>
              <a:rPr lang="en-US" sz="2400" dirty="0" smtClean="0"/>
              <a:t>Model: 2012 GEFS configuration; T254L24 in week 1 (~40 km at 40°N), T190L24 in week 2.</a:t>
            </a:r>
          </a:p>
          <a:p>
            <a:pPr lvl="1">
              <a:lnSpc>
                <a:spcPct val="90000"/>
              </a:lnSpc>
            </a:pPr>
            <a:r>
              <a:rPr lang="en-US" sz="2400" dirty="0" smtClean="0"/>
              <a:t>Reforecast archive </a:t>
            </a:r>
            <a:r>
              <a:rPr lang="en-US" sz="2400" dirty="0"/>
              <a:t>and documentation </a:t>
            </a:r>
            <a:r>
              <a:rPr lang="en-US" sz="2400" dirty="0" smtClean="0"/>
              <a:t>(incl. </a:t>
            </a:r>
            <a:r>
              <a:rPr lang="en-US" sz="2400" i="1" dirty="0" smtClean="0"/>
              <a:t>BAMS</a:t>
            </a:r>
            <a:r>
              <a:rPr lang="en-US" sz="2400" dirty="0" smtClean="0"/>
              <a:t> submitted article) at </a:t>
            </a:r>
            <a:r>
              <a:rPr lang="en-US" sz="2400" dirty="0" smtClean="0">
                <a:solidFill>
                  <a:srgbClr val="0000FF"/>
                </a:solidFill>
                <a:hlinkClick r:id="rId2"/>
              </a:rPr>
              <a:t>http://esrl.noaa.gov</a:t>
            </a:r>
            <a:r>
              <a:rPr lang="en-US" sz="2400" dirty="0">
                <a:solidFill>
                  <a:srgbClr val="0000FF"/>
                </a:solidFill>
                <a:hlinkClick r:id="rId2"/>
              </a:rPr>
              <a:t>/psd/forecasts/reforecast2</a:t>
            </a:r>
            <a:r>
              <a:rPr lang="en-US" sz="2400" dirty="0" smtClean="0">
                <a:solidFill>
                  <a:srgbClr val="0000FF"/>
                </a:solidFill>
                <a:hlinkClick r:id="rId2"/>
              </a:rPr>
              <a:t>/</a:t>
            </a:r>
            <a:endParaRPr lang="en-US" sz="2400" dirty="0">
              <a:solidFill>
                <a:srgbClr val="0000FF"/>
              </a:solidFill>
            </a:endParaRPr>
          </a:p>
          <a:p>
            <a:pPr>
              <a:lnSpc>
                <a:spcPct val="90000"/>
              </a:lnSpc>
            </a:pPr>
            <a:r>
              <a:rPr lang="en-US" sz="2800" dirty="0" smtClean="0"/>
              <a:t>MJO: RMM1 </a:t>
            </a:r>
            <a:r>
              <a:rPr lang="en-US" sz="2800" dirty="0"/>
              <a:t>and RMM2 </a:t>
            </a:r>
            <a:r>
              <a:rPr lang="en-US" sz="2800" dirty="0" smtClean="0"/>
              <a:t>defined from CFSR reanalysis </a:t>
            </a:r>
            <a:r>
              <a:rPr lang="en-US" sz="2800" dirty="0"/>
              <a:t>U850, U200, and OLR</a:t>
            </a:r>
            <a:r>
              <a:rPr lang="en-US" sz="2800" dirty="0" smtClean="0"/>
              <a:t> following standard Wheeler &amp; Hendon algorithm.</a:t>
            </a:r>
          </a:p>
        </p:txBody>
      </p:sp>
      <p:sp>
        <p:nvSpPr>
          <p:cNvPr id="4" name="Slide Number Placeholder 3"/>
          <p:cNvSpPr>
            <a:spLocks noGrp="1"/>
          </p:cNvSpPr>
          <p:nvPr>
            <p:ph type="sldNum" sz="quarter" idx="12"/>
          </p:nvPr>
        </p:nvSpPr>
        <p:spPr/>
        <p:txBody>
          <a:bodyPr/>
          <a:lstStyle/>
          <a:p>
            <a:fld id="{79F35564-EB55-E244-9EF3-03A5D779E29E}" type="slidenum">
              <a:rPr lang="en-US" smtClean="0"/>
              <a:t>4</a:t>
            </a:fld>
            <a:endParaRPr lang="en-US"/>
          </a:p>
        </p:txBody>
      </p:sp>
    </p:spTree>
    <p:extLst>
      <p:ext uri="{BB962C8B-B14F-4D97-AF65-F5344CB8AC3E}">
        <p14:creationId xmlns:p14="http://schemas.microsoft.com/office/powerpoint/2010/main" val="15709909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F35564-EB55-E244-9EF3-03A5D779E29E}" type="slidenum">
              <a:rPr lang="en-US" smtClean="0"/>
              <a:t>5</a:t>
            </a:fld>
            <a:endParaRPr lang="en-US"/>
          </a:p>
        </p:txBody>
      </p:sp>
      <p:pic>
        <p:nvPicPr>
          <p:cNvPr id="5" name="Picture 4" descr="Fi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32" y="356598"/>
            <a:ext cx="7871364" cy="5449406"/>
          </a:xfrm>
          <a:prstGeom prst="rect">
            <a:avLst/>
          </a:prstGeom>
        </p:spPr>
      </p:pic>
      <p:sp>
        <p:nvSpPr>
          <p:cNvPr id="6" name="TextBox 5"/>
          <p:cNvSpPr txBox="1"/>
          <p:nvPr/>
        </p:nvSpPr>
        <p:spPr>
          <a:xfrm>
            <a:off x="822865" y="5642276"/>
            <a:ext cx="7529456" cy="923330"/>
          </a:xfrm>
          <a:prstGeom prst="rect">
            <a:avLst/>
          </a:prstGeom>
          <a:noFill/>
        </p:spPr>
        <p:txBody>
          <a:bodyPr wrap="square" rtlCol="0">
            <a:spAutoFit/>
          </a:bodyPr>
          <a:lstStyle/>
          <a:p>
            <a:pPr marL="342900" indent="-342900">
              <a:buAutoNum type="arabicParenBoth"/>
            </a:pPr>
            <a:r>
              <a:rPr lang="en-US" dirty="0" smtClean="0"/>
              <a:t>CFSR initial conditions used in GEFS generally improve over the decades, leading to</a:t>
            </a:r>
            <a:r>
              <a:rPr lang="en-US" dirty="0"/>
              <a:t> </a:t>
            </a:r>
            <a:r>
              <a:rPr lang="en-US" dirty="0" smtClean="0"/>
              <a:t>slight improvements in GEFS skill. </a:t>
            </a:r>
          </a:p>
          <a:p>
            <a:r>
              <a:rPr lang="en-US" dirty="0" smtClean="0"/>
              <a:t>(2) About a +2 day improvement relative to 1998 GEFS T62 reforecasts.</a:t>
            </a:r>
            <a:endParaRPr lang="en-US" dirty="0"/>
          </a:p>
        </p:txBody>
      </p:sp>
      <p:sp>
        <p:nvSpPr>
          <p:cNvPr id="8" name="TextBox 7"/>
          <p:cNvSpPr txBox="1"/>
          <p:nvPr/>
        </p:nvSpPr>
        <p:spPr>
          <a:xfrm>
            <a:off x="4014168" y="1162398"/>
            <a:ext cx="381334" cy="338554"/>
          </a:xfrm>
          <a:prstGeom prst="rect">
            <a:avLst/>
          </a:prstGeom>
          <a:noFill/>
        </p:spPr>
        <p:txBody>
          <a:bodyPr wrap="none" rtlCol="0">
            <a:spAutoFit/>
          </a:bodyPr>
          <a:lstStyle/>
          <a:p>
            <a:r>
              <a:rPr lang="en-US" sz="1600" dirty="0" smtClean="0">
                <a:solidFill>
                  <a:srgbClr val="0000FF"/>
                </a:solidFill>
              </a:rPr>
              <a:t>v2</a:t>
            </a:r>
            <a:endParaRPr lang="en-US" sz="1600" dirty="0">
              <a:solidFill>
                <a:srgbClr val="0000FF"/>
              </a:solidFill>
            </a:endParaRPr>
          </a:p>
        </p:txBody>
      </p:sp>
      <p:sp>
        <p:nvSpPr>
          <p:cNvPr id="9" name="TextBox 8"/>
          <p:cNvSpPr txBox="1"/>
          <p:nvPr/>
        </p:nvSpPr>
        <p:spPr>
          <a:xfrm>
            <a:off x="4014168" y="4086120"/>
            <a:ext cx="381334" cy="338554"/>
          </a:xfrm>
          <a:prstGeom prst="rect">
            <a:avLst/>
          </a:prstGeom>
          <a:noFill/>
        </p:spPr>
        <p:txBody>
          <a:bodyPr wrap="none" rtlCol="0">
            <a:spAutoFit/>
          </a:bodyPr>
          <a:lstStyle/>
          <a:p>
            <a:r>
              <a:rPr lang="en-US" sz="1600" dirty="0" smtClean="0">
                <a:solidFill>
                  <a:srgbClr val="008000"/>
                </a:solidFill>
              </a:rPr>
              <a:t>v1</a:t>
            </a:r>
            <a:endParaRPr lang="en-US" sz="1600" dirty="0">
              <a:solidFill>
                <a:srgbClr val="008000"/>
              </a:solidFill>
            </a:endParaRPr>
          </a:p>
        </p:txBody>
      </p:sp>
    </p:spTree>
    <p:extLst>
      <p:ext uri="{BB962C8B-B14F-4D97-AF65-F5344CB8AC3E}">
        <p14:creationId xmlns:p14="http://schemas.microsoft.com/office/powerpoint/2010/main" val="3060244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0327"/>
            <a:ext cx="8229600" cy="1143000"/>
          </a:xfrm>
        </p:spPr>
        <p:txBody>
          <a:bodyPr>
            <a:normAutofit/>
          </a:bodyPr>
          <a:lstStyle/>
          <a:p>
            <a:r>
              <a:rPr lang="en-US" sz="5400" dirty="0" smtClean="0"/>
              <a:t>MJO diagnostics</a:t>
            </a:r>
            <a:endParaRPr lang="en-US" sz="5400" dirty="0"/>
          </a:p>
        </p:txBody>
      </p:sp>
      <p:sp>
        <p:nvSpPr>
          <p:cNvPr id="4" name="Slide Number Placeholder 3"/>
          <p:cNvSpPr>
            <a:spLocks noGrp="1"/>
          </p:cNvSpPr>
          <p:nvPr>
            <p:ph type="sldNum" sz="quarter" idx="12"/>
          </p:nvPr>
        </p:nvSpPr>
        <p:spPr/>
        <p:txBody>
          <a:bodyPr/>
          <a:lstStyle/>
          <a:p>
            <a:fld id="{79F35564-EB55-E244-9EF3-03A5D779E29E}" type="slidenum">
              <a:rPr lang="en-US" smtClean="0"/>
              <a:t>6</a:t>
            </a:fld>
            <a:endParaRPr lang="en-US"/>
          </a:p>
        </p:txBody>
      </p:sp>
    </p:spTree>
    <p:extLst>
      <p:ext uri="{BB962C8B-B14F-4D97-AF65-F5344CB8AC3E}">
        <p14:creationId xmlns:p14="http://schemas.microsoft.com/office/powerpoint/2010/main" val="8110039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MM12_evolution_forecast_WestIndi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0514" y="1031587"/>
            <a:ext cx="4266286" cy="4266286"/>
          </a:xfrm>
          <a:prstGeom prst="rect">
            <a:avLst/>
          </a:prstGeom>
        </p:spPr>
      </p:pic>
      <p:pic>
        <p:nvPicPr>
          <p:cNvPr id="5" name="Picture 4" descr="RMM12_evolution_analyzed_WestIndi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39" y="1055474"/>
            <a:ext cx="4193581" cy="4193581"/>
          </a:xfrm>
          <a:prstGeom prst="rect">
            <a:avLst/>
          </a:prstGeom>
        </p:spPr>
      </p:pic>
      <p:sp>
        <p:nvSpPr>
          <p:cNvPr id="2" name="Title 1"/>
          <p:cNvSpPr>
            <a:spLocks noGrp="1"/>
          </p:cNvSpPr>
          <p:nvPr>
            <p:ph type="title"/>
          </p:nvPr>
        </p:nvSpPr>
        <p:spPr>
          <a:xfrm>
            <a:off x="97688" y="137677"/>
            <a:ext cx="8914026" cy="805362"/>
          </a:xfrm>
        </p:spPr>
        <p:txBody>
          <a:bodyPr>
            <a:noAutofit/>
          </a:bodyPr>
          <a:lstStyle/>
          <a:p>
            <a:r>
              <a:rPr lang="en-US" sz="2800" dirty="0" smtClean="0"/>
              <a:t>MJO, analyzed and deterministic forecast, W. Indian Ocean</a:t>
            </a:r>
            <a:endParaRPr lang="en-US" sz="2800" dirty="0"/>
          </a:p>
        </p:txBody>
      </p:sp>
      <p:sp>
        <p:nvSpPr>
          <p:cNvPr id="6" name="TextBox 5"/>
          <p:cNvSpPr txBox="1"/>
          <p:nvPr/>
        </p:nvSpPr>
        <p:spPr>
          <a:xfrm>
            <a:off x="633293" y="5125080"/>
            <a:ext cx="8053507" cy="1668149"/>
          </a:xfrm>
          <a:prstGeom prst="rect">
            <a:avLst/>
          </a:prstGeom>
          <a:noFill/>
        </p:spPr>
        <p:txBody>
          <a:bodyPr wrap="none" rtlCol="0">
            <a:spAutoFit/>
          </a:bodyPr>
          <a:lstStyle/>
          <a:p>
            <a:r>
              <a:rPr lang="en-US" sz="1600" dirty="0" smtClean="0"/>
              <a:t>Let’s examine a subset of cases that start off with initial conditions that have large negative </a:t>
            </a:r>
          </a:p>
          <a:p>
            <a:r>
              <a:rPr lang="en-US" sz="1600" dirty="0" smtClean="0"/>
              <a:t>RMM1 and 2, i.e., they suggest a relatively strong MJO emerging from African continent.</a:t>
            </a:r>
          </a:p>
          <a:p>
            <a:pPr>
              <a:lnSpc>
                <a:spcPct val="70000"/>
              </a:lnSpc>
            </a:pPr>
            <a:endParaRPr lang="en-US" sz="1600" dirty="0" smtClean="0"/>
          </a:p>
          <a:p>
            <a:r>
              <a:rPr lang="en-US" sz="1600" dirty="0" smtClean="0"/>
              <a:t>We have lots of cases of this afforded by multi-decadal reforecasts.</a:t>
            </a:r>
          </a:p>
          <a:p>
            <a:pPr>
              <a:lnSpc>
                <a:spcPct val="70000"/>
              </a:lnSpc>
            </a:pPr>
            <a:endParaRPr lang="en-US" sz="1600" dirty="0"/>
          </a:p>
          <a:p>
            <a:r>
              <a:rPr lang="en-US" sz="1600" dirty="0" smtClean="0">
                <a:solidFill>
                  <a:srgbClr val="FF0000"/>
                </a:solidFill>
              </a:rPr>
              <a:t>It appears that GEFS is too regular with the amplitude of its RMM1/RMM2 forecasts, while the</a:t>
            </a:r>
          </a:p>
          <a:p>
            <a:r>
              <a:rPr lang="en-US" sz="1600" dirty="0" smtClean="0">
                <a:solidFill>
                  <a:srgbClr val="FF0000"/>
                </a:solidFill>
              </a:rPr>
              <a:t>analyzed evolution of amplitude is more scattered.</a:t>
            </a:r>
            <a:endParaRPr lang="en-US" sz="1600" dirty="0">
              <a:solidFill>
                <a:srgbClr val="FF0000"/>
              </a:solidFill>
            </a:endParaRPr>
          </a:p>
        </p:txBody>
      </p:sp>
      <p:sp>
        <p:nvSpPr>
          <p:cNvPr id="3" name="Slide Number Placeholder 2"/>
          <p:cNvSpPr>
            <a:spLocks noGrp="1"/>
          </p:cNvSpPr>
          <p:nvPr>
            <p:ph type="sldNum" sz="quarter" idx="12"/>
          </p:nvPr>
        </p:nvSpPr>
        <p:spPr/>
        <p:txBody>
          <a:bodyPr/>
          <a:lstStyle/>
          <a:p>
            <a:fld id="{DC862565-2F34-2D47-B87A-6CC773EB7A2F}" type="slidenum">
              <a:rPr lang="en-US" smtClean="0"/>
              <a:t>7</a:t>
            </a:fld>
            <a:endParaRPr lang="en-US"/>
          </a:p>
        </p:txBody>
      </p:sp>
      <p:sp>
        <p:nvSpPr>
          <p:cNvPr id="4" name="Oval 3"/>
          <p:cNvSpPr/>
          <p:nvPr/>
        </p:nvSpPr>
        <p:spPr>
          <a:xfrm>
            <a:off x="1563008" y="3514743"/>
            <a:ext cx="464018" cy="464052"/>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5785740" y="3514743"/>
            <a:ext cx="464018" cy="464052"/>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05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MM12_evolution_forecast_EastIndia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520" y="1032593"/>
            <a:ext cx="4265280" cy="4265280"/>
          </a:xfrm>
          <a:prstGeom prst="rect">
            <a:avLst/>
          </a:prstGeom>
        </p:spPr>
      </p:pic>
      <p:pic>
        <p:nvPicPr>
          <p:cNvPr id="9" name="Picture 8" descr="RMM12_evolution_analyzed_EastIndia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55" y="1032593"/>
            <a:ext cx="4250566" cy="4250566"/>
          </a:xfrm>
          <a:prstGeom prst="rect">
            <a:avLst/>
          </a:prstGeom>
        </p:spPr>
      </p:pic>
      <p:sp>
        <p:nvSpPr>
          <p:cNvPr id="2" name="Title 1"/>
          <p:cNvSpPr>
            <a:spLocks noGrp="1"/>
          </p:cNvSpPr>
          <p:nvPr>
            <p:ph type="title"/>
          </p:nvPr>
        </p:nvSpPr>
        <p:spPr>
          <a:xfrm>
            <a:off x="170955" y="145818"/>
            <a:ext cx="8800056" cy="805362"/>
          </a:xfrm>
        </p:spPr>
        <p:txBody>
          <a:bodyPr>
            <a:noAutofit/>
          </a:bodyPr>
          <a:lstStyle/>
          <a:p>
            <a:r>
              <a:rPr lang="en-US" sz="2800" dirty="0" smtClean="0"/>
              <a:t>MJO, analyzed and deterministic forecast, E. Indian Ocean</a:t>
            </a:r>
            <a:endParaRPr lang="en-US" sz="2800" dirty="0"/>
          </a:p>
        </p:txBody>
      </p:sp>
      <p:sp>
        <p:nvSpPr>
          <p:cNvPr id="6" name="TextBox 5"/>
          <p:cNvSpPr txBox="1"/>
          <p:nvPr/>
        </p:nvSpPr>
        <p:spPr>
          <a:xfrm>
            <a:off x="1023491" y="5203677"/>
            <a:ext cx="7393956" cy="840230"/>
          </a:xfrm>
          <a:prstGeom prst="rect">
            <a:avLst/>
          </a:prstGeom>
          <a:noFill/>
        </p:spPr>
        <p:txBody>
          <a:bodyPr wrap="square" rtlCol="0">
            <a:spAutoFit/>
          </a:bodyPr>
          <a:lstStyle/>
          <a:p>
            <a:pPr>
              <a:lnSpc>
                <a:spcPct val="70000"/>
              </a:lnSpc>
            </a:pPr>
            <a:endParaRPr lang="en-US" dirty="0"/>
          </a:p>
          <a:p>
            <a:r>
              <a:rPr lang="en-US" dirty="0" smtClean="0"/>
              <a:t>Again, it appears that GEFS is too regular with its RMM1/RMM2 </a:t>
            </a:r>
          </a:p>
          <a:p>
            <a:r>
              <a:rPr lang="en-US" dirty="0" smtClean="0"/>
              <a:t>amplitude forecasts.</a:t>
            </a:r>
            <a:endParaRPr lang="en-US" dirty="0"/>
          </a:p>
        </p:txBody>
      </p:sp>
      <p:sp>
        <p:nvSpPr>
          <p:cNvPr id="3" name="Slide Number Placeholder 2"/>
          <p:cNvSpPr>
            <a:spLocks noGrp="1"/>
          </p:cNvSpPr>
          <p:nvPr>
            <p:ph type="sldNum" sz="quarter" idx="12"/>
          </p:nvPr>
        </p:nvSpPr>
        <p:spPr/>
        <p:txBody>
          <a:bodyPr/>
          <a:lstStyle/>
          <a:p>
            <a:fld id="{DC862565-2F34-2D47-B87A-6CC773EB7A2F}" type="slidenum">
              <a:rPr lang="en-US" smtClean="0"/>
              <a:t>8</a:t>
            </a:fld>
            <a:endParaRPr lang="en-US"/>
          </a:p>
        </p:txBody>
      </p:sp>
      <p:sp>
        <p:nvSpPr>
          <p:cNvPr id="7" name="Oval 6"/>
          <p:cNvSpPr/>
          <p:nvPr/>
        </p:nvSpPr>
        <p:spPr>
          <a:xfrm>
            <a:off x="2849233" y="3500744"/>
            <a:ext cx="464018" cy="464052"/>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080105" y="3500744"/>
            <a:ext cx="464018" cy="464052"/>
          </a:xfrm>
          <a:prstGeom prst="ellipse">
            <a:avLst/>
          </a:prstGeom>
          <a:no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4550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beanplot_magnitud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4912"/>
            <a:ext cx="9144000" cy="3556000"/>
          </a:xfrm>
          <a:prstGeom prst="rect">
            <a:avLst/>
          </a:prstGeom>
        </p:spPr>
      </p:pic>
      <p:sp>
        <p:nvSpPr>
          <p:cNvPr id="4" name="Slide Number Placeholder 3"/>
          <p:cNvSpPr>
            <a:spLocks noGrp="1"/>
          </p:cNvSpPr>
          <p:nvPr>
            <p:ph type="sldNum" sz="quarter" idx="12"/>
          </p:nvPr>
        </p:nvSpPr>
        <p:spPr/>
        <p:txBody>
          <a:bodyPr/>
          <a:lstStyle/>
          <a:p>
            <a:fld id="{79F35564-EB55-E244-9EF3-03A5D779E29E}" type="slidenum">
              <a:rPr lang="en-US" smtClean="0"/>
              <a:t>9</a:t>
            </a:fld>
            <a:endParaRPr lang="en-US"/>
          </a:p>
        </p:txBody>
      </p:sp>
      <p:sp>
        <p:nvSpPr>
          <p:cNvPr id="7" name="TextBox 6"/>
          <p:cNvSpPr txBox="1"/>
          <p:nvPr/>
        </p:nvSpPr>
        <p:spPr>
          <a:xfrm>
            <a:off x="802788" y="5530912"/>
            <a:ext cx="7248399" cy="1015663"/>
          </a:xfrm>
          <a:prstGeom prst="rect">
            <a:avLst/>
          </a:prstGeom>
          <a:noFill/>
        </p:spPr>
        <p:txBody>
          <a:bodyPr wrap="none" rtlCol="0">
            <a:spAutoFit/>
          </a:bodyPr>
          <a:lstStyle/>
          <a:p>
            <a:pPr algn="ctr"/>
            <a:r>
              <a:rPr lang="en-US" sz="2000" dirty="0" smtClean="0"/>
              <a:t>A bit more spreading out of the analyzed magnitudes relative to the </a:t>
            </a:r>
          </a:p>
          <a:p>
            <a:pPr algn="ctr"/>
            <a:r>
              <a:rPr lang="en-US" sz="2000" dirty="0" smtClean="0"/>
              <a:t>forecast magnitudes in the first few days of the forecast.</a:t>
            </a:r>
            <a:endParaRPr lang="en-US" sz="2000" dirty="0"/>
          </a:p>
          <a:p>
            <a:pPr algn="ctr"/>
            <a:r>
              <a:rPr lang="en-US" sz="2000" dirty="0" smtClean="0"/>
              <a:t>Also, amplitude of forecast decreases more.</a:t>
            </a:r>
            <a:endParaRPr lang="en-US" sz="2000" dirty="0"/>
          </a:p>
        </p:txBody>
      </p:sp>
      <p:sp>
        <p:nvSpPr>
          <p:cNvPr id="10" name="TextBox 9"/>
          <p:cNvSpPr txBox="1"/>
          <p:nvPr/>
        </p:nvSpPr>
        <p:spPr>
          <a:xfrm>
            <a:off x="3109734" y="334936"/>
            <a:ext cx="5462384" cy="1323439"/>
          </a:xfrm>
          <a:prstGeom prst="rect">
            <a:avLst/>
          </a:prstGeom>
          <a:noFill/>
        </p:spPr>
        <p:txBody>
          <a:bodyPr wrap="square" rtlCol="0">
            <a:spAutoFit/>
          </a:bodyPr>
          <a:lstStyle/>
          <a:p>
            <a:r>
              <a:rPr lang="en-US" sz="2000" dirty="0" smtClean="0"/>
              <a:t>Find the initial-condition samples with analyzed magnitudes between 1.95 and 2.05 and RMM1 &lt; 0, RMM2 &lt; 0.  Then follow </a:t>
            </a:r>
            <a:r>
              <a:rPr lang="en-US" sz="2000" b="1" dirty="0" smtClean="0">
                <a:solidFill>
                  <a:srgbClr val="FF0000"/>
                </a:solidFill>
              </a:rPr>
              <a:t>analyzed</a:t>
            </a:r>
            <a:r>
              <a:rPr lang="en-US" sz="2000" b="1" dirty="0" smtClean="0"/>
              <a:t> and </a:t>
            </a:r>
            <a:r>
              <a:rPr lang="en-US" sz="2000" b="1" dirty="0" smtClean="0">
                <a:solidFill>
                  <a:srgbClr val="0000FF"/>
                </a:solidFill>
              </a:rPr>
              <a:t>forecast</a:t>
            </a:r>
            <a:r>
              <a:rPr lang="en-US" sz="2000" b="1" dirty="0" smtClean="0"/>
              <a:t> magnitude evolution </a:t>
            </a:r>
            <a:r>
              <a:rPr lang="en-US" sz="2000" dirty="0" smtClean="0"/>
              <a:t>and plot pdf.</a:t>
            </a:r>
            <a:endParaRPr lang="en-US" sz="2000" dirty="0"/>
          </a:p>
        </p:txBody>
      </p:sp>
      <p:sp>
        <p:nvSpPr>
          <p:cNvPr id="24" name="Rectangle 23"/>
          <p:cNvSpPr/>
          <p:nvPr/>
        </p:nvSpPr>
        <p:spPr>
          <a:xfrm>
            <a:off x="1172256" y="2658125"/>
            <a:ext cx="3548630" cy="39892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55975" y="2658125"/>
            <a:ext cx="3548630" cy="369332"/>
          </a:xfrm>
          <a:prstGeom prst="rect">
            <a:avLst/>
          </a:prstGeom>
          <a:noFill/>
        </p:spPr>
        <p:txBody>
          <a:bodyPr wrap="none" rtlCol="0">
            <a:spAutoFit/>
          </a:bodyPr>
          <a:lstStyle/>
          <a:p>
            <a:r>
              <a:rPr lang="en-US" sz="1400" dirty="0" smtClean="0">
                <a:solidFill>
                  <a:srgbClr val="FF0000"/>
                </a:solidFill>
                <a:latin typeface="Wingdings"/>
                <a:ea typeface="Wingdings"/>
                <a:cs typeface="Wingdings"/>
                <a:sym typeface="Wingdings"/>
              </a:rPr>
              <a:t></a:t>
            </a:r>
            <a:r>
              <a:rPr lang="en-US" dirty="0" smtClean="0">
                <a:latin typeface="Wingdings"/>
                <a:ea typeface="Wingdings"/>
                <a:cs typeface="Wingdings"/>
                <a:sym typeface="Wingdings"/>
              </a:rPr>
              <a:t> </a:t>
            </a:r>
            <a:r>
              <a:rPr lang="en-US" sz="1600" dirty="0" smtClean="0"/>
              <a:t>analyzed mean       </a:t>
            </a:r>
            <a:r>
              <a:rPr lang="en-US" sz="1200" dirty="0" smtClean="0">
                <a:solidFill>
                  <a:srgbClr val="0000FF"/>
                </a:solidFill>
                <a:latin typeface="Wingdings"/>
                <a:ea typeface="Wingdings"/>
                <a:cs typeface="Wingdings"/>
                <a:sym typeface="Wingdings"/>
              </a:rPr>
              <a:t></a:t>
            </a:r>
            <a:r>
              <a:rPr lang="en-US" sz="1600" dirty="0" smtClean="0">
                <a:latin typeface="Wingdings"/>
                <a:ea typeface="Wingdings"/>
                <a:cs typeface="Wingdings"/>
                <a:sym typeface="Wingdings"/>
              </a:rPr>
              <a:t> </a:t>
            </a:r>
            <a:r>
              <a:rPr lang="en-US" sz="1600" dirty="0" smtClean="0"/>
              <a:t>forecast mean</a:t>
            </a:r>
            <a:endParaRPr lang="en-US" dirty="0"/>
          </a:p>
        </p:txBody>
      </p:sp>
      <p:pic>
        <p:nvPicPr>
          <p:cNvPr id="26" name="Picture 25" descr="RMM12_blankplo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7" y="123420"/>
            <a:ext cx="2181698" cy="2181698"/>
          </a:xfrm>
          <a:prstGeom prst="rect">
            <a:avLst/>
          </a:prstGeom>
        </p:spPr>
      </p:pic>
      <p:pic>
        <p:nvPicPr>
          <p:cNvPr id="27" name="Picture 26" descr="Screen Shot 2012-10-05 at 3.59.1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803" y="1194147"/>
            <a:ext cx="451807" cy="449839"/>
          </a:xfrm>
          <a:prstGeom prst="rect">
            <a:avLst/>
          </a:prstGeom>
          <a:noFill/>
        </p:spPr>
      </p:pic>
      <p:cxnSp>
        <p:nvCxnSpPr>
          <p:cNvPr id="29" name="Straight Arrow Connector 28"/>
          <p:cNvCxnSpPr>
            <a:stCxn id="10" idx="1"/>
          </p:cNvCxnSpPr>
          <p:nvPr/>
        </p:nvCxnSpPr>
        <p:spPr>
          <a:xfrm flipH="1">
            <a:off x="1522304" y="996656"/>
            <a:ext cx="1587430" cy="5386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2341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27716</TotalTime>
  <Words>1488</Words>
  <Application>Microsoft Macintosh PowerPoint</Application>
  <PresentationFormat>On-screen Show (4:3)</PresentationFormat>
  <Paragraphs>218</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Chart</vt:lpstr>
      <vt:lpstr>Equation</vt:lpstr>
      <vt:lpstr>Blocking and the MJO  in GEFS reforecasts: forecast skill and interactions</vt:lpstr>
      <vt:lpstr>PowerPoint Presentation</vt:lpstr>
      <vt:lpstr>Questions </vt:lpstr>
      <vt:lpstr>Data sets and methods</vt:lpstr>
      <vt:lpstr>PowerPoint Presentation</vt:lpstr>
      <vt:lpstr>MJO diagnostics</vt:lpstr>
      <vt:lpstr>MJO, analyzed and deterministic forecast, W. Indian Ocean</vt:lpstr>
      <vt:lpstr>MJO, analyzed and deterministic forecast, E. Indian Ocean</vt:lpstr>
      <vt:lpstr>PowerPoint Presentation</vt:lpstr>
      <vt:lpstr>PowerPoint Presentation</vt:lpstr>
      <vt:lpstr>Rank histograms, RMM1 and RMM2 composited</vt:lpstr>
      <vt:lpstr>MJO deterministic verification metrics</vt:lpstr>
      <vt:lpstr>Bi-variate RMM1 and RMM2 correlation and RMSE</vt:lpstr>
      <vt:lpstr>Bi-variate RMM1 and RMM2 correlation and RMSE by half decade</vt:lpstr>
      <vt:lpstr>Comparing against MJO task force data…</vt:lpstr>
      <vt:lpstr>PowerPoint Presentation</vt:lpstr>
      <vt:lpstr>Northern Hemisphere  atmospheric blocking</vt:lpstr>
      <vt:lpstr>N Hem. blocking: more common in winter, spring</vt:lpstr>
      <vt:lpstr>NH blocking skill in GEFS reforecasts</vt:lpstr>
      <vt:lpstr>GEFS blocking skill by half decade</vt:lpstr>
      <vt:lpstr>PowerPoint Presentation</vt:lpstr>
      <vt:lpstr>MJO – blocking interactions</vt:lpstr>
      <vt:lpstr>My method of quantifying MJO phase</vt:lpstr>
      <vt:lpstr>Change in blocking frequency under strong Indian Ocean MJO</vt:lpstr>
      <vt:lpstr>Z500 anomalies under strong  (6-day lagged) Indian Ocean MJO</vt:lpstr>
      <vt:lpstr>How does (observed) blocking frequency change  according to the lag time of the MJO?</vt:lpstr>
      <vt:lpstr>How does (observed) blocking frequency change  according to the lag time of the MJO?</vt:lpstr>
      <vt:lpstr>Observed and forecast blocking frequency change  according to the lag time of the MJO</vt:lpstr>
      <vt:lpstr>Observed and forecast blocking frequency change  according to the lag time of the MJO</vt:lpstr>
      <vt:lpstr>Flow anomalies associated with suppressed Pacific blocking 5 days prior to active Indian Ocean MJO</vt:lpstr>
      <vt:lpstr>Conclusions</vt:lpstr>
      <vt:lpstr>Define BSS for evaluating blocking skill</vt:lpstr>
      <vt:lpstr>Computing the CRPSS of  GEFS RMM1 and RMM2 forecasts</vt:lpstr>
      <vt:lpstr>Blocking computation method: follows Tibaldi and Molteni, 1990 Tellus</vt:lpstr>
      <vt:lpstr>MJO task force data</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Blocking statistics from GEFS reforecasts</dc:title>
  <dc:creator>Tom Hamill</dc:creator>
  <cp:lastModifiedBy>Tom Hamill</cp:lastModifiedBy>
  <cp:revision>100</cp:revision>
  <cp:lastPrinted>2012-10-11T22:24:08Z</cp:lastPrinted>
  <dcterms:created xsi:type="dcterms:W3CDTF">2012-08-05T19:18:25Z</dcterms:created>
  <dcterms:modified xsi:type="dcterms:W3CDTF">2012-10-16T19:59:47Z</dcterms:modified>
</cp:coreProperties>
</file>