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20"/>
  </p:notesMasterIdLst>
  <p:sldIdLst>
    <p:sldId id="259" r:id="rId6"/>
    <p:sldId id="270" r:id="rId7"/>
    <p:sldId id="256" r:id="rId8"/>
    <p:sldId id="266" r:id="rId9"/>
    <p:sldId id="260" r:id="rId10"/>
    <p:sldId id="267" r:id="rId11"/>
    <p:sldId id="268" r:id="rId12"/>
    <p:sldId id="269" r:id="rId13"/>
    <p:sldId id="264" r:id="rId14"/>
    <p:sldId id="265" r:id="rId15"/>
    <p:sldId id="261" r:id="rId16"/>
    <p:sldId id="262" r:id="rId17"/>
    <p:sldId id="271" r:id="rId18"/>
    <p:sldId id="25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9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3E324-5B29-4F9B-A60E-E4D29DC8EC98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8C02E-EBBE-4731-997F-FA5BE840E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17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8C02E-EBBE-4731-997F-FA5BE840E8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67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9131E-C5F0-44A9-8CC1-8C2E7A21A236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C77C2-0977-4889-9F38-4E6B97F02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13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9131E-C5F0-44A9-8CC1-8C2E7A21A236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C77C2-0977-4889-9F38-4E6B97F02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79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9131E-C5F0-44A9-8CC1-8C2E7A21A236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C77C2-0977-4889-9F38-4E6B97F02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24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5CDCD-C2E1-466B-A5AF-8A8F3D0F80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ADD36-6FD1-493C-9ED2-79A217A524D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083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02EF2-767C-4EEB-A01D-0BAF6C17CE6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E6EDB-4091-4E4B-910A-B150C466AB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532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47E72-C97B-44BD-B62A-115C8C28E69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D3BD6-B146-4AFA-A4E9-57C87F3AA5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154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EA86B-3E99-4248-8519-027BCF0BE6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364DD-B9E9-4913-8E38-A9D7435366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808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20650-FC74-4D4B-B6D6-C098713D479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58F57-5B3A-480B-8BDE-797717459C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017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5B9B9-56DD-4850-BED1-7F11EE479D4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AD486-275F-4606-9810-30AD2527736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6609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1D87F-D79F-4209-AFA8-E1C025948B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F089F-234B-4366-B529-F835B4FF0D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0108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DCA8F-BAEF-40BB-AA3D-5666BB4CAD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0A81A-998A-4342-A642-4A32E3AF612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47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9131E-C5F0-44A9-8CC1-8C2E7A21A236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C77C2-0977-4889-9F38-4E6B97F02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163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19C0C-8A5C-495D-870B-F21C48A760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B84D6-3D91-4B72-95FC-BE89DBEA18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2386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E0BCD-E6BB-4150-9EEC-790C3065C8D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5E28B-F5E5-4BF9-8259-573CF68CB6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663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7F957-1CAE-4362-AA9D-0D7A4FA3CB8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406D6-54A5-4BB4-A7EE-92DE72DF539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5877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5CDCD-C2E1-466B-A5AF-8A8F3D0F80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ADD36-6FD1-493C-9ED2-79A217A524D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6973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02EF2-767C-4EEB-A01D-0BAF6C17CE6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E6EDB-4091-4E4B-910A-B150C466AB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8566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47E72-C97B-44BD-B62A-115C8C28E69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D3BD6-B146-4AFA-A4E9-57C87F3AA5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906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EA86B-3E99-4248-8519-027BCF0BE6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364DD-B9E9-4913-8E38-A9D7435366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8907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20650-FC74-4D4B-B6D6-C098713D479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58F57-5B3A-480B-8BDE-797717459C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0506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5B9B9-56DD-4850-BED1-7F11EE479D4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AD486-275F-4606-9810-30AD2527736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7546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1D87F-D79F-4209-AFA8-E1C025948B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F089F-234B-4366-B529-F835B4FF0D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680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9131E-C5F0-44A9-8CC1-8C2E7A21A236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C77C2-0977-4889-9F38-4E6B97F02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2920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DCA8F-BAEF-40BB-AA3D-5666BB4CAD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0A81A-998A-4342-A642-4A32E3AF612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0316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19C0C-8A5C-495D-870B-F21C48A760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B84D6-3D91-4B72-95FC-BE89DBEA18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2474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E0BCD-E6BB-4150-9EEC-790C3065C8D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5E28B-F5E5-4BF9-8259-573CF68CB6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2921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7F957-1CAE-4362-AA9D-0D7A4FA3CB8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406D6-54A5-4BB4-A7EE-92DE72DF539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5663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5CDCD-C2E1-466B-A5AF-8A8F3D0F80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ADD36-6FD1-493C-9ED2-79A217A524D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2112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02EF2-767C-4EEB-A01D-0BAF6C17CE6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E6EDB-4091-4E4B-910A-B150C466AB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3818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47E72-C97B-44BD-B62A-115C8C28E69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D3BD6-B146-4AFA-A4E9-57C87F3AA5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1913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EA86B-3E99-4248-8519-027BCF0BE6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364DD-B9E9-4913-8E38-A9D7435366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755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20650-FC74-4D4B-B6D6-C098713D479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58F57-5B3A-480B-8BDE-797717459C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6504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5B9B9-56DD-4850-BED1-7F11EE479D4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AD486-275F-4606-9810-30AD2527736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90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9131E-C5F0-44A9-8CC1-8C2E7A21A236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C77C2-0977-4889-9F38-4E6B97F02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123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1D87F-D79F-4209-AFA8-E1C025948B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F089F-234B-4366-B529-F835B4FF0D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4045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DCA8F-BAEF-40BB-AA3D-5666BB4CAD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0A81A-998A-4342-A642-4A32E3AF612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3522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19C0C-8A5C-495D-870B-F21C48A760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B84D6-3D91-4B72-95FC-BE89DBEA18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4773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E0BCD-E6BB-4150-9EEC-790C3065C8D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5E28B-F5E5-4BF9-8259-573CF68CB6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2933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7F957-1CAE-4362-AA9D-0D7A4FA3CB8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406D6-54A5-4BB4-A7EE-92DE72DF539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6359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FDB7-584C-44C9-A2A2-12049C541D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43A6-9B9C-4E30-ABCE-5B643E65B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0446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FDB7-584C-44C9-A2A2-12049C541D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43A6-9B9C-4E30-ABCE-5B643E65B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1854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FDB7-584C-44C9-A2A2-12049C541D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43A6-9B9C-4E30-ABCE-5B643E65B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2294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FDB7-584C-44C9-A2A2-12049C541D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43A6-9B9C-4E30-ABCE-5B643E65B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933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FDB7-584C-44C9-A2A2-12049C541D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43A6-9B9C-4E30-ABCE-5B643E65B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789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9131E-C5F0-44A9-8CC1-8C2E7A21A236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C77C2-0977-4889-9F38-4E6B97F02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929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FDB7-584C-44C9-A2A2-12049C541D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43A6-9B9C-4E30-ABCE-5B643E65B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7125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FDB7-584C-44C9-A2A2-12049C541D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43A6-9B9C-4E30-ABCE-5B643E65B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8431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FDB7-584C-44C9-A2A2-12049C541D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43A6-9B9C-4E30-ABCE-5B643E65B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6121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FDB7-584C-44C9-A2A2-12049C541D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43A6-9B9C-4E30-ABCE-5B643E65B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8167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FDB7-584C-44C9-A2A2-12049C541D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43A6-9B9C-4E30-ABCE-5B643E65B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7577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FDB7-584C-44C9-A2A2-12049C541D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43A6-9B9C-4E30-ABCE-5B643E65B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18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9131E-C5F0-44A9-8CC1-8C2E7A21A236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C77C2-0977-4889-9F38-4E6B97F02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46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9131E-C5F0-44A9-8CC1-8C2E7A21A236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C77C2-0977-4889-9F38-4E6B97F02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15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9131E-C5F0-44A9-8CC1-8C2E7A21A236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C77C2-0977-4889-9F38-4E6B97F02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2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9131E-C5F0-44A9-8CC1-8C2E7A21A236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C77C2-0977-4889-9F38-4E6B97F02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51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50000"/>
              </a:schemeClr>
            </a:gs>
            <a:gs pos="30000">
              <a:schemeClr val="accent1">
                <a:lumMod val="75000"/>
              </a:schemeClr>
            </a:gs>
            <a:gs pos="70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9131E-C5F0-44A9-8CC1-8C2E7A21A236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C77C2-0977-4889-9F38-4E6B97F02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4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50000"/>
              </a:schemeClr>
            </a:gs>
            <a:gs pos="30000">
              <a:schemeClr val="accent1">
                <a:lumMod val="75000"/>
              </a:schemeClr>
            </a:gs>
            <a:gs pos="70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3C9B72-4892-4FB6-A059-428E775541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0CFE2A-8653-41E5-A4BC-C34393F1F79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907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50000"/>
              </a:schemeClr>
            </a:gs>
            <a:gs pos="30000">
              <a:schemeClr val="accent1">
                <a:lumMod val="75000"/>
              </a:schemeClr>
            </a:gs>
            <a:gs pos="70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3C9B72-4892-4FB6-A059-428E775541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0CFE2A-8653-41E5-A4BC-C34393F1F79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522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50000"/>
              </a:schemeClr>
            </a:gs>
            <a:gs pos="30000">
              <a:schemeClr val="accent1">
                <a:lumMod val="75000"/>
              </a:schemeClr>
            </a:gs>
            <a:gs pos="70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3C9B72-4892-4FB6-A059-428E775541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0CFE2A-8653-41E5-A4BC-C34393F1F79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76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50000"/>
              </a:schemeClr>
            </a:gs>
            <a:gs pos="30000">
              <a:schemeClr val="accent1">
                <a:lumMod val="75000"/>
              </a:schemeClr>
            </a:gs>
            <a:gs pos="70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BFDB7-584C-44C9-A2A2-12049C541D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143A6-9B9C-4E30-ABCE-5B643E65B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80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ata\Experiments\ICECAPS\Photos\2009-07&amp;08_Summit\IMG_47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4" b="32896"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2819400"/>
            <a:ext cx="7315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Matthew </a:t>
            </a:r>
            <a:r>
              <a:rPr lang="en-US" sz="2800" i="1" dirty="0" err="1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Shupe</a:t>
            </a:r>
            <a:r>
              <a:rPr lang="en-US" sz="2800" i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        Von Walden      David Turner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 smtClean="0">
                <a:solidFill>
                  <a:schemeClr val="bg1">
                    <a:lumMod val="95000"/>
                  </a:schemeClr>
                </a:solidFill>
              </a:rPr>
              <a:t>U. Colorado/NOAA-ESRL               U. Idaho                         NOAA - NSSL          </a:t>
            </a:r>
            <a:endParaRPr lang="en-US" sz="2000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228600" y="457200"/>
            <a:ext cx="85344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800" b="1" dirty="0" smtClean="0">
                <a:solidFill>
                  <a:schemeClr val="bg1"/>
                </a:solidFill>
              </a:rPr>
              <a:t>New Cloud Observations </a:t>
            </a:r>
          </a:p>
          <a:p>
            <a:pPr algn="ctr" eaLnBrk="1" hangingPunct="1"/>
            <a:r>
              <a:rPr lang="en-US" sz="4800" b="1" dirty="0" smtClean="0">
                <a:solidFill>
                  <a:schemeClr val="bg1"/>
                </a:solidFill>
              </a:rPr>
              <a:t>at Summit, Greenland: </a:t>
            </a:r>
          </a:p>
          <a:p>
            <a:pPr algn="ctr" eaLnBrk="1" hangingPunct="1"/>
            <a:r>
              <a:rPr lang="en-US" sz="3200" b="1" dirty="0" smtClean="0">
                <a:solidFill>
                  <a:schemeClr val="bg1"/>
                </a:solidFill>
              </a:rPr>
              <a:t>Expanding the IASOA Network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6197025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bg1">
                    <a:lumMod val="95000"/>
                  </a:schemeClr>
                </a:solidFill>
              </a:rPr>
              <a:t>Special thanks to </a:t>
            </a:r>
            <a:r>
              <a:rPr lang="en-US" sz="1600" i="1" dirty="0" smtClean="0">
                <a:solidFill>
                  <a:schemeClr val="bg1">
                    <a:lumMod val="95000"/>
                  </a:schemeClr>
                </a:solidFill>
              </a:rPr>
              <a:t>the ICECAPS team, including: Ralf </a:t>
            </a:r>
            <a:r>
              <a:rPr lang="en-US" sz="1600" i="1" dirty="0" err="1" smtClean="0">
                <a:solidFill>
                  <a:schemeClr val="bg1">
                    <a:lumMod val="95000"/>
                  </a:schemeClr>
                </a:solidFill>
              </a:rPr>
              <a:t>Bennartz</a:t>
            </a:r>
            <a:r>
              <a:rPr lang="en-US" sz="1600" i="1" dirty="0" smtClean="0">
                <a:solidFill>
                  <a:schemeClr val="bg1">
                    <a:lumMod val="95000"/>
                  </a:schemeClr>
                </a:solidFill>
              </a:rPr>
              <a:t>, Maria </a:t>
            </a:r>
            <a:r>
              <a:rPr lang="en-US" sz="1600" i="1" dirty="0" err="1" smtClean="0">
                <a:solidFill>
                  <a:schemeClr val="bg1">
                    <a:lumMod val="95000"/>
                  </a:schemeClr>
                </a:solidFill>
              </a:rPr>
              <a:t>Cadeddu</a:t>
            </a:r>
            <a:r>
              <a:rPr lang="en-US" sz="1600" i="1" dirty="0" smtClean="0">
                <a:solidFill>
                  <a:schemeClr val="bg1">
                    <a:lumMod val="95000"/>
                  </a:schemeClr>
                </a:solidFill>
              </a:rPr>
              <a:t>, Ben </a:t>
            </a:r>
            <a:r>
              <a:rPr lang="en-US" sz="1600" i="1" dirty="0" err="1" smtClean="0">
                <a:solidFill>
                  <a:schemeClr val="bg1">
                    <a:lumMod val="95000"/>
                  </a:schemeClr>
                </a:solidFill>
              </a:rPr>
              <a:t>Castellani</a:t>
            </a:r>
            <a:r>
              <a:rPr lang="en-US" sz="1600" i="1" dirty="0" smtClean="0">
                <a:solidFill>
                  <a:schemeClr val="bg1">
                    <a:lumMod val="95000"/>
                  </a:schemeClr>
                </a:solidFill>
              </a:rPr>
              <a:t>, Chris Cox, David </a:t>
            </a:r>
            <a:r>
              <a:rPr lang="en-US" sz="1600" i="1" dirty="0" err="1" smtClean="0">
                <a:solidFill>
                  <a:schemeClr val="bg1">
                    <a:lumMod val="95000"/>
                  </a:schemeClr>
                </a:solidFill>
              </a:rPr>
              <a:t>Hudak</a:t>
            </a:r>
            <a:r>
              <a:rPr lang="en-US" sz="1600" i="1" dirty="0" smtClean="0">
                <a:solidFill>
                  <a:schemeClr val="bg1">
                    <a:lumMod val="95000"/>
                  </a:schemeClr>
                </a:solidFill>
              </a:rPr>
              <a:t>, Mark </a:t>
            </a:r>
            <a:r>
              <a:rPr lang="en-US" sz="1600" i="1" dirty="0" err="1" smtClean="0">
                <a:solidFill>
                  <a:schemeClr val="bg1">
                    <a:lumMod val="95000"/>
                  </a:schemeClr>
                </a:solidFill>
              </a:rPr>
              <a:t>Kulie</a:t>
            </a:r>
            <a:r>
              <a:rPr lang="en-US" sz="1600" i="1" dirty="0" smtClean="0">
                <a:solidFill>
                  <a:schemeClr val="bg1">
                    <a:lumMod val="95000"/>
                  </a:schemeClr>
                </a:solidFill>
              </a:rPr>
              <a:t>, Nate Miller, Ryan Neely, William Neff, and many others</a:t>
            </a:r>
            <a:endParaRPr lang="en-US" sz="1600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83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Q:\analysis\stratiform\stratiform.boundari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5" t="14697" r="5612" b="45055"/>
          <a:stretch>
            <a:fillRect/>
          </a:stretch>
        </p:blipFill>
        <p:spPr bwMode="auto">
          <a:xfrm>
            <a:off x="914400" y="685800"/>
            <a:ext cx="7543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905000" y="1066800"/>
            <a:ext cx="1219200" cy="419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581400" y="1066800"/>
            <a:ext cx="1219200" cy="419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257800" y="1066800"/>
            <a:ext cx="1219200" cy="419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010400" y="1066800"/>
            <a:ext cx="1219200" cy="419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5867400"/>
            <a:ext cx="8077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white">
                    <a:lumMod val="95000"/>
                  </a:prstClr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prstClr val="white">
                    <a:lumMod val="95000"/>
                  </a:prstClr>
                </a:solidFill>
                <a:latin typeface="Arial" charset="0"/>
              </a:rPr>
              <a:t>Remarkable similarity between Summit and other observatories, despite dramatic difference in elevation!</a:t>
            </a:r>
            <a:endParaRPr lang="en-US" dirty="0">
              <a:solidFill>
                <a:prstClr val="white">
                  <a:lumMod val="95000"/>
                </a:prstClr>
              </a:solidFill>
              <a:latin typeface="Arial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714500" y="152400"/>
            <a:ext cx="5753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prstClr val="white"/>
                </a:solidFill>
                <a:latin typeface="Calibri" pitchFamily="34" charset="0"/>
              </a:rPr>
              <a:t>Low-cloud Boundaries</a:t>
            </a:r>
          </a:p>
        </p:txBody>
      </p:sp>
    </p:spTree>
    <p:extLst>
      <p:ext uri="{BB962C8B-B14F-4D97-AF65-F5344CB8AC3E}">
        <p14:creationId xmlns:p14="http://schemas.microsoft.com/office/powerpoint/2010/main" val="409976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V:\process\vertical\we\summit\20100825.measurement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" t="7947" r="10008" b="47665"/>
          <a:stretch>
            <a:fillRect/>
          </a:stretch>
        </p:blipFill>
        <p:spPr bwMode="auto">
          <a:xfrm>
            <a:off x="838200" y="838200"/>
            <a:ext cx="77851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2057400" y="838200"/>
            <a:ext cx="341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B050"/>
                </a:solidFill>
              </a:rPr>
              <a:t>q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2438400" y="838200"/>
            <a:ext cx="43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C00000"/>
                </a:solidFill>
                <a:latin typeface="Symbol" pitchFamily="18" charset="2"/>
              </a:rPr>
              <a:t>q</a:t>
            </a:r>
            <a:r>
              <a:rPr lang="en-US" sz="2000" b="1" baseline="-25000">
                <a:solidFill>
                  <a:srgbClr val="C00000"/>
                </a:solidFill>
              </a:rPr>
              <a:t>E</a:t>
            </a: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3581400" y="3886200"/>
            <a:ext cx="3941763" cy="369888"/>
          </a:xfrm>
          <a:prstGeom prst="rect">
            <a:avLst/>
          </a:prstGeom>
          <a:solidFill>
            <a:srgbClr val="F2F2F2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High backscatter + low depol = liquid</a:t>
            </a:r>
          </a:p>
        </p:txBody>
      </p:sp>
      <p:sp>
        <p:nvSpPr>
          <p:cNvPr id="14342" name="TextBox 3"/>
          <p:cNvSpPr txBox="1">
            <a:spLocks noChangeArrowheads="1"/>
          </p:cNvSpPr>
          <p:nvPr/>
        </p:nvSpPr>
        <p:spPr bwMode="auto">
          <a:xfrm>
            <a:off x="2286000" y="224135"/>
            <a:ext cx="45209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Mixed-Phase Cloud Structure</a:t>
            </a:r>
            <a:endParaRPr lang="en-US" sz="28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3314701" y="4076700"/>
            <a:ext cx="381000" cy="31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4" name="TextBox 4"/>
          <p:cNvSpPr txBox="1">
            <a:spLocks noChangeArrowheads="1"/>
          </p:cNvSpPr>
          <p:nvPr/>
        </p:nvSpPr>
        <p:spPr bwMode="auto">
          <a:xfrm>
            <a:off x="4419600" y="1524000"/>
            <a:ext cx="3076575" cy="646113"/>
          </a:xfrm>
          <a:prstGeom prst="rect">
            <a:avLst/>
          </a:prstGeom>
          <a:solidFill>
            <a:srgbClr val="F2F2F2">
              <a:alpha val="2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High reflectivity + high depol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             = ice precip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3887788" y="1600200"/>
            <a:ext cx="760412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6" name="TextBox 4"/>
          <p:cNvSpPr txBox="1">
            <a:spLocks noChangeArrowheads="1"/>
          </p:cNvSpPr>
          <p:nvPr/>
        </p:nvSpPr>
        <p:spPr bwMode="auto">
          <a:xfrm>
            <a:off x="5334000" y="3048000"/>
            <a:ext cx="2070100" cy="369888"/>
          </a:xfrm>
          <a:prstGeom prst="rect">
            <a:avLst/>
          </a:prstGeom>
          <a:solidFill>
            <a:srgbClr val="F2F2F2">
              <a:alpha val="2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Velocity variability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5334000" y="2743200"/>
            <a:ext cx="760413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99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V:\process\vertical\we\summit\20100825.resul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6" t="7591" r="10641" b="47543"/>
          <a:stretch>
            <a:fillRect/>
          </a:stretch>
        </p:blipFill>
        <p:spPr bwMode="auto">
          <a:xfrm>
            <a:off x="685800" y="838200"/>
            <a:ext cx="8018463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Brace 2"/>
          <p:cNvSpPr/>
          <p:nvPr/>
        </p:nvSpPr>
        <p:spPr>
          <a:xfrm>
            <a:off x="5638800" y="2590800"/>
            <a:ext cx="457200" cy="457200"/>
          </a:xfrm>
          <a:prstGeom prst="rightBrace">
            <a:avLst>
              <a:gd name="adj1" fmla="val 25724"/>
              <a:gd name="adj2" fmla="val 4917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Curved Up Arrow 3"/>
          <p:cNvSpPr/>
          <p:nvPr/>
        </p:nvSpPr>
        <p:spPr>
          <a:xfrm>
            <a:off x="4343400" y="1600200"/>
            <a:ext cx="381000" cy="304800"/>
          </a:xfrm>
          <a:prstGeom prst="curvedUpArrow">
            <a:avLst>
              <a:gd name="adj1" fmla="val 13851"/>
              <a:gd name="adj2" fmla="val 40860"/>
              <a:gd name="adj3" fmla="val 20682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Curved Up Arrow 4"/>
          <p:cNvSpPr/>
          <p:nvPr/>
        </p:nvSpPr>
        <p:spPr>
          <a:xfrm flipH="1">
            <a:off x="3962400" y="1600200"/>
            <a:ext cx="457200" cy="304800"/>
          </a:xfrm>
          <a:prstGeom prst="curvedUpArrow">
            <a:avLst>
              <a:gd name="adj1" fmla="val 13851"/>
              <a:gd name="adj2" fmla="val 40860"/>
              <a:gd name="adj3" fmla="val 20682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Curved Up Arrow 5"/>
          <p:cNvSpPr/>
          <p:nvPr/>
        </p:nvSpPr>
        <p:spPr>
          <a:xfrm flipH="1">
            <a:off x="4724400" y="1600200"/>
            <a:ext cx="381000" cy="304800"/>
          </a:xfrm>
          <a:prstGeom prst="curvedUpArrow">
            <a:avLst>
              <a:gd name="adj1" fmla="val 13851"/>
              <a:gd name="adj2" fmla="val 40860"/>
              <a:gd name="adj3" fmla="val 20682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Curved Up Arrow 6"/>
          <p:cNvSpPr/>
          <p:nvPr/>
        </p:nvSpPr>
        <p:spPr>
          <a:xfrm>
            <a:off x="5105400" y="1600200"/>
            <a:ext cx="381000" cy="304800"/>
          </a:xfrm>
          <a:prstGeom prst="curvedUpArrow">
            <a:avLst>
              <a:gd name="adj1" fmla="val 13851"/>
              <a:gd name="adj2" fmla="val 40860"/>
              <a:gd name="adj3" fmla="val 20682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Curved Up Arrow 7"/>
          <p:cNvSpPr/>
          <p:nvPr/>
        </p:nvSpPr>
        <p:spPr>
          <a:xfrm rot="10800000" flipH="1">
            <a:off x="3962400" y="1371600"/>
            <a:ext cx="381000" cy="228600"/>
          </a:xfrm>
          <a:prstGeom prst="curvedUpArrow">
            <a:avLst>
              <a:gd name="adj1" fmla="val 13851"/>
              <a:gd name="adj2" fmla="val 40860"/>
              <a:gd name="adj3" fmla="val 20682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Curved Up Arrow 8"/>
          <p:cNvSpPr/>
          <p:nvPr/>
        </p:nvSpPr>
        <p:spPr>
          <a:xfrm rot="10800000" flipH="1">
            <a:off x="4724400" y="1371600"/>
            <a:ext cx="381000" cy="228600"/>
          </a:xfrm>
          <a:prstGeom prst="curvedUpArrow">
            <a:avLst>
              <a:gd name="adj1" fmla="val 13851"/>
              <a:gd name="adj2" fmla="val 40860"/>
              <a:gd name="adj3" fmla="val 20682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urved Up Arrow 9"/>
          <p:cNvSpPr/>
          <p:nvPr/>
        </p:nvSpPr>
        <p:spPr>
          <a:xfrm rot="10800000">
            <a:off x="5105400" y="1371600"/>
            <a:ext cx="381000" cy="228600"/>
          </a:xfrm>
          <a:prstGeom prst="curvedUpArrow">
            <a:avLst>
              <a:gd name="adj1" fmla="val 13851"/>
              <a:gd name="adj2" fmla="val 40860"/>
              <a:gd name="adj3" fmla="val 20682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Curved Up Arrow 10"/>
          <p:cNvSpPr/>
          <p:nvPr/>
        </p:nvSpPr>
        <p:spPr>
          <a:xfrm rot="10800000">
            <a:off x="4343400" y="1371600"/>
            <a:ext cx="381000" cy="228600"/>
          </a:xfrm>
          <a:prstGeom prst="curvedUpArrow">
            <a:avLst>
              <a:gd name="adj1" fmla="val 13851"/>
              <a:gd name="adj2" fmla="val 40860"/>
              <a:gd name="adj3" fmla="val 20682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5562600" y="1371600"/>
            <a:ext cx="457200" cy="457200"/>
          </a:xfrm>
          <a:prstGeom prst="rightBrace">
            <a:avLst>
              <a:gd name="adj1" fmla="val 25724"/>
              <a:gd name="adj2" fmla="val 4917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5373" name="TextBox 12"/>
          <p:cNvSpPr txBox="1">
            <a:spLocks noChangeArrowheads="1"/>
          </p:cNvSpPr>
          <p:nvPr/>
        </p:nvSpPr>
        <p:spPr bwMode="auto">
          <a:xfrm>
            <a:off x="5638800" y="1905000"/>
            <a:ext cx="204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Cloud mixed-layer</a:t>
            </a:r>
          </a:p>
        </p:txBody>
      </p:sp>
      <p:sp>
        <p:nvSpPr>
          <p:cNvPr id="15374" name="TextBox 3"/>
          <p:cNvSpPr txBox="1">
            <a:spLocks noChangeArrowheads="1"/>
          </p:cNvSpPr>
          <p:nvPr/>
        </p:nvSpPr>
        <p:spPr bwMode="auto">
          <a:xfrm>
            <a:off x="609600" y="152400"/>
            <a:ext cx="79576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C</a:t>
            </a:r>
            <a:r>
              <a:rPr lang="en-US" sz="28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loud </a:t>
            </a: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microphysical-dynamical relations are similar!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6096000" y="2286000"/>
            <a:ext cx="7620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6019800" y="1600200"/>
            <a:ext cx="760413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7" name="TextBox 12"/>
          <p:cNvSpPr txBox="1">
            <a:spLocks noChangeArrowheads="1"/>
          </p:cNvSpPr>
          <p:nvPr/>
        </p:nvSpPr>
        <p:spPr bwMode="auto">
          <a:xfrm>
            <a:off x="4114800" y="4800600"/>
            <a:ext cx="2608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W-LWP-IWP correlation</a:t>
            </a:r>
          </a:p>
        </p:txBody>
      </p:sp>
      <p:sp>
        <p:nvSpPr>
          <p:cNvPr id="15378" name="TextBox 4"/>
          <p:cNvSpPr txBox="1">
            <a:spLocks noChangeArrowheads="1"/>
          </p:cNvSpPr>
          <p:nvPr/>
        </p:nvSpPr>
        <p:spPr bwMode="auto">
          <a:xfrm>
            <a:off x="4572000" y="3124200"/>
            <a:ext cx="3044825" cy="369888"/>
          </a:xfrm>
          <a:prstGeom prst="rect">
            <a:avLst/>
          </a:prstGeom>
          <a:solidFill>
            <a:srgbClr val="F2F2F2">
              <a:alpha val="4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Cloud-generated turbulence</a:t>
            </a:r>
          </a:p>
        </p:txBody>
      </p:sp>
      <p:sp>
        <p:nvSpPr>
          <p:cNvPr id="15379" name="TextBox 4"/>
          <p:cNvSpPr txBox="1">
            <a:spLocks noChangeArrowheads="1"/>
          </p:cNvSpPr>
          <p:nvPr/>
        </p:nvSpPr>
        <p:spPr bwMode="auto">
          <a:xfrm>
            <a:off x="4572000" y="4343400"/>
            <a:ext cx="3044825" cy="369888"/>
          </a:xfrm>
          <a:prstGeom prst="rect">
            <a:avLst/>
          </a:prstGeom>
          <a:solidFill>
            <a:srgbClr val="F2F2F2">
              <a:alpha val="4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Cloud ice nucleates in liquid</a:t>
            </a:r>
          </a:p>
        </p:txBody>
      </p:sp>
    </p:spTree>
    <p:extLst>
      <p:ext uri="{BB962C8B-B14F-4D97-AF65-F5344CB8AC3E}">
        <p14:creationId xmlns:p14="http://schemas.microsoft.com/office/powerpoint/2010/main" val="216329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Q:\analysis\summit\soundingvertic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5" t="10452" r="10526" b="53171"/>
          <a:stretch>
            <a:fillRect/>
          </a:stretch>
        </p:blipFill>
        <p:spPr bwMode="auto">
          <a:xfrm>
            <a:off x="457200" y="685800"/>
            <a:ext cx="83947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2209800" y="152400"/>
            <a:ext cx="55006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Thermodynamic profiles and clouds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5791200"/>
            <a:ext cx="7086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Surface-based T and q inversions at ~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100-300m, almost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always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present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Clouds occur when there is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relatively moist &amp; warm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advection aloft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		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(~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15 C warmer, 4x moister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)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886200" y="3733800"/>
            <a:ext cx="685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943600" y="3733800"/>
            <a:ext cx="1676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89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shupe\Pictures\icecaps\2011-05_Summit\IMG_02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1" y="106319"/>
            <a:ext cx="4787900" cy="666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mshupe\Pictures\icecaps\2011-05_Summit\IMG_02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14898" y="111895"/>
            <a:ext cx="4076701" cy="665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533400" y="228600"/>
            <a:ext cx="8153400" cy="649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 smtClean="0">
                <a:latin typeface="Arial Rounded MT Bold" pitchFamily="34" charset="0"/>
              </a:rPr>
              <a:t>Final Thoughts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400" dirty="0" smtClean="0">
                <a:latin typeface="Arial Rounded MT Bold" pitchFamily="34" charset="0"/>
              </a:rPr>
              <a:t>New cloud observatory at Summit </a:t>
            </a:r>
            <a:r>
              <a:rPr lang="en-US" sz="2400" dirty="0" smtClean="0">
                <a:latin typeface="Arial Rounded MT Bold" pitchFamily="34" charset="0"/>
              </a:rPr>
              <a:t>p</a:t>
            </a:r>
            <a:r>
              <a:rPr lang="en-US" sz="2400" dirty="0" smtClean="0">
                <a:latin typeface="Arial Rounded MT Bold" pitchFamily="34" charset="0"/>
              </a:rPr>
              <a:t>rovides the first detailed view of cloud processes over the GIS</a:t>
            </a:r>
            <a:endParaRPr lang="en-US" sz="2400" dirty="0" smtClean="0">
              <a:latin typeface="Arial Rounded MT Bold" pitchFamily="34" charset="0"/>
            </a:endParaRP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400" dirty="0" smtClean="0">
                <a:latin typeface="Arial Rounded MT Bold" pitchFamily="34" charset="0"/>
              </a:rPr>
              <a:t>Initial Results:</a:t>
            </a:r>
          </a:p>
          <a:p>
            <a:pPr marL="1085850" lvl="1" indent="-342900" eaLnBrk="1" hangingPunct="1">
              <a:buFont typeface="Arial" pitchFamily="34" charset="0"/>
              <a:buChar char="•"/>
            </a:pPr>
            <a:r>
              <a:rPr lang="en-US" sz="2400" dirty="0" smtClean="0">
                <a:latin typeface="Arial Rounded MT Bold" pitchFamily="34" charset="0"/>
              </a:rPr>
              <a:t>Summit is very cloudy</a:t>
            </a:r>
          </a:p>
          <a:p>
            <a:pPr marL="1085850" lvl="1" indent="-342900" eaLnBrk="1" hangingPunct="1">
              <a:buFont typeface="Arial" pitchFamily="34" charset="0"/>
              <a:buChar char="•"/>
            </a:pPr>
            <a:r>
              <a:rPr lang="en-US" sz="2400" dirty="0" smtClean="0">
                <a:latin typeface="Arial Rounded MT Bold" pitchFamily="34" charset="0"/>
              </a:rPr>
              <a:t>Less liquid water than most other observatories, but still 10-50% by month.</a:t>
            </a:r>
          </a:p>
          <a:p>
            <a:pPr marL="1085850" lvl="1" indent="-342900" eaLnBrk="1" hangingPunct="1">
              <a:buFont typeface="Arial" pitchFamily="34" charset="0"/>
              <a:buChar char="•"/>
            </a:pPr>
            <a:r>
              <a:rPr lang="en-US" sz="2400" dirty="0" smtClean="0">
                <a:latin typeface="Arial Rounded MT Bold" pitchFamily="34" charset="0"/>
              </a:rPr>
              <a:t>Similar low-cloud  properties and processes 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400" dirty="0" smtClean="0">
                <a:latin typeface="Arial Rounded MT Bold" pitchFamily="34" charset="0"/>
              </a:rPr>
              <a:t>Striking similarities suggest that cloud processes might be relatively consistent across the Arctic (while the meteorological context varies).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endParaRPr lang="en-US" sz="2400" dirty="0">
              <a:latin typeface="Arial Rounded MT Bold" pitchFamily="34" charset="0"/>
            </a:endParaRP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400" dirty="0" smtClean="0">
                <a:latin typeface="Arial Rounded MT Bold" pitchFamily="34" charset="0"/>
              </a:rPr>
              <a:t>Future directions:</a:t>
            </a:r>
          </a:p>
          <a:p>
            <a:pPr marL="1085850" lvl="1" indent="-342900" eaLnBrk="1" hangingPunct="1">
              <a:buFont typeface="Arial" pitchFamily="34" charset="0"/>
              <a:buChar char="•"/>
            </a:pPr>
            <a:r>
              <a:rPr lang="en-US" sz="2400" dirty="0" smtClean="0">
                <a:latin typeface="Arial Rounded MT Bold" pitchFamily="34" charset="0"/>
              </a:rPr>
              <a:t>Impact of clouds on surface energy budget</a:t>
            </a:r>
          </a:p>
          <a:p>
            <a:pPr marL="1085850" lvl="1" indent="-342900" eaLnBrk="1" hangingPunct="1">
              <a:buFont typeface="Arial" pitchFamily="34" charset="0"/>
              <a:buChar char="•"/>
            </a:pPr>
            <a:r>
              <a:rPr lang="en-US" sz="2400" dirty="0" smtClean="0">
                <a:latin typeface="Arial Rounded MT Bold" pitchFamily="34" charset="0"/>
              </a:rPr>
              <a:t>Better understanding of precipitation budget</a:t>
            </a:r>
          </a:p>
          <a:p>
            <a:pPr eaLnBrk="1" hangingPunct="1"/>
            <a:endParaRPr lang="en-US" sz="2400" dirty="0">
              <a:latin typeface="Arial Rounded MT Bold" pitchFamily="34" charset="0"/>
            </a:endParaRPr>
          </a:p>
          <a:p>
            <a:pPr algn="ctr" eaLnBrk="1" hangingPunct="1"/>
            <a:r>
              <a:rPr lang="en-US" sz="2400" i="1" dirty="0" smtClean="0">
                <a:latin typeface="Arial Rounded MT Bold" pitchFamily="34" charset="0"/>
              </a:rPr>
              <a:t>Collaborations welcome and encouraged!</a:t>
            </a:r>
          </a:p>
        </p:txBody>
      </p:sp>
    </p:spTree>
    <p:extLst>
      <p:ext uri="{BB962C8B-B14F-4D97-AF65-F5344CB8AC3E}">
        <p14:creationId xmlns:p14="http://schemas.microsoft.com/office/powerpoint/2010/main" val="75971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457200" y="181883"/>
            <a:ext cx="822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</a:rPr>
              <a:t>Why Are Clouds Important… Particularly in the Arctic?</a:t>
            </a:r>
            <a:endParaRPr lang="en-US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6" name="Picture 4" descr="R:\arctic\greenland\archive\icepic\201007242140Z\DSC_073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r="28168"/>
          <a:stretch/>
        </p:blipFill>
        <p:spPr bwMode="auto">
          <a:xfrm>
            <a:off x="6061186" y="649128"/>
            <a:ext cx="1635014" cy="164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1" y="2396360"/>
            <a:ext cx="5715000" cy="4154984"/>
          </a:xfrm>
          <a:prstGeom prst="rect">
            <a:avLst/>
          </a:prstGeom>
          <a:solidFill>
            <a:schemeClr val="bg1">
              <a:alpha val="9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Relatively few observations = less understanding relative to low latitudes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Mixed-phase processes occur frequently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Complex interactions/feedbacks with seasonally high-reflective surface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Atmosphere is cold and dry (increasing cloud </a:t>
            </a:r>
            <a:r>
              <a:rPr lang="en-US" sz="2400" b="1" dirty="0" err="1" smtClean="0"/>
              <a:t>radiative</a:t>
            </a:r>
            <a:r>
              <a:rPr lang="en-US" sz="2400" b="1" dirty="0" smtClean="0"/>
              <a:t> importance)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Little is known about Arctic aerosol populations and sources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/>
              <a:t>L</a:t>
            </a:r>
            <a:r>
              <a:rPr lang="en-US" sz="2400" b="1" dirty="0" smtClean="0"/>
              <a:t>arge-scale Arctic meteorology is poorly constrained in models/</a:t>
            </a:r>
            <a:r>
              <a:rPr lang="en-US" sz="2400" b="1" dirty="0" err="1" smtClean="0"/>
              <a:t>reanalyses</a:t>
            </a:r>
            <a:endParaRPr lang="en-US" sz="2400" b="1" dirty="0" smtClean="0"/>
          </a:p>
        </p:txBody>
      </p:sp>
      <p:pic>
        <p:nvPicPr>
          <p:cNvPr id="9" name="Picture 3" descr="R:\arctic\greenland\archive\icepic\201007190105Z\dsc_0661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5"/>
          <a:stretch>
            <a:fillRect/>
          </a:stretch>
        </p:blipFill>
        <p:spPr bwMode="auto">
          <a:xfrm>
            <a:off x="1719775" y="633882"/>
            <a:ext cx="2242625" cy="1614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R:\arctic\greenland\archive\icepic\201007250040Z\DSC_076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2" r="21219" b="16743"/>
          <a:stretch/>
        </p:blipFill>
        <p:spPr bwMode="auto">
          <a:xfrm>
            <a:off x="6282926" y="3662380"/>
            <a:ext cx="2556273" cy="282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R:\arctic\greenland\archive\icepic\201008110935Z\DSC_09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2"/>
          <a:stretch>
            <a:fillRect/>
          </a:stretch>
        </p:blipFill>
        <p:spPr bwMode="auto">
          <a:xfrm>
            <a:off x="3853375" y="664362"/>
            <a:ext cx="2242625" cy="159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R:\arctic\greenland\archive\icepic\201009211740Z\dsc_001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6" t="7932" r="19044" b="9912"/>
          <a:stretch/>
        </p:blipFill>
        <p:spPr bwMode="auto">
          <a:xfrm>
            <a:off x="7696201" y="664362"/>
            <a:ext cx="1142999" cy="178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R:\arctic\greenland\archive\icepic\201006221635Z\DSC_0373.JPG"/>
          <p:cNvPicPr>
            <a:picLocks noChangeAspect="1" noChangeArrowheads="1"/>
          </p:cNvPicPr>
          <p:nvPr/>
        </p:nvPicPr>
        <p:blipFill>
          <a:blip r:embed="rId7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3" t="8328" r="22469" b="11163"/>
          <a:stretch>
            <a:fillRect/>
          </a:stretch>
        </p:blipFill>
        <p:spPr bwMode="auto">
          <a:xfrm>
            <a:off x="6282927" y="2296216"/>
            <a:ext cx="1413274" cy="1366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R:\arctic\greenland\archive\icepic\201007242235Z\DSC_0743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 t="29218" r="27460" b="29281"/>
          <a:stretch/>
        </p:blipFill>
        <p:spPr bwMode="auto">
          <a:xfrm>
            <a:off x="7689222" y="2456076"/>
            <a:ext cx="1149978" cy="120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R:\arctic\greenland\archive\icepic\201008281230Z\dsc_084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5" r="25696" b="18730"/>
          <a:stretch>
            <a:fillRect/>
          </a:stretch>
        </p:blipFill>
        <p:spPr bwMode="auto">
          <a:xfrm>
            <a:off x="222186" y="652793"/>
            <a:ext cx="1606614" cy="160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76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96153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76200"/>
            <a:ext cx="8508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IASOA:  International Arctic Systems for Observing the Atmosphere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545793"/>
            <a:ext cx="1576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www.iasoa.org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1066800"/>
            <a:ext cx="2514600" cy="1676400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8200" y="4267200"/>
            <a:ext cx="1905000" cy="1485872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29200" y="4724400"/>
            <a:ext cx="2362200" cy="1354070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43200" y="4876800"/>
            <a:ext cx="2133600" cy="1295400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65331" y="3276600"/>
            <a:ext cx="225669" cy="304800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" y="6027003"/>
            <a:ext cx="2134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Detailed Cloud Observatories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31476" y="6280219"/>
            <a:ext cx="6157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Newest Cloud Observatory: Summit, est. 2010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7669" y="4293159"/>
            <a:ext cx="1235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SHEBA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013210" y="3581400"/>
            <a:ext cx="0" cy="8774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551516" y="2286000"/>
            <a:ext cx="2095819" cy="1430270"/>
          </a:xfrm>
          <a:prstGeom prst="rect">
            <a:avLst/>
          </a:prstGeom>
          <a:noFill/>
          <a:ln w="476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9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5" grpId="0"/>
      <p:bldP spid="11" grpId="0"/>
      <p:bldP spid="12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304800" y="152400"/>
            <a:ext cx="5753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prstClr val="white"/>
                </a:solidFill>
                <a:latin typeface="Calibri" pitchFamily="34" charset="0"/>
              </a:rPr>
              <a:t>Anatomy of a Cloud Observatory</a:t>
            </a:r>
          </a:p>
        </p:txBody>
      </p:sp>
      <p:pic>
        <p:nvPicPr>
          <p:cNvPr id="13315" name="Picture 2" descr="C:\Data\Experiments\search\Photos\2006_05_Eureka\IMG_258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6" t="20860" r="10384" b="16941"/>
          <a:stretch/>
        </p:blipFill>
        <p:spPr bwMode="auto">
          <a:xfrm>
            <a:off x="1905000" y="2209800"/>
            <a:ext cx="6583363" cy="3855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" descr="C:\Data\Experiments\ICECAPS\2009-07&amp;08_Summit\IMG_47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9" t="2733" r="19438" b="8842"/>
          <a:stretch>
            <a:fillRect/>
          </a:stretch>
        </p:blipFill>
        <p:spPr bwMode="auto">
          <a:xfrm>
            <a:off x="152400" y="1143000"/>
            <a:ext cx="22098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1295400" y="1106269"/>
            <a:ext cx="1905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u="sng" dirty="0" err="1" smtClean="0">
                <a:solidFill>
                  <a:prstClr val="white"/>
                </a:solidFill>
                <a:latin typeface="Calibri" pitchFamily="34" charset="0"/>
              </a:rPr>
              <a:t>Radiosondes</a:t>
            </a:r>
            <a:endParaRPr lang="en-US" u="sng" dirty="0" smtClean="0">
              <a:solidFill>
                <a:prstClr val="white"/>
              </a:solidFill>
              <a:latin typeface="Calibri" pitchFamily="34" charset="0"/>
            </a:endParaRPr>
          </a:p>
          <a:p>
            <a:pPr algn="ctr" eaLnBrk="1" hangingPunct="1"/>
            <a:r>
              <a:rPr lang="en-US" dirty="0" smtClean="0">
                <a:solidFill>
                  <a:prstClr val="white"/>
                </a:solidFill>
                <a:latin typeface="Calibri" pitchFamily="34" charset="0"/>
              </a:rPr>
              <a:t>T, q, winds, phase</a:t>
            </a:r>
            <a:endParaRPr lang="en-US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2114550" y="1972270"/>
            <a:ext cx="23050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u="sng" dirty="0">
                <a:solidFill>
                  <a:prstClr val="white"/>
                </a:solidFill>
                <a:latin typeface="Calibri" pitchFamily="34" charset="0"/>
              </a:rPr>
              <a:t>Cloud </a:t>
            </a:r>
            <a:r>
              <a:rPr lang="en-US" u="sng" dirty="0" smtClean="0">
                <a:solidFill>
                  <a:prstClr val="white"/>
                </a:solidFill>
                <a:latin typeface="Calibri" pitchFamily="34" charset="0"/>
              </a:rPr>
              <a:t>radar</a:t>
            </a:r>
          </a:p>
          <a:p>
            <a:pPr algn="ctr" eaLnBrk="1" hangingPunct="1"/>
            <a:r>
              <a:rPr lang="en-US" dirty="0" smtClean="0">
                <a:solidFill>
                  <a:prstClr val="white"/>
                </a:solidFill>
                <a:latin typeface="Calibri" pitchFamily="34" charset="0"/>
              </a:rPr>
              <a:t>Boundaries, micro, phase, dynamics</a:t>
            </a:r>
            <a:endParaRPr lang="en-US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3319" name="TextBox 6"/>
          <p:cNvSpPr txBox="1">
            <a:spLocks noChangeArrowheads="1"/>
          </p:cNvSpPr>
          <p:nvPr/>
        </p:nvSpPr>
        <p:spPr bwMode="auto">
          <a:xfrm>
            <a:off x="6324600" y="4648200"/>
            <a:ext cx="2209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u="sng" dirty="0" err="1">
                <a:solidFill>
                  <a:prstClr val="white"/>
                </a:solidFill>
                <a:latin typeface="Calibri" pitchFamily="34" charset="0"/>
              </a:rPr>
              <a:t>Lidar</a:t>
            </a:r>
            <a:r>
              <a:rPr lang="en-US" u="sng" dirty="0">
                <a:solidFill>
                  <a:prstClr val="white"/>
                </a:solidFill>
                <a:latin typeface="Calibri" pitchFamily="34" charset="0"/>
              </a:rPr>
              <a:t> or </a:t>
            </a:r>
            <a:r>
              <a:rPr lang="en-US" u="sng" dirty="0" smtClean="0">
                <a:solidFill>
                  <a:prstClr val="white"/>
                </a:solidFill>
                <a:latin typeface="Calibri" pitchFamily="34" charset="0"/>
              </a:rPr>
              <a:t>ceilometer</a:t>
            </a:r>
          </a:p>
          <a:p>
            <a:pPr algn="ctr" eaLnBrk="1" hangingPunct="1"/>
            <a:r>
              <a:rPr lang="en-US" dirty="0" err="1" smtClean="0">
                <a:solidFill>
                  <a:prstClr val="white"/>
                </a:solidFill>
                <a:latin typeface="Calibri" pitchFamily="34" charset="0"/>
              </a:rPr>
              <a:t>Cld</a:t>
            </a:r>
            <a:r>
              <a:rPr lang="en-US" dirty="0" smtClean="0">
                <a:solidFill>
                  <a:prstClr val="white"/>
                </a:solidFill>
                <a:latin typeface="Calibri" pitchFamily="34" charset="0"/>
              </a:rPr>
              <a:t> base, phase, micro</a:t>
            </a:r>
            <a:endParaRPr lang="en-US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3320" name="TextBox 7"/>
          <p:cNvSpPr txBox="1">
            <a:spLocks noChangeArrowheads="1"/>
          </p:cNvSpPr>
          <p:nvPr/>
        </p:nvSpPr>
        <p:spPr bwMode="auto">
          <a:xfrm>
            <a:off x="4038601" y="1600200"/>
            <a:ext cx="2438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u="sng" dirty="0">
                <a:solidFill>
                  <a:prstClr val="white"/>
                </a:solidFill>
                <a:latin typeface="Calibri" pitchFamily="34" charset="0"/>
              </a:rPr>
              <a:t>Microwave </a:t>
            </a:r>
            <a:r>
              <a:rPr lang="en-US" u="sng" dirty="0" smtClean="0">
                <a:solidFill>
                  <a:prstClr val="white"/>
                </a:solidFill>
                <a:latin typeface="Calibri" pitchFamily="34" charset="0"/>
              </a:rPr>
              <a:t>radiometer</a:t>
            </a:r>
          </a:p>
          <a:p>
            <a:pPr algn="ctr" eaLnBrk="1" hangingPunct="1"/>
            <a:r>
              <a:rPr lang="en-US" dirty="0" smtClean="0">
                <a:solidFill>
                  <a:prstClr val="white"/>
                </a:solidFill>
                <a:latin typeface="Calibri" pitchFamily="34" charset="0"/>
              </a:rPr>
              <a:t>LWP, PWV</a:t>
            </a:r>
            <a:endParaRPr lang="en-US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3321" name="TextBox 8"/>
          <p:cNvSpPr txBox="1">
            <a:spLocks noChangeArrowheads="1"/>
          </p:cNvSpPr>
          <p:nvPr/>
        </p:nvSpPr>
        <p:spPr bwMode="auto">
          <a:xfrm>
            <a:off x="3657600" y="4876800"/>
            <a:ext cx="2743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u="sng" dirty="0" smtClean="0">
                <a:solidFill>
                  <a:prstClr val="white"/>
                </a:solidFill>
                <a:latin typeface="Calibri" pitchFamily="34" charset="0"/>
              </a:rPr>
              <a:t>AERI</a:t>
            </a:r>
          </a:p>
          <a:p>
            <a:pPr algn="ctr" eaLnBrk="1" hangingPunct="1"/>
            <a:r>
              <a:rPr lang="en-US" dirty="0" smtClean="0">
                <a:solidFill>
                  <a:prstClr val="white"/>
                </a:solidFill>
                <a:latin typeface="Calibri" pitchFamily="34" charset="0"/>
              </a:rPr>
              <a:t>Emissivity, phase, size</a:t>
            </a:r>
            <a:endParaRPr lang="en-US" dirty="0">
              <a:solidFill>
                <a:prstClr val="white"/>
              </a:solidFill>
              <a:latin typeface="Calibri" pitchFamily="34" charset="0"/>
            </a:endParaRPr>
          </a:p>
        </p:txBody>
      </p:sp>
      <p:pic>
        <p:nvPicPr>
          <p:cNvPr id="13322" name="Picture 5" descr="C:\Data\Experiments\search\Photos\2007_08&amp;09_Eureka_shupe\IMG_01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1" t="8459" r="33337" b="51613"/>
          <a:stretch>
            <a:fillRect/>
          </a:stretch>
        </p:blipFill>
        <p:spPr bwMode="auto">
          <a:xfrm>
            <a:off x="6619875" y="228600"/>
            <a:ext cx="2371725" cy="234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TextBox 11"/>
          <p:cNvSpPr txBox="1">
            <a:spLocks noChangeArrowheads="1"/>
          </p:cNvSpPr>
          <p:nvPr/>
        </p:nvSpPr>
        <p:spPr bwMode="auto">
          <a:xfrm>
            <a:off x="6553200" y="228600"/>
            <a:ext cx="2438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u="sng" dirty="0">
                <a:solidFill>
                  <a:prstClr val="black"/>
                </a:solidFill>
                <a:latin typeface="Calibri" pitchFamily="34" charset="0"/>
              </a:rPr>
              <a:t>Broadband </a:t>
            </a:r>
            <a:r>
              <a:rPr lang="en-US" u="sng" dirty="0" smtClean="0">
                <a:solidFill>
                  <a:prstClr val="black"/>
                </a:solidFill>
                <a:latin typeface="Calibri" pitchFamily="34" charset="0"/>
              </a:rPr>
              <a:t>Radiometers</a:t>
            </a:r>
          </a:p>
          <a:p>
            <a:pPr algn="r" eaLnBrk="1" hangingPunct="1"/>
            <a:r>
              <a:rPr lang="en-US" dirty="0" smtClean="0">
                <a:solidFill>
                  <a:prstClr val="black"/>
                </a:solidFill>
                <a:latin typeface="Calibri" pitchFamily="34" charset="0"/>
              </a:rPr>
              <a:t>LW, SW</a:t>
            </a: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191000" y="2667000"/>
            <a:ext cx="571500" cy="62388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321" idx="0"/>
          </p:cNvCxnSpPr>
          <p:nvPr/>
        </p:nvCxnSpPr>
        <p:spPr>
          <a:xfrm flipV="1">
            <a:off x="5029200" y="4267200"/>
            <a:ext cx="76200" cy="6096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V="1">
            <a:off x="6591300" y="3924300"/>
            <a:ext cx="1066800" cy="533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638800" y="2209800"/>
            <a:ext cx="1295401" cy="66198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38200" y="60960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These instruments together can be used to characterize cloud </a:t>
            </a:r>
            <a:r>
              <a:rPr lang="en-US" dirty="0" err="1" smtClean="0">
                <a:solidFill>
                  <a:prstClr val="white"/>
                </a:solidFill>
              </a:rPr>
              <a:t>macrophysical</a:t>
            </a:r>
            <a:r>
              <a:rPr lang="en-US" dirty="0" smtClean="0">
                <a:solidFill>
                  <a:prstClr val="white"/>
                </a:solidFill>
              </a:rPr>
              <a:t>, microphysical,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 smtClean="0">
                <a:solidFill>
                  <a:prstClr val="white"/>
                </a:solidFill>
              </a:rPr>
              <a:t>radiative</a:t>
            </a:r>
            <a:r>
              <a:rPr lang="en-US" dirty="0" smtClean="0">
                <a:solidFill>
                  <a:prstClr val="white"/>
                </a:solidFill>
              </a:rPr>
              <a:t>, and dynamical properties.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5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shupe\Pictures\icecaps\2009-07&amp;08_Summit\IMG_48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19" b="104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52401" y="181883"/>
            <a:ext cx="8229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 smtClean="0">
                <a:latin typeface="Arial Rounded MT Bold" pitchFamily="34" charset="0"/>
              </a:rPr>
              <a:t>Why is it important to observe/study clouds over the Greenland </a:t>
            </a:r>
            <a:r>
              <a:rPr lang="en-US" sz="2400" b="1" dirty="0">
                <a:latin typeface="Arial Rounded MT Bold" pitchFamily="34" charset="0"/>
              </a:rPr>
              <a:t>Ice Sheet?</a:t>
            </a:r>
          </a:p>
          <a:p>
            <a:pPr eaLnBrk="1" hangingPunct="1"/>
            <a:endParaRPr lang="en-US" sz="2400" dirty="0">
              <a:latin typeface="Arial Rounded MT Bold" pitchFamily="34" charset="0"/>
            </a:endParaRPr>
          </a:p>
          <a:p>
            <a:pPr eaLnBrk="1" hangingPunct="1"/>
            <a:r>
              <a:rPr lang="en-US" sz="2400" dirty="0">
                <a:latin typeface="Arial Rounded MT Bold" pitchFamily="34" charset="0"/>
              </a:rPr>
              <a:t>Source:  Precipitation =&gt; The Mass Budget</a:t>
            </a:r>
          </a:p>
          <a:p>
            <a:pPr eaLnBrk="1" hangingPunct="1"/>
            <a:endParaRPr lang="en-US" sz="2400" dirty="0">
              <a:latin typeface="Arial Rounded MT Bold" pitchFamily="34" charset="0"/>
            </a:endParaRPr>
          </a:p>
          <a:p>
            <a:pPr eaLnBrk="1" hangingPunct="1"/>
            <a:r>
              <a:rPr lang="en-US" sz="2400" dirty="0">
                <a:latin typeface="Arial Rounded MT Bold" pitchFamily="34" charset="0"/>
              </a:rPr>
              <a:t>Sink:  Radiation =&gt; The Energy Budget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457200" y="5867400"/>
            <a:ext cx="822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i="1" dirty="0" smtClean="0">
                <a:latin typeface="Arial Rounded MT Bold" pitchFamily="34" charset="0"/>
              </a:rPr>
              <a:t>What have we learned from the first 1.5 years </a:t>
            </a:r>
          </a:p>
          <a:p>
            <a:pPr eaLnBrk="1" hangingPunct="1"/>
            <a:r>
              <a:rPr lang="en-US" sz="2400" b="1" i="1" dirty="0" smtClean="0">
                <a:latin typeface="Arial Rounded MT Bold" pitchFamily="34" charset="0"/>
              </a:rPr>
              <a:t>                                        of cloud observations at Summit?</a:t>
            </a:r>
            <a:endParaRPr lang="en-US" sz="2400" b="1" i="1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39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IPY\TotalFractionWithSummit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3" t="11526" r="6878" b="44185"/>
          <a:stretch/>
        </p:blipFill>
        <p:spPr bwMode="auto">
          <a:xfrm>
            <a:off x="1578437" y="675620"/>
            <a:ext cx="6193963" cy="478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752600" y="152400"/>
            <a:ext cx="5753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prstClr val="white"/>
                </a:solidFill>
                <a:latin typeface="Calibri" pitchFamily="34" charset="0"/>
              </a:rPr>
              <a:t>Total Cloud Occurrence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62100" y="5562600"/>
            <a:ext cx="59817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prstClr val="white">
                    <a:lumMod val="95000"/>
                  </a:prstClr>
                </a:solidFill>
                <a:latin typeface="Arial" charset="0"/>
              </a:rPr>
              <a:t>“Cloud” is defined as hydrometeors in the atmosphere that are detected by the remote sensor suite.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prstClr val="white">
                    <a:lumMod val="95000"/>
                  </a:prstClr>
                </a:solidFill>
                <a:latin typeface="Arial" charset="0"/>
              </a:rPr>
              <a:t>Summit is very cloudy, more than Arctic average.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prstClr val="white">
                    <a:lumMod val="95000"/>
                  </a:prstClr>
                </a:solidFill>
                <a:latin typeface="Arial" charset="0"/>
              </a:rPr>
              <a:t>NyAlesund</a:t>
            </a:r>
            <a:r>
              <a:rPr lang="en-US" dirty="0" smtClean="0">
                <a:solidFill>
                  <a:prstClr val="white">
                    <a:lumMod val="95000"/>
                  </a:prstClr>
                </a:solidFill>
                <a:latin typeface="Arial" charset="0"/>
              </a:rPr>
              <a:t> and </a:t>
            </a:r>
            <a:r>
              <a:rPr lang="en-US" dirty="0" err="1" smtClean="0">
                <a:solidFill>
                  <a:prstClr val="white">
                    <a:lumMod val="95000"/>
                  </a:prstClr>
                </a:solidFill>
                <a:latin typeface="Arial" charset="0"/>
              </a:rPr>
              <a:t>Atqasuk</a:t>
            </a:r>
            <a:r>
              <a:rPr lang="en-US" dirty="0" smtClean="0">
                <a:solidFill>
                  <a:prstClr val="white">
                    <a:lumMod val="95000"/>
                  </a:prstClr>
                </a:solidFill>
                <a:latin typeface="Arial" charset="0"/>
              </a:rPr>
              <a:t> are likely underestimated </a:t>
            </a:r>
            <a:endParaRPr lang="en-US" dirty="0">
              <a:solidFill>
                <a:prstClr val="white">
                  <a:lumMod val="9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71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143000" y="152400"/>
            <a:ext cx="6781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prstClr val="white"/>
                </a:solidFill>
                <a:latin typeface="Calibri" pitchFamily="34" charset="0"/>
              </a:rPr>
              <a:t>Cloud Occurrence with Height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62973" y="662354"/>
            <a:ext cx="5880827" cy="5281246"/>
            <a:chOff x="1586773" y="685800"/>
            <a:chExt cx="5880827" cy="5281246"/>
          </a:xfrm>
        </p:grpSpPr>
        <p:pic>
          <p:nvPicPr>
            <p:cNvPr id="3074" name="Picture 2" descr="E:\IPY\TotalFractionHtContWithSummit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61" t="15880" r="27157" b="43517"/>
            <a:stretch/>
          </p:blipFill>
          <p:spPr bwMode="auto">
            <a:xfrm>
              <a:off x="1586773" y="685800"/>
              <a:ext cx="5880827" cy="5281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933700" y="4419600"/>
              <a:ext cx="762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38200" y="5983069"/>
            <a:ext cx="7924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prstClr val="white">
                    <a:lumMod val="95000"/>
                  </a:prstClr>
                </a:solidFill>
                <a:latin typeface="Arial" charset="0"/>
              </a:rPr>
              <a:t>Instrument outages at Summit result in limited statistics in some months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prstClr val="white">
                    <a:lumMod val="95000"/>
                  </a:prstClr>
                </a:solidFill>
                <a:latin typeface="Arial" charset="0"/>
              </a:rPr>
              <a:t>Summit has frequent low-level fogs and layers of ice crystals</a:t>
            </a:r>
            <a:endParaRPr lang="en-US" dirty="0">
              <a:solidFill>
                <a:prstClr val="white">
                  <a:lumMod val="9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44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IPY\TotalFractoinLiquidWithSummi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9" t="14211" r="27651" b="51322"/>
          <a:stretch/>
        </p:blipFill>
        <p:spPr bwMode="auto">
          <a:xfrm>
            <a:off x="1600200" y="675620"/>
            <a:ext cx="5984388" cy="477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714500" y="152400"/>
            <a:ext cx="5753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prstClr val="white"/>
                </a:solidFill>
                <a:latin typeface="Calibri" pitchFamily="34" charset="0"/>
              </a:rPr>
              <a:t>Occurrence of Cloud Liquid Water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5562600"/>
            <a:ext cx="8153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prstClr val="white">
                    <a:lumMod val="95000"/>
                  </a:prstClr>
                </a:solidFill>
                <a:latin typeface="Arial" charset="0"/>
              </a:rPr>
              <a:t>Similar annual cycle trend at all sites: summer/fall maximum.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prstClr val="white">
                    <a:lumMod val="95000"/>
                  </a:prstClr>
                </a:solidFill>
                <a:latin typeface="Arial" charset="0"/>
              </a:rPr>
              <a:t>Despite cold temperatures, and long distances to moisture sources, cloud liquid water occurs 25% of the time at Summit (Similar to Eureka, Canada)</a:t>
            </a:r>
            <a:endParaRPr lang="en-US" dirty="0">
              <a:solidFill>
                <a:prstClr val="white">
                  <a:lumMod val="9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03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Q:\analysis\stratiform\stratiform.lw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9" t="14772" r="8740" b="43898"/>
          <a:stretch>
            <a:fillRect/>
          </a:stretch>
        </p:blipFill>
        <p:spPr bwMode="auto">
          <a:xfrm>
            <a:off x="1181894" y="690563"/>
            <a:ext cx="7086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5715000"/>
            <a:ext cx="71628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white">
                    <a:lumMod val="95000"/>
                  </a:prstClr>
                </a:solidFill>
                <a:latin typeface="Arial" charset="0"/>
              </a:rPr>
              <a:t> LWP derived from microwave radiometer brightness temperatures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white">
                    <a:lumMod val="95000"/>
                  </a:prstClr>
                </a:solidFill>
                <a:latin typeface="Arial" charset="0"/>
              </a:rPr>
              <a:t> Most Arctic clouds are thin ( LWP &lt; 50 g/m</a:t>
            </a:r>
            <a:r>
              <a:rPr lang="en-US" baseline="30000" dirty="0">
                <a:solidFill>
                  <a:prstClr val="white">
                    <a:lumMod val="95000"/>
                  </a:prstClr>
                </a:solidFill>
                <a:latin typeface="Arial" charset="0"/>
              </a:rPr>
              <a:t>2</a:t>
            </a:r>
            <a:r>
              <a:rPr lang="en-US" dirty="0">
                <a:solidFill>
                  <a:prstClr val="white">
                    <a:lumMod val="95000"/>
                  </a:prstClr>
                </a:solidFill>
                <a:latin typeface="Arial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white">
                    <a:lumMod val="95000"/>
                  </a:prstClr>
                </a:solidFill>
                <a:latin typeface="Arial" charset="0"/>
              </a:rPr>
              <a:t> “Thick” clouds are virtually non-existent at Summit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1905794" y="3580606"/>
            <a:ext cx="2286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714500" y="152400"/>
            <a:ext cx="5753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prstClr val="white"/>
                </a:solidFill>
                <a:latin typeface="Calibri" pitchFamily="34" charset="0"/>
              </a:rPr>
              <a:t>Low-cloud Liquid Water Amount</a:t>
            </a:r>
          </a:p>
        </p:txBody>
      </p:sp>
    </p:spTree>
    <p:extLst>
      <p:ext uri="{BB962C8B-B14F-4D97-AF65-F5344CB8AC3E}">
        <p14:creationId xmlns:p14="http://schemas.microsoft.com/office/powerpoint/2010/main" val="113282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568</Words>
  <Application>Microsoft Office PowerPoint</Application>
  <PresentationFormat>On-screen Show (4:3)</PresentationFormat>
  <Paragraphs>85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Office Theme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Shupe</dc:creator>
  <cp:lastModifiedBy>Matthew Shupe</cp:lastModifiedBy>
  <cp:revision>21</cp:revision>
  <dcterms:created xsi:type="dcterms:W3CDTF">2012-04-19T21:27:20Z</dcterms:created>
  <dcterms:modified xsi:type="dcterms:W3CDTF">2012-04-24T03:48:10Z</dcterms:modified>
</cp:coreProperties>
</file>