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1" r:id="rId6"/>
    <p:sldId id="260"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1BDC"/>
    <a:srgbClr val="13D8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32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E04B05-6292-4C28-BFF5-C0654DF8F139}" type="datetimeFigureOut">
              <a:rPr lang="en-US" smtClean="0"/>
              <a:t>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F3AF01-4592-4BC2-9063-E7AC62E00870}" type="slidenum">
              <a:rPr lang="en-US" smtClean="0"/>
              <a:t>‹#›</a:t>
            </a:fld>
            <a:endParaRPr lang="en-US"/>
          </a:p>
        </p:txBody>
      </p:sp>
    </p:spTree>
    <p:extLst>
      <p:ext uri="{BB962C8B-B14F-4D97-AF65-F5344CB8AC3E}">
        <p14:creationId xmlns:p14="http://schemas.microsoft.com/office/powerpoint/2010/main" val="965760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E04B05-6292-4C28-BFF5-C0654DF8F139}" type="datetimeFigureOut">
              <a:rPr lang="en-US" smtClean="0"/>
              <a:t>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F3AF01-4592-4BC2-9063-E7AC62E00870}" type="slidenum">
              <a:rPr lang="en-US" smtClean="0"/>
              <a:t>‹#›</a:t>
            </a:fld>
            <a:endParaRPr lang="en-US"/>
          </a:p>
        </p:txBody>
      </p:sp>
    </p:spTree>
    <p:extLst>
      <p:ext uri="{BB962C8B-B14F-4D97-AF65-F5344CB8AC3E}">
        <p14:creationId xmlns:p14="http://schemas.microsoft.com/office/powerpoint/2010/main" val="1074410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E04B05-6292-4C28-BFF5-C0654DF8F139}" type="datetimeFigureOut">
              <a:rPr lang="en-US" smtClean="0"/>
              <a:t>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F3AF01-4592-4BC2-9063-E7AC62E00870}" type="slidenum">
              <a:rPr lang="en-US" smtClean="0"/>
              <a:t>‹#›</a:t>
            </a:fld>
            <a:endParaRPr lang="en-US"/>
          </a:p>
        </p:txBody>
      </p:sp>
    </p:spTree>
    <p:extLst>
      <p:ext uri="{BB962C8B-B14F-4D97-AF65-F5344CB8AC3E}">
        <p14:creationId xmlns:p14="http://schemas.microsoft.com/office/powerpoint/2010/main" val="448136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E04B05-6292-4C28-BFF5-C0654DF8F139}" type="datetimeFigureOut">
              <a:rPr lang="en-US" smtClean="0"/>
              <a:t>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F3AF01-4592-4BC2-9063-E7AC62E00870}" type="slidenum">
              <a:rPr lang="en-US" smtClean="0"/>
              <a:t>‹#›</a:t>
            </a:fld>
            <a:endParaRPr lang="en-US"/>
          </a:p>
        </p:txBody>
      </p:sp>
    </p:spTree>
    <p:extLst>
      <p:ext uri="{BB962C8B-B14F-4D97-AF65-F5344CB8AC3E}">
        <p14:creationId xmlns:p14="http://schemas.microsoft.com/office/powerpoint/2010/main" val="1790675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E04B05-6292-4C28-BFF5-C0654DF8F139}" type="datetimeFigureOut">
              <a:rPr lang="en-US" smtClean="0"/>
              <a:t>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F3AF01-4592-4BC2-9063-E7AC62E00870}" type="slidenum">
              <a:rPr lang="en-US" smtClean="0"/>
              <a:t>‹#›</a:t>
            </a:fld>
            <a:endParaRPr lang="en-US"/>
          </a:p>
        </p:txBody>
      </p:sp>
    </p:spTree>
    <p:extLst>
      <p:ext uri="{BB962C8B-B14F-4D97-AF65-F5344CB8AC3E}">
        <p14:creationId xmlns:p14="http://schemas.microsoft.com/office/powerpoint/2010/main" val="1585557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E04B05-6292-4C28-BFF5-C0654DF8F139}" type="datetimeFigureOut">
              <a:rPr lang="en-US" smtClean="0"/>
              <a:t>11/7/2014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F3AF01-4592-4BC2-9063-E7AC62E00870}" type="slidenum">
              <a:rPr lang="en-US" smtClean="0"/>
              <a:t>‹#›</a:t>
            </a:fld>
            <a:endParaRPr lang="en-US"/>
          </a:p>
        </p:txBody>
      </p:sp>
    </p:spTree>
    <p:extLst>
      <p:ext uri="{BB962C8B-B14F-4D97-AF65-F5344CB8AC3E}">
        <p14:creationId xmlns:p14="http://schemas.microsoft.com/office/powerpoint/2010/main" val="3621194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E04B05-6292-4C28-BFF5-C0654DF8F139}" type="datetimeFigureOut">
              <a:rPr lang="en-US" smtClean="0"/>
              <a:t>11/7/2014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F3AF01-4592-4BC2-9063-E7AC62E00870}" type="slidenum">
              <a:rPr lang="en-US" smtClean="0"/>
              <a:t>‹#›</a:t>
            </a:fld>
            <a:endParaRPr lang="en-US"/>
          </a:p>
        </p:txBody>
      </p:sp>
    </p:spTree>
    <p:extLst>
      <p:ext uri="{BB962C8B-B14F-4D97-AF65-F5344CB8AC3E}">
        <p14:creationId xmlns:p14="http://schemas.microsoft.com/office/powerpoint/2010/main" val="2096087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E04B05-6292-4C28-BFF5-C0654DF8F139}" type="datetimeFigureOut">
              <a:rPr lang="en-US" smtClean="0"/>
              <a:t>11/7/2014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F3AF01-4592-4BC2-9063-E7AC62E00870}" type="slidenum">
              <a:rPr lang="en-US" smtClean="0"/>
              <a:t>‹#›</a:t>
            </a:fld>
            <a:endParaRPr lang="en-US"/>
          </a:p>
        </p:txBody>
      </p:sp>
    </p:spTree>
    <p:extLst>
      <p:ext uri="{BB962C8B-B14F-4D97-AF65-F5344CB8AC3E}">
        <p14:creationId xmlns:p14="http://schemas.microsoft.com/office/powerpoint/2010/main" val="941514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E04B05-6292-4C28-BFF5-C0654DF8F139}" type="datetimeFigureOut">
              <a:rPr lang="en-US" smtClean="0"/>
              <a:t>11/7/2014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F3AF01-4592-4BC2-9063-E7AC62E00870}" type="slidenum">
              <a:rPr lang="en-US" smtClean="0"/>
              <a:t>‹#›</a:t>
            </a:fld>
            <a:endParaRPr lang="en-US"/>
          </a:p>
        </p:txBody>
      </p:sp>
    </p:spTree>
    <p:extLst>
      <p:ext uri="{BB962C8B-B14F-4D97-AF65-F5344CB8AC3E}">
        <p14:creationId xmlns:p14="http://schemas.microsoft.com/office/powerpoint/2010/main" val="621442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E04B05-6292-4C28-BFF5-C0654DF8F139}" type="datetimeFigureOut">
              <a:rPr lang="en-US" smtClean="0"/>
              <a:t>11/7/2014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F3AF01-4592-4BC2-9063-E7AC62E00870}" type="slidenum">
              <a:rPr lang="en-US" smtClean="0"/>
              <a:t>‹#›</a:t>
            </a:fld>
            <a:endParaRPr lang="en-US"/>
          </a:p>
        </p:txBody>
      </p:sp>
    </p:spTree>
    <p:extLst>
      <p:ext uri="{BB962C8B-B14F-4D97-AF65-F5344CB8AC3E}">
        <p14:creationId xmlns:p14="http://schemas.microsoft.com/office/powerpoint/2010/main" val="3201963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E04B05-6292-4C28-BFF5-C0654DF8F139}" type="datetimeFigureOut">
              <a:rPr lang="en-US" smtClean="0"/>
              <a:t>11/7/2014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F3AF01-4592-4BC2-9063-E7AC62E00870}" type="slidenum">
              <a:rPr lang="en-US" smtClean="0"/>
              <a:t>‹#›</a:t>
            </a:fld>
            <a:endParaRPr lang="en-US"/>
          </a:p>
        </p:txBody>
      </p:sp>
    </p:spTree>
    <p:extLst>
      <p:ext uri="{BB962C8B-B14F-4D97-AF65-F5344CB8AC3E}">
        <p14:creationId xmlns:p14="http://schemas.microsoft.com/office/powerpoint/2010/main" val="2438233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E04B05-6292-4C28-BFF5-C0654DF8F139}" type="datetimeFigureOut">
              <a:rPr lang="en-US" smtClean="0"/>
              <a:t>11/7/2014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F3AF01-4592-4BC2-9063-E7AC62E00870}" type="slidenum">
              <a:rPr lang="en-US" smtClean="0"/>
              <a:t>‹#›</a:t>
            </a:fld>
            <a:endParaRPr lang="en-US"/>
          </a:p>
        </p:txBody>
      </p:sp>
    </p:spTree>
    <p:extLst>
      <p:ext uri="{BB962C8B-B14F-4D97-AF65-F5344CB8AC3E}">
        <p14:creationId xmlns:p14="http://schemas.microsoft.com/office/powerpoint/2010/main" val="25054010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0965" y="513708"/>
            <a:ext cx="8630293" cy="5078313"/>
          </a:xfrm>
          <a:prstGeom prst="rect">
            <a:avLst/>
          </a:prstGeom>
          <a:noFill/>
        </p:spPr>
        <p:txBody>
          <a:bodyPr wrap="square" rtlCol="0">
            <a:spAutoFit/>
          </a:bodyPr>
          <a:lstStyle/>
          <a:p>
            <a:r>
              <a:rPr lang="en-US" u="sng" dirty="0" smtClean="0"/>
              <a:t>Replacing board in CLAP</a:t>
            </a:r>
          </a:p>
          <a:p>
            <a:endParaRPr lang="en-US" dirty="0"/>
          </a:p>
          <a:p>
            <a:r>
              <a:rPr lang="en-US" dirty="0" smtClean="0"/>
              <a:t>Tools: </a:t>
            </a:r>
          </a:p>
          <a:p>
            <a:pPr marL="285750" indent="-285750">
              <a:buFont typeface="Arial" panose="020B0604020202020204" pitchFamily="34" charset="0"/>
              <a:buChar char="•"/>
            </a:pPr>
            <a:r>
              <a:rPr lang="en-US" dirty="0" smtClean="0"/>
              <a:t>Flashlight (torch for those of you in Cape Town))</a:t>
            </a:r>
          </a:p>
          <a:p>
            <a:pPr marL="285750" indent="-285750">
              <a:buFont typeface="Arial" panose="020B0604020202020204" pitchFamily="34" charset="0"/>
              <a:buChar char="•"/>
            </a:pPr>
            <a:r>
              <a:rPr lang="en-US" dirty="0" smtClean="0"/>
              <a:t>small </a:t>
            </a:r>
            <a:r>
              <a:rPr lang="en-US" dirty="0" err="1" smtClean="0"/>
              <a:t>philips</a:t>
            </a:r>
            <a:r>
              <a:rPr lang="en-US" dirty="0" smtClean="0"/>
              <a:t> screwdriver</a:t>
            </a:r>
          </a:p>
          <a:p>
            <a:pPr marL="285750" indent="-285750">
              <a:buFont typeface="Arial" panose="020B0604020202020204" pitchFamily="34" charset="0"/>
              <a:buChar char="•"/>
            </a:pPr>
            <a:r>
              <a:rPr lang="en-US" dirty="0" smtClean="0"/>
              <a:t>spacer tool*</a:t>
            </a:r>
          </a:p>
          <a:p>
            <a:pPr marL="285750" indent="-285750">
              <a:buFont typeface="Arial" panose="020B0604020202020204" pitchFamily="34" charset="0"/>
              <a:buChar char="•"/>
            </a:pPr>
            <a:r>
              <a:rPr lang="en-US" dirty="0" smtClean="0"/>
              <a:t>dish to hold screws</a:t>
            </a:r>
          </a:p>
          <a:p>
            <a:pPr marL="285750" indent="-285750">
              <a:buFont typeface="Arial" panose="020B0604020202020204" pitchFamily="34" charset="0"/>
              <a:buChar char="•"/>
            </a:pPr>
            <a:r>
              <a:rPr lang="en-US" dirty="0" smtClean="0"/>
              <a:t>2 rolls of tape to support removed CLAP head</a:t>
            </a:r>
          </a:p>
          <a:p>
            <a:endParaRPr lang="en-US" dirty="0"/>
          </a:p>
          <a:p>
            <a:r>
              <a:rPr lang="en-US" dirty="0" smtClean="0"/>
              <a:t>*Depending on the CLAP, the spacer tool should be a broad flat but thin blade or a 6mm socket wrench (spanner) with a piece of vinyl tubing inside the socket part.  I’ve included the first.  More </a:t>
            </a:r>
            <a:r>
              <a:rPr lang="en-US" dirty="0" smtClean="0"/>
              <a:t>details in </a:t>
            </a:r>
            <a:r>
              <a:rPr lang="en-US" dirty="0" smtClean="0"/>
              <a:t>a further slide.</a:t>
            </a:r>
          </a:p>
          <a:p>
            <a:endParaRPr lang="en-US" dirty="0"/>
          </a:p>
          <a:p>
            <a:r>
              <a:rPr lang="en-US" dirty="0" smtClean="0"/>
              <a:t>Three important notes:</a:t>
            </a:r>
          </a:p>
          <a:p>
            <a:r>
              <a:rPr lang="en-US" dirty="0" smtClean="0"/>
              <a:t>(1) There are two types of screws used in the CLAP – machine screws and sheet metal screws.  You will only be removing machine screws. (see next slide)</a:t>
            </a:r>
          </a:p>
          <a:p>
            <a:r>
              <a:rPr lang="en-US" dirty="0" smtClean="0"/>
              <a:t>(2) Be careful to not cross thread things (especially the spacers – steps 9 and 13)</a:t>
            </a:r>
          </a:p>
          <a:p>
            <a:r>
              <a:rPr lang="en-US" dirty="0" smtClean="0"/>
              <a:t>(3) Be careful not to bend connector pins, this is where the flashlight will come in handy. </a:t>
            </a:r>
            <a:endParaRPr lang="en-US" dirty="0"/>
          </a:p>
        </p:txBody>
      </p:sp>
    </p:spTree>
    <p:extLst>
      <p:ext uri="{BB962C8B-B14F-4D97-AF65-F5344CB8AC3E}">
        <p14:creationId xmlns:p14="http://schemas.microsoft.com/office/powerpoint/2010/main" val="2437346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9143" t="9762" r="8918" b="53160"/>
          <a:stretch/>
        </p:blipFill>
        <p:spPr>
          <a:xfrm>
            <a:off x="215168" y="2207171"/>
            <a:ext cx="3451707" cy="1549747"/>
          </a:xfrm>
          <a:prstGeom prst="rect">
            <a:avLst/>
          </a:prstGeom>
        </p:spPr>
      </p:pic>
      <p:sp>
        <p:nvSpPr>
          <p:cNvPr id="3" name="TextBox 2"/>
          <p:cNvSpPr txBox="1"/>
          <p:nvPr/>
        </p:nvSpPr>
        <p:spPr>
          <a:xfrm>
            <a:off x="165567" y="3864737"/>
            <a:ext cx="3365909" cy="1200329"/>
          </a:xfrm>
          <a:prstGeom prst="rect">
            <a:avLst/>
          </a:prstGeom>
          <a:noFill/>
        </p:spPr>
        <p:txBody>
          <a:bodyPr wrap="square" rtlCol="0">
            <a:spAutoFit/>
          </a:bodyPr>
          <a:lstStyle/>
          <a:p>
            <a:r>
              <a:rPr lang="en-US" dirty="0" smtClean="0"/>
              <a:t>Picture of our home made spacer tool.  The blade is thin like a small screwdriver, but wide like a big screwdriver</a:t>
            </a:r>
            <a:endParaRPr lang="en-US" dirty="0"/>
          </a:p>
        </p:txBody>
      </p:sp>
      <p:sp>
        <p:nvSpPr>
          <p:cNvPr id="4" name="TextBox 3"/>
          <p:cNvSpPr txBox="1"/>
          <p:nvPr/>
        </p:nvSpPr>
        <p:spPr>
          <a:xfrm>
            <a:off x="328773" y="328773"/>
            <a:ext cx="8743308" cy="923330"/>
          </a:xfrm>
          <a:prstGeom prst="rect">
            <a:avLst/>
          </a:prstGeom>
          <a:noFill/>
        </p:spPr>
        <p:txBody>
          <a:bodyPr wrap="square" rtlCol="0">
            <a:spAutoFit/>
          </a:bodyPr>
          <a:lstStyle/>
          <a:p>
            <a:r>
              <a:rPr lang="en-US" dirty="0" smtClean="0"/>
              <a:t>Step 9. remove the 5 aluminum spacers on the second board.  For this you’ll need either a spacer tool like the one pictured below or a 6mm socket with vinyl tubing shoved into it.  Be careful not to cross thread the spacers. </a:t>
            </a:r>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2696" t="26111" r="17387" b="20295"/>
          <a:stretch/>
        </p:blipFill>
        <p:spPr>
          <a:xfrm>
            <a:off x="4048608" y="2012201"/>
            <a:ext cx="4869951" cy="3267182"/>
          </a:xfrm>
          <a:prstGeom prst="rect">
            <a:avLst/>
          </a:prstGeom>
        </p:spPr>
      </p:pic>
      <p:sp>
        <p:nvSpPr>
          <p:cNvPr id="8" name="TextBox 7"/>
          <p:cNvSpPr txBox="1"/>
          <p:nvPr/>
        </p:nvSpPr>
        <p:spPr>
          <a:xfrm>
            <a:off x="4181581" y="5548045"/>
            <a:ext cx="4736977" cy="1200329"/>
          </a:xfrm>
          <a:prstGeom prst="rect">
            <a:avLst/>
          </a:prstGeom>
          <a:noFill/>
        </p:spPr>
        <p:txBody>
          <a:bodyPr wrap="square" rtlCol="0">
            <a:spAutoFit/>
          </a:bodyPr>
          <a:lstStyle/>
          <a:p>
            <a:r>
              <a:rPr lang="en-US" dirty="0" smtClean="0"/>
              <a:t>Second board with 2 of the 5 spacers removed.  </a:t>
            </a:r>
            <a:r>
              <a:rPr lang="en-US" dirty="0" smtClean="0">
                <a:solidFill>
                  <a:srgbClr val="EB1BDC"/>
                </a:solidFill>
              </a:rPr>
              <a:t>Pink arrows </a:t>
            </a:r>
            <a:r>
              <a:rPr lang="en-US" dirty="0" smtClean="0"/>
              <a:t>indicate the 3 remaining spacers.  </a:t>
            </a:r>
            <a:r>
              <a:rPr lang="en-US" dirty="0" smtClean="0">
                <a:solidFill>
                  <a:srgbClr val="13D8F3"/>
                </a:solidFill>
              </a:rPr>
              <a:t>Blue arrows </a:t>
            </a:r>
            <a:r>
              <a:rPr lang="en-US" dirty="0" smtClean="0"/>
              <a:t>indicate the location of the 2 removed spacers. </a:t>
            </a:r>
            <a:endParaRPr lang="en-US" dirty="0"/>
          </a:p>
        </p:txBody>
      </p:sp>
      <p:cxnSp>
        <p:nvCxnSpPr>
          <p:cNvPr id="9" name="Straight Arrow Connector 8"/>
          <p:cNvCxnSpPr/>
          <p:nvPr/>
        </p:nvCxnSpPr>
        <p:spPr>
          <a:xfrm flipH="1">
            <a:off x="5708436" y="3536023"/>
            <a:ext cx="236305" cy="441789"/>
          </a:xfrm>
          <a:prstGeom prst="straightConnector1">
            <a:avLst/>
          </a:prstGeom>
          <a:ln w="38100">
            <a:solidFill>
              <a:srgbClr val="EB1BDC"/>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7268395" y="3491503"/>
            <a:ext cx="236305" cy="441789"/>
          </a:xfrm>
          <a:prstGeom prst="straightConnector1">
            <a:avLst/>
          </a:prstGeom>
          <a:ln w="38100">
            <a:solidFill>
              <a:srgbClr val="EB1BDC"/>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7504700" y="2297989"/>
            <a:ext cx="236305" cy="441789"/>
          </a:xfrm>
          <a:prstGeom prst="straightConnector1">
            <a:avLst/>
          </a:prstGeom>
          <a:ln w="38100">
            <a:solidFill>
              <a:srgbClr val="EB1BDC"/>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6270382" y="1816755"/>
            <a:ext cx="236305" cy="441789"/>
          </a:xfrm>
          <a:prstGeom prst="straightConnector1">
            <a:avLst/>
          </a:prstGeom>
          <a:ln w="38100">
            <a:solidFill>
              <a:srgbClr val="13D8F3"/>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251528" y="2518883"/>
            <a:ext cx="236305" cy="441789"/>
          </a:xfrm>
          <a:prstGeom prst="straightConnector1">
            <a:avLst/>
          </a:prstGeom>
          <a:ln w="38100">
            <a:solidFill>
              <a:srgbClr val="13D8F3"/>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8067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8260" t="9424" r="13974" b="15070"/>
          <a:stretch/>
        </p:blipFill>
        <p:spPr>
          <a:xfrm rot="5400000">
            <a:off x="3678147" y="1890444"/>
            <a:ext cx="4695291" cy="4602823"/>
          </a:xfrm>
          <a:prstGeom prst="rect">
            <a:avLst/>
          </a:prstGeom>
        </p:spPr>
      </p:pic>
      <p:sp>
        <p:nvSpPr>
          <p:cNvPr id="3" name="TextBox 2"/>
          <p:cNvSpPr txBox="1"/>
          <p:nvPr/>
        </p:nvSpPr>
        <p:spPr>
          <a:xfrm>
            <a:off x="184935" y="318499"/>
            <a:ext cx="8609744" cy="923330"/>
          </a:xfrm>
          <a:prstGeom prst="rect">
            <a:avLst/>
          </a:prstGeom>
          <a:noFill/>
        </p:spPr>
        <p:txBody>
          <a:bodyPr wrap="square" rtlCol="0">
            <a:spAutoFit/>
          </a:bodyPr>
          <a:lstStyle/>
          <a:p>
            <a:r>
              <a:rPr lang="en-US" dirty="0" smtClean="0"/>
              <a:t>Step 10.  Lift up the second board to remove it from the clap head.  Again, lift it vertically. It is connected  to the board underneath by electrical connectors with thin pins – you don’t want to bend the pins! This is the board you are going to replace</a:t>
            </a:r>
            <a:endParaRPr lang="en-US" dirty="0"/>
          </a:p>
        </p:txBody>
      </p:sp>
      <p:sp>
        <p:nvSpPr>
          <p:cNvPr id="4" name="Oval 3"/>
          <p:cNvSpPr/>
          <p:nvPr/>
        </p:nvSpPr>
        <p:spPr>
          <a:xfrm>
            <a:off x="4790611" y="3945276"/>
            <a:ext cx="777983" cy="349321"/>
          </a:xfrm>
          <a:prstGeom prst="ellipse">
            <a:avLst/>
          </a:prstGeom>
          <a:noFill/>
          <a:ln w="38100">
            <a:solidFill>
              <a:srgbClr val="EB1B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482994" y="4376789"/>
            <a:ext cx="359596" cy="541105"/>
          </a:xfrm>
          <a:prstGeom prst="ellipse">
            <a:avLst/>
          </a:prstGeom>
          <a:noFill/>
          <a:ln w="38100">
            <a:solidFill>
              <a:srgbClr val="EB1B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H="1">
            <a:off x="5907639" y="3186699"/>
            <a:ext cx="236305" cy="441789"/>
          </a:xfrm>
          <a:prstGeom prst="straightConnector1">
            <a:avLst/>
          </a:prstGeom>
          <a:ln w="38100">
            <a:solidFill>
              <a:srgbClr val="EB1BDC"/>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5823734" y="1695234"/>
            <a:ext cx="236305" cy="441789"/>
          </a:xfrm>
          <a:prstGeom prst="straightConnector1">
            <a:avLst/>
          </a:prstGeom>
          <a:ln w="38100">
            <a:solidFill>
              <a:srgbClr val="EB1BDC"/>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84935" y="2321960"/>
            <a:ext cx="3349375" cy="2031325"/>
          </a:xfrm>
          <a:prstGeom prst="rect">
            <a:avLst/>
          </a:prstGeom>
          <a:noFill/>
        </p:spPr>
        <p:txBody>
          <a:bodyPr wrap="square" rtlCol="0">
            <a:spAutoFit/>
          </a:bodyPr>
          <a:lstStyle/>
          <a:p>
            <a:r>
              <a:rPr lang="en-US" dirty="0" smtClean="0">
                <a:solidFill>
                  <a:srgbClr val="EB1BDC"/>
                </a:solidFill>
              </a:rPr>
              <a:t>Pink arrows </a:t>
            </a:r>
            <a:r>
              <a:rPr lang="en-US" dirty="0" smtClean="0"/>
              <a:t>indicate connector sockets; </a:t>
            </a:r>
            <a:r>
              <a:rPr lang="en-US" dirty="0" smtClean="0">
                <a:solidFill>
                  <a:srgbClr val="EB1BDC"/>
                </a:solidFill>
              </a:rPr>
              <a:t>Pink circles </a:t>
            </a:r>
            <a:r>
              <a:rPr lang="en-US" dirty="0" smtClean="0"/>
              <a:t>are the thin pins that go into those sockets. Note that the connectors aren’t symmetrically located around the circular board – they can only fit together one way!</a:t>
            </a:r>
            <a:endParaRPr lang="en-US" dirty="0"/>
          </a:p>
        </p:txBody>
      </p:sp>
      <p:sp>
        <p:nvSpPr>
          <p:cNvPr id="9" name="Rectangle 8"/>
          <p:cNvSpPr/>
          <p:nvPr/>
        </p:nvSpPr>
        <p:spPr>
          <a:xfrm>
            <a:off x="0" y="4941482"/>
            <a:ext cx="3724381" cy="646331"/>
          </a:xfrm>
          <a:prstGeom prst="rect">
            <a:avLst/>
          </a:prstGeom>
        </p:spPr>
        <p:txBody>
          <a:bodyPr wrap="square">
            <a:spAutoFit/>
          </a:bodyPr>
          <a:lstStyle/>
          <a:p>
            <a:r>
              <a:rPr lang="en-US" dirty="0" smtClean="0"/>
              <a:t>Please send the old board back to us so we can diagnose it. </a:t>
            </a:r>
            <a:endParaRPr lang="en-US" dirty="0"/>
          </a:p>
        </p:txBody>
      </p:sp>
      <p:sp>
        <p:nvSpPr>
          <p:cNvPr id="11" name="Oval 10"/>
          <p:cNvSpPr/>
          <p:nvPr/>
        </p:nvSpPr>
        <p:spPr>
          <a:xfrm>
            <a:off x="5552894" y="4960317"/>
            <a:ext cx="777983" cy="349321"/>
          </a:xfrm>
          <a:prstGeom prst="ellipse">
            <a:avLst/>
          </a:prstGeom>
          <a:noFill/>
          <a:ln w="38100">
            <a:solidFill>
              <a:srgbClr val="EB1B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a:off x="4325420" y="2137023"/>
            <a:ext cx="588481" cy="282537"/>
          </a:xfrm>
          <a:prstGeom prst="straightConnector1">
            <a:avLst/>
          </a:prstGeom>
          <a:ln w="38100">
            <a:solidFill>
              <a:srgbClr val="EB1BDC"/>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6377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0692" y="308225"/>
            <a:ext cx="8630292" cy="6186309"/>
          </a:xfrm>
          <a:prstGeom prst="rect">
            <a:avLst/>
          </a:prstGeom>
          <a:noFill/>
        </p:spPr>
        <p:txBody>
          <a:bodyPr wrap="square" rtlCol="0">
            <a:spAutoFit/>
          </a:bodyPr>
          <a:lstStyle/>
          <a:p>
            <a:r>
              <a:rPr lang="en-US" dirty="0" smtClean="0"/>
              <a:t>Step 11.  Remove new board from static pouch.  You’ll note that it looks slightly different – this is because we’ve added a heat sink (piece of metal) to a chip that was overheating.</a:t>
            </a:r>
          </a:p>
          <a:p>
            <a:endParaRPr lang="en-US" dirty="0" smtClean="0"/>
          </a:p>
          <a:p>
            <a:r>
              <a:rPr lang="en-US" dirty="0" smtClean="0"/>
              <a:t>You are now going to go backwards in these steps to put the CLAP back together with the new board.  I’ll describe the process in words, but please refer to the previous pictures if needed.</a:t>
            </a:r>
            <a:endParaRPr lang="en-US" dirty="0"/>
          </a:p>
          <a:p>
            <a:endParaRPr lang="en-US" dirty="0"/>
          </a:p>
          <a:p>
            <a:r>
              <a:rPr lang="en-US" dirty="0" smtClean="0"/>
              <a:t>Step 12. Line up the thin connector pins with the connectors on the new board.  A flashlight might be handy here.  Once you have the connectors/pins lined up press down the board so it is connected to the CLAP head.  Again – be careful – you don’t want to bend/break pins.</a:t>
            </a:r>
          </a:p>
          <a:p>
            <a:endParaRPr lang="en-US" dirty="0"/>
          </a:p>
          <a:p>
            <a:r>
              <a:rPr lang="en-US" dirty="0" smtClean="0"/>
              <a:t>Step 13. Re-install the aluminum spacers.  Be careful not to strip the threads.  Hand tighten them first and then use your spacer tool to finish tightening the spacers.</a:t>
            </a:r>
          </a:p>
          <a:p>
            <a:endParaRPr lang="en-US" dirty="0"/>
          </a:p>
          <a:p>
            <a:r>
              <a:rPr lang="en-US" dirty="0" smtClean="0"/>
              <a:t>Step 14. Line up the connector pins on the new board with the connectors on the top board.  This is harder because these connectors have double rows of pins.  Again be careful not to bend/break pins.  You can use the spacer holes as a secondary means of lining up the pins, but the pins are the critical thing to get lined up.</a:t>
            </a:r>
          </a:p>
          <a:p>
            <a:endParaRPr lang="en-US" dirty="0"/>
          </a:p>
          <a:p>
            <a:r>
              <a:rPr lang="en-US" dirty="0" smtClean="0"/>
              <a:t>Step 15. Reinstall the 5 machine screws on the top board (see step 7).</a:t>
            </a:r>
          </a:p>
          <a:p>
            <a:endParaRPr lang="en-US" dirty="0"/>
          </a:p>
        </p:txBody>
      </p:sp>
    </p:spTree>
    <p:extLst>
      <p:ext uri="{BB962C8B-B14F-4D97-AF65-F5344CB8AC3E}">
        <p14:creationId xmlns:p14="http://schemas.microsoft.com/office/powerpoint/2010/main" val="3772303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951" y="308225"/>
            <a:ext cx="8620018" cy="3970318"/>
          </a:xfrm>
          <a:prstGeom prst="rect">
            <a:avLst/>
          </a:prstGeom>
          <a:noFill/>
        </p:spPr>
        <p:txBody>
          <a:bodyPr wrap="square" rtlCol="0">
            <a:spAutoFit/>
          </a:bodyPr>
          <a:lstStyle/>
          <a:p>
            <a:r>
              <a:rPr lang="en-US" dirty="0" smtClean="0"/>
              <a:t>Step 16.  Reconnect the 10 solenoid connectors (see step 6).  It’s good to actually </a:t>
            </a:r>
            <a:r>
              <a:rPr lang="en-US" u="sng" dirty="0" smtClean="0"/>
              <a:t>count </a:t>
            </a:r>
            <a:r>
              <a:rPr lang="en-US" dirty="0" smtClean="0"/>
              <a:t>that you’ve made all 10 connections.  </a:t>
            </a:r>
          </a:p>
          <a:p>
            <a:endParaRPr lang="en-US" dirty="0" smtClean="0"/>
          </a:p>
          <a:p>
            <a:r>
              <a:rPr lang="en-US" dirty="0" smtClean="0"/>
              <a:t>Step 17.  Reconnect the 2 connectors on the top board (see step 5).  At this point you can temporarily supply power to the CLAP to see if all is well.  You should see the front flow display has a readout and the colored lights should be blinking. DISCONNECT POWER before continuing.  </a:t>
            </a:r>
          </a:p>
          <a:p>
            <a:endParaRPr lang="en-US" dirty="0"/>
          </a:p>
          <a:p>
            <a:r>
              <a:rPr lang="en-US" dirty="0" smtClean="0"/>
              <a:t>Step 18. Reinstall the CLAP head back into the CLAP body (see step 3/4).  Make sure the ‘F’ goes in the front.  Be careful not to pinch wires or tubes when doing this.</a:t>
            </a:r>
          </a:p>
          <a:p>
            <a:endParaRPr lang="en-US" dirty="0"/>
          </a:p>
          <a:p>
            <a:r>
              <a:rPr lang="en-US" dirty="0" smtClean="0"/>
              <a:t>Step 19. Tighten the 4 sheet metal screws that you loosened in step 2.</a:t>
            </a:r>
          </a:p>
          <a:p>
            <a:endParaRPr lang="en-US" dirty="0"/>
          </a:p>
          <a:p>
            <a:r>
              <a:rPr lang="en-US" dirty="0" smtClean="0"/>
              <a:t>Step 20. Replace the 10 machine screws that you removed in step 1.</a:t>
            </a:r>
            <a:endParaRPr lang="en-US" dirty="0"/>
          </a:p>
        </p:txBody>
      </p:sp>
      <p:sp>
        <p:nvSpPr>
          <p:cNvPr id="3" name="TextBox 2"/>
          <p:cNvSpPr txBox="1"/>
          <p:nvPr/>
        </p:nvSpPr>
        <p:spPr>
          <a:xfrm>
            <a:off x="297951" y="4685016"/>
            <a:ext cx="8620018" cy="646331"/>
          </a:xfrm>
          <a:prstGeom prst="rect">
            <a:avLst/>
          </a:prstGeom>
          <a:noFill/>
        </p:spPr>
        <p:txBody>
          <a:bodyPr wrap="square" rtlCol="0">
            <a:spAutoFit/>
          </a:bodyPr>
          <a:lstStyle/>
          <a:p>
            <a:r>
              <a:rPr lang="en-US" dirty="0" smtClean="0"/>
              <a:t>The CLAP should now be ready to reinstall in the aerosol system.  You will need to do a white filter check, but the calibrations will remain the same.</a:t>
            </a:r>
            <a:endParaRPr lang="en-US" dirty="0"/>
          </a:p>
        </p:txBody>
      </p:sp>
    </p:spTree>
    <p:extLst>
      <p:ext uri="{BB962C8B-B14F-4D97-AF65-F5344CB8AC3E}">
        <p14:creationId xmlns:p14="http://schemas.microsoft.com/office/powerpoint/2010/main" val="368353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l="22823" t="27627" r="12459" b="30406"/>
          <a:stretch/>
        </p:blipFill>
        <p:spPr>
          <a:xfrm>
            <a:off x="2404152" y="2815120"/>
            <a:ext cx="5260369" cy="2558265"/>
          </a:xfrm>
          <a:prstGeom prst="rect">
            <a:avLst/>
          </a:prstGeom>
        </p:spPr>
      </p:pic>
      <p:sp>
        <p:nvSpPr>
          <p:cNvPr id="5" name="TextBox 4"/>
          <p:cNvSpPr txBox="1"/>
          <p:nvPr/>
        </p:nvSpPr>
        <p:spPr>
          <a:xfrm>
            <a:off x="1294544" y="493160"/>
            <a:ext cx="7489860" cy="2031325"/>
          </a:xfrm>
          <a:prstGeom prst="rect">
            <a:avLst/>
          </a:prstGeom>
          <a:noFill/>
        </p:spPr>
        <p:txBody>
          <a:bodyPr wrap="square" rtlCol="0">
            <a:spAutoFit/>
          </a:bodyPr>
          <a:lstStyle/>
          <a:p>
            <a:r>
              <a:rPr lang="en-US" u="sng" dirty="0" smtClean="0"/>
              <a:t>Machine screws versus sheet metal screws in the CLAP</a:t>
            </a:r>
          </a:p>
          <a:p>
            <a:r>
              <a:rPr lang="en-US" dirty="0" smtClean="0"/>
              <a:t>The machine screws are slightly longer than the sheet metal and have </a:t>
            </a:r>
            <a:r>
              <a:rPr lang="en-US" strike="sngStrike" dirty="0" smtClean="0"/>
              <a:t>more</a:t>
            </a:r>
            <a:r>
              <a:rPr lang="en-US" dirty="0" smtClean="0"/>
              <a:t> finer threads.</a:t>
            </a:r>
          </a:p>
          <a:p>
            <a:endParaRPr lang="en-US" dirty="0"/>
          </a:p>
          <a:p>
            <a:r>
              <a:rPr lang="en-US" dirty="0" smtClean="0"/>
              <a:t>Don’t worry – this document shows you which ones are which and specifically which should be removed. We just want you to be aware that there are two types of screws and that they shouldn’t be interchanged!</a:t>
            </a:r>
            <a:endParaRPr lang="en-US" dirty="0"/>
          </a:p>
        </p:txBody>
      </p:sp>
    </p:spTree>
    <p:extLst>
      <p:ext uri="{BB962C8B-B14F-4D97-AF65-F5344CB8AC3E}">
        <p14:creationId xmlns:p14="http://schemas.microsoft.com/office/powerpoint/2010/main" val="805473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6855" y="308493"/>
            <a:ext cx="3647326" cy="1754326"/>
          </a:xfrm>
          <a:prstGeom prst="rect">
            <a:avLst/>
          </a:prstGeom>
          <a:noFill/>
        </p:spPr>
        <p:txBody>
          <a:bodyPr wrap="square" rtlCol="0">
            <a:spAutoFit/>
          </a:bodyPr>
          <a:lstStyle/>
          <a:p>
            <a:r>
              <a:rPr lang="en-US" dirty="0" smtClean="0"/>
              <a:t>Step 1. Remove the top layer of machine screws from the sides of the CLAP – there are 10: 3 on the front, 3 on the back and 2 on each side. These screws are indicated by the </a:t>
            </a:r>
            <a:r>
              <a:rPr lang="en-US" dirty="0" smtClean="0">
                <a:solidFill>
                  <a:srgbClr val="EB1BDC"/>
                </a:solidFill>
              </a:rPr>
              <a:t>pink arrows.</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r="26416"/>
          <a:stretch/>
        </p:blipFill>
        <p:spPr>
          <a:xfrm>
            <a:off x="415534" y="2076225"/>
            <a:ext cx="3396180" cy="3461535"/>
          </a:xfrm>
          <a:prstGeom prst="rect">
            <a:avLst/>
          </a:prstGeom>
        </p:spPr>
      </p:pic>
      <p:cxnSp>
        <p:nvCxnSpPr>
          <p:cNvPr id="5" name="Straight Arrow Connector 4"/>
          <p:cNvCxnSpPr/>
          <p:nvPr/>
        </p:nvCxnSpPr>
        <p:spPr>
          <a:xfrm flipH="1">
            <a:off x="3452119" y="2424689"/>
            <a:ext cx="236305" cy="441789"/>
          </a:xfrm>
          <a:prstGeom prst="straightConnector1">
            <a:avLst/>
          </a:prstGeom>
          <a:ln w="38100">
            <a:solidFill>
              <a:srgbClr val="EB1BDC"/>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2762037" y="2424688"/>
            <a:ext cx="236305" cy="441789"/>
          </a:xfrm>
          <a:prstGeom prst="straightConnector1">
            <a:avLst/>
          </a:prstGeom>
          <a:ln w="38100">
            <a:solidFill>
              <a:srgbClr val="EB1BDC"/>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1995471" y="2489755"/>
            <a:ext cx="236305" cy="441789"/>
          </a:xfrm>
          <a:prstGeom prst="straightConnector1">
            <a:avLst/>
          </a:prstGeom>
          <a:ln w="38100">
            <a:solidFill>
              <a:srgbClr val="EB1BDC"/>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514280" y="2489754"/>
            <a:ext cx="236305" cy="441789"/>
          </a:xfrm>
          <a:prstGeom prst="straightConnector1">
            <a:avLst/>
          </a:prstGeom>
          <a:ln w="38100">
            <a:solidFill>
              <a:srgbClr val="EB1BDC"/>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1262581" y="2469205"/>
            <a:ext cx="236305" cy="441789"/>
          </a:xfrm>
          <a:prstGeom prst="straightConnector1">
            <a:avLst/>
          </a:prstGeom>
          <a:ln w="38100">
            <a:solidFill>
              <a:srgbClr val="EB1BDC"/>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750585" y="3087364"/>
            <a:ext cx="118154" cy="2779169"/>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14280" y="5866533"/>
            <a:ext cx="2978508" cy="369332"/>
          </a:xfrm>
          <a:prstGeom prst="rect">
            <a:avLst/>
          </a:prstGeom>
          <a:noFill/>
        </p:spPr>
        <p:txBody>
          <a:bodyPr wrap="none" rtlCol="0">
            <a:spAutoFit/>
          </a:bodyPr>
          <a:lstStyle/>
          <a:p>
            <a:r>
              <a:rPr lang="en-US" dirty="0" smtClean="0"/>
              <a:t>This is a </a:t>
            </a:r>
            <a:r>
              <a:rPr lang="en-US" dirty="0" err="1" smtClean="0"/>
              <a:t>setpin</a:t>
            </a:r>
            <a:r>
              <a:rPr lang="en-US" dirty="0" smtClean="0"/>
              <a:t> – DON’T touch</a:t>
            </a:r>
            <a:endParaRPr lang="en-US" dirty="0"/>
          </a:p>
        </p:txBody>
      </p:sp>
      <p:cxnSp>
        <p:nvCxnSpPr>
          <p:cNvPr id="15" name="Straight Connector 14"/>
          <p:cNvCxnSpPr/>
          <p:nvPr/>
        </p:nvCxnSpPr>
        <p:spPr>
          <a:xfrm>
            <a:off x="4582278" y="0"/>
            <a:ext cx="10274"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147353" y="1335592"/>
            <a:ext cx="3945276" cy="2308324"/>
          </a:xfrm>
          <a:prstGeom prst="rect">
            <a:avLst/>
          </a:prstGeom>
          <a:noFill/>
        </p:spPr>
        <p:txBody>
          <a:bodyPr wrap="square" rtlCol="0">
            <a:spAutoFit/>
          </a:bodyPr>
          <a:lstStyle/>
          <a:p>
            <a:r>
              <a:rPr lang="en-US" dirty="0" smtClean="0"/>
              <a:t>Step 2. </a:t>
            </a:r>
            <a:r>
              <a:rPr lang="en-US" u="sng" dirty="0" smtClean="0"/>
              <a:t>Loosen</a:t>
            </a:r>
            <a:r>
              <a:rPr lang="en-US" dirty="0" smtClean="0"/>
              <a:t> (but don’t remove) the top sheet metal screws on the front and back. You are loosening 2 sheet metal screws on the front and 2 sheet metal screws on the back.  The </a:t>
            </a:r>
            <a:r>
              <a:rPr lang="en-US" dirty="0" smtClean="0">
                <a:solidFill>
                  <a:srgbClr val="00B0F0"/>
                </a:solidFill>
              </a:rPr>
              <a:t>blue arrows </a:t>
            </a:r>
            <a:r>
              <a:rPr lang="en-US" dirty="0" smtClean="0"/>
              <a:t>show the sheet metal screws on the front.  Also loosen the equivalent screws on the back.</a:t>
            </a:r>
            <a:endParaRPr lang="en-US" dirty="0"/>
          </a:p>
        </p:txBody>
      </p:sp>
      <p:cxnSp>
        <p:nvCxnSpPr>
          <p:cNvPr id="21" name="Straight Arrow Connector 20"/>
          <p:cNvCxnSpPr/>
          <p:nvPr/>
        </p:nvCxnSpPr>
        <p:spPr>
          <a:xfrm flipH="1">
            <a:off x="3688426" y="2062819"/>
            <a:ext cx="1520572" cy="1238596"/>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1800549" y="2062819"/>
            <a:ext cx="3426428" cy="1399828"/>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0245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2064" y="339047"/>
            <a:ext cx="8355606" cy="923330"/>
          </a:xfrm>
          <a:prstGeom prst="rect">
            <a:avLst/>
          </a:prstGeom>
          <a:noFill/>
        </p:spPr>
        <p:txBody>
          <a:bodyPr wrap="square" rtlCol="0">
            <a:spAutoFit/>
          </a:bodyPr>
          <a:lstStyle/>
          <a:p>
            <a:r>
              <a:rPr lang="en-US" dirty="0" smtClean="0"/>
              <a:t>Step 3.  Carefully lift CLAP head from body of clap, flip upside down and rest in inside of tape roll (there are wires and tubes  that go between head and body of CLAP – the tape roll provides support for CLAP head and strain relief for wires.  </a:t>
            </a:r>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7149" r="19536" b="9171"/>
          <a:stretch/>
        </p:blipFill>
        <p:spPr>
          <a:xfrm>
            <a:off x="452063" y="1900719"/>
            <a:ext cx="4765735" cy="4428162"/>
          </a:xfrm>
          <a:prstGeom prst="rect">
            <a:avLst/>
          </a:prstGeom>
        </p:spPr>
      </p:pic>
      <p:cxnSp>
        <p:nvCxnSpPr>
          <p:cNvPr id="6" name="Straight Arrow Connector 5"/>
          <p:cNvCxnSpPr/>
          <p:nvPr/>
        </p:nvCxnSpPr>
        <p:spPr>
          <a:xfrm flipH="1" flipV="1">
            <a:off x="1676973" y="5828856"/>
            <a:ext cx="326488" cy="674686"/>
          </a:xfrm>
          <a:prstGeom prst="straightConnector1">
            <a:avLst/>
          </a:prstGeom>
          <a:ln w="38100">
            <a:solidFill>
              <a:srgbClr val="EB1BDC"/>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7272" y="6421617"/>
            <a:ext cx="4026423" cy="369332"/>
          </a:xfrm>
          <a:prstGeom prst="rect">
            <a:avLst/>
          </a:prstGeom>
          <a:noFill/>
        </p:spPr>
        <p:txBody>
          <a:bodyPr wrap="none" rtlCol="0">
            <a:spAutoFit/>
          </a:bodyPr>
          <a:lstStyle/>
          <a:p>
            <a:r>
              <a:rPr lang="en-US" dirty="0" smtClean="0"/>
              <a:t>1 roll of tape, you’ll probably need 2 rolls</a:t>
            </a:r>
            <a:endParaRPr lang="en-US" dirty="0"/>
          </a:p>
        </p:txBody>
      </p:sp>
      <p:sp>
        <p:nvSpPr>
          <p:cNvPr id="9" name="Rectangle 8"/>
          <p:cNvSpPr/>
          <p:nvPr/>
        </p:nvSpPr>
        <p:spPr>
          <a:xfrm>
            <a:off x="6195317" y="4114800"/>
            <a:ext cx="2229492" cy="9503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tape</a:t>
            </a:r>
            <a:endParaRPr lang="en-US" dirty="0"/>
          </a:p>
        </p:txBody>
      </p:sp>
      <p:sp>
        <p:nvSpPr>
          <p:cNvPr id="10" name="Rectangle 9"/>
          <p:cNvSpPr/>
          <p:nvPr/>
        </p:nvSpPr>
        <p:spPr>
          <a:xfrm>
            <a:off x="6209016" y="5065160"/>
            <a:ext cx="2229492" cy="9503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tape</a:t>
            </a:r>
            <a:endParaRPr lang="en-US" dirty="0"/>
          </a:p>
        </p:txBody>
      </p:sp>
      <p:sp>
        <p:nvSpPr>
          <p:cNvPr id="11" name="Rectangle 10"/>
          <p:cNvSpPr/>
          <p:nvPr/>
        </p:nvSpPr>
        <p:spPr>
          <a:xfrm>
            <a:off x="6688476" y="3066836"/>
            <a:ext cx="1058238" cy="462337"/>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113141" y="3517186"/>
            <a:ext cx="196922" cy="462337"/>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250112" y="2844229"/>
            <a:ext cx="1948665" cy="23116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390003" y="2301411"/>
            <a:ext cx="1747130" cy="577255"/>
          </a:xfrm>
          <a:custGeom>
            <a:avLst/>
            <a:gdLst>
              <a:gd name="connsiteX0" fmla="*/ 21071 w 1747130"/>
              <a:gd name="connsiteY0" fmla="*/ 544531 h 577255"/>
              <a:gd name="connsiteX1" fmla="*/ 21071 w 1747130"/>
              <a:gd name="connsiteY1" fmla="*/ 544531 h 577255"/>
              <a:gd name="connsiteX2" fmla="*/ 10797 w 1747130"/>
              <a:gd name="connsiteY2" fmla="*/ 452063 h 577255"/>
              <a:gd name="connsiteX3" fmla="*/ 523 w 1747130"/>
              <a:gd name="connsiteY3" fmla="*/ 421241 h 577255"/>
              <a:gd name="connsiteX4" fmla="*/ 10797 w 1747130"/>
              <a:gd name="connsiteY4" fmla="*/ 92468 h 577255"/>
              <a:gd name="connsiteX5" fmla="*/ 82716 w 1747130"/>
              <a:gd name="connsiteY5" fmla="*/ 0 h 577255"/>
              <a:gd name="connsiteX6" fmla="*/ 113539 w 1747130"/>
              <a:gd name="connsiteY6" fmla="*/ 10274 h 577255"/>
              <a:gd name="connsiteX7" fmla="*/ 134087 w 1747130"/>
              <a:gd name="connsiteY7" fmla="*/ 30823 h 577255"/>
              <a:gd name="connsiteX8" fmla="*/ 175184 w 1747130"/>
              <a:gd name="connsiteY8" fmla="*/ 113016 h 577255"/>
              <a:gd name="connsiteX9" fmla="*/ 185458 w 1747130"/>
              <a:gd name="connsiteY9" fmla="*/ 174661 h 577255"/>
              <a:gd name="connsiteX10" fmla="*/ 195732 w 1747130"/>
              <a:gd name="connsiteY10" fmla="*/ 205483 h 577255"/>
              <a:gd name="connsiteX11" fmla="*/ 206006 w 1747130"/>
              <a:gd name="connsiteY11" fmla="*/ 246580 h 577255"/>
              <a:gd name="connsiteX12" fmla="*/ 236828 w 1747130"/>
              <a:gd name="connsiteY12" fmla="*/ 297951 h 577255"/>
              <a:gd name="connsiteX13" fmla="*/ 267651 w 1747130"/>
              <a:gd name="connsiteY13" fmla="*/ 308225 h 577255"/>
              <a:gd name="connsiteX14" fmla="*/ 308748 w 1747130"/>
              <a:gd name="connsiteY14" fmla="*/ 328773 h 577255"/>
              <a:gd name="connsiteX15" fmla="*/ 329296 w 1747130"/>
              <a:gd name="connsiteY15" fmla="*/ 226032 h 577255"/>
              <a:gd name="connsiteX16" fmla="*/ 339570 w 1747130"/>
              <a:gd name="connsiteY16" fmla="*/ 195209 h 577255"/>
              <a:gd name="connsiteX17" fmla="*/ 349844 w 1747130"/>
              <a:gd name="connsiteY17" fmla="*/ 123290 h 577255"/>
              <a:gd name="connsiteX18" fmla="*/ 370393 w 1747130"/>
              <a:gd name="connsiteY18" fmla="*/ 102742 h 577255"/>
              <a:gd name="connsiteX19" fmla="*/ 452586 w 1747130"/>
              <a:gd name="connsiteY19" fmla="*/ 113016 h 577255"/>
              <a:gd name="connsiteX20" fmla="*/ 514231 w 1747130"/>
              <a:gd name="connsiteY20" fmla="*/ 154113 h 577255"/>
              <a:gd name="connsiteX21" fmla="*/ 616972 w 1747130"/>
              <a:gd name="connsiteY21" fmla="*/ 195209 h 577255"/>
              <a:gd name="connsiteX22" fmla="*/ 658069 w 1747130"/>
              <a:gd name="connsiteY22" fmla="*/ 256854 h 577255"/>
              <a:gd name="connsiteX23" fmla="*/ 668343 w 1747130"/>
              <a:gd name="connsiteY23" fmla="*/ 287677 h 577255"/>
              <a:gd name="connsiteX24" fmla="*/ 678617 w 1747130"/>
              <a:gd name="connsiteY24" fmla="*/ 236306 h 577255"/>
              <a:gd name="connsiteX25" fmla="*/ 709440 w 1747130"/>
              <a:gd name="connsiteY25" fmla="*/ 164387 h 577255"/>
              <a:gd name="connsiteX26" fmla="*/ 771085 w 1747130"/>
              <a:gd name="connsiteY26" fmla="*/ 113016 h 577255"/>
              <a:gd name="connsiteX27" fmla="*/ 791633 w 1747130"/>
              <a:gd name="connsiteY27" fmla="*/ 82193 h 577255"/>
              <a:gd name="connsiteX28" fmla="*/ 822455 w 1747130"/>
              <a:gd name="connsiteY28" fmla="*/ 71919 h 577255"/>
              <a:gd name="connsiteX29" fmla="*/ 976568 w 1747130"/>
              <a:gd name="connsiteY29" fmla="*/ 113016 h 577255"/>
              <a:gd name="connsiteX30" fmla="*/ 1038213 w 1747130"/>
              <a:gd name="connsiteY30" fmla="*/ 154113 h 577255"/>
              <a:gd name="connsiteX31" fmla="*/ 1099858 w 1747130"/>
              <a:gd name="connsiteY31" fmla="*/ 236306 h 577255"/>
              <a:gd name="connsiteX32" fmla="*/ 1161503 w 1747130"/>
              <a:gd name="connsiteY32" fmla="*/ 287677 h 577255"/>
              <a:gd name="connsiteX33" fmla="*/ 1182051 w 1747130"/>
              <a:gd name="connsiteY33" fmla="*/ 143838 h 577255"/>
              <a:gd name="connsiteX34" fmla="*/ 1202599 w 1747130"/>
              <a:gd name="connsiteY34" fmla="*/ 113016 h 577255"/>
              <a:gd name="connsiteX35" fmla="*/ 1212873 w 1747130"/>
              <a:gd name="connsiteY35" fmla="*/ 82193 h 577255"/>
              <a:gd name="connsiteX36" fmla="*/ 1274518 w 1747130"/>
              <a:gd name="connsiteY36" fmla="*/ 61645 h 577255"/>
              <a:gd name="connsiteX37" fmla="*/ 1305341 w 1747130"/>
              <a:gd name="connsiteY37" fmla="*/ 82193 h 577255"/>
              <a:gd name="connsiteX38" fmla="*/ 1315615 w 1747130"/>
              <a:gd name="connsiteY38" fmla="*/ 123290 h 577255"/>
              <a:gd name="connsiteX39" fmla="*/ 1336163 w 1747130"/>
              <a:gd name="connsiteY39" fmla="*/ 164387 h 577255"/>
              <a:gd name="connsiteX40" fmla="*/ 1356712 w 1747130"/>
              <a:gd name="connsiteY40" fmla="*/ 236306 h 577255"/>
              <a:gd name="connsiteX41" fmla="*/ 1387534 w 1747130"/>
              <a:gd name="connsiteY41" fmla="*/ 195209 h 577255"/>
              <a:gd name="connsiteX42" fmla="*/ 1438905 w 1747130"/>
              <a:gd name="connsiteY42" fmla="*/ 133564 h 577255"/>
              <a:gd name="connsiteX43" fmla="*/ 1510824 w 1747130"/>
              <a:gd name="connsiteY43" fmla="*/ 113016 h 577255"/>
              <a:gd name="connsiteX44" fmla="*/ 1623840 w 1747130"/>
              <a:gd name="connsiteY44" fmla="*/ 123290 h 577255"/>
              <a:gd name="connsiteX45" fmla="*/ 1654662 w 1747130"/>
              <a:gd name="connsiteY45" fmla="*/ 164387 h 577255"/>
              <a:gd name="connsiteX46" fmla="*/ 1716307 w 1747130"/>
              <a:gd name="connsiteY46" fmla="*/ 256854 h 577255"/>
              <a:gd name="connsiteX47" fmla="*/ 1726581 w 1747130"/>
              <a:gd name="connsiteY47" fmla="*/ 421241 h 577255"/>
              <a:gd name="connsiteX48" fmla="*/ 1747130 w 1747130"/>
              <a:gd name="connsiteY48" fmla="*/ 493160 h 577255"/>
              <a:gd name="connsiteX49" fmla="*/ 1736855 w 1747130"/>
              <a:gd name="connsiteY49" fmla="*/ 544531 h 577255"/>
              <a:gd name="connsiteX50" fmla="*/ 1582743 w 1747130"/>
              <a:gd name="connsiteY50" fmla="*/ 554805 h 577255"/>
              <a:gd name="connsiteX51" fmla="*/ 1541646 w 1747130"/>
              <a:gd name="connsiteY51" fmla="*/ 565079 h 577255"/>
              <a:gd name="connsiteX52" fmla="*/ 1490276 w 1747130"/>
              <a:gd name="connsiteY52" fmla="*/ 575353 h 577255"/>
              <a:gd name="connsiteX53" fmla="*/ 360118 w 1747130"/>
              <a:gd name="connsiteY53" fmla="*/ 565079 h 577255"/>
              <a:gd name="connsiteX54" fmla="*/ 51894 w 1747130"/>
              <a:gd name="connsiteY54" fmla="*/ 565079 h 577255"/>
              <a:gd name="connsiteX55" fmla="*/ 10797 w 1747130"/>
              <a:gd name="connsiteY55" fmla="*/ 554805 h 577255"/>
              <a:gd name="connsiteX56" fmla="*/ 21071 w 1747130"/>
              <a:gd name="connsiteY56" fmla="*/ 544531 h 577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47130" h="577255">
                <a:moveTo>
                  <a:pt x="21071" y="544531"/>
                </a:moveTo>
                <a:lnTo>
                  <a:pt x="21071" y="544531"/>
                </a:lnTo>
                <a:cubicBezTo>
                  <a:pt x="17646" y="513708"/>
                  <a:pt x="15895" y="482653"/>
                  <a:pt x="10797" y="452063"/>
                </a:cubicBezTo>
                <a:cubicBezTo>
                  <a:pt x="9017" y="441381"/>
                  <a:pt x="523" y="432071"/>
                  <a:pt x="523" y="421241"/>
                </a:cubicBezTo>
                <a:cubicBezTo>
                  <a:pt x="523" y="311597"/>
                  <a:pt x="-3507" y="201175"/>
                  <a:pt x="10797" y="92468"/>
                </a:cubicBezTo>
                <a:cubicBezTo>
                  <a:pt x="14521" y="64168"/>
                  <a:pt x="61162" y="21555"/>
                  <a:pt x="82716" y="0"/>
                </a:cubicBezTo>
                <a:cubicBezTo>
                  <a:pt x="92990" y="3425"/>
                  <a:pt x="104252" y="4702"/>
                  <a:pt x="113539" y="10274"/>
                </a:cubicBezTo>
                <a:cubicBezTo>
                  <a:pt x="121845" y="15258"/>
                  <a:pt x="128457" y="22941"/>
                  <a:pt x="134087" y="30823"/>
                </a:cubicBezTo>
                <a:cubicBezTo>
                  <a:pt x="164415" y="73283"/>
                  <a:pt x="161884" y="73118"/>
                  <a:pt x="175184" y="113016"/>
                </a:cubicBezTo>
                <a:cubicBezTo>
                  <a:pt x="178609" y="133564"/>
                  <a:pt x="180939" y="154325"/>
                  <a:pt x="185458" y="174661"/>
                </a:cubicBezTo>
                <a:cubicBezTo>
                  <a:pt x="187807" y="185233"/>
                  <a:pt x="192757" y="195070"/>
                  <a:pt x="195732" y="205483"/>
                </a:cubicBezTo>
                <a:cubicBezTo>
                  <a:pt x="199611" y="219060"/>
                  <a:pt x="202127" y="233003"/>
                  <a:pt x="206006" y="246580"/>
                </a:cubicBezTo>
                <a:cubicBezTo>
                  <a:pt x="212694" y="269987"/>
                  <a:pt x="214570" y="284596"/>
                  <a:pt x="236828" y="297951"/>
                </a:cubicBezTo>
                <a:cubicBezTo>
                  <a:pt x="246115" y="303523"/>
                  <a:pt x="257697" y="303959"/>
                  <a:pt x="267651" y="308225"/>
                </a:cubicBezTo>
                <a:cubicBezTo>
                  <a:pt x="281729" y="314258"/>
                  <a:pt x="295049" y="321924"/>
                  <a:pt x="308748" y="328773"/>
                </a:cubicBezTo>
                <a:cubicBezTo>
                  <a:pt x="331959" y="259140"/>
                  <a:pt x="305686" y="344087"/>
                  <a:pt x="329296" y="226032"/>
                </a:cubicBezTo>
                <a:cubicBezTo>
                  <a:pt x="331420" y="215412"/>
                  <a:pt x="336145" y="205483"/>
                  <a:pt x="339570" y="195209"/>
                </a:cubicBezTo>
                <a:cubicBezTo>
                  <a:pt x="342995" y="171236"/>
                  <a:pt x="342186" y="146264"/>
                  <a:pt x="349844" y="123290"/>
                </a:cubicBezTo>
                <a:cubicBezTo>
                  <a:pt x="352907" y="114100"/>
                  <a:pt x="360754" y="103706"/>
                  <a:pt x="370393" y="102742"/>
                </a:cubicBezTo>
                <a:cubicBezTo>
                  <a:pt x="397867" y="99995"/>
                  <a:pt x="425188" y="109591"/>
                  <a:pt x="452586" y="113016"/>
                </a:cubicBezTo>
                <a:cubicBezTo>
                  <a:pt x="525874" y="137445"/>
                  <a:pt x="437269" y="102805"/>
                  <a:pt x="514231" y="154113"/>
                </a:cubicBezTo>
                <a:cubicBezTo>
                  <a:pt x="558795" y="183822"/>
                  <a:pt x="571849" y="183928"/>
                  <a:pt x="616972" y="195209"/>
                </a:cubicBezTo>
                <a:cubicBezTo>
                  <a:pt x="630671" y="215757"/>
                  <a:pt x="646076" y="235266"/>
                  <a:pt x="658069" y="256854"/>
                </a:cubicBezTo>
                <a:cubicBezTo>
                  <a:pt x="663329" y="266321"/>
                  <a:pt x="660685" y="295335"/>
                  <a:pt x="668343" y="287677"/>
                </a:cubicBezTo>
                <a:cubicBezTo>
                  <a:pt x="680691" y="275329"/>
                  <a:pt x="673095" y="252873"/>
                  <a:pt x="678617" y="236306"/>
                </a:cubicBezTo>
                <a:cubicBezTo>
                  <a:pt x="686865" y="211563"/>
                  <a:pt x="696021" y="186752"/>
                  <a:pt x="709440" y="164387"/>
                </a:cubicBezTo>
                <a:cubicBezTo>
                  <a:pt x="722626" y="142410"/>
                  <a:pt x="750580" y="126685"/>
                  <a:pt x="771085" y="113016"/>
                </a:cubicBezTo>
                <a:cubicBezTo>
                  <a:pt x="777934" y="102742"/>
                  <a:pt x="781991" y="89907"/>
                  <a:pt x="791633" y="82193"/>
                </a:cubicBezTo>
                <a:cubicBezTo>
                  <a:pt x="800090" y="75428"/>
                  <a:pt x="811773" y="70139"/>
                  <a:pt x="822455" y="71919"/>
                </a:cubicBezTo>
                <a:cubicBezTo>
                  <a:pt x="874898" y="80660"/>
                  <a:pt x="925870" y="97006"/>
                  <a:pt x="976568" y="113016"/>
                </a:cubicBezTo>
                <a:cubicBezTo>
                  <a:pt x="1003240" y="121439"/>
                  <a:pt x="1021437" y="133143"/>
                  <a:pt x="1038213" y="154113"/>
                </a:cubicBezTo>
                <a:cubicBezTo>
                  <a:pt x="1076154" y="201539"/>
                  <a:pt x="1041760" y="178208"/>
                  <a:pt x="1099858" y="236306"/>
                </a:cubicBezTo>
                <a:cubicBezTo>
                  <a:pt x="1118772" y="255220"/>
                  <a:pt x="1140955" y="270553"/>
                  <a:pt x="1161503" y="287677"/>
                </a:cubicBezTo>
                <a:cubicBezTo>
                  <a:pt x="1168352" y="239731"/>
                  <a:pt x="1170958" y="190984"/>
                  <a:pt x="1182051" y="143838"/>
                </a:cubicBezTo>
                <a:cubicBezTo>
                  <a:pt x="1184879" y="131818"/>
                  <a:pt x="1197077" y="124060"/>
                  <a:pt x="1202599" y="113016"/>
                </a:cubicBezTo>
                <a:cubicBezTo>
                  <a:pt x="1207442" y="103329"/>
                  <a:pt x="1204060" y="88488"/>
                  <a:pt x="1212873" y="82193"/>
                </a:cubicBezTo>
                <a:cubicBezTo>
                  <a:pt x="1230498" y="69603"/>
                  <a:pt x="1274518" y="61645"/>
                  <a:pt x="1274518" y="61645"/>
                </a:cubicBezTo>
                <a:cubicBezTo>
                  <a:pt x="1284792" y="68494"/>
                  <a:pt x="1298491" y="71919"/>
                  <a:pt x="1305341" y="82193"/>
                </a:cubicBezTo>
                <a:cubicBezTo>
                  <a:pt x="1313174" y="93942"/>
                  <a:pt x="1310657" y="110068"/>
                  <a:pt x="1315615" y="123290"/>
                </a:cubicBezTo>
                <a:cubicBezTo>
                  <a:pt x="1320993" y="137631"/>
                  <a:pt x="1330929" y="149993"/>
                  <a:pt x="1336163" y="164387"/>
                </a:cubicBezTo>
                <a:cubicBezTo>
                  <a:pt x="1344684" y="187818"/>
                  <a:pt x="1349862" y="212333"/>
                  <a:pt x="1356712" y="236306"/>
                </a:cubicBezTo>
                <a:cubicBezTo>
                  <a:pt x="1366986" y="222607"/>
                  <a:pt x="1377581" y="209143"/>
                  <a:pt x="1387534" y="195209"/>
                </a:cubicBezTo>
                <a:cubicBezTo>
                  <a:pt x="1404764" y="171087"/>
                  <a:pt x="1412740" y="151008"/>
                  <a:pt x="1438905" y="133564"/>
                </a:cubicBezTo>
                <a:cubicBezTo>
                  <a:pt x="1447749" y="127668"/>
                  <a:pt x="1505344" y="114386"/>
                  <a:pt x="1510824" y="113016"/>
                </a:cubicBezTo>
                <a:cubicBezTo>
                  <a:pt x="1548496" y="116441"/>
                  <a:pt x="1588216" y="110567"/>
                  <a:pt x="1623840" y="123290"/>
                </a:cubicBezTo>
                <a:cubicBezTo>
                  <a:pt x="1639966" y="129049"/>
                  <a:pt x="1644915" y="150308"/>
                  <a:pt x="1654662" y="164387"/>
                </a:cubicBezTo>
                <a:cubicBezTo>
                  <a:pt x="1675748" y="194844"/>
                  <a:pt x="1716307" y="256854"/>
                  <a:pt x="1716307" y="256854"/>
                </a:cubicBezTo>
                <a:cubicBezTo>
                  <a:pt x="1719732" y="311650"/>
                  <a:pt x="1721118" y="366611"/>
                  <a:pt x="1726581" y="421241"/>
                </a:cubicBezTo>
                <a:cubicBezTo>
                  <a:pt x="1728424" y="439674"/>
                  <a:pt x="1740871" y="474383"/>
                  <a:pt x="1747130" y="493160"/>
                </a:cubicBezTo>
                <a:cubicBezTo>
                  <a:pt x="1743705" y="510284"/>
                  <a:pt x="1753206" y="538399"/>
                  <a:pt x="1736855" y="544531"/>
                </a:cubicBezTo>
                <a:cubicBezTo>
                  <a:pt x="1688648" y="562608"/>
                  <a:pt x="1633945" y="549415"/>
                  <a:pt x="1582743" y="554805"/>
                </a:cubicBezTo>
                <a:cubicBezTo>
                  <a:pt x="1568700" y="556283"/>
                  <a:pt x="1555430" y="562016"/>
                  <a:pt x="1541646" y="565079"/>
                </a:cubicBezTo>
                <a:cubicBezTo>
                  <a:pt x="1524599" y="568867"/>
                  <a:pt x="1507399" y="571928"/>
                  <a:pt x="1490276" y="575353"/>
                </a:cubicBezTo>
                <a:lnTo>
                  <a:pt x="360118" y="565079"/>
                </a:lnTo>
                <a:cubicBezTo>
                  <a:pt x="-50847" y="565079"/>
                  <a:pt x="462859" y="592476"/>
                  <a:pt x="51894" y="565079"/>
                </a:cubicBezTo>
                <a:cubicBezTo>
                  <a:pt x="38195" y="561654"/>
                  <a:pt x="23427" y="561120"/>
                  <a:pt x="10797" y="554805"/>
                </a:cubicBezTo>
                <a:cubicBezTo>
                  <a:pt x="2133" y="550473"/>
                  <a:pt x="19359" y="546243"/>
                  <a:pt x="21071" y="544531"/>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a:p>
            <a:pPr algn="ctr"/>
            <a:r>
              <a:rPr lang="en-US" sz="1400" dirty="0" smtClean="0"/>
              <a:t>Sol</a:t>
            </a:r>
            <a:r>
              <a:rPr lang="en-US" sz="1400" dirty="0" smtClean="0">
                <a:solidFill>
                  <a:srgbClr val="FF0000"/>
                </a:solidFill>
              </a:rPr>
              <a:t>e</a:t>
            </a:r>
            <a:r>
              <a:rPr lang="en-US" sz="1400" dirty="0" smtClean="0"/>
              <a:t>noids and such</a:t>
            </a:r>
            <a:endParaRPr lang="en-US" sz="1400" dirty="0"/>
          </a:p>
        </p:txBody>
      </p:sp>
      <p:sp>
        <p:nvSpPr>
          <p:cNvPr id="15" name="Freeform 14"/>
          <p:cNvSpPr/>
          <p:nvPr/>
        </p:nvSpPr>
        <p:spPr>
          <a:xfrm>
            <a:off x="8096036" y="2825393"/>
            <a:ext cx="996593" cy="801385"/>
          </a:xfrm>
          <a:custGeom>
            <a:avLst/>
            <a:gdLst>
              <a:gd name="connsiteX0" fmla="*/ 0 w 996593"/>
              <a:gd name="connsiteY0" fmla="*/ 0 h 801385"/>
              <a:gd name="connsiteX1" fmla="*/ 61645 w 996593"/>
              <a:gd name="connsiteY1" fmla="*/ 10274 h 801385"/>
              <a:gd name="connsiteX2" fmla="*/ 205483 w 996593"/>
              <a:gd name="connsiteY2" fmla="*/ 82194 h 801385"/>
              <a:gd name="connsiteX3" fmla="*/ 287676 w 996593"/>
              <a:gd name="connsiteY3" fmla="*/ 205483 h 801385"/>
              <a:gd name="connsiteX4" fmla="*/ 318499 w 996593"/>
              <a:gd name="connsiteY4" fmla="*/ 226032 h 801385"/>
              <a:gd name="connsiteX5" fmla="*/ 349321 w 996593"/>
              <a:gd name="connsiteY5" fmla="*/ 277403 h 801385"/>
              <a:gd name="connsiteX6" fmla="*/ 400692 w 996593"/>
              <a:gd name="connsiteY6" fmla="*/ 339047 h 801385"/>
              <a:gd name="connsiteX7" fmla="*/ 482885 w 996593"/>
              <a:gd name="connsiteY7" fmla="*/ 452063 h 801385"/>
              <a:gd name="connsiteX8" fmla="*/ 544530 w 996593"/>
              <a:gd name="connsiteY8" fmla="*/ 616450 h 801385"/>
              <a:gd name="connsiteX9" fmla="*/ 595901 w 996593"/>
              <a:gd name="connsiteY9" fmla="*/ 678095 h 801385"/>
              <a:gd name="connsiteX10" fmla="*/ 688368 w 996593"/>
              <a:gd name="connsiteY10" fmla="*/ 729465 h 801385"/>
              <a:gd name="connsiteX11" fmla="*/ 729465 w 996593"/>
              <a:gd name="connsiteY11" fmla="*/ 770562 h 801385"/>
              <a:gd name="connsiteX12" fmla="*/ 821933 w 996593"/>
              <a:gd name="connsiteY12" fmla="*/ 801385 h 801385"/>
              <a:gd name="connsiteX13" fmla="*/ 996593 w 996593"/>
              <a:gd name="connsiteY13" fmla="*/ 791110 h 801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96593" h="801385">
                <a:moveTo>
                  <a:pt x="0" y="0"/>
                </a:moveTo>
                <a:cubicBezTo>
                  <a:pt x="20548" y="3425"/>
                  <a:pt x="42303" y="2537"/>
                  <a:pt x="61645" y="10274"/>
                </a:cubicBezTo>
                <a:cubicBezTo>
                  <a:pt x="111416" y="30183"/>
                  <a:pt x="205483" y="82194"/>
                  <a:pt x="205483" y="82194"/>
                </a:cubicBezTo>
                <a:cubicBezTo>
                  <a:pt x="232881" y="123290"/>
                  <a:pt x="257161" y="166645"/>
                  <a:pt x="287676" y="205483"/>
                </a:cubicBezTo>
                <a:cubicBezTo>
                  <a:pt x="295305" y="215193"/>
                  <a:pt x="310463" y="216656"/>
                  <a:pt x="318499" y="226032"/>
                </a:cubicBezTo>
                <a:cubicBezTo>
                  <a:pt x="331495" y="241194"/>
                  <a:pt x="337576" y="261253"/>
                  <a:pt x="349321" y="277403"/>
                </a:cubicBezTo>
                <a:cubicBezTo>
                  <a:pt x="365053" y="299035"/>
                  <a:pt x="384643" y="317649"/>
                  <a:pt x="400692" y="339047"/>
                </a:cubicBezTo>
                <a:cubicBezTo>
                  <a:pt x="560533" y="552165"/>
                  <a:pt x="331724" y="263108"/>
                  <a:pt x="482885" y="452063"/>
                </a:cubicBezTo>
                <a:cubicBezTo>
                  <a:pt x="499627" y="535767"/>
                  <a:pt x="489842" y="507073"/>
                  <a:pt x="544530" y="616450"/>
                </a:cubicBezTo>
                <a:cubicBezTo>
                  <a:pt x="554541" y="636472"/>
                  <a:pt x="578232" y="665474"/>
                  <a:pt x="595901" y="678095"/>
                </a:cubicBezTo>
                <a:cubicBezTo>
                  <a:pt x="715333" y="763404"/>
                  <a:pt x="545018" y="617970"/>
                  <a:pt x="688368" y="729465"/>
                </a:cubicBezTo>
                <a:cubicBezTo>
                  <a:pt x="703660" y="741359"/>
                  <a:pt x="712407" y="761377"/>
                  <a:pt x="729465" y="770562"/>
                </a:cubicBezTo>
                <a:cubicBezTo>
                  <a:pt x="758071" y="785966"/>
                  <a:pt x="821933" y="801385"/>
                  <a:pt x="821933" y="801385"/>
                </a:cubicBezTo>
                <a:lnTo>
                  <a:pt x="996593" y="79111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8126858" y="2732926"/>
            <a:ext cx="976045" cy="680599"/>
          </a:xfrm>
          <a:custGeom>
            <a:avLst/>
            <a:gdLst>
              <a:gd name="connsiteX0" fmla="*/ 0 w 976045"/>
              <a:gd name="connsiteY0" fmla="*/ 0 h 680599"/>
              <a:gd name="connsiteX1" fmla="*/ 184935 w 976045"/>
              <a:gd name="connsiteY1" fmla="*/ 20548 h 680599"/>
              <a:gd name="connsiteX2" fmla="*/ 236306 w 976045"/>
              <a:gd name="connsiteY2" fmla="*/ 30822 h 680599"/>
              <a:gd name="connsiteX3" fmla="*/ 277403 w 976045"/>
              <a:gd name="connsiteY3" fmla="*/ 51371 h 680599"/>
              <a:gd name="connsiteX4" fmla="*/ 390418 w 976045"/>
              <a:gd name="connsiteY4" fmla="*/ 174661 h 680599"/>
              <a:gd name="connsiteX5" fmla="*/ 472612 w 976045"/>
              <a:gd name="connsiteY5" fmla="*/ 287676 h 680599"/>
              <a:gd name="connsiteX6" fmla="*/ 493160 w 976045"/>
              <a:gd name="connsiteY6" fmla="*/ 339047 h 680599"/>
              <a:gd name="connsiteX7" fmla="*/ 534257 w 976045"/>
              <a:gd name="connsiteY7" fmla="*/ 390418 h 680599"/>
              <a:gd name="connsiteX8" fmla="*/ 575353 w 976045"/>
              <a:gd name="connsiteY8" fmla="*/ 482885 h 680599"/>
              <a:gd name="connsiteX9" fmla="*/ 595902 w 976045"/>
              <a:gd name="connsiteY9" fmla="*/ 503434 h 680599"/>
              <a:gd name="connsiteX10" fmla="*/ 626724 w 976045"/>
              <a:gd name="connsiteY10" fmla="*/ 565078 h 680599"/>
              <a:gd name="connsiteX11" fmla="*/ 678095 w 976045"/>
              <a:gd name="connsiteY11" fmla="*/ 606175 h 680599"/>
              <a:gd name="connsiteX12" fmla="*/ 780836 w 976045"/>
              <a:gd name="connsiteY12" fmla="*/ 678094 h 680599"/>
              <a:gd name="connsiteX13" fmla="*/ 976045 w 976045"/>
              <a:gd name="connsiteY13" fmla="*/ 678094 h 68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6045" h="680599">
                <a:moveTo>
                  <a:pt x="0" y="0"/>
                </a:moveTo>
                <a:cubicBezTo>
                  <a:pt x="52523" y="5252"/>
                  <a:pt x="130916" y="12238"/>
                  <a:pt x="184935" y="20548"/>
                </a:cubicBezTo>
                <a:cubicBezTo>
                  <a:pt x="202195" y="23203"/>
                  <a:pt x="219182" y="27397"/>
                  <a:pt x="236306" y="30822"/>
                </a:cubicBezTo>
                <a:cubicBezTo>
                  <a:pt x="250005" y="37672"/>
                  <a:pt x="265150" y="42181"/>
                  <a:pt x="277403" y="51371"/>
                </a:cubicBezTo>
                <a:cubicBezTo>
                  <a:pt x="300884" y="68982"/>
                  <a:pt x="387219" y="170396"/>
                  <a:pt x="390418" y="174661"/>
                </a:cubicBezTo>
                <a:cubicBezTo>
                  <a:pt x="496740" y="316424"/>
                  <a:pt x="397694" y="212760"/>
                  <a:pt x="472612" y="287676"/>
                </a:cubicBezTo>
                <a:cubicBezTo>
                  <a:pt x="479461" y="304800"/>
                  <a:pt x="484912" y="322551"/>
                  <a:pt x="493160" y="339047"/>
                </a:cubicBezTo>
                <a:cubicBezTo>
                  <a:pt x="506122" y="364971"/>
                  <a:pt x="515142" y="371304"/>
                  <a:pt x="534257" y="390418"/>
                </a:cubicBezTo>
                <a:cubicBezTo>
                  <a:pt x="547956" y="421240"/>
                  <a:pt x="559202" y="453274"/>
                  <a:pt x="575353" y="482885"/>
                </a:cubicBezTo>
                <a:cubicBezTo>
                  <a:pt x="579992" y="491389"/>
                  <a:pt x="590768" y="495220"/>
                  <a:pt x="595902" y="503434"/>
                </a:cubicBezTo>
                <a:cubicBezTo>
                  <a:pt x="608078" y="522915"/>
                  <a:pt x="614548" y="545597"/>
                  <a:pt x="626724" y="565078"/>
                </a:cubicBezTo>
                <a:cubicBezTo>
                  <a:pt x="638761" y="584338"/>
                  <a:pt x="661191" y="593028"/>
                  <a:pt x="678095" y="606175"/>
                </a:cubicBezTo>
                <a:cubicBezTo>
                  <a:pt x="689515" y="615057"/>
                  <a:pt x="751311" y="675527"/>
                  <a:pt x="780836" y="678094"/>
                </a:cubicBezTo>
                <a:cubicBezTo>
                  <a:pt x="845661" y="683731"/>
                  <a:pt x="910975" y="678094"/>
                  <a:pt x="976045" y="67809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630703" y="3113338"/>
            <a:ext cx="1116011" cy="369332"/>
          </a:xfrm>
          <a:prstGeom prst="rect">
            <a:avLst/>
          </a:prstGeom>
          <a:noFill/>
        </p:spPr>
        <p:txBody>
          <a:bodyPr wrap="none" rtlCol="0">
            <a:spAutoFit/>
          </a:bodyPr>
          <a:lstStyle/>
          <a:p>
            <a:r>
              <a:rPr lang="en-US" dirty="0" smtClean="0"/>
              <a:t>Clap head</a:t>
            </a:r>
            <a:endParaRPr lang="en-US" dirty="0"/>
          </a:p>
        </p:txBody>
      </p:sp>
      <p:cxnSp>
        <p:nvCxnSpPr>
          <p:cNvPr id="19" name="Straight Arrow Connector 18"/>
          <p:cNvCxnSpPr>
            <a:endCxn id="12" idx="1"/>
          </p:cNvCxnSpPr>
          <p:nvPr/>
        </p:nvCxnSpPr>
        <p:spPr>
          <a:xfrm>
            <a:off x="6390003" y="3748354"/>
            <a:ext cx="723138"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684308" y="3455967"/>
            <a:ext cx="1158281" cy="584775"/>
          </a:xfrm>
          <a:prstGeom prst="rect">
            <a:avLst/>
          </a:prstGeom>
          <a:noFill/>
        </p:spPr>
        <p:txBody>
          <a:bodyPr wrap="square" rtlCol="0">
            <a:spAutoFit/>
          </a:bodyPr>
          <a:lstStyle/>
          <a:p>
            <a:r>
              <a:rPr lang="en-US" sz="1600" dirty="0" smtClean="0"/>
              <a:t>CLAP </a:t>
            </a:r>
          </a:p>
          <a:p>
            <a:r>
              <a:rPr lang="en-US" sz="1600" dirty="0" smtClean="0"/>
              <a:t>inlet tube</a:t>
            </a:r>
            <a:endParaRPr lang="en-US" sz="1600" dirty="0"/>
          </a:p>
        </p:txBody>
      </p:sp>
      <p:sp>
        <p:nvSpPr>
          <p:cNvPr id="21" name="TextBox 20"/>
          <p:cNvSpPr txBox="1"/>
          <p:nvPr/>
        </p:nvSpPr>
        <p:spPr>
          <a:xfrm>
            <a:off x="3278443" y="1450794"/>
            <a:ext cx="1939355" cy="338554"/>
          </a:xfrm>
          <a:prstGeom prst="rect">
            <a:avLst/>
          </a:prstGeom>
          <a:noFill/>
        </p:spPr>
        <p:txBody>
          <a:bodyPr wrap="square" rtlCol="0">
            <a:spAutoFit/>
          </a:bodyPr>
          <a:lstStyle/>
          <a:p>
            <a:r>
              <a:rPr lang="en-US" sz="1600" dirty="0" smtClean="0"/>
              <a:t>CLAP inlet tube</a:t>
            </a:r>
            <a:endParaRPr lang="en-US" sz="1600" dirty="0"/>
          </a:p>
        </p:txBody>
      </p:sp>
      <p:cxnSp>
        <p:nvCxnSpPr>
          <p:cNvPr id="23" name="Straight Arrow Connector 22"/>
          <p:cNvCxnSpPr/>
          <p:nvPr/>
        </p:nvCxnSpPr>
        <p:spPr>
          <a:xfrm flipH="1">
            <a:off x="3400746" y="1789348"/>
            <a:ext cx="421241" cy="4195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231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2064" y="339047"/>
            <a:ext cx="8355606" cy="646331"/>
          </a:xfrm>
          <a:prstGeom prst="rect">
            <a:avLst/>
          </a:prstGeom>
          <a:noFill/>
        </p:spPr>
        <p:txBody>
          <a:bodyPr wrap="square" rtlCol="0">
            <a:spAutoFit/>
          </a:bodyPr>
          <a:lstStyle/>
          <a:p>
            <a:r>
              <a:rPr lang="en-US" dirty="0" smtClean="0"/>
              <a:t>Step 4.  Note that the CLAP head is labeled F for ‘front’ and ‘R for rear’.  You will want to be sure that when you put it back together the F goes in the FRONT!</a:t>
            </a:r>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5757" r="19536" b="57642"/>
          <a:stretch/>
        </p:blipFill>
        <p:spPr>
          <a:xfrm>
            <a:off x="1085153" y="2595038"/>
            <a:ext cx="5644797" cy="4011236"/>
          </a:xfrm>
          <a:prstGeom prst="rect">
            <a:avLst/>
          </a:prstGeom>
        </p:spPr>
      </p:pic>
      <p:cxnSp>
        <p:nvCxnSpPr>
          <p:cNvPr id="4" name="Straight Arrow Connector 3"/>
          <p:cNvCxnSpPr/>
          <p:nvPr/>
        </p:nvCxnSpPr>
        <p:spPr>
          <a:xfrm flipH="1">
            <a:off x="4315146" y="1859613"/>
            <a:ext cx="1325366" cy="2609636"/>
          </a:xfrm>
          <a:prstGeom prst="straightConnector1">
            <a:avLst/>
          </a:prstGeom>
          <a:ln w="28575">
            <a:solidFill>
              <a:srgbClr val="EB1BDC"/>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006921" y="4469249"/>
            <a:ext cx="622946" cy="534256"/>
          </a:xfrm>
          <a:prstGeom prst="rect">
            <a:avLst/>
          </a:prstGeom>
          <a:noFill/>
          <a:ln>
            <a:solidFill>
              <a:srgbClr val="EB1B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784351" y="1767146"/>
            <a:ext cx="2863220" cy="369332"/>
          </a:xfrm>
          <a:prstGeom prst="rect">
            <a:avLst/>
          </a:prstGeom>
          <a:noFill/>
        </p:spPr>
        <p:txBody>
          <a:bodyPr wrap="none" rtlCol="0">
            <a:spAutoFit/>
          </a:bodyPr>
          <a:lstStyle/>
          <a:p>
            <a:r>
              <a:rPr lang="en-US" dirty="0" smtClean="0"/>
              <a:t>F for ‘front’ (sorry it’s blurry)</a:t>
            </a:r>
            <a:endParaRPr lang="en-US" dirty="0"/>
          </a:p>
        </p:txBody>
      </p:sp>
    </p:spTree>
    <p:extLst>
      <p:ext uri="{BB962C8B-B14F-4D97-AF65-F5344CB8AC3E}">
        <p14:creationId xmlns:p14="http://schemas.microsoft.com/office/powerpoint/2010/main" val="1897597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1240" y="431515"/>
            <a:ext cx="8476180" cy="646331"/>
          </a:xfrm>
          <a:prstGeom prst="rect">
            <a:avLst/>
          </a:prstGeom>
          <a:noFill/>
        </p:spPr>
        <p:txBody>
          <a:bodyPr wrap="square" rtlCol="0">
            <a:spAutoFit/>
          </a:bodyPr>
          <a:lstStyle/>
          <a:p>
            <a:r>
              <a:rPr lang="en-US" dirty="0" smtClean="0"/>
              <a:t>Step 5. Remove 2 connectors from their sockets.  One socket is a long white socket with a connector with lots of colored wires and the other is a smaller white socket</a:t>
            </a:r>
            <a:endParaRPr lang="en-US"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75" y="1721016"/>
            <a:ext cx="4151330" cy="3113498"/>
          </a:xfrm>
          <a:prstGeom prst="rect">
            <a:avLst/>
          </a:prstGeom>
        </p:spPr>
      </p:pic>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18461"/>
          <a:stretch/>
        </p:blipFill>
        <p:spPr>
          <a:xfrm>
            <a:off x="5054884" y="2710960"/>
            <a:ext cx="4089115" cy="3761198"/>
          </a:xfrm>
          <a:prstGeom prst="rect">
            <a:avLst/>
          </a:prstGeom>
        </p:spPr>
      </p:pic>
      <p:cxnSp>
        <p:nvCxnSpPr>
          <p:cNvPr id="15" name="Straight Arrow Connector 14"/>
          <p:cNvCxnSpPr/>
          <p:nvPr/>
        </p:nvCxnSpPr>
        <p:spPr>
          <a:xfrm flipH="1">
            <a:off x="6518383" y="2436680"/>
            <a:ext cx="681203" cy="2503757"/>
          </a:xfrm>
          <a:prstGeom prst="straightConnector1">
            <a:avLst/>
          </a:prstGeom>
          <a:ln w="38100">
            <a:solidFill>
              <a:srgbClr val="EB1BDC"/>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6167350" y="2436680"/>
            <a:ext cx="1032236" cy="2846229"/>
          </a:xfrm>
          <a:prstGeom prst="straightConnector1">
            <a:avLst/>
          </a:prstGeom>
          <a:ln w="38100">
            <a:solidFill>
              <a:srgbClr val="EB1BDC"/>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446030" y="1847141"/>
            <a:ext cx="2309087" cy="646331"/>
          </a:xfrm>
          <a:prstGeom prst="rect">
            <a:avLst/>
          </a:prstGeom>
          <a:noFill/>
        </p:spPr>
        <p:txBody>
          <a:bodyPr wrap="square" rtlCol="0">
            <a:spAutoFit/>
          </a:bodyPr>
          <a:lstStyle/>
          <a:p>
            <a:r>
              <a:rPr lang="en-US" dirty="0" smtClean="0"/>
              <a:t>Sockets with connectors removed</a:t>
            </a:r>
            <a:endParaRPr lang="en-US" dirty="0"/>
          </a:p>
        </p:txBody>
      </p:sp>
      <p:cxnSp>
        <p:nvCxnSpPr>
          <p:cNvPr id="25" name="Straight Arrow Connector 24"/>
          <p:cNvCxnSpPr/>
          <p:nvPr/>
        </p:nvCxnSpPr>
        <p:spPr>
          <a:xfrm flipV="1">
            <a:off x="965771" y="3449918"/>
            <a:ext cx="840200" cy="2385803"/>
          </a:xfrm>
          <a:prstGeom prst="straightConnector1">
            <a:avLst/>
          </a:prstGeom>
          <a:ln w="38100">
            <a:solidFill>
              <a:srgbClr val="EB1BDC"/>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81745" y="5681832"/>
            <a:ext cx="2840201" cy="307777"/>
          </a:xfrm>
          <a:prstGeom prst="rect">
            <a:avLst/>
          </a:prstGeom>
          <a:noFill/>
        </p:spPr>
        <p:txBody>
          <a:bodyPr wrap="none" rtlCol="0">
            <a:spAutoFit/>
          </a:bodyPr>
          <a:lstStyle/>
          <a:p>
            <a:r>
              <a:rPr lang="en-US" sz="1400" dirty="0" smtClean="0"/>
              <a:t>This cable/connector is still in socket</a:t>
            </a:r>
            <a:endParaRPr lang="en-US" sz="1400" dirty="0"/>
          </a:p>
        </p:txBody>
      </p:sp>
      <p:cxnSp>
        <p:nvCxnSpPr>
          <p:cNvPr id="30" name="Straight Arrow Connector 29"/>
          <p:cNvCxnSpPr/>
          <p:nvPr/>
        </p:nvCxnSpPr>
        <p:spPr>
          <a:xfrm flipH="1">
            <a:off x="4276905" y="1608044"/>
            <a:ext cx="777979" cy="680729"/>
          </a:xfrm>
          <a:prstGeom prst="straightConnector1">
            <a:avLst/>
          </a:prstGeom>
          <a:ln w="38100">
            <a:solidFill>
              <a:srgbClr val="EB1BDC"/>
            </a:solidFill>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3298004" y="1551398"/>
            <a:ext cx="770562" cy="1696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3626778" y="1756881"/>
            <a:ext cx="287676" cy="751457"/>
          </a:xfrm>
          <a:custGeom>
            <a:avLst/>
            <a:gdLst>
              <a:gd name="connsiteX0" fmla="*/ 0 w 287676"/>
              <a:gd name="connsiteY0" fmla="*/ 0 h 751457"/>
              <a:gd name="connsiteX1" fmla="*/ 71919 w 287676"/>
              <a:gd name="connsiteY1" fmla="*/ 51371 h 751457"/>
              <a:gd name="connsiteX2" fmla="*/ 123289 w 287676"/>
              <a:gd name="connsiteY2" fmla="*/ 133564 h 751457"/>
              <a:gd name="connsiteX3" fmla="*/ 143838 w 287676"/>
              <a:gd name="connsiteY3" fmla="*/ 195209 h 751457"/>
              <a:gd name="connsiteX4" fmla="*/ 164386 w 287676"/>
              <a:gd name="connsiteY4" fmla="*/ 236306 h 751457"/>
              <a:gd name="connsiteX5" fmla="*/ 184934 w 287676"/>
              <a:gd name="connsiteY5" fmla="*/ 318499 h 751457"/>
              <a:gd name="connsiteX6" fmla="*/ 215757 w 287676"/>
              <a:gd name="connsiteY6" fmla="*/ 441789 h 751457"/>
              <a:gd name="connsiteX7" fmla="*/ 267128 w 287676"/>
              <a:gd name="connsiteY7" fmla="*/ 544530 h 751457"/>
              <a:gd name="connsiteX8" fmla="*/ 287676 w 287676"/>
              <a:gd name="connsiteY8" fmla="*/ 636998 h 751457"/>
              <a:gd name="connsiteX9" fmla="*/ 277402 w 287676"/>
              <a:gd name="connsiteY9" fmla="*/ 688368 h 751457"/>
              <a:gd name="connsiteX10" fmla="*/ 267128 w 287676"/>
              <a:gd name="connsiteY10" fmla="*/ 750013 h 751457"/>
              <a:gd name="connsiteX11" fmla="*/ 256853 w 287676"/>
              <a:gd name="connsiteY11" fmla="*/ 750013 h 75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7676" h="751457">
                <a:moveTo>
                  <a:pt x="0" y="0"/>
                </a:moveTo>
                <a:cubicBezTo>
                  <a:pt x="22709" y="13626"/>
                  <a:pt x="55182" y="27461"/>
                  <a:pt x="71919" y="51371"/>
                </a:cubicBezTo>
                <a:cubicBezTo>
                  <a:pt x="90447" y="77839"/>
                  <a:pt x="108840" y="104666"/>
                  <a:pt x="123289" y="133564"/>
                </a:cubicBezTo>
                <a:cubicBezTo>
                  <a:pt x="132976" y="152937"/>
                  <a:pt x="134152" y="175836"/>
                  <a:pt x="143838" y="195209"/>
                </a:cubicBezTo>
                <a:lnTo>
                  <a:pt x="164386" y="236306"/>
                </a:lnTo>
                <a:cubicBezTo>
                  <a:pt x="192063" y="374691"/>
                  <a:pt x="159662" y="223730"/>
                  <a:pt x="184934" y="318499"/>
                </a:cubicBezTo>
                <a:cubicBezTo>
                  <a:pt x="195849" y="359430"/>
                  <a:pt x="192259" y="406542"/>
                  <a:pt x="215757" y="441789"/>
                </a:cubicBezTo>
                <a:cubicBezTo>
                  <a:pt x="245141" y="485864"/>
                  <a:pt x="243337" y="479106"/>
                  <a:pt x="267128" y="544530"/>
                </a:cubicBezTo>
                <a:cubicBezTo>
                  <a:pt x="273576" y="562262"/>
                  <a:pt x="284602" y="621626"/>
                  <a:pt x="287676" y="636998"/>
                </a:cubicBezTo>
                <a:cubicBezTo>
                  <a:pt x="284251" y="654121"/>
                  <a:pt x="280526" y="671187"/>
                  <a:pt x="277402" y="688368"/>
                </a:cubicBezTo>
                <a:cubicBezTo>
                  <a:pt x="273676" y="708864"/>
                  <a:pt x="273716" y="730250"/>
                  <a:pt x="267128" y="750013"/>
                </a:cubicBezTo>
                <a:cubicBezTo>
                  <a:pt x="266045" y="753262"/>
                  <a:pt x="260278" y="750013"/>
                  <a:pt x="256853" y="75001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3729519" y="1756881"/>
            <a:ext cx="339047" cy="976045"/>
          </a:xfrm>
          <a:custGeom>
            <a:avLst/>
            <a:gdLst>
              <a:gd name="connsiteX0" fmla="*/ 0 w 339047"/>
              <a:gd name="connsiteY0" fmla="*/ 0 h 976045"/>
              <a:gd name="connsiteX1" fmla="*/ 71919 w 339047"/>
              <a:gd name="connsiteY1" fmla="*/ 123290 h 976045"/>
              <a:gd name="connsiteX2" fmla="*/ 133564 w 339047"/>
              <a:gd name="connsiteY2" fmla="*/ 215757 h 976045"/>
              <a:gd name="connsiteX3" fmla="*/ 226032 w 339047"/>
              <a:gd name="connsiteY3" fmla="*/ 482885 h 976045"/>
              <a:gd name="connsiteX4" fmla="*/ 246580 w 339047"/>
              <a:gd name="connsiteY4" fmla="*/ 565079 h 976045"/>
              <a:gd name="connsiteX5" fmla="*/ 256854 w 339047"/>
              <a:gd name="connsiteY5" fmla="*/ 595901 h 976045"/>
              <a:gd name="connsiteX6" fmla="*/ 277402 w 339047"/>
              <a:gd name="connsiteY6" fmla="*/ 626723 h 976045"/>
              <a:gd name="connsiteX7" fmla="*/ 287677 w 339047"/>
              <a:gd name="connsiteY7" fmla="*/ 729465 h 976045"/>
              <a:gd name="connsiteX8" fmla="*/ 308225 w 339047"/>
              <a:gd name="connsiteY8" fmla="*/ 770562 h 976045"/>
              <a:gd name="connsiteX9" fmla="*/ 318499 w 339047"/>
              <a:gd name="connsiteY9" fmla="*/ 801384 h 976045"/>
              <a:gd name="connsiteX10" fmla="*/ 328773 w 339047"/>
              <a:gd name="connsiteY10" fmla="*/ 904126 h 976045"/>
              <a:gd name="connsiteX11" fmla="*/ 339047 w 339047"/>
              <a:gd name="connsiteY11" fmla="*/ 934948 h 976045"/>
              <a:gd name="connsiteX12" fmla="*/ 328773 w 339047"/>
              <a:gd name="connsiteY12" fmla="*/ 976045 h 976045"/>
              <a:gd name="connsiteX13" fmla="*/ 308225 w 339047"/>
              <a:gd name="connsiteY13" fmla="*/ 934948 h 97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9047" h="976045">
                <a:moveTo>
                  <a:pt x="0" y="0"/>
                </a:moveTo>
                <a:cubicBezTo>
                  <a:pt x="92315" y="115393"/>
                  <a:pt x="-9080" y="-20708"/>
                  <a:pt x="71919" y="123290"/>
                </a:cubicBezTo>
                <a:cubicBezTo>
                  <a:pt x="90080" y="155577"/>
                  <a:pt x="133564" y="215757"/>
                  <a:pt x="133564" y="215757"/>
                </a:cubicBezTo>
                <a:cubicBezTo>
                  <a:pt x="161558" y="355730"/>
                  <a:pt x="126043" y="192919"/>
                  <a:pt x="226032" y="482885"/>
                </a:cubicBezTo>
                <a:cubicBezTo>
                  <a:pt x="235238" y="509583"/>
                  <a:pt x="239149" y="537833"/>
                  <a:pt x="246580" y="565079"/>
                </a:cubicBezTo>
                <a:cubicBezTo>
                  <a:pt x="249429" y="575527"/>
                  <a:pt x="252011" y="586215"/>
                  <a:pt x="256854" y="595901"/>
                </a:cubicBezTo>
                <a:cubicBezTo>
                  <a:pt x="262376" y="606945"/>
                  <a:pt x="270553" y="616449"/>
                  <a:pt x="277402" y="626723"/>
                </a:cubicBezTo>
                <a:cubicBezTo>
                  <a:pt x="280827" y="660970"/>
                  <a:pt x="280465" y="695811"/>
                  <a:pt x="287677" y="729465"/>
                </a:cubicBezTo>
                <a:cubicBezTo>
                  <a:pt x="290886" y="744441"/>
                  <a:pt x="302192" y="756484"/>
                  <a:pt x="308225" y="770562"/>
                </a:cubicBezTo>
                <a:cubicBezTo>
                  <a:pt x="312491" y="780516"/>
                  <a:pt x="315074" y="791110"/>
                  <a:pt x="318499" y="801384"/>
                </a:cubicBezTo>
                <a:cubicBezTo>
                  <a:pt x="321924" y="835631"/>
                  <a:pt x="323540" y="870108"/>
                  <a:pt x="328773" y="904126"/>
                </a:cubicBezTo>
                <a:cubicBezTo>
                  <a:pt x="330420" y="914830"/>
                  <a:pt x="339047" y="924118"/>
                  <a:pt x="339047" y="934948"/>
                </a:cubicBezTo>
                <a:cubicBezTo>
                  <a:pt x="339047" y="949069"/>
                  <a:pt x="332198" y="962346"/>
                  <a:pt x="328773" y="976045"/>
                </a:cubicBezTo>
                <a:lnTo>
                  <a:pt x="308225" y="93494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3821987" y="1705510"/>
            <a:ext cx="143838" cy="813397"/>
          </a:xfrm>
          <a:custGeom>
            <a:avLst/>
            <a:gdLst>
              <a:gd name="connsiteX0" fmla="*/ 0 w 143838"/>
              <a:gd name="connsiteY0" fmla="*/ 0 h 813397"/>
              <a:gd name="connsiteX1" fmla="*/ 20548 w 143838"/>
              <a:gd name="connsiteY1" fmla="*/ 92468 h 813397"/>
              <a:gd name="connsiteX2" fmla="*/ 61644 w 143838"/>
              <a:gd name="connsiteY2" fmla="*/ 339047 h 813397"/>
              <a:gd name="connsiteX3" fmla="*/ 82193 w 143838"/>
              <a:gd name="connsiteY3" fmla="*/ 359596 h 813397"/>
              <a:gd name="connsiteX4" fmla="*/ 102741 w 143838"/>
              <a:gd name="connsiteY4" fmla="*/ 410966 h 813397"/>
              <a:gd name="connsiteX5" fmla="*/ 123289 w 143838"/>
              <a:gd name="connsiteY5" fmla="*/ 647272 h 813397"/>
              <a:gd name="connsiteX6" fmla="*/ 133564 w 143838"/>
              <a:gd name="connsiteY6" fmla="*/ 678094 h 813397"/>
              <a:gd name="connsiteX7" fmla="*/ 143838 w 143838"/>
              <a:gd name="connsiteY7" fmla="*/ 791110 h 81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838" h="813397">
                <a:moveTo>
                  <a:pt x="0" y="0"/>
                </a:moveTo>
                <a:cubicBezTo>
                  <a:pt x="6849" y="30823"/>
                  <a:pt x="16786" y="61118"/>
                  <a:pt x="20548" y="92468"/>
                </a:cubicBezTo>
                <a:cubicBezTo>
                  <a:pt x="30364" y="174272"/>
                  <a:pt x="12998" y="266079"/>
                  <a:pt x="61644" y="339047"/>
                </a:cubicBezTo>
                <a:cubicBezTo>
                  <a:pt x="67017" y="347107"/>
                  <a:pt x="75343" y="352746"/>
                  <a:pt x="82193" y="359596"/>
                </a:cubicBezTo>
                <a:cubicBezTo>
                  <a:pt x="89042" y="376719"/>
                  <a:pt x="100133" y="392709"/>
                  <a:pt x="102741" y="410966"/>
                </a:cubicBezTo>
                <a:cubicBezTo>
                  <a:pt x="126654" y="578357"/>
                  <a:pt x="99901" y="530338"/>
                  <a:pt x="123289" y="647272"/>
                </a:cubicBezTo>
                <a:cubicBezTo>
                  <a:pt x="125413" y="657892"/>
                  <a:pt x="130139" y="667820"/>
                  <a:pt x="133564" y="678094"/>
                </a:cubicBezTo>
                <a:cubicBezTo>
                  <a:pt x="144122" y="804797"/>
                  <a:pt x="143838" y="842623"/>
                  <a:pt x="143838" y="791110"/>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3842535" y="1736333"/>
            <a:ext cx="266237" cy="839201"/>
          </a:xfrm>
          <a:custGeom>
            <a:avLst/>
            <a:gdLst>
              <a:gd name="connsiteX0" fmla="*/ 0 w 266237"/>
              <a:gd name="connsiteY0" fmla="*/ 0 h 839201"/>
              <a:gd name="connsiteX1" fmla="*/ 102741 w 266237"/>
              <a:gd name="connsiteY1" fmla="*/ 256854 h 839201"/>
              <a:gd name="connsiteX2" fmla="*/ 133564 w 266237"/>
              <a:gd name="connsiteY2" fmla="*/ 431514 h 839201"/>
              <a:gd name="connsiteX3" fmla="*/ 154112 w 266237"/>
              <a:gd name="connsiteY3" fmla="*/ 462337 h 839201"/>
              <a:gd name="connsiteX4" fmla="*/ 164386 w 266237"/>
              <a:gd name="connsiteY4" fmla="*/ 513707 h 839201"/>
              <a:gd name="connsiteX5" fmla="*/ 195209 w 266237"/>
              <a:gd name="connsiteY5" fmla="*/ 575352 h 839201"/>
              <a:gd name="connsiteX6" fmla="*/ 205483 w 266237"/>
              <a:gd name="connsiteY6" fmla="*/ 606175 h 839201"/>
              <a:gd name="connsiteX7" fmla="*/ 236305 w 266237"/>
              <a:gd name="connsiteY7" fmla="*/ 626723 h 839201"/>
              <a:gd name="connsiteX8" fmla="*/ 246580 w 266237"/>
              <a:gd name="connsiteY8" fmla="*/ 832206 h 839201"/>
              <a:gd name="connsiteX9" fmla="*/ 195209 w 266237"/>
              <a:gd name="connsiteY9" fmla="*/ 832206 h 83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237" h="839201">
                <a:moveTo>
                  <a:pt x="0" y="0"/>
                </a:moveTo>
                <a:cubicBezTo>
                  <a:pt x="78516" y="224331"/>
                  <a:pt x="34583" y="143256"/>
                  <a:pt x="102741" y="256854"/>
                </a:cubicBezTo>
                <a:cubicBezTo>
                  <a:pt x="113015" y="315074"/>
                  <a:pt x="119225" y="374160"/>
                  <a:pt x="133564" y="431514"/>
                </a:cubicBezTo>
                <a:cubicBezTo>
                  <a:pt x="136559" y="443493"/>
                  <a:pt x="149776" y="450775"/>
                  <a:pt x="154112" y="462337"/>
                </a:cubicBezTo>
                <a:cubicBezTo>
                  <a:pt x="160243" y="478688"/>
                  <a:pt x="158418" y="497296"/>
                  <a:pt x="164386" y="513707"/>
                </a:cubicBezTo>
                <a:cubicBezTo>
                  <a:pt x="172237" y="535298"/>
                  <a:pt x="185878" y="554358"/>
                  <a:pt x="195209" y="575352"/>
                </a:cubicBezTo>
                <a:cubicBezTo>
                  <a:pt x="199608" y="585249"/>
                  <a:pt x="198718" y="597718"/>
                  <a:pt x="205483" y="606175"/>
                </a:cubicBezTo>
                <a:cubicBezTo>
                  <a:pt x="213197" y="615817"/>
                  <a:pt x="226031" y="619874"/>
                  <a:pt x="236305" y="626723"/>
                </a:cubicBezTo>
                <a:cubicBezTo>
                  <a:pt x="260406" y="699024"/>
                  <a:pt x="284248" y="744314"/>
                  <a:pt x="246580" y="832206"/>
                </a:cubicBezTo>
                <a:cubicBezTo>
                  <a:pt x="239835" y="847945"/>
                  <a:pt x="212333" y="832206"/>
                  <a:pt x="195209" y="832206"/>
                </a:cubicBez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565133" y="1736333"/>
            <a:ext cx="309071" cy="863290"/>
          </a:xfrm>
          <a:custGeom>
            <a:avLst/>
            <a:gdLst>
              <a:gd name="connsiteX0" fmla="*/ 0 w 309071"/>
              <a:gd name="connsiteY0" fmla="*/ 0 h 863290"/>
              <a:gd name="connsiteX1" fmla="*/ 10274 w 309071"/>
              <a:gd name="connsiteY1" fmla="*/ 61645 h 863290"/>
              <a:gd name="connsiteX2" fmla="*/ 41096 w 309071"/>
              <a:gd name="connsiteY2" fmla="*/ 92467 h 863290"/>
              <a:gd name="connsiteX3" fmla="*/ 102741 w 309071"/>
              <a:gd name="connsiteY3" fmla="*/ 184934 h 863290"/>
              <a:gd name="connsiteX4" fmla="*/ 113015 w 309071"/>
              <a:gd name="connsiteY4" fmla="*/ 215757 h 863290"/>
              <a:gd name="connsiteX5" fmla="*/ 133564 w 309071"/>
              <a:gd name="connsiteY5" fmla="*/ 256854 h 863290"/>
              <a:gd name="connsiteX6" fmla="*/ 143838 w 309071"/>
              <a:gd name="connsiteY6" fmla="*/ 297950 h 863290"/>
              <a:gd name="connsiteX7" fmla="*/ 184934 w 309071"/>
              <a:gd name="connsiteY7" fmla="*/ 349321 h 863290"/>
              <a:gd name="connsiteX8" fmla="*/ 205483 w 309071"/>
              <a:gd name="connsiteY8" fmla="*/ 462337 h 863290"/>
              <a:gd name="connsiteX9" fmla="*/ 215757 w 309071"/>
              <a:gd name="connsiteY9" fmla="*/ 698642 h 863290"/>
              <a:gd name="connsiteX10" fmla="*/ 256854 w 309071"/>
              <a:gd name="connsiteY10" fmla="*/ 811658 h 863290"/>
              <a:gd name="connsiteX11" fmla="*/ 287676 w 309071"/>
              <a:gd name="connsiteY11" fmla="*/ 852755 h 86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9071" h="863290">
                <a:moveTo>
                  <a:pt x="0" y="0"/>
                </a:moveTo>
                <a:cubicBezTo>
                  <a:pt x="3425" y="20548"/>
                  <a:pt x="1813" y="42609"/>
                  <a:pt x="10274" y="61645"/>
                </a:cubicBezTo>
                <a:cubicBezTo>
                  <a:pt x="16175" y="74922"/>
                  <a:pt x="32378" y="80843"/>
                  <a:pt x="41096" y="92467"/>
                </a:cubicBezTo>
                <a:cubicBezTo>
                  <a:pt x="63322" y="122102"/>
                  <a:pt x="82193" y="154112"/>
                  <a:pt x="102741" y="184934"/>
                </a:cubicBezTo>
                <a:cubicBezTo>
                  <a:pt x="106166" y="195208"/>
                  <a:pt x="108749" y="205803"/>
                  <a:pt x="113015" y="215757"/>
                </a:cubicBezTo>
                <a:cubicBezTo>
                  <a:pt x="119048" y="229835"/>
                  <a:pt x="128186" y="242513"/>
                  <a:pt x="133564" y="256854"/>
                </a:cubicBezTo>
                <a:cubicBezTo>
                  <a:pt x="138522" y="270075"/>
                  <a:pt x="136981" y="285607"/>
                  <a:pt x="143838" y="297950"/>
                </a:cubicBezTo>
                <a:cubicBezTo>
                  <a:pt x="154487" y="317119"/>
                  <a:pt x="171235" y="332197"/>
                  <a:pt x="184934" y="349321"/>
                </a:cubicBezTo>
                <a:cubicBezTo>
                  <a:pt x="189436" y="371830"/>
                  <a:pt x="204099" y="442265"/>
                  <a:pt x="205483" y="462337"/>
                </a:cubicBezTo>
                <a:cubicBezTo>
                  <a:pt x="210907" y="540993"/>
                  <a:pt x="207644" y="620218"/>
                  <a:pt x="215757" y="698642"/>
                </a:cubicBezTo>
                <a:cubicBezTo>
                  <a:pt x="216422" y="705071"/>
                  <a:pt x="250156" y="802090"/>
                  <a:pt x="256854" y="811658"/>
                </a:cubicBezTo>
                <a:cubicBezTo>
                  <a:pt x="287431" y="855340"/>
                  <a:pt x="338171" y="878003"/>
                  <a:pt x="287676" y="852755"/>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3955551" y="1756881"/>
            <a:ext cx="154553" cy="626723"/>
          </a:xfrm>
          <a:custGeom>
            <a:avLst/>
            <a:gdLst>
              <a:gd name="connsiteX0" fmla="*/ 0 w 154553"/>
              <a:gd name="connsiteY0" fmla="*/ 0 h 626723"/>
              <a:gd name="connsiteX1" fmla="*/ 30822 w 154553"/>
              <a:gd name="connsiteY1" fmla="*/ 51371 h 626723"/>
              <a:gd name="connsiteX2" fmla="*/ 51370 w 154553"/>
              <a:gd name="connsiteY2" fmla="*/ 133564 h 626723"/>
              <a:gd name="connsiteX3" fmla="*/ 82193 w 154553"/>
              <a:gd name="connsiteY3" fmla="*/ 236306 h 626723"/>
              <a:gd name="connsiteX4" fmla="*/ 92467 w 154553"/>
              <a:gd name="connsiteY4" fmla="*/ 359595 h 626723"/>
              <a:gd name="connsiteX5" fmla="*/ 123289 w 154553"/>
              <a:gd name="connsiteY5" fmla="*/ 482885 h 626723"/>
              <a:gd name="connsiteX6" fmla="*/ 133564 w 154553"/>
              <a:gd name="connsiteY6" fmla="*/ 523982 h 626723"/>
              <a:gd name="connsiteX7" fmla="*/ 143838 w 154553"/>
              <a:gd name="connsiteY7" fmla="*/ 554804 h 626723"/>
              <a:gd name="connsiteX8" fmla="*/ 154112 w 154553"/>
              <a:gd name="connsiteY8" fmla="*/ 606175 h 626723"/>
              <a:gd name="connsiteX9" fmla="*/ 133564 w 154553"/>
              <a:gd name="connsiteY9" fmla="*/ 626723 h 626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553" h="626723">
                <a:moveTo>
                  <a:pt x="0" y="0"/>
                </a:moveTo>
                <a:cubicBezTo>
                  <a:pt x="10274" y="17124"/>
                  <a:pt x="23654" y="32733"/>
                  <a:pt x="30822" y="51371"/>
                </a:cubicBezTo>
                <a:cubicBezTo>
                  <a:pt x="40960" y="77730"/>
                  <a:pt x="43611" y="106410"/>
                  <a:pt x="51370" y="133564"/>
                </a:cubicBezTo>
                <a:cubicBezTo>
                  <a:pt x="74894" y="215896"/>
                  <a:pt x="64035" y="181830"/>
                  <a:pt x="82193" y="236306"/>
                </a:cubicBezTo>
                <a:cubicBezTo>
                  <a:pt x="85618" y="277402"/>
                  <a:pt x="85687" y="318917"/>
                  <a:pt x="92467" y="359595"/>
                </a:cubicBezTo>
                <a:cubicBezTo>
                  <a:pt x="99431" y="401380"/>
                  <a:pt x="113015" y="441788"/>
                  <a:pt x="123289" y="482885"/>
                </a:cubicBezTo>
                <a:cubicBezTo>
                  <a:pt x="126714" y="496584"/>
                  <a:pt x="129099" y="510586"/>
                  <a:pt x="133564" y="523982"/>
                </a:cubicBezTo>
                <a:cubicBezTo>
                  <a:pt x="136989" y="534256"/>
                  <a:pt x="141211" y="544298"/>
                  <a:pt x="143838" y="554804"/>
                </a:cubicBezTo>
                <a:cubicBezTo>
                  <a:pt x="148073" y="571745"/>
                  <a:pt x="156582" y="588888"/>
                  <a:pt x="154112" y="606175"/>
                </a:cubicBezTo>
                <a:cubicBezTo>
                  <a:pt x="152742" y="615764"/>
                  <a:pt x="140413" y="619874"/>
                  <a:pt x="133564" y="626723"/>
                </a:cubicBezTo>
              </a:path>
            </a:pathLst>
          </a:custGeom>
          <a:noFill/>
          <a:ln>
            <a:solidFill>
              <a:srgbClr val="EB1B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Arrow Connector 39"/>
          <p:cNvCxnSpPr/>
          <p:nvPr/>
        </p:nvCxnSpPr>
        <p:spPr>
          <a:xfrm>
            <a:off x="2517168" y="1269274"/>
            <a:ext cx="912974" cy="338770"/>
          </a:xfrm>
          <a:prstGeom prst="straightConnector1">
            <a:avLst/>
          </a:prstGeom>
          <a:ln w="38100">
            <a:solidFill>
              <a:srgbClr val="EB1BDC"/>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965771" y="1005265"/>
            <a:ext cx="1551397" cy="738664"/>
          </a:xfrm>
          <a:prstGeom prst="rect">
            <a:avLst/>
          </a:prstGeom>
          <a:noFill/>
        </p:spPr>
        <p:txBody>
          <a:bodyPr wrap="square" rtlCol="0">
            <a:spAutoFit/>
          </a:bodyPr>
          <a:lstStyle/>
          <a:p>
            <a:r>
              <a:rPr lang="en-US" sz="1400" dirty="0" smtClean="0"/>
              <a:t>Big connector (just outside of picture)</a:t>
            </a:r>
          </a:p>
          <a:p>
            <a:r>
              <a:rPr lang="en-US" sz="1400" dirty="0" smtClean="0"/>
              <a:t>It came from here</a:t>
            </a:r>
            <a:endParaRPr lang="en-US" sz="1400" dirty="0"/>
          </a:p>
        </p:txBody>
      </p:sp>
      <p:sp>
        <p:nvSpPr>
          <p:cNvPr id="43" name="Rectangle 42"/>
          <p:cNvSpPr/>
          <p:nvPr/>
        </p:nvSpPr>
        <p:spPr>
          <a:xfrm>
            <a:off x="3485825" y="1746608"/>
            <a:ext cx="791079" cy="2113186"/>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4972692" y="1266875"/>
            <a:ext cx="2237743" cy="523220"/>
          </a:xfrm>
          <a:prstGeom prst="rect">
            <a:avLst/>
          </a:prstGeom>
          <a:noFill/>
        </p:spPr>
        <p:txBody>
          <a:bodyPr wrap="square" rtlCol="0">
            <a:spAutoFit/>
          </a:bodyPr>
          <a:lstStyle/>
          <a:p>
            <a:r>
              <a:rPr lang="en-US" sz="1400" dirty="0" smtClean="0"/>
              <a:t>Wires connected to big connector and to CLAP body</a:t>
            </a:r>
            <a:endParaRPr lang="en-US" sz="1400" dirty="0"/>
          </a:p>
        </p:txBody>
      </p:sp>
      <p:cxnSp>
        <p:nvCxnSpPr>
          <p:cNvPr id="22" name="Straight Arrow Connector 21"/>
          <p:cNvCxnSpPr/>
          <p:nvPr/>
        </p:nvCxnSpPr>
        <p:spPr>
          <a:xfrm flipH="1">
            <a:off x="2194960" y="1695025"/>
            <a:ext cx="1" cy="158274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2695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4530" y="349321"/>
            <a:ext cx="7968849" cy="646331"/>
          </a:xfrm>
          <a:prstGeom prst="rect">
            <a:avLst/>
          </a:prstGeom>
          <a:noFill/>
        </p:spPr>
        <p:txBody>
          <a:bodyPr wrap="square" rtlCol="0">
            <a:spAutoFit/>
          </a:bodyPr>
          <a:lstStyle/>
          <a:p>
            <a:r>
              <a:rPr lang="en-US" dirty="0" smtClean="0"/>
              <a:t>Step 6. Disconnect solenoid connectors by pulling up on black connector. </a:t>
            </a:r>
          </a:p>
          <a:p>
            <a:r>
              <a:rPr lang="en-US" dirty="0" smtClean="0"/>
              <a:t>There are 10 solenoids – be sure they are all disconnected.</a:t>
            </a:r>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8764" t="19382" r="1208" b="14551"/>
          <a:stretch/>
        </p:blipFill>
        <p:spPr>
          <a:xfrm>
            <a:off x="244335" y="1089413"/>
            <a:ext cx="5691884" cy="4027471"/>
          </a:xfrm>
          <a:prstGeom prst="rect">
            <a:avLst/>
          </a:prstGeom>
        </p:spPr>
      </p:pic>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2202" t="32976" r="55427" b="21335"/>
          <a:stretch/>
        </p:blipFill>
        <p:spPr>
          <a:xfrm>
            <a:off x="6390291" y="1413960"/>
            <a:ext cx="2417378" cy="3702924"/>
          </a:xfrm>
          <a:prstGeom prst="rect">
            <a:avLst/>
          </a:prstGeom>
        </p:spPr>
      </p:pic>
      <p:cxnSp>
        <p:nvCxnSpPr>
          <p:cNvPr id="6" name="Straight Arrow Connector 5"/>
          <p:cNvCxnSpPr/>
          <p:nvPr/>
        </p:nvCxnSpPr>
        <p:spPr>
          <a:xfrm flipV="1">
            <a:off x="5265683" y="3478924"/>
            <a:ext cx="1765738" cy="2301766"/>
          </a:xfrm>
          <a:prstGeom prst="straightConnector1">
            <a:avLst/>
          </a:prstGeom>
          <a:ln w="38100">
            <a:solidFill>
              <a:srgbClr val="EB1BDC"/>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6148553" y="4156841"/>
            <a:ext cx="1765738" cy="2301766"/>
          </a:xfrm>
          <a:prstGeom prst="straightConnector1">
            <a:avLst/>
          </a:prstGeom>
          <a:ln w="38100">
            <a:solidFill>
              <a:srgbClr val="EB1BDC"/>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584027" y="5780690"/>
            <a:ext cx="2102069" cy="369332"/>
          </a:xfrm>
          <a:prstGeom prst="rect">
            <a:avLst/>
          </a:prstGeom>
          <a:noFill/>
        </p:spPr>
        <p:txBody>
          <a:bodyPr wrap="square" rtlCol="0">
            <a:spAutoFit/>
          </a:bodyPr>
          <a:lstStyle/>
          <a:p>
            <a:r>
              <a:rPr lang="en-US" dirty="0" smtClean="0"/>
              <a:t>Solenoid connector</a:t>
            </a:r>
            <a:endParaRPr lang="en-US" dirty="0"/>
          </a:p>
        </p:txBody>
      </p:sp>
      <p:sp>
        <p:nvSpPr>
          <p:cNvPr id="9" name="TextBox 8"/>
          <p:cNvSpPr txBox="1"/>
          <p:nvPr/>
        </p:nvSpPr>
        <p:spPr>
          <a:xfrm>
            <a:off x="5097517" y="6458607"/>
            <a:ext cx="3342290" cy="369332"/>
          </a:xfrm>
          <a:prstGeom prst="rect">
            <a:avLst/>
          </a:prstGeom>
          <a:noFill/>
        </p:spPr>
        <p:txBody>
          <a:bodyPr wrap="square" rtlCol="0">
            <a:spAutoFit/>
          </a:bodyPr>
          <a:lstStyle/>
          <a:p>
            <a:r>
              <a:rPr lang="en-US" dirty="0" smtClean="0"/>
              <a:t>Solenoid connector socket</a:t>
            </a:r>
            <a:endParaRPr lang="en-US" dirty="0"/>
          </a:p>
        </p:txBody>
      </p:sp>
    </p:spTree>
    <p:extLst>
      <p:ext uri="{BB962C8B-B14F-4D97-AF65-F5344CB8AC3E}">
        <p14:creationId xmlns:p14="http://schemas.microsoft.com/office/powerpoint/2010/main" val="272178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1638" t="17612" r="22500" b="24747"/>
          <a:stretch/>
        </p:blipFill>
        <p:spPr>
          <a:xfrm>
            <a:off x="4206775" y="2702103"/>
            <a:ext cx="4341324" cy="3359649"/>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8764" t="19382" r="14703" b="30528"/>
          <a:stretch/>
        </p:blipFill>
        <p:spPr>
          <a:xfrm>
            <a:off x="244336" y="1852093"/>
            <a:ext cx="3598200" cy="2391134"/>
          </a:xfrm>
          <a:prstGeom prst="rect">
            <a:avLst/>
          </a:prstGeom>
        </p:spPr>
      </p:pic>
      <p:sp>
        <p:nvSpPr>
          <p:cNvPr id="5" name="TextBox 4"/>
          <p:cNvSpPr txBox="1"/>
          <p:nvPr/>
        </p:nvSpPr>
        <p:spPr>
          <a:xfrm>
            <a:off x="544531" y="205483"/>
            <a:ext cx="8158036" cy="1200329"/>
          </a:xfrm>
          <a:prstGeom prst="rect">
            <a:avLst/>
          </a:prstGeom>
          <a:noFill/>
          <a:ln>
            <a:noFill/>
          </a:ln>
        </p:spPr>
        <p:txBody>
          <a:bodyPr wrap="square" rtlCol="0">
            <a:spAutoFit/>
          </a:bodyPr>
          <a:lstStyle/>
          <a:p>
            <a:r>
              <a:rPr lang="en-US" dirty="0" smtClean="0"/>
              <a:t>Step 7.  Remove the 5 machine screws holding the top board to the CLAP head.  These screws are identical to the machine screws you removed in Step 1.  The </a:t>
            </a:r>
            <a:r>
              <a:rPr lang="en-US" dirty="0" smtClean="0">
                <a:solidFill>
                  <a:srgbClr val="EB1BDC"/>
                </a:solidFill>
              </a:rPr>
              <a:t>pink arrows</a:t>
            </a:r>
            <a:r>
              <a:rPr lang="en-US" dirty="0" smtClean="0"/>
              <a:t> indicate the screw locations.  The </a:t>
            </a:r>
            <a:r>
              <a:rPr lang="en-US" dirty="0" smtClean="0">
                <a:solidFill>
                  <a:srgbClr val="13D8F3"/>
                </a:solidFill>
              </a:rPr>
              <a:t>blue arrows </a:t>
            </a:r>
            <a:r>
              <a:rPr lang="en-US" dirty="0" smtClean="0"/>
              <a:t>show the holes where the screws have been removed.</a:t>
            </a:r>
            <a:endParaRPr lang="en-US" dirty="0"/>
          </a:p>
        </p:txBody>
      </p:sp>
      <p:cxnSp>
        <p:nvCxnSpPr>
          <p:cNvPr id="6" name="Straight Arrow Connector 5"/>
          <p:cNvCxnSpPr/>
          <p:nvPr/>
        </p:nvCxnSpPr>
        <p:spPr>
          <a:xfrm flipH="1">
            <a:off x="2281435" y="2366464"/>
            <a:ext cx="236305" cy="441789"/>
          </a:xfrm>
          <a:prstGeom prst="straightConnector1">
            <a:avLst/>
          </a:prstGeom>
          <a:ln w="38100">
            <a:solidFill>
              <a:srgbClr val="EB1BDC"/>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2433834" y="2732925"/>
            <a:ext cx="236305" cy="441789"/>
          </a:xfrm>
          <a:prstGeom prst="straightConnector1">
            <a:avLst/>
          </a:prstGeom>
          <a:ln w="38100">
            <a:solidFill>
              <a:srgbClr val="EB1BDC"/>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1517721" y="2291136"/>
            <a:ext cx="236305" cy="441789"/>
          </a:xfrm>
          <a:prstGeom prst="straightConnector1">
            <a:avLst/>
          </a:prstGeom>
          <a:ln w="38100">
            <a:solidFill>
              <a:srgbClr val="EB1BDC"/>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1511441" y="2873321"/>
            <a:ext cx="236305" cy="441789"/>
          </a:xfrm>
          <a:prstGeom prst="straightConnector1">
            <a:avLst/>
          </a:prstGeom>
          <a:ln w="38100">
            <a:solidFill>
              <a:srgbClr val="EB1BDC"/>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872731" y="2583931"/>
            <a:ext cx="236305" cy="441789"/>
          </a:xfrm>
          <a:prstGeom prst="straightConnector1">
            <a:avLst/>
          </a:prstGeom>
          <a:ln w="38100">
            <a:solidFill>
              <a:srgbClr val="EB1BDC"/>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5968145" y="3094215"/>
            <a:ext cx="236305" cy="441789"/>
          </a:xfrm>
          <a:prstGeom prst="straightConnector1">
            <a:avLst/>
          </a:prstGeom>
          <a:ln w="38100">
            <a:solidFill>
              <a:srgbClr val="13D8F3"/>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5401354" y="3801438"/>
            <a:ext cx="236305" cy="441789"/>
          </a:xfrm>
          <a:prstGeom prst="straightConnector1">
            <a:avLst/>
          </a:prstGeom>
          <a:ln w="38100">
            <a:solidFill>
              <a:srgbClr val="13D8F3"/>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6066320" y="4529191"/>
            <a:ext cx="236305" cy="441789"/>
          </a:xfrm>
          <a:prstGeom prst="straightConnector1">
            <a:avLst/>
          </a:prstGeom>
          <a:ln w="38100">
            <a:solidFill>
              <a:srgbClr val="13D8F3"/>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7030379" y="4239802"/>
            <a:ext cx="236305" cy="441789"/>
          </a:xfrm>
          <a:prstGeom prst="straightConnector1">
            <a:avLst/>
          </a:prstGeom>
          <a:ln w="38100">
            <a:solidFill>
              <a:srgbClr val="13D8F3"/>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6975013" y="3315109"/>
            <a:ext cx="236305" cy="441789"/>
          </a:xfrm>
          <a:prstGeom prst="straightConnector1">
            <a:avLst/>
          </a:prstGeom>
          <a:ln w="38100">
            <a:solidFill>
              <a:srgbClr val="13D8F3"/>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3614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0693" y="318499"/>
            <a:ext cx="8239874" cy="1200329"/>
          </a:xfrm>
          <a:prstGeom prst="rect">
            <a:avLst/>
          </a:prstGeom>
          <a:noFill/>
        </p:spPr>
        <p:txBody>
          <a:bodyPr wrap="square" rtlCol="0">
            <a:spAutoFit/>
          </a:bodyPr>
          <a:lstStyle/>
          <a:p>
            <a:r>
              <a:rPr lang="en-US" dirty="0" smtClean="0"/>
              <a:t>Step 8. Carefully pop up the top board.  Try to do this as vertically as possible.  It is connected  to the board underneath by electrical connectors with thin pins – you don’t want to bend the pins!  Also note the orientation of the connectors so when you replace the top board you have it in the right orientation.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513" y="1666981"/>
            <a:ext cx="5111964" cy="3833973"/>
          </a:xfrm>
          <a:prstGeom prst="rect">
            <a:avLst/>
          </a:prstGeom>
        </p:spPr>
      </p:pic>
      <p:cxnSp>
        <p:nvCxnSpPr>
          <p:cNvPr id="7" name="Straight Arrow Connector 6"/>
          <p:cNvCxnSpPr/>
          <p:nvPr/>
        </p:nvCxnSpPr>
        <p:spPr>
          <a:xfrm flipH="1">
            <a:off x="3624495" y="2075379"/>
            <a:ext cx="236305" cy="441789"/>
          </a:xfrm>
          <a:prstGeom prst="straightConnector1">
            <a:avLst/>
          </a:prstGeom>
          <a:ln w="38100">
            <a:solidFill>
              <a:srgbClr val="EB1BDC"/>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2728931" y="2272299"/>
            <a:ext cx="236305" cy="441789"/>
          </a:xfrm>
          <a:prstGeom prst="straightConnector1">
            <a:avLst/>
          </a:prstGeom>
          <a:ln w="38100">
            <a:solidFill>
              <a:srgbClr val="EB1BDC"/>
            </a:solidFill>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3742647" y="3914454"/>
            <a:ext cx="777983" cy="349321"/>
          </a:xfrm>
          <a:prstGeom prst="ellipse">
            <a:avLst/>
          </a:prstGeom>
          <a:noFill/>
          <a:ln w="38100">
            <a:solidFill>
              <a:srgbClr val="EB1B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451260" y="4500081"/>
            <a:ext cx="884435" cy="429802"/>
          </a:xfrm>
          <a:prstGeom prst="ellipse">
            <a:avLst/>
          </a:prstGeom>
          <a:noFill/>
          <a:ln w="38100">
            <a:solidFill>
              <a:srgbClr val="EB1B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390525" y="2272299"/>
            <a:ext cx="2661007" cy="1477328"/>
          </a:xfrm>
          <a:prstGeom prst="rect">
            <a:avLst/>
          </a:prstGeom>
          <a:noFill/>
        </p:spPr>
        <p:txBody>
          <a:bodyPr wrap="square" rtlCol="0">
            <a:spAutoFit/>
          </a:bodyPr>
          <a:lstStyle/>
          <a:p>
            <a:r>
              <a:rPr lang="en-US" dirty="0" smtClean="0"/>
              <a:t>Connectors on top board indicated by </a:t>
            </a:r>
            <a:r>
              <a:rPr lang="en-US" dirty="0" smtClean="0">
                <a:solidFill>
                  <a:srgbClr val="EB1BDC"/>
                </a:solidFill>
              </a:rPr>
              <a:t>pink arrows</a:t>
            </a:r>
            <a:r>
              <a:rPr lang="en-US" dirty="0" smtClean="0"/>
              <a:t>.  Thin pins that go into connectors are in </a:t>
            </a:r>
            <a:r>
              <a:rPr lang="en-US" dirty="0" smtClean="0">
                <a:solidFill>
                  <a:srgbClr val="EB1BDC"/>
                </a:solidFill>
              </a:rPr>
              <a:t>pink circles</a:t>
            </a:r>
            <a:r>
              <a:rPr lang="en-US" dirty="0" smtClean="0"/>
              <a:t>. </a:t>
            </a:r>
            <a:endParaRPr lang="en-US" dirty="0"/>
          </a:p>
        </p:txBody>
      </p:sp>
      <p:sp>
        <p:nvSpPr>
          <p:cNvPr id="12" name="TextBox 11"/>
          <p:cNvSpPr txBox="1"/>
          <p:nvPr/>
        </p:nvSpPr>
        <p:spPr>
          <a:xfrm>
            <a:off x="3624495" y="5928189"/>
            <a:ext cx="5427037" cy="646331"/>
          </a:xfrm>
          <a:prstGeom prst="rect">
            <a:avLst/>
          </a:prstGeom>
          <a:noFill/>
        </p:spPr>
        <p:txBody>
          <a:bodyPr wrap="square" rtlCol="0">
            <a:spAutoFit/>
          </a:bodyPr>
          <a:lstStyle/>
          <a:p>
            <a:r>
              <a:rPr lang="en-US" dirty="0" smtClean="0"/>
              <a:t>Lay the top board aside somewhere safe, you will be putting it back into the CLAP shortly. </a:t>
            </a:r>
            <a:endParaRPr lang="en-US" dirty="0"/>
          </a:p>
        </p:txBody>
      </p:sp>
    </p:spTree>
    <p:extLst>
      <p:ext uri="{BB962C8B-B14F-4D97-AF65-F5344CB8AC3E}">
        <p14:creationId xmlns:p14="http://schemas.microsoft.com/office/powerpoint/2010/main" val="9858269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TotalTime>
  <Words>1348</Words>
  <Application>Microsoft Office PowerPoint</Application>
  <PresentationFormat>On-screen Show (4:3)</PresentationFormat>
  <Paragraphs>75</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NOAA/ESRL/GMD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Betsy Andrews</dc:creator>
  <cp:lastModifiedBy>Betsy Andrews</cp:lastModifiedBy>
  <cp:revision>16</cp:revision>
  <dcterms:created xsi:type="dcterms:W3CDTF">2014-11-07T20:46:15Z</dcterms:created>
  <dcterms:modified xsi:type="dcterms:W3CDTF">2014-11-07T23:41:34Z</dcterms:modified>
</cp:coreProperties>
</file>