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29061-46CE-B44B-95CB-E27CE3874C91}" type="datetimeFigureOut">
              <a:rPr lang="en-US" smtClean="0"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17C5-A1EB-A24F-A182-EDECB95B6C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D249C-0487-EB47-855A-E8AB5A9C7437}" type="datetimeFigureOut">
              <a:rPr lang="en-US" smtClean="0"/>
              <a:t>9/7/11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F0ABD-20CA-F64B-8E13-7438EBF4EB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D69040E-5624-5E40-B101-24009364565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09/28/10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23476F-0E06-1145-A8A9-BD060B5DDA2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041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549ECF1-9769-8149-B9D0-8F3F5AA39F81}" type="slidenum">
              <a:rPr lang="en-US" sz="120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20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09/28/10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2BF9F5-3C7E-444D-9E17-DD9947726D2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349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  <a:effectLst/>
        </p:spPr>
        <p:txBody>
          <a:bodyPr vert="horz" tIns="0" rIns="18288" bIns="0" anchor="b">
            <a:normAutofit/>
          </a:bodyPr>
          <a:lstStyle>
            <a:lvl1pPr algn="r" rtl="0">
              <a:spcBef>
                <a:spcPct val="0"/>
              </a:spcBef>
              <a:buNone/>
              <a:defRPr sz="5600" b="1" cap="none" spc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8/8/11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pic>
        <p:nvPicPr>
          <p:cNvPr id="7" name="Picture 50" descr="NOAA-Logo_CircleWhite_Rest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257800"/>
            <a:ext cx="7302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 descr="CIRA-Logo-Trans-HiRes.png"/>
          <p:cNvPicPr>
            <a:picLocks noChangeAspect="1"/>
          </p:cNvPicPr>
          <p:nvPr/>
        </p:nvPicPr>
        <p:blipFill>
          <a:blip r:embed="rId3" cstate="print">
            <a:lum bright="-8000"/>
          </a:blip>
          <a:srcRect/>
          <a:stretch>
            <a:fillRect/>
          </a:stretch>
        </p:blipFill>
        <p:spPr bwMode="auto">
          <a:xfrm>
            <a:off x="3200400" y="5334000"/>
            <a:ext cx="12334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4" descr="CIRES-Logo_Trans-HiRe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5713" y="5334000"/>
            <a:ext cx="118268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74" descr="FAA_Logo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257800"/>
            <a:ext cx="738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8/8/11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t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8/8/11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8/8/11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latin typeface="Calibri"/>
              </a:defRPr>
            </a:lvl1pPr>
          </a:lstStyle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8/8/11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latin typeface="Calibri"/>
              </a:defRPr>
            </a:lvl1pPr>
          </a:lstStyle>
          <a:p>
            <a:r>
              <a:rPr lang="en-US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latin typeface="Calibri"/>
              </a:defRPr>
            </a:lvl1pPr>
          </a:lstStyle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rot="21435692">
            <a:off x="-19045" y="216550"/>
            <a:ext cx="9163050" cy="6492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966"/>
              </a:cxn>
              <a:cxn ang="0">
                <a:pos x="1608" y="282"/>
              </a:cxn>
              <a:cxn ang="0">
                <a:pos x="4110" y="1008"/>
              </a:cxn>
              <a:cxn ang="0">
                <a:pos x="5772" y="0"/>
              </a:cxn>
            </a:cxnLst>
            <a:rect l="0" t="0" r="0" b="0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31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rot="21435692">
            <a:off x="-14309" y="290003"/>
            <a:ext cx="9175812" cy="5303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732"/>
              </a:cxn>
              <a:cxn ang="0">
                <a:pos x="1638" y="228"/>
              </a:cxn>
              <a:cxn ang="0">
                <a:pos x="4122" y="816"/>
              </a:cxn>
              <a:cxn ang="0">
                <a:pos x="5766" y="0"/>
              </a:cxn>
            </a:cxnLst>
            <a:rect l="0" t="0" r="0" b="0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31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4" name="Picture 19" descr="noaa_logo_whtTs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10613" y="6397625"/>
            <a:ext cx="387350" cy="384175"/>
          </a:xfrm>
          <a:prstGeom prst="rect">
            <a:avLst/>
          </a:prstGeom>
          <a:noFill/>
        </p:spPr>
      </p:pic>
      <p:pic>
        <p:nvPicPr>
          <p:cNvPr id="25" name="Picture 18" descr="Blue Marble _shado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" y="47625"/>
            <a:ext cx="666750" cy="682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bg2">
              <a:lumMod val="2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4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Object-Based Approach for Identifying and Evaluating Convective Initiation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Forecast Impact and Quality Assessment Section, NOAA/ESRL/GSD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0681F84-6AF5-8A45-982D-ED33021CDC25}" type="slidenum">
              <a:rPr lang="en-US"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943100" y="1557338"/>
            <a:ext cx="1312863" cy="3860800"/>
          </a:xfrm>
          <a:custGeom>
            <a:avLst/>
            <a:gdLst>
              <a:gd name="T0" fmla="*/ 714999 w 1312581"/>
              <a:gd name="T1" fmla="*/ 203200 h 3860800"/>
              <a:gd name="T2" fmla="*/ 511755 w 1312581"/>
              <a:gd name="T3" fmla="*/ 355600 h 3860800"/>
              <a:gd name="T4" fmla="*/ 410133 w 1312581"/>
              <a:gd name="T5" fmla="*/ 440266 h 3860800"/>
              <a:gd name="T6" fmla="*/ 223827 w 1312581"/>
              <a:gd name="T7" fmla="*/ 626533 h 3860800"/>
              <a:gd name="T8" fmla="*/ 88331 w 1312581"/>
              <a:gd name="T9" fmla="*/ 795866 h 3860800"/>
              <a:gd name="T10" fmla="*/ 88331 w 1312581"/>
              <a:gd name="T11" fmla="*/ 1236133 h 3860800"/>
              <a:gd name="T12" fmla="*/ 122205 w 1312581"/>
              <a:gd name="T13" fmla="*/ 1388533 h 3860800"/>
              <a:gd name="T14" fmla="*/ 173016 w 1312581"/>
              <a:gd name="T15" fmla="*/ 1439333 h 3860800"/>
              <a:gd name="T16" fmla="*/ 206889 w 1312581"/>
              <a:gd name="T17" fmla="*/ 1507066 h 3860800"/>
              <a:gd name="T18" fmla="*/ 156079 w 1312581"/>
              <a:gd name="T19" fmla="*/ 1761066 h 3860800"/>
              <a:gd name="T20" fmla="*/ 139142 w 1312581"/>
              <a:gd name="T21" fmla="*/ 1811866 h 3860800"/>
              <a:gd name="T22" fmla="*/ 122205 w 1312581"/>
              <a:gd name="T23" fmla="*/ 1913466 h 3860800"/>
              <a:gd name="T24" fmla="*/ 88331 w 1312581"/>
              <a:gd name="T25" fmla="*/ 1998133 h 3860800"/>
              <a:gd name="T26" fmla="*/ 71394 w 1312581"/>
              <a:gd name="T27" fmla="*/ 2065866 h 3860800"/>
              <a:gd name="T28" fmla="*/ 3646 w 1312581"/>
              <a:gd name="T29" fmla="*/ 2167466 h 3860800"/>
              <a:gd name="T30" fmla="*/ 3646 w 1312581"/>
              <a:gd name="T31" fmla="*/ 3081866 h 3860800"/>
              <a:gd name="T32" fmla="*/ 20583 w 1312581"/>
              <a:gd name="T33" fmla="*/ 3640666 h 3860800"/>
              <a:gd name="T34" fmla="*/ 122205 w 1312581"/>
              <a:gd name="T35" fmla="*/ 3725333 h 3860800"/>
              <a:gd name="T36" fmla="*/ 257700 w 1312581"/>
              <a:gd name="T37" fmla="*/ 3826933 h 3860800"/>
              <a:gd name="T38" fmla="*/ 325449 w 1312581"/>
              <a:gd name="T39" fmla="*/ 3843866 h 3860800"/>
              <a:gd name="T40" fmla="*/ 376260 w 1312581"/>
              <a:gd name="T41" fmla="*/ 3860800 h 3860800"/>
              <a:gd name="T42" fmla="*/ 427071 w 1312581"/>
              <a:gd name="T43" fmla="*/ 3793066 h 3860800"/>
              <a:gd name="T44" fmla="*/ 528693 w 1312581"/>
              <a:gd name="T45" fmla="*/ 3606800 h 3860800"/>
              <a:gd name="T46" fmla="*/ 562566 w 1312581"/>
              <a:gd name="T47" fmla="*/ 3318933 h 3860800"/>
              <a:gd name="T48" fmla="*/ 596440 w 1312581"/>
              <a:gd name="T49" fmla="*/ 3064933 h 3860800"/>
              <a:gd name="T50" fmla="*/ 613377 w 1312581"/>
              <a:gd name="T51" fmla="*/ 2794000 h 3860800"/>
              <a:gd name="T52" fmla="*/ 647251 w 1312581"/>
              <a:gd name="T53" fmla="*/ 2624666 h 3860800"/>
              <a:gd name="T54" fmla="*/ 664188 w 1312581"/>
              <a:gd name="T55" fmla="*/ 2540000 h 3860800"/>
              <a:gd name="T56" fmla="*/ 748873 w 1312581"/>
              <a:gd name="T57" fmla="*/ 2438400 h 3860800"/>
              <a:gd name="T58" fmla="*/ 901306 w 1312581"/>
              <a:gd name="T59" fmla="*/ 2269066 h 3860800"/>
              <a:gd name="T60" fmla="*/ 1036802 w 1312581"/>
              <a:gd name="T61" fmla="*/ 2099733 h 3860800"/>
              <a:gd name="T62" fmla="*/ 1070675 w 1312581"/>
              <a:gd name="T63" fmla="*/ 2048933 h 3860800"/>
              <a:gd name="T64" fmla="*/ 1121486 w 1312581"/>
              <a:gd name="T65" fmla="*/ 2015066 h 3860800"/>
              <a:gd name="T66" fmla="*/ 1189234 w 1312581"/>
              <a:gd name="T67" fmla="*/ 1913466 h 3860800"/>
              <a:gd name="T68" fmla="*/ 1223108 w 1312581"/>
              <a:gd name="T69" fmla="*/ 1371600 h 3860800"/>
              <a:gd name="T70" fmla="*/ 1256982 w 1312581"/>
              <a:gd name="T71" fmla="*/ 1303866 h 3860800"/>
              <a:gd name="T72" fmla="*/ 1273919 w 1312581"/>
              <a:gd name="T73" fmla="*/ 1202266 h 3860800"/>
              <a:gd name="T74" fmla="*/ 1307793 w 1312581"/>
              <a:gd name="T75" fmla="*/ 1117600 h 3860800"/>
              <a:gd name="T76" fmla="*/ 1290856 w 1312581"/>
              <a:gd name="T77" fmla="*/ 372533 h 3860800"/>
              <a:gd name="T78" fmla="*/ 1206171 w 1312581"/>
              <a:gd name="T79" fmla="*/ 270933 h 3860800"/>
              <a:gd name="T80" fmla="*/ 1172297 w 1312581"/>
              <a:gd name="T81" fmla="*/ 220133 h 3860800"/>
              <a:gd name="T82" fmla="*/ 1155360 w 1312581"/>
              <a:gd name="T83" fmla="*/ 152400 h 3860800"/>
              <a:gd name="T84" fmla="*/ 952117 w 1312581"/>
              <a:gd name="T85" fmla="*/ 16933 h 3860800"/>
              <a:gd name="T86" fmla="*/ 901306 w 1312581"/>
              <a:gd name="T87" fmla="*/ 0 h 3860800"/>
              <a:gd name="T88" fmla="*/ 816620 w 1312581"/>
              <a:gd name="T89" fmla="*/ 16933 h 3860800"/>
              <a:gd name="T90" fmla="*/ 782747 w 1312581"/>
              <a:gd name="T91" fmla="*/ 67733 h 3860800"/>
              <a:gd name="T92" fmla="*/ 731936 w 1312581"/>
              <a:gd name="T93" fmla="*/ 101600 h 3860800"/>
              <a:gd name="T94" fmla="*/ 698062 w 1312581"/>
              <a:gd name="T95" fmla="*/ 101600 h 3860800"/>
              <a:gd name="T96" fmla="*/ 714999 w 1312581"/>
              <a:gd name="T97" fmla="*/ 203200 h 3860800"/>
              <a:gd name="T98" fmla="*/ 647112 w 1312581"/>
              <a:gd name="T99" fmla="*/ 2624666 h 3860800"/>
              <a:gd name="T100" fmla="*/ 511645 w 1312581"/>
              <a:gd name="T101" fmla="*/ 355600 h 3860800"/>
              <a:gd name="T102" fmla="*/ 511645 w 1312581"/>
              <a:gd name="T103" fmla="*/ 355600 h 3860800"/>
              <a:gd name="T104" fmla="*/ 0 w 1312581"/>
              <a:gd name="T105" fmla="*/ 0 h 3860800"/>
              <a:gd name="T106" fmla="*/ 1312581 w 1312581"/>
              <a:gd name="T107" fmla="*/ 3860800 h 3860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T104" t="T105" r="T106" b="T107"/>
            <a:pathLst>
              <a:path w="1312581" h="3860800">
                <a:moveTo>
                  <a:pt x="714845" y="203200"/>
                </a:moveTo>
                <a:cubicBezTo>
                  <a:pt x="647112" y="254000"/>
                  <a:pt x="571513" y="295732"/>
                  <a:pt x="511645" y="355600"/>
                </a:cubicBezTo>
                <a:cubicBezTo>
                  <a:pt x="446455" y="420790"/>
                  <a:pt x="480771" y="393117"/>
                  <a:pt x="410045" y="440266"/>
                </a:cubicBezTo>
                <a:cubicBezTo>
                  <a:pt x="332379" y="595603"/>
                  <a:pt x="434397" y="415915"/>
                  <a:pt x="223779" y="626533"/>
                </a:cubicBezTo>
                <a:cubicBezTo>
                  <a:pt x="104330" y="745982"/>
                  <a:pt x="143598" y="685295"/>
                  <a:pt x="88312" y="795866"/>
                </a:cubicBezTo>
                <a:cubicBezTo>
                  <a:pt x="50080" y="987032"/>
                  <a:pt x="61876" y="892456"/>
                  <a:pt x="88312" y="1236133"/>
                </a:cubicBezTo>
                <a:cubicBezTo>
                  <a:pt x="88608" y="1239979"/>
                  <a:pt x="115408" y="1376683"/>
                  <a:pt x="122179" y="1388533"/>
                </a:cubicBezTo>
                <a:cubicBezTo>
                  <a:pt x="134060" y="1409325"/>
                  <a:pt x="156046" y="1422400"/>
                  <a:pt x="172979" y="1439333"/>
                </a:cubicBezTo>
                <a:cubicBezTo>
                  <a:pt x="184268" y="1461911"/>
                  <a:pt x="205270" y="1481873"/>
                  <a:pt x="206845" y="1507066"/>
                </a:cubicBezTo>
                <a:cubicBezTo>
                  <a:pt x="218019" y="1685852"/>
                  <a:pt x="218692" y="1667096"/>
                  <a:pt x="156045" y="1761066"/>
                </a:cubicBezTo>
                <a:cubicBezTo>
                  <a:pt x="150401" y="1777999"/>
                  <a:pt x="142984" y="1794442"/>
                  <a:pt x="139112" y="1811866"/>
                </a:cubicBezTo>
                <a:cubicBezTo>
                  <a:pt x="131664" y="1845382"/>
                  <a:pt x="131213" y="1880342"/>
                  <a:pt x="122179" y="1913466"/>
                </a:cubicBezTo>
                <a:cubicBezTo>
                  <a:pt x="114181" y="1942791"/>
                  <a:pt x="97924" y="1969296"/>
                  <a:pt x="88312" y="1998133"/>
                </a:cubicBezTo>
                <a:cubicBezTo>
                  <a:pt x="80953" y="2020211"/>
                  <a:pt x="81787" y="2045050"/>
                  <a:pt x="71379" y="2065866"/>
                </a:cubicBezTo>
                <a:cubicBezTo>
                  <a:pt x="53176" y="2102272"/>
                  <a:pt x="3645" y="2167466"/>
                  <a:pt x="3645" y="2167466"/>
                </a:cubicBezTo>
                <a:cubicBezTo>
                  <a:pt x="55933" y="2585757"/>
                  <a:pt x="3645" y="2114057"/>
                  <a:pt x="3645" y="3081866"/>
                </a:cubicBezTo>
                <a:cubicBezTo>
                  <a:pt x="3645" y="3268218"/>
                  <a:pt x="0" y="3455454"/>
                  <a:pt x="20579" y="3640666"/>
                </a:cubicBezTo>
                <a:cubicBezTo>
                  <a:pt x="23608" y="3667925"/>
                  <a:pt x="104281" y="3710418"/>
                  <a:pt x="122179" y="3725333"/>
                </a:cubicBezTo>
                <a:cubicBezTo>
                  <a:pt x="197377" y="3787998"/>
                  <a:pt x="150898" y="3779490"/>
                  <a:pt x="257645" y="3826933"/>
                </a:cubicBezTo>
                <a:cubicBezTo>
                  <a:pt x="278912" y="3836385"/>
                  <a:pt x="303002" y="3837472"/>
                  <a:pt x="325379" y="3843866"/>
                </a:cubicBezTo>
                <a:cubicBezTo>
                  <a:pt x="342542" y="3848770"/>
                  <a:pt x="359246" y="3855155"/>
                  <a:pt x="376179" y="3860800"/>
                </a:cubicBezTo>
                <a:cubicBezTo>
                  <a:pt x="393112" y="3838222"/>
                  <a:pt x="411324" y="3816548"/>
                  <a:pt x="426979" y="3793066"/>
                </a:cubicBezTo>
                <a:cubicBezTo>
                  <a:pt x="473835" y="3722782"/>
                  <a:pt x="490010" y="3683938"/>
                  <a:pt x="528579" y="3606800"/>
                </a:cubicBezTo>
                <a:cubicBezTo>
                  <a:pt x="563121" y="3399544"/>
                  <a:pt x="529040" y="3619578"/>
                  <a:pt x="562445" y="3318933"/>
                </a:cubicBezTo>
                <a:cubicBezTo>
                  <a:pt x="575807" y="3198679"/>
                  <a:pt x="585840" y="3190601"/>
                  <a:pt x="596312" y="3064933"/>
                </a:cubicBezTo>
                <a:cubicBezTo>
                  <a:pt x="603826" y="2974758"/>
                  <a:pt x="602873" y="2883891"/>
                  <a:pt x="613245" y="2794000"/>
                </a:cubicBezTo>
                <a:cubicBezTo>
                  <a:pt x="619843" y="2736817"/>
                  <a:pt x="635823" y="2681111"/>
                  <a:pt x="647112" y="2624666"/>
                </a:cubicBezTo>
                <a:cubicBezTo>
                  <a:pt x="652756" y="2596444"/>
                  <a:pt x="643694" y="2560351"/>
                  <a:pt x="664045" y="2540000"/>
                </a:cubicBezTo>
                <a:cubicBezTo>
                  <a:pt x="826323" y="2377722"/>
                  <a:pt x="619052" y="2591634"/>
                  <a:pt x="748712" y="2438400"/>
                </a:cubicBezTo>
                <a:cubicBezTo>
                  <a:pt x="797764" y="2380430"/>
                  <a:pt x="854490" y="2329008"/>
                  <a:pt x="901112" y="2269066"/>
                </a:cubicBezTo>
                <a:cubicBezTo>
                  <a:pt x="1045025" y="2084035"/>
                  <a:pt x="922952" y="2175485"/>
                  <a:pt x="1036579" y="2099733"/>
                </a:cubicBezTo>
                <a:cubicBezTo>
                  <a:pt x="1047868" y="2082800"/>
                  <a:pt x="1056055" y="2063324"/>
                  <a:pt x="1070445" y="2048933"/>
                </a:cubicBezTo>
                <a:cubicBezTo>
                  <a:pt x="1084836" y="2034542"/>
                  <a:pt x="1107843" y="2030382"/>
                  <a:pt x="1121245" y="2015066"/>
                </a:cubicBezTo>
                <a:cubicBezTo>
                  <a:pt x="1148048" y="1984434"/>
                  <a:pt x="1188979" y="1913466"/>
                  <a:pt x="1188979" y="1913466"/>
                </a:cubicBezTo>
                <a:cubicBezTo>
                  <a:pt x="1246435" y="1626182"/>
                  <a:pt x="1148600" y="2138798"/>
                  <a:pt x="1222845" y="1371600"/>
                </a:cubicBezTo>
                <a:cubicBezTo>
                  <a:pt x="1225277" y="1346474"/>
                  <a:pt x="1245423" y="1326444"/>
                  <a:pt x="1256712" y="1303866"/>
                </a:cubicBezTo>
                <a:cubicBezTo>
                  <a:pt x="1262356" y="1269999"/>
                  <a:pt x="1264611" y="1235390"/>
                  <a:pt x="1273645" y="1202266"/>
                </a:cubicBezTo>
                <a:cubicBezTo>
                  <a:pt x="1281643" y="1172941"/>
                  <a:pt x="1306892" y="1147990"/>
                  <a:pt x="1307512" y="1117600"/>
                </a:cubicBezTo>
                <a:cubicBezTo>
                  <a:pt x="1312581" y="869232"/>
                  <a:pt x="1306075" y="620469"/>
                  <a:pt x="1290579" y="372533"/>
                </a:cubicBezTo>
                <a:cubicBezTo>
                  <a:pt x="1286843" y="312752"/>
                  <a:pt x="1246085" y="297715"/>
                  <a:pt x="1205912" y="270933"/>
                </a:cubicBezTo>
                <a:cubicBezTo>
                  <a:pt x="1194623" y="254000"/>
                  <a:pt x="1180062" y="238839"/>
                  <a:pt x="1172045" y="220133"/>
                </a:cubicBezTo>
                <a:cubicBezTo>
                  <a:pt x="1162877" y="198742"/>
                  <a:pt x="1170681" y="169698"/>
                  <a:pt x="1155112" y="152400"/>
                </a:cubicBezTo>
                <a:cubicBezTo>
                  <a:pt x="1109473" y="101690"/>
                  <a:pt x="1020927" y="46511"/>
                  <a:pt x="951912" y="16933"/>
                </a:cubicBezTo>
                <a:cubicBezTo>
                  <a:pt x="935506" y="9902"/>
                  <a:pt x="918045" y="5644"/>
                  <a:pt x="901112" y="0"/>
                </a:cubicBezTo>
                <a:cubicBezTo>
                  <a:pt x="872890" y="5644"/>
                  <a:pt x="841434" y="2654"/>
                  <a:pt x="816445" y="16933"/>
                </a:cubicBezTo>
                <a:cubicBezTo>
                  <a:pt x="798775" y="27030"/>
                  <a:pt x="796969" y="53342"/>
                  <a:pt x="782579" y="67733"/>
                </a:cubicBezTo>
                <a:cubicBezTo>
                  <a:pt x="768188" y="82124"/>
                  <a:pt x="748712" y="90311"/>
                  <a:pt x="731779" y="101600"/>
                </a:cubicBezTo>
                <a:cubicBezTo>
                  <a:pt x="688519" y="166489"/>
                  <a:pt x="697912" y="172751"/>
                  <a:pt x="697912" y="101600"/>
                </a:cubicBezTo>
                <a:lnTo>
                  <a:pt x="714845" y="203200"/>
                </a:lnTo>
                <a:close/>
              </a:path>
            </a:pathLst>
          </a:custGeom>
          <a:solidFill>
            <a:srgbClr val="8EB4E3"/>
          </a:solidFill>
          <a:ln w="9360">
            <a:solidFill>
              <a:srgbClr val="4A7EBB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928938" y="3165475"/>
            <a:ext cx="158750" cy="350838"/>
          </a:xfrm>
          <a:custGeom>
            <a:avLst/>
            <a:gdLst>
              <a:gd name="T0" fmla="*/ 67728 w 158765"/>
              <a:gd name="T1" fmla="*/ 135817 h 350263"/>
              <a:gd name="T2" fmla="*/ 16932 w 158765"/>
              <a:gd name="T3" fmla="*/ 237583 h 350263"/>
              <a:gd name="T4" fmla="*/ 0 w 158765"/>
              <a:gd name="T5" fmla="*/ 288467 h 350263"/>
              <a:gd name="T6" fmla="*/ 135454 w 158765"/>
              <a:gd name="T7" fmla="*/ 305428 h 350263"/>
              <a:gd name="T8" fmla="*/ 152386 w 158765"/>
              <a:gd name="T9" fmla="*/ 254544 h 350263"/>
              <a:gd name="T10" fmla="*/ 135454 w 158765"/>
              <a:gd name="T11" fmla="*/ 17088 h 350263"/>
              <a:gd name="T12" fmla="*/ 84659 w 158765"/>
              <a:gd name="T13" fmla="*/ 34050 h 350263"/>
              <a:gd name="T14" fmla="*/ 67728 w 158765"/>
              <a:gd name="T15" fmla="*/ 67971 h 350263"/>
              <a:gd name="T16" fmla="*/ 67728 w 158765"/>
              <a:gd name="T17" fmla="*/ 67971 h 350263"/>
              <a:gd name="T18" fmla="*/ 67728 w 158765"/>
              <a:gd name="T19" fmla="*/ 135817 h 350263"/>
              <a:gd name="T20" fmla="*/ 0 w 158765"/>
              <a:gd name="T21" fmla="*/ 0 h 350263"/>
              <a:gd name="T22" fmla="*/ 158765 w 158765"/>
              <a:gd name="T23" fmla="*/ 350263 h 350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158765" h="350263">
                <a:moveTo>
                  <a:pt x="67734" y="135594"/>
                </a:moveTo>
                <a:cubicBezTo>
                  <a:pt x="25170" y="263282"/>
                  <a:pt x="82586" y="105891"/>
                  <a:pt x="16934" y="237194"/>
                </a:cubicBezTo>
                <a:cubicBezTo>
                  <a:pt x="8952" y="253159"/>
                  <a:pt x="5645" y="271061"/>
                  <a:pt x="0" y="287994"/>
                </a:cubicBezTo>
                <a:cubicBezTo>
                  <a:pt x="48855" y="320563"/>
                  <a:pt x="67463" y="350263"/>
                  <a:pt x="135467" y="304927"/>
                </a:cubicBezTo>
                <a:cubicBezTo>
                  <a:pt x="150319" y="295026"/>
                  <a:pt x="146756" y="271060"/>
                  <a:pt x="152400" y="254127"/>
                </a:cubicBezTo>
                <a:cubicBezTo>
                  <a:pt x="146756" y="175105"/>
                  <a:pt x="158765" y="92780"/>
                  <a:pt x="135467" y="17060"/>
                </a:cubicBezTo>
                <a:cubicBezTo>
                  <a:pt x="130218" y="0"/>
                  <a:pt x="97288" y="21372"/>
                  <a:pt x="84667" y="33994"/>
                </a:cubicBezTo>
                <a:cubicBezTo>
                  <a:pt x="65949" y="52712"/>
                  <a:pt x="67734" y="114482"/>
                  <a:pt x="67734" y="67860"/>
                </a:cubicBezTo>
                <a:lnTo>
                  <a:pt x="67734" y="135594"/>
                </a:lnTo>
                <a:close/>
              </a:path>
            </a:pathLst>
          </a:custGeom>
          <a:solidFill>
            <a:srgbClr val="953735"/>
          </a:solidFill>
          <a:ln w="9360">
            <a:solidFill>
              <a:srgbClr val="953735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008313" y="4622800"/>
            <a:ext cx="1038225" cy="1963738"/>
          </a:xfrm>
          <a:custGeom>
            <a:avLst/>
            <a:gdLst>
              <a:gd name="T0" fmla="*/ 293558 w 1038783"/>
              <a:gd name="T1" fmla="*/ 609436 h 1964267"/>
              <a:gd name="T2" fmla="*/ 141240 w 1038783"/>
              <a:gd name="T3" fmla="*/ 897225 h 1964267"/>
              <a:gd name="T4" fmla="*/ 90467 w 1038783"/>
              <a:gd name="T5" fmla="*/ 981869 h 1964267"/>
              <a:gd name="T6" fmla="*/ 22771 w 1038783"/>
              <a:gd name="T7" fmla="*/ 1168085 h 1964267"/>
              <a:gd name="T8" fmla="*/ 5846 w 1038783"/>
              <a:gd name="T9" fmla="*/ 1218872 h 1964267"/>
              <a:gd name="T10" fmla="*/ 39695 w 1038783"/>
              <a:gd name="T11" fmla="*/ 1422017 h 1964267"/>
              <a:gd name="T12" fmla="*/ 56619 w 1038783"/>
              <a:gd name="T13" fmla="*/ 1506661 h 1964267"/>
              <a:gd name="T14" fmla="*/ 90467 w 1038783"/>
              <a:gd name="T15" fmla="*/ 1557447 h 1964267"/>
              <a:gd name="T16" fmla="*/ 124316 w 1038783"/>
              <a:gd name="T17" fmla="*/ 1743663 h 1964267"/>
              <a:gd name="T18" fmla="*/ 158164 w 1038783"/>
              <a:gd name="T19" fmla="*/ 1845236 h 1964267"/>
              <a:gd name="T20" fmla="*/ 310482 w 1038783"/>
              <a:gd name="T21" fmla="*/ 1929880 h 1964267"/>
              <a:gd name="T22" fmla="*/ 361255 w 1038783"/>
              <a:gd name="T23" fmla="*/ 1963738 h 1964267"/>
              <a:gd name="T24" fmla="*/ 818209 w 1038783"/>
              <a:gd name="T25" fmla="*/ 1929880 h 1964267"/>
              <a:gd name="T26" fmla="*/ 835134 w 1038783"/>
              <a:gd name="T27" fmla="*/ 1862165 h 1964267"/>
              <a:gd name="T28" fmla="*/ 852058 w 1038783"/>
              <a:gd name="T29" fmla="*/ 1117299 h 1964267"/>
              <a:gd name="T30" fmla="*/ 919755 w 1038783"/>
              <a:gd name="T31" fmla="*/ 998798 h 1964267"/>
              <a:gd name="T32" fmla="*/ 936680 w 1038783"/>
              <a:gd name="T33" fmla="*/ 948012 h 1964267"/>
              <a:gd name="T34" fmla="*/ 970527 w 1038783"/>
              <a:gd name="T35" fmla="*/ 897225 h 1964267"/>
              <a:gd name="T36" fmla="*/ 1004376 w 1038783"/>
              <a:gd name="T37" fmla="*/ 812581 h 1964267"/>
              <a:gd name="T38" fmla="*/ 1038225 w 1038783"/>
              <a:gd name="T39" fmla="*/ 660222 h 1964267"/>
              <a:gd name="T40" fmla="*/ 1004376 w 1038783"/>
              <a:gd name="T41" fmla="*/ 186217 h 1964267"/>
              <a:gd name="T42" fmla="*/ 970527 w 1038783"/>
              <a:gd name="T43" fmla="*/ 135431 h 1964267"/>
              <a:gd name="T44" fmla="*/ 936680 w 1038783"/>
              <a:gd name="T45" fmla="*/ 0 h 1964267"/>
              <a:gd name="T46" fmla="*/ 885907 w 1038783"/>
              <a:gd name="T47" fmla="*/ 16928 h 1964267"/>
              <a:gd name="T48" fmla="*/ 835134 w 1038783"/>
              <a:gd name="T49" fmla="*/ 50786 h 1964267"/>
              <a:gd name="T50" fmla="*/ 632043 w 1038783"/>
              <a:gd name="T51" fmla="*/ 118501 h 1964267"/>
              <a:gd name="T52" fmla="*/ 598194 w 1038783"/>
              <a:gd name="T53" fmla="*/ 186217 h 1964267"/>
              <a:gd name="T54" fmla="*/ 530498 w 1038783"/>
              <a:gd name="T55" fmla="*/ 203145 h 1964267"/>
              <a:gd name="T56" fmla="*/ 462800 w 1038783"/>
              <a:gd name="T57" fmla="*/ 253932 h 1964267"/>
              <a:gd name="T58" fmla="*/ 412028 w 1038783"/>
              <a:gd name="T59" fmla="*/ 287789 h 1964267"/>
              <a:gd name="T60" fmla="*/ 378180 w 1038783"/>
              <a:gd name="T61" fmla="*/ 338576 h 1964267"/>
              <a:gd name="T62" fmla="*/ 361255 w 1038783"/>
              <a:gd name="T63" fmla="*/ 406291 h 1964267"/>
              <a:gd name="T64" fmla="*/ 327407 w 1038783"/>
              <a:gd name="T65" fmla="*/ 507863 h 1964267"/>
              <a:gd name="T66" fmla="*/ 310482 w 1038783"/>
              <a:gd name="T67" fmla="*/ 575578 h 1964267"/>
              <a:gd name="T68" fmla="*/ 293558 w 1038783"/>
              <a:gd name="T69" fmla="*/ 626364 h 1964267"/>
              <a:gd name="T70" fmla="*/ 293558 w 1038783"/>
              <a:gd name="T71" fmla="*/ 609436 h 1964267"/>
              <a:gd name="T72" fmla="*/ 0 w 1038783"/>
              <a:gd name="T73" fmla="*/ 0 h 1964267"/>
              <a:gd name="T74" fmla="*/ 1038783 w 1038783"/>
              <a:gd name="T75" fmla="*/ 1964267 h 196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T72" t="T73" r="T74" b="T75"/>
            <a:pathLst>
              <a:path w="1038783" h="1964267">
                <a:moveTo>
                  <a:pt x="293716" y="609600"/>
                </a:moveTo>
                <a:cubicBezTo>
                  <a:pt x="268316" y="654756"/>
                  <a:pt x="193307" y="802151"/>
                  <a:pt x="141316" y="897467"/>
                </a:cubicBezTo>
                <a:cubicBezTo>
                  <a:pt x="125556" y="926361"/>
                  <a:pt x="102739" y="951575"/>
                  <a:pt x="90516" y="982133"/>
                </a:cubicBezTo>
                <a:cubicBezTo>
                  <a:pt x="43386" y="1099956"/>
                  <a:pt x="66266" y="1037951"/>
                  <a:pt x="22783" y="1168400"/>
                </a:cubicBezTo>
                <a:lnTo>
                  <a:pt x="5849" y="1219200"/>
                </a:lnTo>
                <a:cubicBezTo>
                  <a:pt x="43711" y="1559944"/>
                  <a:pt x="0" y="1263533"/>
                  <a:pt x="39716" y="1422400"/>
                </a:cubicBezTo>
                <a:cubicBezTo>
                  <a:pt x="46696" y="1450322"/>
                  <a:pt x="46543" y="1480118"/>
                  <a:pt x="56649" y="1507067"/>
                </a:cubicBezTo>
                <a:cubicBezTo>
                  <a:pt x="63795" y="1526123"/>
                  <a:pt x="79227" y="1540934"/>
                  <a:pt x="90516" y="1557867"/>
                </a:cubicBezTo>
                <a:cubicBezTo>
                  <a:pt x="101805" y="1619956"/>
                  <a:pt x="109929" y="1682704"/>
                  <a:pt x="124383" y="1744133"/>
                </a:cubicBezTo>
                <a:cubicBezTo>
                  <a:pt x="132559" y="1778883"/>
                  <a:pt x="124383" y="1834444"/>
                  <a:pt x="158249" y="1845733"/>
                </a:cubicBezTo>
                <a:cubicBezTo>
                  <a:pt x="247662" y="1875539"/>
                  <a:pt x="194199" y="1852766"/>
                  <a:pt x="310649" y="1930400"/>
                </a:cubicBezTo>
                <a:lnTo>
                  <a:pt x="361449" y="1964267"/>
                </a:lnTo>
                <a:cubicBezTo>
                  <a:pt x="513849" y="1952978"/>
                  <a:pt x="669224" y="1962420"/>
                  <a:pt x="818649" y="1930400"/>
                </a:cubicBezTo>
                <a:cubicBezTo>
                  <a:pt x="841405" y="1925524"/>
                  <a:pt x="834614" y="1885919"/>
                  <a:pt x="835583" y="1862667"/>
                </a:cubicBezTo>
                <a:cubicBezTo>
                  <a:pt x="845925" y="1614463"/>
                  <a:pt x="837020" y="1365536"/>
                  <a:pt x="852516" y="1117600"/>
                </a:cubicBezTo>
                <a:cubicBezTo>
                  <a:pt x="854636" y="1083676"/>
                  <a:pt x="905314" y="1028937"/>
                  <a:pt x="920249" y="999067"/>
                </a:cubicBezTo>
                <a:cubicBezTo>
                  <a:pt x="928231" y="983102"/>
                  <a:pt x="929201" y="964232"/>
                  <a:pt x="937183" y="948267"/>
                </a:cubicBezTo>
                <a:cubicBezTo>
                  <a:pt x="946284" y="930064"/>
                  <a:pt x="961948" y="915670"/>
                  <a:pt x="971049" y="897467"/>
                </a:cubicBezTo>
                <a:cubicBezTo>
                  <a:pt x="984643" y="870280"/>
                  <a:pt x="995304" y="841637"/>
                  <a:pt x="1004916" y="812800"/>
                </a:cubicBezTo>
                <a:cubicBezTo>
                  <a:pt x="1016871" y="776935"/>
                  <a:pt x="1032074" y="693945"/>
                  <a:pt x="1038783" y="660400"/>
                </a:cubicBezTo>
                <a:cubicBezTo>
                  <a:pt x="1027494" y="502356"/>
                  <a:pt x="1025193" y="343411"/>
                  <a:pt x="1004916" y="186267"/>
                </a:cubicBezTo>
                <a:cubicBezTo>
                  <a:pt x="1002312" y="166083"/>
                  <a:pt x="980150" y="153670"/>
                  <a:pt x="971049" y="135467"/>
                </a:cubicBezTo>
                <a:cubicBezTo>
                  <a:pt x="953693" y="100755"/>
                  <a:pt x="943623" y="32201"/>
                  <a:pt x="937183" y="0"/>
                </a:cubicBezTo>
                <a:cubicBezTo>
                  <a:pt x="920250" y="5644"/>
                  <a:pt x="902348" y="8951"/>
                  <a:pt x="886383" y="16933"/>
                </a:cubicBezTo>
                <a:cubicBezTo>
                  <a:pt x="868180" y="26034"/>
                  <a:pt x="854709" y="43845"/>
                  <a:pt x="835583" y="50800"/>
                </a:cubicBezTo>
                <a:cubicBezTo>
                  <a:pt x="542319" y="157442"/>
                  <a:pt x="814043" y="27704"/>
                  <a:pt x="632383" y="118533"/>
                </a:cubicBezTo>
                <a:cubicBezTo>
                  <a:pt x="621094" y="141111"/>
                  <a:pt x="617908" y="170107"/>
                  <a:pt x="598516" y="186267"/>
                </a:cubicBezTo>
                <a:cubicBezTo>
                  <a:pt x="580638" y="201166"/>
                  <a:pt x="551599" y="192792"/>
                  <a:pt x="530783" y="203200"/>
                </a:cubicBezTo>
                <a:cubicBezTo>
                  <a:pt x="505540" y="215821"/>
                  <a:pt x="486015" y="237596"/>
                  <a:pt x="463049" y="254000"/>
                </a:cubicBezTo>
                <a:cubicBezTo>
                  <a:pt x="446488" y="265829"/>
                  <a:pt x="429182" y="276578"/>
                  <a:pt x="412249" y="287867"/>
                </a:cubicBezTo>
                <a:cubicBezTo>
                  <a:pt x="400960" y="304800"/>
                  <a:pt x="386400" y="319961"/>
                  <a:pt x="378383" y="338667"/>
                </a:cubicBezTo>
                <a:cubicBezTo>
                  <a:pt x="369215" y="360058"/>
                  <a:pt x="368136" y="384109"/>
                  <a:pt x="361449" y="406400"/>
                </a:cubicBezTo>
                <a:cubicBezTo>
                  <a:pt x="351191" y="440593"/>
                  <a:pt x="337841" y="473807"/>
                  <a:pt x="327583" y="508000"/>
                </a:cubicBezTo>
                <a:cubicBezTo>
                  <a:pt x="320896" y="530291"/>
                  <a:pt x="317043" y="553356"/>
                  <a:pt x="310649" y="575733"/>
                </a:cubicBezTo>
                <a:cubicBezTo>
                  <a:pt x="305745" y="592895"/>
                  <a:pt x="311565" y="626533"/>
                  <a:pt x="293716" y="626533"/>
                </a:cubicBezTo>
                <a:cubicBezTo>
                  <a:pt x="276783" y="626533"/>
                  <a:pt x="319116" y="564444"/>
                  <a:pt x="293716" y="609600"/>
                </a:cubicBezTo>
                <a:close/>
              </a:path>
            </a:pathLst>
          </a:custGeom>
          <a:solidFill>
            <a:srgbClr val="8EB4E3"/>
          </a:solidFill>
          <a:ln w="9360">
            <a:solidFill>
              <a:srgbClr val="4A7EBB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095750" y="1897063"/>
            <a:ext cx="188913" cy="379412"/>
          </a:xfrm>
          <a:custGeom>
            <a:avLst/>
            <a:gdLst>
              <a:gd name="T0" fmla="*/ 35458 w 188457"/>
              <a:gd name="T1" fmla="*/ 141982 h 378832"/>
              <a:gd name="T2" fmla="*/ 35458 w 188457"/>
              <a:gd name="T3" fmla="*/ 345493 h 378832"/>
              <a:gd name="T4" fmla="*/ 103355 w 188457"/>
              <a:gd name="T5" fmla="*/ 379412 h 378832"/>
              <a:gd name="T6" fmla="*/ 154278 w 188457"/>
              <a:gd name="T7" fmla="*/ 362452 h 378832"/>
              <a:gd name="T8" fmla="*/ 171252 w 188457"/>
              <a:gd name="T9" fmla="*/ 311574 h 378832"/>
              <a:gd name="T10" fmla="*/ 188226 w 188457"/>
              <a:gd name="T11" fmla="*/ 209819 h 378832"/>
              <a:gd name="T12" fmla="*/ 171252 w 188457"/>
              <a:gd name="T13" fmla="*/ 158941 h 378832"/>
              <a:gd name="T14" fmla="*/ 154278 w 188457"/>
              <a:gd name="T15" fmla="*/ 23268 h 378832"/>
              <a:gd name="T16" fmla="*/ 52433 w 188457"/>
              <a:gd name="T17" fmla="*/ 57185 h 378832"/>
              <a:gd name="T18" fmla="*/ 35458 w 188457"/>
              <a:gd name="T19" fmla="*/ 141982 h 378832"/>
              <a:gd name="T20" fmla="*/ 0 w 188457"/>
              <a:gd name="T21" fmla="*/ 0 h 378832"/>
              <a:gd name="T22" fmla="*/ 188457 w 188457"/>
              <a:gd name="T23" fmla="*/ 378832 h 378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188457" h="378832">
                <a:moveTo>
                  <a:pt x="35372" y="141765"/>
                </a:moveTo>
                <a:cubicBezTo>
                  <a:pt x="29085" y="185778"/>
                  <a:pt x="0" y="295444"/>
                  <a:pt x="35372" y="344965"/>
                </a:cubicBezTo>
                <a:cubicBezTo>
                  <a:pt x="50044" y="365506"/>
                  <a:pt x="80528" y="367543"/>
                  <a:pt x="103106" y="378832"/>
                </a:cubicBezTo>
                <a:cubicBezTo>
                  <a:pt x="120039" y="373187"/>
                  <a:pt x="141285" y="374520"/>
                  <a:pt x="153906" y="361898"/>
                </a:cubicBezTo>
                <a:cubicBezTo>
                  <a:pt x="166527" y="349277"/>
                  <a:pt x="166967" y="328522"/>
                  <a:pt x="170839" y="311098"/>
                </a:cubicBezTo>
                <a:cubicBezTo>
                  <a:pt x="178287" y="277582"/>
                  <a:pt x="182128" y="243365"/>
                  <a:pt x="187772" y="209498"/>
                </a:cubicBezTo>
                <a:cubicBezTo>
                  <a:pt x="182128" y="192565"/>
                  <a:pt x="174032" y="176259"/>
                  <a:pt x="170839" y="158698"/>
                </a:cubicBezTo>
                <a:cubicBezTo>
                  <a:pt x="162699" y="113925"/>
                  <a:pt x="188457" y="52847"/>
                  <a:pt x="153906" y="23232"/>
                </a:cubicBezTo>
                <a:cubicBezTo>
                  <a:pt x="126802" y="0"/>
                  <a:pt x="52306" y="57098"/>
                  <a:pt x="52306" y="57098"/>
                </a:cubicBezTo>
                <a:lnTo>
                  <a:pt x="35372" y="141765"/>
                </a:lnTo>
                <a:close/>
              </a:path>
            </a:pathLst>
          </a:custGeom>
          <a:solidFill>
            <a:srgbClr val="953735"/>
          </a:solidFill>
          <a:ln w="9360">
            <a:solidFill>
              <a:srgbClr val="953735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267200" y="4960938"/>
            <a:ext cx="161925" cy="271462"/>
          </a:xfrm>
          <a:custGeom>
            <a:avLst/>
            <a:gdLst>
              <a:gd name="T0" fmla="*/ 67784 w 162996"/>
              <a:gd name="T1" fmla="*/ 34883 h 272022"/>
              <a:gd name="T2" fmla="*/ 50962 w 162996"/>
              <a:gd name="T3" fmla="*/ 254564 h 272022"/>
              <a:gd name="T4" fmla="*/ 101428 w 162996"/>
              <a:gd name="T5" fmla="*/ 271462 h 272022"/>
              <a:gd name="T6" fmla="*/ 118250 w 162996"/>
              <a:gd name="T7" fmla="*/ 51782 h 272022"/>
              <a:gd name="T8" fmla="*/ 67784 w 162996"/>
              <a:gd name="T9" fmla="*/ 34883 h 272022"/>
              <a:gd name="T10" fmla="*/ 0 w 162996"/>
              <a:gd name="T11" fmla="*/ 0 h 272022"/>
              <a:gd name="T12" fmla="*/ 162996 w 162996"/>
              <a:gd name="T13" fmla="*/ 272022 h 272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62996" h="272022">
                <a:moveTo>
                  <a:pt x="68232" y="34955"/>
                </a:moveTo>
                <a:cubicBezTo>
                  <a:pt x="56943" y="68822"/>
                  <a:pt x="0" y="114017"/>
                  <a:pt x="51299" y="255089"/>
                </a:cubicBezTo>
                <a:cubicBezTo>
                  <a:pt x="57399" y="271864"/>
                  <a:pt x="85166" y="266378"/>
                  <a:pt x="102099" y="272022"/>
                </a:cubicBezTo>
                <a:cubicBezTo>
                  <a:pt x="128926" y="191541"/>
                  <a:pt x="162996" y="139817"/>
                  <a:pt x="119032" y="51889"/>
                </a:cubicBezTo>
                <a:cubicBezTo>
                  <a:pt x="93087" y="0"/>
                  <a:pt x="79521" y="1088"/>
                  <a:pt x="68232" y="34955"/>
                </a:cubicBezTo>
                <a:close/>
              </a:path>
            </a:pathLst>
          </a:custGeom>
          <a:solidFill>
            <a:srgbClr val="953735"/>
          </a:solidFill>
          <a:ln w="9360">
            <a:solidFill>
              <a:srgbClr val="953735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2943225" y="4243388"/>
            <a:ext cx="166688" cy="379412"/>
          </a:xfrm>
          <a:custGeom>
            <a:avLst/>
            <a:gdLst>
              <a:gd name="T0" fmla="*/ 51721 w 167040"/>
              <a:gd name="T1" fmla="*/ 50830 h 379188"/>
              <a:gd name="T2" fmla="*/ 34823 w 167040"/>
              <a:gd name="T3" fmla="*/ 118604 h 379188"/>
              <a:gd name="T4" fmla="*/ 1028 w 167040"/>
              <a:gd name="T5" fmla="*/ 288037 h 379188"/>
              <a:gd name="T6" fmla="*/ 51721 w 167040"/>
              <a:gd name="T7" fmla="*/ 288037 h 379188"/>
              <a:gd name="T8" fmla="*/ 102414 w 167040"/>
              <a:gd name="T9" fmla="*/ 271094 h 379188"/>
              <a:gd name="T10" fmla="*/ 136209 w 167040"/>
              <a:gd name="T11" fmla="*/ 220264 h 379188"/>
              <a:gd name="T12" fmla="*/ 136209 w 167040"/>
              <a:gd name="T13" fmla="*/ 0 h 379188"/>
              <a:gd name="T14" fmla="*/ 102414 w 167040"/>
              <a:gd name="T15" fmla="*/ 50830 h 379188"/>
              <a:gd name="T16" fmla="*/ 51721 w 167040"/>
              <a:gd name="T17" fmla="*/ 67774 h 379188"/>
              <a:gd name="T18" fmla="*/ 51721 w 167040"/>
              <a:gd name="T19" fmla="*/ 50830 h 379188"/>
              <a:gd name="T20" fmla="*/ 0 w 167040"/>
              <a:gd name="T21" fmla="*/ 0 h 379188"/>
              <a:gd name="T22" fmla="*/ 167040 w 167040"/>
              <a:gd name="T23" fmla="*/ 379188 h 379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167040" h="379188">
                <a:moveTo>
                  <a:pt x="51830" y="50800"/>
                </a:moveTo>
                <a:cubicBezTo>
                  <a:pt x="49008" y="59267"/>
                  <a:pt x="39060" y="95637"/>
                  <a:pt x="34897" y="118534"/>
                </a:cubicBezTo>
                <a:cubicBezTo>
                  <a:pt x="3765" y="289758"/>
                  <a:pt x="35805" y="183541"/>
                  <a:pt x="1030" y="287867"/>
                </a:cubicBezTo>
                <a:cubicBezTo>
                  <a:pt x="31470" y="379188"/>
                  <a:pt x="0" y="329331"/>
                  <a:pt x="51830" y="287867"/>
                </a:cubicBezTo>
                <a:cubicBezTo>
                  <a:pt x="65768" y="276717"/>
                  <a:pt x="85697" y="276578"/>
                  <a:pt x="102630" y="270934"/>
                </a:cubicBezTo>
                <a:cubicBezTo>
                  <a:pt x="113919" y="254001"/>
                  <a:pt x="130061" y="239441"/>
                  <a:pt x="136497" y="220134"/>
                </a:cubicBezTo>
                <a:cubicBezTo>
                  <a:pt x="167040" y="128505"/>
                  <a:pt x="150092" y="95165"/>
                  <a:pt x="136497" y="0"/>
                </a:cubicBezTo>
                <a:cubicBezTo>
                  <a:pt x="125208" y="16933"/>
                  <a:pt x="118522" y="38087"/>
                  <a:pt x="102630" y="50800"/>
                </a:cubicBezTo>
                <a:cubicBezTo>
                  <a:pt x="88692" y="61950"/>
                  <a:pt x="67795" y="59751"/>
                  <a:pt x="51830" y="67734"/>
                </a:cubicBezTo>
                <a:cubicBezTo>
                  <a:pt x="44690" y="71304"/>
                  <a:pt x="54652" y="42333"/>
                  <a:pt x="51830" y="50800"/>
                </a:cubicBezTo>
                <a:close/>
              </a:path>
            </a:pathLst>
          </a:custGeom>
          <a:solidFill>
            <a:srgbClr val="953735"/>
          </a:solidFill>
          <a:ln w="9360">
            <a:solidFill>
              <a:srgbClr val="953735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2162175" y="1897063"/>
            <a:ext cx="947738" cy="1444625"/>
          </a:xfrm>
          <a:custGeom>
            <a:avLst/>
            <a:gdLst>
              <a:gd name="T0" fmla="*/ 589851 w 947284"/>
              <a:gd name="T1" fmla="*/ 16939 h 1444077"/>
              <a:gd name="T2" fmla="*/ 505143 w 947284"/>
              <a:gd name="T3" fmla="*/ 135517 h 1444077"/>
              <a:gd name="T4" fmla="*/ 437378 w 947284"/>
              <a:gd name="T5" fmla="*/ 220217 h 1444077"/>
              <a:gd name="T6" fmla="*/ 420436 w 947284"/>
              <a:gd name="T7" fmla="*/ 271036 h 1444077"/>
              <a:gd name="T8" fmla="*/ 335729 w 947284"/>
              <a:gd name="T9" fmla="*/ 389614 h 1444077"/>
              <a:gd name="T10" fmla="*/ 301846 w 947284"/>
              <a:gd name="T11" fmla="*/ 440433 h 1444077"/>
              <a:gd name="T12" fmla="*/ 200197 w 947284"/>
              <a:gd name="T13" fmla="*/ 525132 h 1444077"/>
              <a:gd name="T14" fmla="*/ 166315 w 947284"/>
              <a:gd name="T15" fmla="*/ 575951 h 1444077"/>
              <a:gd name="T16" fmla="*/ 166315 w 947284"/>
              <a:gd name="T17" fmla="*/ 846987 h 1444077"/>
              <a:gd name="T18" fmla="*/ 301846 w 947284"/>
              <a:gd name="T19" fmla="*/ 1422939 h 1444077"/>
              <a:gd name="T20" fmla="*/ 488202 w 947284"/>
              <a:gd name="T21" fmla="*/ 1405999 h 1444077"/>
              <a:gd name="T22" fmla="*/ 539026 w 947284"/>
              <a:gd name="T23" fmla="*/ 1304361 h 1444077"/>
              <a:gd name="T24" fmla="*/ 589851 w 947284"/>
              <a:gd name="T25" fmla="*/ 1219662 h 1444077"/>
              <a:gd name="T26" fmla="*/ 623734 w 947284"/>
              <a:gd name="T27" fmla="*/ 1084144 h 1444077"/>
              <a:gd name="T28" fmla="*/ 640675 w 947284"/>
              <a:gd name="T29" fmla="*/ 1016385 h 1444077"/>
              <a:gd name="T30" fmla="*/ 674558 w 947284"/>
              <a:gd name="T31" fmla="*/ 846987 h 1444077"/>
              <a:gd name="T32" fmla="*/ 776207 w 947284"/>
              <a:gd name="T33" fmla="*/ 694529 h 1444077"/>
              <a:gd name="T34" fmla="*/ 810089 w 947284"/>
              <a:gd name="T35" fmla="*/ 643710 h 1444077"/>
              <a:gd name="T36" fmla="*/ 877856 w 947284"/>
              <a:gd name="T37" fmla="*/ 525132 h 1444077"/>
              <a:gd name="T38" fmla="*/ 911738 w 947284"/>
              <a:gd name="T39" fmla="*/ 355734 h 1444077"/>
              <a:gd name="T40" fmla="*/ 928680 w 947284"/>
              <a:gd name="T41" fmla="*/ 287975 h 1444077"/>
              <a:gd name="T42" fmla="*/ 860913 w 947284"/>
              <a:gd name="T43" fmla="*/ 186337 h 1444077"/>
              <a:gd name="T44" fmla="*/ 827031 w 947284"/>
              <a:gd name="T45" fmla="*/ 135517 h 1444077"/>
              <a:gd name="T46" fmla="*/ 759265 w 947284"/>
              <a:gd name="T47" fmla="*/ 84698 h 1444077"/>
              <a:gd name="T48" fmla="*/ 640675 w 947284"/>
              <a:gd name="T49" fmla="*/ 33879 h 1444077"/>
              <a:gd name="T50" fmla="*/ 589851 w 947284"/>
              <a:gd name="T51" fmla="*/ 16939 h 1444077"/>
              <a:gd name="T52" fmla="*/ 0 w 947284"/>
              <a:gd name="T53" fmla="*/ 0 h 1444077"/>
              <a:gd name="T54" fmla="*/ 947284 w 947284"/>
              <a:gd name="T55" fmla="*/ 1444077 h 1444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T52" t="T53" r="T54" b="T55"/>
            <a:pathLst>
              <a:path w="947284" h="1444077">
                <a:moveTo>
                  <a:pt x="589568" y="16933"/>
                </a:moveTo>
                <a:cubicBezTo>
                  <a:pt x="566990" y="33866"/>
                  <a:pt x="594052" y="1740"/>
                  <a:pt x="504901" y="135466"/>
                </a:cubicBezTo>
                <a:cubicBezTo>
                  <a:pt x="484853" y="165538"/>
                  <a:pt x="459746" y="191911"/>
                  <a:pt x="437168" y="220133"/>
                </a:cubicBezTo>
                <a:cubicBezTo>
                  <a:pt x="431524" y="237066"/>
                  <a:pt x="428217" y="254968"/>
                  <a:pt x="420235" y="270933"/>
                </a:cubicBezTo>
                <a:cubicBezTo>
                  <a:pt x="406934" y="297536"/>
                  <a:pt x="348350" y="371571"/>
                  <a:pt x="335568" y="389466"/>
                </a:cubicBezTo>
                <a:cubicBezTo>
                  <a:pt x="323739" y="406027"/>
                  <a:pt x="314730" y="424632"/>
                  <a:pt x="301701" y="440266"/>
                </a:cubicBezTo>
                <a:cubicBezTo>
                  <a:pt x="260957" y="489159"/>
                  <a:pt x="250051" y="491633"/>
                  <a:pt x="200101" y="524933"/>
                </a:cubicBezTo>
                <a:cubicBezTo>
                  <a:pt x="188812" y="541866"/>
                  <a:pt x="175336" y="557530"/>
                  <a:pt x="166235" y="575733"/>
                </a:cubicBezTo>
                <a:cubicBezTo>
                  <a:pt x="123347" y="661508"/>
                  <a:pt x="158983" y="752393"/>
                  <a:pt x="166235" y="846666"/>
                </a:cubicBezTo>
                <a:cubicBezTo>
                  <a:pt x="178253" y="1243251"/>
                  <a:pt x="0" y="1422399"/>
                  <a:pt x="301701" y="1422399"/>
                </a:cubicBezTo>
                <a:cubicBezTo>
                  <a:pt x="364046" y="1422399"/>
                  <a:pt x="425879" y="1411110"/>
                  <a:pt x="487968" y="1405466"/>
                </a:cubicBezTo>
                <a:cubicBezTo>
                  <a:pt x="585024" y="1259883"/>
                  <a:pt x="468663" y="1444077"/>
                  <a:pt x="538768" y="1303866"/>
                </a:cubicBezTo>
                <a:cubicBezTo>
                  <a:pt x="553487" y="1274428"/>
                  <a:pt x="572635" y="1247421"/>
                  <a:pt x="589568" y="1219199"/>
                </a:cubicBezTo>
                <a:lnTo>
                  <a:pt x="623435" y="1083733"/>
                </a:lnTo>
                <a:cubicBezTo>
                  <a:pt x="629079" y="1061155"/>
                  <a:pt x="637077" y="1039038"/>
                  <a:pt x="640368" y="1015999"/>
                </a:cubicBezTo>
                <a:cubicBezTo>
                  <a:pt x="644576" y="986543"/>
                  <a:pt x="651499" y="887591"/>
                  <a:pt x="674235" y="846666"/>
                </a:cubicBezTo>
                <a:cubicBezTo>
                  <a:pt x="674243" y="846651"/>
                  <a:pt x="758897" y="719673"/>
                  <a:pt x="775835" y="694266"/>
                </a:cubicBezTo>
                <a:cubicBezTo>
                  <a:pt x="787124" y="677333"/>
                  <a:pt x="800600" y="661669"/>
                  <a:pt x="809701" y="643466"/>
                </a:cubicBezTo>
                <a:cubicBezTo>
                  <a:pt x="852670" y="557530"/>
                  <a:pt x="829566" y="596736"/>
                  <a:pt x="877435" y="524933"/>
                </a:cubicBezTo>
                <a:cubicBezTo>
                  <a:pt x="912211" y="420603"/>
                  <a:pt x="880167" y="526833"/>
                  <a:pt x="911301" y="355599"/>
                </a:cubicBezTo>
                <a:cubicBezTo>
                  <a:pt x="915464" y="332702"/>
                  <a:pt x="922590" y="310444"/>
                  <a:pt x="928235" y="287866"/>
                </a:cubicBezTo>
                <a:cubicBezTo>
                  <a:pt x="893806" y="115728"/>
                  <a:pt x="947284" y="255693"/>
                  <a:pt x="860501" y="186266"/>
                </a:cubicBezTo>
                <a:cubicBezTo>
                  <a:pt x="844609" y="173553"/>
                  <a:pt x="841025" y="149856"/>
                  <a:pt x="826635" y="135466"/>
                </a:cubicBezTo>
                <a:cubicBezTo>
                  <a:pt x="806679" y="115510"/>
                  <a:pt x="781867" y="101070"/>
                  <a:pt x="758901" y="84666"/>
                </a:cubicBezTo>
                <a:cubicBezTo>
                  <a:pt x="711890" y="51087"/>
                  <a:pt x="701369" y="40644"/>
                  <a:pt x="640368" y="33866"/>
                </a:cubicBezTo>
                <a:cubicBezTo>
                  <a:pt x="612318" y="30749"/>
                  <a:pt x="612146" y="0"/>
                  <a:pt x="589568" y="16933"/>
                </a:cubicBezTo>
                <a:close/>
              </a:path>
            </a:pathLst>
          </a:custGeom>
          <a:solidFill>
            <a:srgbClr val="1F497D"/>
          </a:solidFill>
          <a:ln w="9360">
            <a:solidFill>
              <a:srgbClr val="4A7EBB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9466" name="AutoShape 10"/>
          <p:cNvCxnSpPr>
            <a:cxnSpLocks noChangeShapeType="1"/>
          </p:cNvCxnSpPr>
          <p:nvPr/>
        </p:nvCxnSpPr>
        <p:spPr bwMode="auto">
          <a:xfrm>
            <a:off x="3255963" y="2176463"/>
            <a:ext cx="860425" cy="1587"/>
          </a:xfrm>
          <a:prstGeom prst="straightConnector1">
            <a:avLst/>
          </a:prstGeom>
          <a:noFill/>
          <a:ln w="25560">
            <a:solidFill>
              <a:srgbClr val="660066"/>
            </a:solidFill>
            <a:miter lim="800000"/>
            <a:headEnd type="triangle" w="med" len="med"/>
            <a:tailEnd type="triangle" w="med" len="med"/>
          </a:ln>
          <a:effectLst>
            <a:outerShdw blurRad="63500" dist="109865" dir="634411" algn="ctr" rotWithShape="0">
              <a:srgbClr val="808080">
                <a:alpha val="38034"/>
              </a:srgbClr>
            </a:outerShdw>
          </a:effectLst>
        </p:spPr>
      </p:cxnSp>
      <p:cxnSp>
        <p:nvCxnSpPr>
          <p:cNvPr id="19467" name="AutoShape 11"/>
          <p:cNvCxnSpPr>
            <a:cxnSpLocks noChangeShapeType="1"/>
            <a:stCxn id="19459" idx="1"/>
          </p:cNvCxnSpPr>
          <p:nvPr/>
        </p:nvCxnSpPr>
        <p:spPr bwMode="auto">
          <a:xfrm>
            <a:off x="2590800" y="4183063"/>
            <a:ext cx="387350" cy="179387"/>
          </a:xfrm>
          <a:prstGeom prst="straightConnector1">
            <a:avLst/>
          </a:prstGeom>
          <a:noFill/>
          <a:ln w="25560">
            <a:solidFill>
              <a:srgbClr val="660066"/>
            </a:solidFill>
            <a:miter lim="800000"/>
            <a:headEnd type="triangle" w="med" len="med"/>
            <a:tailEnd type="triangle" w="med" len="med"/>
          </a:ln>
          <a:effectLst>
            <a:outerShdw blurRad="63500" dist="109865" dir="634411" algn="ctr" rotWithShape="0">
              <a:srgbClr val="808080">
                <a:alpha val="38034"/>
              </a:srgbClr>
            </a:outerShdw>
          </a:effectLst>
        </p:spPr>
      </p:cxn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 flipV="1">
            <a:off x="4046538" y="5113338"/>
            <a:ext cx="239712" cy="50800"/>
          </a:xfrm>
          <a:prstGeom prst="straightConnector1">
            <a:avLst/>
          </a:prstGeom>
          <a:noFill/>
          <a:ln w="25560">
            <a:solidFill>
              <a:srgbClr val="660066"/>
            </a:solidFill>
            <a:miter lim="800000"/>
            <a:headEnd type="triangle" w="med" len="med"/>
            <a:tailEnd type="triangle" w="med" len="med"/>
          </a:ln>
          <a:effectLst>
            <a:outerShdw blurRad="63500" dist="109865" dir="634411" algn="ctr" rotWithShape="0">
              <a:srgbClr val="808080">
                <a:alpha val="38034"/>
              </a:srgbClr>
            </a:outerShdw>
          </a:effectLst>
        </p:spPr>
      </p:cxn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894263" y="1557338"/>
            <a:ext cx="4249737" cy="397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Initiation area 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1 (top blue object) 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has a nest of initiation 2 and has 3 cells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 nearby.  It has 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1 intersection (distance 0) and 2 cells distance x1 and distance x2 away within +/-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z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 minutes from forecast valid time.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latin typeface="Calibri"/>
              <a:ea typeface="ＭＳ Ｐゴシック" charset="-128"/>
              <a:cs typeface="ＭＳ Ｐゴシック" charset="-128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Initiation area 2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 (bottom blue object) has 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1 cell distance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y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 away from it within +/-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z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 minutes from forecast valid time.</a:t>
            </a:r>
            <a:endParaRPr lang="en-US" dirty="0">
              <a:solidFill>
                <a:srgbClr val="000000"/>
              </a:solidFill>
              <a:latin typeface="Calibri"/>
              <a:ea typeface="ＭＳ Ｐゴシック" charset="-128"/>
              <a:cs typeface="ＭＳ Ｐゴシック" charset="-128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latin typeface="Calibri"/>
              <a:ea typeface="ＭＳ Ｐゴシック" charset="-128"/>
              <a:cs typeface="ＭＳ Ｐゴシック" charset="-128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If no forecast initiation zone is present and initiation cells are 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present, </a:t>
            </a:r>
            <a:r>
              <a:rPr lang="en-US" dirty="0">
                <a:solidFill>
                  <a:srgbClr val="000000"/>
                </a:solidFill>
                <a:latin typeface="Calibri"/>
                <a:ea typeface="ＭＳ Ｐゴシック" charset="-128"/>
                <a:cs typeface="ＭＳ Ｐゴシック" charset="-128"/>
              </a:rPr>
              <a:t>the forecast tagged as a total miss.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5000">
                <a:solidFill>
                  <a:srgbClr val="E7DEC9">
                    <a:lumMod val="25000"/>
                  </a:srgbClr>
                </a:solidFill>
                <a:latin typeface="Calibri"/>
              </a:rPr>
              <a:t>Verification Methodology</a:t>
            </a:r>
            <a:endParaRPr lang="en-US" sz="5000" dirty="0">
              <a:solidFill>
                <a:srgbClr val="E7DEC9">
                  <a:lumMod val="25000"/>
                </a:srgbClr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199" y="1847088"/>
            <a:ext cx="1185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ANC-like example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113338"/>
            <a:ext cx="2352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Procrustes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error decomposition allows for distributions of distances, etc.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6598" y="1847088"/>
            <a:ext cx="66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6979" y="3937894"/>
            <a:ext cx="54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x2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7149" y="4744006"/>
            <a:ext cx="54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y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4663440"/>
            <a:ext cx="8229600" cy="438912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ANC HITL Pilot Evaluation for ZFW</a:t>
            </a:r>
          </a:p>
          <a:p>
            <a:r>
              <a:rPr lang="en-US" sz="1800" dirty="0" smtClean="0"/>
              <a:t>HITL (regime selection and boundary input) altered initiation potential regions (intensity and some location)</a:t>
            </a:r>
          </a:p>
          <a:p>
            <a:r>
              <a:rPr lang="en-US" sz="1800" dirty="0" smtClean="0"/>
              <a:t>May adjust time window for initiation and define alternate initiation thresholds</a:t>
            </a:r>
          </a:p>
          <a:p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11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07067" y="1557867"/>
          <a:ext cx="5486400" cy="2997200"/>
        </p:xfrm>
        <a:graphic>
          <a:graphicData uri="http://schemas.openxmlformats.org/presentationml/2006/ole">
            <p:oleObj spid="_x0000_s46082" name="Document" r:id="rId3" imgW="5486400" imgH="29972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Aforementioned study focused on comparing convective forecasts using radar data as the observation</a:t>
            </a:r>
          </a:p>
          <a:p>
            <a:pPr lvl="1"/>
            <a:r>
              <a:rPr lang="en-US" dirty="0" smtClean="0"/>
              <a:t>Using radar has its challenges but may have value as a verification </a:t>
            </a:r>
            <a:r>
              <a:rPr lang="en-US" dirty="0" err="1" smtClean="0"/>
              <a:t>methodolgy</a:t>
            </a:r>
            <a:r>
              <a:rPr lang="en-US" dirty="0" smtClean="0"/>
              <a:t> for CI</a:t>
            </a:r>
          </a:p>
          <a:p>
            <a:r>
              <a:rPr lang="en-US" dirty="0" smtClean="0"/>
              <a:t>Expand approach to include other parameters or fields</a:t>
            </a:r>
          </a:p>
          <a:p>
            <a:pPr lvl="1"/>
            <a:r>
              <a:rPr lang="en-US" dirty="0" smtClean="0"/>
              <a:t>Use of satellite data, especially for oceanic applications</a:t>
            </a:r>
          </a:p>
          <a:p>
            <a:pPr lvl="1"/>
            <a:r>
              <a:rPr lang="en-US" dirty="0" smtClean="0"/>
              <a:t>Total lightning for a “truer” convective initiation measure, although model comparisons become more challenging</a:t>
            </a:r>
          </a:p>
          <a:p>
            <a:pPr lvl="2"/>
            <a:r>
              <a:rPr lang="en-US" dirty="0" smtClean="0"/>
              <a:t>GOES-</a:t>
            </a:r>
            <a:r>
              <a:rPr lang="en-US" dirty="0" smtClean="0"/>
              <a:t>R</a:t>
            </a:r>
          </a:p>
          <a:p>
            <a:r>
              <a:rPr lang="en-US" dirty="0" smtClean="0"/>
              <a:t>Test concept on sample HRRR </a:t>
            </a:r>
            <a:r>
              <a:rPr lang="en-US" dirty="0" smtClean="0"/>
              <a:t>CI explicit fields</a:t>
            </a:r>
          </a:p>
          <a:p>
            <a:pPr lvl="1"/>
            <a:r>
              <a:rPr lang="en-US" dirty="0" smtClean="0"/>
              <a:t>3 different CI fields</a:t>
            </a:r>
          </a:p>
          <a:p>
            <a:pPr lvl="1"/>
            <a:r>
              <a:rPr lang="en-US" dirty="0" smtClean="0"/>
              <a:t>Can bring in LMA data along with reflectivity to test CI detection and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12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Convective Initiation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Modelers are continually trying to improve the initiation of convective activity in their solutions</a:t>
            </a:r>
          </a:p>
          <a:p>
            <a:r>
              <a:rPr lang="en-US" dirty="0" smtClean="0"/>
              <a:t>How do you quantify that the model is improving convective initiation?</a:t>
            </a:r>
          </a:p>
          <a:p>
            <a:pPr lvl="1"/>
            <a:r>
              <a:rPr lang="en-US" dirty="0" smtClean="0"/>
              <a:t>Qualitative assessments are often misleading</a:t>
            </a:r>
          </a:p>
          <a:p>
            <a:pPr lvl="1"/>
            <a:r>
              <a:rPr lang="en-US" dirty="0" smtClean="0"/>
              <a:t>Improvement of performance measures at typical initiation times misleading</a:t>
            </a:r>
          </a:p>
          <a:p>
            <a:r>
              <a:rPr lang="en-US" dirty="0" smtClean="0"/>
              <a:t>Isolating CI in observations and forecasts to validate improvement is not widely applied</a:t>
            </a:r>
          </a:p>
          <a:p>
            <a:r>
              <a:rPr lang="en-US" dirty="0" smtClean="0"/>
              <a:t>A solution:  use an object-oriented verification approach to assist in the automated identification of CI in the observation and the forecast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2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10" descr="eventZDC082115Chart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797050"/>
            <a:ext cx="5715000" cy="3571875"/>
          </a:xfrm>
        </p:spPr>
      </p:pic>
      <p:sp>
        <p:nvSpPr>
          <p:cNvPr id="22531" name="Title 8"/>
          <p:cNvSpPr>
            <a:spLocks noGrp="1"/>
          </p:cNvSpPr>
          <p:nvPr>
            <p:ph type="title"/>
          </p:nvPr>
        </p:nvSpPr>
        <p:spPr>
          <a:xfrm>
            <a:off x="457200" y="63923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Initiation Confusion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358140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971800" y="3244850"/>
            <a:ext cx="5334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134100" y="2749550"/>
            <a:ext cx="762000" cy="685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2362200" y="286385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charset="0"/>
              </a:rPr>
              <a:t>Onset</a:t>
            </a:r>
          </a:p>
        </p:txBody>
      </p: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6629400" y="23304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charset="0"/>
              </a:rPr>
              <a:t>Cessation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32" y="5520269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The above plot (Layne and Lack, 2010) shows a measure of impact to an ARTCC over time.  It is important to note that initiation is not the same as onset.  Onset could have been caused by advection into a particular domain.  Likewise, cessation of an event is not the same as decay or dissipation.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3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Procrustes</a:t>
            </a:r>
            <a:r>
              <a:rPr lang="en-US" dirty="0" smtClean="0"/>
              <a:t> Verification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Procrustes</a:t>
            </a:r>
            <a:r>
              <a:rPr lang="en-US" dirty="0" smtClean="0"/>
              <a:t> verification approach (Lack et al. 2010 WAF) identifies objects by using threshold/minimum size of object criteria or FFT transform for signal strength object detection</a:t>
            </a:r>
          </a:p>
          <a:p>
            <a:r>
              <a:rPr lang="en-US" dirty="0" smtClean="0"/>
              <a:t>Object matches are based on minimizing a user-defined weighted cost function</a:t>
            </a:r>
          </a:p>
          <a:p>
            <a:r>
              <a:rPr lang="en-US" dirty="0" smtClean="0"/>
              <a:t>Observed objects are matched to all forecast objects and vice versa to be tagged hits, misses, and false alarms</a:t>
            </a:r>
          </a:p>
          <a:p>
            <a:r>
              <a:rPr lang="en-US" dirty="0" smtClean="0"/>
              <a:t>Error statistics are broken down into components </a:t>
            </a:r>
          </a:p>
          <a:p>
            <a:pPr lvl="1"/>
            <a:r>
              <a:rPr lang="en-US" dirty="0" smtClean="0"/>
              <a:t>displacement magnitude and direction, intensity, rotation, and shape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4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Procrustes</a:t>
            </a:r>
            <a:r>
              <a:rPr lang="en-US" dirty="0" smtClean="0"/>
              <a:t> Scheme for 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weakness of object-oriented approaches is from counter-intuitive matching that may occur during matching forecast and observation objects (esp. large time steps)</a:t>
            </a:r>
          </a:p>
          <a:p>
            <a:pPr lvl="1"/>
            <a:r>
              <a:rPr lang="en-US" dirty="0" smtClean="0"/>
              <a:t>This is minimized when using small time steps and examining consecutive observation fields or forecast fields (High </a:t>
            </a:r>
            <a:r>
              <a:rPr lang="en-US" dirty="0" err="1" smtClean="0"/>
              <a:t>spatio</a:t>
            </a:r>
            <a:r>
              <a:rPr lang="en-US" dirty="0" smtClean="0"/>
              <a:t>-temporal correlation for convection)</a:t>
            </a:r>
          </a:p>
          <a:p>
            <a:r>
              <a:rPr lang="en-US" dirty="0" smtClean="0"/>
              <a:t>Hits, miss, false alarm detection in </a:t>
            </a:r>
            <a:r>
              <a:rPr lang="en-US" dirty="0" err="1" smtClean="0"/>
              <a:t>Procrustes</a:t>
            </a:r>
            <a:r>
              <a:rPr lang="en-US" dirty="0" smtClean="0"/>
              <a:t> scheme helps identify new initiation from growth, decay, and advection</a:t>
            </a:r>
          </a:p>
          <a:p>
            <a:pPr lvl="1"/>
            <a:r>
              <a:rPr lang="en-US" dirty="0" smtClean="0"/>
              <a:t>Misses from </a:t>
            </a:r>
            <a:r>
              <a:rPr lang="en-US" dirty="0" err="1" smtClean="0"/>
              <a:t>t</a:t>
            </a:r>
            <a:r>
              <a:rPr lang="en-US" dirty="0" smtClean="0"/>
              <a:t>=0 to t-5 generally are initiation cells</a:t>
            </a:r>
          </a:p>
          <a:p>
            <a:r>
              <a:rPr lang="en-US" dirty="0" smtClean="0"/>
              <a:t>Decay of larger storms into smaller ones to avoid initiation on cluster breakdown is also implemented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5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No Initiation </a:t>
            </a:r>
            <a:r>
              <a:rPr lang="en-US" sz="3600" dirty="0" smtClean="0"/>
              <a:t>Example (threshold method)</a:t>
            </a:r>
            <a:endParaRPr lang="en-US" sz="36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228600" y="1524000"/>
            <a:ext cx="9525000" cy="3657600"/>
            <a:chOff x="-228600" y="1600200"/>
            <a:chExt cx="9525000" cy="3657600"/>
          </a:xfrm>
        </p:grpSpPr>
        <p:pic>
          <p:nvPicPr>
            <p:cNvPr id="19463" name="Picture 4" descr="reflect0422_2105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28600" y="1600200"/>
              <a:ext cx="48768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4" name="Picture 5" descr="reflect0422_2110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9600" y="1600200"/>
              <a:ext cx="48768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914400" y="5181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T-5=2105Z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5334000" y="5181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T0=2110Z</a:t>
            </a: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914400" y="5867400"/>
            <a:ext cx="662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Procrustes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matching is from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T=0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to T-5, so 1 matches to 1, 2 matches to 2, and 3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is matched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to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4.  3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in the T-5 is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tagged as a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false alarm and there is no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initiation just growth.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6667" y="3691467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1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912533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88667" y="4305532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534" y="3460634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1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067" y="2912533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4534" y="4153132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2667" y="4305532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4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6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Initiation Example (threshold method)</a:t>
            </a:r>
            <a:endParaRPr lang="en-US" sz="36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152397" y="1610026"/>
            <a:ext cx="9144000" cy="3657600"/>
            <a:chOff x="-228600" y="1600200"/>
            <a:chExt cx="9525000" cy="3657600"/>
          </a:xfrm>
        </p:grpSpPr>
        <p:pic>
          <p:nvPicPr>
            <p:cNvPr id="20487" name="Picture 4" descr="reflect0422_2105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28600" y="1600200"/>
              <a:ext cx="48768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5" descr="reflect0422_2110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9600" y="1600200"/>
              <a:ext cx="48768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914400" y="5181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T-5=2105Z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5334000" y="5181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T0=2110Z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762000" y="5604937"/>
            <a:ext cx="746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In this case there are 2 new areas of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initiation:  Cells 2 and 3 at T=0 on the right (tagged as misses in the scheme).  Cells 1 ,4 and 5 at T=0 on the right are growing cells from 1,2, and 3, respectively. 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6134" y="3691467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1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6134" y="3229802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82800" y="4402667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55733" y="3922299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1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66268" y="3162070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88001" y="2700405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25066" y="3392902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02402" y="4383964"/>
            <a:ext cx="33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Calibri"/>
              </a:rPr>
              <a:t>5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99F-0D11-CF47-A603-00D90BF36ECE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/>
              <a:t>7</a:t>
            </a:fld>
            <a:endParaRPr 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9"/>
          <p:cNvSpPr>
            <a:spLocks noGrp="1"/>
          </p:cNvSpPr>
          <p:nvPr>
            <p:ph type="title"/>
          </p:nvPr>
        </p:nvSpPr>
        <p:spPr>
          <a:xfrm>
            <a:off x="457200" y="650872"/>
            <a:ext cx="8229600" cy="1143000"/>
          </a:xfrm>
        </p:spPr>
        <p:txBody>
          <a:bodyPr/>
          <a:lstStyle/>
          <a:p>
            <a:r>
              <a:rPr lang="en-US" sz="3600" dirty="0" smtClean="0"/>
              <a:t>Initiation at 1-h intervals (FFT method)</a:t>
            </a:r>
          </a:p>
        </p:txBody>
      </p:sp>
      <p:pic>
        <p:nvPicPr>
          <p:cNvPr id="97284" name="Picture 5" descr="refl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0538" y="1320800"/>
            <a:ext cx="533400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6" descr="refl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6713" y="1320800"/>
            <a:ext cx="533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6" name="Picture 7" descr="refl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90538" y="3810000"/>
            <a:ext cx="533400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7" name="Picture 8" descr="refl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76712" y="3810000"/>
            <a:ext cx="53339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5096933" y="2946402"/>
            <a:ext cx="1320800" cy="1151468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96935" y="4097870"/>
            <a:ext cx="1320798" cy="121919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57601" y="3810000"/>
            <a:ext cx="1761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32D2E">
                    <a:lumMod val="75000"/>
                  </a:srgbClr>
                </a:solidFill>
                <a:latin typeface="Calibri"/>
              </a:rPr>
              <a:t>New Initiation</a:t>
            </a:r>
            <a:endParaRPr lang="en-US" dirty="0">
              <a:solidFill>
                <a:srgbClr val="C32D2E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83D1-3CA3-4E49-9B10-0B8AECDD4145}" type="slidenum">
              <a:rPr lang="en-US" smtClean="0">
                <a:solidFill>
                  <a:srgbClr val="E7DEC9">
                    <a:lumMod val="2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9C6F500-898F-E84C-92E3-814014167928}" type="slidenum">
              <a:rPr lang="en-US"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Initiation Detection Challenges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338138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Sensitivity in what defines an initiation cell (object)</a:t>
            </a:r>
          </a:p>
          <a:p>
            <a:pPr marL="703898" lvl="1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No standard definition for evaluation</a:t>
            </a:r>
          </a:p>
          <a:p>
            <a:pPr marL="338138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Radar outages or coverage gaps</a:t>
            </a:r>
          </a:p>
          <a:p>
            <a:pPr marL="703898" lvl="1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Large cells may appear during outage and tagged as initiation</a:t>
            </a:r>
          </a:p>
          <a:p>
            <a:pPr marL="338138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Inconsistent radar time steps…(e.g.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Δt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=5,6, 10-min) especially on merged radar products</a:t>
            </a:r>
          </a:p>
          <a:p>
            <a:pPr marL="703898" lvl="1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Growth may appear inconsistent </a:t>
            </a:r>
          </a:p>
          <a:p>
            <a:pPr marL="338138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Radar QC (different modes, clutter)</a:t>
            </a:r>
          </a:p>
          <a:p>
            <a:pPr marL="703898" lvl="1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When switching to different modes, initiation objects may spike at those time steps</a:t>
            </a:r>
          </a:p>
          <a:p>
            <a:pPr marL="338138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Some mitigation is applied to the initiation</a:t>
            </a:r>
          </a:p>
          <a:p>
            <a:pPr marL="703898" lvl="1" indent="-338138">
              <a:lnSpc>
                <a:spcPct val="90000"/>
              </a:lnSpc>
              <a:spcBef>
                <a:spcPts val="675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Ex:  Minimum size restrictions for radar outages and gaps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9</a:t>
            </a:r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/8/11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7DEC9">
                    <a:lumMod val="25000"/>
                  </a:srgbClr>
                </a:solidFill>
              </a:rPr>
              <a:t>Verification Summit </a:t>
            </a:r>
            <a:endParaRPr lang="en-US" dirty="0">
              <a:solidFill>
                <a:srgbClr val="E7DEC9">
                  <a:lumMod val="25000"/>
                </a:srgb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QAS-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948</Words>
  <Application>Microsoft Macintosh PowerPoint</Application>
  <PresentationFormat>On-screen Show (4:3)</PresentationFormat>
  <Paragraphs>121</Paragraphs>
  <Slides>12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FIQAS-1</vt:lpstr>
      <vt:lpstr>???</vt:lpstr>
      <vt:lpstr>An Object-Based Approach for Identifying and Evaluating Convective Initiation </vt:lpstr>
      <vt:lpstr>Convective Initiation Problem</vt:lpstr>
      <vt:lpstr>Initiation Confusion </vt:lpstr>
      <vt:lpstr>Procrustes Verification Approach</vt:lpstr>
      <vt:lpstr>Procrustes Scheme for Initiation</vt:lpstr>
      <vt:lpstr>No Initiation Example (threshold method)</vt:lpstr>
      <vt:lpstr>Initiation Example (threshold method)</vt:lpstr>
      <vt:lpstr>Initiation at 1-h intervals (FFT method)</vt:lpstr>
      <vt:lpstr>Initiation Detection Challenges </vt:lpstr>
      <vt:lpstr>Slide 10</vt:lpstr>
      <vt:lpstr>Example Results</vt:lpstr>
      <vt:lpstr>Future Directions</vt:lpstr>
    </vt:vector>
  </TitlesOfParts>
  <Company>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Object-Based Approach for Identifying and Evaluating Convective Initiation </dc:title>
  <dc:creator>Steven Lack</dc:creator>
  <cp:lastModifiedBy>Steven Lack</cp:lastModifiedBy>
  <cp:revision>1</cp:revision>
  <dcterms:created xsi:type="dcterms:W3CDTF">2011-09-07T17:44:47Z</dcterms:created>
  <dcterms:modified xsi:type="dcterms:W3CDTF">2011-09-07T17:53:50Z</dcterms:modified>
</cp:coreProperties>
</file>