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83" r:id="rId10"/>
    <p:sldId id="263" r:id="rId11"/>
    <p:sldId id="270" r:id="rId12"/>
    <p:sldId id="282" r:id="rId13"/>
    <p:sldId id="272" r:id="rId14"/>
    <p:sldId id="271" r:id="rId15"/>
    <p:sldId id="265" r:id="rId16"/>
    <p:sldId id="273" r:id="rId17"/>
    <p:sldId id="275" r:id="rId18"/>
    <p:sldId id="276" r:id="rId19"/>
    <p:sldId id="277" r:id="rId20"/>
    <p:sldId id="280" r:id="rId21"/>
    <p:sldId id="278" r:id="rId22"/>
    <p:sldId id="279" r:id="rId23"/>
    <p:sldId id="281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2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0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2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5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9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7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3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4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4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3AFA-8039-4A05-A67F-CE76BE6354BD}" type="datetimeFigureOut">
              <a:rPr lang="en-GB" smtClean="0"/>
              <a:t>18/05/2011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C93B-65A6-4548-968C-E3881F626BA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TUOM_4CO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1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GB" dirty="0"/>
              <a:t>Black Carbon and Coating Measurements at Pasadena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4495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James Allan, Jonathan Taylor, Michael Flynn, Hugh </a:t>
            </a:r>
            <a:r>
              <a:rPr lang="en-GB" dirty="0" smtClean="0"/>
              <a:t>Coe (University </a:t>
            </a:r>
            <a:r>
              <a:rPr lang="en-GB" dirty="0"/>
              <a:t>of Manchester, </a:t>
            </a:r>
            <a:r>
              <a:rPr lang="en-GB" dirty="0" smtClean="0"/>
              <a:t>UK)</a:t>
            </a:r>
          </a:p>
          <a:p>
            <a:r>
              <a:rPr lang="en-GB" dirty="0" smtClean="0"/>
              <a:t>Tim </a:t>
            </a:r>
            <a:r>
              <a:rPr lang="en-GB" dirty="0"/>
              <a:t>Onasch, Doug Worsnop (Aerodyne </a:t>
            </a:r>
            <a:r>
              <a:rPr lang="en-GB" dirty="0" smtClean="0"/>
              <a:t>Research)</a:t>
            </a:r>
          </a:p>
          <a:p>
            <a:r>
              <a:rPr lang="en-GB" dirty="0" smtClean="0"/>
              <a:t>Greg </a:t>
            </a:r>
            <a:r>
              <a:rPr lang="en-GB" dirty="0" err="1"/>
              <a:t>Kok</a:t>
            </a:r>
            <a:r>
              <a:rPr lang="en-GB" dirty="0"/>
              <a:t> (Droplet Measurement Technologies)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4" y="4293963"/>
            <a:ext cx="4392612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5805124"/>
            <a:ext cx="3528070" cy="7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ewwebari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50260"/>
            <a:ext cx="2234655" cy="13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SP-AMS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8" y="1340768"/>
            <a:ext cx="8599884" cy="49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transmission </a:t>
            </a:r>
            <a:r>
              <a:rPr lang="en-GB" dirty="0"/>
              <a:t>modification?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44640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0925"/>
            <a:ext cx="43672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73100"/>
            <a:ext cx="7658100" cy="55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SP2 size distribution</a:t>
            </a:r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7" y="1600200"/>
            <a:ext cx="7735865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68390" y="2446625"/>
            <a:ext cx="134684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 err="1" smtClean="0"/>
              <a:t>dM</a:t>
            </a:r>
            <a:r>
              <a:rPr lang="en-GB" sz="1100" b="1" dirty="0" smtClean="0"/>
              <a:t>/</a:t>
            </a:r>
            <a:r>
              <a:rPr lang="en-GB" sz="1100" b="1" dirty="0" err="1" smtClean="0"/>
              <a:t>dlogDp</a:t>
            </a:r>
            <a:r>
              <a:rPr lang="en-GB" sz="1100" b="1" dirty="0" smtClean="0"/>
              <a:t> (</a:t>
            </a:r>
            <a:r>
              <a:rPr lang="en-GB" sz="1100" b="1" dirty="0" err="1" smtClean="0"/>
              <a:t>ng</a:t>
            </a:r>
            <a:r>
              <a:rPr lang="en-GB" sz="1100" b="1" dirty="0" smtClean="0"/>
              <a:t> m</a:t>
            </a:r>
            <a:r>
              <a:rPr lang="en-GB" sz="1100" b="1" baseline="30000" dirty="0" smtClean="0"/>
              <a:t>-3</a:t>
            </a:r>
            <a:r>
              <a:rPr lang="en-GB" sz="11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2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PMF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94366" cy="53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Thermograms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1" y="2276872"/>
            <a:ext cx="43672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97932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7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SP2 </a:t>
            </a:r>
            <a:r>
              <a:rPr lang="en-GB" dirty="0" err="1" smtClean="0"/>
              <a:t>vs</a:t>
            </a:r>
            <a:r>
              <a:rPr lang="en-GB" dirty="0" smtClean="0"/>
              <a:t> PASS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7054"/>
            <a:ext cx="8229600" cy="399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Ambient MAC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8" y="1600200"/>
            <a:ext cx="74731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6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6" y="1600200"/>
            <a:ext cx="72814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Denuder MAC 3-9 June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7624"/>
            <a:ext cx="8229600" cy="447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Black Carbon (BC) is a major climate forcing component, particular on regional scales</a:t>
            </a:r>
          </a:p>
          <a:p>
            <a:r>
              <a:rPr lang="en-GB" dirty="0" smtClean="0"/>
              <a:t>Its lifetime and optical properties are heavily dependent on composition and coatings</a:t>
            </a:r>
          </a:p>
          <a:p>
            <a:r>
              <a:rPr lang="en-GB" dirty="0" smtClean="0"/>
              <a:t>BC is also seen as an important air quality metric and is measured using filter-based optical methods</a:t>
            </a:r>
          </a:p>
          <a:p>
            <a:r>
              <a:rPr lang="en-GB" dirty="0" smtClean="0"/>
              <a:t>There is a need to quantitatively link composition and coatings with source, atmospheric ageing, optical properties and network metrics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Photacoustic</a:t>
            </a:r>
            <a:r>
              <a:rPr lang="en-GB" dirty="0" smtClean="0"/>
              <a:t> Angstrom exponent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448619" cy="24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51085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55" y="3911104"/>
            <a:ext cx="4632094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SP2 Leading Edge Only (LEO) fitted scattering signals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218"/>
            <a:ext cx="8229600" cy="418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SP2 LEO 120nm cores </a:t>
            </a:r>
            <a:r>
              <a:rPr lang="en-GB" dirty="0" err="1" smtClean="0"/>
              <a:t>thermogram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6" y="1700808"/>
            <a:ext cx="81243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6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WSOC absorption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2079"/>
            <a:ext cx="8229600" cy="412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BC particles at Pasadena were found to be smaller than ‘normal’ and principally in the Aitken mode</a:t>
            </a:r>
          </a:p>
          <a:p>
            <a:r>
              <a:rPr lang="en-GB" dirty="0" smtClean="0"/>
              <a:t>Little statistically significant variation was found in the Angstrom exponent</a:t>
            </a:r>
          </a:p>
          <a:p>
            <a:r>
              <a:rPr lang="en-GB" dirty="0" smtClean="0"/>
              <a:t>Variation was found in the MAC of the particles, which can be qualitatively linked to chemical coatings through SP2, SP-AMS and thermal denuder data, however the magnitude was small (~20%)</a:t>
            </a:r>
          </a:p>
          <a:p>
            <a:r>
              <a:rPr lang="en-GB" dirty="0" smtClean="0"/>
              <a:t>Need to fully quantify size-dependent losses in thermal denuder</a:t>
            </a:r>
          </a:p>
          <a:p>
            <a:r>
              <a:rPr lang="en-GB" dirty="0" smtClean="0"/>
              <a:t>More work is needed to try to assess performance of models in capturing this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3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525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This work was supported by:</a:t>
            </a:r>
          </a:p>
          <a:p>
            <a:pPr lvl="1"/>
            <a:r>
              <a:rPr lang="en-GB" dirty="0" smtClean="0"/>
              <a:t>NERC grant </a:t>
            </a:r>
            <a:r>
              <a:rPr lang="en-GB" dirty="0" err="1" smtClean="0"/>
              <a:t>Multiscale</a:t>
            </a:r>
            <a:r>
              <a:rPr lang="en-GB" dirty="0" smtClean="0"/>
              <a:t> Chemical Composition of Carbonaceous particles and Coatings (MC4), ref: NE/H008136/1</a:t>
            </a:r>
          </a:p>
          <a:p>
            <a:pPr lvl="1"/>
            <a:r>
              <a:rPr lang="en-GB" dirty="0" smtClean="0"/>
              <a:t>California EPA Air Resources Board</a:t>
            </a:r>
          </a:p>
          <a:p>
            <a:pPr lvl="1"/>
            <a:r>
              <a:rPr lang="en-GB" dirty="0" smtClean="0"/>
              <a:t>Caltech</a:t>
            </a:r>
          </a:p>
          <a:p>
            <a:r>
              <a:rPr lang="en-GB" dirty="0" smtClean="0"/>
              <a:t>Additional thanks:</a:t>
            </a:r>
          </a:p>
          <a:p>
            <a:pPr lvl="1"/>
            <a:r>
              <a:rPr lang="en-GB" dirty="0" smtClean="0"/>
              <a:t>Jim</a:t>
            </a:r>
            <a:r>
              <a:rPr lang="en-GB" baseline="0" dirty="0" smtClean="0"/>
              <a:t> Smith (NCAR) for the loan of the thermal denuder</a:t>
            </a:r>
          </a:p>
          <a:p>
            <a:pPr lvl="1"/>
            <a:r>
              <a:rPr lang="en-GB" dirty="0" smtClean="0"/>
              <a:t>Tim Bates (NOAA) for the loan of the beam width probe (results not shown)</a:t>
            </a:r>
          </a:p>
          <a:p>
            <a:pPr lvl="1"/>
            <a:r>
              <a:rPr lang="en-GB" dirty="0" smtClean="0"/>
              <a:t>Karl </a:t>
            </a:r>
            <a:r>
              <a:rPr lang="en-GB" dirty="0" err="1" smtClean="0"/>
              <a:t>Froyd</a:t>
            </a:r>
            <a:r>
              <a:rPr lang="en-GB" dirty="0" smtClean="0"/>
              <a:t>, Shane Murphy and Dan Murphy (NOAA) for the use of the NOAA inlet stack.</a:t>
            </a:r>
          </a:p>
          <a:p>
            <a:pPr lvl="1"/>
            <a:r>
              <a:rPr lang="en-GB" dirty="0" smtClean="0"/>
              <a:t>Rodney Weber and </a:t>
            </a:r>
            <a:r>
              <a:rPr lang="en-US" dirty="0" err="1"/>
              <a:t>Xiaolu</a:t>
            </a:r>
            <a:r>
              <a:rPr lang="en-US" dirty="0"/>
              <a:t> </a:t>
            </a:r>
            <a:r>
              <a:rPr lang="en-US" dirty="0" smtClean="0"/>
              <a:t>Zhang (</a:t>
            </a:r>
            <a:r>
              <a:rPr lang="en-US" dirty="0" err="1" smtClean="0"/>
              <a:t>GATech</a:t>
            </a:r>
            <a:r>
              <a:rPr lang="en-US" dirty="0" smtClean="0"/>
              <a:t>) and Patrick Heyes and Jose Jimenez (CU) for supporting data</a:t>
            </a:r>
            <a:endParaRPr lang="en-GB" dirty="0" smtClean="0"/>
          </a:p>
        </p:txBody>
      </p:sp>
      <p:pic>
        <p:nvPicPr>
          <p:cNvPr id="4" name="Picture 3" descr="C:\Users\Patrick Hayes\Documents\Presentations\AGU Poster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5733256"/>
            <a:ext cx="1166675" cy="878143"/>
          </a:xfrm>
          <a:prstGeom prst="rect">
            <a:avLst/>
          </a:prstGeom>
          <a:noFill/>
        </p:spPr>
      </p:pic>
      <p:pic>
        <p:nvPicPr>
          <p:cNvPr id="5" name="Picture 4" descr="http://www.pluginamerica.org/images/CARB-log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901" y="5733256"/>
            <a:ext cx="4126230" cy="857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1" y="5661248"/>
            <a:ext cx="3062361" cy="9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</a:t>
            </a:r>
            <a:r>
              <a:rPr lang="en-GB" baseline="0" dirty="0" smtClean="0"/>
              <a:t> set-up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79" y="1700808"/>
            <a:ext cx="44439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lNex 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8460"/>
            <a:ext cx="375285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Aethalometer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Magee AE-31 7-wavelength </a:t>
            </a:r>
            <a:r>
              <a:rPr lang="en-GB" dirty="0" err="1" smtClean="0"/>
              <a:t>Aethalometer</a:t>
            </a:r>
            <a:endParaRPr lang="en-GB" dirty="0" smtClean="0"/>
          </a:p>
          <a:p>
            <a:r>
              <a:rPr lang="en-GB" dirty="0" smtClean="0"/>
              <a:t>Filter</a:t>
            </a:r>
            <a:r>
              <a:rPr lang="en-GB" baseline="0" dirty="0" smtClean="0"/>
              <a:t> loading correction applied based on SP2 data</a:t>
            </a:r>
          </a:p>
          <a:p>
            <a:r>
              <a:rPr lang="en-GB" baseline="0" dirty="0" smtClean="0"/>
              <a:t>No scattering correction applied</a:t>
            </a:r>
          </a:p>
          <a:p>
            <a:r>
              <a:rPr lang="en-GB" baseline="0" dirty="0" smtClean="0"/>
              <a:t>Data reported as µg m</a:t>
            </a:r>
            <a:r>
              <a:rPr lang="en-GB" baseline="30000" dirty="0" smtClean="0"/>
              <a:t>-3</a:t>
            </a:r>
            <a:r>
              <a:rPr lang="en-GB" baseline="0" dirty="0" smtClean="0"/>
              <a:t> equivalent black carbon, using the manufacturer’s calibration</a:t>
            </a:r>
          </a:p>
        </p:txBody>
      </p:sp>
    </p:spTree>
    <p:extLst>
      <p:ext uri="{BB962C8B-B14F-4D97-AF65-F5344CB8AC3E}">
        <p14:creationId xmlns:p14="http://schemas.microsoft.com/office/powerpoint/2010/main" val="14870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wavelength DMT </a:t>
            </a:r>
            <a:r>
              <a:rPr lang="en-GB" dirty="0" err="1" smtClean="0"/>
              <a:t>photoacoustic</a:t>
            </a:r>
            <a:r>
              <a:rPr lang="en-GB" baseline="0" dirty="0" smtClean="0"/>
              <a:t> spectrometer</a:t>
            </a:r>
          </a:p>
          <a:p>
            <a:r>
              <a:rPr lang="en-GB" baseline="0" dirty="0" smtClean="0"/>
              <a:t>Green channel calibrated using absorbing PSLs</a:t>
            </a:r>
            <a:r>
              <a:rPr lang="en-GB" dirty="0" smtClean="0"/>
              <a:t> compared with SP2 scattering channel</a:t>
            </a:r>
          </a:p>
          <a:p>
            <a:r>
              <a:rPr lang="en-GB" dirty="0" smtClean="0"/>
              <a:t>Red and blue channels calibrated relative to green using fullerene soot and assuming an AAE of 1</a:t>
            </a:r>
          </a:p>
        </p:txBody>
      </p:sp>
    </p:spTree>
    <p:extLst>
      <p:ext uri="{BB962C8B-B14F-4D97-AF65-F5344CB8AC3E}">
        <p14:creationId xmlns:p14="http://schemas.microsoft.com/office/powerpoint/2010/main" val="40234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Calibrated using glassy carbon spheres selected using</a:t>
            </a:r>
            <a:r>
              <a:rPr lang="en-GB" baseline="0" dirty="0" smtClean="0"/>
              <a:t> a DMA</a:t>
            </a:r>
          </a:p>
          <a:p>
            <a:r>
              <a:rPr lang="en-GB" baseline="0" dirty="0" smtClean="0"/>
              <a:t>Primary data products are black carbon mass and number concentrations</a:t>
            </a:r>
          </a:p>
          <a:p>
            <a:r>
              <a:rPr lang="en-GB" baseline="0" dirty="0" smtClean="0"/>
              <a:t>Higher-order data products will include mass corrected for detection limit </a:t>
            </a:r>
            <a:r>
              <a:rPr lang="en-GB" baseline="0" dirty="0" err="1" smtClean="0"/>
              <a:t>cutoff</a:t>
            </a:r>
            <a:r>
              <a:rPr lang="en-GB" baseline="0" dirty="0" smtClean="0"/>
              <a:t> and coating thicknesses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8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SP-AMS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 calibrated against SP2 using glassy carbon</a:t>
            </a:r>
          </a:p>
          <a:p>
            <a:r>
              <a:rPr lang="en-GB" dirty="0" smtClean="0"/>
              <a:t>Size calibrated using absorbing PSLs</a:t>
            </a:r>
          </a:p>
        </p:txBody>
      </p:sp>
      <p:pic>
        <p:nvPicPr>
          <p:cNvPr id="4" name="Picture 6" descr="TOF-AMS-with-SP2-l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8" y="3254237"/>
            <a:ext cx="6032544" cy="34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SP2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aeth</a:t>
            </a:r>
            <a:r>
              <a:rPr lang="en-GB" dirty="0" smtClean="0"/>
              <a:t> &amp; EC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5284"/>
            <a:ext cx="8229600" cy="43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Forklift influence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3" y="1844824"/>
            <a:ext cx="827991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2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466</Words>
  <Application>Microsoft Office PowerPoint</Application>
  <PresentationFormat>On-screen Show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Black Carbon and Coating Measurements at Pasadena</vt:lpstr>
      <vt:lpstr>Motivation</vt:lpstr>
      <vt:lpstr>Overall set-up</vt:lpstr>
      <vt:lpstr>Aethalometer</vt:lpstr>
      <vt:lpstr>PASS</vt:lpstr>
      <vt:lpstr>SP-2</vt:lpstr>
      <vt:lpstr>SP-AMS</vt:lpstr>
      <vt:lpstr>SP2 vs aeth &amp; EC</vt:lpstr>
      <vt:lpstr>Forklift influence</vt:lpstr>
      <vt:lpstr>SP-AMS results</vt:lpstr>
      <vt:lpstr>Particle transmission modification?</vt:lpstr>
      <vt:lpstr>PowerPoint Presentation</vt:lpstr>
      <vt:lpstr>SP2 size distribution</vt:lpstr>
      <vt:lpstr>PMF analysis</vt:lpstr>
      <vt:lpstr>Thermograms</vt:lpstr>
      <vt:lpstr>SP2 vs PASS</vt:lpstr>
      <vt:lpstr>Ambient MAC</vt:lpstr>
      <vt:lpstr>PowerPoint Presentation</vt:lpstr>
      <vt:lpstr>Denuder MAC 3-9 June</vt:lpstr>
      <vt:lpstr>Photacoustic Angstrom exponent</vt:lpstr>
      <vt:lpstr>SP2 Leading Edge Only (LEO) fitted scattering signals</vt:lpstr>
      <vt:lpstr>SP2 LEO 120nm cores thermogram</vt:lpstr>
      <vt:lpstr>WSOC absorption</vt:lpstr>
      <vt:lpstr>Conclusions</vt:lpstr>
      <vt:lpstr>Acknowledgements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Allan</dc:creator>
  <cp:lastModifiedBy>James Allan</cp:lastModifiedBy>
  <cp:revision>25</cp:revision>
  <dcterms:created xsi:type="dcterms:W3CDTF">2011-05-16T00:23:44Z</dcterms:created>
  <dcterms:modified xsi:type="dcterms:W3CDTF">2011-05-18T17:19:34Z</dcterms:modified>
</cp:coreProperties>
</file>