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0" r:id="rId15"/>
    <p:sldId id="281" r:id="rId16"/>
    <p:sldId id="275" r:id="rId17"/>
    <p:sldId id="279" r:id="rId18"/>
    <p:sldId id="283" r:id="rId19"/>
    <p:sldId id="273" r:id="rId20"/>
    <p:sldId id="282" r:id="rId21"/>
    <p:sldId id="285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B90CD-79DC-4D46-B7B6-9AD5D4A9D4F8}" type="datetimeFigureOut">
              <a:rPr lang="en-US" smtClean="0"/>
              <a:t>6/15/11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280A5-F105-3248-9DEA-F8BA51329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1126-FD9B-804E-B760-B4E12C8699E1}" type="datetimeFigureOut">
              <a:rPr lang="en-US" smtClean="0"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CB25-BD41-FB4A-9F7E-F26A4F74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1126-FD9B-804E-B760-B4E12C8699E1}" type="datetimeFigureOut">
              <a:rPr lang="en-US" smtClean="0"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CB25-BD41-FB4A-9F7E-F26A4F74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7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1126-FD9B-804E-B760-B4E12C8699E1}" type="datetimeFigureOut">
              <a:rPr lang="en-US" smtClean="0"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CB25-BD41-FB4A-9F7E-F26A4F74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ECBD4-5F79-244A-96EF-523E2EC86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6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1424-704B-224A-A3B9-28DA21394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1126-FD9B-804E-B760-B4E12C8699E1}" type="datetimeFigureOut">
              <a:rPr lang="en-US" smtClean="0"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CB25-BD41-FB4A-9F7E-F26A4F74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0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1126-FD9B-804E-B760-B4E12C8699E1}" type="datetimeFigureOut">
              <a:rPr lang="en-US" smtClean="0"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CB25-BD41-FB4A-9F7E-F26A4F74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8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1126-FD9B-804E-B760-B4E12C8699E1}" type="datetimeFigureOut">
              <a:rPr lang="en-US" smtClean="0"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CB25-BD41-FB4A-9F7E-F26A4F74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5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1126-FD9B-804E-B760-B4E12C8699E1}" type="datetimeFigureOut">
              <a:rPr lang="en-US" smtClean="0"/>
              <a:t>6/15/11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CB25-BD41-FB4A-9F7E-F26A4F74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1126-FD9B-804E-B760-B4E12C8699E1}" type="datetimeFigureOut">
              <a:rPr lang="en-US" smtClean="0"/>
              <a:t>6/15/11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CB25-BD41-FB4A-9F7E-F26A4F74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3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1126-FD9B-804E-B760-B4E12C8699E1}" type="datetimeFigureOut">
              <a:rPr lang="en-US" smtClean="0"/>
              <a:t>6/15/11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CB25-BD41-FB4A-9F7E-F26A4F74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6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1126-FD9B-804E-B760-B4E12C8699E1}" type="datetimeFigureOut">
              <a:rPr lang="en-US" smtClean="0"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CB25-BD41-FB4A-9F7E-F26A4F74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8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1126-FD9B-804E-B760-B4E12C8699E1}" type="datetimeFigureOut">
              <a:rPr lang="en-US" smtClean="0"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CB25-BD41-FB4A-9F7E-F26A4F74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31126-FD9B-804E-B760-B4E12C8699E1}" type="datetimeFigureOut">
              <a:rPr lang="en-US" smtClean="0"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CCB25-BD41-FB4A-9F7E-F26A4F740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effrey.s.whitaker@noa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630" y="1329029"/>
            <a:ext cx="8147792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Hybrid Variational/Ensemble Data Assimilation </a:t>
            </a:r>
            <a:r>
              <a:rPr lang="en-US" b="1" dirty="0" smtClean="0"/>
              <a:t>for the NCEP GFS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417" y="3194131"/>
            <a:ext cx="8317383" cy="2807094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 smtClean="0"/>
              <a:t>Tom Hamill, for </a:t>
            </a:r>
            <a:r>
              <a:rPr lang="en-US" sz="3800" b="1" dirty="0" smtClean="0"/>
              <a:t>Jeff </a:t>
            </a:r>
            <a:r>
              <a:rPr lang="en-US" sz="3800" b="1" dirty="0" smtClean="0"/>
              <a:t>Whitaker</a:t>
            </a:r>
          </a:p>
          <a:p>
            <a:r>
              <a:rPr lang="en-US" i="1" dirty="0" smtClean="0"/>
              <a:t>NOAA Earth System Research Lab, Boulder, CO, USA</a:t>
            </a:r>
          </a:p>
          <a:p>
            <a:r>
              <a:rPr lang="en-US" i="1" dirty="0" smtClean="0">
                <a:hlinkClick r:id="rId2"/>
              </a:rPr>
              <a:t>jeffrey.s.whitaker@noaa.gov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b="1" dirty="0" smtClean="0"/>
              <a:t>Daryl Kleist, Dave Parrish and John </a:t>
            </a:r>
            <a:r>
              <a:rPr lang="en-US" b="1" dirty="0" err="1" smtClean="0"/>
              <a:t>Derber</a:t>
            </a:r>
            <a:endParaRPr lang="en-US" b="1" dirty="0" smtClean="0"/>
          </a:p>
          <a:p>
            <a:r>
              <a:rPr lang="en-US" i="1" dirty="0" smtClean="0"/>
              <a:t>National Centers for Environmental Prediction, Camp Springs, MD, USA</a:t>
            </a:r>
          </a:p>
          <a:p>
            <a:r>
              <a:rPr lang="en-US" b="1" dirty="0" err="1" smtClean="0"/>
              <a:t>Xuguang</a:t>
            </a:r>
            <a:r>
              <a:rPr lang="en-US" b="1" dirty="0" smtClean="0"/>
              <a:t> Wang</a:t>
            </a:r>
          </a:p>
          <a:p>
            <a:r>
              <a:rPr lang="en-US" i="1" dirty="0" smtClean="0"/>
              <a:t>University of Oklahoma, Norman, OK, USA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6A9F-801C-2C4E-B77D-DD94C20FDD0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esrlps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657600" cy="508543"/>
          </a:xfrm>
          <a:prstGeom prst="rect">
            <a:avLst/>
          </a:prstGeom>
        </p:spPr>
      </p:pic>
      <p:pic>
        <p:nvPicPr>
          <p:cNvPr id="6" name="Picture 8" descr="NCE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51" y="28645"/>
            <a:ext cx="12858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362" y="19096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D50AA6-B663-244A-8F43-0FD7BD52946E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Single </a:t>
            </a:r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6553200"/>
            <a:ext cx="822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400" i="1" dirty="0">
                <a:solidFill>
                  <a:schemeClr val="tx2"/>
                </a:solidFill>
              </a:rPr>
              <a:t>Single </a:t>
            </a:r>
            <a:r>
              <a:rPr lang="en-US" sz="1400" i="1" dirty="0" smtClean="0">
                <a:solidFill>
                  <a:schemeClr val="tx2"/>
                </a:solidFill>
              </a:rPr>
              <a:t>850 hPa </a:t>
            </a:r>
            <a:r>
              <a:rPr lang="en-US" sz="1400" i="1" dirty="0" err="1" smtClean="0">
                <a:solidFill>
                  <a:schemeClr val="tx2"/>
                </a:solidFill>
              </a:rPr>
              <a:t>T</a:t>
            </a:r>
            <a:r>
              <a:rPr lang="en-US" sz="1400" i="1" baseline="-25000" dirty="0" err="1" smtClean="0">
                <a:solidFill>
                  <a:schemeClr val="tx2"/>
                </a:solidFill>
              </a:rPr>
              <a:t>v</a:t>
            </a:r>
            <a:r>
              <a:rPr lang="en-US" sz="1400" i="1" dirty="0" smtClean="0">
                <a:solidFill>
                  <a:schemeClr val="tx2"/>
                </a:solidFill>
              </a:rPr>
              <a:t> </a:t>
            </a:r>
            <a:r>
              <a:rPr lang="en-US" sz="1400" i="1" dirty="0">
                <a:solidFill>
                  <a:schemeClr val="tx2"/>
                </a:solidFill>
              </a:rPr>
              <a:t>observation (1K O-F, 1K error)</a:t>
            </a:r>
          </a:p>
        </p:txBody>
      </p:sp>
      <p:pic>
        <p:nvPicPr>
          <p:cNvPr id="36868" name="Picture 4" descr="e3_tsp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90600"/>
            <a:ext cx="365601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e3_c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992188"/>
            <a:ext cx="3656012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e3_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733800"/>
            <a:ext cx="365601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e3_hy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733800"/>
            <a:ext cx="365601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20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347573-1303-5C43-978B-74DB4DD9DC94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163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Single Observation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6553200"/>
            <a:ext cx="822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400" i="1" dirty="0">
                <a:solidFill>
                  <a:schemeClr val="tx2"/>
                </a:solidFill>
              </a:rPr>
              <a:t>Single </a:t>
            </a:r>
            <a:r>
              <a:rPr lang="en-US" sz="1400" i="1" dirty="0" smtClean="0">
                <a:solidFill>
                  <a:schemeClr val="tx2"/>
                </a:solidFill>
              </a:rPr>
              <a:t>850 hPa </a:t>
            </a:r>
            <a:r>
              <a:rPr lang="en-US" sz="1400" i="1" dirty="0">
                <a:solidFill>
                  <a:schemeClr val="tx2"/>
                </a:solidFill>
              </a:rPr>
              <a:t>zonal wind observation (3 m/s O-F, 1m/s error) in Hurricane Ike circulation</a:t>
            </a:r>
          </a:p>
        </p:txBody>
      </p:sp>
      <p:pic>
        <p:nvPicPr>
          <p:cNvPr id="37892" name="Picture 4" descr="e2_sp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92188"/>
            <a:ext cx="3656012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e2_c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992188"/>
            <a:ext cx="3656012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e2_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e2_b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733800"/>
            <a:ext cx="3656012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3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ChangeArrowheads="1"/>
          </p:cNvSpPr>
          <p:nvPr/>
        </p:nvSpPr>
        <p:spPr bwMode="auto">
          <a:xfrm>
            <a:off x="2971800" y="2133600"/>
            <a:ext cx="1676400" cy="8382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EnKF</a:t>
            </a:r>
          </a:p>
          <a:p>
            <a:pPr algn="ctr"/>
            <a:r>
              <a:rPr lang="en-US"/>
              <a:t>member update</a:t>
            </a:r>
          </a:p>
        </p:txBody>
      </p:sp>
      <p:sp>
        <p:nvSpPr>
          <p:cNvPr id="38914" name="AutoShape 3"/>
          <p:cNvSpPr>
            <a:spLocks noChangeArrowheads="1"/>
          </p:cNvSpPr>
          <p:nvPr/>
        </p:nvSpPr>
        <p:spPr bwMode="auto">
          <a:xfrm>
            <a:off x="7162800" y="2209800"/>
            <a:ext cx="1371600" cy="6096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member 2 </a:t>
            </a:r>
          </a:p>
          <a:p>
            <a:pPr algn="ctr"/>
            <a:r>
              <a:rPr lang="en-US"/>
              <a:t>analysis</a:t>
            </a:r>
          </a:p>
        </p:txBody>
      </p:sp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609600" y="5181600"/>
            <a:ext cx="1371600" cy="685800"/>
          </a:xfrm>
          <a:prstGeom prst="flowChartAlternateProcess">
            <a:avLst/>
          </a:prstGeom>
          <a:solidFill>
            <a:srgbClr val="B8FE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high res</a:t>
            </a:r>
          </a:p>
          <a:p>
            <a:pPr algn="ctr"/>
            <a:r>
              <a:rPr lang="en-US"/>
              <a:t>forecast</a:t>
            </a:r>
          </a:p>
        </p:txBody>
      </p:sp>
      <p:sp>
        <p:nvSpPr>
          <p:cNvPr id="38916" name="AutoShape 5"/>
          <p:cNvSpPr>
            <a:spLocks noChangeArrowheads="1"/>
          </p:cNvSpPr>
          <p:nvPr/>
        </p:nvSpPr>
        <p:spPr bwMode="auto">
          <a:xfrm>
            <a:off x="2438400" y="5029200"/>
            <a:ext cx="1676400" cy="838200"/>
          </a:xfrm>
          <a:prstGeom prst="flowChartAlternateProcess">
            <a:avLst/>
          </a:prstGeom>
          <a:solidFill>
            <a:srgbClr val="B8FE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GSI</a:t>
            </a:r>
          </a:p>
          <a:p>
            <a:pPr algn="ctr"/>
            <a:r>
              <a:rPr lang="en-US"/>
              <a:t>Hybrid Ens/Var</a:t>
            </a:r>
          </a:p>
        </p:txBody>
      </p:sp>
      <p:sp>
        <p:nvSpPr>
          <p:cNvPr id="38917" name="AutoShape 6"/>
          <p:cNvSpPr>
            <a:spLocks noChangeArrowheads="1"/>
          </p:cNvSpPr>
          <p:nvPr/>
        </p:nvSpPr>
        <p:spPr bwMode="auto">
          <a:xfrm>
            <a:off x="4495800" y="5181600"/>
            <a:ext cx="1371600" cy="685800"/>
          </a:xfrm>
          <a:prstGeom prst="flowChartAlternateProcess">
            <a:avLst/>
          </a:prstGeom>
          <a:solidFill>
            <a:srgbClr val="B8FE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high res</a:t>
            </a:r>
          </a:p>
          <a:p>
            <a:pPr algn="ctr"/>
            <a:r>
              <a:rPr lang="en-US"/>
              <a:t>analysis</a:t>
            </a:r>
          </a:p>
        </p:txBody>
      </p:sp>
      <p:sp>
        <p:nvSpPr>
          <p:cNvPr id="38918" name="AutoShape 7"/>
          <p:cNvSpPr>
            <a:spLocks noChangeArrowheads="1"/>
          </p:cNvSpPr>
          <p:nvPr/>
        </p:nvSpPr>
        <p:spPr bwMode="auto">
          <a:xfrm>
            <a:off x="7162800" y="1371600"/>
            <a:ext cx="1371600" cy="6096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member 1 </a:t>
            </a:r>
          </a:p>
          <a:p>
            <a:pPr algn="ctr"/>
            <a:r>
              <a:rPr lang="en-US"/>
              <a:t>analysis</a:t>
            </a: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>
            <a:off x="609600" y="2209800"/>
            <a:ext cx="1371600" cy="6096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member 2 </a:t>
            </a:r>
          </a:p>
          <a:p>
            <a:pPr algn="ctr"/>
            <a:r>
              <a:rPr lang="en-US"/>
              <a:t>forecast</a:t>
            </a:r>
          </a:p>
        </p:txBody>
      </p:sp>
      <p:sp>
        <p:nvSpPr>
          <p:cNvPr id="38920" name="AutoShape 9"/>
          <p:cNvSpPr>
            <a:spLocks noChangeArrowheads="1"/>
          </p:cNvSpPr>
          <p:nvPr/>
        </p:nvSpPr>
        <p:spPr bwMode="auto">
          <a:xfrm>
            <a:off x="609600" y="1219200"/>
            <a:ext cx="1371600" cy="6096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member 1 </a:t>
            </a:r>
          </a:p>
          <a:p>
            <a:pPr algn="ctr"/>
            <a:r>
              <a:rPr lang="en-US"/>
              <a:t>forecast</a:t>
            </a:r>
          </a:p>
        </p:txBody>
      </p:sp>
      <p:sp>
        <p:nvSpPr>
          <p:cNvPr id="38921" name="AutoShape 10"/>
          <p:cNvSpPr>
            <a:spLocks noChangeArrowheads="1"/>
          </p:cNvSpPr>
          <p:nvPr/>
        </p:nvSpPr>
        <p:spPr bwMode="auto">
          <a:xfrm rot="5400000">
            <a:off x="5029200" y="2209800"/>
            <a:ext cx="2895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recenter analysis ensemble</a:t>
            </a: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1981200" y="1524000"/>
            <a:ext cx="9906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1981200" y="2514600"/>
            <a:ext cx="990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1981200" y="1676400"/>
            <a:ext cx="1524000" cy="3352800"/>
          </a:xfrm>
          <a:prstGeom prst="line">
            <a:avLst/>
          </a:prstGeom>
          <a:ln>
            <a:headEnd/>
            <a:tailEnd type="stealth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1981200" y="2667000"/>
            <a:ext cx="1295400" cy="2362200"/>
          </a:xfrm>
          <a:prstGeom prst="line">
            <a:avLst/>
          </a:prstGeom>
          <a:ln>
            <a:headEnd/>
            <a:tailEnd type="stealth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 flipV="1">
            <a:off x="1981200" y="5486400"/>
            <a:ext cx="45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 flipV="1">
            <a:off x="4114800" y="54864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8" name="Line 17"/>
          <p:cNvSpPr>
            <a:spLocks noChangeShapeType="1"/>
          </p:cNvSpPr>
          <p:nvPr/>
        </p:nvSpPr>
        <p:spPr bwMode="auto">
          <a:xfrm flipV="1">
            <a:off x="5181600" y="3048000"/>
            <a:ext cx="990600" cy="2133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9" name="Line 18"/>
          <p:cNvSpPr>
            <a:spLocks noChangeShapeType="1"/>
          </p:cNvSpPr>
          <p:nvPr/>
        </p:nvSpPr>
        <p:spPr bwMode="auto">
          <a:xfrm>
            <a:off x="4648200" y="2514600"/>
            <a:ext cx="152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Line 19"/>
          <p:cNvSpPr>
            <a:spLocks noChangeShapeType="1"/>
          </p:cNvSpPr>
          <p:nvPr/>
        </p:nvSpPr>
        <p:spPr bwMode="auto">
          <a:xfrm flipV="1">
            <a:off x="6781800" y="16764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1" name="Line 20"/>
          <p:cNvSpPr>
            <a:spLocks noChangeShapeType="1"/>
          </p:cNvSpPr>
          <p:nvPr/>
        </p:nvSpPr>
        <p:spPr bwMode="auto">
          <a:xfrm flipV="1">
            <a:off x="6781800" y="25146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Line 21"/>
          <p:cNvSpPr>
            <a:spLocks noChangeShapeType="1"/>
          </p:cNvSpPr>
          <p:nvPr/>
        </p:nvSpPr>
        <p:spPr bwMode="auto">
          <a:xfrm flipV="1">
            <a:off x="8534400" y="16764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Line 22"/>
          <p:cNvSpPr>
            <a:spLocks noChangeShapeType="1"/>
          </p:cNvSpPr>
          <p:nvPr/>
        </p:nvSpPr>
        <p:spPr bwMode="auto">
          <a:xfrm flipV="1">
            <a:off x="8534400" y="25146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Line 23"/>
          <p:cNvSpPr>
            <a:spLocks noChangeShapeType="1"/>
          </p:cNvSpPr>
          <p:nvPr/>
        </p:nvSpPr>
        <p:spPr bwMode="auto">
          <a:xfrm flipV="1">
            <a:off x="5867400" y="54864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5" name="Rectangle 24"/>
          <p:cNvSpPr>
            <a:spLocks noChangeArrowheads="1"/>
          </p:cNvSpPr>
          <p:nvPr/>
        </p:nvSpPr>
        <p:spPr bwMode="auto">
          <a:xfrm>
            <a:off x="457200" y="460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/>
              <a:t>Dual-Res Coupled Hybrid</a:t>
            </a:r>
          </a:p>
        </p:txBody>
      </p:sp>
      <p:sp>
        <p:nvSpPr>
          <p:cNvPr id="38936" name="AutoShape 25"/>
          <p:cNvSpPr>
            <a:spLocks noChangeArrowheads="1"/>
          </p:cNvSpPr>
          <p:nvPr/>
        </p:nvSpPr>
        <p:spPr bwMode="auto">
          <a:xfrm>
            <a:off x="609600" y="3200400"/>
            <a:ext cx="1371600" cy="6096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member 3 </a:t>
            </a:r>
          </a:p>
          <a:p>
            <a:pPr algn="ctr"/>
            <a:r>
              <a:rPr lang="en-US" dirty="0"/>
              <a:t>forecast</a:t>
            </a:r>
          </a:p>
        </p:txBody>
      </p:sp>
      <p:sp>
        <p:nvSpPr>
          <p:cNvPr id="38937" name="AutoShape 26"/>
          <p:cNvSpPr>
            <a:spLocks noChangeArrowheads="1"/>
          </p:cNvSpPr>
          <p:nvPr/>
        </p:nvSpPr>
        <p:spPr bwMode="auto">
          <a:xfrm>
            <a:off x="7162800" y="3048000"/>
            <a:ext cx="1371600" cy="609600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member 3 </a:t>
            </a:r>
          </a:p>
          <a:p>
            <a:pPr algn="ctr"/>
            <a:r>
              <a:rPr lang="en-US"/>
              <a:t>analysis</a:t>
            </a:r>
          </a:p>
        </p:txBody>
      </p:sp>
      <p:sp>
        <p:nvSpPr>
          <p:cNvPr id="38938" name="Line 27"/>
          <p:cNvSpPr>
            <a:spLocks noChangeShapeType="1"/>
          </p:cNvSpPr>
          <p:nvPr/>
        </p:nvSpPr>
        <p:spPr bwMode="auto">
          <a:xfrm flipV="1">
            <a:off x="6781800" y="33528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Line 28"/>
          <p:cNvSpPr>
            <a:spLocks noChangeShapeType="1"/>
          </p:cNvSpPr>
          <p:nvPr/>
        </p:nvSpPr>
        <p:spPr bwMode="auto">
          <a:xfrm flipV="1">
            <a:off x="8534400" y="33528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29"/>
          <p:cNvSpPr>
            <a:spLocks noChangeShapeType="1"/>
          </p:cNvSpPr>
          <p:nvPr/>
        </p:nvSpPr>
        <p:spPr bwMode="auto">
          <a:xfrm flipV="1">
            <a:off x="1981200" y="2819400"/>
            <a:ext cx="990600" cy="609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Line 30"/>
          <p:cNvSpPr>
            <a:spLocks noChangeShapeType="1"/>
          </p:cNvSpPr>
          <p:nvPr/>
        </p:nvSpPr>
        <p:spPr bwMode="auto">
          <a:xfrm>
            <a:off x="1981200" y="3581400"/>
            <a:ext cx="1066800" cy="1447800"/>
          </a:xfrm>
          <a:prstGeom prst="line">
            <a:avLst/>
          </a:prstGeom>
          <a:ln>
            <a:headEnd/>
            <a:tailEnd type="stealth" w="lg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942" name="Line 31"/>
          <p:cNvSpPr>
            <a:spLocks noChangeShapeType="1"/>
          </p:cNvSpPr>
          <p:nvPr/>
        </p:nvSpPr>
        <p:spPr bwMode="auto">
          <a:xfrm>
            <a:off x="2209800" y="990600"/>
            <a:ext cx="0" cy="5715000"/>
          </a:xfrm>
          <a:prstGeom prst="line">
            <a:avLst/>
          </a:prstGeom>
          <a:noFill/>
          <a:ln w="38100" cap="rnd">
            <a:solidFill>
              <a:srgbClr val="F2BA5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3" name="Text Box 32"/>
          <p:cNvSpPr txBox="1">
            <a:spLocks noChangeArrowheads="1"/>
          </p:cNvSpPr>
          <p:nvPr/>
        </p:nvSpPr>
        <p:spPr bwMode="auto">
          <a:xfrm>
            <a:off x="533400" y="644525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Previous Cycle</a:t>
            </a:r>
          </a:p>
        </p:txBody>
      </p:sp>
      <p:sp>
        <p:nvSpPr>
          <p:cNvPr id="38944" name="Text Box 33"/>
          <p:cNvSpPr txBox="1">
            <a:spLocks noChangeArrowheads="1"/>
          </p:cNvSpPr>
          <p:nvPr/>
        </p:nvSpPr>
        <p:spPr bwMode="auto">
          <a:xfrm>
            <a:off x="3048000" y="6445250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/>
              <a:t>Current Update Cycle</a:t>
            </a:r>
          </a:p>
        </p:txBody>
      </p:sp>
      <p:sp>
        <p:nvSpPr>
          <p:cNvPr id="38945" name="Line 34"/>
          <p:cNvSpPr>
            <a:spLocks noChangeShapeType="1"/>
          </p:cNvSpPr>
          <p:nvPr/>
        </p:nvSpPr>
        <p:spPr bwMode="auto">
          <a:xfrm>
            <a:off x="457200" y="63246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6" name="Line 35"/>
          <p:cNvSpPr>
            <a:spLocks noChangeShapeType="1"/>
          </p:cNvSpPr>
          <p:nvPr/>
        </p:nvSpPr>
        <p:spPr bwMode="auto">
          <a:xfrm>
            <a:off x="2362200" y="6324600"/>
            <a:ext cx="640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2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6E733E-456A-4A44-9732-A1BD66B372EC}" type="slidenum">
              <a:rPr lang="en-US" sz="1400">
                <a:latin typeface="Calibri"/>
                <a:cs typeface="Calibri"/>
              </a:rPr>
              <a:pPr eaLnBrk="1" hangingPunct="1"/>
              <a:t>13</a:t>
            </a:fld>
            <a:endParaRPr lang="en-US" sz="1400">
              <a:latin typeface="Calibri"/>
              <a:cs typeface="Calibri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6397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Hybrid </a:t>
            </a:r>
            <a:r>
              <a:rPr lang="en-US" sz="3200" dirty="0" err="1">
                <a:latin typeface="Calibri"/>
                <a:cs typeface="Calibri"/>
              </a:rPr>
              <a:t>Var-EnKF</a:t>
            </a:r>
            <a:r>
              <a:rPr lang="en-US" sz="3200" dirty="0">
                <a:latin typeface="Calibri"/>
                <a:cs typeface="Calibri"/>
              </a:rPr>
              <a:t> GFS experiment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5963"/>
            <a:ext cx="8229600" cy="60658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Calibri"/>
                <a:cs typeface="Calibri"/>
              </a:rPr>
              <a:t>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GFS deterministic (T574L64; </a:t>
            </a:r>
            <a:r>
              <a:rPr lang="en-US" sz="1800" dirty="0" smtClean="0">
                <a:latin typeface="Calibri"/>
                <a:cs typeface="Calibri"/>
              </a:rPr>
              <a:t>current </a:t>
            </a:r>
            <a:r>
              <a:rPr lang="en-US" sz="1800" dirty="0">
                <a:latin typeface="Calibri"/>
                <a:cs typeface="Calibri"/>
              </a:rPr>
              <a:t>operational version)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GFS ensemble (T254L64)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80 ensemble members, </a:t>
            </a:r>
            <a:r>
              <a:rPr lang="en-US" sz="1800" dirty="0" err="1">
                <a:latin typeface="Calibri"/>
                <a:cs typeface="Calibri"/>
              </a:rPr>
              <a:t>EnKF</a:t>
            </a:r>
            <a:r>
              <a:rPr lang="en-US" sz="1800" dirty="0">
                <a:latin typeface="Calibri"/>
                <a:cs typeface="Calibri"/>
              </a:rPr>
              <a:t> update, GSI for observation </a:t>
            </a:r>
            <a:r>
              <a:rPr lang="en-US" sz="1800" dirty="0" smtClean="0">
                <a:latin typeface="Calibri"/>
                <a:cs typeface="Calibri"/>
              </a:rPr>
              <a:t>operators</a:t>
            </a:r>
            <a:endParaRPr lang="en-US" sz="1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Calibri"/>
                <a:cs typeface="Calibri"/>
              </a:rPr>
              <a:t>Observations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All operationally available observations (including radiances)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Includes early (GFS) and late (GDAS/cycled) cycles as in </a:t>
            </a:r>
            <a:r>
              <a:rPr lang="en-US" sz="1800" dirty="0" smtClean="0">
                <a:latin typeface="Calibri"/>
                <a:cs typeface="Calibri"/>
              </a:rPr>
              <a:t>production</a:t>
            </a:r>
            <a:endParaRPr lang="en-US" sz="1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Calibri"/>
                <a:cs typeface="Calibri"/>
              </a:rPr>
              <a:t>Dual-resolution/Coupled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High resolution control/deterministic component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Includes TC Relocation on </a:t>
            </a:r>
            <a:r>
              <a:rPr lang="en-US" sz="1800" dirty="0" smtClean="0">
                <a:latin typeface="Calibri"/>
                <a:cs typeface="Calibri"/>
              </a:rPr>
              <a:t>guess (will probably drop)</a:t>
            </a:r>
            <a:endParaRPr lang="en-US" sz="18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Ensemble is </a:t>
            </a:r>
            <a:r>
              <a:rPr lang="en-US" sz="1800" dirty="0" smtClean="0">
                <a:latin typeface="Calibri"/>
                <a:cs typeface="Calibri"/>
              </a:rPr>
              <a:t>re-centered </a:t>
            </a:r>
            <a:r>
              <a:rPr lang="en-US" sz="1800" dirty="0">
                <a:latin typeface="Calibri"/>
                <a:cs typeface="Calibri"/>
              </a:rPr>
              <a:t>every cycle about hybrid analysis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Discard ensemble mean </a:t>
            </a:r>
            <a:r>
              <a:rPr lang="en-US" sz="1800" dirty="0" smtClean="0">
                <a:latin typeface="Calibri"/>
                <a:cs typeface="Calibri"/>
              </a:rPr>
              <a:t>analysis</a:t>
            </a:r>
            <a:endParaRPr lang="en-US" sz="1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Calibri"/>
                <a:cs typeface="Calibri"/>
              </a:rPr>
              <a:t>Satellite bias corrections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Coefficients come from GSI/</a:t>
            </a:r>
            <a:r>
              <a:rPr lang="en-US" sz="1800" dirty="0" smtClean="0">
                <a:latin typeface="Calibri"/>
                <a:cs typeface="Calibri"/>
              </a:rPr>
              <a:t>VAR (although </a:t>
            </a:r>
            <a:r>
              <a:rPr lang="en-US" sz="1800" dirty="0" err="1" smtClean="0">
                <a:latin typeface="Calibri"/>
                <a:cs typeface="Calibri"/>
              </a:rPr>
              <a:t>EnKF</a:t>
            </a:r>
            <a:r>
              <a:rPr lang="en-US" sz="1800" dirty="0" smtClean="0">
                <a:latin typeface="Calibri"/>
                <a:cs typeface="Calibri"/>
              </a:rPr>
              <a:t> can compute it’s own)</a:t>
            </a:r>
            <a:endParaRPr lang="en-US" sz="1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Calibri"/>
                <a:cs typeface="Calibri"/>
              </a:rPr>
              <a:t>Parameter </a:t>
            </a:r>
            <a:r>
              <a:rPr lang="en-US" sz="1800" b="1" dirty="0" smtClean="0">
                <a:latin typeface="Calibri"/>
                <a:cs typeface="Calibri"/>
              </a:rPr>
              <a:t>settings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1/3 static </a:t>
            </a:r>
            <a:r>
              <a:rPr lang="en-US" sz="1800" b="1" dirty="0" smtClean="0">
                <a:latin typeface="Calibri"/>
                <a:cs typeface="Calibri"/>
              </a:rPr>
              <a:t>B</a:t>
            </a:r>
            <a:r>
              <a:rPr lang="en-US" sz="1800" dirty="0" smtClean="0">
                <a:latin typeface="Calibri"/>
                <a:cs typeface="Calibri"/>
              </a:rPr>
              <a:t>, 2/3 ensemble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Fixed </a:t>
            </a:r>
            <a:r>
              <a:rPr lang="en-US" sz="1800" dirty="0">
                <a:latin typeface="Calibri"/>
                <a:cs typeface="Calibri"/>
              </a:rPr>
              <a:t>localization: </a:t>
            </a:r>
            <a:r>
              <a:rPr lang="en-US" sz="1800" dirty="0" smtClean="0">
                <a:latin typeface="Calibri"/>
                <a:cs typeface="Calibri"/>
              </a:rPr>
              <a:t>2000km </a:t>
            </a:r>
            <a:r>
              <a:rPr lang="en-US" sz="1800" dirty="0">
                <a:latin typeface="Calibri"/>
                <a:cs typeface="Calibri"/>
              </a:rPr>
              <a:t>&amp; 1.5 scale </a:t>
            </a:r>
            <a:r>
              <a:rPr lang="en-US" sz="1800" dirty="0" smtClean="0">
                <a:latin typeface="Calibri"/>
                <a:cs typeface="Calibri"/>
              </a:rPr>
              <a:t>heights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Additive and multiplicative inflation.</a:t>
            </a:r>
            <a:endParaRPr lang="en-US" sz="1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>
                <a:latin typeface="Calibri"/>
                <a:cs typeface="Calibri"/>
              </a:rPr>
              <a:t>Test Period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15 July 2010 – 15 October 2010 (first two weeks ignored for </a:t>
            </a:r>
            <a:r>
              <a:rPr lang="ja-JP" altLang="en-US" sz="1800" dirty="0">
                <a:latin typeface="Calibri"/>
                <a:cs typeface="Calibri"/>
              </a:rPr>
              <a:t>“</a:t>
            </a:r>
            <a:r>
              <a:rPr lang="en-US" altLang="ja-JP" sz="1800" dirty="0">
                <a:latin typeface="Calibri"/>
                <a:cs typeface="Calibri"/>
              </a:rPr>
              <a:t>spin-up</a:t>
            </a:r>
            <a:r>
              <a:rPr lang="ja-JP" altLang="en-US" sz="1800" dirty="0">
                <a:latin typeface="Calibri"/>
                <a:cs typeface="Calibri"/>
              </a:rPr>
              <a:t>”</a:t>
            </a:r>
            <a:r>
              <a:rPr lang="en-US" altLang="ja-JP" sz="1800" dirty="0">
                <a:latin typeface="Calibri"/>
                <a:cs typeface="Calibri"/>
              </a:rPr>
              <a:t>)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53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500 hPa AC (</a:t>
            </a:r>
            <a:r>
              <a:rPr lang="en-US" dirty="0" smtClean="0"/>
              <a:t>3D-Var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6600"/>
                </a:solidFill>
              </a:rPr>
              <a:t>Hybrid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157"/>
          <a:stretch/>
        </p:blipFill>
        <p:spPr>
          <a:xfrm>
            <a:off x="111749" y="1850229"/>
            <a:ext cx="9014165" cy="4492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530" y="3131812"/>
            <a:ext cx="186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5 0.871 </a:t>
            </a:r>
            <a:r>
              <a:rPr lang="en-US" dirty="0" smtClean="0">
                <a:solidFill>
                  <a:srgbClr val="FF6600"/>
                </a:solidFill>
              </a:rPr>
              <a:t>0.883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550" y="3214496"/>
            <a:ext cx="186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5 0.824 </a:t>
            </a:r>
            <a:r>
              <a:rPr lang="en-US" dirty="0" smtClean="0">
                <a:solidFill>
                  <a:srgbClr val="FF6600"/>
                </a:solidFill>
              </a:rPr>
              <a:t>0.846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9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97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RMS </a:t>
            </a:r>
            <a:r>
              <a:rPr lang="en-US" dirty="0" smtClean="0"/>
              <a:t>errors, 20100807 - 20101022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15" r="48721" b="10059"/>
          <a:stretch/>
        </p:blipFill>
        <p:spPr>
          <a:xfrm>
            <a:off x="457200" y="1145785"/>
            <a:ext cx="3516728" cy="5604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075" r="49556" b="9363"/>
          <a:stretch/>
        </p:blipFill>
        <p:spPr>
          <a:xfrm>
            <a:off x="3864362" y="1145785"/>
            <a:ext cx="3459436" cy="5662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5453" y="1648590"/>
            <a:ext cx="21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Zonal wind (Tropics)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64383" y="1658138"/>
            <a:ext cx="193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 (NH)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09605" y="19829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3D-Var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09605" y="4659525"/>
            <a:ext cx="163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 - 3D-Var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0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sihybrid_tra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142"/>
            <a:ext cx="9144000" cy="5627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93" y="103642"/>
            <a:ext cx="8588477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GSI/EnKF Hybrid </a:t>
            </a:r>
            <a:r>
              <a:rPr lang="en-US" sz="3600" dirty="0" smtClean="0"/>
              <a:t>vs. </a:t>
            </a:r>
            <a:r>
              <a:rPr lang="en-US" sz="3600" dirty="0" smtClean="0"/>
              <a:t>GSI </a:t>
            </a:r>
            <a:r>
              <a:rPr lang="en-US" sz="3600" dirty="0" err="1" smtClean="0"/>
              <a:t>opn’l</a:t>
            </a:r>
            <a:r>
              <a:rPr lang="en-US" sz="3600" dirty="0" smtClean="0"/>
              <a:t> </a:t>
            </a:r>
            <a:r>
              <a:rPr lang="en-US" sz="3600" dirty="0" smtClean="0"/>
              <a:t>TC track errors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97829" y="6207682"/>
            <a:ext cx="839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Hybrid has significantly lower track errors than operational GSI (using static covariance)</a:t>
            </a:r>
          </a:p>
        </p:txBody>
      </p:sp>
    </p:spTree>
    <p:extLst>
      <p:ext uri="{BB962C8B-B14F-4D97-AF65-F5344CB8AC3E}">
        <p14:creationId xmlns:p14="http://schemas.microsoft.com/office/powerpoint/2010/main" val="309756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46E2B4-CEC8-4045-93DE-32B60A56F9A3}" type="slidenum">
              <a:rPr lang="en-US" sz="1400">
                <a:latin typeface="+mn-lt"/>
              </a:rPr>
              <a:pPr eaLnBrk="1" hangingPunct="1"/>
              <a:t>17</a:t>
            </a:fld>
            <a:endParaRPr lang="en-US" sz="1400">
              <a:latin typeface="+mn-lt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Computational expense</a:t>
            </a:r>
            <a:endParaRPr lang="en-US" dirty="0">
              <a:latin typeface="+mn-lt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96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Analysis / GSI </a:t>
            </a:r>
            <a:r>
              <a:rPr lang="en-US" sz="2800" dirty="0"/>
              <a:t>side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Minimal additional </a:t>
            </a:r>
            <a:r>
              <a:rPr lang="en-US" sz="2400" dirty="0" smtClean="0"/>
              <a:t>cost (mostly I/O reading ensemble)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Additional </a:t>
            </a:r>
            <a:r>
              <a:rPr lang="ja-JP" altLang="en-US" sz="2800" dirty="0"/>
              <a:t>“</a:t>
            </a:r>
            <a:r>
              <a:rPr lang="en-US" altLang="ja-JP" sz="2800" dirty="0"/>
              <a:t>GDAS</a:t>
            </a:r>
            <a:r>
              <a:rPr lang="ja-JP" altLang="en-US" sz="2800" dirty="0"/>
              <a:t>”</a:t>
            </a:r>
            <a:r>
              <a:rPr lang="en-US" altLang="ja-JP" sz="2800" dirty="0"/>
              <a:t> Ensemble (T254</a:t>
            </a:r>
            <a:r>
              <a:rPr lang="en-US" altLang="ja-JP" sz="2800" b="1" dirty="0"/>
              <a:t>L64</a:t>
            </a:r>
            <a:r>
              <a:rPr lang="en-US" altLang="ja-JP" sz="2800" dirty="0"/>
              <a:t> GDAS</a:t>
            </a:r>
            <a:r>
              <a:rPr lang="en-US" altLang="ja-JP" sz="2800" dirty="0" smtClean="0"/>
              <a:t>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ja-JP" sz="28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EnKF</a:t>
            </a:r>
            <a:r>
              <a:rPr lang="en-US" sz="2400" dirty="0" smtClean="0"/>
              <a:t> ensemble update</a:t>
            </a:r>
            <a:endParaRPr lang="en-US" sz="2400" dirty="0"/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Cost comparable to current </a:t>
            </a:r>
            <a:r>
              <a:rPr lang="en-US" sz="2000" dirty="0" smtClean="0"/>
              <a:t>GSI </a:t>
            </a:r>
            <a:r>
              <a:rPr lang="en-US" sz="2000" dirty="0" smtClean="0"/>
              <a:t>3D-Var</a:t>
            </a:r>
            <a:endParaRPr lang="en-US" sz="2000" dirty="0"/>
          </a:p>
          <a:p>
            <a:pPr lvl="3" eaLnBrk="1" hangingPunct="1">
              <a:lnSpc>
                <a:spcPct val="80000"/>
              </a:lnSpc>
            </a:pPr>
            <a:r>
              <a:rPr lang="en-US" sz="1800" dirty="0"/>
              <a:t>Includes ensemble of GSI runs to get O-F and actual ensemble update </a:t>
            </a:r>
            <a:r>
              <a:rPr lang="en-US" sz="1800" dirty="0" smtClean="0"/>
              <a:t>step</a:t>
            </a:r>
          </a:p>
          <a:p>
            <a:pPr lvl="3" eaLnBrk="1" hangingPunct="1">
              <a:lnSpc>
                <a:spcPct val="80000"/>
              </a:lnSpc>
            </a:pPr>
            <a:endParaRPr 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9-h </a:t>
            </a:r>
            <a:r>
              <a:rPr lang="en-US" sz="2400" dirty="0"/>
              <a:t>forecasts, needs to be done only in time for </a:t>
            </a:r>
            <a:r>
              <a:rPr lang="en-US" sz="2400" b="1" i="1" dirty="0"/>
              <a:t>next</a:t>
            </a:r>
            <a:r>
              <a:rPr lang="en-US" sz="2400" dirty="0"/>
              <a:t> (not current) </a:t>
            </a:r>
            <a:r>
              <a:rPr lang="en-US" sz="2400" dirty="0" smtClean="0"/>
              <a:t>cycle. Already done for ETR, but with fewer vertical levels and only to 6-h.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44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/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Clear improvement seen in using EnKF-based ensemble covariances in GSI </a:t>
            </a:r>
            <a:r>
              <a:rPr lang="en-US" dirty="0" smtClean="0"/>
              <a:t>3D-Var</a:t>
            </a:r>
            <a:r>
              <a:rPr lang="en-US" dirty="0" smtClean="0"/>
              <a:t>, but</a:t>
            </a:r>
          </a:p>
          <a:p>
            <a:pPr lvl="1"/>
            <a:r>
              <a:rPr lang="en-US" dirty="0" err="1" smtClean="0"/>
              <a:t>EnKF</a:t>
            </a:r>
            <a:r>
              <a:rPr lang="en-US" dirty="0" smtClean="0"/>
              <a:t> analyses are noisy – post analysis balancing degrades performance.</a:t>
            </a:r>
          </a:p>
          <a:p>
            <a:pPr lvl="1"/>
            <a:r>
              <a:rPr lang="en-US" dirty="0" smtClean="0"/>
              <a:t>Increments to wind/temp from stratospheric ozone </a:t>
            </a:r>
            <a:r>
              <a:rPr lang="en-US" dirty="0" err="1" smtClean="0"/>
              <a:t>obs</a:t>
            </a:r>
            <a:r>
              <a:rPr lang="en-US" dirty="0" smtClean="0"/>
              <a:t> can be quite large (unrealistic?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Schedule (deadlines already slipping…)</a:t>
            </a:r>
            <a:endParaRPr lang="en-US" dirty="0"/>
          </a:p>
          <a:p>
            <a:pPr lvl="1"/>
            <a:r>
              <a:rPr lang="en-US" dirty="0" smtClean="0"/>
              <a:t>Testing at NCEP and </a:t>
            </a:r>
            <a:r>
              <a:rPr lang="en-US" dirty="0" smtClean="0"/>
              <a:t>ESRL, </a:t>
            </a:r>
            <a:r>
              <a:rPr lang="en-US" dirty="0" smtClean="0"/>
              <a:t>now-August 2011</a:t>
            </a:r>
          </a:p>
          <a:p>
            <a:pPr lvl="1"/>
            <a:r>
              <a:rPr lang="en-US" dirty="0" smtClean="0"/>
              <a:t>Code frozen late Oct 2011</a:t>
            </a:r>
          </a:p>
          <a:p>
            <a:pPr lvl="1"/>
            <a:r>
              <a:rPr lang="en-US" dirty="0" smtClean="0"/>
              <a:t>Final real-time parallel testing Dec 2011-Jan 2012</a:t>
            </a:r>
          </a:p>
          <a:p>
            <a:pPr lvl="1"/>
            <a:r>
              <a:rPr lang="en-US" dirty="0" smtClean="0"/>
              <a:t>Final field evaluation late Jan 2012</a:t>
            </a:r>
          </a:p>
          <a:p>
            <a:pPr lvl="1"/>
            <a:r>
              <a:rPr lang="en-US" dirty="0" smtClean="0"/>
              <a:t>Operational implementation Feb 2012</a:t>
            </a:r>
          </a:p>
        </p:txBody>
      </p:sp>
    </p:spTree>
    <p:extLst>
      <p:ext uri="{BB962C8B-B14F-4D97-AF65-F5344CB8AC3E}">
        <p14:creationId xmlns:p14="http://schemas.microsoft.com/office/powerpoint/2010/main" val="1364331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3AD97FE-468C-724F-A196-E833AF0B27D4}" type="slidenum">
              <a:rPr lang="en-US" sz="1400">
                <a:latin typeface="+mn-lt"/>
              </a:rPr>
              <a:pPr eaLnBrk="1" hangingPunct="1"/>
              <a:t>19</a:t>
            </a:fld>
            <a:endParaRPr lang="en-US" sz="1400">
              <a:latin typeface="+mn-lt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+mn-lt"/>
              </a:rPr>
              <a:t>Extensions </a:t>
            </a:r>
            <a:r>
              <a:rPr lang="en-US" sz="3200" dirty="0">
                <a:latin typeface="+mn-lt"/>
              </a:rPr>
              <a:t>and Improvements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66829"/>
            <a:ext cx="8229600" cy="5867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Scale-dependent weighting of fixed and ensemble covariances?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Expand </a:t>
            </a:r>
            <a:r>
              <a:rPr lang="en-US" sz="2000" dirty="0"/>
              <a:t>hybrid to 4D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Hybrid </a:t>
            </a:r>
            <a:r>
              <a:rPr lang="en-US" sz="1600" dirty="0" smtClean="0"/>
              <a:t>within</a:t>
            </a:r>
            <a:r>
              <a:rPr lang="ja-JP" altLang="en-US" sz="1600" dirty="0" smtClean="0"/>
              <a:t>‘</a:t>
            </a:r>
            <a:r>
              <a:rPr lang="en-US" altLang="ja-JP" sz="1600" dirty="0"/>
              <a:t>traditional </a:t>
            </a:r>
            <a:r>
              <a:rPr lang="en-US" altLang="ja-JP" sz="1600" dirty="0" smtClean="0"/>
              <a:t>4D-Var</a:t>
            </a:r>
            <a:r>
              <a:rPr lang="ja-JP" altLang="en-US" sz="1600" dirty="0" smtClean="0"/>
              <a:t>’</a:t>
            </a:r>
            <a:r>
              <a:rPr lang="en-US" altLang="ja-JP" sz="1600" dirty="0" smtClean="0"/>
              <a:t>(</a:t>
            </a:r>
            <a:r>
              <a:rPr lang="en-US" altLang="ja-JP" sz="1600" dirty="0"/>
              <a:t>with </a:t>
            </a:r>
            <a:r>
              <a:rPr lang="en-US" altLang="ja-JP" sz="1600" dirty="0" err="1"/>
              <a:t>adjoint</a:t>
            </a:r>
            <a:r>
              <a:rPr lang="en-US" altLang="ja-JP" sz="16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Pure ensemble </a:t>
            </a:r>
            <a:r>
              <a:rPr lang="en-US" sz="1600" dirty="0" smtClean="0"/>
              <a:t>4D-Var (</a:t>
            </a:r>
            <a:r>
              <a:rPr lang="en-US" sz="1600" dirty="0"/>
              <a:t>non-</a:t>
            </a:r>
            <a:r>
              <a:rPr lang="en-US" sz="1600" dirty="0" err="1"/>
              <a:t>adjoint</a:t>
            </a:r>
            <a:r>
              <a:rPr lang="en-US" sz="16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E</a:t>
            </a:r>
            <a:r>
              <a:rPr lang="en-US" sz="1600" dirty="0" smtClean="0"/>
              <a:t>nsemble </a:t>
            </a:r>
            <a:r>
              <a:rPr lang="en-US" sz="1600" dirty="0" smtClean="0"/>
              <a:t>4D-Var </a:t>
            </a:r>
            <a:r>
              <a:rPr lang="en-US" sz="1600" dirty="0"/>
              <a:t>with static </a:t>
            </a:r>
            <a:r>
              <a:rPr lang="en-US" sz="1600" b="1" dirty="0"/>
              <a:t>B</a:t>
            </a:r>
            <a:r>
              <a:rPr lang="en-US" sz="1600" dirty="0"/>
              <a:t> supplement (non-</a:t>
            </a:r>
            <a:r>
              <a:rPr lang="en-US" sz="1600" dirty="0" err="1"/>
              <a:t>adjoint</a:t>
            </a:r>
            <a:r>
              <a:rPr lang="en-US" sz="1600" dirty="0" smtClean="0"/>
              <a:t>)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endParaRPr lang="en-US" sz="1600" b="1" i="1" dirty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err="1"/>
              <a:t>EnKF</a:t>
            </a:r>
            <a:r>
              <a:rPr lang="en-US" sz="2000" dirty="0"/>
              <a:t> improvements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Adaptive localization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Stochastic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Perturbed SSTs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Balance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Non-GFS applications in development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Other global models (NASA GEOS-5, NOAA </a:t>
            </a:r>
            <a:r>
              <a:rPr lang="en-US" sz="1600" dirty="0" smtClean="0"/>
              <a:t>FIM, GFDL)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NAM /</a:t>
            </a:r>
            <a:r>
              <a:rPr lang="en-US" sz="1600" dirty="0" err="1"/>
              <a:t>Mesoscale</a:t>
            </a:r>
            <a:r>
              <a:rPr lang="en-US" sz="1600" dirty="0"/>
              <a:t> Modeling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Hurricanes/HWRF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Storm-scale initialization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Rapid Refresh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NCEP strives to have single DA system to develop, maintain, and run operationally (global, </a:t>
            </a:r>
            <a:r>
              <a:rPr lang="en-US" sz="2000" dirty="0" err="1"/>
              <a:t>mesoscale</a:t>
            </a:r>
            <a:r>
              <a:rPr lang="en-US" sz="2000" dirty="0"/>
              <a:t>, severe weather, hurricanes, etc.)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i="1" dirty="0"/>
              <a:t>GSI (including hybrid development) is community code supported through DTC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EnKF</a:t>
            </a:r>
            <a:r>
              <a:rPr lang="en-US" sz="1600" dirty="0"/>
              <a:t> used for GFS-based hybrid being expanded for use with other applications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527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Hybrid: best </a:t>
            </a:r>
            <a:r>
              <a:rPr lang="en-US" dirty="0" smtClean="0"/>
              <a:t>of both worlds?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86196"/>
              </p:ext>
            </p:extLst>
          </p:nvPr>
        </p:nvGraphicFramePr>
        <p:xfrm>
          <a:off x="1524000" y="1733522"/>
          <a:ext cx="6096000" cy="399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77891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 from </a:t>
                      </a:r>
                      <a:r>
                        <a:rPr lang="en-US" dirty="0" err="1" smtClean="0"/>
                        <a:t>EnKF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r>
                        <a:rPr lang="en-US" baseline="0" dirty="0" smtClean="0"/>
                        <a:t> from VAR</a:t>
                      </a:r>
                      <a:endParaRPr lang="en-US" dirty="0"/>
                    </a:p>
                  </a:txBody>
                  <a:tcPr/>
                </a:tc>
              </a:tr>
              <a:tr h="997456">
                <a:tc>
                  <a:txBody>
                    <a:bodyPr/>
                    <a:lstStyle/>
                    <a:p>
                      <a:r>
                        <a:rPr lang="en-US" dirty="0" smtClean="0"/>
                        <a:t>Extra flow-dependence in </a:t>
                      </a:r>
                      <a:r>
                        <a:rPr lang="en-US" b="1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Localization done correctly (in model space)</a:t>
                      </a:r>
                      <a:endParaRPr lang="en-US" dirty="0"/>
                    </a:p>
                  </a:txBody>
                  <a:tcPr/>
                </a:tc>
              </a:tr>
              <a:tr h="1424936"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flexible treatment of model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Reduction in sampling error in time-lagged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covariances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997456"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 initialization of ensemble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Ease of adding extra constraints to</a:t>
                      </a:r>
                      <a:r>
                        <a:rPr lang="en-US" baseline="0" dirty="0" smtClean="0"/>
                        <a:t> cost function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666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99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Pure Ensemble 4D-Var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(</a:t>
            </a:r>
            <a:r>
              <a:rPr lang="en-US" sz="2800" i="1" dirty="0" err="1" smtClean="0"/>
              <a:t>Xuguang</a:t>
            </a:r>
            <a:r>
              <a:rPr lang="en-US" sz="2800" i="1" dirty="0" smtClean="0"/>
              <a:t> Wang, Ting Lei:  </a:t>
            </a:r>
            <a:r>
              <a:rPr lang="en-US" sz="2800" i="1" dirty="0" err="1" smtClean="0"/>
              <a:t>Univ</a:t>
            </a:r>
            <a:r>
              <a:rPr lang="en-US" sz="2800" i="1" dirty="0" smtClean="0"/>
              <a:t> of Oklahoma)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660" y="1600200"/>
            <a:ext cx="407154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Extension of </a:t>
            </a:r>
            <a:r>
              <a:rPr lang="en-US" sz="2800" dirty="0" smtClean="0"/>
              <a:t>3D-Var </a:t>
            </a:r>
            <a:r>
              <a:rPr lang="en-US" sz="2800" dirty="0" smtClean="0"/>
              <a:t>hybrid using </a:t>
            </a:r>
            <a:r>
              <a:rPr lang="en-US" sz="2800" dirty="0" smtClean="0"/>
              <a:t>4D- </a:t>
            </a:r>
            <a:r>
              <a:rPr lang="en-US" sz="2800" dirty="0" smtClean="0"/>
              <a:t>ensemble covariances at hourly intervals in assimilation window without TLM/</a:t>
            </a:r>
            <a:r>
              <a:rPr lang="en-US" sz="2800" dirty="0" err="1" smtClean="0"/>
              <a:t>Adjoint</a:t>
            </a:r>
            <a:r>
              <a:rPr lang="en-US" sz="2800" dirty="0" smtClean="0"/>
              <a:t> (similar to Buehner et al 2010).</a:t>
            </a:r>
          </a:p>
          <a:p>
            <a:r>
              <a:rPr lang="en-US" sz="2800" dirty="0" smtClean="0"/>
              <a:t>T190L64 </a:t>
            </a:r>
            <a:r>
              <a:rPr lang="en-US" sz="2800" dirty="0" smtClean="0"/>
              <a:t>experiments </a:t>
            </a:r>
            <a:r>
              <a:rPr lang="en-US" sz="2800" dirty="0" smtClean="0"/>
              <a:t>show Improvement over </a:t>
            </a:r>
            <a:r>
              <a:rPr lang="en-US" sz="2800" dirty="0" smtClean="0"/>
              <a:t>3D-Var </a:t>
            </a:r>
            <a:r>
              <a:rPr lang="en-US" sz="2800" dirty="0" smtClean="0"/>
              <a:t>hybrid – similar to pure EnKF.</a:t>
            </a:r>
          </a:p>
          <a:p>
            <a:r>
              <a:rPr lang="en-US" sz="2800" smtClean="0"/>
              <a:t>To do: </a:t>
            </a:r>
            <a:r>
              <a:rPr lang="en-US" sz="2800" dirty="0" smtClean="0"/>
              <a:t>Dual resolution, 2-way coupling, addition of static </a:t>
            </a:r>
            <a:r>
              <a:rPr lang="en-US" sz="2800" b="1" dirty="0" smtClean="0"/>
              <a:t>B</a:t>
            </a:r>
            <a:r>
              <a:rPr lang="en-US" sz="2800" dirty="0" smtClean="0"/>
              <a:t> component. </a:t>
            </a:r>
            <a:endParaRPr lang="en-US" sz="2800" dirty="0"/>
          </a:p>
        </p:txBody>
      </p:sp>
      <p:pic>
        <p:nvPicPr>
          <p:cNvPr id="4" name="Picture 3" descr="rmswindens3d4dvargsi-gr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7093" y="1554163"/>
            <a:ext cx="44933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42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extended control variable approach</a:t>
            </a:r>
            <a:endParaRPr lang="en-US" dirty="0"/>
          </a:p>
        </p:txBody>
      </p:sp>
      <p:pic>
        <p:nvPicPr>
          <p:cNvPr id="4" name="Picture 3" descr="Screen shot 2011-06-15 at 11.05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02" y="1607190"/>
            <a:ext cx="3912141" cy="5250809"/>
          </a:xfrm>
          <a:prstGeom prst="rect">
            <a:avLst/>
          </a:prstGeom>
        </p:spPr>
      </p:pic>
      <p:pic>
        <p:nvPicPr>
          <p:cNvPr id="3" name="Picture 2" descr="Screen shot 2011-06-15 at 11.08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4" y="1607190"/>
            <a:ext cx="4079141" cy="525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extended control variable approach</a:t>
            </a:r>
            <a:endParaRPr lang="en-US" dirty="0"/>
          </a:p>
        </p:txBody>
      </p:sp>
      <p:pic>
        <p:nvPicPr>
          <p:cNvPr id="5" name="Picture 4" descr="Screen shot 2011-06-15 at 11.0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4" y="1607190"/>
            <a:ext cx="3849962" cy="4366855"/>
          </a:xfrm>
          <a:prstGeom prst="rect">
            <a:avLst/>
          </a:prstGeom>
        </p:spPr>
      </p:pic>
      <p:pic>
        <p:nvPicPr>
          <p:cNvPr id="6" name="Picture 5" descr="Screen shot 2011-06-15 at 11.10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45" y="1607190"/>
            <a:ext cx="3366455" cy="50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1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F6E33C7-673A-2746-82D5-77959A934B70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NCEP GSI </a:t>
            </a:r>
            <a:r>
              <a:rPr lang="en-US" sz="4000" b="1" dirty="0" smtClean="0"/>
              <a:t>3D-Var </a:t>
            </a:r>
            <a:r>
              <a:rPr lang="en-US" sz="4000" b="1" dirty="0" smtClean="0"/>
              <a:t>Hybrid</a:t>
            </a:r>
            <a:endParaRPr lang="en-US" sz="40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Incorporate ensemble perturbations directly into variational cost function through extended control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Lorenc (2003), Buehner (2005), Wang et. al. (2007), etc.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86200" y="4351338"/>
          <a:ext cx="12192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Equation" r:id="rId3" imgW="698197" imgH="431613" progId="Equation.3">
                  <p:embed/>
                </p:oleObj>
              </mc:Choice>
              <mc:Fallback>
                <p:oleObj name="Equation" r:id="rId3" imgW="69819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51338"/>
                        <a:ext cx="12192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69950" y="2860675"/>
          <a:ext cx="73279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Equation" r:id="rId5" imgW="4521200" imgH="393700" progId="Equation.3">
                  <p:embed/>
                </p:oleObj>
              </mc:Choice>
              <mc:Fallback>
                <p:oleObj name="Equation" r:id="rId5" imgW="452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860675"/>
                        <a:ext cx="73279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29000" y="3581400"/>
          <a:ext cx="19812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Equation" r:id="rId7" imgW="1193800" imgH="431800" progId="Equation.3">
                  <p:embed/>
                </p:oleObj>
              </mc:Choice>
              <mc:Fallback>
                <p:oleObj name="Equation" r:id="rId7" imgW="1193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81400"/>
                        <a:ext cx="19812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57200" y="51816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latin typeface="Symbol" charset="0"/>
              </a:rPr>
              <a:t>β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i="1" dirty="0">
                <a:latin typeface="Symbol" charset="0"/>
              </a:rPr>
              <a:t>β</a:t>
            </a:r>
            <a:r>
              <a:rPr lang="en-US" baseline="-25000" dirty="0" smtClean="0"/>
              <a:t>e</a:t>
            </a:r>
            <a:r>
              <a:rPr lang="en-US" dirty="0"/>
              <a:t>: weighting coefficients for fixed and ensemble covariance respectively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: (total increment) sum of increment from fixed/static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b="1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) and ensemble </a:t>
            </a:r>
            <a:r>
              <a:rPr lang="en-US" b="1" dirty="0"/>
              <a:t>B </a:t>
            </a:r>
          </a:p>
          <a:p>
            <a:pPr marL="342900" indent="-342900">
              <a:spcBef>
                <a:spcPct val="20000"/>
              </a:spcBef>
            </a:pPr>
            <a:r>
              <a:rPr lang="en-US" i="1" dirty="0" smtClean="0">
                <a:latin typeface="Symbol" charset="0"/>
              </a:rPr>
              <a:t>α</a:t>
            </a:r>
            <a:r>
              <a:rPr lang="en-US" i="1" baseline="-25000" dirty="0" smtClean="0"/>
              <a:t>k</a:t>
            </a:r>
            <a:r>
              <a:rPr lang="en-US" dirty="0"/>
              <a:t>: extended control variable;        :ensemble perturbation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/>
              <a:t>L</a:t>
            </a:r>
            <a:r>
              <a:rPr lang="en-US" dirty="0"/>
              <a:t>: correlation matrix [localization on ensemble perturbations]</a:t>
            </a:r>
          </a:p>
        </p:txBody>
      </p:sp>
      <p:graphicFrame>
        <p:nvGraphicFramePr>
          <p:cNvPr id="27656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76613" y="5791200"/>
          <a:ext cx="33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Equation" r:id="rId9" imgW="177646" imgH="241091" progId="Equation.3">
                  <p:embed/>
                </p:oleObj>
              </mc:Choice>
              <mc:Fallback>
                <p:oleObj name="Equation" r:id="rId9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5791200"/>
                        <a:ext cx="33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733800" y="2819400"/>
            <a:ext cx="15240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828800" y="2819400"/>
            <a:ext cx="1676400" cy="68580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F1687A-3FD1-364A-A54F-CB7361DAD2D0}" type="slidenum">
              <a:rPr lang="en-US" sz="1400">
                <a:latin typeface="+mn-lt"/>
              </a:rPr>
              <a:pPr eaLnBrk="1" hangingPunct="1"/>
              <a:t>4</a:t>
            </a:fld>
            <a:endParaRPr lang="en-US" sz="1400">
              <a:latin typeface="+mn-lt"/>
            </a:endParaRPr>
          </a:p>
        </p:txBody>
      </p:sp>
      <p:pic>
        <p:nvPicPr>
          <p:cNvPr id="23554" name="Picture 2" descr="b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7900"/>
            <a:ext cx="40227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+mn-lt"/>
              </a:rPr>
              <a:t>Current background error for </a:t>
            </a:r>
            <a:r>
              <a:rPr lang="en-US" sz="3600" dirty="0" smtClean="0">
                <a:latin typeface="+mn-lt"/>
              </a:rPr>
              <a:t>NCEP GSI</a:t>
            </a:r>
            <a:endParaRPr lang="en-US" sz="3600" dirty="0">
              <a:latin typeface="+mn-lt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399" y="4343400"/>
            <a:ext cx="8349363" cy="2057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/>
              <a:t>Although flow-dependent </a:t>
            </a:r>
            <a:r>
              <a:rPr lang="en-US" sz="2200" b="1" i="1" dirty="0"/>
              <a:t>variances</a:t>
            </a:r>
            <a:r>
              <a:rPr lang="en-US" sz="2200" dirty="0"/>
              <a:t> are used, confined to be a rescaling of fixed estimate based on time tendencies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No multivariate or length scale information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Does not necessarily capture </a:t>
            </a:r>
            <a:r>
              <a:rPr lang="ja-JP" altLang="en-US" sz="2200" dirty="0"/>
              <a:t>‘</a:t>
            </a:r>
            <a:r>
              <a:rPr lang="en-US" altLang="ja-JP" sz="2200" dirty="0"/>
              <a:t>errors of the day</a:t>
            </a:r>
            <a:r>
              <a:rPr lang="ja-JP" altLang="en-US" sz="2200" dirty="0" smtClean="0"/>
              <a:t>’</a:t>
            </a:r>
            <a:endParaRPr lang="en-US" altLang="ja-JP" sz="2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dirty="0" smtClean="0"/>
              <a:t>Does not have a very significant impact on forecast scores.</a:t>
            </a:r>
            <a:endParaRPr lang="en-US" altLang="ja-JP" sz="2200" dirty="0"/>
          </a:p>
        </p:txBody>
      </p:sp>
      <p:pic>
        <p:nvPicPr>
          <p:cNvPr id="23558" name="Picture 6" descr="b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022350"/>
            <a:ext cx="40227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495800" y="1143000"/>
            <a:ext cx="4343400" cy="2895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6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2CFD5D-4FF4-6F48-9436-AE30816B51C9}" type="slidenum">
              <a:rPr lang="en-US" sz="1400">
                <a:latin typeface="+mn-lt"/>
              </a:rPr>
              <a:pPr eaLnBrk="1" hangingPunct="1"/>
              <a:t>5</a:t>
            </a:fld>
            <a:endParaRPr lang="en-US" sz="1400">
              <a:latin typeface="+mn-lt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+mn-lt"/>
              </a:rPr>
              <a:t>Importance </a:t>
            </a:r>
            <a:r>
              <a:rPr lang="en-US" sz="3200" dirty="0" smtClean="0">
                <a:latin typeface="+mn-lt"/>
              </a:rPr>
              <a:t>of Ensemble </a:t>
            </a:r>
            <a:r>
              <a:rPr lang="en-US" sz="3200" dirty="0">
                <a:latin typeface="+mn-lt"/>
              </a:rPr>
              <a:t>Generation Method?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/>
              <a:t>GEFS (already operational)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80 cycled members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ETR, “Ensemble Transform with Rescaling”</a:t>
            </a:r>
            <a:endParaRPr lang="en-US" sz="2000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Virtually no </a:t>
            </a:r>
            <a:r>
              <a:rPr lang="en-US" sz="1800" dirty="0" smtClean="0"/>
              <a:t>additional computational cost beyond forward integrations</a:t>
            </a:r>
            <a:endParaRPr lang="en-US" sz="1800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Uses analysis error mask derived for 500 </a:t>
            </a:r>
            <a:r>
              <a:rPr lang="en-US" sz="1800" dirty="0" smtClean="0"/>
              <a:t>hPa </a:t>
            </a:r>
            <a:r>
              <a:rPr lang="en-US" sz="1800" dirty="0" err="1"/>
              <a:t>streamfunction</a:t>
            </a:r>
            <a:endParaRPr lang="en-US" sz="1800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Tuned for medium range forecast spread and fast </a:t>
            </a:r>
            <a:r>
              <a:rPr lang="ja-JP" altLang="en-US" sz="1800" dirty="0"/>
              <a:t>“</a:t>
            </a:r>
            <a:r>
              <a:rPr lang="en-US" altLang="ja-JP" sz="1800" dirty="0"/>
              <a:t>error growth</a:t>
            </a:r>
            <a:r>
              <a:rPr lang="ja-JP" altLang="en-US" sz="1800" dirty="0"/>
              <a:t>”</a:t>
            </a:r>
            <a:endParaRPr lang="en-US" altLang="ja-JP" sz="18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T190</a:t>
            </a:r>
            <a:r>
              <a:rPr lang="en-US" sz="2000" b="1" dirty="0"/>
              <a:t>L28</a:t>
            </a:r>
            <a:r>
              <a:rPr lang="en-US" sz="2000" dirty="0"/>
              <a:t> version of the GFS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Not designed to represent 6-h forecast error </a:t>
            </a:r>
            <a:r>
              <a:rPr lang="en-US" sz="2000" dirty="0" err="1" smtClean="0"/>
              <a:t>covariances</a:t>
            </a:r>
            <a:r>
              <a:rPr lang="en-US" sz="2000" dirty="0" smtClean="0"/>
              <a:t> - </a:t>
            </a:r>
            <a:r>
              <a:rPr lang="en-US" sz="2000" dirty="0"/>
              <a:t>v</a:t>
            </a:r>
            <a:r>
              <a:rPr lang="en-US" sz="2000" dirty="0" smtClean="0"/>
              <a:t>iable </a:t>
            </a:r>
            <a:r>
              <a:rPr lang="en-US" sz="2000" dirty="0"/>
              <a:t>for hybrid paradigm?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 err="1"/>
              <a:t>EnKF</a:t>
            </a:r>
            <a:r>
              <a:rPr lang="en-US" sz="2400" b="1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80 cycled </a:t>
            </a:r>
            <a:r>
              <a:rPr lang="en-US" sz="2000" dirty="0" smtClean="0"/>
              <a:t>members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Perturbations specifically designed to represent analysis and background </a:t>
            </a:r>
            <a:r>
              <a:rPr lang="en-US" sz="2000" dirty="0" smtClean="0"/>
              <a:t>errors (parameters tuned by running DA stand-alone)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T254</a:t>
            </a:r>
            <a:r>
              <a:rPr lang="en-US" sz="2000" b="1" dirty="0"/>
              <a:t>L64</a:t>
            </a:r>
            <a:r>
              <a:rPr lang="en-US" sz="2000" dirty="0"/>
              <a:t> version of the GFS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Extra computational costs worth it for </a:t>
            </a:r>
            <a:r>
              <a:rPr lang="en-US" sz="2000" dirty="0" smtClean="0"/>
              <a:t>hybrid?</a:t>
            </a:r>
          </a:p>
        </p:txBody>
      </p:sp>
    </p:spTree>
    <p:extLst>
      <p:ext uri="{BB962C8B-B14F-4D97-AF65-F5344CB8AC3E}">
        <p14:creationId xmlns:p14="http://schemas.microsoft.com/office/powerpoint/2010/main" val="398496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8870204-711E-BC46-9DEB-7E00CE69A61E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err="1"/>
              <a:t>EnKF</a:t>
            </a:r>
            <a:r>
              <a:rPr lang="en-US" sz="4000" dirty="0"/>
              <a:t>/ETR Comparison</a:t>
            </a:r>
          </a:p>
        </p:txBody>
      </p:sp>
      <p:pic>
        <p:nvPicPr>
          <p:cNvPr id="32771" name="Picture 3" descr="ps_s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371600"/>
            <a:ext cx="443388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psd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4775"/>
            <a:ext cx="4487863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1000" y="5334000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EnKF (green) versus ETR (red) spread/standard deviation for surface pressure (mb) valid 2010101312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876800" y="5334000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Surface Pressure spread normalized difference (ETR has much less spread, except poleward of 70N)</a:t>
            </a:r>
          </a:p>
        </p:txBody>
      </p:sp>
    </p:spTree>
    <p:extLst>
      <p:ext uri="{BB962C8B-B14F-4D97-AF65-F5344CB8AC3E}">
        <p14:creationId xmlns:p14="http://schemas.microsoft.com/office/powerpoint/2010/main" val="244252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4BDBD5A-783B-0940-83D6-AA5617492C47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err="1"/>
              <a:t>EnKF</a:t>
            </a:r>
            <a:r>
              <a:rPr lang="en-US" sz="4000" dirty="0"/>
              <a:t>/ETR Comparison</a:t>
            </a:r>
          </a:p>
        </p:txBody>
      </p:sp>
      <p:pic>
        <p:nvPicPr>
          <p:cNvPr id="33795" name="Picture 3" descr="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37832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" y="5334000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EnKF zonal wind (m/s) ensemble standard deviation valid 2010101312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724400" y="5334000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ETR zonal wind (m/s) ensemble standard deviation valid 2010101312</a:t>
            </a:r>
          </a:p>
        </p:txBody>
      </p:sp>
      <p:pic>
        <p:nvPicPr>
          <p:cNvPr id="33798" name="Picture 6" descr="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5213"/>
            <a:ext cx="4378325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6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6013BB-6678-B349-817D-402BC3A7EAE6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EnKF / NMC </a:t>
            </a:r>
            <a:r>
              <a:rPr lang="en-US" dirty="0"/>
              <a:t>B Compare</a:t>
            </a:r>
          </a:p>
        </p:txBody>
      </p:sp>
      <p:pic>
        <p:nvPicPr>
          <p:cNvPr id="34819" name="Picture 3" descr="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371600"/>
            <a:ext cx="437832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81000" y="5334000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EnKF zonal wind (m/s) ensemble standard deviation valid 2010101312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724400" y="5334000"/>
            <a:ext cx="388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Zonal Wind standard deviation (m/s) from </a:t>
            </a:r>
            <a:r>
              <a:rPr lang="ja-JP" altLang="en-US" sz="1600">
                <a:solidFill>
                  <a:schemeClr val="tx2"/>
                </a:solidFill>
              </a:rPr>
              <a:t>“</a:t>
            </a:r>
            <a:r>
              <a:rPr lang="en-US" altLang="ja-JP" sz="1600">
                <a:solidFill>
                  <a:schemeClr val="tx2"/>
                </a:solidFill>
              </a:rPr>
              <a:t>NMC-method</a:t>
            </a:r>
            <a:r>
              <a:rPr lang="ja-JP" altLang="en-US" sz="1600">
                <a:solidFill>
                  <a:schemeClr val="tx2"/>
                </a:solidFill>
              </a:rPr>
              <a:t>”</a:t>
            </a:r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34822" name="Picture 6" descr="bkg_ust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0013"/>
            <a:ext cx="4378325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2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F2EEE6-6387-0F43-9204-3A06ABA224E0}" type="slidenum">
              <a:rPr lang="en-US" sz="1400">
                <a:latin typeface="+mn-lt"/>
              </a:rPr>
              <a:pPr eaLnBrk="1" hangingPunct="1"/>
              <a:t>9</a:t>
            </a:fld>
            <a:endParaRPr lang="en-US" sz="1400">
              <a:latin typeface="+mn-lt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+mn-lt"/>
              </a:rPr>
              <a:t>Hybrid with (global) GSI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3999"/>
            <a:ext cx="8077200" cy="475835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Control variable has been implemented into GSI </a:t>
            </a:r>
            <a:r>
              <a:rPr lang="en-US" sz="2400" dirty="0" smtClean="0"/>
              <a:t>3D-Var*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Full </a:t>
            </a:r>
            <a:r>
              <a:rPr lang="en-US" sz="2000" b="1" dirty="0"/>
              <a:t>B</a:t>
            </a:r>
            <a:r>
              <a:rPr lang="en-US" sz="2000" dirty="0"/>
              <a:t> preconditioning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Working on extensions to </a:t>
            </a:r>
            <a:r>
              <a:rPr lang="en-US" sz="1800" b="1" dirty="0"/>
              <a:t>B</a:t>
            </a:r>
            <a:r>
              <a:rPr lang="en-US" sz="1800" baseline="30000" dirty="0"/>
              <a:t>1/2</a:t>
            </a:r>
            <a:r>
              <a:rPr lang="en-US" sz="1800" dirty="0"/>
              <a:t> preconditioned minimization options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Spectral filter for horizontal part of </a:t>
            </a:r>
            <a:r>
              <a:rPr lang="en-US" sz="2000" b="1" dirty="0" smtClean="0"/>
              <a:t> L</a:t>
            </a:r>
            <a:endParaRPr lang="en-US" sz="2000" b="1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Eventually replace with (anisotropic) recursive filters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Recursive filter used for vertical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Dual resolution capability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Ensemble can be from </a:t>
            </a:r>
            <a:r>
              <a:rPr lang="en-US" sz="1800" dirty="0" smtClean="0"/>
              <a:t>different </a:t>
            </a:r>
            <a:r>
              <a:rPr lang="en-US" sz="1800" i="1" dirty="0" smtClean="0"/>
              <a:t>horizontal</a:t>
            </a:r>
            <a:r>
              <a:rPr lang="en-US" sz="1800" dirty="0" smtClean="0"/>
              <a:t> </a:t>
            </a:r>
            <a:r>
              <a:rPr lang="en-US" sz="1800" dirty="0"/>
              <a:t>resolution than background/</a:t>
            </a:r>
            <a:r>
              <a:rPr lang="en-US" sz="1800" dirty="0" smtClean="0"/>
              <a:t>analysis.</a:t>
            </a:r>
            <a:endParaRPr 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Various localization options for </a:t>
            </a:r>
            <a:r>
              <a:rPr lang="en-US" sz="2000" b="1" dirty="0" smtClean="0"/>
              <a:t>L</a:t>
            </a:r>
            <a:endParaRPr lang="en-US" sz="2000" b="1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Grid units or scale height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Level dependent (plans to expand)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Option to apply </a:t>
            </a:r>
            <a:r>
              <a:rPr lang="en-US" sz="2000" dirty="0" smtClean="0"/>
              <a:t>tangent-linear normal mode constraint (TLNMC - Kleist </a:t>
            </a:r>
            <a:r>
              <a:rPr lang="en-US" sz="2000" dirty="0"/>
              <a:t>et al. 2009) to analysis increment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7200" y="6477000"/>
            <a:ext cx="822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400" i="1">
                <a:solidFill>
                  <a:schemeClr val="tx2"/>
                </a:solidFill>
              </a:rPr>
              <a:t>*Acknowledgement: Dave Parrish for original implementation of extended control variable</a:t>
            </a:r>
          </a:p>
        </p:txBody>
      </p:sp>
    </p:spTree>
    <p:extLst>
      <p:ext uri="{BB962C8B-B14F-4D97-AF65-F5344CB8AC3E}">
        <p14:creationId xmlns:p14="http://schemas.microsoft.com/office/powerpoint/2010/main" val="285673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4420</TotalTime>
  <Words>1307</Words>
  <Application>Microsoft Macintosh PowerPoint</Application>
  <PresentationFormat>On-screen Show (4:3)</PresentationFormat>
  <Paragraphs>192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Hybrid Variational/Ensemble Data Assimilation for the NCEP GFS</vt:lpstr>
      <vt:lpstr>Hybrid: best of both worlds?</vt:lpstr>
      <vt:lpstr>NCEP GSI 3D-Var Hybrid</vt:lpstr>
      <vt:lpstr>Current background error for NCEP GSI</vt:lpstr>
      <vt:lpstr>Importance of Ensemble Generation Method?</vt:lpstr>
      <vt:lpstr>EnKF/ETR Comparison</vt:lpstr>
      <vt:lpstr>EnKF/ETR Comparison</vt:lpstr>
      <vt:lpstr>EnKF / NMC B Compare</vt:lpstr>
      <vt:lpstr>Hybrid with (global) GSI</vt:lpstr>
      <vt:lpstr>Single observation</vt:lpstr>
      <vt:lpstr>Single Observation</vt:lpstr>
      <vt:lpstr>PowerPoint Presentation</vt:lpstr>
      <vt:lpstr>Hybrid Var-EnKF GFS experiment</vt:lpstr>
      <vt:lpstr>500 hPa AC (3D-Var, Hybrid)</vt:lpstr>
      <vt:lpstr>RMS errors, 20100807 - 20101022</vt:lpstr>
      <vt:lpstr>GSI/EnKF Hybrid vs. GSI opn’l TC track errors</vt:lpstr>
      <vt:lpstr>Computational expense</vt:lpstr>
      <vt:lpstr>Conclusions / Plans</vt:lpstr>
      <vt:lpstr>Extensions and Improvements</vt:lpstr>
      <vt:lpstr>Pure Ensemble 4D-Var  (Xuguang Wang, Ting Lei:  Univ of Oklahoma)</vt:lpstr>
      <vt:lpstr>More on extended control variable approach</vt:lpstr>
      <vt:lpstr>More on extended control variable approach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Variational/Ensemble Data Assimilation at NOAA</dc:title>
  <dc:creator>noaa cdc</dc:creator>
  <cp:lastModifiedBy>Tom Hamill</cp:lastModifiedBy>
  <cp:revision>37</cp:revision>
  <dcterms:created xsi:type="dcterms:W3CDTF">2011-06-03T21:35:05Z</dcterms:created>
  <dcterms:modified xsi:type="dcterms:W3CDTF">2011-06-15T17:39:32Z</dcterms:modified>
</cp:coreProperties>
</file>