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298" r:id="rId3"/>
    <p:sldId id="299" r:id="rId4"/>
    <p:sldId id="300" r:id="rId5"/>
    <p:sldId id="258" r:id="rId6"/>
    <p:sldId id="269" r:id="rId7"/>
    <p:sldId id="259" r:id="rId8"/>
    <p:sldId id="260" r:id="rId9"/>
    <p:sldId id="273" r:id="rId10"/>
    <p:sldId id="261" r:id="rId11"/>
    <p:sldId id="263" r:id="rId12"/>
    <p:sldId id="264" r:id="rId13"/>
    <p:sldId id="297" r:id="rId14"/>
    <p:sldId id="288" r:id="rId15"/>
    <p:sldId id="289" r:id="rId16"/>
    <p:sldId id="271" r:id="rId17"/>
    <p:sldId id="268" r:id="rId18"/>
    <p:sldId id="293" r:id="rId19"/>
    <p:sldId id="294" r:id="rId20"/>
    <p:sldId id="295" r:id="rId21"/>
    <p:sldId id="296" r:id="rId22"/>
    <p:sldId id="262" r:id="rId23"/>
    <p:sldId id="292" r:id="rId24"/>
    <p:sldId id="278" r:id="rId25"/>
    <p:sldId id="287" r:id="rId26"/>
    <p:sldId id="280" r:id="rId27"/>
    <p:sldId id="281" r:id="rId28"/>
    <p:sldId id="286" r:id="rId29"/>
    <p:sldId id="291" r:id="rId30"/>
  </p:sldIdLst>
  <p:sldSz cx="9144000" cy="6858000" type="letter"/>
  <p:notesSz cx="6858000" cy="9144000"/>
  <p:defaultTextStyle>
    <a:defPPr>
      <a:defRPr lang="en-US"/>
    </a:defPPr>
    <a:lvl1pPr marL="0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0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6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22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32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7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43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90" autoAdjust="0"/>
  </p:normalViewPr>
  <p:slideViewPr>
    <p:cSldViewPr snapToGrid="0" snapToObjects="1">
      <p:cViewPr varScale="1">
        <p:scale>
          <a:sx n="133" d="100"/>
          <a:sy n="133" d="100"/>
        </p:scale>
        <p:origin x="-112" y="-10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9A98F-AAEC-7440-9D4D-658C2CF368B9}" type="datetimeFigureOut">
              <a:rPr lang="en-US" smtClean="0"/>
              <a:t>7/12/11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1BCE5-B455-D84E-8D0F-462DF56A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168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A819B-6B2C-4343-8975-B486E6BE99BA}" type="datetimeFigureOut">
              <a:rPr lang="en-US" smtClean="0"/>
              <a:t>7/12/11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AA6DA-094E-F441-9C0F-8F0FFD2DA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773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457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0" algn="l" defTabSz="457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6" algn="l" defTabSz="457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22" algn="l" defTabSz="457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457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32" algn="l" defTabSz="457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7" algn="l" defTabSz="457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43" algn="l" defTabSz="4571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C01158-2F31-9240-9365-04BA214BF3C3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58CB-25C0-244C-A9ED-F47D4AB15483}" type="datetime1">
              <a:rPr lang="en-US" smtClean="0"/>
              <a:t>7/12/11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5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FB22-C851-1541-8B9F-2C090478DA5C}" type="datetime1">
              <a:rPr lang="en-US" smtClean="0"/>
              <a:t>7/12/11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7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C671-EDD1-8C4A-924E-D86FB68C992E}" type="datetime1">
              <a:rPr lang="en-US" smtClean="0"/>
              <a:t>7/12/11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11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D063-16C9-B14E-80DC-FEF43D8B74CA}" type="datetime1">
              <a:rPr lang="en-US" smtClean="0"/>
              <a:t>7/12/11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7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1B6E-2CC3-8D4C-A00E-267D377C1817}" type="datetime1">
              <a:rPr lang="en-US" smtClean="0"/>
              <a:t>7/12/11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8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680D-F441-BE4C-8F43-2938D92B5596}" type="datetime1">
              <a:rPr lang="en-US" smtClean="0"/>
              <a:t>7/12/11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1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6" indent="0">
              <a:buNone/>
              <a:defRPr sz="1600" b="1"/>
            </a:lvl4pPr>
            <a:lvl5pPr marL="1828622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2" indent="0">
              <a:buNone/>
              <a:defRPr sz="1600" b="1"/>
            </a:lvl7pPr>
            <a:lvl8pPr marL="3200087" indent="0">
              <a:buNone/>
              <a:defRPr sz="1600" b="1"/>
            </a:lvl8pPr>
            <a:lvl9pPr marL="36572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6" indent="0">
              <a:buNone/>
              <a:defRPr sz="1600" b="1"/>
            </a:lvl4pPr>
            <a:lvl5pPr marL="1828622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2" indent="0">
              <a:buNone/>
              <a:defRPr sz="1600" b="1"/>
            </a:lvl7pPr>
            <a:lvl8pPr marL="3200087" indent="0">
              <a:buNone/>
              <a:defRPr sz="1600" b="1"/>
            </a:lvl8pPr>
            <a:lvl9pPr marL="36572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450F-DEC1-C343-BE5C-4486DFF15190}" type="datetime1">
              <a:rPr lang="en-US" smtClean="0"/>
              <a:t>7/12/11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9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B2B8-B02B-9347-8D9E-267373502B53}" type="datetime1">
              <a:rPr lang="en-US" smtClean="0"/>
              <a:t>7/12/11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6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2D77E-E2CE-C549-8873-238FB04DFE6E}" type="datetime1">
              <a:rPr lang="en-US" smtClean="0"/>
              <a:t>7/12/11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3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10" indent="0">
              <a:buNone/>
              <a:defRPr sz="1000"/>
            </a:lvl3pPr>
            <a:lvl4pPr marL="1371466" indent="0">
              <a:buNone/>
              <a:defRPr sz="900"/>
            </a:lvl4pPr>
            <a:lvl5pPr marL="1828622" indent="0">
              <a:buNone/>
              <a:defRPr sz="900"/>
            </a:lvl5pPr>
            <a:lvl6pPr marL="2285777" indent="0">
              <a:buNone/>
              <a:defRPr sz="900"/>
            </a:lvl6pPr>
            <a:lvl7pPr marL="2742932" indent="0">
              <a:buNone/>
              <a:defRPr sz="900"/>
            </a:lvl7pPr>
            <a:lvl8pPr marL="3200087" indent="0">
              <a:buNone/>
              <a:defRPr sz="900"/>
            </a:lvl8pPr>
            <a:lvl9pPr marL="36572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B7BD-2DA6-0247-8A84-3EC67D547091}" type="datetime1">
              <a:rPr lang="en-US" smtClean="0"/>
              <a:t>7/12/11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5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10" indent="0">
              <a:buNone/>
              <a:defRPr sz="2400"/>
            </a:lvl3pPr>
            <a:lvl4pPr marL="1371466" indent="0">
              <a:buNone/>
              <a:defRPr sz="2000"/>
            </a:lvl4pPr>
            <a:lvl5pPr marL="1828622" indent="0">
              <a:buNone/>
              <a:defRPr sz="2000"/>
            </a:lvl5pPr>
            <a:lvl6pPr marL="2285777" indent="0">
              <a:buNone/>
              <a:defRPr sz="2000"/>
            </a:lvl6pPr>
            <a:lvl7pPr marL="2742932" indent="0">
              <a:buNone/>
              <a:defRPr sz="2000"/>
            </a:lvl7pPr>
            <a:lvl8pPr marL="3200087" indent="0">
              <a:buNone/>
              <a:defRPr sz="2000"/>
            </a:lvl8pPr>
            <a:lvl9pPr marL="36572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10" indent="0">
              <a:buNone/>
              <a:defRPr sz="1000"/>
            </a:lvl3pPr>
            <a:lvl4pPr marL="1371466" indent="0">
              <a:buNone/>
              <a:defRPr sz="900"/>
            </a:lvl4pPr>
            <a:lvl5pPr marL="1828622" indent="0">
              <a:buNone/>
              <a:defRPr sz="900"/>
            </a:lvl5pPr>
            <a:lvl6pPr marL="2285777" indent="0">
              <a:buNone/>
              <a:defRPr sz="900"/>
            </a:lvl6pPr>
            <a:lvl7pPr marL="2742932" indent="0">
              <a:buNone/>
              <a:defRPr sz="900"/>
            </a:lvl7pPr>
            <a:lvl8pPr marL="3200087" indent="0">
              <a:buNone/>
              <a:defRPr sz="900"/>
            </a:lvl8pPr>
            <a:lvl9pPr marL="36572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A692-97FF-A147-AB33-16509118359A}" type="datetime1">
              <a:rPr lang="en-US" smtClean="0"/>
              <a:t>7/12/11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5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CCD42-1934-274A-8C55-ED1EDC4FB509}" type="datetime1">
              <a:rPr lang="en-US" smtClean="0"/>
              <a:t>7/12/11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BC4A7-7D82-FA49-899C-7B50EAA3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6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1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45715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45715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8" algn="l" defTabSz="45715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8" algn="l" defTabSz="45715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9" indent="-228578" algn="l" defTabSz="45715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4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9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5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1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6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2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2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7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3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om.hamill@noa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917" y="2333530"/>
            <a:ext cx="8721196" cy="1470025"/>
          </a:xfrm>
        </p:spPr>
        <p:txBody>
          <a:bodyPr>
            <a:noAutofit/>
          </a:bodyPr>
          <a:lstStyle/>
          <a:p>
            <a:r>
              <a:rPr lang="en-US" dirty="0" smtClean="0"/>
              <a:t>Addressing model uncertainty</a:t>
            </a:r>
            <a:br>
              <a:rPr lang="en-US" dirty="0" smtClean="0"/>
            </a:br>
            <a:r>
              <a:rPr lang="en-US" dirty="0" smtClean="0"/>
              <a:t>through statistical post-processing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63" y="4356960"/>
            <a:ext cx="9004300" cy="1752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en-US" sz="5200" dirty="0"/>
              <a:t>Tom Hamill</a:t>
            </a:r>
          </a:p>
          <a:p>
            <a:r>
              <a:rPr lang="en-US" i="1" dirty="0" smtClean="0"/>
              <a:t>NOAA Earth System Research Lab, Boulder, Colorado, USA</a:t>
            </a:r>
          </a:p>
          <a:p>
            <a:r>
              <a:rPr lang="en-US" dirty="0" smtClean="0">
                <a:hlinkClick r:id="rId2"/>
              </a:rPr>
              <a:t>tom.hamill@noaa.gov</a:t>
            </a:r>
            <a:endParaRPr lang="en-US" dirty="0" smtClean="0"/>
          </a:p>
          <a:p>
            <a:r>
              <a:rPr lang="en-US" dirty="0" smtClean="0"/>
              <a:t>001 (303) 497-3060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4" descr="dsrc_glo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9" y="146051"/>
            <a:ext cx="23653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823201" y="146050"/>
            <a:ext cx="1258597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en-US" sz="1000">
                <a:solidFill>
                  <a:srgbClr val="AD7A3A"/>
                </a:solidFill>
              </a:rPr>
              <a:t>NOAA Earth System</a:t>
            </a:r>
          </a:p>
          <a:p>
            <a:r>
              <a:rPr lang="en-US" sz="1000">
                <a:solidFill>
                  <a:srgbClr val="AD7A3A"/>
                </a:solidFill>
              </a:rPr>
              <a:t>Research Laboratory</a:t>
            </a:r>
          </a:p>
        </p:txBody>
      </p:sp>
      <p:pic>
        <p:nvPicPr>
          <p:cNvPr id="10" name="Picture 7" descr="NOAA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55563"/>
            <a:ext cx="16033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4467" y="6426200"/>
            <a:ext cx="7157653" cy="36933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Acknowledgments: Jeff Whitaker, Renate Hagedorn, Florian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Pappenberger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3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505"/>
            <a:ext cx="8229600" cy="985663"/>
          </a:xfrm>
        </p:spPr>
        <p:txBody>
          <a:bodyPr>
            <a:noAutofit/>
          </a:bodyPr>
          <a:lstStyle/>
          <a:p>
            <a:r>
              <a:rPr lang="en-US" sz="3200" dirty="0"/>
              <a:t>Reforecast advantage: facilitates quantitatively assessing how unusual an event is (EFI)</a:t>
            </a:r>
          </a:p>
        </p:txBody>
      </p:sp>
      <p:pic>
        <p:nvPicPr>
          <p:cNvPr id="4" name="Picture 3" descr="Screen shot 2011-05-31 at 11.2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0302"/>
            <a:ext cx="7968827" cy="55976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6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7998"/>
            <a:ext cx="8229600" cy="7360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Extreme Forecast Index</a:t>
            </a:r>
            <a:br>
              <a:rPr lang="en-US" dirty="0" smtClean="0"/>
            </a:br>
            <a:r>
              <a:rPr lang="en-US" dirty="0" smtClean="0"/>
              <a:t>(needs accurate </a:t>
            </a:r>
            <a:r>
              <a:rPr lang="en-US" i="1" dirty="0" smtClean="0"/>
              <a:t>forecast</a:t>
            </a:r>
            <a:r>
              <a:rPr lang="en-US" dirty="0" smtClean="0"/>
              <a:t> climatology, such as provided by reforecasts)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5398" y="3907200"/>
            <a:ext cx="8251402" cy="234310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400" i="1" dirty="0"/>
              <a:t>p</a:t>
            </a:r>
            <a:r>
              <a:rPr lang="en-US" sz="2400" dirty="0"/>
              <a:t> is the percentile of the cumulative distribution estimated from the ensemble;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f</a:t>
            </a:r>
            <a:r>
              <a:rPr lang="en-US" sz="2400" i="1" baseline="-25000" dirty="0"/>
              <a:t> </a:t>
            </a:r>
            <a:r>
              <a:rPr lang="en-US" sz="2400" i="1" dirty="0"/>
              <a:t>(p)</a:t>
            </a:r>
            <a:r>
              <a:rPr lang="en-US" sz="2400" dirty="0"/>
              <a:t> is how the </a:t>
            </a:r>
            <a:r>
              <a:rPr lang="en-US" sz="2400" i="1" dirty="0"/>
              <a:t>p</a:t>
            </a:r>
            <a:r>
              <a:rPr lang="en-US" sz="2400" dirty="0"/>
              <a:t>-percentile of the climate record ranks in the EPS (0 the minimum, 1 the maximum).  This “Anderson-Darling” version introduces a weighted statistic that</a:t>
            </a:r>
          </a:p>
          <a:p>
            <a:r>
              <a:rPr lang="en-US" sz="2400" dirty="0"/>
              <a:t>gives more power in the tails of the distribution. 2/π is normalization factor to keep -1 ≤ EFI ≤ 1.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281347"/>
              </p:ext>
            </p:extLst>
          </p:nvPr>
        </p:nvGraphicFramePr>
        <p:xfrm>
          <a:off x="2698340" y="2530473"/>
          <a:ext cx="3499261" cy="1287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3" imgW="1346200" imgH="495300" progId="Equation.3">
                  <p:embed/>
                </p:oleObj>
              </mc:Choice>
              <mc:Fallback>
                <p:oleObj name="Equation" r:id="rId3" imgW="13462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8340" y="2530473"/>
                        <a:ext cx="3499261" cy="1287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6063" y="6413699"/>
            <a:ext cx="6964792" cy="307777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 err="1"/>
              <a:t>LaLaurette</a:t>
            </a:r>
            <a:r>
              <a:rPr lang="en-US" sz="1400" dirty="0"/>
              <a:t>, QJRMS, 2003, and http://</a:t>
            </a:r>
            <a:r>
              <a:rPr lang="en-US" sz="1400" dirty="0" err="1"/>
              <a:t>www.ecmwf.int</a:t>
            </a:r>
            <a:r>
              <a:rPr lang="en-US" sz="1400" dirty="0"/>
              <a:t>/products/forecasts/</a:t>
            </a:r>
            <a:r>
              <a:rPr lang="en-US" sz="1400" dirty="0" err="1"/>
              <a:t>efi_guide.pdf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042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144"/>
            <a:ext cx="8229600" cy="826788"/>
          </a:xfrm>
        </p:spPr>
        <p:txBody>
          <a:bodyPr/>
          <a:lstStyle/>
          <a:p>
            <a:r>
              <a:rPr lang="en-US" dirty="0" smtClean="0"/>
              <a:t>EFI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Screen shot 2011-05-31 at 2.4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663"/>
            <a:ext cx="9144000" cy="58808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475117" y="1580871"/>
            <a:ext cx="12959" cy="3498649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7623" y="6433105"/>
            <a:ext cx="957752" cy="36933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dirty="0" smtClean="0"/>
              <a:t>Ref: ibid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96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568"/>
            <a:ext cx="8229600" cy="5512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Reforecast use: tropical </a:t>
            </a:r>
            <a:r>
              <a:rPr lang="en-US" dirty="0" err="1"/>
              <a:t>c</a:t>
            </a:r>
            <a:r>
              <a:rPr lang="en-US" dirty="0" err="1" smtClean="0"/>
              <a:t>yclogenesis</a:t>
            </a:r>
            <a:endParaRPr lang="en-US" dirty="0"/>
          </a:p>
        </p:txBody>
      </p:sp>
      <p:pic>
        <p:nvPicPr>
          <p:cNvPr id="4" name="Picture 3" descr="Fig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790369"/>
            <a:ext cx="7479355" cy="5122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67" y="5900455"/>
            <a:ext cx="7686720" cy="64633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dirty="0" smtClean="0"/>
              <a:t>Many forecast models over-forecast tropical </a:t>
            </a:r>
            <a:r>
              <a:rPr lang="en-US" dirty="0" err="1" smtClean="0"/>
              <a:t>cyclogenesis</a:t>
            </a:r>
            <a:r>
              <a:rPr lang="en-US" dirty="0" smtClean="0"/>
              <a:t>.  This ECMWF product</a:t>
            </a:r>
          </a:p>
          <a:p>
            <a:r>
              <a:rPr lang="en-US" dirty="0" smtClean="0"/>
              <a:t>uses </a:t>
            </a:r>
            <a:r>
              <a:rPr lang="en-US" dirty="0" err="1" smtClean="0"/>
              <a:t>TCgenesis</a:t>
            </a:r>
            <a:r>
              <a:rPr lang="en-US" dirty="0" smtClean="0"/>
              <a:t> from reforecasts to provide some calibration for possible biases.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46787"/>
            <a:ext cx="4129030" cy="307777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400" dirty="0"/>
              <a:t>Ref: D. Richardson, personal communication, ECMWF.</a:t>
            </a:r>
          </a:p>
        </p:txBody>
      </p:sp>
    </p:spTree>
    <p:extLst>
      <p:ext uri="{BB962C8B-B14F-4D97-AF65-F5344CB8AC3E}">
        <p14:creationId xmlns:p14="http://schemas.microsoft.com/office/powerpoint/2010/main" val="1189645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 rot="5400000">
            <a:off x="-2350319" y="4190174"/>
            <a:ext cx="5028406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-750120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rot="5400000">
            <a:off x="-1283520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5400000">
            <a:off x="-1816920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>
            <a:off x="-216720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316680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850080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1383480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1916880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5400000">
            <a:off x="2450280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rot="10800000">
            <a:off x="163486" y="16755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10800000">
            <a:off x="163486" y="25899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0800000">
            <a:off x="163486" y="30471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10800000">
            <a:off x="163486" y="21327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>
            <a:off x="163486" y="35043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10800000">
            <a:off x="163486" y="48759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10800000">
            <a:off x="163486" y="44187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0800000">
            <a:off x="163486" y="53331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10800000">
            <a:off x="163486" y="39615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10800000">
            <a:off x="163486" y="62475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10800000">
            <a:off x="163486" y="67047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10800000">
            <a:off x="163486" y="57903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1" name="Group 50"/>
          <p:cNvGrpSpPr/>
          <p:nvPr/>
        </p:nvGrpSpPr>
        <p:grpSpPr>
          <a:xfrm>
            <a:off x="1382687" y="3275774"/>
            <a:ext cx="418071" cy="417071"/>
            <a:chOff x="8116329" y="2286000"/>
            <a:chExt cx="875271" cy="798071"/>
          </a:xfrm>
        </p:grpSpPr>
        <p:sp>
          <p:nvSpPr>
            <p:cNvPr id="49" name="Freeform 48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992287" y="2437574"/>
            <a:ext cx="418071" cy="417071"/>
            <a:chOff x="8116329" y="2286000"/>
            <a:chExt cx="875271" cy="798071"/>
          </a:xfrm>
        </p:grpSpPr>
        <p:sp>
          <p:nvSpPr>
            <p:cNvPr id="53" name="Freeform 52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96887" y="4266374"/>
            <a:ext cx="418071" cy="417071"/>
            <a:chOff x="8116329" y="2286000"/>
            <a:chExt cx="875271" cy="798071"/>
          </a:xfrm>
        </p:grpSpPr>
        <p:sp>
          <p:nvSpPr>
            <p:cNvPr id="56" name="Freeform 55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220887" y="3580574"/>
            <a:ext cx="418071" cy="417071"/>
            <a:chOff x="8116329" y="2286000"/>
            <a:chExt cx="875271" cy="798071"/>
          </a:xfrm>
        </p:grpSpPr>
        <p:sp>
          <p:nvSpPr>
            <p:cNvPr id="59" name="Freeform 58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535087" y="4113974"/>
            <a:ext cx="418071" cy="417071"/>
            <a:chOff x="8116329" y="2286000"/>
            <a:chExt cx="875271" cy="798071"/>
          </a:xfrm>
        </p:grpSpPr>
        <p:sp>
          <p:nvSpPr>
            <p:cNvPr id="62" name="Freeform 61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20687" y="1980374"/>
            <a:ext cx="418071" cy="417071"/>
            <a:chOff x="8116329" y="2286000"/>
            <a:chExt cx="875271" cy="798071"/>
          </a:xfrm>
        </p:grpSpPr>
        <p:sp>
          <p:nvSpPr>
            <p:cNvPr id="65" name="Freeform 64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059087" y="3351974"/>
            <a:ext cx="418071" cy="417071"/>
            <a:chOff x="8116329" y="2286000"/>
            <a:chExt cx="875271" cy="798071"/>
          </a:xfrm>
        </p:grpSpPr>
        <p:sp>
          <p:nvSpPr>
            <p:cNvPr id="68" name="Freeform 67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830487" y="4037774"/>
            <a:ext cx="418071" cy="417071"/>
            <a:chOff x="8116329" y="2286000"/>
            <a:chExt cx="875271" cy="798071"/>
          </a:xfrm>
        </p:grpSpPr>
        <p:sp>
          <p:nvSpPr>
            <p:cNvPr id="71" name="Freeform 70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839887" y="5028374"/>
            <a:ext cx="418071" cy="417071"/>
            <a:chOff x="8116329" y="2286000"/>
            <a:chExt cx="875271" cy="798071"/>
          </a:xfrm>
        </p:grpSpPr>
        <p:sp>
          <p:nvSpPr>
            <p:cNvPr id="74" name="Freeform 73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382687" y="4647374"/>
            <a:ext cx="418071" cy="417071"/>
            <a:chOff x="8116329" y="2286000"/>
            <a:chExt cx="875271" cy="798071"/>
          </a:xfrm>
        </p:grpSpPr>
        <p:sp>
          <p:nvSpPr>
            <p:cNvPr id="77" name="Freeform 76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449487" y="3047174"/>
            <a:ext cx="418071" cy="417071"/>
            <a:chOff x="8116329" y="2286000"/>
            <a:chExt cx="875271" cy="798071"/>
          </a:xfrm>
        </p:grpSpPr>
        <p:sp>
          <p:nvSpPr>
            <p:cNvPr id="80" name="Freeform 79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668687" y="4647374"/>
            <a:ext cx="418071" cy="417071"/>
            <a:chOff x="8116329" y="2286000"/>
            <a:chExt cx="875271" cy="798071"/>
          </a:xfrm>
        </p:grpSpPr>
        <p:sp>
          <p:nvSpPr>
            <p:cNvPr id="83" name="Freeform 82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049687" y="5561774"/>
            <a:ext cx="418071" cy="417071"/>
            <a:chOff x="8116329" y="2286000"/>
            <a:chExt cx="875271" cy="798071"/>
          </a:xfrm>
        </p:grpSpPr>
        <p:sp>
          <p:nvSpPr>
            <p:cNvPr id="86" name="Freeform 85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430687" y="4342574"/>
            <a:ext cx="418071" cy="417071"/>
            <a:chOff x="8116329" y="2286000"/>
            <a:chExt cx="875271" cy="798071"/>
          </a:xfrm>
        </p:grpSpPr>
        <p:sp>
          <p:nvSpPr>
            <p:cNvPr id="89" name="Freeform 88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278287" y="2056574"/>
            <a:ext cx="418071" cy="417071"/>
            <a:chOff x="8116329" y="2286000"/>
            <a:chExt cx="875271" cy="798071"/>
          </a:xfrm>
        </p:grpSpPr>
        <p:sp>
          <p:nvSpPr>
            <p:cNvPr id="92" name="Freeform 91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2982887" y="2818574"/>
            <a:ext cx="418071" cy="417071"/>
            <a:chOff x="8116329" y="2286000"/>
            <a:chExt cx="875271" cy="798071"/>
          </a:xfrm>
        </p:grpSpPr>
        <p:sp>
          <p:nvSpPr>
            <p:cNvPr id="95" name="Freeform 94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973487" y="3047174"/>
            <a:ext cx="418071" cy="417071"/>
            <a:chOff x="8116329" y="2286000"/>
            <a:chExt cx="875271" cy="798071"/>
          </a:xfrm>
        </p:grpSpPr>
        <p:sp>
          <p:nvSpPr>
            <p:cNvPr id="98" name="Freeform 97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144687" y="5637974"/>
            <a:ext cx="418071" cy="417071"/>
            <a:chOff x="8116329" y="2286000"/>
            <a:chExt cx="875271" cy="798071"/>
          </a:xfrm>
        </p:grpSpPr>
        <p:sp>
          <p:nvSpPr>
            <p:cNvPr id="101" name="Freeform 100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2678087" y="6095174"/>
            <a:ext cx="418071" cy="417071"/>
            <a:chOff x="8116329" y="2286000"/>
            <a:chExt cx="875271" cy="798071"/>
          </a:xfrm>
        </p:grpSpPr>
        <p:sp>
          <p:nvSpPr>
            <p:cNvPr id="104" name="Freeform 103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3059087" y="5256974"/>
            <a:ext cx="418071" cy="417071"/>
            <a:chOff x="8116329" y="2286000"/>
            <a:chExt cx="875271" cy="798071"/>
          </a:xfrm>
        </p:grpSpPr>
        <p:sp>
          <p:nvSpPr>
            <p:cNvPr id="107" name="Freeform 106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230287" y="5714174"/>
            <a:ext cx="418071" cy="417071"/>
            <a:chOff x="8116329" y="2286000"/>
            <a:chExt cx="875271" cy="798071"/>
          </a:xfrm>
        </p:grpSpPr>
        <p:sp>
          <p:nvSpPr>
            <p:cNvPr id="110" name="Freeform 109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CF62-85C5-B346-AD44-E3EF1CADB5B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5335589" y="1640330"/>
            <a:ext cx="2570163" cy="313931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Imagine: your</a:t>
            </a:r>
          </a:p>
          <a:p>
            <a:r>
              <a:rPr lang="en-US" dirty="0" smtClean="0">
                <a:latin typeface="Calibri"/>
                <a:cs typeface="Calibri"/>
              </a:rPr>
              <a:t>20-member</a:t>
            </a:r>
          </a:p>
          <a:p>
            <a:r>
              <a:rPr lang="en-US" dirty="0" smtClean="0">
                <a:latin typeface="Calibri"/>
                <a:cs typeface="Calibri"/>
              </a:rPr>
              <a:t>storm-scale ensemble</a:t>
            </a:r>
          </a:p>
          <a:p>
            <a:r>
              <a:rPr lang="en-US" dirty="0" smtClean="0">
                <a:latin typeface="Calibri"/>
                <a:cs typeface="Calibri"/>
              </a:rPr>
              <a:t>(which is a calibrated </a:t>
            </a:r>
          </a:p>
          <a:p>
            <a:r>
              <a:rPr lang="en-US" dirty="0" smtClean="0">
                <a:latin typeface="Calibri"/>
                <a:cs typeface="Calibri"/>
              </a:rPr>
              <a:t>system, truth consistent</a:t>
            </a:r>
          </a:p>
          <a:p>
            <a:r>
              <a:rPr lang="en-US" dirty="0" smtClean="0">
                <a:latin typeface="Calibri"/>
                <a:cs typeface="Calibri"/>
              </a:rPr>
              <a:t>with a random draw </a:t>
            </a:r>
          </a:p>
          <a:p>
            <a:r>
              <a:rPr lang="en-US" dirty="0" smtClean="0">
                <a:latin typeface="Calibri"/>
                <a:cs typeface="Calibri"/>
              </a:rPr>
              <a:t>from ensemble)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Your job: estimate</a:t>
            </a:r>
          </a:p>
          <a:p>
            <a:r>
              <a:rPr lang="en-US" dirty="0" smtClean="0">
                <a:latin typeface="Calibri"/>
                <a:cs typeface="Calibri"/>
              </a:rPr>
              <a:t>reliable probabilities</a:t>
            </a:r>
          </a:p>
          <a:p>
            <a:r>
              <a:rPr lang="en-US" dirty="0" smtClean="0">
                <a:latin typeface="Calibri"/>
                <a:cs typeface="Calibri"/>
              </a:rPr>
              <a:t>on the grid.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238126" y="274638"/>
            <a:ext cx="8691563" cy="1143000"/>
          </a:xfrm>
          <a:prstGeom prst="rect">
            <a:avLst/>
          </a:prstGeom>
        </p:spPr>
        <p:txBody>
          <a:bodyPr lIns="91431" tIns="45716" rIns="91431" bIns="45716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smtClean="0"/>
              <a:t>Adjusting for errors due to finite ensemble size.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28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 rot="5400000">
            <a:off x="-2362435" y="4190174"/>
            <a:ext cx="5028406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-762235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rot="5400000">
            <a:off x="-1295635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5400000">
            <a:off x="-1829035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>
            <a:off x="-228835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304565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837965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1371365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1904765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5400000">
            <a:off x="2438165" y="4189380"/>
            <a:ext cx="502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rot="10800000">
            <a:off x="151371" y="16755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10800000">
            <a:off x="151371" y="25899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0800000">
            <a:off x="151371" y="30471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10800000">
            <a:off x="151371" y="21327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>
            <a:off x="151371" y="35043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10800000">
            <a:off x="151371" y="48759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10800000">
            <a:off x="151371" y="44187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0800000">
            <a:off x="151371" y="53331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10800000">
            <a:off x="151371" y="39615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10800000">
            <a:off x="151371" y="62475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10800000">
            <a:off x="151371" y="67047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10800000">
            <a:off x="151371" y="5790374"/>
            <a:ext cx="480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50"/>
          <p:cNvGrpSpPr/>
          <p:nvPr/>
        </p:nvGrpSpPr>
        <p:grpSpPr>
          <a:xfrm>
            <a:off x="1370572" y="3275774"/>
            <a:ext cx="418071" cy="417071"/>
            <a:chOff x="8116329" y="2286000"/>
            <a:chExt cx="875271" cy="798071"/>
          </a:xfrm>
        </p:grpSpPr>
        <p:sp>
          <p:nvSpPr>
            <p:cNvPr id="49" name="Freeform 48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1980172" y="2437574"/>
            <a:ext cx="418071" cy="417071"/>
            <a:chOff x="8116329" y="2286000"/>
            <a:chExt cx="875271" cy="798071"/>
          </a:xfrm>
        </p:grpSpPr>
        <p:sp>
          <p:nvSpPr>
            <p:cNvPr id="53" name="Freeform 52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" name="Group 54"/>
          <p:cNvGrpSpPr/>
          <p:nvPr/>
        </p:nvGrpSpPr>
        <p:grpSpPr>
          <a:xfrm>
            <a:off x="684772" y="4266374"/>
            <a:ext cx="418071" cy="417071"/>
            <a:chOff x="8116329" y="2286000"/>
            <a:chExt cx="875271" cy="798071"/>
          </a:xfrm>
        </p:grpSpPr>
        <p:sp>
          <p:nvSpPr>
            <p:cNvPr id="56" name="Freeform 55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6" name="Group 57"/>
          <p:cNvGrpSpPr/>
          <p:nvPr/>
        </p:nvGrpSpPr>
        <p:grpSpPr>
          <a:xfrm>
            <a:off x="2208772" y="3580574"/>
            <a:ext cx="418071" cy="417071"/>
            <a:chOff x="8116329" y="2286000"/>
            <a:chExt cx="875271" cy="798071"/>
          </a:xfrm>
        </p:grpSpPr>
        <p:sp>
          <p:nvSpPr>
            <p:cNvPr id="59" name="Freeform 58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6" name="Group 60"/>
          <p:cNvGrpSpPr/>
          <p:nvPr/>
        </p:nvGrpSpPr>
        <p:grpSpPr>
          <a:xfrm>
            <a:off x="1522972" y="4113974"/>
            <a:ext cx="418071" cy="417071"/>
            <a:chOff x="8116329" y="2286000"/>
            <a:chExt cx="875271" cy="798071"/>
          </a:xfrm>
        </p:grpSpPr>
        <p:sp>
          <p:nvSpPr>
            <p:cNvPr id="62" name="Freeform 61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7" name="Group 63"/>
          <p:cNvGrpSpPr/>
          <p:nvPr/>
        </p:nvGrpSpPr>
        <p:grpSpPr>
          <a:xfrm>
            <a:off x="608572" y="1980374"/>
            <a:ext cx="418071" cy="417071"/>
            <a:chOff x="8116329" y="2286000"/>
            <a:chExt cx="875271" cy="798071"/>
          </a:xfrm>
        </p:grpSpPr>
        <p:sp>
          <p:nvSpPr>
            <p:cNvPr id="65" name="Freeform 64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8" name="Group 66"/>
          <p:cNvGrpSpPr/>
          <p:nvPr/>
        </p:nvGrpSpPr>
        <p:grpSpPr>
          <a:xfrm>
            <a:off x="3046972" y="3351974"/>
            <a:ext cx="418071" cy="417071"/>
            <a:chOff x="8116329" y="2286000"/>
            <a:chExt cx="875271" cy="798071"/>
          </a:xfrm>
        </p:grpSpPr>
        <p:sp>
          <p:nvSpPr>
            <p:cNvPr id="68" name="Freeform 67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9" name="Group 69"/>
          <p:cNvGrpSpPr/>
          <p:nvPr/>
        </p:nvGrpSpPr>
        <p:grpSpPr>
          <a:xfrm>
            <a:off x="2818372" y="4037774"/>
            <a:ext cx="418071" cy="417071"/>
            <a:chOff x="8116329" y="2286000"/>
            <a:chExt cx="875271" cy="798071"/>
          </a:xfrm>
        </p:grpSpPr>
        <p:sp>
          <p:nvSpPr>
            <p:cNvPr id="71" name="Freeform 70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0" name="Group 72"/>
          <p:cNvGrpSpPr/>
          <p:nvPr/>
        </p:nvGrpSpPr>
        <p:grpSpPr>
          <a:xfrm>
            <a:off x="1827772" y="5028374"/>
            <a:ext cx="418071" cy="417071"/>
            <a:chOff x="8116329" y="2286000"/>
            <a:chExt cx="875271" cy="798071"/>
          </a:xfrm>
        </p:grpSpPr>
        <p:sp>
          <p:nvSpPr>
            <p:cNvPr id="74" name="Freeform 73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1" name="Group 75"/>
          <p:cNvGrpSpPr/>
          <p:nvPr/>
        </p:nvGrpSpPr>
        <p:grpSpPr>
          <a:xfrm>
            <a:off x="1370572" y="4647374"/>
            <a:ext cx="418071" cy="417071"/>
            <a:chOff x="8116329" y="2286000"/>
            <a:chExt cx="875271" cy="798071"/>
          </a:xfrm>
        </p:grpSpPr>
        <p:sp>
          <p:nvSpPr>
            <p:cNvPr id="77" name="Freeform 76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2" name="Group 78"/>
          <p:cNvGrpSpPr/>
          <p:nvPr/>
        </p:nvGrpSpPr>
        <p:grpSpPr>
          <a:xfrm>
            <a:off x="2437372" y="3047174"/>
            <a:ext cx="418071" cy="417071"/>
            <a:chOff x="8116329" y="2286000"/>
            <a:chExt cx="875271" cy="798071"/>
          </a:xfrm>
        </p:grpSpPr>
        <p:sp>
          <p:nvSpPr>
            <p:cNvPr id="80" name="Freeform 79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3" name="Group 81"/>
          <p:cNvGrpSpPr/>
          <p:nvPr/>
        </p:nvGrpSpPr>
        <p:grpSpPr>
          <a:xfrm>
            <a:off x="3656572" y="4647374"/>
            <a:ext cx="418071" cy="417071"/>
            <a:chOff x="8116329" y="2286000"/>
            <a:chExt cx="875271" cy="798071"/>
          </a:xfrm>
        </p:grpSpPr>
        <p:sp>
          <p:nvSpPr>
            <p:cNvPr id="83" name="Freeform 82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4" name="Group 84"/>
          <p:cNvGrpSpPr/>
          <p:nvPr/>
        </p:nvGrpSpPr>
        <p:grpSpPr>
          <a:xfrm>
            <a:off x="4037572" y="5561774"/>
            <a:ext cx="418071" cy="417071"/>
            <a:chOff x="8116329" y="2286000"/>
            <a:chExt cx="875271" cy="798071"/>
          </a:xfrm>
        </p:grpSpPr>
        <p:sp>
          <p:nvSpPr>
            <p:cNvPr id="86" name="Freeform 85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8" name="Group 87"/>
          <p:cNvGrpSpPr/>
          <p:nvPr/>
        </p:nvGrpSpPr>
        <p:grpSpPr>
          <a:xfrm>
            <a:off x="4418572" y="4342574"/>
            <a:ext cx="418071" cy="417071"/>
            <a:chOff x="8116329" y="2286000"/>
            <a:chExt cx="875271" cy="798071"/>
          </a:xfrm>
        </p:grpSpPr>
        <p:sp>
          <p:nvSpPr>
            <p:cNvPr id="89" name="Freeform 88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9" name="Group 90"/>
          <p:cNvGrpSpPr/>
          <p:nvPr/>
        </p:nvGrpSpPr>
        <p:grpSpPr>
          <a:xfrm>
            <a:off x="4266172" y="2056574"/>
            <a:ext cx="418071" cy="417071"/>
            <a:chOff x="8116329" y="2286000"/>
            <a:chExt cx="875271" cy="798071"/>
          </a:xfrm>
        </p:grpSpPr>
        <p:sp>
          <p:nvSpPr>
            <p:cNvPr id="92" name="Freeform 91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0" name="Group 93"/>
          <p:cNvGrpSpPr/>
          <p:nvPr/>
        </p:nvGrpSpPr>
        <p:grpSpPr>
          <a:xfrm>
            <a:off x="2970772" y="2818574"/>
            <a:ext cx="418071" cy="417071"/>
            <a:chOff x="8116329" y="2286000"/>
            <a:chExt cx="875271" cy="798071"/>
          </a:xfrm>
        </p:grpSpPr>
        <p:sp>
          <p:nvSpPr>
            <p:cNvPr id="95" name="Freeform 94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1" name="Group 96"/>
          <p:cNvGrpSpPr/>
          <p:nvPr/>
        </p:nvGrpSpPr>
        <p:grpSpPr>
          <a:xfrm>
            <a:off x="3961372" y="3047174"/>
            <a:ext cx="418071" cy="417071"/>
            <a:chOff x="8116329" y="2286000"/>
            <a:chExt cx="875271" cy="798071"/>
          </a:xfrm>
        </p:grpSpPr>
        <p:sp>
          <p:nvSpPr>
            <p:cNvPr id="98" name="Freeform 97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2" name="Group 99"/>
          <p:cNvGrpSpPr/>
          <p:nvPr/>
        </p:nvGrpSpPr>
        <p:grpSpPr>
          <a:xfrm>
            <a:off x="2132572" y="5637974"/>
            <a:ext cx="418071" cy="417071"/>
            <a:chOff x="8116329" y="2286000"/>
            <a:chExt cx="875271" cy="798071"/>
          </a:xfrm>
        </p:grpSpPr>
        <p:sp>
          <p:nvSpPr>
            <p:cNvPr id="101" name="Freeform 100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3" name="Group 102"/>
          <p:cNvGrpSpPr/>
          <p:nvPr/>
        </p:nvGrpSpPr>
        <p:grpSpPr>
          <a:xfrm>
            <a:off x="2665972" y="6095174"/>
            <a:ext cx="418071" cy="417071"/>
            <a:chOff x="8116329" y="2286000"/>
            <a:chExt cx="875271" cy="798071"/>
          </a:xfrm>
        </p:grpSpPr>
        <p:sp>
          <p:nvSpPr>
            <p:cNvPr id="104" name="Freeform 103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4" name="Group 105"/>
          <p:cNvGrpSpPr/>
          <p:nvPr/>
        </p:nvGrpSpPr>
        <p:grpSpPr>
          <a:xfrm>
            <a:off x="3046972" y="5256974"/>
            <a:ext cx="418071" cy="417071"/>
            <a:chOff x="8116329" y="2286000"/>
            <a:chExt cx="875271" cy="798071"/>
          </a:xfrm>
        </p:grpSpPr>
        <p:sp>
          <p:nvSpPr>
            <p:cNvPr id="107" name="Freeform 106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5" name="Group 108"/>
          <p:cNvGrpSpPr/>
          <p:nvPr/>
        </p:nvGrpSpPr>
        <p:grpSpPr>
          <a:xfrm>
            <a:off x="1218172" y="5714174"/>
            <a:ext cx="418071" cy="417071"/>
            <a:chOff x="8116329" y="2286000"/>
            <a:chExt cx="875271" cy="798071"/>
          </a:xfrm>
        </p:grpSpPr>
        <p:sp>
          <p:nvSpPr>
            <p:cNvPr id="110" name="Freeform 109"/>
            <p:cNvSpPr/>
            <p:nvPr/>
          </p:nvSpPr>
          <p:spPr bwMode="auto">
            <a:xfrm>
              <a:off x="8116329" y="2286000"/>
              <a:ext cx="875271" cy="798071"/>
            </a:xfrm>
            <a:custGeom>
              <a:avLst/>
              <a:gdLst>
                <a:gd name="connsiteX0" fmla="*/ 639758 w 767091"/>
                <a:gd name="connsiteY0" fmla="*/ 8052 h 600041"/>
                <a:gd name="connsiteX1" fmla="*/ 420140 w 767091"/>
                <a:gd name="connsiteY1" fmla="*/ 27149 h 600041"/>
                <a:gd name="connsiteX2" fmla="*/ 296008 w 767091"/>
                <a:gd name="connsiteY2" fmla="*/ 46245 h 600041"/>
                <a:gd name="connsiteX3" fmla="*/ 210070 w 767091"/>
                <a:gd name="connsiteY3" fmla="*/ 74890 h 600041"/>
                <a:gd name="connsiteX4" fmla="*/ 181424 w 767091"/>
                <a:gd name="connsiteY4" fmla="*/ 84438 h 600041"/>
                <a:gd name="connsiteX5" fmla="*/ 124133 w 767091"/>
                <a:gd name="connsiteY5" fmla="*/ 113082 h 600041"/>
                <a:gd name="connsiteX6" fmla="*/ 105035 w 767091"/>
                <a:gd name="connsiteY6" fmla="*/ 132179 h 600041"/>
                <a:gd name="connsiteX7" fmla="*/ 76389 w 767091"/>
                <a:gd name="connsiteY7" fmla="*/ 141727 h 600041"/>
                <a:gd name="connsiteX8" fmla="*/ 66841 w 767091"/>
                <a:gd name="connsiteY8" fmla="*/ 179920 h 600041"/>
                <a:gd name="connsiteX9" fmla="*/ 47744 w 767091"/>
                <a:gd name="connsiteY9" fmla="*/ 208565 h 600041"/>
                <a:gd name="connsiteX10" fmla="*/ 19098 w 767091"/>
                <a:gd name="connsiteY10" fmla="*/ 256306 h 600041"/>
                <a:gd name="connsiteX11" fmla="*/ 0 w 767091"/>
                <a:gd name="connsiteY11" fmla="*/ 323143 h 600041"/>
                <a:gd name="connsiteX12" fmla="*/ 19098 w 767091"/>
                <a:gd name="connsiteY12" fmla="*/ 428173 h 600041"/>
                <a:gd name="connsiteX13" fmla="*/ 38195 w 767091"/>
                <a:gd name="connsiteY13" fmla="*/ 447270 h 600041"/>
                <a:gd name="connsiteX14" fmla="*/ 47744 w 767091"/>
                <a:gd name="connsiteY14" fmla="*/ 475914 h 600041"/>
                <a:gd name="connsiteX15" fmla="*/ 95487 w 767091"/>
                <a:gd name="connsiteY15" fmla="*/ 504559 h 600041"/>
                <a:gd name="connsiteX16" fmla="*/ 124133 w 767091"/>
                <a:gd name="connsiteY16" fmla="*/ 523655 h 600041"/>
                <a:gd name="connsiteX17" fmla="*/ 181424 w 767091"/>
                <a:gd name="connsiteY17" fmla="*/ 561848 h 600041"/>
                <a:gd name="connsiteX18" fmla="*/ 200522 w 767091"/>
                <a:gd name="connsiteY18" fmla="*/ 580945 h 600041"/>
                <a:gd name="connsiteX19" fmla="*/ 229167 w 767091"/>
                <a:gd name="connsiteY19" fmla="*/ 600041 h 600041"/>
                <a:gd name="connsiteX20" fmla="*/ 353300 w 767091"/>
                <a:gd name="connsiteY20" fmla="*/ 590493 h 600041"/>
                <a:gd name="connsiteX21" fmla="*/ 420140 w 767091"/>
                <a:gd name="connsiteY21" fmla="*/ 571396 h 600041"/>
                <a:gd name="connsiteX22" fmla="*/ 439237 w 767091"/>
                <a:gd name="connsiteY22" fmla="*/ 542752 h 600041"/>
                <a:gd name="connsiteX23" fmla="*/ 391494 w 767091"/>
                <a:gd name="connsiteY23" fmla="*/ 495011 h 600041"/>
                <a:gd name="connsiteX24" fmla="*/ 362848 w 767091"/>
                <a:gd name="connsiteY24" fmla="*/ 485463 h 600041"/>
                <a:gd name="connsiteX25" fmla="*/ 353300 w 767091"/>
                <a:gd name="connsiteY25" fmla="*/ 428173 h 600041"/>
                <a:gd name="connsiteX26" fmla="*/ 381945 w 767091"/>
                <a:gd name="connsiteY26" fmla="*/ 418625 h 600041"/>
                <a:gd name="connsiteX27" fmla="*/ 391494 w 767091"/>
                <a:gd name="connsiteY27" fmla="*/ 389980 h 600041"/>
                <a:gd name="connsiteX28" fmla="*/ 420140 w 767091"/>
                <a:gd name="connsiteY28" fmla="*/ 380432 h 600041"/>
                <a:gd name="connsiteX29" fmla="*/ 448786 w 767091"/>
                <a:gd name="connsiteY29" fmla="*/ 361336 h 600041"/>
                <a:gd name="connsiteX30" fmla="*/ 572918 w 767091"/>
                <a:gd name="connsiteY30" fmla="*/ 370884 h 600041"/>
                <a:gd name="connsiteX31" fmla="*/ 620661 w 767091"/>
                <a:gd name="connsiteY31" fmla="*/ 399529 h 600041"/>
                <a:gd name="connsiteX32" fmla="*/ 658855 w 767091"/>
                <a:gd name="connsiteY32" fmla="*/ 409077 h 600041"/>
                <a:gd name="connsiteX33" fmla="*/ 687501 w 767091"/>
                <a:gd name="connsiteY33" fmla="*/ 418625 h 600041"/>
                <a:gd name="connsiteX34" fmla="*/ 706599 w 767091"/>
                <a:gd name="connsiteY34" fmla="*/ 437721 h 600041"/>
                <a:gd name="connsiteX35" fmla="*/ 735244 w 767091"/>
                <a:gd name="connsiteY35" fmla="*/ 380432 h 600041"/>
                <a:gd name="connsiteX36" fmla="*/ 754342 w 767091"/>
                <a:gd name="connsiteY36" fmla="*/ 361336 h 600041"/>
                <a:gd name="connsiteX37" fmla="*/ 744793 w 767091"/>
                <a:gd name="connsiteY37" fmla="*/ 227661 h 600041"/>
                <a:gd name="connsiteX38" fmla="*/ 735244 w 767091"/>
                <a:gd name="connsiteY38" fmla="*/ 199016 h 600041"/>
                <a:gd name="connsiteX39" fmla="*/ 668404 w 767091"/>
                <a:gd name="connsiteY39" fmla="*/ 189468 h 600041"/>
                <a:gd name="connsiteX40" fmla="*/ 697050 w 767091"/>
                <a:gd name="connsiteY40" fmla="*/ 132179 h 600041"/>
                <a:gd name="connsiteX41" fmla="*/ 754342 w 767091"/>
                <a:gd name="connsiteY41" fmla="*/ 113082 h 600041"/>
                <a:gd name="connsiteX42" fmla="*/ 763890 w 767091"/>
                <a:gd name="connsiteY42" fmla="*/ 84438 h 600041"/>
                <a:gd name="connsiteX43" fmla="*/ 754342 w 767091"/>
                <a:gd name="connsiteY43" fmla="*/ 27149 h 600041"/>
                <a:gd name="connsiteX44" fmla="*/ 639758 w 767091"/>
                <a:gd name="connsiteY44" fmla="*/ 8052 h 60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7091" h="600041">
                  <a:moveTo>
                    <a:pt x="639758" y="8052"/>
                  </a:moveTo>
                  <a:cubicBezTo>
                    <a:pt x="584058" y="8052"/>
                    <a:pt x="545849" y="7809"/>
                    <a:pt x="420140" y="27149"/>
                  </a:cubicBezTo>
                  <a:cubicBezTo>
                    <a:pt x="404390" y="29572"/>
                    <a:pt x="315063" y="41482"/>
                    <a:pt x="296008" y="46245"/>
                  </a:cubicBezTo>
                  <a:cubicBezTo>
                    <a:pt x="295974" y="46253"/>
                    <a:pt x="224409" y="70110"/>
                    <a:pt x="210070" y="74890"/>
                  </a:cubicBezTo>
                  <a:cubicBezTo>
                    <a:pt x="200521" y="78073"/>
                    <a:pt x="189799" y="78855"/>
                    <a:pt x="181424" y="84438"/>
                  </a:cubicBezTo>
                  <a:cubicBezTo>
                    <a:pt x="144403" y="109117"/>
                    <a:pt x="163665" y="99905"/>
                    <a:pt x="124133" y="113082"/>
                  </a:cubicBezTo>
                  <a:cubicBezTo>
                    <a:pt x="117767" y="119448"/>
                    <a:pt x="112755" y="127547"/>
                    <a:pt x="105035" y="132179"/>
                  </a:cubicBezTo>
                  <a:cubicBezTo>
                    <a:pt x="96404" y="137357"/>
                    <a:pt x="82677" y="133868"/>
                    <a:pt x="76389" y="141727"/>
                  </a:cubicBezTo>
                  <a:cubicBezTo>
                    <a:pt x="68191" y="151974"/>
                    <a:pt x="72010" y="167858"/>
                    <a:pt x="66841" y="179920"/>
                  </a:cubicBezTo>
                  <a:cubicBezTo>
                    <a:pt x="62320" y="190468"/>
                    <a:pt x="52876" y="198301"/>
                    <a:pt x="47744" y="208565"/>
                  </a:cubicBezTo>
                  <a:cubicBezTo>
                    <a:pt x="22953" y="258144"/>
                    <a:pt x="56398" y="219006"/>
                    <a:pt x="19098" y="256306"/>
                  </a:cubicBezTo>
                  <a:cubicBezTo>
                    <a:pt x="14595" y="269815"/>
                    <a:pt x="0" y="311153"/>
                    <a:pt x="0" y="323143"/>
                  </a:cubicBezTo>
                  <a:cubicBezTo>
                    <a:pt x="0" y="331484"/>
                    <a:pt x="5669" y="405792"/>
                    <a:pt x="19098" y="428173"/>
                  </a:cubicBezTo>
                  <a:cubicBezTo>
                    <a:pt x="23730" y="435892"/>
                    <a:pt x="31829" y="440904"/>
                    <a:pt x="38195" y="447270"/>
                  </a:cubicBezTo>
                  <a:cubicBezTo>
                    <a:pt x="41378" y="456818"/>
                    <a:pt x="42566" y="467284"/>
                    <a:pt x="47744" y="475914"/>
                  </a:cubicBezTo>
                  <a:cubicBezTo>
                    <a:pt x="63731" y="502558"/>
                    <a:pt x="69735" y="491684"/>
                    <a:pt x="95487" y="504559"/>
                  </a:cubicBezTo>
                  <a:cubicBezTo>
                    <a:pt x="105751" y="509691"/>
                    <a:pt x="114584" y="517290"/>
                    <a:pt x="124133" y="523655"/>
                  </a:cubicBezTo>
                  <a:cubicBezTo>
                    <a:pt x="161293" y="579394"/>
                    <a:pt x="119765" y="531020"/>
                    <a:pt x="181424" y="561848"/>
                  </a:cubicBezTo>
                  <a:cubicBezTo>
                    <a:pt x="189476" y="565874"/>
                    <a:pt x="193492" y="575321"/>
                    <a:pt x="200522" y="580945"/>
                  </a:cubicBezTo>
                  <a:cubicBezTo>
                    <a:pt x="209483" y="588114"/>
                    <a:pt x="219619" y="593676"/>
                    <a:pt x="229167" y="600041"/>
                  </a:cubicBezTo>
                  <a:cubicBezTo>
                    <a:pt x="270545" y="596858"/>
                    <a:pt x="312084" y="595342"/>
                    <a:pt x="353300" y="590493"/>
                  </a:cubicBezTo>
                  <a:cubicBezTo>
                    <a:pt x="371833" y="588313"/>
                    <a:pt x="401613" y="577572"/>
                    <a:pt x="420140" y="571396"/>
                  </a:cubicBezTo>
                  <a:cubicBezTo>
                    <a:pt x="426506" y="561848"/>
                    <a:pt x="437614" y="554112"/>
                    <a:pt x="439237" y="542752"/>
                  </a:cubicBezTo>
                  <a:cubicBezTo>
                    <a:pt x="445977" y="495572"/>
                    <a:pt x="422947" y="503997"/>
                    <a:pt x="391494" y="495011"/>
                  </a:cubicBezTo>
                  <a:cubicBezTo>
                    <a:pt x="381816" y="492246"/>
                    <a:pt x="372397" y="488646"/>
                    <a:pt x="362848" y="485463"/>
                  </a:cubicBezTo>
                  <a:cubicBezTo>
                    <a:pt x="350187" y="466472"/>
                    <a:pt x="329580" y="451892"/>
                    <a:pt x="353300" y="428173"/>
                  </a:cubicBezTo>
                  <a:cubicBezTo>
                    <a:pt x="360417" y="421056"/>
                    <a:pt x="372397" y="421808"/>
                    <a:pt x="381945" y="418625"/>
                  </a:cubicBezTo>
                  <a:cubicBezTo>
                    <a:pt x="385128" y="409077"/>
                    <a:pt x="384377" y="397097"/>
                    <a:pt x="391494" y="389980"/>
                  </a:cubicBezTo>
                  <a:cubicBezTo>
                    <a:pt x="398611" y="382863"/>
                    <a:pt x="411137" y="384933"/>
                    <a:pt x="420140" y="380432"/>
                  </a:cubicBezTo>
                  <a:cubicBezTo>
                    <a:pt x="430404" y="375300"/>
                    <a:pt x="439237" y="367701"/>
                    <a:pt x="448786" y="361336"/>
                  </a:cubicBezTo>
                  <a:cubicBezTo>
                    <a:pt x="490163" y="364519"/>
                    <a:pt x="531739" y="365737"/>
                    <a:pt x="572918" y="370884"/>
                  </a:cubicBezTo>
                  <a:cubicBezTo>
                    <a:pt x="628526" y="377834"/>
                    <a:pt x="577971" y="378184"/>
                    <a:pt x="620661" y="399529"/>
                  </a:cubicBezTo>
                  <a:cubicBezTo>
                    <a:pt x="632399" y="405398"/>
                    <a:pt x="646237" y="405472"/>
                    <a:pt x="658855" y="409077"/>
                  </a:cubicBezTo>
                  <a:cubicBezTo>
                    <a:pt x="668533" y="411842"/>
                    <a:pt x="677952" y="415442"/>
                    <a:pt x="687501" y="418625"/>
                  </a:cubicBezTo>
                  <a:cubicBezTo>
                    <a:pt x="693867" y="424990"/>
                    <a:pt x="697865" y="439904"/>
                    <a:pt x="706599" y="437721"/>
                  </a:cubicBezTo>
                  <a:cubicBezTo>
                    <a:pt x="723645" y="433460"/>
                    <a:pt x="728763" y="391233"/>
                    <a:pt x="735244" y="380432"/>
                  </a:cubicBezTo>
                  <a:cubicBezTo>
                    <a:pt x="739876" y="372713"/>
                    <a:pt x="747976" y="367701"/>
                    <a:pt x="754342" y="361336"/>
                  </a:cubicBezTo>
                  <a:cubicBezTo>
                    <a:pt x="751159" y="316778"/>
                    <a:pt x="750013" y="272027"/>
                    <a:pt x="744793" y="227661"/>
                  </a:cubicBezTo>
                  <a:cubicBezTo>
                    <a:pt x="743617" y="217665"/>
                    <a:pt x="744246" y="203517"/>
                    <a:pt x="735244" y="199016"/>
                  </a:cubicBezTo>
                  <a:cubicBezTo>
                    <a:pt x="715114" y="188951"/>
                    <a:pt x="690684" y="192651"/>
                    <a:pt x="668404" y="189468"/>
                  </a:cubicBezTo>
                  <a:cubicBezTo>
                    <a:pt x="673607" y="173860"/>
                    <a:pt x="681463" y="141921"/>
                    <a:pt x="697050" y="132179"/>
                  </a:cubicBezTo>
                  <a:cubicBezTo>
                    <a:pt x="714121" y="121510"/>
                    <a:pt x="754342" y="113082"/>
                    <a:pt x="754342" y="113082"/>
                  </a:cubicBezTo>
                  <a:cubicBezTo>
                    <a:pt x="757525" y="103534"/>
                    <a:pt x="763890" y="94502"/>
                    <a:pt x="763890" y="84438"/>
                  </a:cubicBezTo>
                  <a:cubicBezTo>
                    <a:pt x="763890" y="65078"/>
                    <a:pt x="767091" y="41718"/>
                    <a:pt x="754342" y="27149"/>
                  </a:cubicBezTo>
                  <a:cubicBezTo>
                    <a:pt x="730586" y="0"/>
                    <a:pt x="695458" y="8052"/>
                    <a:pt x="639758" y="8052"/>
                  </a:cubicBezTo>
                  <a:close/>
                </a:path>
              </a:pathLst>
            </a:cu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8192718" y="2492082"/>
              <a:ext cx="415747" cy="509238"/>
            </a:xfrm>
            <a:custGeom>
              <a:avLst/>
              <a:gdLst>
                <a:gd name="connsiteX0" fmla="*/ 381945 w 415747"/>
                <a:gd name="connsiteY0" fmla="*/ 200513 h 509238"/>
                <a:gd name="connsiteX1" fmla="*/ 410591 w 415747"/>
                <a:gd name="connsiteY1" fmla="*/ 181416 h 509238"/>
                <a:gd name="connsiteX2" fmla="*/ 401043 w 415747"/>
                <a:gd name="connsiteY2" fmla="*/ 95482 h 509238"/>
                <a:gd name="connsiteX3" fmla="*/ 334202 w 415747"/>
                <a:gd name="connsiteY3" fmla="*/ 38193 h 509238"/>
                <a:gd name="connsiteX4" fmla="*/ 324654 w 415747"/>
                <a:gd name="connsiteY4" fmla="*/ 9548 h 509238"/>
                <a:gd name="connsiteX5" fmla="*/ 296008 w 415747"/>
                <a:gd name="connsiteY5" fmla="*/ 0 h 509238"/>
                <a:gd name="connsiteX6" fmla="*/ 171876 w 415747"/>
                <a:gd name="connsiteY6" fmla="*/ 9548 h 509238"/>
                <a:gd name="connsiteX7" fmla="*/ 133681 w 415747"/>
                <a:gd name="connsiteY7" fmla="*/ 47741 h 509238"/>
                <a:gd name="connsiteX8" fmla="*/ 85938 w 415747"/>
                <a:gd name="connsiteY8" fmla="*/ 85934 h 509238"/>
                <a:gd name="connsiteX9" fmla="*/ 76389 w 415747"/>
                <a:gd name="connsiteY9" fmla="*/ 114579 h 509238"/>
                <a:gd name="connsiteX10" fmla="*/ 38195 w 415747"/>
                <a:gd name="connsiteY10" fmla="*/ 162320 h 509238"/>
                <a:gd name="connsiteX11" fmla="*/ 9549 w 415747"/>
                <a:gd name="connsiteY11" fmla="*/ 210061 h 509238"/>
                <a:gd name="connsiteX12" fmla="*/ 0 w 415747"/>
                <a:gd name="connsiteY12" fmla="*/ 238705 h 509238"/>
                <a:gd name="connsiteX13" fmla="*/ 19098 w 415747"/>
                <a:gd name="connsiteY13" fmla="*/ 353284 h 509238"/>
                <a:gd name="connsiteX14" fmla="*/ 38195 w 415747"/>
                <a:gd name="connsiteY14" fmla="*/ 381928 h 509238"/>
                <a:gd name="connsiteX15" fmla="*/ 57292 w 415747"/>
                <a:gd name="connsiteY15" fmla="*/ 429669 h 509238"/>
                <a:gd name="connsiteX16" fmla="*/ 66841 w 415747"/>
                <a:gd name="connsiteY16" fmla="*/ 458314 h 509238"/>
                <a:gd name="connsiteX17" fmla="*/ 95487 w 415747"/>
                <a:gd name="connsiteY17" fmla="*/ 467862 h 509238"/>
                <a:gd name="connsiteX18" fmla="*/ 114584 w 415747"/>
                <a:gd name="connsiteY18" fmla="*/ 486959 h 509238"/>
                <a:gd name="connsiteX19" fmla="*/ 190973 w 415747"/>
                <a:gd name="connsiteY19" fmla="*/ 496507 h 509238"/>
                <a:gd name="connsiteX20" fmla="*/ 238716 w 415747"/>
                <a:gd name="connsiteY20" fmla="*/ 506055 h 509238"/>
                <a:gd name="connsiteX21" fmla="*/ 315105 w 415747"/>
                <a:gd name="connsiteY21" fmla="*/ 496507 h 509238"/>
                <a:gd name="connsiteX22" fmla="*/ 305556 w 415747"/>
                <a:gd name="connsiteY22" fmla="*/ 467862 h 509238"/>
                <a:gd name="connsiteX23" fmla="*/ 267362 w 415747"/>
                <a:gd name="connsiteY23" fmla="*/ 420121 h 509238"/>
                <a:gd name="connsiteX24" fmla="*/ 267362 w 415747"/>
                <a:gd name="connsiteY24" fmla="*/ 286446 h 509238"/>
                <a:gd name="connsiteX25" fmla="*/ 276911 w 415747"/>
                <a:gd name="connsiteY25" fmla="*/ 257802 h 509238"/>
                <a:gd name="connsiteX26" fmla="*/ 334202 w 415747"/>
                <a:gd name="connsiteY26" fmla="*/ 229157 h 509238"/>
                <a:gd name="connsiteX27" fmla="*/ 391494 w 415747"/>
                <a:gd name="connsiteY27" fmla="*/ 200513 h 509238"/>
                <a:gd name="connsiteX28" fmla="*/ 381945 w 415747"/>
                <a:gd name="connsiteY28" fmla="*/ 200513 h 50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5747" h="509238">
                  <a:moveTo>
                    <a:pt x="381945" y="200513"/>
                  </a:moveTo>
                  <a:cubicBezTo>
                    <a:pt x="385128" y="197330"/>
                    <a:pt x="408538" y="192707"/>
                    <a:pt x="410591" y="181416"/>
                  </a:cubicBezTo>
                  <a:cubicBezTo>
                    <a:pt x="415747" y="153060"/>
                    <a:pt x="411389" y="122382"/>
                    <a:pt x="401043" y="95482"/>
                  </a:cubicBezTo>
                  <a:cubicBezTo>
                    <a:pt x="393058" y="74723"/>
                    <a:pt x="353402" y="50992"/>
                    <a:pt x="334202" y="38193"/>
                  </a:cubicBezTo>
                  <a:cubicBezTo>
                    <a:pt x="331019" y="28645"/>
                    <a:pt x="331771" y="16665"/>
                    <a:pt x="324654" y="9548"/>
                  </a:cubicBezTo>
                  <a:cubicBezTo>
                    <a:pt x="317537" y="2431"/>
                    <a:pt x="306073" y="0"/>
                    <a:pt x="296008" y="0"/>
                  </a:cubicBezTo>
                  <a:cubicBezTo>
                    <a:pt x="254508" y="0"/>
                    <a:pt x="213253" y="6365"/>
                    <a:pt x="171876" y="9548"/>
                  </a:cubicBezTo>
                  <a:cubicBezTo>
                    <a:pt x="120950" y="26524"/>
                    <a:pt x="159144" y="5305"/>
                    <a:pt x="133681" y="47741"/>
                  </a:cubicBezTo>
                  <a:cubicBezTo>
                    <a:pt x="124609" y="62860"/>
                    <a:pt x="98951" y="77259"/>
                    <a:pt x="85938" y="85934"/>
                  </a:cubicBezTo>
                  <a:cubicBezTo>
                    <a:pt x="82755" y="95482"/>
                    <a:pt x="80890" y="105577"/>
                    <a:pt x="76389" y="114579"/>
                  </a:cubicBezTo>
                  <a:cubicBezTo>
                    <a:pt x="64344" y="138667"/>
                    <a:pt x="55956" y="144559"/>
                    <a:pt x="38195" y="162320"/>
                  </a:cubicBezTo>
                  <a:cubicBezTo>
                    <a:pt x="11145" y="243462"/>
                    <a:pt x="48870" y="144529"/>
                    <a:pt x="9549" y="210061"/>
                  </a:cubicBezTo>
                  <a:cubicBezTo>
                    <a:pt x="4371" y="218691"/>
                    <a:pt x="3183" y="229157"/>
                    <a:pt x="0" y="238705"/>
                  </a:cubicBezTo>
                  <a:cubicBezTo>
                    <a:pt x="1418" y="248631"/>
                    <a:pt x="12653" y="336099"/>
                    <a:pt x="19098" y="353284"/>
                  </a:cubicBezTo>
                  <a:cubicBezTo>
                    <a:pt x="23128" y="364029"/>
                    <a:pt x="33063" y="371664"/>
                    <a:pt x="38195" y="381928"/>
                  </a:cubicBezTo>
                  <a:cubicBezTo>
                    <a:pt x="45860" y="397258"/>
                    <a:pt x="51274" y="413621"/>
                    <a:pt x="57292" y="429669"/>
                  </a:cubicBezTo>
                  <a:cubicBezTo>
                    <a:pt x="60826" y="439093"/>
                    <a:pt x="59724" y="451197"/>
                    <a:pt x="66841" y="458314"/>
                  </a:cubicBezTo>
                  <a:cubicBezTo>
                    <a:pt x="73958" y="465431"/>
                    <a:pt x="85938" y="464679"/>
                    <a:pt x="95487" y="467862"/>
                  </a:cubicBezTo>
                  <a:cubicBezTo>
                    <a:pt x="101853" y="474228"/>
                    <a:pt x="105961" y="484372"/>
                    <a:pt x="114584" y="486959"/>
                  </a:cubicBezTo>
                  <a:cubicBezTo>
                    <a:pt x="139163" y="494332"/>
                    <a:pt x="165610" y="492605"/>
                    <a:pt x="190973" y="496507"/>
                  </a:cubicBezTo>
                  <a:cubicBezTo>
                    <a:pt x="207014" y="498975"/>
                    <a:pt x="222802" y="502872"/>
                    <a:pt x="238716" y="506055"/>
                  </a:cubicBezTo>
                  <a:cubicBezTo>
                    <a:pt x="264179" y="502872"/>
                    <a:pt x="292825" y="509238"/>
                    <a:pt x="315105" y="496507"/>
                  </a:cubicBezTo>
                  <a:cubicBezTo>
                    <a:pt x="323844" y="491514"/>
                    <a:pt x="310057" y="476864"/>
                    <a:pt x="305556" y="467862"/>
                  </a:cubicBezTo>
                  <a:cubicBezTo>
                    <a:pt x="293511" y="443774"/>
                    <a:pt x="285123" y="437882"/>
                    <a:pt x="267362" y="420121"/>
                  </a:cubicBezTo>
                  <a:cubicBezTo>
                    <a:pt x="247893" y="361720"/>
                    <a:pt x="252718" y="388949"/>
                    <a:pt x="267362" y="286446"/>
                  </a:cubicBezTo>
                  <a:cubicBezTo>
                    <a:pt x="268785" y="276483"/>
                    <a:pt x="270624" y="265661"/>
                    <a:pt x="276911" y="257802"/>
                  </a:cubicBezTo>
                  <a:cubicBezTo>
                    <a:pt x="295156" y="234997"/>
                    <a:pt x="311136" y="240689"/>
                    <a:pt x="334202" y="229157"/>
                  </a:cubicBezTo>
                  <a:cubicBezTo>
                    <a:pt x="408244" y="192139"/>
                    <a:pt x="319491" y="224512"/>
                    <a:pt x="391494" y="200513"/>
                  </a:cubicBezTo>
                  <a:cubicBezTo>
                    <a:pt x="402050" y="168849"/>
                    <a:pt x="378762" y="203696"/>
                    <a:pt x="381945" y="200513"/>
                  </a:cubicBezTo>
                  <a:close/>
                </a:path>
              </a:pathLst>
            </a:cu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1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5335589" y="1640330"/>
            <a:ext cx="2570163" cy="313931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Imagine: your</a:t>
            </a:r>
          </a:p>
          <a:p>
            <a:r>
              <a:rPr lang="en-US" dirty="0" smtClean="0">
                <a:latin typeface="Calibri"/>
                <a:cs typeface="Calibri"/>
              </a:rPr>
              <a:t>20-member</a:t>
            </a:r>
          </a:p>
          <a:p>
            <a:r>
              <a:rPr lang="en-US" dirty="0" smtClean="0">
                <a:latin typeface="Calibri"/>
                <a:cs typeface="Calibri"/>
              </a:rPr>
              <a:t>storm-scale ensemble</a:t>
            </a:r>
          </a:p>
          <a:p>
            <a:r>
              <a:rPr lang="en-US" dirty="0" smtClean="0">
                <a:latin typeface="Calibri"/>
                <a:cs typeface="Calibri"/>
              </a:rPr>
              <a:t>(which is a calibrated </a:t>
            </a:r>
          </a:p>
          <a:p>
            <a:r>
              <a:rPr lang="en-US" dirty="0" smtClean="0">
                <a:latin typeface="Calibri"/>
                <a:cs typeface="Calibri"/>
              </a:rPr>
              <a:t>system, truth consistent</a:t>
            </a:r>
          </a:p>
          <a:p>
            <a:r>
              <a:rPr lang="en-US" dirty="0" smtClean="0">
                <a:latin typeface="Calibri"/>
                <a:cs typeface="Calibri"/>
              </a:rPr>
              <a:t>with a random draw </a:t>
            </a:r>
          </a:p>
          <a:p>
            <a:r>
              <a:rPr lang="en-US" dirty="0" smtClean="0">
                <a:latin typeface="Calibri"/>
                <a:cs typeface="Calibri"/>
              </a:rPr>
              <a:t>from ensemble)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Your job: estimate</a:t>
            </a:r>
          </a:p>
          <a:p>
            <a:r>
              <a:rPr lang="en-US" dirty="0" smtClean="0">
                <a:latin typeface="Calibri"/>
                <a:cs typeface="Calibri"/>
              </a:rPr>
              <a:t>reliable probabilities</a:t>
            </a:r>
          </a:p>
          <a:p>
            <a:r>
              <a:rPr lang="en-US" dirty="0" smtClean="0">
                <a:latin typeface="Calibri"/>
                <a:cs typeface="Calibri"/>
              </a:rPr>
              <a:t>on the grid.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256771" y="5372161"/>
            <a:ext cx="2196542" cy="123076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Zero probability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for this cell? Yes if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you use ensemble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relative frequency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97" name="Straight Arrow Connector 96"/>
          <p:cNvCxnSpPr/>
          <p:nvPr/>
        </p:nvCxnSpPr>
        <p:spPr bwMode="auto">
          <a:xfrm rot="10800000">
            <a:off x="2589771" y="4647374"/>
            <a:ext cx="266700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0" name="Rectangle 99"/>
          <p:cNvSpPr/>
          <p:nvPr/>
        </p:nvSpPr>
        <p:spPr bwMode="auto">
          <a:xfrm>
            <a:off x="2284971" y="4418774"/>
            <a:ext cx="5334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defTabSz="91431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" name="Slide Number Placeholder 102"/>
          <p:cNvSpPr>
            <a:spLocks noGrp="1"/>
          </p:cNvSpPr>
          <p:nvPr>
            <p:ph type="sldNum" sz="quarter" idx="12"/>
          </p:nvPr>
        </p:nvSpPr>
        <p:spPr>
          <a:xfrm>
            <a:off x="5942571" y="7041325"/>
            <a:ext cx="2133600" cy="365125"/>
          </a:xfrm>
        </p:spPr>
        <p:txBody>
          <a:bodyPr/>
          <a:lstStyle/>
          <a:p>
            <a:fld id="{547BCF62-85C5-B346-AD44-E3EF1CADB5B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238126" y="274638"/>
            <a:ext cx="8691563" cy="1143000"/>
          </a:xfrm>
          <a:prstGeom prst="rect">
            <a:avLst/>
          </a:prstGeom>
        </p:spPr>
        <p:txBody>
          <a:bodyPr lIns="91431" tIns="45716" rIns="91431" bIns="45716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 smtClean="0"/>
              <a:t>Adjusting for errors due to finite ensemble size.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21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00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Kernel density estimation </a:t>
            </a:r>
            <a:br>
              <a:rPr lang="en-US" dirty="0" smtClean="0"/>
            </a:br>
            <a:r>
              <a:rPr lang="en-US" dirty="0" smtClean="0"/>
              <a:t>to produce smooth pdf </a:t>
            </a:r>
            <a:br>
              <a:rPr lang="en-US" dirty="0" smtClean="0"/>
            </a:br>
            <a:r>
              <a:rPr lang="en-US" dirty="0" smtClean="0"/>
              <a:t>from limited-size ensemble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Comparison_of_1D_histogram_and_K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5" y="2596093"/>
            <a:ext cx="7171016" cy="358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6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Provide extra “resolution” </a:t>
            </a:r>
            <a:br>
              <a:rPr lang="en-US" dirty="0" smtClean="0"/>
            </a:br>
            <a:r>
              <a:rPr lang="en-US" dirty="0" smtClean="0"/>
              <a:t>via statistical downscaling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reforecast_example_cal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3" y="1417639"/>
            <a:ext cx="7745759" cy="4352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76" y="5945188"/>
            <a:ext cx="8055410" cy="58477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600" dirty="0"/>
              <a:t>“resolution” here is used as in its definition in the Brier Score decomposition, the ability of</a:t>
            </a:r>
          </a:p>
          <a:p>
            <a:r>
              <a:rPr lang="en-US" sz="1600" dirty="0"/>
              <a:t>a forecast model to successfully forecast deviations from the overall climatological probability.</a:t>
            </a:r>
          </a:p>
        </p:txBody>
      </p:sp>
    </p:spTree>
    <p:extLst>
      <p:ext uri="{BB962C8B-B14F-4D97-AF65-F5344CB8AC3E}">
        <p14:creationId xmlns:p14="http://schemas.microsoft.com/office/powerpoint/2010/main" val="3585424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30D900-93FD-C140-A661-869B593B3E2D}" type="slidenum">
              <a:rPr lang="en-US" sz="1400"/>
              <a:pPr/>
              <a:t>18</a:t>
            </a:fld>
            <a:endParaRPr lang="en-US" sz="1400"/>
          </a:p>
        </p:txBody>
      </p:sp>
      <p:pic>
        <p:nvPicPr>
          <p:cNvPr id="35843" name="Picture 2" descr="Fi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28336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 descr="Fig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2895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4648200" y="5386388"/>
            <a:ext cx="28717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Verified over 25 years of forecasts; </a:t>
            </a:r>
          </a:p>
          <a:p>
            <a:r>
              <a:rPr lang="en-US" sz="1400" dirty="0">
                <a:latin typeface="Calibri"/>
                <a:cs typeface="Calibri"/>
              </a:rPr>
              <a:t>skill scores use conventional </a:t>
            </a:r>
          </a:p>
          <a:p>
            <a:r>
              <a:rPr lang="en-US" sz="1400" dirty="0">
                <a:latin typeface="Calibri"/>
                <a:cs typeface="Calibri"/>
              </a:rPr>
              <a:t>method of calculation which may</a:t>
            </a:r>
          </a:p>
          <a:p>
            <a:r>
              <a:rPr lang="en-US" sz="1400" dirty="0">
                <a:latin typeface="Calibri"/>
                <a:cs typeface="Calibri"/>
              </a:rPr>
              <a:t>overestimate skill</a:t>
            </a:r>
          </a:p>
          <a:p>
            <a:r>
              <a:rPr lang="en-US" sz="1400" dirty="0">
                <a:latin typeface="Calibri"/>
                <a:cs typeface="Calibri"/>
              </a:rPr>
              <a:t>(Hamill and </a:t>
            </a:r>
            <a:r>
              <a:rPr lang="en-US" sz="1400" dirty="0" err="1" smtClean="0">
                <a:latin typeface="Calibri"/>
                <a:cs typeface="Calibri"/>
              </a:rPr>
              <a:t>Juras</a:t>
            </a:r>
            <a:r>
              <a:rPr lang="en-US" sz="1400" dirty="0" smtClean="0">
                <a:latin typeface="Calibri"/>
                <a:cs typeface="Calibri"/>
              </a:rPr>
              <a:t>, QJRMS, Oct </a:t>
            </a:r>
            <a:r>
              <a:rPr lang="en-US" sz="1400" dirty="0">
                <a:latin typeface="Calibri"/>
                <a:cs typeface="Calibri"/>
              </a:rPr>
              <a:t>2006).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50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831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Reforecast vs. multi-model,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sfc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65CA-C827-DE4B-AFDB-C3B6AAA992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20000"/>
            <a:ext cx="6728956" cy="5112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453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courtesy of Renate Hagedorn, ECMWF &amp; DWD</a:t>
            </a:r>
            <a:endParaRPr lang="en-US" sz="18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588" y="5710020"/>
            <a:ext cx="826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ECMWF’s forecasts were corrected here using a blend of bias correction from the past</a:t>
            </a:r>
          </a:p>
          <a:p>
            <a:r>
              <a:rPr lang="en-US" dirty="0" smtClean="0"/>
              <a:t>30 days of forecasts and a more sophisticated regression approach using reforecasts.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2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Workshop on representing model uncertainty and error in numerical weather and climate prediction models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83" y="2329080"/>
            <a:ext cx="7651750" cy="2858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4833" y="1682749"/>
            <a:ext cx="4660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20-24 June 2011, at ECMWF</a:t>
            </a:r>
          </a:p>
          <a:p>
            <a:pPr algn="ctr"/>
            <a:r>
              <a:rPr lang="en-US" dirty="0" smtClean="0"/>
              <a:t>Sponsored by ECMWF, WGNE, THORPEX, WCRP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2832" y="5167524"/>
            <a:ext cx="86783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There are a number of techniques to represent model uncertainty in ensemble </a:t>
            </a:r>
            <a:r>
              <a:rPr lang="en-US" sz="1400" dirty="0" smtClean="0"/>
              <a:t>forecasts.</a:t>
            </a:r>
            <a:r>
              <a:rPr lang="en-US" sz="1400" dirty="0"/>
              <a:t> </a:t>
            </a:r>
            <a:r>
              <a:rPr lang="en-US" sz="1400" dirty="0" smtClean="0"/>
              <a:t>These </a:t>
            </a:r>
            <a:r>
              <a:rPr lang="en-US" sz="1400" dirty="0"/>
              <a:t>range from the multi-model techniques which feature prominently in IPCC </a:t>
            </a:r>
            <a:r>
              <a:rPr lang="en-US" sz="1400" dirty="0" smtClean="0"/>
              <a:t>assessment </a:t>
            </a:r>
            <a:r>
              <a:rPr lang="en-US" sz="1400" dirty="0"/>
              <a:t>reports, to the stochastic </a:t>
            </a:r>
            <a:r>
              <a:rPr lang="en-US" sz="1400" dirty="0" err="1"/>
              <a:t>parametrisations</a:t>
            </a:r>
            <a:r>
              <a:rPr lang="en-US" sz="1400" dirty="0"/>
              <a:t> pioneered at ECMWF and widely used at </a:t>
            </a:r>
            <a:r>
              <a:rPr lang="en-US" sz="1400" dirty="0" smtClean="0"/>
              <a:t>weather </a:t>
            </a:r>
            <a:r>
              <a:rPr lang="en-US" sz="1400" dirty="0"/>
              <a:t>forecast </a:t>
            </a:r>
            <a:r>
              <a:rPr lang="en-US" sz="1400" dirty="0" err="1"/>
              <a:t>centres</a:t>
            </a:r>
            <a:r>
              <a:rPr lang="en-US" sz="1400" dirty="0"/>
              <a:t> around the world. A key outcome of the meeting was that the </a:t>
            </a:r>
            <a:r>
              <a:rPr lang="en-US" sz="1400" dirty="0">
                <a:solidFill>
                  <a:srgbClr val="FF0000"/>
                </a:solidFill>
              </a:rPr>
              <a:t>stochastic </a:t>
            </a:r>
            <a:r>
              <a:rPr lang="en-US" sz="1400" dirty="0" err="1" smtClean="0">
                <a:solidFill>
                  <a:srgbClr val="FF0000"/>
                </a:solidFill>
              </a:rPr>
              <a:t>parametrisation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paradigm needs further development at the process level, and hence needs </a:t>
            </a:r>
            <a:r>
              <a:rPr lang="en-US" sz="1400" dirty="0" smtClean="0">
                <a:solidFill>
                  <a:srgbClr val="FF0000"/>
                </a:solidFill>
              </a:rPr>
              <a:t>to </a:t>
            </a:r>
            <a:r>
              <a:rPr lang="en-US" sz="1400" dirty="0">
                <a:solidFill>
                  <a:srgbClr val="FF0000"/>
                </a:solidFill>
              </a:rPr>
              <a:t>be incorporated as part of general </a:t>
            </a:r>
            <a:r>
              <a:rPr lang="en-US" sz="1400" dirty="0" err="1">
                <a:solidFill>
                  <a:srgbClr val="FF0000"/>
                </a:solidFill>
              </a:rPr>
              <a:t>parametrisation</a:t>
            </a:r>
            <a:r>
              <a:rPr lang="en-US" sz="1400" dirty="0">
                <a:solidFill>
                  <a:srgbClr val="FF0000"/>
                </a:solidFill>
              </a:rPr>
              <a:t> development</a:t>
            </a:r>
            <a:r>
              <a:rPr lang="en-US" sz="1400" dirty="0"/>
              <a:t>. Key tools will include </a:t>
            </a:r>
            <a:r>
              <a:rPr lang="en-US" sz="1400" dirty="0" smtClean="0"/>
              <a:t>sophisticated </a:t>
            </a:r>
            <a:r>
              <a:rPr lang="en-US" sz="1400" dirty="0"/>
              <a:t>analyses of observational datasets, output from cloud resolving models, and </a:t>
            </a:r>
            <a:r>
              <a:rPr lang="en-US" sz="1400" dirty="0" smtClean="0"/>
              <a:t>analyses </a:t>
            </a:r>
            <a:r>
              <a:rPr lang="en-US" sz="1400" dirty="0"/>
              <a:t>from objective data assimilation. Data assimilation techniques themselves will  </a:t>
            </a:r>
            <a:r>
              <a:rPr lang="en-US" sz="1400" dirty="0" smtClean="0"/>
              <a:t>benefit </a:t>
            </a:r>
            <a:r>
              <a:rPr lang="en-US" sz="1400" dirty="0"/>
              <a:t>from better representations of model uncertainty.</a:t>
            </a:r>
          </a:p>
        </p:txBody>
      </p:sp>
    </p:spTree>
    <p:extLst>
      <p:ext uri="{BB962C8B-B14F-4D97-AF65-F5344CB8AC3E}">
        <p14:creationId xmlns:p14="http://schemas.microsoft.com/office/powerpoint/2010/main" val="376332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Reforecast vs. multi-model</a:t>
            </a:r>
            <a:br>
              <a:rPr lang="en-US" dirty="0" smtClean="0"/>
            </a:br>
            <a:r>
              <a:rPr lang="en-US" dirty="0" smtClean="0"/>
              <a:t>precipitation over US, Jul-Oct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65CA-C827-DE4B-AFDB-C3B6AAA992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1531937"/>
            <a:ext cx="3994547" cy="5326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8964" y="1556330"/>
            <a:ext cx="4788472" cy="5016750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2000" dirty="0" smtClean="0">
                <a:latin typeface="+mn-lt"/>
              </a:rPr>
              <a:t>Verification of 1-degree resolution forecasts</a:t>
            </a:r>
          </a:p>
          <a:p>
            <a:r>
              <a:rPr lang="en-US" sz="2000" dirty="0" smtClean="0"/>
              <a:t>against 1-degree precipitation analyses over</a:t>
            </a:r>
          </a:p>
          <a:p>
            <a:r>
              <a:rPr lang="en-US" sz="2000" dirty="0" smtClean="0">
                <a:latin typeface="+mn-lt"/>
              </a:rPr>
              <a:t>CONUS.</a:t>
            </a:r>
          </a:p>
          <a:p>
            <a:endParaRPr lang="en-US" sz="2000" dirty="0"/>
          </a:p>
          <a:p>
            <a:r>
              <a:rPr lang="en-US" sz="2000" dirty="0" smtClean="0">
                <a:latin typeface="+mn-lt"/>
              </a:rPr>
              <a:t>The following forecasts are plotted:</a:t>
            </a:r>
          </a:p>
          <a:p>
            <a:r>
              <a:rPr lang="en-US" sz="2000" dirty="0" smtClean="0">
                <a:latin typeface="+mn-lt"/>
              </a:rPr>
              <a:t>20-member ECMWF forecasts (black);</a:t>
            </a:r>
          </a:p>
          <a:p>
            <a:r>
              <a:rPr lang="en-US" sz="2000" dirty="0" smtClean="0">
                <a:latin typeface="+mn-lt"/>
              </a:rPr>
              <a:t>ECMWF, calibrated via logistic regression</a:t>
            </a:r>
          </a:p>
          <a:p>
            <a:r>
              <a:rPr lang="en-US" sz="2000" dirty="0" smtClean="0">
                <a:latin typeface="+mn-lt"/>
              </a:rPr>
              <a:t>using 9 years of ECMWF 4-member</a:t>
            </a:r>
          </a:p>
          <a:p>
            <a:r>
              <a:rPr lang="en-US" sz="2000" dirty="0" smtClean="0">
                <a:latin typeface="+mn-lt"/>
              </a:rPr>
              <a:t>weekly reforecasts (green); multi-model</a:t>
            </a:r>
          </a:p>
          <a:p>
            <a:r>
              <a:rPr lang="en-US" sz="2000" dirty="0" smtClean="0">
                <a:latin typeface="+mn-lt"/>
              </a:rPr>
              <a:t>(blue) and multi-model, calibrated using</a:t>
            </a:r>
          </a:p>
          <a:p>
            <a:r>
              <a:rPr lang="en-US" sz="2000" dirty="0" smtClean="0">
                <a:latin typeface="+mn-lt"/>
              </a:rPr>
              <a:t>the last 30 days of forecasts/analyses.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Reforecasts appear to provide most</a:t>
            </a:r>
          </a:p>
          <a:p>
            <a:r>
              <a:rPr lang="en-US" sz="2000" dirty="0" smtClean="0">
                <a:latin typeface="+mn-lt"/>
              </a:rPr>
              <a:t>improvement at heavy precipitation</a:t>
            </a:r>
          </a:p>
          <a:p>
            <a:r>
              <a:rPr lang="en-US" sz="2000" dirty="0" smtClean="0">
                <a:latin typeface="+mn-lt"/>
              </a:rPr>
              <a:t>thresholds, consistent with other previous</a:t>
            </a:r>
          </a:p>
          <a:p>
            <a:r>
              <a:rPr lang="en-US" sz="2000" dirty="0" smtClean="0"/>
              <a:t>results.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944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400"/>
            <a:ext cx="9144000" cy="32444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reliability diagrams</a:t>
            </a:r>
            <a:br>
              <a:rPr lang="en-US" dirty="0" smtClean="0"/>
            </a:br>
            <a:r>
              <a:rPr lang="en-US" sz="3600" dirty="0" smtClean="0"/>
              <a:t>ECMWF, reforecast-calibrated, multi-model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33800" y="5029200"/>
            <a:ext cx="45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(more reliable)                                         (sharper)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054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99" y="14782"/>
            <a:ext cx="8998824" cy="1143000"/>
          </a:xfrm>
        </p:spPr>
        <p:txBody>
          <a:bodyPr>
            <a:noAutofit/>
          </a:bodyPr>
          <a:lstStyle/>
          <a:p>
            <a:r>
              <a:rPr lang="en-US" sz="3600" dirty="0"/>
              <a:t>Reforecast advantage: permits quantifying forecast errors for particular locations, basins</a:t>
            </a:r>
          </a:p>
        </p:txBody>
      </p:sp>
      <p:pic>
        <p:nvPicPr>
          <p:cNvPr id="4" name="Picture 3" descr="Screen shot 2011-05-31 at 2.1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945"/>
            <a:ext cx="9144000" cy="4911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99" y="6418621"/>
            <a:ext cx="6712094" cy="307777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400" dirty="0"/>
              <a:t>from Felix </a:t>
            </a:r>
            <a:r>
              <a:rPr lang="en-US" sz="1400" dirty="0" err="1"/>
              <a:t>Fundel</a:t>
            </a:r>
            <a:r>
              <a:rPr lang="en-US" sz="1400" dirty="0"/>
              <a:t> et al. poster, </a:t>
            </a:r>
            <a:r>
              <a:rPr lang="en-US" sz="1400" i="1" dirty="0"/>
              <a:t>ftp://</a:t>
            </a:r>
            <a:r>
              <a:rPr lang="en-US" sz="1400" i="1" dirty="0" err="1"/>
              <a:t>ftp.wsl.ch</a:t>
            </a:r>
            <a:r>
              <a:rPr lang="en-US" sz="1400" i="1" dirty="0"/>
              <a:t>/pub/</a:t>
            </a:r>
            <a:r>
              <a:rPr lang="en-US" sz="1400" i="1" dirty="0" err="1"/>
              <a:t>zappa</a:t>
            </a:r>
            <a:r>
              <a:rPr lang="en-US" sz="1400" i="1" dirty="0"/>
              <a:t>/imprints/del3_1/</a:t>
            </a:r>
            <a:r>
              <a:rPr lang="en-US" sz="1400" i="1" dirty="0" err="1"/>
              <a:t>cleps_bcn.pdf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9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23" y="885824"/>
            <a:ext cx="4122738" cy="1773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Hydrologic</a:t>
            </a:r>
            <a:br>
              <a:rPr lang="en-US" dirty="0" smtClean="0"/>
            </a:br>
            <a:r>
              <a:rPr lang="en-US" dirty="0" smtClean="0"/>
              <a:t>Ensemble</a:t>
            </a:r>
            <a:br>
              <a:rPr lang="en-US" dirty="0" smtClean="0"/>
            </a:br>
            <a:r>
              <a:rPr lang="en-US" dirty="0" smtClean="0"/>
              <a:t>Prediction </a:t>
            </a:r>
            <a:br>
              <a:rPr lang="en-US" dirty="0" smtClean="0"/>
            </a:br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hydroflowch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87" y="0"/>
            <a:ext cx="391487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0" y="3992563"/>
            <a:ext cx="36072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hydrologists envision </a:t>
            </a:r>
          </a:p>
          <a:p>
            <a:r>
              <a:rPr lang="en-US" dirty="0" smtClean="0"/>
              <a:t>a step to make sure that ensemble </a:t>
            </a:r>
          </a:p>
          <a:p>
            <a:r>
              <a:rPr lang="en-US" dirty="0" smtClean="0"/>
              <a:t>inputs</a:t>
            </a:r>
            <a:r>
              <a:rPr lang="en-US" dirty="0"/>
              <a:t> </a:t>
            </a:r>
            <a:r>
              <a:rPr lang="en-US" dirty="0" smtClean="0"/>
              <a:t>to their hydrologic system </a:t>
            </a:r>
          </a:p>
          <a:p>
            <a:r>
              <a:rPr lang="en-US" dirty="0" smtClean="0"/>
              <a:t>are as reliable and sharp as possible.</a:t>
            </a:r>
          </a:p>
          <a:p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440761" y="1214437"/>
            <a:ext cx="74242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40761" y="1208880"/>
            <a:ext cx="0" cy="35059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893073" y="4714875"/>
            <a:ext cx="5678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375" y="6375957"/>
            <a:ext cx="375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Schaake</a:t>
            </a:r>
            <a:r>
              <a:rPr lang="en-US" dirty="0" smtClean="0"/>
              <a:t> et al. 2007 </a:t>
            </a:r>
            <a:r>
              <a:rPr lang="en-US" i="1" dirty="0" smtClean="0"/>
              <a:t>BAMS</a:t>
            </a:r>
            <a:r>
              <a:rPr lang="en-US" dirty="0" smtClean="0"/>
              <a:t> 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132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9825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Reforecast / calibration</a:t>
            </a:r>
            <a:br>
              <a:rPr lang="en-US" sz="4800" dirty="0"/>
            </a:br>
            <a:r>
              <a:rPr lang="en-US" sz="4800" dirty="0"/>
              <a:t>disadvantages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69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274639"/>
            <a:ext cx="8683625" cy="786629"/>
          </a:xfrm>
        </p:spPr>
        <p:txBody>
          <a:bodyPr>
            <a:noAutofit/>
          </a:bodyPr>
          <a:lstStyle/>
          <a:p>
            <a:r>
              <a:rPr lang="en-US" sz="3600" dirty="0"/>
              <a:t>Not all model deficiencies can be addressed easily through post-processing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F6144F85-B91C-AB4C-858C-75C9F2190BC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Picture 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0692"/>
            <a:ext cx="9144000" cy="2564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146986"/>
            <a:ext cx="2060630" cy="36933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dirty="0" smtClean="0"/>
              <a:t>30-km SREF P &gt; 0.5”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7824" y="2146986"/>
            <a:ext cx="1972490" cy="36933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dirty="0" smtClean="0"/>
              <a:t>4-km SSEF P &gt; 0.5 “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7625" y="2146986"/>
            <a:ext cx="1265886" cy="36932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7381" y="1409894"/>
            <a:ext cx="8532391" cy="36933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dirty="0" smtClean="0"/>
              <a:t>An example from NSSL-SPC Hazardous Weather Test Bed, forecast initialized 20 May 2010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7381" y="5440816"/>
            <a:ext cx="8415059" cy="1200329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dirty="0" smtClean="0"/>
              <a:t>With warm-season QPF, comparatively coarse resolution and parameterized convection </a:t>
            </a:r>
          </a:p>
          <a:p>
            <a:r>
              <a:rPr lang="en-US" dirty="0" smtClean="0"/>
              <a:t>in operational SREF system produces forecast that is clearly</a:t>
            </a:r>
            <a:r>
              <a:rPr lang="en-US" dirty="0"/>
              <a:t> </a:t>
            </a:r>
            <a:r>
              <a:rPr lang="en-US" dirty="0" smtClean="0"/>
              <a:t>inferior to the 4-km, </a:t>
            </a:r>
          </a:p>
          <a:p>
            <a:r>
              <a:rPr lang="en-US" dirty="0" smtClean="0"/>
              <a:t>resolved convection in SSEF.   Calibration isn’t likely to provide nearly the improvement</a:t>
            </a:r>
          </a:p>
          <a:p>
            <a:r>
              <a:rPr lang="en-US" dirty="0" smtClean="0"/>
              <a:t>that the extra resolution will provide.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57824" y="1779227"/>
            <a:ext cx="2172390" cy="307777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400" dirty="0"/>
              <a:t>http://tinyurl.com/2ftbvgs</a:t>
            </a:r>
          </a:p>
        </p:txBody>
      </p:sp>
    </p:spTree>
    <p:extLst>
      <p:ext uri="{BB962C8B-B14F-4D97-AF65-F5344CB8AC3E}">
        <p14:creationId xmlns:p14="http://schemas.microsoft.com/office/powerpoint/2010/main" val="3979287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burden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Real-time ensemble: assume 50 members, 2x daily =  100/day = 700/week</a:t>
            </a:r>
          </a:p>
          <a:p>
            <a:r>
              <a:rPr lang="en-US" dirty="0" smtClean="0"/>
              <a:t>Minimal reforecast: 5 members, 20 years, 1x weekly = 100/week :  </a:t>
            </a:r>
            <a:r>
              <a:rPr lang="en-US" dirty="0" smtClean="0">
                <a:solidFill>
                  <a:srgbClr val="FF0000"/>
                </a:solidFill>
              </a:rPr>
              <a:t>1/7 extra</a:t>
            </a:r>
          </a:p>
          <a:p>
            <a:r>
              <a:rPr lang="en-US" dirty="0" smtClean="0"/>
              <a:t>Moderate reforecast: 10 members, 30 years, 1x daily = 2100/week : </a:t>
            </a:r>
            <a:r>
              <a:rPr lang="en-US" dirty="0" smtClean="0">
                <a:solidFill>
                  <a:srgbClr val="FF0000"/>
                </a:solidFill>
              </a:rPr>
              <a:t>3x extra.</a:t>
            </a:r>
          </a:p>
          <a:p>
            <a:r>
              <a:rPr lang="en-US" dirty="0" smtClean="0"/>
              <a:t>Full reforecast: 50 members, 30 years, 2x daily = 21000/week : </a:t>
            </a:r>
            <a:r>
              <a:rPr lang="en-US" dirty="0" smtClean="0">
                <a:solidFill>
                  <a:srgbClr val="FF0000"/>
                </a:solidFill>
              </a:rPr>
              <a:t>30x extra!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01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Disadvantage: non-stationary </a:t>
            </a:r>
            <a:br>
              <a:rPr lang="en-US" dirty="0" smtClean="0"/>
            </a:br>
            <a:r>
              <a:rPr lang="en-US" dirty="0" smtClean="0"/>
              <a:t>forecast errors in reforecasts?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If real climate or model-error statistics change significantly during reforecast period, decreased accuracy of post-processed estimates.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250" y="6377543"/>
            <a:ext cx="5081176" cy="36933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dirty="0" smtClean="0"/>
              <a:t>From Dee et al., QJRMS, 2011 article on ERA-Interim</a:t>
            </a:r>
            <a:endParaRPr lang="en-US" dirty="0"/>
          </a:p>
        </p:txBody>
      </p:sp>
      <p:pic>
        <p:nvPicPr>
          <p:cNvPr id="7" name="Picture 6" descr="Screen shot 2011-06-13 at 1.5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9144000" cy="217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0" y="2514600"/>
            <a:ext cx="492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Short-term forecast fit to radiosondes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9" name="Picture 8" descr="Screen shot 2011-06-13 at 1.54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95600"/>
            <a:ext cx="4572000" cy="299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88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6" y="274638"/>
            <a:ext cx="872331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Changing climate: today’s forecasts warmer than those in training data set?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Fig.final_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413"/>
            <a:ext cx="9144000" cy="3860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814" y="5929314"/>
            <a:ext cx="7599481" cy="64633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dirty="0" smtClean="0"/>
              <a:t>If forecast today is warmer than any in the reforecast training data set, we’ll be </a:t>
            </a:r>
          </a:p>
          <a:p>
            <a:r>
              <a:rPr lang="en-US" dirty="0" smtClean="0"/>
              <a:t>“extrapolating the regression” when we apply statistical corrections.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09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Statistical post-processing (using reforecasts) may complement other methods of addressing model uncertainty.</a:t>
            </a:r>
          </a:p>
          <a:p>
            <a:pPr lvl="1"/>
            <a:r>
              <a:rPr lang="en-US" dirty="0" smtClean="0"/>
              <a:t>correct for model bias.</a:t>
            </a:r>
          </a:p>
          <a:p>
            <a:pPr lvl="1"/>
            <a:r>
              <a:rPr lang="en-US" dirty="0" smtClean="0"/>
              <a:t>generally large improvements in forecasts of rare events.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It’s not a solution for all problems, and it does increase system complexity, computational burden.</a:t>
            </a:r>
          </a:p>
          <a:p>
            <a:endParaRPr lang="en-US" dirty="0" smtClean="0"/>
          </a:p>
          <a:p>
            <a:r>
              <a:rPr lang="en-US" dirty="0" smtClean="0"/>
              <a:t>Worth considering how these data sets may be leveraged to facilitate model uncertainty research.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9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63" y="274638"/>
            <a:ext cx="860330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Statistical post-processing</a:t>
            </a:r>
            <a:r>
              <a:rPr lang="en-US" sz="3600" dirty="0"/>
              <a:t> </a:t>
            </a:r>
            <a:r>
              <a:rPr lang="en-US" sz="3600" dirty="0" smtClean="0"/>
              <a:t>and its niche in addressing model uncertainty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49658" y="2176991"/>
            <a:ext cx="406948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 post-processing is the janitorial</a:t>
            </a:r>
          </a:p>
          <a:p>
            <a:r>
              <a:rPr lang="en-US" dirty="0" smtClean="0"/>
              <a:t>service of ensemble prediction.</a:t>
            </a:r>
          </a:p>
          <a:p>
            <a:endParaRPr lang="en-US" dirty="0"/>
          </a:p>
          <a:p>
            <a:r>
              <a:rPr lang="en-US" dirty="0" smtClean="0"/>
              <a:t>If ensemble forecasts were consistently</a:t>
            </a:r>
          </a:p>
          <a:p>
            <a:r>
              <a:rPr lang="en-US" dirty="0" smtClean="0"/>
              <a:t>unbiased, reliable, and sharp, with</a:t>
            </a:r>
          </a:p>
          <a:p>
            <a:r>
              <a:rPr lang="en-US" dirty="0" smtClean="0"/>
              <a:t>physically based model uncertainty</a:t>
            </a:r>
          </a:p>
          <a:p>
            <a:r>
              <a:rPr lang="en-US" dirty="0" smtClean="0"/>
              <a:t>parameterizations, there would be little </a:t>
            </a:r>
          </a:p>
          <a:p>
            <a:r>
              <a:rPr lang="en-US" dirty="0" smtClean="0"/>
              <a:t>need for this activity.</a:t>
            </a:r>
          </a:p>
          <a:p>
            <a:endParaRPr lang="en-US" dirty="0"/>
          </a:p>
          <a:p>
            <a:r>
              <a:rPr lang="en-US" dirty="0" smtClean="0"/>
              <a:t>For the foreseeable future, we there will</a:t>
            </a:r>
          </a:p>
          <a:p>
            <a:r>
              <a:rPr lang="en-US" dirty="0" smtClean="0"/>
              <a:t>be enough “mess”</a:t>
            </a:r>
            <a:r>
              <a:rPr lang="en-US" dirty="0"/>
              <a:t> </a:t>
            </a:r>
            <a:r>
              <a:rPr lang="en-US" dirty="0" smtClean="0"/>
              <a:t>to clean up from the </a:t>
            </a:r>
          </a:p>
          <a:p>
            <a:r>
              <a:rPr lang="en-US" dirty="0" smtClean="0"/>
              <a:t>raw model guidance that you’ll need</a:t>
            </a:r>
          </a:p>
          <a:p>
            <a:r>
              <a:rPr lang="en-US" dirty="0" smtClean="0"/>
              <a:t>our services.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75" y="1543051"/>
            <a:ext cx="33401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2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63" y="274638"/>
            <a:ext cx="860330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Statistical post-processing</a:t>
            </a:r>
            <a:r>
              <a:rPr lang="en-US" sz="3600" dirty="0"/>
              <a:t> </a:t>
            </a:r>
            <a:r>
              <a:rPr lang="en-US" sz="3600" dirty="0" smtClean="0"/>
              <a:t>and its niche in addressing model uncertainty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75" y="1543051"/>
            <a:ext cx="3340100" cy="481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5975" y="6033185"/>
            <a:ext cx="331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Reforecasts, the tool that</a:t>
            </a:r>
          </a:p>
          <a:p>
            <a:r>
              <a:rPr lang="en-US" dirty="0" smtClean="0"/>
              <a:t>helps us NWP janitors do our job.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234378" y="5728924"/>
            <a:ext cx="1967016" cy="6274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00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09095"/>
          </a:xfrm>
        </p:spPr>
        <p:txBody>
          <a:bodyPr/>
          <a:lstStyle/>
          <a:p>
            <a:r>
              <a:rPr lang="en-US" dirty="0" smtClean="0"/>
              <a:t>Basic idea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1421" y="5162549"/>
            <a:ext cx="1447800" cy="11938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Today’s </a:t>
            </a:r>
          </a:p>
          <a:p>
            <a:pPr algn="ctr"/>
            <a:r>
              <a:rPr lang="en-US" dirty="0" smtClean="0"/>
              <a:t>real-time forecast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2523" y="1665808"/>
            <a:ext cx="1955799" cy="10837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Old “reforecasts”</a:t>
            </a:r>
          </a:p>
          <a:p>
            <a:pPr algn="ctr"/>
            <a:r>
              <a:rPr lang="en-US" dirty="0" smtClean="0"/>
              <a:t>(from stable</a:t>
            </a:r>
          </a:p>
          <a:p>
            <a:pPr algn="ctr"/>
            <a:r>
              <a:rPr lang="en-US" dirty="0" smtClean="0"/>
              <a:t>modeling system)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60788" y="1665808"/>
            <a:ext cx="1447800" cy="10837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Old</a:t>
            </a:r>
          </a:p>
          <a:p>
            <a:pPr algn="ctr"/>
            <a:r>
              <a:rPr lang="en-US" dirty="0" smtClean="0"/>
              <a:t>analyses or</a:t>
            </a:r>
          </a:p>
          <a:p>
            <a:pPr algn="ctr"/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26821" y="3418412"/>
            <a:ext cx="1447800" cy="11938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Synthesize</a:t>
            </a:r>
          </a:p>
          <a:p>
            <a:pPr algn="ctr"/>
            <a:r>
              <a:rPr lang="en-US" dirty="0" smtClean="0"/>
              <a:t>information</a:t>
            </a:r>
          </a:p>
          <a:p>
            <a:pPr algn="ctr"/>
            <a:r>
              <a:rPr lang="en-US" dirty="0" smtClean="0"/>
              <a:t>on forecasts,</a:t>
            </a:r>
          </a:p>
          <a:p>
            <a:pPr algn="ctr"/>
            <a:r>
              <a:rPr lang="en-US" dirty="0" smtClean="0"/>
              <a:t>discrepancies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26821" y="5162548"/>
            <a:ext cx="1447800" cy="11938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Adjust</a:t>
            </a:r>
          </a:p>
          <a:p>
            <a:pPr algn="ctr"/>
            <a:r>
              <a:rPr lang="en-US" dirty="0" smtClean="0"/>
              <a:t>today’s</a:t>
            </a:r>
          </a:p>
          <a:p>
            <a:pPr algn="ctr"/>
            <a:r>
              <a:rPr lang="en-US" dirty="0" smtClean="0"/>
              <a:t>forecast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78488" y="5162548"/>
            <a:ext cx="1447800" cy="11938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Improved</a:t>
            </a:r>
          </a:p>
          <a:p>
            <a:pPr algn="ctr"/>
            <a:r>
              <a:rPr lang="en-US" dirty="0" smtClean="0"/>
              <a:t>forecast</a:t>
            </a:r>
          </a:p>
          <a:p>
            <a:pPr algn="ctr"/>
            <a:r>
              <a:rPr lang="en-US" dirty="0" smtClean="0"/>
              <a:t>guidance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78188" y="2749542"/>
            <a:ext cx="0" cy="668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947055" y="2749542"/>
            <a:ext cx="0" cy="668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817687" y="5865283"/>
            <a:ext cx="11091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  <a:endCxn id="8" idx="0"/>
          </p:cNvCxnSpPr>
          <p:nvPr/>
        </p:nvCxnSpPr>
        <p:spPr>
          <a:xfrm>
            <a:off x="3650721" y="4612214"/>
            <a:ext cx="0" cy="550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3"/>
            <a:endCxn id="9" idx="1"/>
          </p:cNvCxnSpPr>
          <p:nvPr/>
        </p:nvCxnSpPr>
        <p:spPr>
          <a:xfrm>
            <a:off x="4374622" y="5759448"/>
            <a:ext cx="13038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7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09095"/>
          </a:xfrm>
        </p:spPr>
        <p:txBody>
          <a:bodyPr/>
          <a:lstStyle/>
          <a:p>
            <a:r>
              <a:rPr lang="en-US" dirty="0" smtClean="0"/>
              <a:t>Basic idea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1421" y="5162549"/>
            <a:ext cx="1447800" cy="11938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Today’s </a:t>
            </a:r>
          </a:p>
          <a:p>
            <a:pPr algn="ctr"/>
            <a:r>
              <a:rPr lang="en-US" dirty="0" smtClean="0"/>
              <a:t>real-time forecast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2523" y="1665808"/>
            <a:ext cx="1955799" cy="10837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Old “reforecasts”</a:t>
            </a:r>
          </a:p>
          <a:p>
            <a:pPr algn="ctr"/>
            <a:r>
              <a:rPr lang="en-US" dirty="0" smtClean="0"/>
              <a:t>(from stable</a:t>
            </a:r>
          </a:p>
          <a:p>
            <a:pPr algn="ctr"/>
            <a:r>
              <a:rPr lang="en-US" dirty="0" smtClean="0"/>
              <a:t>modeling system)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60788" y="1665808"/>
            <a:ext cx="1447800" cy="10837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Old</a:t>
            </a:r>
          </a:p>
          <a:p>
            <a:pPr algn="ctr"/>
            <a:r>
              <a:rPr lang="en-US" dirty="0" smtClean="0"/>
              <a:t>analyses or</a:t>
            </a:r>
          </a:p>
          <a:p>
            <a:pPr algn="ctr"/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26821" y="3418412"/>
            <a:ext cx="1447800" cy="11938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Synthesize</a:t>
            </a:r>
          </a:p>
          <a:p>
            <a:pPr algn="ctr"/>
            <a:r>
              <a:rPr lang="en-US" dirty="0" smtClean="0"/>
              <a:t>information</a:t>
            </a:r>
          </a:p>
          <a:p>
            <a:pPr algn="ctr"/>
            <a:r>
              <a:rPr lang="en-US" dirty="0" smtClean="0"/>
              <a:t>on forecasts,</a:t>
            </a:r>
          </a:p>
          <a:p>
            <a:pPr algn="ctr"/>
            <a:r>
              <a:rPr lang="en-US" dirty="0" smtClean="0"/>
              <a:t>discrepancies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26821" y="5162548"/>
            <a:ext cx="1447800" cy="11938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Adjust</a:t>
            </a:r>
          </a:p>
          <a:p>
            <a:pPr algn="ctr"/>
            <a:r>
              <a:rPr lang="en-US" dirty="0" smtClean="0"/>
              <a:t>today’s</a:t>
            </a:r>
          </a:p>
          <a:p>
            <a:pPr algn="ctr"/>
            <a:r>
              <a:rPr lang="en-US" dirty="0" smtClean="0"/>
              <a:t>forecast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78488" y="5162548"/>
            <a:ext cx="1447800" cy="11938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dirty="0" smtClean="0"/>
              <a:t>Improved</a:t>
            </a:r>
          </a:p>
          <a:p>
            <a:pPr algn="ctr"/>
            <a:r>
              <a:rPr lang="en-US" dirty="0" smtClean="0"/>
              <a:t>forecast</a:t>
            </a:r>
          </a:p>
          <a:p>
            <a:pPr algn="ctr"/>
            <a:r>
              <a:rPr lang="en-US" dirty="0" smtClean="0"/>
              <a:t>guidance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78188" y="2749542"/>
            <a:ext cx="0" cy="668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947055" y="2749542"/>
            <a:ext cx="0" cy="668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817687" y="5865283"/>
            <a:ext cx="11091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  <a:endCxn id="8" idx="0"/>
          </p:cNvCxnSpPr>
          <p:nvPr/>
        </p:nvCxnSpPr>
        <p:spPr>
          <a:xfrm>
            <a:off x="3650721" y="4612214"/>
            <a:ext cx="0" cy="550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3"/>
            <a:endCxn id="9" idx="1"/>
          </p:cNvCxnSpPr>
          <p:nvPr/>
        </p:nvCxnSpPr>
        <p:spPr>
          <a:xfrm>
            <a:off x="4374622" y="5759448"/>
            <a:ext cx="13038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9939" y="1665809"/>
            <a:ext cx="3167062" cy="324335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400" dirty="0"/>
              <a:t>This talk will be more about issues with the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supporting data sets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r>
              <a:rPr lang="en-US" sz="2400" dirty="0"/>
              <a:t>than on the specific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post-processing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techniques</a:t>
            </a:r>
          </a:p>
        </p:txBody>
      </p:sp>
      <p:cxnSp>
        <p:nvCxnSpPr>
          <p:cNvPr id="15" name="Elbow Connector 14"/>
          <p:cNvCxnSpPr/>
          <p:nvPr/>
        </p:nvCxnSpPr>
        <p:spPr>
          <a:xfrm rot="10800000">
            <a:off x="4484689" y="2749544"/>
            <a:ext cx="1193802" cy="195273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endCxn id="5" idx="2"/>
          </p:cNvCxnSpPr>
          <p:nvPr/>
        </p:nvCxnSpPr>
        <p:spPr>
          <a:xfrm rot="10800000">
            <a:off x="2520422" y="2749543"/>
            <a:ext cx="3158066" cy="29291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374622" y="4278313"/>
            <a:ext cx="1303869" cy="79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90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03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can post-processing and reforecasts do that other model error corrections cannot?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86847"/>
            <a:ext cx="8229600" cy="386950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Provide context on how unusual today’s forecast event is, relative to other </a:t>
            </a:r>
            <a:r>
              <a:rPr lang="en-US" i="1" dirty="0" smtClean="0"/>
              <a:t>forecast</a:t>
            </a:r>
            <a:r>
              <a:rPr lang="en-US" dirty="0" smtClean="0"/>
              <a:t> events.</a:t>
            </a:r>
          </a:p>
          <a:p>
            <a:r>
              <a:rPr lang="en-US" dirty="0" smtClean="0"/>
              <a:t>Compensate for errors due to finite ensemble size.</a:t>
            </a:r>
          </a:p>
          <a:p>
            <a:r>
              <a:rPr lang="en-US" dirty="0" smtClean="0"/>
              <a:t>Provide extra “resolution” via statistical downscaling.</a:t>
            </a:r>
          </a:p>
          <a:p>
            <a:r>
              <a:rPr lang="en-US" dirty="0"/>
              <a:t>Compensate for remaining systematic model biases not addressed through stochastic techniques, </a:t>
            </a:r>
            <a:r>
              <a:rPr lang="en-US" dirty="0" smtClean="0"/>
              <a:t>thereby increase </a:t>
            </a:r>
            <a:r>
              <a:rPr lang="en-US" dirty="0"/>
              <a:t>reliability, </a:t>
            </a:r>
            <a:r>
              <a:rPr lang="en-US" dirty="0" smtClean="0"/>
              <a:t>increase </a:t>
            </a:r>
            <a:r>
              <a:rPr lang="en-US" dirty="0"/>
              <a:t>forecast skill</a:t>
            </a:r>
            <a:r>
              <a:rPr lang="en-US" dirty="0" smtClean="0"/>
              <a:t>.</a:t>
            </a:r>
          </a:p>
          <a:p>
            <a:r>
              <a:rPr lang="en-US" dirty="0" smtClean="0"/>
              <a:t>Provide sufficient samples to quantify forecast errors for particular locations, hydrologic basins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1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Disadvantages of post-processing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Right answer perhaps, but for wrong reason?   We prefer to directly improve the model in physically realistic ways.</a:t>
            </a:r>
          </a:p>
          <a:p>
            <a:pPr lvl="1"/>
            <a:r>
              <a:rPr lang="en-US" dirty="0" smtClean="0"/>
              <a:t>Also, some errors are too complex to adjust via post-processing; for these, there is no substitute for improving the model.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Additional computational and infrastructural burden to compute reforecasts and </a:t>
            </a:r>
            <a:r>
              <a:rPr lang="en-US" dirty="0" err="1" smtClean="0"/>
              <a:t>reanalyses</a:t>
            </a:r>
            <a:r>
              <a:rPr lang="en-US" dirty="0" smtClean="0"/>
              <a:t>, compile observation time series.</a:t>
            </a:r>
          </a:p>
          <a:p>
            <a:pPr lvl="1"/>
            <a:r>
              <a:rPr lang="en-US" dirty="0" smtClean="0"/>
              <a:t>ECMWF’s (relatively sparse) weekly 5-member reforecast * 20 years = 100 extra members / week to compute.</a:t>
            </a:r>
          </a:p>
          <a:p>
            <a:pPr lvl="1"/>
            <a:r>
              <a:rPr lang="en-US" dirty="0" smtClean="0"/>
              <a:t>Generally greater benefit the more years, more days, more members in reforecast, but proportionally more expensive.</a:t>
            </a:r>
          </a:p>
          <a:p>
            <a:pPr lvl="1"/>
            <a:r>
              <a:rPr lang="en-US" dirty="0" smtClean="0"/>
              <a:t>Without high-quality, long observation time series, many of the benefits of reforecasts + statistical post-processing are lost.</a:t>
            </a:r>
          </a:p>
          <a:p>
            <a:pPr lvl="1"/>
            <a:r>
              <a:rPr lang="en-US" dirty="0" smtClean="0"/>
              <a:t>Need to keep computing reforecasts with current model version, else improvements are temporary.</a:t>
            </a:r>
          </a:p>
          <a:p>
            <a:pPr lvl="1"/>
            <a:endParaRPr lang="en-US" dirty="0"/>
          </a:p>
          <a:p>
            <a:r>
              <a:rPr lang="en-US" dirty="0" smtClean="0"/>
              <a:t>If real climate or model-error statistics change significantly during reforecast period, decreased accuracy of post-processed estimates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87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Post-processing and </a:t>
            </a:r>
            <a:br>
              <a:rPr lang="en-US" sz="4800" dirty="0"/>
            </a:br>
            <a:r>
              <a:rPr lang="en-US" sz="4800" dirty="0"/>
              <a:t>reforecast</a:t>
            </a:r>
            <a:br>
              <a:rPr lang="en-US" sz="4800" dirty="0"/>
            </a:br>
            <a:r>
              <a:rPr lang="en-US" sz="4800" dirty="0"/>
              <a:t>advantages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C4A7-7D82-FA49-899C-7B50EAA313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39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9845</TotalTime>
  <Words>1545</Words>
  <Application>Microsoft Macintosh PowerPoint</Application>
  <PresentationFormat>Letter Paper (8.5x11 in)</PresentationFormat>
  <Paragraphs>232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Addressing model uncertainty through statistical post-processing</vt:lpstr>
      <vt:lpstr>Workshop on representing model uncertainty and error in numerical weather and climate prediction models</vt:lpstr>
      <vt:lpstr>Statistical post-processing and its niche in addressing model uncertainty</vt:lpstr>
      <vt:lpstr>Statistical post-processing and its niche in addressing model uncertainty</vt:lpstr>
      <vt:lpstr>Basic idea</vt:lpstr>
      <vt:lpstr>Basic idea</vt:lpstr>
      <vt:lpstr>What can post-processing and reforecasts do that other model error corrections cannot?</vt:lpstr>
      <vt:lpstr>Disadvantages of post-processing</vt:lpstr>
      <vt:lpstr>Post-processing and  reforecast advantages</vt:lpstr>
      <vt:lpstr>Reforecast advantage: facilitates quantitatively assessing how unusual an event is (EFI)</vt:lpstr>
      <vt:lpstr>Extreme Forecast Index (needs accurate forecast climatology, such as provided by reforecasts)</vt:lpstr>
      <vt:lpstr>EFI</vt:lpstr>
      <vt:lpstr>Reforecast use: tropical cyclogenesis</vt:lpstr>
      <vt:lpstr>PowerPoint Presentation</vt:lpstr>
      <vt:lpstr>PowerPoint Presentation</vt:lpstr>
      <vt:lpstr>Kernel density estimation  to produce smooth pdf  from limited-size ensemble</vt:lpstr>
      <vt:lpstr>Provide extra “resolution”  via statistical downscaling</vt:lpstr>
      <vt:lpstr>PowerPoint Presentation</vt:lpstr>
      <vt:lpstr>Reforecast vs. multi-model, Tsfc</vt:lpstr>
      <vt:lpstr>Reforecast vs. multi-model precipitation over US, Jul-Oct 2010</vt:lpstr>
      <vt:lpstr>Sample reliability diagrams ECMWF, reforecast-calibrated, multi-model</vt:lpstr>
      <vt:lpstr>Reforecast advantage: permits quantifying forecast errors for particular locations, basins</vt:lpstr>
      <vt:lpstr>Hydrologic Ensemble Prediction  Experiment</vt:lpstr>
      <vt:lpstr>Reforecast / calibration disadvantages</vt:lpstr>
      <vt:lpstr>Not all model deficiencies can be addressed easily through post-processing</vt:lpstr>
      <vt:lpstr>Computational burden</vt:lpstr>
      <vt:lpstr>Disadvantage: non-stationary  forecast errors in reforecasts?</vt:lpstr>
      <vt:lpstr>Changing climate: today’s forecasts warmer than those in training data set?</vt:lpstr>
      <vt:lpstr>Conclusions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Addressing model uncertainty through statistical post-processing</dc:title>
  <dc:creator>Tom Hamill</dc:creator>
  <cp:lastModifiedBy>Tom Hamill</cp:lastModifiedBy>
  <cp:revision>35</cp:revision>
  <cp:lastPrinted>2011-07-12T15:52:34Z</cp:lastPrinted>
  <dcterms:created xsi:type="dcterms:W3CDTF">2011-05-31T19:49:29Z</dcterms:created>
  <dcterms:modified xsi:type="dcterms:W3CDTF">2011-07-12T19:12:07Z</dcterms:modified>
</cp:coreProperties>
</file>