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06" r:id="rId3"/>
    <p:sldId id="307" r:id="rId4"/>
    <p:sldId id="259" r:id="rId5"/>
    <p:sldId id="260" r:id="rId6"/>
    <p:sldId id="300" r:id="rId7"/>
    <p:sldId id="309" r:id="rId8"/>
    <p:sldId id="308" r:id="rId9"/>
    <p:sldId id="310" r:id="rId10"/>
    <p:sldId id="314" r:id="rId11"/>
    <p:sldId id="318" r:id="rId12"/>
    <p:sldId id="316" r:id="rId13"/>
    <p:sldId id="320" r:id="rId14"/>
    <p:sldId id="319" r:id="rId15"/>
    <p:sldId id="303" r:id="rId16"/>
    <p:sldId id="284" r:id="rId17"/>
    <p:sldId id="286" r:id="rId18"/>
    <p:sldId id="321" r:id="rId19"/>
    <p:sldId id="322" r:id="rId20"/>
    <p:sldId id="323" r:id="rId21"/>
    <p:sldId id="324" r:id="rId22"/>
    <p:sldId id="263" r:id="rId23"/>
    <p:sldId id="269" r:id="rId24"/>
    <p:sldId id="299" r:id="rId25"/>
    <p:sldId id="288" r:id="rId26"/>
    <p:sldId id="291" r:id="rId27"/>
    <p:sldId id="292" r:id="rId28"/>
    <p:sldId id="293" r:id="rId29"/>
    <p:sldId id="294" r:id="rId30"/>
    <p:sldId id="311" r:id="rId31"/>
    <p:sldId id="273" r:id="rId32"/>
    <p:sldId id="328" r:id="rId33"/>
    <p:sldId id="327" r:id="rId34"/>
    <p:sldId id="325" r:id="rId35"/>
    <p:sldId id="32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58" autoAdjust="0"/>
    <p:restoredTop sz="94660"/>
  </p:normalViewPr>
  <p:slideViewPr>
    <p:cSldViewPr snapToGrid="0" snapToObjects="1">
      <p:cViewPr varScale="1">
        <p:scale>
          <a:sx n="146" d="100"/>
          <a:sy n="146" d="100"/>
        </p:scale>
        <p:origin x="-104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CA6F-2287-8C42-9784-4AFB76DA7A1E}" type="datetimeFigureOut">
              <a:rPr lang="en-US" smtClean="0"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F96BE-BE0A-2449-8F9F-70168085A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3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6CEB1-DE18-954E-B79D-002E2FF39397}" type="datetimeFigureOut">
              <a:rPr lang="en-US" smtClean="0"/>
              <a:t>1/6/15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C225A-AA4F-1F43-9F2B-B64DD561D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7916-BABD-824D-B171-2CD48466C16B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0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0EAB-8E1B-2E45-B63E-3C3E7EBF1475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9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1142-AB7F-0D49-8E0B-EF37738622DA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4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888F-9014-4342-9FAF-473B682872B1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6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043-E412-6649-8DCA-FF4725905161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6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27FC-357B-AA48-B184-9D24D17945DB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8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E731-F0F7-5E42-9F7B-7789CC298688}" type="datetime1">
              <a:rPr lang="en-US" smtClean="0"/>
              <a:t>1/6/15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1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9F9B-6B86-FB4E-BB7F-14C6E4284CD1}" type="datetime1">
              <a:rPr lang="en-US" smtClean="0"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0582-2216-5049-9F6D-8F579C16B2D9}" type="datetime1">
              <a:rPr lang="en-US" smtClean="0"/>
              <a:t>1/6/15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4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EE4F6-3863-1D46-B308-C4F67D07C6AD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9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A92FE-14C5-5C43-A85E-9FEC9E5A4EF1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6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89E8-BB77-664B-B67B-2A98827EADDF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0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987" y="2426885"/>
            <a:ext cx="8540357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A statistical downscaling procedure for improving multi-model ensemble probabilistic precipitation </a:t>
            </a:r>
            <a:r>
              <a:rPr lang="en-US" dirty="0" smtClean="0"/>
              <a:t>forecasts</a:t>
            </a:r>
            <a:endParaRPr lang="en-US" sz="3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 smtClean="0"/>
              <a:t>Tom Hamill</a:t>
            </a:r>
          </a:p>
          <a:p>
            <a:r>
              <a:rPr lang="en-US" dirty="0" smtClean="0"/>
              <a:t>ESRL Physical Sciences Division </a:t>
            </a:r>
            <a:r>
              <a:rPr lang="en-US" dirty="0" smtClean="0">
                <a:hlinkClick r:id="rId2"/>
              </a:rPr>
              <a:t>tom.hamill@noaa.gov</a:t>
            </a:r>
            <a:endParaRPr lang="en-US" dirty="0" smtClean="0"/>
          </a:p>
          <a:p>
            <a:r>
              <a:rPr lang="en-US" dirty="0" smtClean="0"/>
              <a:t>(303) 497-3060</a:t>
            </a:r>
            <a:endParaRPr lang="en-US" dirty="0"/>
          </a:p>
        </p:txBody>
      </p:sp>
      <p:pic>
        <p:nvPicPr>
          <p:cNvPr id="4" name="Picture 3" descr="NOAA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60" y="33315"/>
            <a:ext cx="1765960" cy="17913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65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82147" y="1237755"/>
            <a:ext cx="181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analysis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1108" y="1237755"/>
            <a:ext cx="19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fine-resolution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1839" y="2698850"/>
            <a:ext cx="59013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81974" y="2920416"/>
            <a:ext cx="58510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97287" y="3629972"/>
            <a:ext cx="500642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67080" y="2993298"/>
            <a:ext cx="595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Extract the fine-resolution analysis at the same day and location.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1108" y="1237755"/>
            <a:ext cx="19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fine-resolution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1839" y="2698850"/>
            <a:ext cx="59013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81974" y="2920416"/>
            <a:ext cx="58510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97287" y="3629972"/>
            <a:ext cx="500642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67080" y="2993298"/>
            <a:ext cx="595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Extract the fine-resolution analysis at the same day and location.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Define the downscaling vector.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3801121" y="2698850"/>
            <a:ext cx="8698" cy="3782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4327544" y="2920417"/>
            <a:ext cx="8698" cy="15666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966682" y="2987769"/>
            <a:ext cx="0" cy="8931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549462" y="3077083"/>
            <a:ext cx="0" cy="5528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1108" y="1237755"/>
            <a:ext cx="19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fine-resolution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1839" y="2698850"/>
            <a:ext cx="59013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81974" y="2920416"/>
            <a:ext cx="58510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97287" y="3629972"/>
            <a:ext cx="500642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67080" y="2993298"/>
            <a:ext cx="595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6557154" y="210830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557156" y="393089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01294" y="3930894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200822" y="402206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56" name="Straight Arrow Connector 55"/>
          <p:cNvCxnSpPr>
            <a:stCxn id="55" idx="3"/>
          </p:cNvCxnSpPr>
          <p:nvPr/>
        </p:nvCxnSpPr>
        <p:spPr>
          <a:xfrm flipV="1">
            <a:off x="8295994" y="434392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6557154" y="434653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6200000">
            <a:off x="5305353" y="287705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6743255" y="1199760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Downscaling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vector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coarse-resolution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6557154" y="2987769"/>
            <a:ext cx="22441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557156" y="2609536"/>
            <a:ext cx="59013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147291" y="2831102"/>
            <a:ext cx="58510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362604" y="3540658"/>
            <a:ext cx="50064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732397" y="2903984"/>
            <a:ext cx="59543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854195" y="2609537"/>
            <a:ext cx="8698" cy="3782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7458902" y="2820776"/>
            <a:ext cx="8698" cy="13685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8046212" y="2868315"/>
            <a:ext cx="0" cy="8931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8602535" y="2987769"/>
            <a:ext cx="0" cy="5528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840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Extract the fine-resolution analysis at the same day and location.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Define the downscaling vector.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Add vector to the coarse-res. forecast to define the downscaled forecast.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3801121" y="2698850"/>
            <a:ext cx="8698" cy="3782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4327544" y="2920417"/>
            <a:ext cx="8698" cy="15666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966682" y="2987769"/>
            <a:ext cx="0" cy="8931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549462" y="3077083"/>
            <a:ext cx="0" cy="5528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19" y="130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different problem: systematic biases such as over-forecasting of drizzle.</a:t>
            </a:r>
            <a:endParaRPr lang="en-US" dirty="0"/>
          </a:p>
        </p:txBody>
      </p:sp>
      <p:pic>
        <p:nvPicPr>
          <p:cNvPr id="4" name="Picture 3" descr="raw_ensemble_POP_forecast_2014010100_108_to_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1539706"/>
            <a:ext cx="6913781" cy="5318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916" y="2357404"/>
            <a:ext cx="17013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regions,</a:t>
            </a:r>
          </a:p>
          <a:p>
            <a:r>
              <a:rPr lang="en-US" dirty="0" smtClean="0"/>
              <a:t>such as in N</a:t>
            </a:r>
          </a:p>
          <a:p>
            <a:r>
              <a:rPr lang="en-US" dirty="0" smtClean="0"/>
              <a:t>Nevada, models</a:t>
            </a:r>
          </a:p>
          <a:p>
            <a:r>
              <a:rPr lang="en-US" dirty="0" smtClean="0"/>
              <a:t>tend to produce</a:t>
            </a:r>
          </a:p>
          <a:p>
            <a:r>
              <a:rPr lang="en-US" dirty="0" smtClean="0"/>
              <a:t>precipitation </a:t>
            </a:r>
          </a:p>
          <a:p>
            <a:r>
              <a:rPr lang="en-US" dirty="0" smtClean="0"/>
              <a:t>unrealistically,</a:t>
            </a:r>
          </a:p>
          <a:p>
            <a:r>
              <a:rPr lang="en-US" dirty="0" smtClean="0"/>
              <a:t>day after day.</a:t>
            </a:r>
          </a:p>
          <a:p>
            <a:endParaRPr lang="en-US" dirty="0"/>
          </a:p>
          <a:p>
            <a:r>
              <a:rPr lang="en-US" dirty="0" smtClean="0"/>
              <a:t>Such systematic</a:t>
            </a:r>
          </a:p>
          <a:p>
            <a:r>
              <a:rPr lang="en-US" dirty="0" smtClean="0"/>
              <a:t>errors may </a:t>
            </a:r>
          </a:p>
          <a:p>
            <a:r>
              <a:rPr lang="en-US" dirty="0" smtClean="0"/>
              <a:t>affect POP</a:t>
            </a:r>
          </a:p>
          <a:p>
            <a:r>
              <a:rPr lang="en-US" dirty="0" smtClean="0"/>
              <a:t>reliability.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18635" y="3966701"/>
            <a:ext cx="2887808" cy="1296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3254" y="3866833"/>
            <a:ext cx="6393189" cy="1500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86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609" y="904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CDF-based bias correction</a:t>
            </a:r>
            <a:endParaRPr lang="en-US" dirty="0"/>
          </a:p>
        </p:txBody>
      </p:sp>
      <p:pic>
        <p:nvPicPr>
          <p:cNvPr id="4" name="Picture 3" descr="Screen Shot 2014-09-18 at 1.0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5" y="1098020"/>
            <a:ext cx="6628041" cy="4651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84" y="5710019"/>
            <a:ext cx="865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challenge is that if the CDFs are generated from small samples (with CDFs computed </a:t>
            </a:r>
          </a:p>
          <a:p>
            <a:r>
              <a:rPr lang="en-US" dirty="0" smtClean="0"/>
              <a:t>separately for each grid point) may be noisy if computed using a small training sample size.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8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3" y="274638"/>
            <a:ext cx="8715612" cy="8740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remedy for small sample size: </a:t>
            </a:r>
            <a:br>
              <a:rPr lang="en-US" dirty="0" smtClean="0"/>
            </a:br>
            <a:r>
              <a:rPr lang="en-US" dirty="0" smtClean="0"/>
              <a:t>use supplemental data locations</a:t>
            </a:r>
            <a:endParaRPr lang="en-US" dirty="0"/>
          </a:p>
        </p:txBody>
      </p:sp>
      <p:pic>
        <p:nvPicPr>
          <p:cNvPr id="6" name="Picture 5" descr="supp_locns_ppnfcst95_ccpagrid_flead024_to_048_J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2049"/>
            <a:ext cx="6795054" cy="476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5054" y="1488494"/>
            <a:ext cx="2396848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 is to supplement</a:t>
            </a:r>
          </a:p>
          <a:p>
            <a:r>
              <a:rPr lang="en-US" dirty="0" smtClean="0"/>
              <a:t>training data at</a:t>
            </a:r>
          </a:p>
          <a:p>
            <a:r>
              <a:rPr lang="en-US" dirty="0" smtClean="0"/>
              <a:t>each grid point using</a:t>
            </a:r>
          </a:p>
          <a:p>
            <a:r>
              <a:rPr lang="en-US" dirty="0" smtClean="0"/>
              <a:t>n extra grid points</a:t>
            </a:r>
          </a:p>
          <a:p>
            <a:r>
              <a:rPr lang="en-US" dirty="0" smtClean="0"/>
              <a:t>that have similar</a:t>
            </a:r>
          </a:p>
          <a:p>
            <a:r>
              <a:rPr lang="en-US" dirty="0" smtClean="0"/>
              <a:t>observed climatology</a:t>
            </a:r>
          </a:p>
          <a:p>
            <a:r>
              <a:rPr lang="en-US" dirty="0" smtClean="0"/>
              <a:t>and similar </a:t>
            </a:r>
          </a:p>
          <a:p>
            <a:r>
              <a:rPr lang="en-US" dirty="0" smtClean="0"/>
              <a:t>forecast-observed</a:t>
            </a:r>
          </a:p>
          <a:p>
            <a:r>
              <a:rPr lang="en-US" dirty="0" smtClean="0"/>
              <a:t>relationships, as </a:t>
            </a:r>
          </a:p>
          <a:p>
            <a:r>
              <a:rPr lang="en-US" dirty="0" smtClean="0"/>
              <a:t>determined from</a:t>
            </a:r>
          </a:p>
          <a:p>
            <a:r>
              <a:rPr lang="en-US" dirty="0" smtClean="0"/>
              <a:t>GEFS reforecasts. </a:t>
            </a:r>
          </a:p>
          <a:p>
            <a:r>
              <a:rPr lang="en-US" dirty="0" smtClean="0"/>
              <a:t>In this plot, big symbol </a:t>
            </a:r>
          </a:p>
          <a:p>
            <a:r>
              <a:rPr lang="en-US" dirty="0" smtClean="0"/>
              <a:t>is</a:t>
            </a:r>
            <a:r>
              <a:rPr lang="en-US" dirty="0"/>
              <a:t> </a:t>
            </a:r>
            <a:r>
              <a:rPr lang="en-US" dirty="0" smtClean="0"/>
              <a:t>where we’re training,</a:t>
            </a:r>
          </a:p>
          <a:p>
            <a:r>
              <a:rPr lang="en-US" dirty="0" smtClean="0"/>
              <a:t>smaller symbol where</a:t>
            </a:r>
          </a:p>
          <a:p>
            <a:r>
              <a:rPr lang="en-US" dirty="0" smtClean="0"/>
              <a:t>we’re supplementing </a:t>
            </a:r>
          </a:p>
          <a:p>
            <a:r>
              <a:rPr lang="en-US" dirty="0" smtClean="0"/>
              <a:t>training data.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9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Smoothing the POP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Savitzky-Golay</a:t>
            </a:r>
            <a:r>
              <a:rPr lang="en-US" dirty="0" smtClean="0"/>
              <a:t> (S-G) filter used.  For more details, see:</a:t>
            </a:r>
          </a:p>
          <a:p>
            <a:pPr lvl="1"/>
            <a:r>
              <a:rPr lang="en-US" dirty="0" smtClean="0">
                <a:hlinkClick r:id=""/>
              </a:rPr>
              <a:t>http://research.microsoft.com/en-us/um/people/jckrumm/SavGol/SavGol.htm</a:t>
            </a:r>
          </a:p>
          <a:p>
            <a:pPr lvl="1"/>
            <a:r>
              <a:rPr lang="en-US" dirty="0" smtClean="0">
                <a:hlinkClick r:id=""/>
              </a:rPr>
              <a:t>http://www.wire.tu-bs.de/OLDWEB/mameyer/cmr/savgol.pdf</a:t>
            </a:r>
            <a:r>
              <a:rPr lang="en-US" dirty="0" smtClean="0"/>
              <a:t> (good tutorial)</a:t>
            </a:r>
          </a:p>
          <a:p>
            <a:pPr lvl="1"/>
            <a:r>
              <a:rPr lang="en-US" i="1" dirty="0" smtClean="0"/>
              <a:t>Numerical Recipes </a:t>
            </a:r>
            <a:r>
              <a:rPr lang="en-US" dirty="0" smtClean="0"/>
              <a:t>text.</a:t>
            </a:r>
          </a:p>
          <a:p>
            <a:r>
              <a:rPr lang="en-US" dirty="0" smtClean="0"/>
              <a:t>I coded up the S-G filter with a window size of 9 and using 3</a:t>
            </a:r>
            <a:r>
              <a:rPr lang="en-US" baseline="30000" dirty="0" smtClean="0"/>
              <a:t>rd</a:t>
            </a:r>
            <a:r>
              <a:rPr lang="en-US" dirty="0" smtClean="0"/>
              <a:t>-order polynomial fitting.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54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369" y="274638"/>
            <a:ext cx="2846289" cy="165069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Savitzky-Golay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978" y="2394536"/>
            <a:ext cx="2564325" cy="40286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designed to preserve amplitudes, unlike more common </a:t>
            </a:r>
            <a:r>
              <a:rPr lang="en-US" sz="2800" dirty="0" err="1" smtClean="0"/>
              <a:t>n</a:t>
            </a:r>
            <a:r>
              <a:rPr lang="en-US" sz="2000" dirty="0" err="1" smtClean="0"/>
              <a:t>x</a:t>
            </a:r>
            <a:r>
              <a:rPr lang="en-US" sz="2800" dirty="0" err="1" smtClean="0"/>
              <a:t>n</a:t>
            </a:r>
            <a:r>
              <a:rPr lang="en-US" sz="2800" dirty="0" smtClean="0"/>
              <a:t> block smoothers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15" y="6447450"/>
            <a:ext cx="3085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Press et al. Numerical Recipes text</a:t>
            </a:r>
            <a:endParaRPr lang="en-US" sz="1400" dirty="0"/>
          </a:p>
        </p:txBody>
      </p:sp>
      <p:pic>
        <p:nvPicPr>
          <p:cNvPr id="5" name="Picture 4" descr="Screen Shot 2014-06-27 at 8.02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4" y="0"/>
            <a:ext cx="6091064" cy="624641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2907"/>
          </a:xfrm>
        </p:spPr>
        <p:txBody>
          <a:bodyPr/>
          <a:lstStyle/>
          <a:p>
            <a:r>
              <a:rPr lang="en-US" dirty="0" smtClean="0"/>
              <a:t>“National Blend of Models”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518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mprove NWS National Digital Forecast Database (NDFD) fields using multi-model ensemble and multiple deterministic forecasts.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educe </a:t>
            </a:r>
            <a:r>
              <a:rPr lang="en-US" sz="2000" dirty="0"/>
              <a:t>need for forecaster manual intervention, free up forecasters for more decision support</a:t>
            </a:r>
            <a:r>
              <a:rPr lang="en-US" sz="20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Eventually “Blend” will cover:</a:t>
            </a:r>
          </a:p>
          <a:p>
            <a:pPr lvl="1"/>
            <a:r>
              <a:rPr lang="en-US" sz="2400" dirty="0" smtClean="0"/>
              <a:t>all NDFD </a:t>
            </a:r>
            <a:r>
              <a:rPr lang="en-US" sz="2400" dirty="0"/>
              <a:t>variables </a:t>
            </a:r>
            <a:r>
              <a:rPr lang="en-US" sz="2400" dirty="0" smtClean="0"/>
              <a:t>(e.g.,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,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, T, T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, wind speed, direction, gust, sky cover,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amount, snow amount, wave </a:t>
            </a:r>
            <a:r>
              <a:rPr lang="en-US" sz="2400" dirty="0" err="1" smtClean="0"/>
              <a:t>heighty</a:t>
            </a:r>
            <a:r>
              <a:rPr lang="en-US" sz="2400" dirty="0" smtClean="0"/>
              <a:t>) on 2.5-km grid.</a:t>
            </a:r>
          </a:p>
          <a:p>
            <a:pPr lvl="1"/>
            <a:r>
              <a:rPr lang="en-US" sz="2400" dirty="0" smtClean="0"/>
              <a:t>all US regions (CONUS, AK, HI, PR, Guam)</a:t>
            </a:r>
          </a:p>
          <a:p>
            <a:r>
              <a:rPr lang="en-US" sz="2400" dirty="0" smtClean="0"/>
              <a:t>PSD’s role: improve multi-model precipitation, and more specifically here, POP. Asked to focus on 3-8 day period initially.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4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7"/>
            <a:ext cx="3733800" cy="360558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Multi-model POP with statistical downscaling </a:t>
            </a:r>
            <a:br>
              <a:rPr lang="en-US" sz="3200" dirty="0" smtClean="0"/>
            </a:br>
            <a:r>
              <a:rPr lang="en-US" sz="3200" dirty="0" smtClean="0"/>
              <a:t>(but w/o </a:t>
            </a:r>
            <a:br>
              <a:rPr lang="en-US" sz="3200" dirty="0" smtClean="0"/>
            </a:br>
            <a:r>
              <a:rPr lang="en-US" sz="3200" dirty="0" err="1" smtClean="0"/>
              <a:t>Savitzky-Golay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Picture 4" descr="downscaled_POP_forecast_20140107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8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7"/>
            <a:ext cx="3733800" cy="360558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Multi-model POP with statistical downscaling </a:t>
            </a:r>
            <a:br>
              <a:rPr lang="en-US" sz="3200" dirty="0" smtClean="0"/>
            </a:br>
            <a:r>
              <a:rPr lang="en-US" sz="3200" dirty="0" smtClean="0"/>
              <a:t>(but WITH</a:t>
            </a:r>
            <a:br>
              <a:rPr lang="en-US" sz="3200" dirty="0" smtClean="0"/>
            </a:br>
            <a:r>
              <a:rPr lang="en-US" sz="3200" dirty="0" err="1" smtClean="0"/>
              <a:t>Savitzky-Golay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3" name="Picture 2" descr="downscaled_POP_forecast_20140107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8631" y="4056597"/>
            <a:ext cx="32998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this implementation, more </a:t>
            </a:r>
          </a:p>
          <a:p>
            <a:r>
              <a:rPr lang="en-US" dirty="0" smtClean="0"/>
              <a:t>smoothing is applied in less</a:t>
            </a:r>
          </a:p>
          <a:p>
            <a:r>
              <a:rPr lang="en-US" dirty="0" smtClean="0"/>
              <a:t>varied terrain of eastern US than</a:t>
            </a:r>
          </a:p>
          <a:p>
            <a:r>
              <a:rPr lang="en-US" dirty="0" smtClean="0"/>
              <a:t>in more varied terrain of western</a:t>
            </a:r>
          </a:p>
          <a:p>
            <a:r>
              <a:rPr lang="en-US" dirty="0" smtClean="0"/>
              <a:t>US.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85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218"/>
            <a:ext cx="8229600" cy="8562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Strategy for POP forecasting</a:t>
            </a:r>
            <a:br>
              <a:rPr lang="en-US" dirty="0" smtClean="0"/>
            </a:br>
            <a:r>
              <a:rPr lang="en-US" dirty="0" smtClean="0"/>
              <a:t>implemented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2668"/>
            <a:ext cx="8229600" cy="51153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POPs via multi-model ensemble, but with two modifications:</a:t>
            </a:r>
          </a:p>
          <a:p>
            <a:pPr lvl="1"/>
            <a:r>
              <a:rPr lang="en-US" dirty="0" smtClean="0"/>
              <a:t>Adjust each member with a </a:t>
            </a:r>
            <a:r>
              <a:rPr lang="en-US" dirty="0"/>
              <a:t>CDF-based bias </a:t>
            </a:r>
            <a:r>
              <a:rPr lang="en-US" dirty="0" smtClean="0"/>
              <a:t>correction.</a:t>
            </a:r>
          </a:p>
          <a:p>
            <a:pPr lvl="1"/>
            <a:r>
              <a:rPr lang="en-US" dirty="0" smtClean="0"/>
              <a:t>Apply statistical downscaling as described previously.</a:t>
            </a:r>
          </a:p>
          <a:p>
            <a:r>
              <a:rPr lang="en-US" dirty="0" smtClean="0"/>
              <a:t>Data used in subsequent demo: </a:t>
            </a:r>
          </a:p>
          <a:p>
            <a:pPr lvl="1"/>
            <a:r>
              <a:rPr lang="en-US" dirty="0" smtClean="0"/>
              <a:t>108-120 h coarse res. </a:t>
            </a:r>
            <a:r>
              <a:rPr lang="en-US" dirty="0" err="1" smtClean="0"/>
              <a:t>precip</a:t>
            </a:r>
            <a:r>
              <a:rPr lang="en-US" dirty="0" smtClean="0"/>
              <a:t>. forecasts, ensembles and deterministic for Jan 2014 from ECMWF, NCEP GEFS, UK Met, CMC.</a:t>
            </a:r>
          </a:p>
          <a:p>
            <a:pPr lvl="1"/>
            <a:r>
              <a:rPr lang="en-US" dirty="0" smtClean="0"/>
              <a:t>CDF bias correction trained using Nov-Dec 2013 108-120 h forecasts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 time series of both hi-res. and coarse-res. CCPA </a:t>
            </a:r>
            <a:r>
              <a:rPr lang="en-US" dirty="0" err="1" smtClean="0"/>
              <a:t>precip</a:t>
            </a:r>
            <a:r>
              <a:rPr lang="en-US" dirty="0" smtClean="0"/>
              <a:t>. analyses (2002-2013)</a:t>
            </a:r>
            <a:r>
              <a:rPr lang="en-US" dirty="0"/>
              <a:t> </a:t>
            </a:r>
            <a:r>
              <a:rPr lang="en-US" dirty="0" smtClean="0"/>
              <a:t>for statistical downscaling.</a:t>
            </a:r>
          </a:p>
          <a:p>
            <a:r>
              <a:rPr lang="en-US" dirty="0" smtClean="0"/>
              <a:t>Technique:</a:t>
            </a:r>
          </a:p>
          <a:p>
            <a:pPr marL="0" indent="0">
              <a:buNone/>
            </a:pPr>
            <a:r>
              <a:rPr lang="en-US" sz="2900" dirty="0"/>
              <a:t>	</a:t>
            </a:r>
            <a:r>
              <a:rPr lang="en-US" sz="2900" dirty="0" smtClean="0"/>
              <a:t> (1) CDF bias correct the forecasts using the past 60 days of forecasts and 		observations.</a:t>
            </a:r>
          </a:p>
          <a:p>
            <a:pPr marL="0" indent="0">
              <a:buNone/>
            </a:pPr>
            <a:r>
              <a:rPr lang="en-US" sz="2900" dirty="0"/>
              <a:t>	</a:t>
            </a:r>
            <a:r>
              <a:rPr lang="en-US" sz="2900" dirty="0" smtClean="0"/>
              <a:t> (2) Statistically downscale each member.</a:t>
            </a:r>
          </a:p>
          <a:p>
            <a:pPr marL="514350" lvl="1" indent="0">
              <a:buNone/>
            </a:pPr>
            <a:r>
              <a:rPr lang="en-US" dirty="0" smtClean="0"/>
              <a:t>(3) Compute probability from ensemble relative frequency.</a:t>
            </a:r>
          </a:p>
          <a:p>
            <a:pPr marL="514350" lvl="1" indent="0">
              <a:buNone/>
            </a:pPr>
            <a:r>
              <a:rPr lang="en-US" dirty="0" smtClean="0"/>
              <a:t>(4) Apply </a:t>
            </a:r>
            <a:r>
              <a:rPr lang="en-US" dirty="0" err="1" smtClean="0"/>
              <a:t>Savitzky-Golay</a:t>
            </a:r>
            <a:r>
              <a:rPr lang="en-US" dirty="0" smtClean="0"/>
              <a:t> smoothing to </a:t>
            </a:r>
            <a:r>
              <a:rPr lang="en-US" dirty="0" err="1" smtClean="0"/>
              <a:t>mimimize</a:t>
            </a:r>
            <a:r>
              <a:rPr lang="en-US" dirty="0" smtClean="0"/>
              <a:t> noise from sampling error.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1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25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POP Reliability and skill, before &amp; after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5319" y="1630179"/>
            <a:ext cx="283518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BSS numbers look</a:t>
            </a:r>
          </a:p>
          <a:p>
            <a:r>
              <a:rPr lang="en-US" dirty="0" smtClean="0"/>
              <a:t>rather high, even for the </a:t>
            </a:r>
          </a:p>
          <a:p>
            <a:r>
              <a:rPr lang="en-US" dirty="0" smtClean="0"/>
              <a:t>raw ensembles (next slide).  </a:t>
            </a:r>
          </a:p>
          <a:p>
            <a:r>
              <a:rPr lang="en-US" dirty="0" smtClean="0"/>
              <a:t>I think this is because: </a:t>
            </a:r>
          </a:p>
          <a:p>
            <a:endParaRPr lang="en-US" dirty="0" smtClean="0"/>
          </a:p>
          <a:p>
            <a:pPr marL="342900" indent="-342900">
              <a:buAutoNum type="alphaLcParenBoth"/>
            </a:pPr>
            <a:r>
              <a:rPr lang="en-US" dirty="0" smtClean="0"/>
              <a:t>no big “dropouts” this </a:t>
            </a:r>
          </a:p>
          <a:p>
            <a:r>
              <a:rPr lang="en-US" dirty="0" smtClean="0"/>
              <a:t>month?</a:t>
            </a:r>
          </a:p>
          <a:p>
            <a:endParaRPr lang="en-US" dirty="0" smtClean="0"/>
          </a:p>
          <a:p>
            <a:r>
              <a:rPr lang="en-US" dirty="0" smtClean="0"/>
              <a:t>(b) forecasts were very</a:t>
            </a:r>
          </a:p>
          <a:p>
            <a:r>
              <a:rPr lang="en-US" dirty="0" smtClean="0"/>
              <a:t>different than the long-term</a:t>
            </a:r>
          </a:p>
          <a:p>
            <a:r>
              <a:rPr lang="en-US" dirty="0" smtClean="0"/>
              <a:t>climatology, so skill relative</a:t>
            </a:r>
          </a:p>
          <a:p>
            <a:r>
              <a:rPr lang="en-US" dirty="0" smtClean="0"/>
              <a:t>to climatology was larger </a:t>
            </a:r>
          </a:p>
          <a:p>
            <a:r>
              <a:rPr lang="en-US" dirty="0" smtClean="0"/>
              <a:t>(</a:t>
            </a:r>
            <a:r>
              <a:rPr lang="en-US" dirty="0"/>
              <a:t>t</a:t>
            </a:r>
            <a:r>
              <a:rPr lang="en-US" dirty="0" smtClean="0"/>
              <a:t>he month was abnormally</a:t>
            </a:r>
          </a:p>
          <a:p>
            <a:r>
              <a:rPr lang="en-US" dirty="0" smtClean="0"/>
              <a:t>dry in many locations).</a:t>
            </a:r>
            <a:endParaRPr lang="en-US" dirty="0"/>
          </a:p>
        </p:txBody>
      </p:sp>
      <p:pic>
        <p:nvPicPr>
          <p:cNvPr id="3" name="Picture 2" descr="relia_statdown+raw_47km_108_to_120h_P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75" y="1087364"/>
            <a:ext cx="5246444" cy="56836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9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70"/>
            <a:ext cx="8229600" cy="603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Reliability and skill of raw ensembles</a:t>
            </a:r>
            <a:endParaRPr lang="en-US" dirty="0"/>
          </a:p>
        </p:txBody>
      </p:sp>
      <p:pic>
        <p:nvPicPr>
          <p:cNvPr id="4" name="Picture 3" descr="relia_raw_ECMWF_47km_108_to_120h_P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2" y="626322"/>
            <a:ext cx="2894332" cy="3135526"/>
          </a:xfrm>
          <a:prstGeom prst="rect">
            <a:avLst/>
          </a:prstGeom>
        </p:spPr>
      </p:pic>
      <p:pic>
        <p:nvPicPr>
          <p:cNvPr id="5" name="Picture 4" descr="relia_raw_NCEP_47km_108_to_120h_P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78" y="633390"/>
            <a:ext cx="2887808" cy="3128459"/>
          </a:xfrm>
          <a:prstGeom prst="rect">
            <a:avLst/>
          </a:prstGeom>
        </p:spPr>
      </p:pic>
      <p:pic>
        <p:nvPicPr>
          <p:cNvPr id="6" name="Picture 5" descr="relia_raw_CMC_47km_108_to_120h_P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2" y="3723438"/>
            <a:ext cx="2893442" cy="3134562"/>
          </a:xfrm>
          <a:prstGeom prst="rect">
            <a:avLst/>
          </a:prstGeom>
        </p:spPr>
      </p:pic>
      <p:pic>
        <p:nvPicPr>
          <p:cNvPr id="7" name="Picture 6" descr="relia_raw_UKMO_47km_108_to_120h_PO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78" y="3710695"/>
            <a:ext cx="2905204" cy="3147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8815" y="279632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7273" y="280502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78873" y="588915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48116" y="5915255"/>
            <a:ext cx="149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 Met Office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6325" y="1531008"/>
            <a:ext cx="218521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this sample, the</a:t>
            </a:r>
          </a:p>
          <a:p>
            <a:r>
              <a:rPr lang="en-US" dirty="0" smtClean="0"/>
              <a:t>multi-model raw</a:t>
            </a:r>
          </a:p>
          <a:p>
            <a:r>
              <a:rPr lang="en-US" dirty="0" smtClean="0"/>
              <a:t>ensemble skill wasn’t</a:t>
            </a:r>
          </a:p>
          <a:p>
            <a:r>
              <a:rPr lang="en-US" dirty="0" smtClean="0"/>
              <a:t>better than that of</a:t>
            </a:r>
          </a:p>
          <a:p>
            <a:r>
              <a:rPr lang="en-US" dirty="0" smtClean="0"/>
              <a:t>the best forecast,</a:t>
            </a:r>
          </a:p>
          <a:p>
            <a:r>
              <a:rPr lang="en-US" dirty="0" smtClean="0"/>
              <a:t>from ECMWF.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83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9031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Case study</a:t>
            </a:r>
            <a:endParaRPr lang="en-US" sz="6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5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n_precip_forecasts_20140124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48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_precip_forecasts_20140124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70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w_ensemble_POP_forecast_2014012400_108_to_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241887">
            <a:off x="1539584" y="1557104"/>
            <a:ext cx="695858" cy="7916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05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scaled_POP_forecast_2014012400_108_to_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241887">
            <a:off x="1539584" y="1557104"/>
            <a:ext cx="695858" cy="7916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9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6"/>
            <a:ext cx="8229600" cy="6836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NDFD POP product example</a:t>
            </a:r>
            <a:endParaRPr lang="en-US" dirty="0"/>
          </a:p>
        </p:txBody>
      </p:sp>
      <p:pic>
        <p:nvPicPr>
          <p:cNvPr id="5" name="Picture 4" descr="Screen Shot 2014-12-31 at 10.11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6" y="958257"/>
            <a:ext cx="7208464" cy="58997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20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63" y="274638"/>
            <a:ext cx="8863483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Benefits of CDF correction may not generalize to higher precipitation amounts</a:t>
            </a:r>
            <a:endParaRPr lang="en-US" sz="3600" dirty="0"/>
          </a:p>
        </p:txBody>
      </p:sp>
      <p:pic>
        <p:nvPicPr>
          <p:cNvPr id="4" name="Picture 3" descr="relia_statdown+raw_47km_108_to_120h_p10m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1" y="1591900"/>
            <a:ext cx="4861015" cy="526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9876" y="2096436"/>
            <a:ext cx="324082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Applying the same methodology</a:t>
            </a:r>
          </a:p>
          <a:p>
            <a:r>
              <a:rPr lang="en-US" dirty="0" smtClean="0"/>
              <a:t>to &gt; 10 mm 12 h</a:t>
            </a:r>
            <a:r>
              <a:rPr lang="en-US" baseline="30000" dirty="0" smtClean="0"/>
              <a:t>-1</a:t>
            </a:r>
            <a:r>
              <a:rPr lang="en-US" dirty="0" smtClean="0"/>
              <a:t> forecasts, we</a:t>
            </a:r>
          </a:p>
          <a:p>
            <a:r>
              <a:rPr lang="en-US" dirty="0" smtClean="0"/>
              <a:t>see little improvement as a</a:t>
            </a:r>
          </a:p>
          <a:p>
            <a:r>
              <a:rPr lang="en-US" dirty="0" smtClean="0"/>
              <a:t>result of statistical downscaling</a:t>
            </a:r>
          </a:p>
          <a:p>
            <a:r>
              <a:rPr lang="en-US" dirty="0" smtClean="0"/>
              <a:t>or CDF-based bias corrections.</a:t>
            </a:r>
          </a:p>
          <a:p>
            <a:endParaRPr lang="en-US" dirty="0"/>
          </a:p>
          <a:p>
            <a:r>
              <a:rPr lang="en-US" dirty="0" smtClean="0"/>
              <a:t>It’s likely that 60 days, even with</a:t>
            </a:r>
          </a:p>
          <a:p>
            <a:r>
              <a:rPr lang="en-US" dirty="0" smtClean="0"/>
              <a:t>supplemental locations, is not</a:t>
            </a:r>
          </a:p>
          <a:p>
            <a:r>
              <a:rPr lang="en-US" dirty="0" smtClean="0"/>
              <a:t>enough samples to properly</a:t>
            </a:r>
          </a:p>
          <a:p>
            <a:r>
              <a:rPr lang="en-US" dirty="0" smtClean="0"/>
              <a:t>adjust &gt; 10 mm forecasts</a:t>
            </a:r>
          </a:p>
          <a:p>
            <a:r>
              <a:rPr lang="en-US" dirty="0" smtClean="0"/>
              <a:t>(reforecasts and/or other</a:t>
            </a:r>
          </a:p>
          <a:p>
            <a:r>
              <a:rPr lang="en-US" dirty="0" smtClean="0"/>
              <a:t>post-processing approach</a:t>
            </a:r>
          </a:p>
          <a:p>
            <a:r>
              <a:rPr lang="en-US" dirty="0" smtClean="0"/>
              <a:t>needed)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25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/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9307"/>
            <a:ext cx="8229600" cy="49065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appears to be possible to add skill, improve reliability of multi-model ensemble POP with statistical downscaling and CDF bias correction.</a:t>
            </a:r>
          </a:p>
          <a:p>
            <a:r>
              <a:rPr lang="en-US" dirty="0" smtClean="0"/>
              <a:t>Improvements to probabilities for higher event thresholds more marginal, probably because CDFs used in bias correction are noisy with small sample size at higher </a:t>
            </a:r>
            <a:r>
              <a:rPr lang="en-US" dirty="0" err="1" smtClean="0"/>
              <a:t>quantiles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method is being evaluated in real time by forecasters.</a:t>
            </a:r>
          </a:p>
          <a:p>
            <a:pPr lvl="1"/>
            <a:r>
              <a:rPr lang="en-US" dirty="0" smtClean="0"/>
              <a:t>Pending evaluation, will migrate this technology to downscale using 4-km Stage IV </a:t>
            </a:r>
            <a:r>
              <a:rPr lang="en-US" dirty="0" err="1" smtClean="0"/>
              <a:t>precip</a:t>
            </a:r>
            <a:r>
              <a:rPr lang="en-US" dirty="0" smtClean="0"/>
              <a:t> analyses.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11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60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 for weighting smoothed vs. original ensemble probabilities.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Screen Shot 2015-01-02 at 10.30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9" y="1896362"/>
            <a:ext cx="7015068" cy="436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2484" y="1661491"/>
            <a:ext cx="1165561" cy="6524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03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Terrain-height 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4" y="1417638"/>
            <a:ext cx="6930305" cy="49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5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Weight applied adjusted ensemble probabilities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4" y="1282520"/>
            <a:ext cx="7606047" cy="50738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9820" y="1644093"/>
            <a:ext cx="4213380" cy="269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58821" y="1569801"/>
            <a:ext cx="6776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Weight applied to CDF bias-corrected and downscaled multi-model ensemble probabilities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848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87" y="411532"/>
            <a:ext cx="8570777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Challenge: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for NWS “National Blend” project, little training data exists, or it’s hard to get(and archive).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GEFS</a:t>
            </a:r>
            <a:r>
              <a:rPr lang="en-US" sz="2600" dirty="0" smtClean="0"/>
              <a:t>: will change soon to new version, obviating the existing reforecasts.</a:t>
            </a:r>
          </a:p>
          <a:p>
            <a:r>
              <a:rPr lang="en-US" sz="2600" b="1" dirty="0" smtClean="0"/>
              <a:t>ECMWF</a:t>
            </a:r>
            <a:r>
              <a:rPr lang="en-US" sz="2600" dirty="0" smtClean="0"/>
              <a:t>: ~20-year, 1x weekly reforecasts, but have not been made available to us (yet).</a:t>
            </a:r>
          </a:p>
          <a:p>
            <a:r>
              <a:rPr lang="en-US" sz="2600" b="1" dirty="0" smtClean="0"/>
              <a:t>CMC</a:t>
            </a:r>
            <a:r>
              <a:rPr lang="en-US" sz="2600" dirty="0" smtClean="0"/>
              <a:t>: ~ 5 years of reforecasts based on ERA-Interim with near-surface adjustment; not available for this project (yet).</a:t>
            </a:r>
          </a:p>
          <a:p>
            <a:r>
              <a:rPr lang="en-US" sz="2600" dirty="0" smtClean="0"/>
              <a:t>No reforecasts for control/deterministic of various centers.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6356350"/>
            <a:ext cx="785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limits the range of post-processing methodologies we feel comfortable trying.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1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83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might we reasonably do to post-process multi-model ensemble guidance?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658" y="2088430"/>
            <a:ext cx="4409996" cy="371208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Previously (Hamill, July 2012 </a:t>
            </a:r>
            <a:r>
              <a:rPr lang="en-US" sz="2400" i="1" dirty="0" smtClean="0"/>
              <a:t>MWR</a:t>
            </a:r>
            <a:r>
              <a:rPr lang="en-US" sz="2400" dirty="0" smtClean="0"/>
              <a:t>) multi-model ensembles for POP (July-Oct 2010) averaged to 1 degree grid verified against 1-degree CCPA.</a:t>
            </a:r>
          </a:p>
          <a:p>
            <a:endParaRPr lang="en-US" sz="2400" dirty="0"/>
          </a:p>
          <a:p>
            <a:r>
              <a:rPr lang="en-US" sz="2400" dirty="0" smtClean="0"/>
              <a:t>This procedure produced reliable POP forecasts.</a:t>
            </a:r>
          </a:p>
          <a:p>
            <a:endParaRPr lang="en-US" sz="2400" dirty="0"/>
          </a:p>
          <a:p>
            <a:r>
              <a:rPr lang="en-US" sz="2400" dirty="0" smtClean="0"/>
              <a:t>Models were ECMWF, UK Met Office, CMC, and NCEP.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0621" y="6366638"/>
            <a:ext cx="867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1-degree forecasts are not high-enough resolution for Nat’l Blend; desire on 2.5-km grid.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4-12-31 at 10.5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" y="1903764"/>
            <a:ext cx="4532685" cy="44628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91438" y="1853752"/>
            <a:ext cx="2079209" cy="340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1602" y="1719098"/>
            <a:ext cx="38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Multi-model reliability, Day +5, &gt; 1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3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SM_ppt_30yr_normal_4kmM2_annu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73" y="1098606"/>
            <a:ext cx="6628396" cy="4708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114" y="5882942"/>
            <a:ext cx="7809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Problem 1</a:t>
            </a:r>
            <a:r>
              <a:rPr lang="en-US" sz="2400" dirty="0" smtClean="0"/>
              <a:t>: coherent climatological detail, esp. in western US </a:t>
            </a:r>
          </a:p>
          <a:p>
            <a:pPr algn="ctr"/>
            <a:r>
              <a:rPr lang="en-US" sz="2400" dirty="0" smtClean="0"/>
              <a:t>at scales &lt; 10 km, below the model-resolvable scales.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8568" y="144499"/>
            <a:ext cx="8525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Why we don’t expect &gt;10-km global ensemble forecasts to be reliable when verified against &lt; 10-km analyses.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1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2: sub-grid variability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19666" y="1749494"/>
            <a:ext cx="7605" cy="12016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27273" y="2951117"/>
            <a:ext cx="595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116" y="2028450"/>
            <a:ext cx="92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9046" y="3245284"/>
            <a:ext cx="20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east-west grid box #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13945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5828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7293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0382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0071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7271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13945" y="22362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00619" y="187117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87293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0382" y="258606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43787" y="1727564"/>
            <a:ext cx="117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large scale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546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3445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894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62751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66477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384405" y="1962736"/>
            <a:ext cx="39545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1878" y="4304550"/>
            <a:ext cx="709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we have a precipitation forecast along a segment of a latitude circle.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sub-grid variability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19666" y="1749494"/>
            <a:ext cx="7605" cy="12016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27273" y="2951117"/>
            <a:ext cx="595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116" y="2028450"/>
            <a:ext cx="92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9046" y="3245284"/>
            <a:ext cx="20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east-west grid box #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13945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5828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7293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0382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0071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7271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13945" y="22362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00619" y="187117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87293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0382" y="258606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43787" y="1727564"/>
            <a:ext cx="117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large scale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546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3445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894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62751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66477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384405" y="1962736"/>
            <a:ext cx="39545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385007" y="2358503"/>
            <a:ext cx="395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43787" y="2173837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fine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1041878" y="1741594"/>
            <a:ext cx="5924255" cy="1194018"/>
          </a:xfrm>
          <a:custGeom>
            <a:avLst/>
            <a:gdLst>
              <a:gd name="connsiteX0" fmla="*/ 0 w 5924255"/>
              <a:gd name="connsiteY0" fmla="*/ 212946 h 1194018"/>
              <a:gd name="connsiteX1" fmla="*/ 60840 w 5924255"/>
              <a:gd name="connsiteY1" fmla="*/ 205340 h 1194018"/>
              <a:gd name="connsiteX2" fmla="*/ 91259 w 5924255"/>
              <a:gd name="connsiteY2" fmla="*/ 197735 h 1194018"/>
              <a:gd name="connsiteX3" fmla="*/ 159704 w 5924255"/>
              <a:gd name="connsiteY3" fmla="*/ 205340 h 1194018"/>
              <a:gd name="connsiteX4" fmla="*/ 190124 w 5924255"/>
              <a:gd name="connsiteY4" fmla="*/ 220551 h 1194018"/>
              <a:gd name="connsiteX5" fmla="*/ 243358 w 5924255"/>
              <a:gd name="connsiteY5" fmla="*/ 258577 h 1194018"/>
              <a:gd name="connsiteX6" fmla="*/ 296593 w 5924255"/>
              <a:gd name="connsiteY6" fmla="*/ 288998 h 1194018"/>
              <a:gd name="connsiteX7" fmla="*/ 334618 w 5924255"/>
              <a:gd name="connsiteY7" fmla="*/ 319418 h 1194018"/>
              <a:gd name="connsiteX8" fmla="*/ 365037 w 5924255"/>
              <a:gd name="connsiteY8" fmla="*/ 357445 h 1194018"/>
              <a:gd name="connsiteX9" fmla="*/ 410667 w 5924255"/>
              <a:gd name="connsiteY9" fmla="*/ 372655 h 1194018"/>
              <a:gd name="connsiteX10" fmla="*/ 486717 w 5924255"/>
              <a:gd name="connsiteY10" fmla="*/ 418286 h 1194018"/>
              <a:gd name="connsiteX11" fmla="*/ 555161 w 5924255"/>
              <a:gd name="connsiteY11" fmla="*/ 448707 h 1194018"/>
              <a:gd name="connsiteX12" fmla="*/ 577976 w 5924255"/>
              <a:gd name="connsiteY12" fmla="*/ 456312 h 1194018"/>
              <a:gd name="connsiteX13" fmla="*/ 600791 w 5924255"/>
              <a:gd name="connsiteY13" fmla="*/ 471523 h 1194018"/>
              <a:gd name="connsiteX14" fmla="*/ 981038 w 5924255"/>
              <a:gd name="connsiteY14" fmla="*/ 486733 h 1194018"/>
              <a:gd name="connsiteX15" fmla="*/ 996248 w 5924255"/>
              <a:gd name="connsiteY15" fmla="*/ 501944 h 1194018"/>
              <a:gd name="connsiteX16" fmla="*/ 1049483 w 5924255"/>
              <a:gd name="connsiteY16" fmla="*/ 463918 h 1194018"/>
              <a:gd name="connsiteX17" fmla="*/ 1057088 w 5924255"/>
              <a:gd name="connsiteY17" fmla="*/ 425891 h 1194018"/>
              <a:gd name="connsiteX18" fmla="*/ 1087508 w 5924255"/>
              <a:gd name="connsiteY18" fmla="*/ 380260 h 1194018"/>
              <a:gd name="connsiteX19" fmla="*/ 1110322 w 5924255"/>
              <a:gd name="connsiteY19" fmla="*/ 342234 h 1194018"/>
              <a:gd name="connsiteX20" fmla="*/ 1140742 w 5924255"/>
              <a:gd name="connsiteY20" fmla="*/ 281392 h 1194018"/>
              <a:gd name="connsiteX21" fmla="*/ 1224397 w 5924255"/>
              <a:gd name="connsiteY21" fmla="*/ 266182 h 1194018"/>
              <a:gd name="connsiteX22" fmla="*/ 1247212 w 5924255"/>
              <a:gd name="connsiteY22" fmla="*/ 281392 h 1194018"/>
              <a:gd name="connsiteX23" fmla="*/ 1300446 w 5924255"/>
              <a:gd name="connsiteY23" fmla="*/ 342234 h 1194018"/>
              <a:gd name="connsiteX24" fmla="*/ 1330866 w 5924255"/>
              <a:gd name="connsiteY24" fmla="*/ 380260 h 1194018"/>
              <a:gd name="connsiteX25" fmla="*/ 1361286 w 5924255"/>
              <a:gd name="connsiteY25" fmla="*/ 425891 h 1194018"/>
              <a:gd name="connsiteX26" fmla="*/ 1368891 w 5924255"/>
              <a:gd name="connsiteY26" fmla="*/ 456312 h 1194018"/>
              <a:gd name="connsiteX27" fmla="*/ 1384101 w 5924255"/>
              <a:gd name="connsiteY27" fmla="*/ 486733 h 1194018"/>
              <a:gd name="connsiteX28" fmla="*/ 1399310 w 5924255"/>
              <a:gd name="connsiteY28" fmla="*/ 532364 h 1194018"/>
              <a:gd name="connsiteX29" fmla="*/ 1422125 w 5924255"/>
              <a:gd name="connsiteY29" fmla="*/ 539970 h 1194018"/>
              <a:gd name="connsiteX30" fmla="*/ 1482965 w 5924255"/>
              <a:gd name="connsiteY30" fmla="*/ 593206 h 1194018"/>
              <a:gd name="connsiteX31" fmla="*/ 1498175 w 5924255"/>
              <a:gd name="connsiteY31" fmla="*/ 608417 h 1194018"/>
              <a:gd name="connsiteX32" fmla="*/ 1513385 w 5924255"/>
              <a:gd name="connsiteY32" fmla="*/ 631232 h 1194018"/>
              <a:gd name="connsiteX33" fmla="*/ 1543805 w 5924255"/>
              <a:gd name="connsiteY33" fmla="*/ 646443 h 1194018"/>
              <a:gd name="connsiteX34" fmla="*/ 1581829 w 5924255"/>
              <a:gd name="connsiteY34" fmla="*/ 676863 h 1194018"/>
              <a:gd name="connsiteX35" fmla="*/ 1604644 w 5924255"/>
              <a:gd name="connsiteY35" fmla="*/ 684469 h 1194018"/>
              <a:gd name="connsiteX36" fmla="*/ 1627459 w 5924255"/>
              <a:gd name="connsiteY36" fmla="*/ 699679 h 1194018"/>
              <a:gd name="connsiteX37" fmla="*/ 1665484 w 5924255"/>
              <a:gd name="connsiteY37" fmla="*/ 714890 h 1194018"/>
              <a:gd name="connsiteX38" fmla="*/ 1695903 w 5924255"/>
              <a:gd name="connsiteY38" fmla="*/ 737705 h 1194018"/>
              <a:gd name="connsiteX39" fmla="*/ 1787163 w 5924255"/>
              <a:gd name="connsiteY39" fmla="*/ 752916 h 1194018"/>
              <a:gd name="connsiteX40" fmla="*/ 1817583 w 5924255"/>
              <a:gd name="connsiteY40" fmla="*/ 760521 h 1194018"/>
              <a:gd name="connsiteX41" fmla="*/ 1870817 w 5924255"/>
              <a:gd name="connsiteY41" fmla="*/ 752916 h 1194018"/>
              <a:gd name="connsiteX42" fmla="*/ 1939262 w 5924255"/>
              <a:gd name="connsiteY42" fmla="*/ 699679 h 1194018"/>
              <a:gd name="connsiteX43" fmla="*/ 1962077 w 5924255"/>
              <a:gd name="connsiteY43" fmla="*/ 692074 h 1194018"/>
              <a:gd name="connsiteX44" fmla="*/ 1984892 w 5924255"/>
              <a:gd name="connsiteY44" fmla="*/ 676863 h 1194018"/>
              <a:gd name="connsiteX45" fmla="*/ 2007706 w 5924255"/>
              <a:gd name="connsiteY45" fmla="*/ 669258 h 1194018"/>
              <a:gd name="connsiteX46" fmla="*/ 2038126 w 5924255"/>
              <a:gd name="connsiteY46" fmla="*/ 646443 h 1194018"/>
              <a:gd name="connsiteX47" fmla="*/ 2060941 w 5924255"/>
              <a:gd name="connsiteY47" fmla="*/ 631232 h 1194018"/>
              <a:gd name="connsiteX48" fmla="*/ 2098966 w 5924255"/>
              <a:gd name="connsiteY48" fmla="*/ 593206 h 1194018"/>
              <a:gd name="connsiteX49" fmla="*/ 2129386 w 5924255"/>
              <a:gd name="connsiteY49" fmla="*/ 547575 h 1194018"/>
              <a:gd name="connsiteX50" fmla="*/ 2159805 w 5924255"/>
              <a:gd name="connsiteY50" fmla="*/ 509549 h 1194018"/>
              <a:gd name="connsiteX51" fmla="*/ 2190225 w 5924255"/>
              <a:gd name="connsiteY51" fmla="*/ 463918 h 1194018"/>
              <a:gd name="connsiteX52" fmla="*/ 2213040 w 5924255"/>
              <a:gd name="connsiteY52" fmla="*/ 425891 h 1194018"/>
              <a:gd name="connsiteX53" fmla="*/ 2228250 w 5924255"/>
              <a:gd name="connsiteY53" fmla="*/ 380260 h 1194018"/>
              <a:gd name="connsiteX54" fmla="*/ 2235855 w 5924255"/>
              <a:gd name="connsiteY54" fmla="*/ 357445 h 1194018"/>
              <a:gd name="connsiteX55" fmla="*/ 2281485 w 5924255"/>
              <a:gd name="connsiteY55" fmla="*/ 342234 h 1194018"/>
              <a:gd name="connsiteX56" fmla="*/ 2304299 w 5924255"/>
              <a:gd name="connsiteY56" fmla="*/ 334629 h 1194018"/>
              <a:gd name="connsiteX57" fmla="*/ 2349929 w 5924255"/>
              <a:gd name="connsiteY57" fmla="*/ 296603 h 1194018"/>
              <a:gd name="connsiteX58" fmla="*/ 2357534 w 5924255"/>
              <a:gd name="connsiteY58" fmla="*/ 273787 h 1194018"/>
              <a:gd name="connsiteX59" fmla="*/ 2372744 w 5924255"/>
              <a:gd name="connsiteY59" fmla="*/ 250972 h 1194018"/>
              <a:gd name="connsiteX60" fmla="*/ 2387954 w 5924255"/>
              <a:gd name="connsiteY60" fmla="*/ 205340 h 1194018"/>
              <a:gd name="connsiteX61" fmla="*/ 2410769 w 5924255"/>
              <a:gd name="connsiteY61" fmla="*/ 167314 h 1194018"/>
              <a:gd name="connsiteX62" fmla="*/ 2433583 w 5924255"/>
              <a:gd name="connsiteY62" fmla="*/ 152104 h 1194018"/>
              <a:gd name="connsiteX63" fmla="*/ 2448793 w 5924255"/>
              <a:gd name="connsiteY63" fmla="*/ 129288 h 1194018"/>
              <a:gd name="connsiteX64" fmla="*/ 2509633 w 5924255"/>
              <a:gd name="connsiteY64" fmla="*/ 76052 h 1194018"/>
              <a:gd name="connsiteX65" fmla="*/ 2524843 w 5924255"/>
              <a:gd name="connsiteY65" fmla="*/ 53236 h 1194018"/>
              <a:gd name="connsiteX66" fmla="*/ 2570473 w 5924255"/>
              <a:gd name="connsiteY66" fmla="*/ 15210 h 1194018"/>
              <a:gd name="connsiteX67" fmla="*/ 2593287 w 5924255"/>
              <a:gd name="connsiteY67" fmla="*/ 7605 h 1194018"/>
              <a:gd name="connsiteX68" fmla="*/ 2669337 w 5924255"/>
              <a:gd name="connsiteY68" fmla="*/ 60841 h 1194018"/>
              <a:gd name="connsiteX69" fmla="*/ 2684547 w 5924255"/>
              <a:gd name="connsiteY69" fmla="*/ 76052 h 1194018"/>
              <a:gd name="connsiteX70" fmla="*/ 2692152 w 5924255"/>
              <a:gd name="connsiteY70" fmla="*/ 98867 h 1194018"/>
              <a:gd name="connsiteX71" fmla="*/ 2730176 w 5924255"/>
              <a:gd name="connsiteY71" fmla="*/ 136893 h 1194018"/>
              <a:gd name="connsiteX72" fmla="*/ 2745386 w 5924255"/>
              <a:gd name="connsiteY72" fmla="*/ 152104 h 1194018"/>
              <a:gd name="connsiteX73" fmla="*/ 2760596 w 5924255"/>
              <a:gd name="connsiteY73" fmla="*/ 174919 h 1194018"/>
              <a:gd name="connsiteX74" fmla="*/ 2806226 w 5924255"/>
              <a:gd name="connsiteY74" fmla="*/ 205340 h 1194018"/>
              <a:gd name="connsiteX75" fmla="*/ 2874670 w 5924255"/>
              <a:gd name="connsiteY75" fmla="*/ 228156 h 1194018"/>
              <a:gd name="connsiteX76" fmla="*/ 2897485 w 5924255"/>
              <a:gd name="connsiteY76" fmla="*/ 235761 h 1194018"/>
              <a:gd name="connsiteX77" fmla="*/ 2927905 w 5924255"/>
              <a:gd name="connsiteY77" fmla="*/ 250972 h 1194018"/>
              <a:gd name="connsiteX78" fmla="*/ 3026769 w 5924255"/>
              <a:gd name="connsiteY78" fmla="*/ 266182 h 1194018"/>
              <a:gd name="connsiteX79" fmla="*/ 3087609 w 5924255"/>
              <a:gd name="connsiteY79" fmla="*/ 250972 h 1194018"/>
              <a:gd name="connsiteX80" fmla="*/ 3133239 w 5924255"/>
              <a:gd name="connsiteY80" fmla="*/ 220551 h 1194018"/>
              <a:gd name="connsiteX81" fmla="*/ 3156054 w 5924255"/>
              <a:gd name="connsiteY81" fmla="*/ 174919 h 1194018"/>
              <a:gd name="connsiteX82" fmla="*/ 3171263 w 5924255"/>
              <a:gd name="connsiteY82" fmla="*/ 129288 h 1194018"/>
              <a:gd name="connsiteX83" fmla="*/ 3232103 w 5924255"/>
              <a:gd name="connsiteY83" fmla="*/ 106473 h 1194018"/>
              <a:gd name="connsiteX84" fmla="*/ 3277733 w 5924255"/>
              <a:gd name="connsiteY84" fmla="*/ 76052 h 1194018"/>
              <a:gd name="connsiteX85" fmla="*/ 3308153 w 5924255"/>
              <a:gd name="connsiteY85" fmla="*/ 60841 h 1194018"/>
              <a:gd name="connsiteX86" fmla="*/ 3330967 w 5924255"/>
              <a:gd name="connsiteY86" fmla="*/ 53236 h 1194018"/>
              <a:gd name="connsiteX87" fmla="*/ 3353782 w 5924255"/>
              <a:gd name="connsiteY87" fmla="*/ 38026 h 1194018"/>
              <a:gd name="connsiteX88" fmla="*/ 3407017 w 5924255"/>
              <a:gd name="connsiteY88" fmla="*/ 22815 h 1194018"/>
              <a:gd name="connsiteX89" fmla="*/ 3452647 w 5924255"/>
              <a:gd name="connsiteY89" fmla="*/ 0 h 1194018"/>
              <a:gd name="connsiteX90" fmla="*/ 3521091 w 5924255"/>
              <a:gd name="connsiteY90" fmla="*/ 15210 h 1194018"/>
              <a:gd name="connsiteX91" fmla="*/ 3559116 w 5924255"/>
              <a:gd name="connsiteY91" fmla="*/ 45631 h 1194018"/>
              <a:gd name="connsiteX92" fmla="*/ 3566721 w 5924255"/>
              <a:gd name="connsiteY92" fmla="*/ 68446 h 1194018"/>
              <a:gd name="connsiteX93" fmla="*/ 3604746 w 5924255"/>
              <a:gd name="connsiteY93" fmla="*/ 114078 h 1194018"/>
              <a:gd name="connsiteX94" fmla="*/ 3657980 w 5924255"/>
              <a:gd name="connsiteY94" fmla="*/ 182525 h 1194018"/>
              <a:gd name="connsiteX95" fmla="*/ 3680795 w 5924255"/>
              <a:gd name="connsiteY95" fmla="*/ 266182 h 1194018"/>
              <a:gd name="connsiteX96" fmla="*/ 3696005 w 5924255"/>
              <a:gd name="connsiteY96" fmla="*/ 311813 h 1194018"/>
              <a:gd name="connsiteX97" fmla="*/ 3711215 w 5924255"/>
              <a:gd name="connsiteY97" fmla="*/ 334629 h 1194018"/>
              <a:gd name="connsiteX98" fmla="*/ 3741635 w 5924255"/>
              <a:gd name="connsiteY98" fmla="*/ 387865 h 1194018"/>
              <a:gd name="connsiteX99" fmla="*/ 3764449 w 5924255"/>
              <a:gd name="connsiteY99" fmla="*/ 433497 h 1194018"/>
              <a:gd name="connsiteX100" fmla="*/ 3787264 w 5924255"/>
              <a:gd name="connsiteY100" fmla="*/ 471523 h 1194018"/>
              <a:gd name="connsiteX101" fmla="*/ 3832894 w 5924255"/>
              <a:gd name="connsiteY101" fmla="*/ 501944 h 1194018"/>
              <a:gd name="connsiteX102" fmla="*/ 3840499 w 5924255"/>
              <a:gd name="connsiteY102" fmla="*/ 524759 h 1194018"/>
              <a:gd name="connsiteX103" fmla="*/ 3878524 w 5924255"/>
              <a:gd name="connsiteY103" fmla="*/ 555180 h 1194018"/>
              <a:gd name="connsiteX104" fmla="*/ 3901339 w 5924255"/>
              <a:gd name="connsiteY104" fmla="*/ 577996 h 1194018"/>
              <a:gd name="connsiteX105" fmla="*/ 3924153 w 5924255"/>
              <a:gd name="connsiteY105" fmla="*/ 585601 h 1194018"/>
              <a:gd name="connsiteX106" fmla="*/ 3969783 w 5924255"/>
              <a:gd name="connsiteY106" fmla="*/ 608417 h 1194018"/>
              <a:gd name="connsiteX107" fmla="*/ 4045833 w 5924255"/>
              <a:gd name="connsiteY107" fmla="*/ 600811 h 1194018"/>
              <a:gd name="connsiteX108" fmla="*/ 4091462 w 5924255"/>
              <a:gd name="connsiteY108" fmla="*/ 570390 h 1194018"/>
              <a:gd name="connsiteX109" fmla="*/ 4365240 w 5924255"/>
              <a:gd name="connsiteY109" fmla="*/ 562785 h 1194018"/>
              <a:gd name="connsiteX110" fmla="*/ 4380450 w 5924255"/>
              <a:gd name="connsiteY110" fmla="*/ 539970 h 1194018"/>
              <a:gd name="connsiteX111" fmla="*/ 4395660 w 5924255"/>
              <a:gd name="connsiteY111" fmla="*/ 524759 h 1194018"/>
              <a:gd name="connsiteX112" fmla="*/ 4403265 w 5924255"/>
              <a:gd name="connsiteY112" fmla="*/ 501944 h 1194018"/>
              <a:gd name="connsiteX113" fmla="*/ 4433685 w 5924255"/>
              <a:gd name="connsiteY113" fmla="*/ 456312 h 1194018"/>
              <a:gd name="connsiteX114" fmla="*/ 4486920 w 5924255"/>
              <a:gd name="connsiteY114" fmla="*/ 433497 h 1194018"/>
              <a:gd name="connsiteX115" fmla="*/ 4524944 w 5924255"/>
              <a:gd name="connsiteY115" fmla="*/ 395471 h 1194018"/>
              <a:gd name="connsiteX116" fmla="*/ 4540154 w 5924255"/>
              <a:gd name="connsiteY116" fmla="*/ 380260 h 1194018"/>
              <a:gd name="connsiteX117" fmla="*/ 4555364 w 5924255"/>
              <a:gd name="connsiteY117" fmla="*/ 349839 h 1194018"/>
              <a:gd name="connsiteX118" fmla="*/ 4562969 w 5924255"/>
              <a:gd name="connsiteY118" fmla="*/ 319418 h 1194018"/>
              <a:gd name="connsiteX119" fmla="*/ 4570574 w 5924255"/>
              <a:gd name="connsiteY119" fmla="*/ 296603 h 1194018"/>
              <a:gd name="connsiteX120" fmla="*/ 4585784 w 5924255"/>
              <a:gd name="connsiteY120" fmla="*/ 258577 h 1194018"/>
              <a:gd name="connsiteX121" fmla="*/ 4623809 w 5924255"/>
              <a:gd name="connsiteY121" fmla="*/ 220551 h 1194018"/>
              <a:gd name="connsiteX122" fmla="*/ 4661833 w 5924255"/>
              <a:gd name="connsiteY122" fmla="*/ 190130 h 1194018"/>
              <a:gd name="connsiteX123" fmla="*/ 4684648 w 5924255"/>
              <a:gd name="connsiteY123" fmla="*/ 174919 h 1194018"/>
              <a:gd name="connsiteX124" fmla="*/ 4730278 w 5924255"/>
              <a:gd name="connsiteY124" fmla="*/ 159709 h 1194018"/>
              <a:gd name="connsiteX125" fmla="*/ 4753093 w 5924255"/>
              <a:gd name="connsiteY125" fmla="*/ 167314 h 1194018"/>
              <a:gd name="connsiteX126" fmla="*/ 4768303 w 5924255"/>
              <a:gd name="connsiteY126" fmla="*/ 182525 h 1194018"/>
              <a:gd name="connsiteX127" fmla="*/ 4791118 w 5924255"/>
              <a:gd name="connsiteY127" fmla="*/ 197735 h 1194018"/>
              <a:gd name="connsiteX128" fmla="*/ 4821537 w 5924255"/>
              <a:gd name="connsiteY128" fmla="*/ 235761 h 1194018"/>
              <a:gd name="connsiteX129" fmla="*/ 4829142 w 5924255"/>
              <a:gd name="connsiteY129" fmla="*/ 258577 h 1194018"/>
              <a:gd name="connsiteX130" fmla="*/ 4859562 w 5924255"/>
              <a:gd name="connsiteY130" fmla="*/ 296603 h 1194018"/>
              <a:gd name="connsiteX131" fmla="*/ 4889982 w 5924255"/>
              <a:gd name="connsiteY131" fmla="*/ 334629 h 1194018"/>
              <a:gd name="connsiteX132" fmla="*/ 4897587 w 5924255"/>
              <a:gd name="connsiteY132" fmla="*/ 357445 h 1194018"/>
              <a:gd name="connsiteX133" fmla="*/ 4928007 w 5924255"/>
              <a:gd name="connsiteY133" fmla="*/ 410681 h 1194018"/>
              <a:gd name="connsiteX134" fmla="*/ 4943217 w 5924255"/>
              <a:gd name="connsiteY134" fmla="*/ 456312 h 1194018"/>
              <a:gd name="connsiteX135" fmla="*/ 4950821 w 5924255"/>
              <a:gd name="connsiteY135" fmla="*/ 517154 h 1194018"/>
              <a:gd name="connsiteX136" fmla="*/ 4966031 w 5924255"/>
              <a:gd name="connsiteY136" fmla="*/ 707284 h 1194018"/>
              <a:gd name="connsiteX137" fmla="*/ 4988846 w 5924255"/>
              <a:gd name="connsiteY137" fmla="*/ 752916 h 1194018"/>
              <a:gd name="connsiteX138" fmla="*/ 4996451 w 5924255"/>
              <a:gd name="connsiteY138" fmla="*/ 775731 h 1194018"/>
              <a:gd name="connsiteX139" fmla="*/ 5026871 w 5924255"/>
              <a:gd name="connsiteY139" fmla="*/ 828968 h 1194018"/>
              <a:gd name="connsiteX140" fmla="*/ 5057291 w 5924255"/>
              <a:gd name="connsiteY140" fmla="*/ 882204 h 1194018"/>
              <a:gd name="connsiteX141" fmla="*/ 5087711 w 5924255"/>
              <a:gd name="connsiteY141" fmla="*/ 927835 h 1194018"/>
              <a:gd name="connsiteX142" fmla="*/ 5118130 w 5924255"/>
              <a:gd name="connsiteY142" fmla="*/ 965862 h 1194018"/>
              <a:gd name="connsiteX143" fmla="*/ 5133340 w 5924255"/>
              <a:gd name="connsiteY143" fmla="*/ 1011493 h 1194018"/>
              <a:gd name="connsiteX144" fmla="*/ 5163760 w 5924255"/>
              <a:gd name="connsiteY144" fmla="*/ 1057124 h 1194018"/>
              <a:gd name="connsiteX145" fmla="*/ 5178970 w 5924255"/>
              <a:gd name="connsiteY145" fmla="*/ 1079940 h 1194018"/>
              <a:gd name="connsiteX146" fmla="*/ 5186575 w 5924255"/>
              <a:gd name="connsiteY146" fmla="*/ 1102755 h 1194018"/>
              <a:gd name="connsiteX147" fmla="*/ 5247414 w 5924255"/>
              <a:gd name="connsiteY147" fmla="*/ 1148387 h 1194018"/>
              <a:gd name="connsiteX148" fmla="*/ 5277834 w 5924255"/>
              <a:gd name="connsiteY148" fmla="*/ 1163597 h 1194018"/>
              <a:gd name="connsiteX149" fmla="*/ 5300649 w 5924255"/>
              <a:gd name="connsiteY149" fmla="*/ 1178807 h 1194018"/>
              <a:gd name="connsiteX150" fmla="*/ 5361489 w 5924255"/>
              <a:gd name="connsiteY150" fmla="*/ 1194018 h 1194018"/>
              <a:gd name="connsiteX151" fmla="*/ 5726526 w 5924255"/>
              <a:gd name="connsiteY151" fmla="*/ 1194018 h 1194018"/>
              <a:gd name="connsiteX152" fmla="*/ 5848205 w 5924255"/>
              <a:gd name="connsiteY152" fmla="*/ 1186413 h 1194018"/>
              <a:gd name="connsiteX153" fmla="*/ 5855810 w 5924255"/>
              <a:gd name="connsiteY153" fmla="*/ 1163597 h 1194018"/>
              <a:gd name="connsiteX154" fmla="*/ 5871020 w 5924255"/>
              <a:gd name="connsiteY154" fmla="*/ 1095150 h 1194018"/>
              <a:gd name="connsiteX155" fmla="*/ 5878625 w 5924255"/>
              <a:gd name="connsiteY155" fmla="*/ 1072334 h 1194018"/>
              <a:gd name="connsiteX156" fmla="*/ 5893835 w 5924255"/>
              <a:gd name="connsiteY156" fmla="*/ 1049519 h 1194018"/>
              <a:gd name="connsiteX157" fmla="*/ 5901440 w 5924255"/>
              <a:gd name="connsiteY157" fmla="*/ 1026703 h 1194018"/>
              <a:gd name="connsiteX158" fmla="*/ 5924255 w 5924255"/>
              <a:gd name="connsiteY158" fmla="*/ 1011493 h 119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5924255" h="1194018">
                <a:moveTo>
                  <a:pt x="0" y="212946"/>
                </a:moveTo>
                <a:cubicBezTo>
                  <a:pt x="20280" y="210411"/>
                  <a:pt x="40680" y="208700"/>
                  <a:pt x="60840" y="205340"/>
                </a:cubicBezTo>
                <a:cubicBezTo>
                  <a:pt x="71150" y="203622"/>
                  <a:pt x="80807" y="197735"/>
                  <a:pt x="91259" y="197735"/>
                </a:cubicBezTo>
                <a:cubicBezTo>
                  <a:pt x="114214" y="197735"/>
                  <a:pt x="136889" y="202805"/>
                  <a:pt x="159704" y="205340"/>
                </a:cubicBezTo>
                <a:cubicBezTo>
                  <a:pt x="169844" y="210410"/>
                  <a:pt x="180281" y="214926"/>
                  <a:pt x="190124" y="220551"/>
                </a:cubicBezTo>
                <a:cubicBezTo>
                  <a:pt x="208057" y="230799"/>
                  <a:pt x="227022" y="246908"/>
                  <a:pt x="243358" y="258577"/>
                </a:cubicBezTo>
                <a:cubicBezTo>
                  <a:pt x="268435" y="276490"/>
                  <a:pt x="266893" y="274147"/>
                  <a:pt x="296593" y="288998"/>
                </a:cubicBezTo>
                <a:cubicBezTo>
                  <a:pt x="340185" y="354386"/>
                  <a:pt x="282139" y="277434"/>
                  <a:pt x="334618" y="319418"/>
                </a:cubicBezTo>
                <a:cubicBezTo>
                  <a:pt x="352523" y="333742"/>
                  <a:pt x="344371" y="347112"/>
                  <a:pt x="365037" y="357445"/>
                </a:cubicBezTo>
                <a:cubicBezTo>
                  <a:pt x="379377" y="364615"/>
                  <a:pt x="397327" y="363761"/>
                  <a:pt x="410667" y="372655"/>
                </a:cubicBezTo>
                <a:cubicBezTo>
                  <a:pt x="522305" y="447083"/>
                  <a:pt x="404861" y="371509"/>
                  <a:pt x="486717" y="418286"/>
                </a:cubicBezTo>
                <a:cubicBezTo>
                  <a:pt x="537336" y="447212"/>
                  <a:pt x="475490" y="422149"/>
                  <a:pt x="555161" y="448707"/>
                </a:cubicBezTo>
                <a:lnTo>
                  <a:pt x="577976" y="456312"/>
                </a:lnTo>
                <a:cubicBezTo>
                  <a:pt x="585581" y="461382"/>
                  <a:pt x="591667" y="470976"/>
                  <a:pt x="600791" y="471523"/>
                </a:cubicBezTo>
                <a:cubicBezTo>
                  <a:pt x="1018015" y="496558"/>
                  <a:pt x="841685" y="440282"/>
                  <a:pt x="981038" y="486733"/>
                </a:cubicBezTo>
                <a:cubicBezTo>
                  <a:pt x="986108" y="491803"/>
                  <a:pt x="989078" y="501944"/>
                  <a:pt x="996248" y="501944"/>
                </a:cubicBezTo>
                <a:cubicBezTo>
                  <a:pt x="1016266" y="501944"/>
                  <a:pt x="1037645" y="475756"/>
                  <a:pt x="1049483" y="463918"/>
                </a:cubicBezTo>
                <a:cubicBezTo>
                  <a:pt x="1052018" y="451242"/>
                  <a:pt x="1051739" y="437659"/>
                  <a:pt x="1057088" y="425891"/>
                </a:cubicBezTo>
                <a:cubicBezTo>
                  <a:pt x="1064652" y="409249"/>
                  <a:pt x="1081727" y="397602"/>
                  <a:pt x="1087508" y="380260"/>
                </a:cubicBezTo>
                <a:cubicBezTo>
                  <a:pt x="1097380" y="350643"/>
                  <a:pt x="1089445" y="363114"/>
                  <a:pt x="1110322" y="342234"/>
                </a:cubicBezTo>
                <a:cubicBezTo>
                  <a:pt x="1127799" y="289801"/>
                  <a:pt x="1114195" y="307940"/>
                  <a:pt x="1140742" y="281392"/>
                </a:cubicBezTo>
                <a:cubicBezTo>
                  <a:pt x="1155333" y="237618"/>
                  <a:pt x="1143771" y="247576"/>
                  <a:pt x="1224397" y="266182"/>
                </a:cubicBezTo>
                <a:cubicBezTo>
                  <a:pt x="1233303" y="268237"/>
                  <a:pt x="1240333" y="275373"/>
                  <a:pt x="1247212" y="281392"/>
                </a:cubicBezTo>
                <a:cubicBezTo>
                  <a:pt x="1309751" y="336115"/>
                  <a:pt x="1266088" y="299285"/>
                  <a:pt x="1300446" y="342234"/>
                </a:cubicBezTo>
                <a:cubicBezTo>
                  <a:pt x="1343797" y="396426"/>
                  <a:pt x="1284045" y="310028"/>
                  <a:pt x="1330866" y="380260"/>
                </a:cubicBezTo>
                <a:cubicBezTo>
                  <a:pt x="1354610" y="451496"/>
                  <a:pt x="1315713" y="346136"/>
                  <a:pt x="1361286" y="425891"/>
                </a:cubicBezTo>
                <a:cubicBezTo>
                  <a:pt x="1366472" y="434966"/>
                  <a:pt x="1365221" y="446525"/>
                  <a:pt x="1368891" y="456312"/>
                </a:cubicBezTo>
                <a:cubicBezTo>
                  <a:pt x="1372872" y="466927"/>
                  <a:pt x="1379891" y="476207"/>
                  <a:pt x="1384101" y="486733"/>
                </a:cubicBezTo>
                <a:cubicBezTo>
                  <a:pt x="1390055" y="501619"/>
                  <a:pt x="1384100" y="527293"/>
                  <a:pt x="1399310" y="532364"/>
                </a:cubicBezTo>
                <a:lnTo>
                  <a:pt x="1422125" y="539970"/>
                </a:lnTo>
                <a:cubicBezTo>
                  <a:pt x="1465225" y="604619"/>
                  <a:pt x="1394231" y="504466"/>
                  <a:pt x="1482965" y="593206"/>
                </a:cubicBezTo>
                <a:cubicBezTo>
                  <a:pt x="1488035" y="598276"/>
                  <a:pt x="1493696" y="602818"/>
                  <a:pt x="1498175" y="608417"/>
                </a:cubicBezTo>
                <a:cubicBezTo>
                  <a:pt x="1503885" y="615554"/>
                  <a:pt x="1506363" y="625381"/>
                  <a:pt x="1513385" y="631232"/>
                </a:cubicBezTo>
                <a:cubicBezTo>
                  <a:pt x="1522094" y="638490"/>
                  <a:pt x="1534372" y="640154"/>
                  <a:pt x="1543805" y="646443"/>
                </a:cubicBezTo>
                <a:cubicBezTo>
                  <a:pt x="1557310" y="655447"/>
                  <a:pt x="1568065" y="668260"/>
                  <a:pt x="1581829" y="676863"/>
                </a:cubicBezTo>
                <a:cubicBezTo>
                  <a:pt x="1588627" y="681112"/>
                  <a:pt x="1597474" y="680884"/>
                  <a:pt x="1604644" y="684469"/>
                </a:cubicBezTo>
                <a:cubicBezTo>
                  <a:pt x="1612819" y="688557"/>
                  <a:pt x="1619284" y="695591"/>
                  <a:pt x="1627459" y="699679"/>
                </a:cubicBezTo>
                <a:cubicBezTo>
                  <a:pt x="1639669" y="705784"/>
                  <a:pt x="1653551" y="708260"/>
                  <a:pt x="1665484" y="714890"/>
                </a:cubicBezTo>
                <a:cubicBezTo>
                  <a:pt x="1676564" y="721046"/>
                  <a:pt x="1683805" y="733924"/>
                  <a:pt x="1695903" y="737705"/>
                </a:cubicBezTo>
                <a:cubicBezTo>
                  <a:pt x="1725339" y="746904"/>
                  <a:pt x="1757244" y="745436"/>
                  <a:pt x="1787163" y="752916"/>
                </a:cubicBezTo>
                <a:lnTo>
                  <a:pt x="1817583" y="760521"/>
                </a:lnTo>
                <a:cubicBezTo>
                  <a:pt x="1835328" y="757986"/>
                  <a:pt x="1854087" y="759351"/>
                  <a:pt x="1870817" y="752916"/>
                </a:cubicBezTo>
                <a:cubicBezTo>
                  <a:pt x="1942612" y="725302"/>
                  <a:pt x="1893392" y="730260"/>
                  <a:pt x="1939262" y="699679"/>
                </a:cubicBezTo>
                <a:cubicBezTo>
                  <a:pt x="1945932" y="695232"/>
                  <a:pt x="1954472" y="694609"/>
                  <a:pt x="1962077" y="692074"/>
                </a:cubicBezTo>
                <a:cubicBezTo>
                  <a:pt x="1969682" y="687004"/>
                  <a:pt x="1976717" y="680951"/>
                  <a:pt x="1984892" y="676863"/>
                </a:cubicBezTo>
                <a:cubicBezTo>
                  <a:pt x="1992062" y="673278"/>
                  <a:pt x="2000746" y="673235"/>
                  <a:pt x="2007706" y="669258"/>
                </a:cubicBezTo>
                <a:cubicBezTo>
                  <a:pt x="2018711" y="662969"/>
                  <a:pt x="2027812" y="653810"/>
                  <a:pt x="2038126" y="646443"/>
                </a:cubicBezTo>
                <a:cubicBezTo>
                  <a:pt x="2045564" y="641130"/>
                  <a:pt x="2053336" y="636302"/>
                  <a:pt x="2060941" y="631232"/>
                </a:cubicBezTo>
                <a:cubicBezTo>
                  <a:pt x="2078776" y="577727"/>
                  <a:pt x="2051978" y="640195"/>
                  <a:pt x="2098966" y="593206"/>
                </a:cubicBezTo>
                <a:cubicBezTo>
                  <a:pt x="2111892" y="580280"/>
                  <a:pt x="2116461" y="560502"/>
                  <a:pt x="2129386" y="547575"/>
                </a:cubicBezTo>
                <a:cubicBezTo>
                  <a:pt x="2151058" y="525901"/>
                  <a:pt x="2140618" y="538330"/>
                  <a:pt x="2159805" y="509549"/>
                </a:cubicBezTo>
                <a:cubicBezTo>
                  <a:pt x="2177888" y="455298"/>
                  <a:pt x="2152247" y="520887"/>
                  <a:pt x="2190225" y="463918"/>
                </a:cubicBezTo>
                <a:cubicBezTo>
                  <a:pt x="2229718" y="404677"/>
                  <a:pt x="2165668" y="473266"/>
                  <a:pt x="2213040" y="425891"/>
                </a:cubicBezTo>
                <a:lnTo>
                  <a:pt x="2228250" y="380260"/>
                </a:lnTo>
                <a:cubicBezTo>
                  <a:pt x="2230785" y="372655"/>
                  <a:pt x="2228250" y="359980"/>
                  <a:pt x="2235855" y="357445"/>
                </a:cubicBezTo>
                <a:lnTo>
                  <a:pt x="2281485" y="342234"/>
                </a:lnTo>
                <a:lnTo>
                  <a:pt x="2304299" y="334629"/>
                </a:lnTo>
                <a:cubicBezTo>
                  <a:pt x="2321132" y="323406"/>
                  <a:pt x="2338219" y="314168"/>
                  <a:pt x="2349929" y="296603"/>
                </a:cubicBezTo>
                <a:cubicBezTo>
                  <a:pt x="2354376" y="289933"/>
                  <a:pt x="2353949" y="280957"/>
                  <a:pt x="2357534" y="273787"/>
                </a:cubicBezTo>
                <a:cubicBezTo>
                  <a:pt x="2361621" y="265612"/>
                  <a:pt x="2367674" y="258577"/>
                  <a:pt x="2372744" y="250972"/>
                </a:cubicBezTo>
                <a:lnTo>
                  <a:pt x="2387954" y="205340"/>
                </a:lnTo>
                <a:cubicBezTo>
                  <a:pt x="2395704" y="182090"/>
                  <a:pt x="2391789" y="182499"/>
                  <a:pt x="2410769" y="167314"/>
                </a:cubicBezTo>
                <a:cubicBezTo>
                  <a:pt x="2417906" y="161604"/>
                  <a:pt x="2425978" y="157174"/>
                  <a:pt x="2433583" y="152104"/>
                </a:cubicBezTo>
                <a:cubicBezTo>
                  <a:pt x="2438653" y="144499"/>
                  <a:pt x="2442845" y="136228"/>
                  <a:pt x="2448793" y="129288"/>
                </a:cubicBezTo>
                <a:cubicBezTo>
                  <a:pt x="2472423" y="101719"/>
                  <a:pt x="2481664" y="97029"/>
                  <a:pt x="2509633" y="76052"/>
                </a:cubicBezTo>
                <a:cubicBezTo>
                  <a:pt x="2514703" y="68447"/>
                  <a:pt x="2518992" y="60258"/>
                  <a:pt x="2524843" y="53236"/>
                </a:cubicBezTo>
                <a:cubicBezTo>
                  <a:pt x="2536858" y="38818"/>
                  <a:pt x="2553380" y="23757"/>
                  <a:pt x="2570473" y="15210"/>
                </a:cubicBezTo>
                <a:cubicBezTo>
                  <a:pt x="2577643" y="11625"/>
                  <a:pt x="2585682" y="10140"/>
                  <a:pt x="2593287" y="7605"/>
                </a:cubicBezTo>
                <a:cubicBezTo>
                  <a:pt x="2644575" y="20427"/>
                  <a:pt x="2616317" y="7819"/>
                  <a:pt x="2669337" y="60841"/>
                </a:cubicBezTo>
                <a:lnTo>
                  <a:pt x="2684547" y="76052"/>
                </a:lnTo>
                <a:cubicBezTo>
                  <a:pt x="2687082" y="83657"/>
                  <a:pt x="2687342" y="92454"/>
                  <a:pt x="2692152" y="98867"/>
                </a:cubicBezTo>
                <a:cubicBezTo>
                  <a:pt x="2702907" y="113207"/>
                  <a:pt x="2717501" y="124218"/>
                  <a:pt x="2730176" y="136893"/>
                </a:cubicBezTo>
                <a:cubicBezTo>
                  <a:pt x="2735246" y="141963"/>
                  <a:pt x="2741409" y="146138"/>
                  <a:pt x="2745386" y="152104"/>
                </a:cubicBezTo>
                <a:cubicBezTo>
                  <a:pt x="2750456" y="159709"/>
                  <a:pt x="2753717" y="168900"/>
                  <a:pt x="2760596" y="174919"/>
                </a:cubicBezTo>
                <a:cubicBezTo>
                  <a:pt x="2774353" y="186957"/>
                  <a:pt x="2788884" y="199559"/>
                  <a:pt x="2806226" y="205340"/>
                </a:cubicBezTo>
                <a:lnTo>
                  <a:pt x="2874670" y="228156"/>
                </a:lnTo>
                <a:cubicBezTo>
                  <a:pt x="2882275" y="230691"/>
                  <a:pt x="2890315" y="232176"/>
                  <a:pt x="2897485" y="235761"/>
                </a:cubicBezTo>
                <a:cubicBezTo>
                  <a:pt x="2907625" y="240831"/>
                  <a:pt x="2917290" y="246991"/>
                  <a:pt x="2927905" y="250972"/>
                </a:cubicBezTo>
                <a:cubicBezTo>
                  <a:pt x="2955635" y="261371"/>
                  <a:pt x="3002755" y="263514"/>
                  <a:pt x="3026769" y="266182"/>
                </a:cubicBezTo>
                <a:cubicBezTo>
                  <a:pt x="3037303" y="264075"/>
                  <a:pt x="3074455" y="258280"/>
                  <a:pt x="3087609" y="250972"/>
                </a:cubicBezTo>
                <a:cubicBezTo>
                  <a:pt x="3103589" y="242094"/>
                  <a:pt x="3133239" y="220551"/>
                  <a:pt x="3133239" y="220551"/>
                </a:cubicBezTo>
                <a:cubicBezTo>
                  <a:pt x="3160976" y="137335"/>
                  <a:pt x="3116738" y="263385"/>
                  <a:pt x="3156054" y="174919"/>
                </a:cubicBezTo>
                <a:cubicBezTo>
                  <a:pt x="3162565" y="160268"/>
                  <a:pt x="3156053" y="134358"/>
                  <a:pt x="3171263" y="129288"/>
                </a:cubicBezTo>
                <a:cubicBezTo>
                  <a:pt x="3188720" y="123469"/>
                  <a:pt x="3217814" y="114267"/>
                  <a:pt x="3232103" y="106473"/>
                </a:cubicBezTo>
                <a:cubicBezTo>
                  <a:pt x="3248151" y="97719"/>
                  <a:pt x="3261383" y="84228"/>
                  <a:pt x="3277733" y="76052"/>
                </a:cubicBezTo>
                <a:cubicBezTo>
                  <a:pt x="3287873" y="70982"/>
                  <a:pt x="3297733" y="65307"/>
                  <a:pt x="3308153" y="60841"/>
                </a:cubicBezTo>
                <a:cubicBezTo>
                  <a:pt x="3315521" y="57683"/>
                  <a:pt x="3323797" y="56821"/>
                  <a:pt x="3330967" y="53236"/>
                </a:cubicBezTo>
                <a:cubicBezTo>
                  <a:pt x="3339142" y="49148"/>
                  <a:pt x="3345607" y="42114"/>
                  <a:pt x="3353782" y="38026"/>
                </a:cubicBezTo>
                <a:cubicBezTo>
                  <a:pt x="3364697" y="32568"/>
                  <a:pt x="3397264" y="25253"/>
                  <a:pt x="3407017" y="22815"/>
                </a:cubicBezTo>
                <a:cubicBezTo>
                  <a:pt x="3418552" y="15125"/>
                  <a:pt x="3436904" y="0"/>
                  <a:pt x="3452647" y="0"/>
                </a:cubicBezTo>
                <a:cubicBezTo>
                  <a:pt x="3462301" y="0"/>
                  <a:pt x="3509360" y="12277"/>
                  <a:pt x="3521091" y="15210"/>
                </a:cubicBezTo>
                <a:cubicBezTo>
                  <a:pt x="3531456" y="22120"/>
                  <a:pt x="3551891" y="33588"/>
                  <a:pt x="3559116" y="45631"/>
                </a:cubicBezTo>
                <a:cubicBezTo>
                  <a:pt x="3563240" y="52505"/>
                  <a:pt x="3562744" y="61486"/>
                  <a:pt x="3566721" y="68446"/>
                </a:cubicBezTo>
                <a:cubicBezTo>
                  <a:pt x="3600908" y="128274"/>
                  <a:pt x="3576574" y="76514"/>
                  <a:pt x="3604746" y="114078"/>
                </a:cubicBezTo>
                <a:cubicBezTo>
                  <a:pt x="3659323" y="186851"/>
                  <a:pt x="3611536" y="136079"/>
                  <a:pt x="3657980" y="182525"/>
                </a:cubicBezTo>
                <a:cubicBezTo>
                  <a:pt x="3668729" y="236274"/>
                  <a:pt x="3661497" y="208287"/>
                  <a:pt x="3680795" y="266182"/>
                </a:cubicBezTo>
                <a:cubicBezTo>
                  <a:pt x="3680795" y="266183"/>
                  <a:pt x="3696004" y="311812"/>
                  <a:pt x="3696005" y="311813"/>
                </a:cubicBezTo>
                <a:cubicBezTo>
                  <a:pt x="3701075" y="319418"/>
                  <a:pt x="3707127" y="326454"/>
                  <a:pt x="3711215" y="334629"/>
                </a:cubicBezTo>
                <a:cubicBezTo>
                  <a:pt x="3740246" y="392694"/>
                  <a:pt x="3686471" y="314313"/>
                  <a:pt x="3741635" y="387865"/>
                </a:cubicBezTo>
                <a:cubicBezTo>
                  <a:pt x="3760749" y="445211"/>
                  <a:pt x="3734966" y="374528"/>
                  <a:pt x="3764449" y="433497"/>
                </a:cubicBezTo>
                <a:cubicBezTo>
                  <a:pt x="3777549" y="459699"/>
                  <a:pt x="3763499" y="453698"/>
                  <a:pt x="3787264" y="471523"/>
                </a:cubicBezTo>
                <a:cubicBezTo>
                  <a:pt x="3801888" y="482492"/>
                  <a:pt x="3832894" y="501944"/>
                  <a:pt x="3832894" y="501944"/>
                </a:cubicBezTo>
                <a:cubicBezTo>
                  <a:pt x="3835429" y="509549"/>
                  <a:pt x="3836375" y="517885"/>
                  <a:pt x="3840499" y="524759"/>
                </a:cubicBezTo>
                <a:cubicBezTo>
                  <a:pt x="3849351" y="539512"/>
                  <a:pt x="3866086" y="544815"/>
                  <a:pt x="3878524" y="555180"/>
                </a:cubicBezTo>
                <a:cubicBezTo>
                  <a:pt x="3886786" y="562066"/>
                  <a:pt x="3892390" y="572030"/>
                  <a:pt x="3901339" y="577996"/>
                </a:cubicBezTo>
                <a:cubicBezTo>
                  <a:pt x="3908009" y="582443"/>
                  <a:pt x="3916983" y="582016"/>
                  <a:pt x="3924153" y="585601"/>
                </a:cubicBezTo>
                <a:cubicBezTo>
                  <a:pt x="3983127" y="615089"/>
                  <a:pt x="3912433" y="589298"/>
                  <a:pt x="3969783" y="608417"/>
                </a:cubicBezTo>
                <a:cubicBezTo>
                  <a:pt x="3995133" y="605882"/>
                  <a:pt x="4021516" y="608410"/>
                  <a:pt x="4045833" y="600811"/>
                </a:cubicBezTo>
                <a:cubicBezTo>
                  <a:pt x="4063281" y="595358"/>
                  <a:pt x="4073189" y="570898"/>
                  <a:pt x="4091462" y="570390"/>
                </a:cubicBezTo>
                <a:lnTo>
                  <a:pt x="4365240" y="562785"/>
                </a:lnTo>
                <a:cubicBezTo>
                  <a:pt x="4370310" y="555180"/>
                  <a:pt x="4374740" y="547107"/>
                  <a:pt x="4380450" y="539970"/>
                </a:cubicBezTo>
                <a:cubicBezTo>
                  <a:pt x="4384929" y="534371"/>
                  <a:pt x="4391971" y="530908"/>
                  <a:pt x="4395660" y="524759"/>
                </a:cubicBezTo>
                <a:cubicBezTo>
                  <a:pt x="4399784" y="517885"/>
                  <a:pt x="4399372" y="508952"/>
                  <a:pt x="4403265" y="501944"/>
                </a:cubicBezTo>
                <a:cubicBezTo>
                  <a:pt x="4412143" y="485964"/>
                  <a:pt x="4416342" y="462093"/>
                  <a:pt x="4433685" y="456312"/>
                </a:cubicBezTo>
                <a:cubicBezTo>
                  <a:pt x="4467255" y="445122"/>
                  <a:pt x="4449330" y="452292"/>
                  <a:pt x="4486920" y="433497"/>
                </a:cubicBezTo>
                <a:lnTo>
                  <a:pt x="4524944" y="395471"/>
                </a:lnTo>
                <a:cubicBezTo>
                  <a:pt x="4530014" y="390401"/>
                  <a:pt x="4536947" y="386673"/>
                  <a:pt x="4540154" y="380260"/>
                </a:cubicBezTo>
                <a:cubicBezTo>
                  <a:pt x="4545224" y="370120"/>
                  <a:pt x="4551383" y="360454"/>
                  <a:pt x="4555364" y="349839"/>
                </a:cubicBezTo>
                <a:cubicBezTo>
                  <a:pt x="4559034" y="340052"/>
                  <a:pt x="4560098" y="329468"/>
                  <a:pt x="4562969" y="319418"/>
                </a:cubicBezTo>
                <a:cubicBezTo>
                  <a:pt x="4565171" y="311710"/>
                  <a:pt x="4567759" y="304109"/>
                  <a:pt x="4570574" y="296603"/>
                </a:cubicBezTo>
                <a:cubicBezTo>
                  <a:pt x="4575367" y="283820"/>
                  <a:pt x="4577955" y="269761"/>
                  <a:pt x="4585784" y="258577"/>
                </a:cubicBezTo>
                <a:cubicBezTo>
                  <a:pt x="4596063" y="243892"/>
                  <a:pt x="4613866" y="235466"/>
                  <a:pt x="4623809" y="220551"/>
                </a:cubicBezTo>
                <a:cubicBezTo>
                  <a:pt x="4643465" y="191065"/>
                  <a:pt x="4630348" y="200626"/>
                  <a:pt x="4661833" y="190130"/>
                </a:cubicBezTo>
                <a:cubicBezTo>
                  <a:pt x="4669438" y="185060"/>
                  <a:pt x="4676296" y="178631"/>
                  <a:pt x="4684648" y="174919"/>
                </a:cubicBezTo>
                <a:cubicBezTo>
                  <a:pt x="4699299" y="168407"/>
                  <a:pt x="4730278" y="159709"/>
                  <a:pt x="4730278" y="159709"/>
                </a:cubicBezTo>
                <a:cubicBezTo>
                  <a:pt x="4737883" y="162244"/>
                  <a:pt x="4746219" y="163189"/>
                  <a:pt x="4753093" y="167314"/>
                </a:cubicBezTo>
                <a:cubicBezTo>
                  <a:pt x="4759241" y="171003"/>
                  <a:pt x="4762704" y="178046"/>
                  <a:pt x="4768303" y="182525"/>
                </a:cubicBezTo>
                <a:cubicBezTo>
                  <a:pt x="4775440" y="188235"/>
                  <a:pt x="4783513" y="192665"/>
                  <a:pt x="4791118" y="197735"/>
                </a:cubicBezTo>
                <a:cubicBezTo>
                  <a:pt x="4810230" y="255082"/>
                  <a:pt x="4782226" y="186620"/>
                  <a:pt x="4821537" y="235761"/>
                </a:cubicBezTo>
                <a:cubicBezTo>
                  <a:pt x="4826545" y="242021"/>
                  <a:pt x="4825557" y="251407"/>
                  <a:pt x="4829142" y="258577"/>
                </a:cubicBezTo>
                <a:cubicBezTo>
                  <a:pt x="4844744" y="289782"/>
                  <a:pt x="4840702" y="273027"/>
                  <a:pt x="4859562" y="296603"/>
                </a:cubicBezTo>
                <a:cubicBezTo>
                  <a:pt x="4897937" y="344573"/>
                  <a:pt x="4853257" y="297901"/>
                  <a:pt x="4889982" y="334629"/>
                </a:cubicBezTo>
                <a:cubicBezTo>
                  <a:pt x="4892517" y="342234"/>
                  <a:pt x="4894002" y="350275"/>
                  <a:pt x="4897587" y="357445"/>
                </a:cubicBezTo>
                <a:cubicBezTo>
                  <a:pt x="4925028" y="412329"/>
                  <a:pt x="4901338" y="344008"/>
                  <a:pt x="4928007" y="410681"/>
                </a:cubicBezTo>
                <a:cubicBezTo>
                  <a:pt x="4933961" y="425567"/>
                  <a:pt x="4943217" y="456312"/>
                  <a:pt x="4943217" y="456312"/>
                </a:cubicBezTo>
                <a:cubicBezTo>
                  <a:pt x="4945752" y="476593"/>
                  <a:pt x="4948971" y="496799"/>
                  <a:pt x="4950821" y="517154"/>
                </a:cubicBezTo>
                <a:cubicBezTo>
                  <a:pt x="4956577" y="580472"/>
                  <a:pt x="4945926" y="646967"/>
                  <a:pt x="4966031" y="707284"/>
                </a:cubicBezTo>
                <a:cubicBezTo>
                  <a:pt x="4985145" y="764629"/>
                  <a:pt x="4959362" y="693947"/>
                  <a:pt x="4988846" y="752916"/>
                </a:cubicBezTo>
                <a:cubicBezTo>
                  <a:pt x="4992431" y="760086"/>
                  <a:pt x="4993293" y="768363"/>
                  <a:pt x="4996451" y="775731"/>
                </a:cubicBezTo>
                <a:cubicBezTo>
                  <a:pt x="5008030" y="802749"/>
                  <a:pt x="5011596" y="806054"/>
                  <a:pt x="5026871" y="828968"/>
                </a:cubicBezTo>
                <a:cubicBezTo>
                  <a:pt x="5040175" y="882184"/>
                  <a:pt x="5023905" y="839279"/>
                  <a:pt x="5057291" y="882204"/>
                </a:cubicBezTo>
                <a:cubicBezTo>
                  <a:pt x="5068514" y="896634"/>
                  <a:pt x="5087711" y="927835"/>
                  <a:pt x="5087711" y="927835"/>
                </a:cubicBezTo>
                <a:cubicBezTo>
                  <a:pt x="5115439" y="1011035"/>
                  <a:pt x="5068995" y="887243"/>
                  <a:pt x="5118130" y="965862"/>
                </a:cubicBezTo>
                <a:cubicBezTo>
                  <a:pt x="5126627" y="979458"/>
                  <a:pt x="5124447" y="998153"/>
                  <a:pt x="5133340" y="1011493"/>
                </a:cubicBezTo>
                <a:lnTo>
                  <a:pt x="5163760" y="1057124"/>
                </a:lnTo>
                <a:cubicBezTo>
                  <a:pt x="5168830" y="1064729"/>
                  <a:pt x="5176080" y="1071269"/>
                  <a:pt x="5178970" y="1079940"/>
                </a:cubicBezTo>
                <a:cubicBezTo>
                  <a:pt x="5181505" y="1087545"/>
                  <a:pt x="5182451" y="1095881"/>
                  <a:pt x="5186575" y="1102755"/>
                </a:cubicBezTo>
                <a:cubicBezTo>
                  <a:pt x="5195743" y="1118035"/>
                  <a:pt x="5244176" y="1146768"/>
                  <a:pt x="5247414" y="1148387"/>
                </a:cubicBezTo>
                <a:cubicBezTo>
                  <a:pt x="5257554" y="1153457"/>
                  <a:pt x="5267991" y="1157972"/>
                  <a:pt x="5277834" y="1163597"/>
                </a:cubicBezTo>
                <a:cubicBezTo>
                  <a:pt x="5285770" y="1168132"/>
                  <a:pt x="5292474" y="1174719"/>
                  <a:pt x="5300649" y="1178807"/>
                </a:cubicBezTo>
                <a:cubicBezTo>
                  <a:pt x="5316243" y="1186604"/>
                  <a:pt x="5347019" y="1191124"/>
                  <a:pt x="5361489" y="1194018"/>
                </a:cubicBezTo>
                <a:cubicBezTo>
                  <a:pt x="5603941" y="1176700"/>
                  <a:pt x="5311280" y="1194018"/>
                  <a:pt x="5726526" y="1194018"/>
                </a:cubicBezTo>
                <a:cubicBezTo>
                  <a:pt x="5767165" y="1194018"/>
                  <a:pt x="5807645" y="1188948"/>
                  <a:pt x="5848205" y="1186413"/>
                </a:cubicBezTo>
                <a:cubicBezTo>
                  <a:pt x="5850740" y="1178808"/>
                  <a:pt x="5853866" y="1171374"/>
                  <a:pt x="5855810" y="1163597"/>
                </a:cubicBezTo>
                <a:cubicBezTo>
                  <a:pt x="5871492" y="1100865"/>
                  <a:pt x="5855406" y="1149801"/>
                  <a:pt x="5871020" y="1095150"/>
                </a:cubicBezTo>
                <a:cubicBezTo>
                  <a:pt x="5873222" y="1087442"/>
                  <a:pt x="5875040" y="1079504"/>
                  <a:pt x="5878625" y="1072334"/>
                </a:cubicBezTo>
                <a:cubicBezTo>
                  <a:pt x="5882712" y="1064159"/>
                  <a:pt x="5888765" y="1057124"/>
                  <a:pt x="5893835" y="1049519"/>
                </a:cubicBezTo>
                <a:cubicBezTo>
                  <a:pt x="5896370" y="1041914"/>
                  <a:pt x="5896432" y="1032963"/>
                  <a:pt x="5901440" y="1026703"/>
                </a:cubicBezTo>
                <a:cubicBezTo>
                  <a:pt x="5907150" y="1019566"/>
                  <a:pt x="5924255" y="1011493"/>
                  <a:pt x="5924255" y="101149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03853" y="4487075"/>
            <a:ext cx="727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Here’s one possible fine-scale analysis that is consistent with the large scale.</a:t>
            </a:r>
            <a:endParaRPr lang="en-US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65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sub-grid variability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19666" y="1749494"/>
            <a:ext cx="7605" cy="12016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27273" y="2951117"/>
            <a:ext cx="595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116" y="2028450"/>
            <a:ext cx="92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9046" y="3245284"/>
            <a:ext cx="20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east-west grid box #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13945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5828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7293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0382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0071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7271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13945" y="22362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00619" y="187117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87293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0382" y="258606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43787" y="1727564"/>
            <a:ext cx="117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large scale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546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3445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894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62751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66477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384405" y="1962736"/>
            <a:ext cx="39545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385007" y="2358503"/>
            <a:ext cx="395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43787" y="2173837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fine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1041878" y="1741594"/>
            <a:ext cx="5924255" cy="1194018"/>
          </a:xfrm>
          <a:custGeom>
            <a:avLst/>
            <a:gdLst>
              <a:gd name="connsiteX0" fmla="*/ 0 w 5924255"/>
              <a:gd name="connsiteY0" fmla="*/ 212946 h 1194018"/>
              <a:gd name="connsiteX1" fmla="*/ 60840 w 5924255"/>
              <a:gd name="connsiteY1" fmla="*/ 205340 h 1194018"/>
              <a:gd name="connsiteX2" fmla="*/ 91259 w 5924255"/>
              <a:gd name="connsiteY2" fmla="*/ 197735 h 1194018"/>
              <a:gd name="connsiteX3" fmla="*/ 159704 w 5924255"/>
              <a:gd name="connsiteY3" fmla="*/ 205340 h 1194018"/>
              <a:gd name="connsiteX4" fmla="*/ 190124 w 5924255"/>
              <a:gd name="connsiteY4" fmla="*/ 220551 h 1194018"/>
              <a:gd name="connsiteX5" fmla="*/ 243358 w 5924255"/>
              <a:gd name="connsiteY5" fmla="*/ 258577 h 1194018"/>
              <a:gd name="connsiteX6" fmla="*/ 296593 w 5924255"/>
              <a:gd name="connsiteY6" fmla="*/ 288998 h 1194018"/>
              <a:gd name="connsiteX7" fmla="*/ 334618 w 5924255"/>
              <a:gd name="connsiteY7" fmla="*/ 319418 h 1194018"/>
              <a:gd name="connsiteX8" fmla="*/ 365037 w 5924255"/>
              <a:gd name="connsiteY8" fmla="*/ 357445 h 1194018"/>
              <a:gd name="connsiteX9" fmla="*/ 410667 w 5924255"/>
              <a:gd name="connsiteY9" fmla="*/ 372655 h 1194018"/>
              <a:gd name="connsiteX10" fmla="*/ 486717 w 5924255"/>
              <a:gd name="connsiteY10" fmla="*/ 418286 h 1194018"/>
              <a:gd name="connsiteX11" fmla="*/ 555161 w 5924255"/>
              <a:gd name="connsiteY11" fmla="*/ 448707 h 1194018"/>
              <a:gd name="connsiteX12" fmla="*/ 577976 w 5924255"/>
              <a:gd name="connsiteY12" fmla="*/ 456312 h 1194018"/>
              <a:gd name="connsiteX13" fmla="*/ 600791 w 5924255"/>
              <a:gd name="connsiteY13" fmla="*/ 471523 h 1194018"/>
              <a:gd name="connsiteX14" fmla="*/ 981038 w 5924255"/>
              <a:gd name="connsiteY14" fmla="*/ 486733 h 1194018"/>
              <a:gd name="connsiteX15" fmla="*/ 996248 w 5924255"/>
              <a:gd name="connsiteY15" fmla="*/ 501944 h 1194018"/>
              <a:gd name="connsiteX16" fmla="*/ 1049483 w 5924255"/>
              <a:gd name="connsiteY16" fmla="*/ 463918 h 1194018"/>
              <a:gd name="connsiteX17" fmla="*/ 1057088 w 5924255"/>
              <a:gd name="connsiteY17" fmla="*/ 425891 h 1194018"/>
              <a:gd name="connsiteX18" fmla="*/ 1087508 w 5924255"/>
              <a:gd name="connsiteY18" fmla="*/ 380260 h 1194018"/>
              <a:gd name="connsiteX19" fmla="*/ 1110322 w 5924255"/>
              <a:gd name="connsiteY19" fmla="*/ 342234 h 1194018"/>
              <a:gd name="connsiteX20" fmla="*/ 1140742 w 5924255"/>
              <a:gd name="connsiteY20" fmla="*/ 281392 h 1194018"/>
              <a:gd name="connsiteX21" fmla="*/ 1224397 w 5924255"/>
              <a:gd name="connsiteY21" fmla="*/ 266182 h 1194018"/>
              <a:gd name="connsiteX22" fmla="*/ 1247212 w 5924255"/>
              <a:gd name="connsiteY22" fmla="*/ 281392 h 1194018"/>
              <a:gd name="connsiteX23" fmla="*/ 1300446 w 5924255"/>
              <a:gd name="connsiteY23" fmla="*/ 342234 h 1194018"/>
              <a:gd name="connsiteX24" fmla="*/ 1330866 w 5924255"/>
              <a:gd name="connsiteY24" fmla="*/ 380260 h 1194018"/>
              <a:gd name="connsiteX25" fmla="*/ 1361286 w 5924255"/>
              <a:gd name="connsiteY25" fmla="*/ 425891 h 1194018"/>
              <a:gd name="connsiteX26" fmla="*/ 1368891 w 5924255"/>
              <a:gd name="connsiteY26" fmla="*/ 456312 h 1194018"/>
              <a:gd name="connsiteX27" fmla="*/ 1384101 w 5924255"/>
              <a:gd name="connsiteY27" fmla="*/ 486733 h 1194018"/>
              <a:gd name="connsiteX28" fmla="*/ 1399310 w 5924255"/>
              <a:gd name="connsiteY28" fmla="*/ 532364 h 1194018"/>
              <a:gd name="connsiteX29" fmla="*/ 1422125 w 5924255"/>
              <a:gd name="connsiteY29" fmla="*/ 539970 h 1194018"/>
              <a:gd name="connsiteX30" fmla="*/ 1482965 w 5924255"/>
              <a:gd name="connsiteY30" fmla="*/ 593206 h 1194018"/>
              <a:gd name="connsiteX31" fmla="*/ 1498175 w 5924255"/>
              <a:gd name="connsiteY31" fmla="*/ 608417 h 1194018"/>
              <a:gd name="connsiteX32" fmla="*/ 1513385 w 5924255"/>
              <a:gd name="connsiteY32" fmla="*/ 631232 h 1194018"/>
              <a:gd name="connsiteX33" fmla="*/ 1543805 w 5924255"/>
              <a:gd name="connsiteY33" fmla="*/ 646443 h 1194018"/>
              <a:gd name="connsiteX34" fmla="*/ 1581829 w 5924255"/>
              <a:gd name="connsiteY34" fmla="*/ 676863 h 1194018"/>
              <a:gd name="connsiteX35" fmla="*/ 1604644 w 5924255"/>
              <a:gd name="connsiteY35" fmla="*/ 684469 h 1194018"/>
              <a:gd name="connsiteX36" fmla="*/ 1627459 w 5924255"/>
              <a:gd name="connsiteY36" fmla="*/ 699679 h 1194018"/>
              <a:gd name="connsiteX37" fmla="*/ 1665484 w 5924255"/>
              <a:gd name="connsiteY37" fmla="*/ 714890 h 1194018"/>
              <a:gd name="connsiteX38" fmla="*/ 1695903 w 5924255"/>
              <a:gd name="connsiteY38" fmla="*/ 737705 h 1194018"/>
              <a:gd name="connsiteX39" fmla="*/ 1787163 w 5924255"/>
              <a:gd name="connsiteY39" fmla="*/ 752916 h 1194018"/>
              <a:gd name="connsiteX40" fmla="*/ 1817583 w 5924255"/>
              <a:gd name="connsiteY40" fmla="*/ 760521 h 1194018"/>
              <a:gd name="connsiteX41" fmla="*/ 1870817 w 5924255"/>
              <a:gd name="connsiteY41" fmla="*/ 752916 h 1194018"/>
              <a:gd name="connsiteX42" fmla="*/ 1939262 w 5924255"/>
              <a:gd name="connsiteY42" fmla="*/ 699679 h 1194018"/>
              <a:gd name="connsiteX43" fmla="*/ 1962077 w 5924255"/>
              <a:gd name="connsiteY43" fmla="*/ 692074 h 1194018"/>
              <a:gd name="connsiteX44" fmla="*/ 1984892 w 5924255"/>
              <a:gd name="connsiteY44" fmla="*/ 676863 h 1194018"/>
              <a:gd name="connsiteX45" fmla="*/ 2007706 w 5924255"/>
              <a:gd name="connsiteY45" fmla="*/ 669258 h 1194018"/>
              <a:gd name="connsiteX46" fmla="*/ 2038126 w 5924255"/>
              <a:gd name="connsiteY46" fmla="*/ 646443 h 1194018"/>
              <a:gd name="connsiteX47" fmla="*/ 2060941 w 5924255"/>
              <a:gd name="connsiteY47" fmla="*/ 631232 h 1194018"/>
              <a:gd name="connsiteX48" fmla="*/ 2098966 w 5924255"/>
              <a:gd name="connsiteY48" fmla="*/ 593206 h 1194018"/>
              <a:gd name="connsiteX49" fmla="*/ 2129386 w 5924255"/>
              <a:gd name="connsiteY49" fmla="*/ 547575 h 1194018"/>
              <a:gd name="connsiteX50" fmla="*/ 2159805 w 5924255"/>
              <a:gd name="connsiteY50" fmla="*/ 509549 h 1194018"/>
              <a:gd name="connsiteX51" fmla="*/ 2190225 w 5924255"/>
              <a:gd name="connsiteY51" fmla="*/ 463918 h 1194018"/>
              <a:gd name="connsiteX52" fmla="*/ 2213040 w 5924255"/>
              <a:gd name="connsiteY52" fmla="*/ 425891 h 1194018"/>
              <a:gd name="connsiteX53" fmla="*/ 2228250 w 5924255"/>
              <a:gd name="connsiteY53" fmla="*/ 380260 h 1194018"/>
              <a:gd name="connsiteX54" fmla="*/ 2235855 w 5924255"/>
              <a:gd name="connsiteY54" fmla="*/ 357445 h 1194018"/>
              <a:gd name="connsiteX55" fmla="*/ 2281485 w 5924255"/>
              <a:gd name="connsiteY55" fmla="*/ 342234 h 1194018"/>
              <a:gd name="connsiteX56" fmla="*/ 2304299 w 5924255"/>
              <a:gd name="connsiteY56" fmla="*/ 334629 h 1194018"/>
              <a:gd name="connsiteX57" fmla="*/ 2349929 w 5924255"/>
              <a:gd name="connsiteY57" fmla="*/ 296603 h 1194018"/>
              <a:gd name="connsiteX58" fmla="*/ 2357534 w 5924255"/>
              <a:gd name="connsiteY58" fmla="*/ 273787 h 1194018"/>
              <a:gd name="connsiteX59" fmla="*/ 2372744 w 5924255"/>
              <a:gd name="connsiteY59" fmla="*/ 250972 h 1194018"/>
              <a:gd name="connsiteX60" fmla="*/ 2387954 w 5924255"/>
              <a:gd name="connsiteY60" fmla="*/ 205340 h 1194018"/>
              <a:gd name="connsiteX61" fmla="*/ 2410769 w 5924255"/>
              <a:gd name="connsiteY61" fmla="*/ 167314 h 1194018"/>
              <a:gd name="connsiteX62" fmla="*/ 2433583 w 5924255"/>
              <a:gd name="connsiteY62" fmla="*/ 152104 h 1194018"/>
              <a:gd name="connsiteX63" fmla="*/ 2448793 w 5924255"/>
              <a:gd name="connsiteY63" fmla="*/ 129288 h 1194018"/>
              <a:gd name="connsiteX64" fmla="*/ 2509633 w 5924255"/>
              <a:gd name="connsiteY64" fmla="*/ 76052 h 1194018"/>
              <a:gd name="connsiteX65" fmla="*/ 2524843 w 5924255"/>
              <a:gd name="connsiteY65" fmla="*/ 53236 h 1194018"/>
              <a:gd name="connsiteX66" fmla="*/ 2570473 w 5924255"/>
              <a:gd name="connsiteY66" fmla="*/ 15210 h 1194018"/>
              <a:gd name="connsiteX67" fmla="*/ 2593287 w 5924255"/>
              <a:gd name="connsiteY67" fmla="*/ 7605 h 1194018"/>
              <a:gd name="connsiteX68" fmla="*/ 2669337 w 5924255"/>
              <a:gd name="connsiteY68" fmla="*/ 60841 h 1194018"/>
              <a:gd name="connsiteX69" fmla="*/ 2684547 w 5924255"/>
              <a:gd name="connsiteY69" fmla="*/ 76052 h 1194018"/>
              <a:gd name="connsiteX70" fmla="*/ 2692152 w 5924255"/>
              <a:gd name="connsiteY70" fmla="*/ 98867 h 1194018"/>
              <a:gd name="connsiteX71" fmla="*/ 2730176 w 5924255"/>
              <a:gd name="connsiteY71" fmla="*/ 136893 h 1194018"/>
              <a:gd name="connsiteX72" fmla="*/ 2745386 w 5924255"/>
              <a:gd name="connsiteY72" fmla="*/ 152104 h 1194018"/>
              <a:gd name="connsiteX73" fmla="*/ 2760596 w 5924255"/>
              <a:gd name="connsiteY73" fmla="*/ 174919 h 1194018"/>
              <a:gd name="connsiteX74" fmla="*/ 2806226 w 5924255"/>
              <a:gd name="connsiteY74" fmla="*/ 205340 h 1194018"/>
              <a:gd name="connsiteX75" fmla="*/ 2874670 w 5924255"/>
              <a:gd name="connsiteY75" fmla="*/ 228156 h 1194018"/>
              <a:gd name="connsiteX76" fmla="*/ 2897485 w 5924255"/>
              <a:gd name="connsiteY76" fmla="*/ 235761 h 1194018"/>
              <a:gd name="connsiteX77" fmla="*/ 2927905 w 5924255"/>
              <a:gd name="connsiteY77" fmla="*/ 250972 h 1194018"/>
              <a:gd name="connsiteX78" fmla="*/ 3026769 w 5924255"/>
              <a:gd name="connsiteY78" fmla="*/ 266182 h 1194018"/>
              <a:gd name="connsiteX79" fmla="*/ 3087609 w 5924255"/>
              <a:gd name="connsiteY79" fmla="*/ 250972 h 1194018"/>
              <a:gd name="connsiteX80" fmla="*/ 3133239 w 5924255"/>
              <a:gd name="connsiteY80" fmla="*/ 220551 h 1194018"/>
              <a:gd name="connsiteX81" fmla="*/ 3156054 w 5924255"/>
              <a:gd name="connsiteY81" fmla="*/ 174919 h 1194018"/>
              <a:gd name="connsiteX82" fmla="*/ 3171263 w 5924255"/>
              <a:gd name="connsiteY82" fmla="*/ 129288 h 1194018"/>
              <a:gd name="connsiteX83" fmla="*/ 3232103 w 5924255"/>
              <a:gd name="connsiteY83" fmla="*/ 106473 h 1194018"/>
              <a:gd name="connsiteX84" fmla="*/ 3277733 w 5924255"/>
              <a:gd name="connsiteY84" fmla="*/ 76052 h 1194018"/>
              <a:gd name="connsiteX85" fmla="*/ 3308153 w 5924255"/>
              <a:gd name="connsiteY85" fmla="*/ 60841 h 1194018"/>
              <a:gd name="connsiteX86" fmla="*/ 3330967 w 5924255"/>
              <a:gd name="connsiteY86" fmla="*/ 53236 h 1194018"/>
              <a:gd name="connsiteX87" fmla="*/ 3353782 w 5924255"/>
              <a:gd name="connsiteY87" fmla="*/ 38026 h 1194018"/>
              <a:gd name="connsiteX88" fmla="*/ 3407017 w 5924255"/>
              <a:gd name="connsiteY88" fmla="*/ 22815 h 1194018"/>
              <a:gd name="connsiteX89" fmla="*/ 3452647 w 5924255"/>
              <a:gd name="connsiteY89" fmla="*/ 0 h 1194018"/>
              <a:gd name="connsiteX90" fmla="*/ 3521091 w 5924255"/>
              <a:gd name="connsiteY90" fmla="*/ 15210 h 1194018"/>
              <a:gd name="connsiteX91" fmla="*/ 3559116 w 5924255"/>
              <a:gd name="connsiteY91" fmla="*/ 45631 h 1194018"/>
              <a:gd name="connsiteX92" fmla="*/ 3566721 w 5924255"/>
              <a:gd name="connsiteY92" fmla="*/ 68446 h 1194018"/>
              <a:gd name="connsiteX93" fmla="*/ 3604746 w 5924255"/>
              <a:gd name="connsiteY93" fmla="*/ 114078 h 1194018"/>
              <a:gd name="connsiteX94" fmla="*/ 3657980 w 5924255"/>
              <a:gd name="connsiteY94" fmla="*/ 182525 h 1194018"/>
              <a:gd name="connsiteX95" fmla="*/ 3680795 w 5924255"/>
              <a:gd name="connsiteY95" fmla="*/ 266182 h 1194018"/>
              <a:gd name="connsiteX96" fmla="*/ 3696005 w 5924255"/>
              <a:gd name="connsiteY96" fmla="*/ 311813 h 1194018"/>
              <a:gd name="connsiteX97" fmla="*/ 3711215 w 5924255"/>
              <a:gd name="connsiteY97" fmla="*/ 334629 h 1194018"/>
              <a:gd name="connsiteX98" fmla="*/ 3741635 w 5924255"/>
              <a:gd name="connsiteY98" fmla="*/ 387865 h 1194018"/>
              <a:gd name="connsiteX99" fmla="*/ 3764449 w 5924255"/>
              <a:gd name="connsiteY99" fmla="*/ 433497 h 1194018"/>
              <a:gd name="connsiteX100" fmla="*/ 3787264 w 5924255"/>
              <a:gd name="connsiteY100" fmla="*/ 471523 h 1194018"/>
              <a:gd name="connsiteX101" fmla="*/ 3832894 w 5924255"/>
              <a:gd name="connsiteY101" fmla="*/ 501944 h 1194018"/>
              <a:gd name="connsiteX102" fmla="*/ 3840499 w 5924255"/>
              <a:gd name="connsiteY102" fmla="*/ 524759 h 1194018"/>
              <a:gd name="connsiteX103" fmla="*/ 3878524 w 5924255"/>
              <a:gd name="connsiteY103" fmla="*/ 555180 h 1194018"/>
              <a:gd name="connsiteX104" fmla="*/ 3901339 w 5924255"/>
              <a:gd name="connsiteY104" fmla="*/ 577996 h 1194018"/>
              <a:gd name="connsiteX105" fmla="*/ 3924153 w 5924255"/>
              <a:gd name="connsiteY105" fmla="*/ 585601 h 1194018"/>
              <a:gd name="connsiteX106" fmla="*/ 3969783 w 5924255"/>
              <a:gd name="connsiteY106" fmla="*/ 608417 h 1194018"/>
              <a:gd name="connsiteX107" fmla="*/ 4045833 w 5924255"/>
              <a:gd name="connsiteY107" fmla="*/ 600811 h 1194018"/>
              <a:gd name="connsiteX108" fmla="*/ 4091462 w 5924255"/>
              <a:gd name="connsiteY108" fmla="*/ 570390 h 1194018"/>
              <a:gd name="connsiteX109" fmla="*/ 4365240 w 5924255"/>
              <a:gd name="connsiteY109" fmla="*/ 562785 h 1194018"/>
              <a:gd name="connsiteX110" fmla="*/ 4380450 w 5924255"/>
              <a:gd name="connsiteY110" fmla="*/ 539970 h 1194018"/>
              <a:gd name="connsiteX111" fmla="*/ 4395660 w 5924255"/>
              <a:gd name="connsiteY111" fmla="*/ 524759 h 1194018"/>
              <a:gd name="connsiteX112" fmla="*/ 4403265 w 5924255"/>
              <a:gd name="connsiteY112" fmla="*/ 501944 h 1194018"/>
              <a:gd name="connsiteX113" fmla="*/ 4433685 w 5924255"/>
              <a:gd name="connsiteY113" fmla="*/ 456312 h 1194018"/>
              <a:gd name="connsiteX114" fmla="*/ 4486920 w 5924255"/>
              <a:gd name="connsiteY114" fmla="*/ 433497 h 1194018"/>
              <a:gd name="connsiteX115" fmla="*/ 4524944 w 5924255"/>
              <a:gd name="connsiteY115" fmla="*/ 395471 h 1194018"/>
              <a:gd name="connsiteX116" fmla="*/ 4540154 w 5924255"/>
              <a:gd name="connsiteY116" fmla="*/ 380260 h 1194018"/>
              <a:gd name="connsiteX117" fmla="*/ 4555364 w 5924255"/>
              <a:gd name="connsiteY117" fmla="*/ 349839 h 1194018"/>
              <a:gd name="connsiteX118" fmla="*/ 4562969 w 5924255"/>
              <a:gd name="connsiteY118" fmla="*/ 319418 h 1194018"/>
              <a:gd name="connsiteX119" fmla="*/ 4570574 w 5924255"/>
              <a:gd name="connsiteY119" fmla="*/ 296603 h 1194018"/>
              <a:gd name="connsiteX120" fmla="*/ 4585784 w 5924255"/>
              <a:gd name="connsiteY120" fmla="*/ 258577 h 1194018"/>
              <a:gd name="connsiteX121" fmla="*/ 4623809 w 5924255"/>
              <a:gd name="connsiteY121" fmla="*/ 220551 h 1194018"/>
              <a:gd name="connsiteX122" fmla="*/ 4661833 w 5924255"/>
              <a:gd name="connsiteY122" fmla="*/ 190130 h 1194018"/>
              <a:gd name="connsiteX123" fmla="*/ 4684648 w 5924255"/>
              <a:gd name="connsiteY123" fmla="*/ 174919 h 1194018"/>
              <a:gd name="connsiteX124" fmla="*/ 4730278 w 5924255"/>
              <a:gd name="connsiteY124" fmla="*/ 159709 h 1194018"/>
              <a:gd name="connsiteX125" fmla="*/ 4753093 w 5924255"/>
              <a:gd name="connsiteY125" fmla="*/ 167314 h 1194018"/>
              <a:gd name="connsiteX126" fmla="*/ 4768303 w 5924255"/>
              <a:gd name="connsiteY126" fmla="*/ 182525 h 1194018"/>
              <a:gd name="connsiteX127" fmla="*/ 4791118 w 5924255"/>
              <a:gd name="connsiteY127" fmla="*/ 197735 h 1194018"/>
              <a:gd name="connsiteX128" fmla="*/ 4821537 w 5924255"/>
              <a:gd name="connsiteY128" fmla="*/ 235761 h 1194018"/>
              <a:gd name="connsiteX129" fmla="*/ 4829142 w 5924255"/>
              <a:gd name="connsiteY129" fmla="*/ 258577 h 1194018"/>
              <a:gd name="connsiteX130" fmla="*/ 4859562 w 5924255"/>
              <a:gd name="connsiteY130" fmla="*/ 296603 h 1194018"/>
              <a:gd name="connsiteX131" fmla="*/ 4889982 w 5924255"/>
              <a:gd name="connsiteY131" fmla="*/ 334629 h 1194018"/>
              <a:gd name="connsiteX132" fmla="*/ 4897587 w 5924255"/>
              <a:gd name="connsiteY132" fmla="*/ 357445 h 1194018"/>
              <a:gd name="connsiteX133" fmla="*/ 4928007 w 5924255"/>
              <a:gd name="connsiteY133" fmla="*/ 410681 h 1194018"/>
              <a:gd name="connsiteX134" fmla="*/ 4943217 w 5924255"/>
              <a:gd name="connsiteY134" fmla="*/ 456312 h 1194018"/>
              <a:gd name="connsiteX135" fmla="*/ 4950821 w 5924255"/>
              <a:gd name="connsiteY135" fmla="*/ 517154 h 1194018"/>
              <a:gd name="connsiteX136" fmla="*/ 4966031 w 5924255"/>
              <a:gd name="connsiteY136" fmla="*/ 707284 h 1194018"/>
              <a:gd name="connsiteX137" fmla="*/ 4988846 w 5924255"/>
              <a:gd name="connsiteY137" fmla="*/ 752916 h 1194018"/>
              <a:gd name="connsiteX138" fmla="*/ 4996451 w 5924255"/>
              <a:gd name="connsiteY138" fmla="*/ 775731 h 1194018"/>
              <a:gd name="connsiteX139" fmla="*/ 5026871 w 5924255"/>
              <a:gd name="connsiteY139" fmla="*/ 828968 h 1194018"/>
              <a:gd name="connsiteX140" fmla="*/ 5057291 w 5924255"/>
              <a:gd name="connsiteY140" fmla="*/ 882204 h 1194018"/>
              <a:gd name="connsiteX141" fmla="*/ 5087711 w 5924255"/>
              <a:gd name="connsiteY141" fmla="*/ 927835 h 1194018"/>
              <a:gd name="connsiteX142" fmla="*/ 5118130 w 5924255"/>
              <a:gd name="connsiteY142" fmla="*/ 965862 h 1194018"/>
              <a:gd name="connsiteX143" fmla="*/ 5133340 w 5924255"/>
              <a:gd name="connsiteY143" fmla="*/ 1011493 h 1194018"/>
              <a:gd name="connsiteX144" fmla="*/ 5163760 w 5924255"/>
              <a:gd name="connsiteY144" fmla="*/ 1057124 h 1194018"/>
              <a:gd name="connsiteX145" fmla="*/ 5178970 w 5924255"/>
              <a:gd name="connsiteY145" fmla="*/ 1079940 h 1194018"/>
              <a:gd name="connsiteX146" fmla="*/ 5186575 w 5924255"/>
              <a:gd name="connsiteY146" fmla="*/ 1102755 h 1194018"/>
              <a:gd name="connsiteX147" fmla="*/ 5247414 w 5924255"/>
              <a:gd name="connsiteY147" fmla="*/ 1148387 h 1194018"/>
              <a:gd name="connsiteX148" fmla="*/ 5277834 w 5924255"/>
              <a:gd name="connsiteY148" fmla="*/ 1163597 h 1194018"/>
              <a:gd name="connsiteX149" fmla="*/ 5300649 w 5924255"/>
              <a:gd name="connsiteY149" fmla="*/ 1178807 h 1194018"/>
              <a:gd name="connsiteX150" fmla="*/ 5361489 w 5924255"/>
              <a:gd name="connsiteY150" fmla="*/ 1194018 h 1194018"/>
              <a:gd name="connsiteX151" fmla="*/ 5726526 w 5924255"/>
              <a:gd name="connsiteY151" fmla="*/ 1194018 h 1194018"/>
              <a:gd name="connsiteX152" fmla="*/ 5848205 w 5924255"/>
              <a:gd name="connsiteY152" fmla="*/ 1186413 h 1194018"/>
              <a:gd name="connsiteX153" fmla="*/ 5855810 w 5924255"/>
              <a:gd name="connsiteY153" fmla="*/ 1163597 h 1194018"/>
              <a:gd name="connsiteX154" fmla="*/ 5871020 w 5924255"/>
              <a:gd name="connsiteY154" fmla="*/ 1095150 h 1194018"/>
              <a:gd name="connsiteX155" fmla="*/ 5878625 w 5924255"/>
              <a:gd name="connsiteY155" fmla="*/ 1072334 h 1194018"/>
              <a:gd name="connsiteX156" fmla="*/ 5893835 w 5924255"/>
              <a:gd name="connsiteY156" fmla="*/ 1049519 h 1194018"/>
              <a:gd name="connsiteX157" fmla="*/ 5901440 w 5924255"/>
              <a:gd name="connsiteY157" fmla="*/ 1026703 h 1194018"/>
              <a:gd name="connsiteX158" fmla="*/ 5924255 w 5924255"/>
              <a:gd name="connsiteY158" fmla="*/ 1011493 h 119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5924255" h="1194018">
                <a:moveTo>
                  <a:pt x="0" y="212946"/>
                </a:moveTo>
                <a:cubicBezTo>
                  <a:pt x="20280" y="210411"/>
                  <a:pt x="40680" y="208700"/>
                  <a:pt x="60840" y="205340"/>
                </a:cubicBezTo>
                <a:cubicBezTo>
                  <a:pt x="71150" y="203622"/>
                  <a:pt x="80807" y="197735"/>
                  <a:pt x="91259" y="197735"/>
                </a:cubicBezTo>
                <a:cubicBezTo>
                  <a:pt x="114214" y="197735"/>
                  <a:pt x="136889" y="202805"/>
                  <a:pt x="159704" y="205340"/>
                </a:cubicBezTo>
                <a:cubicBezTo>
                  <a:pt x="169844" y="210410"/>
                  <a:pt x="180281" y="214926"/>
                  <a:pt x="190124" y="220551"/>
                </a:cubicBezTo>
                <a:cubicBezTo>
                  <a:pt x="208057" y="230799"/>
                  <a:pt x="227022" y="246908"/>
                  <a:pt x="243358" y="258577"/>
                </a:cubicBezTo>
                <a:cubicBezTo>
                  <a:pt x="268435" y="276490"/>
                  <a:pt x="266893" y="274147"/>
                  <a:pt x="296593" y="288998"/>
                </a:cubicBezTo>
                <a:cubicBezTo>
                  <a:pt x="340185" y="354386"/>
                  <a:pt x="282139" y="277434"/>
                  <a:pt x="334618" y="319418"/>
                </a:cubicBezTo>
                <a:cubicBezTo>
                  <a:pt x="352523" y="333742"/>
                  <a:pt x="344371" y="347112"/>
                  <a:pt x="365037" y="357445"/>
                </a:cubicBezTo>
                <a:cubicBezTo>
                  <a:pt x="379377" y="364615"/>
                  <a:pt x="397327" y="363761"/>
                  <a:pt x="410667" y="372655"/>
                </a:cubicBezTo>
                <a:cubicBezTo>
                  <a:pt x="522305" y="447083"/>
                  <a:pt x="404861" y="371509"/>
                  <a:pt x="486717" y="418286"/>
                </a:cubicBezTo>
                <a:cubicBezTo>
                  <a:pt x="537336" y="447212"/>
                  <a:pt x="475490" y="422149"/>
                  <a:pt x="555161" y="448707"/>
                </a:cubicBezTo>
                <a:lnTo>
                  <a:pt x="577976" y="456312"/>
                </a:lnTo>
                <a:cubicBezTo>
                  <a:pt x="585581" y="461382"/>
                  <a:pt x="591667" y="470976"/>
                  <a:pt x="600791" y="471523"/>
                </a:cubicBezTo>
                <a:cubicBezTo>
                  <a:pt x="1018015" y="496558"/>
                  <a:pt x="841685" y="440282"/>
                  <a:pt x="981038" y="486733"/>
                </a:cubicBezTo>
                <a:cubicBezTo>
                  <a:pt x="986108" y="491803"/>
                  <a:pt x="989078" y="501944"/>
                  <a:pt x="996248" y="501944"/>
                </a:cubicBezTo>
                <a:cubicBezTo>
                  <a:pt x="1016266" y="501944"/>
                  <a:pt x="1037645" y="475756"/>
                  <a:pt x="1049483" y="463918"/>
                </a:cubicBezTo>
                <a:cubicBezTo>
                  <a:pt x="1052018" y="451242"/>
                  <a:pt x="1051739" y="437659"/>
                  <a:pt x="1057088" y="425891"/>
                </a:cubicBezTo>
                <a:cubicBezTo>
                  <a:pt x="1064652" y="409249"/>
                  <a:pt x="1081727" y="397602"/>
                  <a:pt x="1087508" y="380260"/>
                </a:cubicBezTo>
                <a:cubicBezTo>
                  <a:pt x="1097380" y="350643"/>
                  <a:pt x="1089445" y="363114"/>
                  <a:pt x="1110322" y="342234"/>
                </a:cubicBezTo>
                <a:cubicBezTo>
                  <a:pt x="1127799" y="289801"/>
                  <a:pt x="1114195" y="307940"/>
                  <a:pt x="1140742" y="281392"/>
                </a:cubicBezTo>
                <a:cubicBezTo>
                  <a:pt x="1155333" y="237618"/>
                  <a:pt x="1143771" y="247576"/>
                  <a:pt x="1224397" y="266182"/>
                </a:cubicBezTo>
                <a:cubicBezTo>
                  <a:pt x="1233303" y="268237"/>
                  <a:pt x="1240333" y="275373"/>
                  <a:pt x="1247212" y="281392"/>
                </a:cubicBezTo>
                <a:cubicBezTo>
                  <a:pt x="1309751" y="336115"/>
                  <a:pt x="1266088" y="299285"/>
                  <a:pt x="1300446" y="342234"/>
                </a:cubicBezTo>
                <a:cubicBezTo>
                  <a:pt x="1343797" y="396426"/>
                  <a:pt x="1284045" y="310028"/>
                  <a:pt x="1330866" y="380260"/>
                </a:cubicBezTo>
                <a:cubicBezTo>
                  <a:pt x="1354610" y="451496"/>
                  <a:pt x="1315713" y="346136"/>
                  <a:pt x="1361286" y="425891"/>
                </a:cubicBezTo>
                <a:cubicBezTo>
                  <a:pt x="1366472" y="434966"/>
                  <a:pt x="1365221" y="446525"/>
                  <a:pt x="1368891" y="456312"/>
                </a:cubicBezTo>
                <a:cubicBezTo>
                  <a:pt x="1372872" y="466927"/>
                  <a:pt x="1379891" y="476207"/>
                  <a:pt x="1384101" y="486733"/>
                </a:cubicBezTo>
                <a:cubicBezTo>
                  <a:pt x="1390055" y="501619"/>
                  <a:pt x="1384100" y="527293"/>
                  <a:pt x="1399310" y="532364"/>
                </a:cubicBezTo>
                <a:lnTo>
                  <a:pt x="1422125" y="539970"/>
                </a:lnTo>
                <a:cubicBezTo>
                  <a:pt x="1465225" y="604619"/>
                  <a:pt x="1394231" y="504466"/>
                  <a:pt x="1482965" y="593206"/>
                </a:cubicBezTo>
                <a:cubicBezTo>
                  <a:pt x="1488035" y="598276"/>
                  <a:pt x="1493696" y="602818"/>
                  <a:pt x="1498175" y="608417"/>
                </a:cubicBezTo>
                <a:cubicBezTo>
                  <a:pt x="1503885" y="615554"/>
                  <a:pt x="1506363" y="625381"/>
                  <a:pt x="1513385" y="631232"/>
                </a:cubicBezTo>
                <a:cubicBezTo>
                  <a:pt x="1522094" y="638490"/>
                  <a:pt x="1534372" y="640154"/>
                  <a:pt x="1543805" y="646443"/>
                </a:cubicBezTo>
                <a:cubicBezTo>
                  <a:pt x="1557310" y="655447"/>
                  <a:pt x="1568065" y="668260"/>
                  <a:pt x="1581829" y="676863"/>
                </a:cubicBezTo>
                <a:cubicBezTo>
                  <a:pt x="1588627" y="681112"/>
                  <a:pt x="1597474" y="680884"/>
                  <a:pt x="1604644" y="684469"/>
                </a:cubicBezTo>
                <a:cubicBezTo>
                  <a:pt x="1612819" y="688557"/>
                  <a:pt x="1619284" y="695591"/>
                  <a:pt x="1627459" y="699679"/>
                </a:cubicBezTo>
                <a:cubicBezTo>
                  <a:pt x="1639669" y="705784"/>
                  <a:pt x="1653551" y="708260"/>
                  <a:pt x="1665484" y="714890"/>
                </a:cubicBezTo>
                <a:cubicBezTo>
                  <a:pt x="1676564" y="721046"/>
                  <a:pt x="1683805" y="733924"/>
                  <a:pt x="1695903" y="737705"/>
                </a:cubicBezTo>
                <a:cubicBezTo>
                  <a:pt x="1725339" y="746904"/>
                  <a:pt x="1757244" y="745436"/>
                  <a:pt x="1787163" y="752916"/>
                </a:cubicBezTo>
                <a:lnTo>
                  <a:pt x="1817583" y="760521"/>
                </a:lnTo>
                <a:cubicBezTo>
                  <a:pt x="1835328" y="757986"/>
                  <a:pt x="1854087" y="759351"/>
                  <a:pt x="1870817" y="752916"/>
                </a:cubicBezTo>
                <a:cubicBezTo>
                  <a:pt x="1942612" y="725302"/>
                  <a:pt x="1893392" y="730260"/>
                  <a:pt x="1939262" y="699679"/>
                </a:cubicBezTo>
                <a:cubicBezTo>
                  <a:pt x="1945932" y="695232"/>
                  <a:pt x="1954472" y="694609"/>
                  <a:pt x="1962077" y="692074"/>
                </a:cubicBezTo>
                <a:cubicBezTo>
                  <a:pt x="1969682" y="687004"/>
                  <a:pt x="1976717" y="680951"/>
                  <a:pt x="1984892" y="676863"/>
                </a:cubicBezTo>
                <a:cubicBezTo>
                  <a:pt x="1992062" y="673278"/>
                  <a:pt x="2000746" y="673235"/>
                  <a:pt x="2007706" y="669258"/>
                </a:cubicBezTo>
                <a:cubicBezTo>
                  <a:pt x="2018711" y="662969"/>
                  <a:pt x="2027812" y="653810"/>
                  <a:pt x="2038126" y="646443"/>
                </a:cubicBezTo>
                <a:cubicBezTo>
                  <a:pt x="2045564" y="641130"/>
                  <a:pt x="2053336" y="636302"/>
                  <a:pt x="2060941" y="631232"/>
                </a:cubicBezTo>
                <a:cubicBezTo>
                  <a:pt x="2078776" y="577727"/>
                  <a:pt x="2051978" y="640195"/>
                  <a:pt x="2098966" y="593206"/>
                </a:cubicBezTo>
                <a:cubicBezTo>
                  <a:pt x="2111892" y="580280"/>
                  <a:pt x="2116461" y="560502"/>
                  <a:pt x="2129386" y="547575"/>
                </a:cubicBezTo>
                <a:cubicBezTo>
                  <a:pt x="2151058" y="525901"/>
                  <a:pt x="2140618" y="538330"/>
                  <a:pt x="2159805" y="509549"/>
                </a:cubicBezTo>
                <a:cubicBezTo>
                  <a:pt x="2177888" y="455298"/>
                  <a:pt x="2152247" y="520887"/>
                  <a:pt x="2190225" y="463918"/>
                </a:cubicBezTo>
                <a:cubicBezTo>
                  <a:pt x="2229718" y="404677"/>
                  <a:pt x="2165668" y="473266"/>
                  <a:pt x="2213040" y="425891"/>
                </a:cubicBezTo>
                <a:lnTo>
                  <a:pt x="2228250" y="380260"/>
                </a:lnTo>
                <a:cubicBezTo>
                  <a:pt x="2230785" y="372655"/>
                  <a:pt x="2228250" y="359980"/>
                  <a:pt x="2235855" y="357445"/>
                </a:cubicBezTo>
                <a:lnTo>
                  <a:pt x="2281485" y="342234"/>
                </a:lnTo>
                <a:lnTo>
                  <a:pt x="2304299" y="334629"/>
                </a:lnTo>
                <a:cubicBezTo>
                  <a:pt x="2321132" y="323406"/>
                  <a:pt x="2338219" y="314168"/>
                  <a:pt x="2349929" y="296603"/>
                </a:cubicBezTo>
                <a:cubicBezTo>
                  <a:pt x="2354376" y="289933"/>
                  <a:pt x="2353949" y="280957"/>
                  <a:pt x="2357534" y="273787"/>
                </a:cubicBezTo>
                <a:cubicBezTo>
                  <a:pt x="2361621" y="265612"/>
                  <a:pt x="2367674" y="258577"/>
                  <a:pt x="2372744" y="250972"/>
                </a:cubicBezTo>
                <a:lnTo>
                  <a:pt x="2387954" y="205340"/>
                </a:lnTo>
                <a:cubicBezTo>
                  <a:pt x="2395704" y="182090"/>
                  <a:pt x="2391789" y="182499"/>
                  <a:pt x="2410769" y="167314"/>
                </a:cubicBezTo>
                <a:cubicBezTo>
                  <a:pt x="2417906" y="161604"/>
                  <a:pt x="2425978" y="157174"/>
                  <a:pt x="2433583" y="152104"/>
                </a:cubicBezTo>
                <a:cubicBezTo>
                  <a:pt x="2438653" y="144499"/>
                  <a:pt x="2442845" y="136228"/>
                  <a:pt x="2448793" y="129288"/>
                </a:cubicBezTo>
                <a:cubicBezTo>
                  <a:pt x="2472423" y="101719"/>
                  <a:pt x="2481664" y="97029"/>
                  <a:pt x="2509633" y="76052"/>
                </a:cubicBezTo>
                <a:cubicBezTo>
                  <a:pt x="2514703" y="68447"/>
                  <a:pt x="2518992" y="60258"/>
                  <a:pt x="2524843" y="53236"/>
                </a:cubicBezTo>
                <a:cubicBezTo>
                  <a:pt x="2536858" y="38818"/>
                  <a:pt x="2553380" y="23757"/>
                  <a:pt x="2570473" y="15210"/>
                </a:cubicBezTo>
                <a:cubicBezTo>
                  <a:pt x="2577643" y="11625"/>
                  <a:pt x="2585682" y="10140"/>
                  <a:pt x="2593287" y="7605"/>
                </a:cubicBezTo>
                <a:cubicBezTo>
                  <a:pt x="2644575" y="20427"/>
                  <a:pt x="2616317" y="7819"/>
                  <a:pt x="2669337" y="60841"/>
                </a:cubicBezTo>
                <a:lnTo>
                  <a:pt x="2684547" y="76052"/>
                </a:lnTo>
                <a:cubicBezTo>
                  <a:pt x="2687082" y="83657"/>
                  <a:pt x="2687342" y="92454"/>
                  <a:pt x="2692152" y="98867"/>
                </a:cubicBezTo>
                <a:cubicBezTo>
                  <a:pt x="2702907" y="113207"/>
                  <a:pt x="2717501" y="124218"/>
                  <a:pt x="2730176" y="136893"/>
                </a:cubicBezTo>
                <a:cubicBezTo>
                  <a:pt x="2735246" y="141963"/>
                  <a:pt x="2741409" y="146138"/>
                  <a:pt x="2745386" y="152104"/>
                </a:cubicBezTo>
                <a:cubicBezTo>
                  <a:pt x="2750456" y="159709"/>
                  <a:pt x="2753717" y="168900"/>
                  <a:pt x="2760596" y="174919"/>
                </a:cubicBezTo>
                <a:cubicBezTo>
                  <a:pt x="2774353" y="186957"/>
                  <a:pt x="2788884" y="199559"/>
                  <a:pt x="2806226" y="205340"/>
                </a:cubicBezTo>
                <a:lnTo>
                  <a:pt x="2874670" y="228156"/>
                </a:lnTo>
                <a:cubicBezTo>
                  <a:pt x="2882275" y="230691"/>
                  <a:pt x="2890315" y="232176"/>
                  <a:pt x="2897485" y="235761"/>
                </a:cubicBezTo>
                <a:cubicBezTo>
                  <a:pt x="2907625" y="240831"/>
                  <a:pt x="2917290" y="246991"/>
                  <a:pt x="2927905" y="250972"/>
                </a:cubicBezTo>
                <a:cubicBezTo>
                  <a:pt x="2955635" y="261371"/>
                  <a:pt x="3002755" y="263514"/>
                  <a:pt x="3026769" y="266182"/>
                </a:cubicBezTo>
                <a:cubicBezTo>
                  <a:pt x="3037303" y="264075"/>
                  <a:pt x="3074455" y="258280"/>
                  <a:pt x="3087609" y="250972"/>
                </a:cubicBezTo>
                <a:cubicBezTo>
                  <a:pt x="3103589" y="242094"/>
                  <a:pt x="3133239" y="220551"/>
                  <a:pt x="3133239" y="220551"/>
                </a:cubicBezTo>
                <a:cubicBezTo>
                  <a:pt x="3160976" y="137335"/>
                  <a:pt x="3116738" y="263385"/>
                  <a:pt x="3156054" y="174919"/>
                </a:cubicBezTo>
                <a:cubicBezTo>
                  <a:pt x="3162565" y="160268"/>
                  <a:pt x="3156053" y="134358"/>
                  <a:pt x="3171263" y="129288"/>
                </a:cubicBezTo>
                <a:cubicBezTo>
                  <a:pt x="3188720" y="123469"/>
                  <a:pt x="3217814" y="114267"/>
                  <a:pt x="3232103" y="106473"/>
                </a:cubicBezTo>
                <a:cubicBezTo>
                  <a:pt x="3248151" y="97719"/>
                  <a:pt x="3261383" y="84228"/>
                  <a:pt x="3277733" y="76052"/>
                </a:cubicBezTo>
                <a:cubicBezTo>
                  <a:pt x="3287873" y="70982"/>
                  <a:pt x="3297733" y="65307"/>
                  <a:pt x="3308153" y="60841"/>
                </a:cubicBezTo>
                <a:cubicBezTo>
                  <a:pt x="3315521" y="57683"/>
                  <a:pt x="3323797" y="56821"/>
                  <a:pt x="3330967" y="53236"/>
                </a:cubicBezTo>
                <a:cubicBezTo>
                  <a:pt x="3339142" y="49148"/>
                  <a:pt x="3345607" y="42114"/>
                  <a:pt x="3353782" y="38026"/>
                </a:cubicBezTo>
                <a:cubicBezTo>
                  <a:pt x="3364697" y="32568"/>
                  <a:pt x="3397264" y="25253"/>
                  <a:pt x="3407017" y="22815"/>
                </a:cubicBezTo>
                <a:cubicBezTo>
                  <a:pt x="3418552" y="15125"/>
                  <a:pt x="3436904" y="0"/>
                  <a:pt x="3452647" y="0"/>
                </a:cubicBezTo>
                <a:cubicBezTo>
                  <a:pt x="3462301" y="0"/>
                  <a:pt x="3509360" y="12277"/>
                  <a:pt x="3521091" y="15210"/>
                </a:cubicBezTo>
                <a:cubicBezTo>
                  <a:pt x="3531456" y="22120"/>
                  <a:pt x="3551891" y="33588"/>
                  <a:pt x="3559116" y="45631"/>
                </a:cubicBezTo>
                <a:cubicBezTo>
                  <a:pt x="3563240" y="52505"/>
                  <a:pt x="3562744" y="61486"/>
                  <a:pt x="3566721" y="68446"/>
                </a:cubicBezTo>
                <a:cubicBezTo>
                  <a:pt x="3600908" y="128274"/>
                  <a:pt x="3576574" y="76514"/>
                  <a:pt x="3604746" y="114078"/>
                </a:cubicBezTo>
                <a:cubicBezTo>
                  <a:pt x="3659323" y="186851"/>
                  <a:pt x="3611536" y="136079"/>
                  <a:pt x="3657980" y="182525"/>
                </a:cubicBezTo>
                <a:cubicBezTo>
                  <a:pt x="3668729" y="236274"/>
                  <a:pt x="3661497" y="208287"/>
                  <a:pt x="3680795" y="266182"/>
                </a:cubicBezTo>
                <a:cubicBezTo>
                  <a:pt x="3680795" y="266183"/>
                  <a:pt x="3696004" y="311812"/>
                  <a:pt x="3696005" y="311813"/>
                </a:cubicBezTo>
                <a:cubicBezTo>
                  <a:pt x="3701075" y="319418"/>
                  <a:pt x="3707127" y="326454"/>
                  <a:pt x="3711215" y="334629"/>
                </a:cubicBezTo>
                <a:cubicBezTo>
                  <a:pt x="3740246" y="392694"/>
                  <a:pt x="3686471" y="314313"/>
                  <a:pt x="3741635" y="387865"/>
                </a:cubicBezTo>
                <a:cubicBezTo>
                  <a:pt x="3760749" y="445211"/>
                  <a:pt x="3734966" y="374528"/>
                  <a:pt x="3764449" y="433497"/>
                </a:cubicBezTo>
                <a:cubicBezTo>
                  <a:pt x="3777549" y="459699"/>
                  <a:pt x="3763499" y="453698"/>
                  <a:pt x="3787264" y="471523"/>
                </a:cubicBezTo>
                <a:cubicBezTo>
                  <a:pt x="3801888" y="482492"/>
                  <a:pt x="3832894" y="501944"/>
                  <a:pt x="3832894" y="501944"/>
                </a:cubicBezTo>
                <a:cubicBezTo>
                  <a:pt x="3835429" y="509549"/>
                  <a:pt x="3836375" y="517885"/>
                  <a:pt x="3840499" y="524759"/>
                </a:cubicBezTo>
                <a:cubicBezTo>
                  <a:pt x="3849351" y="539512"/>
                  <a:pt x="3866086" y="544815"/>
                  <a:pt x="3878524" y="555180"/>
                </a:cubicBezTo>
                <a:cubicBezTo>
                  <a:pt x="3886786" y="562066"/>
                  <a:pt x="3892390" y="572030"/>
                  <a:pt x="3901339" y="577996"/>
                </a:cubicBezTo>
                <a:cubicBezTo>
                  <a:pt x="3908009" y="582443"/>
                  <a:pt x="3916983" y="582016"/>
                  <a:pt x="3924153" y="585601"/>
                </a:cubicBezTo>
                <a:cubicBezTo>
                  <a:pt x="3983127" y="615089"/>
                  <a:pt x="3912433" y="589298"/>
                  <a:pt x="3969783" y="608417"/>
                </a:cubicBezTo>
                <a:cubicBezTo>
                  <a:pt x="3995133" y="605882"/>
                  <a:pt x="4021516" y="608410"/>
                  <a:pt x="4045833" y="600811"/>
                </a:cubicBezTo>
                <a:cubicBezTo>
                  <a:pt x="4063281" y="595358"/>
                  <a:pt x="4073189" y="570898"/>
                  <a:pt x="4091462" y="570390"/>
                </a:cubicBezTo>
                <a:lnTo>
                  <a:pt x="4365240" y="562785"/>
                </a:lnTo>
                <a:cubicBezTo>
                  <a:pt x="4370310" y="555180"/>
                  <a:pt x="4374740" y="547107"/>
                  <a:pt x="4380450" y="539970"/>
                </a:cubicBezTo>
                <a:cubicBezTo>
                  <a:pt x="4384929" y="534371"/>
                  <a:pt x="4391971" y="530908"/>
                  <a:pt x="4395660" y="524759"/>
                </a:cubicBezTo>
                <a:cubicBezTo>
                  <a:pt x="4399784" y="517885"/>
                  <a:pt x="4399372" y="508952"/>
                  <a:pt x="4403265" y="501944"/>
                </a:cubicBezTo>
                <a:cubicBezTo>
                  <a:pt x="4412143" y="485964"/>
                  <a:pt x="4416342" y="462093"/>
                  <a:pt x="4433685" y="456312"/>
                </a:cubicBezTo>
                <a:cubicBezTo>
                  <a:pt x="4467255" y="445122"/>
                  <a:pt x="4449330" y="452292"/>
                  <a:pt x="4486920" y="433497"/>
                </a:cubicBezTo>
                <a:lnTo>
                  <a:pt x="4524944" y="395471"/>
                </a:lnTo>
                <a:cubicBezTo>
                  <a:pt x="4530014" y="390401"/>
                  <a:pt x="4536947" y="386673"/>
                  <a:pt x="4540154" y="380260"/>
                </a:cubicBezTo>
                <a:cubicBezTo>
                  <a:pt x="4545224" y="370120"/>
                  <a:pt x="4551383" y="360454"/>
                  <a:pt x="4555364" y="349839"/>
                </a:cubicBezTo>
                <a:cubicBezTo>
                  <a:pt x="4559034" y="340052"/>
                  <a:pt x="4560098" y="329468"/>
                  <a:pt x="4562969" y="319418"/>
                </a:cubicBezTo>
                <a:cubicBezTo>
                  <a:pt x="4565171" y="311710"/>
                  <a:pt x="4567759" y="304109"/>
                  <a:pt x="4570574" y="296603"/>
                </a:cubicBezTo>
                <a:cubicBezTo>
                  <a:pt x="4575367" y="283820"/>
                  <a:pt x="4577955" y="269761"/>
                  <a:pt x="4585784" y="258577"/>
                </a:cubicBezTo>
                <a:cubicBezTo>
                  <a:pt x="4596063" y="243892"/>
                  <a:pt x="4613866" y="235466"/>
                  <a:pt x="4623809" y="220551"/>
                </a:cubicBezTo>
                <a:cubicBezTo>
                  <a:pt x="4643465" y="191065"/>
                  <a:pt x="4630348" y="200626"/>
                  <a:pt x="4661833" y="190130"/>
                </a:cubicBezTo>
                <a:cubicBezTo>
                  <a:pt x="4669438" y="185060"/>
                  <a:pt x="4676296" y="178631"/>
                  <a:pt x="4684648" y="174919"/>
                </a:cubicBezTo>
                <a:cubicBezTo>
                  <a:pt x="4699299" y="168407"/>
                  <a:pt x="4730278" y="159709"/>
                  <a:pt x="4730278" y="159709"/>
                </a:cubicBezTo>
                <a:cubicBezTo>
                  <a:pt x="4737883" y="162244"/>
                  <a:pt x="4746219" y="163189"/>
                  <a:pt x="4753093" y="167314"/>
                </a:cubicBezTo>
                <a:cubicBezTo>
                  <a:pt x="4759241" y="171003"/>
                  <a:pt x="4762704" y="178046"/>
                  <a:pt x="4768303" y="182525"/>
                </a:cubicBezTo>
                <a:cubicBezTo>
                  <a:pt x="4775440" y="188235"/>
                  <a:pt x="4783513" y="192665"/>
                  <a:pt x="4791118" y="197735"/>
                </a:cubicBezTo>
                <a:cubicBezTo>
                  <a:pt x="4810230" y="255082"/>
                  <a:pt x="4782226" y="186620"/>
                  <a:pt x="4821537" y="235761"/>
                </a:cubicBezTo>
                <a:cubicBezTo>
                  <a:pt x="4826545" y="242021"/>
                  <a:pt x="4825557" y="251407"/>
                  <a:pt x="4829142" y="258577"/>
                </a:cubicBezTo>
                <a:cubicBezTo>
                  <a:pt x="4844744" y="289782"/>
                  <a:pt x="4840702" y="273027"/>
                  <a:pt x="4859562" y="296603"/>
                </a:cubicBezTo>
                <a:cubicBezTo>
                  <a:pt x="4897937" y="344573"/>
                  <a:pt x="4853257" y="297901"/>
                  <a:pt x="4889982" y="334629"/>
                </a:cubicBezTo>
                <a:cubicBezTo>
                  <a:pt x="4892517" y="342234"/>
                  <a:pt x="4894002" y="350275"/>
                  <a:pt x="4897587" y="357445"/>
                </a:cubicBezTo>
                <a:cubicBezTo>
                  <a:pt x="4925028" y="412329"/>
                  <a:pt x="4901338" y="344008"/>
                  <a:pt x="4928007" y="410681"/>
                </a:cubicBezTo>
                <a:cubicBezTo>
                  <a:pt x="4933961" y="425567"/>
                  <a:pt x="4943217" y="456312"/>
                  <a:pt x="4943217" y="456312"/>
                </a:cubicBezTo>
                <a:cubicBezTo>
                  <a:pt x="4945752" y="476593"/>
                  <a:pt x="4948971" y="496799"/>
                  <a:pt x="4950821" y="517154"/>
                </a:cubicBezTo>
                <a:cubicBezTo>
                  <a:pt x="4956577" y="580472"/>
                  <a:pt x="4945926" y="646967"/>
                  <a:pt x="4966031" y="707284"/>
                </a:cubicBezTo>
                <a:cubicBezTo>
                  <a:pt x="4985145" y="764629"/>
                  <a:pt x="4959362" y="693947"/>
                  <a:pt x="4988846" y="752916"/>
                </a:cubicBezTo>
                <a:cubicBezTo>
                  <a:pt x="4992431" y="760086"/>
                  <a:pt x="4993293" y="768363"/>
                  <a:pt x="4996451" y="775731"/>
                </a:cubicBezTo>
                <a:cubicBezTo>
                  <a:pt x="5008030" y="802749"/>
                  <a:pt x="5011596" y="806054"/>
                  <a:pt x="5026871" y="828968"/>
                </a:cubicBezTo>
                <a:cubicBezTo>
                  <a:pt x="5040175" y="882184"/>
                  <a:pt x="5023905" y="839279"/>
                  <a:pt x="5057291" y="882204"/>
                </a:cubicBezTo>
                <a:cubicBezTo>
                  <a:pt x="5068514" y="896634"/>
                  <a:pt x="5087711" y="927835"/>
                  <a:pt x="5087711" y="927835"/>
                </a:cubicBezTo>
                <a:cubicBezTo>
                  <a:pt x="5115439" y="1011035"/>
                  <a:pt x="5068995" y="887243"/>
                  <a:pt x="5118130" y="965862"/>
                </a:cubicBezTo>
                <a:cubicBezTo>
                  <a:pt x="5126627" y="979458"/>
                  <a:pt x="5124447" y="998153"/>
                  <a:pt x="5133340" y="1011493"/>
                </a:cubicBezTo>
                <a:lnTo>
                  <a:pt x="5163760" y="1057124"/>
                </a:lnTo>
                <a:cubicBezTo>
                  <a:pt x="5168830" y="1064729"/>
                  <a:pt x="5176080" y="1071269"/>
                  <a:pt x="5178970" y="1079940"/>
                </a:cubicBezTo>
                <a:cubicBezTo>
                  <a:pt x="5181505" y="1087545"/>
                  <a:pt x="5182451" y="1095881"/>
                  <a:pt x="5186575" y="1102755"/>
                </a:cubicBezTo>
                <a:cubicBezTo>
                  <a:pt x="5195743" y="1118035"/>
                  <a:pt x="5244176" y="1146768"/>
                  <a:pt x="5247414" y="1148387"/>
                </a:cubicBezTo>
                <a:cubicBezTo>
                  <a:pt x="5257554" y="1153457"/>
                  <a:pt x="5267991" y="1157972"/>
                  <a:pt x="5277834" y="1163597"/>
                </a:cubicBezTo>
                <a:cubicBezTo>
                  <a:pt x="5285770" y="1168132"/>
                  <a:pt x="5292474" y="1174719"/>
                  <a:pt x="5300649" y="1178807"/>
                </a:cubicBezTo>
                <a:cubicBezTo>
                  <a:pt x="5316243" y="1186604"/>
                  <a:pt x="5347019" y="1191124"/>
                  <a:pt x="5361489" y="1194018"/>
                </a:cubicBezTo>
                <a:cubicBezTo>
                  <a:pt x="5603941" y="1176700"/>
                  <a:pt x="5311280" y="1194018"/>
                  <a:pt x="5726526" y="1194018"/>
                </a:cubicBezTo>
                <a:cubicBezTo>
                  <a:pt x="5767165" y="1194018"/>
                  <a:pt x="5807645" y="1188948"/>
                  <a:pt x="5848205" y="1186413"/>
                </a:cubicBezTo>
                <a:cubicBezTo>
                  <a:pt x="5850740" y="1178808"/>
                  <a:pt x="5853866" y="1171374"/>
                  <a:pt x="5855810" y="1163597"/>
                </a:cubicBezTo>
                <a:cubicBezTo>
                  <a:pt x="5871492" y="1100865"/>
                  <a:pt x="5855406" y="1149801"/>
                  <a:pt x="5871020" y="1095150"/>
                </a:cubicBezTo>
                <a:cubicBezTo>
                  <a:pt x="5873222" y="1087442"/>
                  <a:pt x="5875040" y="1079504"/>
                  <a:pt x="5878625" y="1072334"/>
                </a:cubicBezTo>
                <a:cubicBezTo>
                  <a:pt x="5882712" y="1064159"/>
                  <a:pt x="5888765" y="1057124"/>
                  <a:pt x="5893835" y="1049519"/>
                </a:cubicBezTo>
                <a:cubicBezTo>
                  <a:pt x="5896370" y="1041914"/>
                  <a:pt x="5896432" y="1032963"/>
                  <a:pt x="5901440" y="1026703"/>
                </a:cubicBezTo>
                <a:cubicBezTo>
                  <a:pt x="5907150" y="1019566"/>
                  <a:pt x="5924255" y="1011493"/>
                  <a:pt x="5924255" y="101149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057088" y="1695962"/>
            <a:ext cx="5916650" cy="1049520"/>
          </a:xfrm>
          <a:custGeom>
            <a:avLst/>
            <a:gdLst>
              <a:gd name="connsiteX0" fmla="*/ 0 w 5916650"/>
              <a:gd name="connsiteY0" fmla="*/ 524760 h 1049520"/>
              <a:gd name="connsiteX1" fmla="*/ 106469 w 5916650"/>
              <a:gd name="connsiteY1" fmla="*/ 501944 h 1049520"/>
              <a:gd name="connsiteX2" fmla="*/ 129284 w 5916650"/>
              <a:gd name="connsiteY2" fmla="*/ 486734 h 1049520"/>
              <a:gd name="connsiteX3" fmla="*/ 174914 w 5916650"/>
              <a:gd name="connsiteY3" fmla="*/ 471523 h 1049520"/>
              <a:gd name="connsiteX4" fmla="*/ 228148 w 5916650"/>
              <a:gd name="connsiteY4" fmla="*/ 479129 h 1049520"/>
              <a:gd name="connsiteX5" fmla="*/ 258568 w 5916650"/>
              <a:gd name="connsiteY5" fmla="*/ 441103 h 1049520"/>
              <a:gd name="connsiteX6" fmla="*/ 266173 w 5916650"/>
              <a:gd name="connsiteY6" fmla="*/ 418287 h 1049520"/>
              <a:gd name="connsiteX7" fmla="*/ 319408 w 5916650"/>
              <a:gd name="connsiteY7" fmla="*/ 365050 h 1049520"/>
              <a:gd name="connsiteX8" fmla="*/ 486717 w 5916650"/>
              <a:gd name="connsiteY8" fmla="*/ 357445 h 1049520"/>
              <a:gd name="connsiteX9" fmla="*/ 509531 w 5916650"/>
              <a:gd name="connsiteY9" fmla="*/ 319419 h 1049520"/>
              <a:gd name="connsiteX10" fmla="*/ 517136 w 5916650"/>
              <a:gd name="connsiteY10" fmla="*/ 296604 h 1049520"/>
              <a:gd name="connsiteX11" fmla="*/ 547556 w 5916650"/>
              <a:gd name="connsiteY11" fmla="*/ 288998 h 1049520"/>
              <a:gd name="connsiteX12" fmla="*/ 577976 w 5916650"/>
              <a:gd name="connsiteY12" fmla="*/ 273788 h 1049520"/>
              <a:gd name="connsiteX13" fmla="*/ 616001 w 5916650"/>
              <a:gd name="connsiteY13" fmla="*/ 228157 h 1049520"/>
              <a:gd name="connsiteX14" fmla="*/ 638816 w 5916650"/>
              <a:gd name="connsiteY14" fmla="*/ 220551 h 1049520"/>
              <a:gd name="connsiteX15" fmla="*/ 722470 w 5916650"/>
              <a:gd name="connsiteY15" fmla="*/ 235762 h 1049520"/>
              <a:gd name="connsiteX16" fmla="*/ 760495 w 5916650"/>
              <a:gd name="connsiteY16" fmla="*/ 266183 h 1049520"/>
              <a:gd name="connsiteX17" fmla="*/ 783310 w 5916650"/>
              <a:gd name="connsiteY17" fmla="*/ 281393 h 1049520"/>
              <a:gd name="connsiteX18" fmla="*/ 798519 w 5916650"/>
              <a:gd name="connsiteY18" fmla="*/ 296604 h 1049520"/>
              <a:gd name="connsiteX19" fmla="*/ 821334 w 5916650"/>
              <a:gd name="connsiteY19" fmla="*/ 304209 h 1049520"/>
              <a:gd name="connsiteX20" fmla="*/ 844149 w 5916650"/>
              <a:gd name="connsiteY20" fmla="*/ 319419 h 1049520"/>
              <a:gd name="connsiteX21" fmla="*/ 859359 w 5916650"/>
              <a:gd name="connsiteY21" fmla="*/ 334630 h 1049520"/>
              <a:gd name="connsiteX22" fmla="*/ 897384 w 5916650"/>
              <a:gd name="connsiteY22" fmla="*/ 349840 h 1049520"/>
              <a:gd name="connsiteX23" fmla="*/ 943013 w 5916650"/>
              <a:gd name="connsiteY23" fmla="*/ 365050 h 1049520"/>
              <a:gd name="connsiteX24" fmla="*/ 988643 w 5916650"/>
              <a:gd name="connsiteY24" fmla="*/ 403077 h 1049520"/>
              <a:gd name="connsiteX25" fmla="*/ 1011458 w 5916650"/>
              <a:gd name="connsiteY25" fmla="*/ 441103 h 1049520"/>
              <a:gd name="connsiteX26" fmla="*/ 1079903 w 5916650"/>
              <a:gd name="connsiteY26" fmla="*/ 479129 h 1049520"/>
              <a:gd name="connsiteX27" fmla="*/ 1125532 w 5916650"/>
              <a:gd name="connsiteY27" fmla="*/ 501944 h 1049520"/>
              <a:gd name="connsiteX28" fmla="*/ 1140742 w 5916650"/>
              <a:gd name="connsiteY28" fmla="*/ 517155 h 1049520"/>
              <a:gd name="connsiteX29" fmla="*/ 1148347 w 5916650"/>
              <a:gd name="connsiteY29" fmla="*/ 539970 h 1049520"/>
              <a:gd name="connsiteX30" fmla="*/ 1193977 w 5916650"/>
              <a:gd name="connsiteY30" fmla="*/ 555181 h 1049520"/>
              <a:gd name="connsiteX31" fmla="*/ 1201582 w 5916650"/>
              <a:gd name="connsiteY31" fmla="*/ 577996 h 1049520"/>
              <a:gd name="connsiteX32" fmla="*/ 1232002 w 5916650"/>
              <a:gd name="connsiteY32" fmla="*/ 585602 h 1049520"/>
              <a:gd name="connsiteX33" fmla="*/ 1292841 w 5916650"/>
              <a:gd name="connsiteY33" fmla="*/ 600812 h 1049520"/>
              <a:gd name="connsiteX34" fmla="*/ 1391705 w 5916650"/>
              <a:gd name="connsiteY34" fmla="*/ 593207 h 1049520"/>
              <a:gd name="connsiteX35" fmla="*/ 1437335 w 5916650"/>
              <a:gd name="connsiteY35" fmla="*/ 555181 h 1049520"/>
              <a:gd name="connsiteX36" fmla="*/ 1460150 w 5916650"/>
              <a:gd name="connsiteY36" fmla="*/ 547576 h 1049520"/>
              <a:gd name="connsiteX37" fmla="*/ 1498175 w 5916650"/>
              <a:gd name="connsiteY37" fmla="*/ 509550 h 1049520"/>
              <a:gd name="connsiteX38" fmla="*/ 1536199 w 5916650"/>
              <a:gd name="connsiteY38" fmla="*/ 479129 h 1049520"/>
              <a:gd name="connsiteX39" fmla="*/ 1566619 w 5916650"/>
              <a:gd name="connsiteY39" fmla="*/ 471523 h 1049520"/>
              <a:gd name="connsiteX40" fmla="*/ 1650274 w 5916650"/>
              <a:gd name="connsiteY40" fmla="*/ 494339 h 1049520"/>
              <a:gd name="connsiteX41" fmla="*/ 1673089 w 5916650"/>
              <a:gd name="connsiteY41" fmla="*/ 501944 h 1049520"/>
              <a:gd name="connsiteX42" fmla="*/ 1886027 w 5916650"/>
              <a:gd name="connsiteY42" fmla="*/ 501944 h 1049520"/>
              <a:gd name="connsiteX43" fmla="*/ 1901237 w 5916650"/>
              <a:gd name="connsiteY43" fmla="*/ 517155 h 1049520"/>
              <a:gd name="connsiteX44" fmla="*/ 1908842 w 5916650"/>
              <a:gd name="connsiteY44" fmla="*/ 539970 h 1049520"/>
              <a:gd name="connsiteX45" fmla="*/ 1924052 w 5916650"/>
              <a:gd name="connsiteY45" fmla="*/ 555181 h 1049520"/>
              <a:gd name="connsiteX46" fmla="*/ 1946867 w 5916650"/>
              <a:gd name="connsiteY46" fmla="*/ 570391 h 1049520"/>
              <a:gd name="connsiteX47" fmla="*/ 2000101 w 5916650"/>
              <a:gd name="connsiteY47" fmla="*/ 585602 h 1049520"/>
              <a:gd name="connsiteX48" fmla="*/ 2045731 w 5916650"/>
              <a:gd name="connsiteY48" fmla="*/ 600812 h 1049520"/>
              <a:gd name="connsiteX49" fmla="*/ 2083756 w 5916650"/>
              <a:gd name="connsiteY49" fmla="*/ 608417 h 1049520"/>
              <a:gd name="connsiteX50" fmla="*/ 2129385 w 5916650"/>
              <a:gd name="connsiteY50" fmla="*/ 623628 h 1049520"/>
              <a:gd name="connsiteX51" fmla="*/ 2152200 w 5916650"/>
              <a:gd name="connsiteY51" fmla="*/ 631233 h 1049520"/>
              <a:gd name="connsiteX52" fmla="*/ 2273879 w 5916650"/>
              <a:gd name="connsiteY52" fmla="*/ 623628 h 1049520"/>
              <a:gd name="connsiteX53" fmla="*/ 2289089 w 5916650"/>
              <a:gd name="connsiteY53" fmla="*/ 608417 h 1049520"/>
              <a:gd name="connsiteX54" fmla="*/ 2311904 w 5916650"/>
              <a:gd name="connsiteY54" fmla="*/ 600812 h 1049520"/>
              <a:gd name="connsiteX55" fmla="*/ 2327114 w 5916650"/>
              <a:gd name="connsiteY55" fmla="*/ 570391 h 1049520"/>
              <a:gd name="connsiteX56" fmla="*/ 2342324 w 5916650"/>
              <a:gd name="connsiteY56" fmla="*/ 524760 h 1049520"/>
              <a:gd name="connsiteX57" fmla="*/ 2357534 w 5916650"/>
              <a:gd name="connsiteY57" fmla="*/ 501944 h 1049520"/>
              <a:gd name="connsiteX58" fmla="*/ 2372744 w 5916650"/>
              <a:gd name="connsiteY58" fmla="*/ 456313 h 1049520"/>
              <a:gd name="connsiteX59" fmla="*/ 2380349 w 5916650"/>
              <a:gd name="connsiteY59" fmla="*/ 433497 h 1049520"/>
              <a:gd name="connsiteX60" fmla="*/ 2403164 w 5916650"/>
              <a:gd name="connsiteY60" fmla="*/ 273788 h 1049520"/>
              <a:gd name="connsiteX61" fmla="*/ 2418373 w 5916650"/>
              <a:gd name="connsiteY61" fmla="*/ 228157 h 1049520"/>
              <a:gd name="connsiteX62" fmla="*/ 2456398 w 5916650"/>
              <a:gd name="connsiteY62" fmla="*/ 182525 h 1049520"/>
              <a:gd name="connsiteX63" fmla="*/ 2494423 w 5916650"/>
              <a:gd name="connsiteY63" fmla="*/ 152105 h 1049520"/>
              <a:gd name="connsiteX64" fmla="*/ 2509633 w 5916650"/>
              <a:gd name="connsiteY64" fmla="*/ 136894 h 1049520"/>
              <a:gd name="connsiteX65" fmla="*/ 2532448 w 5916650"/>
              <a:gd name="connsiteY65" fmla="*/ 121684 h 1049520"/>
              <a:gd name="connsiteX66" fmla="*/ 2540053 w 5916650"/>
              <a:gd name="connsiteY66" fmla="*/ 98868 h 1049520"/>
              <a:gd name="connsiteX67" fmla="*/ 2562868 w 5916650"/>
              <a:gd name="connsiteY67" fmla="*/ 83658 h 1049520"/>
              <a:gd name="connsiteX68" fmla="*/ 2608497 w 5916650"/>
              <a:gd name="connsiteY68" fmla="*/ 45632 h 1049520"/>
              <a:gd name="connsiteX69" fmla="*/ 2623707 w 5916650"/>
              <a:gd name="connsiteY69" fmla="*/ 22816 h 1049520"/>
              <a:gd name="connsiteX70" fmla="*/ 2676942 w 5916650"/>
              <a:gd name="connsiteY70" fmla="*/ 0 h 1049520"/>
              <a:gd name="connsiteX71" fmla="*/ 2775806 w 5916650"/>
              <a:gd name="connsiteY71" fmla="*/ 15211 h 1049520"/>
              <a:gd name="connsiteX72" fmla="*/ 2813831 w 5916650"/>
              <a:gd name="connsiteY72" fmla="*/ 45632 h 1049520"/>
              <a:gd name="connsiteX73" fmla="*/ 2836646 w 5916650"/>
              <a:gd name="connsiteY73" fmla="*/ 53237 h 1049520"/>
              <a:gd name="connsiteX74" fmla="*/ 2889880 w 5916650"/>
              <a:gd name="connsiteY74" fmla="*/ 114078 h 1049520"/>
              <a:gd name="connsiteX75" fmla="*/ 2927905 w 5916650"/>
              <a:gd name="connsiteY75" fmla="*/ 144499 h 1049520"/>
              <a:gd name="connsiteX76" fmla="*/ 2988745 w 5916650"/>
              <a:gd name="connsiteY76" fmla="*/ 197736 h 1049520"/>
              <a:gd name="connsiteX77" fmla="*/ 3026769 w 5916650"/>
              <a:gd name="connsiteY77" fmla="*/ 228157 h 1049520"/>
              <a:gd name="connsiteX78" fmla="*/ 3080004 w 5916650"/>
              <a:gd name="connsiteY78" fmla="*/ 258578 h 1049520"/>
              <a:gd name="connsiteX79" fmla="*/ 3118029 w 5916650"/>
              <a:gd name="connsiteY79" fmla="*/ 266183 h 1049520"/>
              <a:gd name="connsiteX80" fmla="*/ 3140844 w 5916650"/>
              <a:gd name="connsiteY80" fmla="*/ 273788 h 1049520"/>
              <a:gd name="connsiteX81" fmla="*/ 3186473 w 5916650"/>
              <a:gd name="connsiteY81" fmla="*/ 296604 h 1049520"/>
              <a:gd name="connsiteX82" fmla="*/ 3254918 w 5916650"/>
              <a:gd name="connsiteY82" fmla="*/ 327024 h 1049520"/>
              <a:gd name="connsiteX83" fmla="*/ 3323362 w 5916650"/>
              <a:gd name="connsiteY83" fmla="*/ 334630 h 1049520"/>
              <a:gd name="connsiteX84" fmla="*/ 3391807 w 5916650"/>
              <a:gd name="connsiteY84" fmla="*/ 327024 h 1049520"/>
              <a:gd name="connsiteX85" fmla="*/ 3407017 w 5916650"/>
              <a:gd name="connsiteY85" fmla="*/ 304209 h 1049520"/>
              <a:gd name="connsiteX86" fmla="*/ 3429832 w 5916650"/>
              <a:gd name="connsiteY86" fmla="*/ 288998 h 1049520"/>
              <a:gd name="connsiteX87" fmla="*/ 3460251 w 5916650"/>
              <a:gd name="connsiteY87" fmla="*/ 250972 h 1049520"/>
              <a:gd name="connsiteX88" fmla="*/ 3490671 w 5916650"/>
              <a:gd name="connsiteY88" fmla="*/ 212946 h 1049520"/>
              <a:gd name="connsiteX89" fmla="*/ 3513486 w 5916650"/>
              <a:gd name="connsiteY89" fmla="*/ 197736 h 1049520"/>
              <a:gd name="connsiteX90" fmla="*/ 3528696 w 5916650"/>
              <a:gd name="connsiteY90" fmla="*/ 182525 h 1049520"/>
              <a:gd name="connsiteX91" fmla="*/ 3574326 w 5916650"/>
              <a:gd name="connsiteY91" fmla="*/ 167315 h 1049520"/>
              <a:gd name="connsiteX92" fmla="*/ 3627560 w 5916650"/>
              <a:gd name="connsiteY92" fmla="*/ 174920 h 1049520"/>
              <a:gd name="connsiteX93" fmla="*/ 3642770 w 5916650"/>
              <a:gd name="connsiteY93" fmla="*/ 190131 h 1049520"/>
              <a:gd name="connsiteX94" fmla="*/ 3665585 w 5916650"/>
              <a:gd name="connsiteY94" fmla="*/ 197736 h 1049520"/>
              <a:gd name="connsiteX95" fmla="*/ 3688400 w 5916650"/>
              <a:gd name="connsiteY95" fmla="*/ 212946 h 1049520"/>
              <a:gd name="connsiteX96" fmla="*/ 3718820 w 5916650"/>
              <a:gd name="connsiteY96" fmla="*/ 258578 h 1049520"/>
              <a:gd name="connsiteX97" fmla="*/ 3734030 w 5916650"/>
              <a:gd name="connsiteY97" fmla="*/ 281393 h 1049520"/>
              <a:gd name="connsiteX98" fmla="*/ 3749239 w 5916650"/>
              <a:gd name="connsiteY98" fmla="*/ 296604 h 1049520"/>
              <a:gd name="connsiteX99" fmla="*/ 3764449 w 5916650"/>
              <a:gd name="connsiteY99" fmla="*/ 319419 h 1049520"/>
              <a:gd name="connsiteX100" fmla="*/ 3802474 w 5916650"/>
              <a:gd name="connsiteY100" fmla="*/ 365050 h 1049520"/>
              <a:gd name="connsiteX101" fmla="*/ 3832894 w 5916650"/>
              <a:gd name="connsiteY101" fmla="*/ 410682 h 1049520"/>
              <a:gd name="connsiteX102" fmla="*/ 3848104 w 5916650"/>
              <a:gd name="connsiteY102" fmla="*/ 433497 h 1049520"/>
              <a:gd name="connsiteX103" fmla="*/ 3908943 w 5916650"/>
              <a:gd name="connsiteY103" fmla="*/ 448708 h 1049520"/>
              <a:gd name="connsiteX104" fmla="*/ 3931758 w 5916650"/>
              <a:gd name="connsiteY104" fmla="*/ 456313 h 1049520"/>
              <a:gd name="connsiteX105" fmla="*/ 3969783 w 5916650"/>
              <a:gd name="connsiteY105" fmla="*/ 486734 h 1049520"/>
              <a:gd name="connsiteX106" fmla="*/ 4015413 w 5916650"/>
              <a:gd name="connsiteY106" fmla="*/ 517155 h 1049520"/>
              <a:gd name="connsiteX107" fmla="*/ 4038228 w 5916650"/>
              <a:gd name="connsiteY107" fmla="*/ 532365 h 1049520"/>
              <a:gd name="connsiteX108" fmla="*/ 4061042 w 5916650"/>
              <a:gd name="connsiteY108" fmla="*/ 539970 h 1049520"/>
              <a:gd name="connsiteX109" fmla="*/ 4159907 w 5916650"/>
              <a:gd name="connsiteY109" fmla="*/ 555181 h 1049520"/>
              <a:gd name="connsiteX110" fmla="*/ 4213141 w 5916650"/>
              <a:gd name="connsiteY110" fmla="*/ 570391 h 1049520"/>
              <a:gd name="connsiteX111" fmla="*/ 4334821 w 5916650"/>
              <a:gd name="connsiteY111" fmla="*/ 517155 h 1049520"/>
              <a:gd name="connsiteX112" fmla="*/ 4334821 w 5916650"/>
              <a:gd name="connsiteY112" fmla="*/ 517155 h 1049520"/>
              <a:gd name="connsiteX113" fmla="*/ 4372845 w 5916650"/>
              <a:gd name="connsiteY113" fmla="*/ 479129 h 1049520"/>
              <a:gd name="connsiteX114" fmla="*/ 4418475 w 5916650"/>
              <a:gd name="connsiteY114" fmla="*/ 463918 h 1049520"/>
              <a:gd name="connsiteX115" fmla="*/ 4433685 w 5916650"/>
              <a:gd name="connsiteY115" fmla="*/ 441103 h 1049520"/>
              <a:gd name="connsiteX116" fmla="*/ 4441290 w 5916650"/>
              <a:gd name="connsiteY116" fmla="*/ 395471 h 1049520"/>
              <a:gd name="connsiteX117" fmla="*/ 4448895 w 5916650"/>
              <a:gd name="connsiteY117" fmla="*/ 258578 h 1049520"/>
              <a:gd name="connsiteX118" fmla="*/ 4471710 w 5916650"/>
              <a:gd name="connsiteY118" fmla="*/ 174920 h 1049520"/>
              <a:gd name="connsiteX119" fmla="*/ 4486919 w 5916650"/>
              <a:gd name="connsiteY119" fmla="*/ 152105 h 1049520"/>
              <a:gd name="connsiteX120" fmla="*/ 4540154 w 5916650"/>
              <a:gd name="connsiteY120" fmla="*/ 205341 h 1049520"/>
              <a:gd name="connsiteX121" fmla="*/ 4578179 w 5916650"/>
              <a:gd name="connsiteY121" fmla="*/ 250972 h 1049520"/>
              <a:gd name="connsiteX122" fmla="*/ 4593389 w 5916650"/>
              <a:gd name="connsiteY122" fmla="*/ 266183 h 1049520"/>
              <a:gd name="connsiteX123" fmla="*/ 4608599 w 5916650"/>
              <a:gd name="connsiteY123" fmla="*/ 288998 h 1049520"/>
              <a:gd name="connsiteX124" fmla="*/ 4631414 w 5916650"/>
              <a:gd name="connsiteY124" fmla="*/ 296604 h 1049520"/>
              <a:gd name="connsiteX125" fmla="*/ 4669438 w 5916650"/>
              <a:gd name="connsiteY125" fmla="*/ 327024 h 1049520"/>
              <a:gd name="connsiteX126" fmla="*/ 4677043 w 5916650"/>
              <a:gd name="connsiteY126" fmla="*/ 349840 h 1049520"/>
              <a:gd name="connsiteX127" fmla="*/ 4692253 w 5916650"/>
              <a:gd name="connsiteY127" fmla="*/ 410682 h 1049520"/>
              <a:gd name="connsiteX128" fmla="*/ 4707463 w 5916650"/>
              <a:gd name="connsiteY128" fmla="*/ 517155 h 1049520"/>
              <a:gd name="connsiteX129" fmla="*/ 4715068 w 5916650"/>
              <a:gd name="connsiteY129" fmla="*/ 570391 h 1049520"/>
              <a:gd name="connsiteX130" fmla="*/ 4722673 w 5916650"/>
              <a:gd name="connsiteY130" fmla="*/ 600812 h 1049520"/>
              <a:gd name="connsiteX131" fmla="*/ 4730278 w 5916650"/>
              <a:gd name="connsiteY131" fmla="*/ 654049 h 1049520"/>
              <a:gd name="connsiteX132" fmla="*/ 4737883 w 5916650"/>
              <a:gd name="connsiteY132" fmla="*/ 699680 h 1049520"/>
              <a:gd name="connsiteX133" fmla="*/ 4760698 w 5916650"/>
              <a:gd name="connsiteY133" fmla="*/ 851784 h 1049520"/>
              <a:gd name="connsiteX134" fmla="*/ 4775908 w 5916650"/>
              <a:gd name="connsiteY134" fmla="*/ 874600 h 1049520"/>
              <a:gd name="connsiteX135" fmla="*/ 4806327 w 5916650"/>
              <a:gd name="connsiteY135" fmla="*/ 943047 h 1049520"/>
              <a:gd name="connsiteX136" fmla="*/ 4829142 w 5916650"/>
              <a:gd name="connsiteY136" fmla="*/ 965862 h 1049520"/>
              <a:gd name="connsiteX137" fmla="*/ 4859562 w 5916650"/>
              <a:gd name="connsiteY137" fmla="*/ 958257 h 1049520"/>
              <a:gd name="connsiteX138" fmla="*/ 4897587 w 5916650"/>
              <a:gd name="connsiteY138" fmla="*/ 935441 h 1049520"/>
              <a:gd name="connsiteX139" fmla="*/ 4928007 w 5916650"/>
              <a:gd name="connsiteY139" fmla="*/ 920231 h 1049520"/>
              <a:gd name="connsiteX140" fmla="*/ 4996451 w 5916650"/>
              <a:gd name="connsiteY140" fmla="*/ 927836 h 1049520"/>
              <a:gd name="connsiteX141" fmla="*/ 5049686 w 5916650"/>
              <a:gd name="connsiteY141" fmla="*/ 958257 h 1049520"/>
              <a:gd name="connsiteX142" fmla="*/ 5095315 w 5916650"/>
              <a:gd name="connsiteY142" fmla="*/ 973467 h 1049520"/>
              <a:gd name="connsiteX143" fmla="*/ 5110525 w 5916650"/>
              <a:gd name="connsiteY143" fmla="*/ 988678 h 1049520"/>
              <a:gd name="connsiteX144" fmla="*/ 5156155 w 5916650"/>
              <a:gd name="connsiteY144" fmla="*/ 1003888 h 1049520"/>
              <a:gd name="connsiteX145" fmla="*/ 5216995 w 5916650"/>
              <a:gd name="connsiteY145" fmla="*/ 1049520 h 1049520"/>
              <a:gd name="connsiteX146" fmla="*/ 5270229 w 5916650"/>
              <a:gd name="connsiteY146" fmla="*/ 1041914 h 1049520"/>
              <a:gd name="connsiteX147" fmla="*/ 5285439 w 5916650"/>
              <a:gd name="connsiteY147" fmla="*/ 1019099 h 1049520"/>
              <a:gd name="connsiteX148" fmla="*/ 5315859 w 5916650"/>
              <a:gd name="connsiteY148" fmla="*/ 981073 h 1049520"/>
              <a:gd name="connsiteX149" fmla="*/ 5323464 w 5916650"/>
              <a:gd name="connsiteY149" fmla="*/ 958257 h 1049520"/>
              <a:gd name="connsiteX150" fmla="*/ 5338674 w 5916650"/>
              <a:gd name="connsiteY150" fmla="*/ 889810 h 1049520"/>
              <a:gd name="connsiteX151" fmla="*/ 5384303 w 5916650"/>
              <a:gd name="connsiteY151" fmla="*/ 844179 h 1049520"/>
              <a:gd name="connsiteX152" fmla="*/ 5407118 w 5916650"/>
              <a:gd name="connsiteY152" fmla="*/ 828968 h 1049520"/>
              <a:gd name="connsiteX153" fmla="*/ 5452748 w 5916650"/>
              <a:gd name="connsiteY153" fmla="*/ 806153 h 1049520"/>
              <a:gd name="connsiteX154" fmla="*/ 5544007 w 5916650"/>
              <a:gd name="connsiteY154" fmla="*/ 836574 h 1049520"/>
              <a:gd name="connsiteX155" fmla="*/ 5582032 w 5916650"/>
              <a:gd name="connsiteY155" fmla="*/ 874600 h 1049520"/>
              <a:gd name="connsiteX156" fmla="*/ 5604847 w 5916650"/>
              <a:gd name="connsiteY156" fmla="*/ 889810 h 1049520"/>
              <a:gd name="connsiteX157" fmla="*/ 5635267 w 5916650"/>
              <a:gd name="connsiteY157" fmla="*/ 943047 h 1049520"/>
              <a:gd name="connsiteX158" fmla="*/ 5658082 w 5916650"/>
              <a:gd name="connsiteY158" fmla="*/ 950652 h 1049520"/>
              <a:gd name="connsiteX159" fmla="*/ 5718921 w 5916650"/>
              <a:gd name="connsiteY159" fmla="*/ 965862 h 1049520"/>
              <a:gd name="connsiteX160" fmla="*/ 5741736 w 5916650"/>
              <a:gd name="connsiteY160" fmla="*/ 958257 h 1049520"/>
              <a:gd name="connsiteX161" fmla="*/ 5756946 w 5916650"/>
              <a:gd name="connsiteY161" fmla="*/ 935441 h 1049520"/>
              <a:gd name="connsiteX162" fmla="*/ 5779761 w 5916650"/>
              <a:gd name="connsiteY162" fmla="*/ 920231 h 1049520"/>
              <a:gd name="connsiteX163" fmla="*/ 5794971 w 5916650"/>
              <a:gd name="connsiteY163" fmla="*/ 897415 h 1049520"/>
              <a:gd name="connsiteX164" fmla="*/ 5817785 w 5916650"/>
              <a:gd name="connsiteY164" fmla="*/ 844179 h 1049520"/>
              <a:gd name="connsiteX165" fmla="*/ 5832995 w 5916650"/>
              <a:gd name="connsiteY165" fmla="*/ 828968 h 1049520"/>
              <a:gd name="connsiteX166" fmla="*/ 5840600 w 5916650"/>
              <a:gd name="connsiteY166" fmla="*/ 806153 h 1049520"/>
              <a:gd name="connsiteX167" fmla="*/ 5863415 w 5916650"/>
              <a:gd name="connsiteY167" fmla="*/ 798548 h 1049520"/>
              <a:gd name="connsiteX168" fmla="*/ 5916650 w 5916650"/>
              <a:gd name="connsiteY168" fmla="*/ 790942 h 104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916650" h="1049520">
                <a:moveTo>
                  <a:pt x="0" y="524760"/>
                </a:moveTo>
                <a:cubicBezTo>
                  <a:pt x="25748" y="521541"/>
                  <a:pt x="81459" y="518617"/>
                  <a:pt x="106469" y="501944"/>
                </a:cubicBezTo>
                <a:cubicBezTo>
                  <a:pt x="114074" y="496874"/>
                  <a:pt x="120932" y="490446"/>
                  <a:pt x="129284" y="486734"/>
                </a:cubicBezTo>
                <a:cubicBezTo>
                  <a:pt x="143935" y="480222"/>
                  <a:pt x="174914" y="471523"/>
                  <a:pt x="174914" y="471523"/>
                </a:cubicBezTo>
                <a:cubicBezTo>
                  <a:pt x="192659" y="474058"/>
                  <a:pt x="210333" y="481108"/>
                  <a:pt x="228148" y="479129"/>
                </a:cubicBezTo>
                <a:cubicBezTo>
                  <a:pt x="235949" y="478262"/>
                  <a:pt x="257063" y="443361"/>
                  <a:pt x="258568" y="441103"/>
                </a:cubicBezTo>
                <a:cubicBezTo>
                  <a:pt x="261103" y="433498"/>
                  <a:pt x="262280" y="425295"/>
                  <a:pt x="266173" y="418287"/>
                </a:cubicBezTo>
                <a:cubicBezTo>
                  <a:pt x="281469" y="390753"/>
                  <a:pt x="287833" y="367576"/>
                  <a:pt x="319408" y="365050"/>
                </a:cubicBezTo>
                <a:cubicBezTo>
                  <a:pt x="375057" y="360598"/>
                  <a:pt x="430947" y="359980"/>
                  <a:pt x="486717" y="357445"/>
                </a:cubicBezTo>
                <a:cubicBezTo>
                  <a:pt x="508261" y="292814"/>
                  <a:pt x="478215" y="371616"/>
                  <a:pt x="509531" y="319419"/>
                </a:cubicBezTo>
                <a:cubicBezTo>
                  <a:pt x="513655" y="312545"/>
                  <a:pt x="510876" y="301612"/>
                  <a:pt x="517136" y="296604"/>
                </a:cubicBezTo>
                <a:cubicBezTo>
                  <a:pt x="525298" y="290074"/>
                  <a:pt x="537769" y="292668"/>
                  <a:pt x="547556" y="288998"/>
                </a:cubicBezTo>
                <a:cubicBezTo>
                  <a:pt x="558171" y="285017"/>
                  <a:pt x="567836" y="278858"/>
                  <a:pt x="577976" y="273788"/>
                </a:cubicBezTo>
                <a:cubicBezTo>
                  <a:pt x="589200" y="256951"/>
                  <a:pt x="598433" y="239870"/>
                  <a:pt x="616001" y="228157"/>
                </a:cubicBezTo>
                <a:cubicBezTo>
                  <a:pt x="622671" y="223710"/>
                  <a:pt x="631211" y="223086"/>
                  <a:pt x="638816" y="220551"/>
                </a:cubicBezTo>
                <a:cubicBezTo>
                  <a:pt x="659786" y="223173"/>
                  <a:pt x="699024" y="224039"/>
                  <a:pt x="722470" y="235762"/>
                </a:cubicBezTo>
                <a:cubicBezTo>
                  <a:pt x="753683" y="251368"/>
                  <a:pt x="736915" y="247318"/>
                  <a:pt x="760495" y="266183"/>
                </a:cubicBezTo>
                <a:cubicBezTo>
                  <a:pt x="767632" y="271893"/>
                  <a:pt x="776173" y="275683"/>
                  <a:pt x="783310" y="281393"/>
                </a:cubicBezTo>
                <a:cubicBezTo>
                  <a:pt x="788909" y="285872"/>
                  <a:pt x="792371" y="292915"/>
                  <a:pt x="798519" y="296604"/>
                </a:cubicBezTo>
                <a:cubicBezTo>
                  <a:pt x="805393" y="300729"/>
                  <a:pt x="814164" y="300624"/>
                  <a:pt x="821334" y="304209"/>
                </a:cubicBezTo>
                <a:cubicBezTo>
                  <a:pt x="829509" y="308297"/>
                  <a:pt x="837012" y="313709"/>
                  <a:pt x="844149" y="319419"/>
                </a:cubicBezTo>
                <a:cubicBezTo>
                  <a:pt x="849748" y="323898"/>
                  <a:pt x="853133" y="331072"/>
                  <a:pt x="859359" y="334630"/>
                </a:cubicBezTo>
                <a:cubicBezTo>
                  <a:pt x="871212" y="341403"/>
                  <a:pt x="884555" y="345175"/>
                  <a:pt x="897384" y="349840"/>
                </a:cubicBezTo>
                <a:cubicBezTo>
                  <a:pt x="912451" y="355319"/>
                  <a:pt x="943013" y="365050"/>
                  <a:pt x="943013" y="365050"/>
                </a:cubicBezTo>
                <a:cubicBezTo>
                  <a:pt x="959848" y="376274"/>
                  <a:pt x="976932" y="385510"/>
                  <a:pt x="988643" y="403077"/>
                </a:cubicBezTo>
                <a:cubicBezTo>
                  <a:pt x="1010478" y="435829"/>
                  <a:pt x="979880" y="417419"/>
                  <a:pt x="1011458" y="441103"/>
                </a:cubicBezTo>
                <a:cubicBezTo>
                  <a:pt x="1107367" y="513036"/>
                  <a:pt x="1020622" y="449487"/>
                  <a:pt x="1079903" y="479129"/>
                </a:cubicBezTo>
                <a:cubicBezTo>
                  <a:pt x="1138864" y="508612"/>
                  <a:pt x="1068192" y="482831"/>
                  <a:pt x="1125532" y="501944"/>
                </a:cubicBezTo>
                <a:cubicBezTo>
                  <a:pt x="1130602" y="507014"/>
                  <a:pt x="1137053" y="511006"/>
                  <a:pt x="1140742" y="517155"/>
                </a:cubicBezTo>
                <a:cubicBezTo>
                  <a:pt x="1144866" y="524029"/>
                  <a:pt x="1141824" y="535310"/>
                  <a:pt x="1148347" y="539970"/>
                </a:cubicBezTo>
                <a:cubicBezTo>
                  <a:pt x="1161393" y="549289"/>
                  <a:pt x="1193977" y="555181"/>
                  <a:pt x="1193977" y="555181"/>
                </a:cubicBezTo>
                <a:cubicBezTo>
                  <a:pt x="1196512" y="562786"/>
                  <a:pt x="1195322" y="572988"/>
                  <a:pt x="1201582" y="577996"/>
                </a:cubicBezTo>
                <a:cubicBezTo>
                  <a:pt x="1209744" y="584526"/>
                  <a:pt x="1221952" y="582730"/>
                  <a:pt x="1232002" y="585602"/>
                </a:cubicBezTo>
                <a:cubicBezTo>
                  <a:pt x="1286556" y="601190"/>
                  <a:pt x="1215548" y="585353"/>
                  <a:pt x="1292841" y="600812"/>
                </a:cubicBezTo>
                <a:cubicBezTo>
                  <a:pt x="1325796" y="598277"/>
                  <a:pt x="1359219" y="599298"/>
                  <a:pt x="1391705" y="593207"/>
                </a:cubicBezTo>
                <a:cubicBezTo>
                  <a:pt x="1409012" y="589962"/>
                  <a:pt x="1425068" y="563359"/>
                  <a:pt x="1437335" y="555181"/>
                </a:cubicBezTo>
                <a:cubicBezTo>
                  <a:pt x="1444005" y="550734"/>
                  <a:pt x="1452545" y="550111"/>
                  <a:pt x="1460150" y="547576"/>
                </a:cubicBezTo>
                <a:lnTo>
                  <a:pt x="1498175" y="509550"/>
                </a:lnTo>
                <a:cubicBezTo>
                  <a:pt x="1510441" y="497283"/>
                  <a:pt x="1519409" y="486325"/>
                  <a:pt x="1536199" y="479129"/>
                </a:cubicBezTo>
                <a:cubicBezTo>
                  <a:pt x="1545806" y="475011"/>
                  <a:pt x="1556479" y="474058"/>
                  <a:pt x="1566619" y="471523"/>
                </a:cubicBezTo>
                <a:cubicBezTo>
                  <a:pt x="1620365" y="482274"/>
                  <a:pt x="1592381" y="475041"/>
                  <a:pt x="1650274" y="494339"/>
                </a:cubicBezTo>
                <a:lnTo>
                  <a:pt x="1673089" y="501944"/>
                </a:lnTo>
                <a:cubicBezTo>
                  <a:pt x="1757228" y="494932"/>
                  <a:pt x="1797278" y="487152"/>
                  <a:pt x="1886027" y="501944"/>
                </a:cubicBezTo>
                <a:cubicBezTo>
                  <a:pt x="1893100" y="503123"/>
                  <a:pt x="1896167" y="512085"/>
                  <a:pt x="1901237" y="517155"/>
                </a:cubicBezTo>
                <a:cubicBezTo>
                  <a:pt x="1903772" y="524760"/>
                  <a:pt x="1904718" y="533096"/>
                  <a:pt x="1908842" y="539970"/>
                </a:cubicBezTo>
                <a:cubicBezTo>
                  <a:pt x="1912531" y="546119"/>
                  <a:pt x="1918453" y="550702"/>
                  <a:pt x="1924052" y="555181"/>
                </a:cubicBezTo>
                <a:cubicBezTo>
                  <a:pt x="1931189" y="560891"/>
                  <a:pt x="1938692" y="566303"/>
                  <a:pt x="1946867" y="570391"/>
                </a:cubicBezTo>
                <a:cubicBezTo>
                  <a:pt x="1959641" y="576778"/>
                  <a:pt x="1987925" y="581949"/>
                  <a:pt x="2000101" y="585602"/>
                </a:cubicBezTo>
                <a:cubicBezTo>
                  <a:pt x="2015458" y="590209"/>
                  <a:pt x="2030010" y="597668"/>
                  <a:pt x="2045731" y="600812"/>
                </a:cubicBezTo>
                <a:cubicBezTo>
                  <a:pt x="2058406" y="603347"/>
                  <a:pt x="2071285" y="605016"/>
                  <a:pt x="2083756" y="608417"/>
                </a:cubicBezTo>
                <a:cubicBezTo>
                  <a:pt x="2099224" y="612636"/>
                  <a:pt x="2114175" y="618558"/>
                  <a:pt x="2129385" y="623628"/>
                </a:cubicBezTo>
                <a:lnTo>
                  <a:pt x="2152200" y="631233"/>
                </a:lnTo>
                <a:cubicBezTo>
                  <a:pt x="2192760" y="628698"/>
                  <a:pt x="2233793" y="630309"/>
                  <a:pt x="2273879" y="623628"/>
                </a:cubicBezTo>
                <a:cubicBezTo>
                  <a:pt x="2280952" y="622449"/>
                  <a:pt x="2282941" y="612106"/>
                  <a:pt x="2289089" y="608417"/>
                </a:cubicBezTo>
                <a:cubicBezTo>
                  <a:pt x="2295963" y="604292"/>
                  <a:pt x="2304299" y="603347"/>
                  <a:pt x="2311904" y="600812"/>
                </a:cubicBezTo>
                <a:cubicBezTo>
                  <a:pt x="2316974" y="590672"/>
                  <a:pt x="2322904" y="580917"/>
                  <a:pt x="2327114" y="570391"/>
                </a:cubicBezTo>
                <a:cubicBezTo>
                  <a:pt x="2333068" y="555505"/>
                  <a:pt x="2333431" y="538100"/>
                  <a:pt x="2342324" y="524760"/>
                </a:cubicBezTo>
                <a:cubicBezTo>
                  <a:pt x="2347394" y="517155"/>
                  <a:pt x="2353822" y="510297"/>
                  <a:pt x="2357534" y="501944"/>
                </a:cubicBezTo>
                <a:cubicBezTo>
                  <a:pt x="2364045" y="487293"/>
                  <a:pt x="2367674" y="471523"/>
                  <a:pt x="2372744" y="456313"/>
                </a:cubicBezTo>
                <a:lnTo>
                  <a:pt x="2380349" y="433497"/>
                </a:lnTo>
                <a:cubicBezTo>
                  <a:pt x="2381964" y="420579"/>
                  <a:pt x="2392349" y="313446"/>
                  <a:pt x="2403164" y="273788"/>
                </a:cubicBezTo>
                <a:cubicBezTo>
                  <a:pt x="2407382" y="258320"/>
                  <a:pt x="2409480" y="241497"/>
                  <a:pt x="2418373" y="228157"/>
                </a:cubicBezTo>
                <a:cubicBezTo>
                  <a:pt x="2456133" y="171514"/>
                  <a:pt x="2407606" y="241077"/>
                  <a:pt x="2456398" y="182525"/>
                </a:cubicBezTo>
                <a:cubicBezTo>
                  <a:pt x="2482858" y="150772"/>
                  <a:pt x="2456970" y="164589"/>
                  <a:pt x="2494423" y="152105"/>
                </a:cubicBezTo>
                <a:cubicBezTo>
                  <a:pt x="2499493" y="147035"/>
                  <a:pt x="2504034" y="141373"/>
                  <a:pt x="2509633" y="136894"/>
                </a:cubicBezTo>
                <a:cubicBezTo>
                  <a:pt x="2516770" y="131184"/>
                  <a:pt x="2526738" y="128821"/>
                  <a:pt x="2532448" y="121684"/>
                </a:cubicBezTo>
                <a:cubicBezTo>
                  <a:pt x="2537456" y="115424"/>
                  <a:pt x="2535045" y="105128"/>
                  <a:pt x="2540053" y="98868"/>
                </a:cubicBezTo>
                <a:cubicBezTo>
                  <a:pt x="2545763" y="91731"/>
                  <a:pt x="2555847" y="89509"/>
                  <a:pt x="2562868" y="83658"/>
                </a:cubicBezTo>
                <a:cubicBezTo>
                  <a:pt x="2621423" y="34860"/>
                  <a:pt x="2551852" y="83396"/>
                  <a:pt x="2608497" y="45632"/>
                </a:cubicBezTo>
                <a:cubicBezTo>
                  <a:pt x="2613567" y="38027"/>
                  <a:pt x="2617244" y="29279"/>
                  <a:pt x="2623707" y="22816"/>
                </a:cubicBezTo>
                <a:cubicBezTo>
                  <a:pt x="2641212" y="5310"/>
                  <a:pt x="2653672" y="5818"/>
                  <a:pt x="2676942" y="0"/>
                </a:cubicBezTo>
                <a:cubicBezTo>
                  <a:pt x="2698751" y="2181"/>
                  <a:pt x="2748400" y="1508"/>
                  <a:pt x="2775806" y="15211"/>
                </a:cubicBezTo>
                <a:cubicBezTo>
                  <a:pt x="2867119" y="60868"/>
                  <a:pt x="2743102" y="3193"/>
                  <a:pt x="2813831" y="45632"/>
                </a:cubicBezTo>
                <a:cubicBezTo>
                  <a:pt x="2820705" y="49757"/>
                  <a:pt x="2829041" y="50702"/>
                  <a:pt x="2836646" y="53237"/>
                </a:cubicBezTo>
                <a:cubicBezTo>
                  <a:pt x="2930460" y="147055"/>
                  <a:pt x="2839575" y="51195"/>
                  <a:pt x="2889880" y="114078"/>
                </a:cubicBezTo>
                <a:cubicBezTo>
                  <a:pt x="2909651" y="138792"/>
                  <a:pt x="2901548" y="121437"/>
                  <a:pt x="2927905" y="144499"/>
                </a:cubicBezTo>
                <a:cubicBezTo>
                  <a:pt x="2999092" y="206788"/>
                  <a:pt x="2937402" y="163505"/>
                  <a:pt x="2988745" y="197736"/>
                </a:cubicBezTo>
                <a:cubicBezTo>
                  <a:pt x="3014384" y="236195"/>
                  <a:pt x="2990037" y="209790"/>
                  <a:pt x="3026769" y="228157"/>
                </a:cubicBezTo>
                <a:cubicBezTo>
                  <a:pt x="3060139" y="244843"/>
                  <a:pt x="3040017" y="245248"/>
                  <a:pt x="3080004" y="258578"/>
                </a:cubicBezTo>
                <a:cubicBezTo>
                  <a:pt x="3092267" y="262666"/>
                  <a:pt x="3105489" y="263048"/>
                  <a:pt x="3118029" y="266183"/>
                </a:cubicBezTo>
                <a:cubicBezTo>
                  <a:pt x="3125806" y="268127"/>
                  <a:pt x="3133239" y="271253"/>
                  <a:pt x="3140844" y="273788"/>
                </a:cubicBezTo>
                <a:cubicBezTo>
                  <a:pt x="3206219" y="317373"/>
                  <a:pt x="3123507" y="265120"/>
                  <a:pt x="3186473" y="296604"/>
                </a:cubicBezTo>
                <a:cubicBezTo>
                  <a:pt x="3220433" y="313585"/>
                  <a:pt x="3204467" y="321418"/>
                  <a:pt x="3254918" y="327024"/>
                </a:cubicBezTo>
                <a:lnTo>
                  <a:pt x="3323362" y="334630"/>
                </a:lnTo>
                <a:cubicBezTo>
                  <a:pt x="3346177" y="332095"/>
                  <a:pt x="3370234" y="334869"/>
                  <a:pt x="3391807" y="327024"/>
                </a:cubicBezTo>
                <a:cubicBezTo>
                  <a:pt x="3400397" y="323900"/>
                  <a:pt x="3400554" y="310672"/>
                  <a:pt x="3407017" y="304209"/>
                </a:cubicBezTo>
                <a:cubicBezTo>
                  <a:pt x="3413480" y="297746"/>
                  <a:pt x="3422227" y="294068"/>
                  <a:pt x="3429832" y="288998"/>
                </a:cubicBezTo>
                <a:cubicBezTo>
                  <a:pt x="3476647" y="218775"/>
                  <a:pt x="3416906" y="305156"/>
                  <a:pt x="3460251" y="250972"/>
                </a:cubicBezTo>
                <a:cubicBezTo>
                  <a:pt x="3477814" y="229017"/>
                  <a:pt x="3470272" y="229265"/>
                  <a:pt x="3490671" y="212946"/>
                </a:cubicBezTo>
                <a:cubicBezTo>
                  <a:pt x="3497808" y="207236"/>
                  <a:pt x="3506349" y="203446"/>
                  <a:pt x="3513486" y="197736"/>
                </a:cubicBezTo>
                <a:cubicBezTo>
                  <a:pt x="3519085" y="193257"/>
                  <a:pt x="3522283" y="185732"/>
                  <a:pt x="3528696" y="182525"/>
                </a:cubicBezTo>
                <a:cubicBezTo>
                  <a:pt x="3543036" y="175355"/>
                  <a:pt x="3574326" y="167315"/>
                  <a:pt x="3574326" y="167315"/>
                </a:cubicBezTo>
                <a:cubicBezTo>
                  <a:pt x="3592071" y="169850"/>
                  <a:pt x="3610555" y="169251"/>
                  <a:pt x="3627560" y="174920"/>
                </a:cubicBezTo>
                <a:cubicBezTo>
                  <a:pt x="3634362" y="177188"/>
                  <a:pt x="3636622" y="186442"/>
                  <a:pt x="3642770" y="190131"/>
                </a:cubicBezTo>
                <a:cubicBezTo>
                  <a:pt x="3649644" y="194256"/>
                  <a:pt x="3658415" y="194151"/>
                  <a:pt x="3665585" y="197736"/>
                </a:cubicBezTo>
                <a:cubicBezTo>
                  <a:pt x="3673760" y="201824"/>
                  <a:pt x="3680795" y="207876"/>
                  <a:pt x="3688400" y="212946"/>
                </a:cubicBezTo>
                <a:lnTo>
                  <a:pt x="3718820" y="258578"/>
                </a:lnTo>
                <a:cubicBezTo>
                  <a:pt x="3723890" y="266183"/>
                  <a:pt x="3727567" y="274930"/>
                  <a:pt x="3734030" y="281393"/>
                </a:cubicBezTo>
                <a:cubicBezTo>
                  <a:pt x="3739100" y="286463"/>
                  <a:pt x="3744760" y="291005"/>
                  <a:pt x="3749239" y="296604"/>
                </a:cubicBezTo>
                <a:cubicBezTo>
                  <a:pt x="3754949" y="303741"/>
                  <a:pt x="3758598" y="312397"/>
                  <a:pt x="3764449" y="319419"/>
                </a:cubicBezTo>
                <a:cubicBezTo>
                  <a:pt x="3793044" y="353734"/>
                  <a:pt x="3781878" y="329006"/>
                  <a:pt x="3802474" y="365050"/>
                </a:cubicBezTo>
                <a:cubicBezTo>
                  <a:pt x="3848460" y="445526"/>
                  <a:pt x="3792231" y="359852"/>
                  <a:pt x="3832894" y="410682"/>
                </a:cubicBezTo>
                <a:cubicBezTo>
                  <a:pt x="3838604" y="417819"/>
                  <a:pt x="3839929" y="429409"/>
                  <a:pt x="3848104" y="433497"/>
                </a:cubicBezTo>
                <a:cubicBezTo>
                  <a:pt x="3866801" y="442846"/>
                  <a:pt x="3889112" y="442098"/>
                  <a:pt x="3908943" y="448708"/>
                </a:cubicBezTo>
                <a:cubicBezTo>
                  <a:pt x="3916548" y="451243"/>
                  <a:pt x="3924588" y="452728"/>
                  <a:pt x="3931758" y="456313"/>
                </a:cubicBezTo>
                <a:cubicBezTo>
                  <a:pt x="3968981" y="474924"/>
                  <a:pt x="3941488" y="465512"/>
                  <a:pt x="3969783" y="486734"/>
                </a:cubicBezTo>
                <a:cubicBezTo>
                  <a:pt x="3984407" y="497703"/>
                  <a:pt x="4000203" y="507015"/>
                  <a:pt x="4015413" y="517155"/>
                </a:cubicBezTo>
                <a:cubicBezTo>
                  <a:pt x="4023018" y="522225"/>
                  <a:pt x="4029557" y="529475"/>
                  <a:pt x="4038228" y="532365"/>
                </a:cubicBezTo>
                <a:cubicBezTo>
                  <a:pt x="4045833" y="534900"/>
                  <a:pt x="4053182" y="538398"/>
                  <a:pt x="4061042" y="539970"/>
                </a:cubicBezTo>
                <a:cubicBezTo>
                  <a:pt x="4103403" y="548443"/>
                  <a:pt x="4119081" y="545760"/>
                  <a:pt x="4159907" y="555181"/>
                </a:cubicBezTo>
                <a:cubicBezTo>
                  <a:pt x="4177889" y="559331"/>
                  <a:pt x="4195396" y="565321"/>
                  <a:pt x="4213141" y="570391"/>
                </a:cubicBezTo>
                <a:cubicBezTo>
                  <a:pt x="4335603" y="561644"/>
                  <a:pt x="4308360" y="596541"/>
                  <a:pt x="4334821" y="517155"/>
                </a:cubicBezTo>
                <a:lnTo>
                  <a:pt x="4334821" y="517155"/>
                </a:lnTo>
                <a:cubicBezTo>
                  <a:pt x="4347496" y="504480"/>
                  <a:pt x="4355840" y="484798"/>
                  <a:pt x="4372845" y="479129"/>
                </a:cubicBezTo>
                <a:lnTo>
                  <a:pt x="4418475" y="463918"/>
                </a:lnTo>
                <a:cubicBezTo>
                  <a:pt x="4423545" y="456313"/>
                  <a:pt x="4430795" y="449774"/>
                  <a:pt x="4433685" y="441103"/>
                </a:cubicBezTo>
                <a:cubicBezTo>
                  <a:pt x="4438561" y="426474"/>
                  <a:pt x="4440009" y="410838"/>
                  <a:pt x="4441290" y="395471"/>
                </a:cubicBezTo>
                <a:cubicBezTo>
                  <a:pt x="4445085" y="349927"/>
                  <a:pt x="4444936" y="304108"/>
                  <a:pt x="4448895" y="258578"/>
                </a:cubicBezTo>
                <a:cubicBezTo>
                  <a:pt x="4450324" y="242149"/>
                  <a:pt x="4463973" y="186527"/>
                  <a:pt x="4471710" y="174920"/>
                </a:cubicBezTo>
                <a:lnTo>
                  <a:pt x="4486919" y="152105"/>
                </a:lnTo>
                <a:cubicBezTo>
                  <a:pt x="4538543" y="169313"/>
                  <a:pt x="4479140" y="144324"/>
                  <a:pt x="4540154" y="205341"/>
                </a:cubicBezTo>
                <a:cubicBezTo>
                  <a:pt x="4594348" y="259537"/>
                  <a:pt x="4535829" y="198033"/>
                  <a:pt x="4578179" y="250972"/>
                </a:cubicBezTo>
                <a:cubicBezTo>
                  <a:pt x="4582658" y="256571"/>
                  <a:pt x="4588910" y="260584"/>
                  <a:pt x="4593389" y="266183"/>
                </a:cubicBezTo>
                <a:cubicBezTo>
                  <a:pt x="4599099" y="273320"/>
                  <a:pt x="4601462" y="283288"/>
                  <a:pt x="4608599" y="288998"/>
                </a:cubicBezTo>
                <a:cubicBezTo>
                  <a:pt x="4614859" y="294006"/>
                  <a:pt x="4623809" y="294069"/>
                  <a:pt x="4631414" y="296604"/>
                </a:cubicBezTo>
                <a:cubicBezTo>
                  <a:pt x="4698930" y="397885"/>
                  <a:pt x="4595974" y="253558"/>
                  <a:pt x="4669438" y="327024"/>
                </a:cubicBezTo>
                <a:cubicBezTo>
                  <a:pt x="4675107" y="332693"/>
                  <a:pt x="4674934" y="342106"/>
                  <a:pt x="4677043" y="349840"/>
                </a:cubicBezTo>
                <a:cubicBezTo>
                  <a:pt x="4682543" y="370008"/>
                  <a:pt x="4689660" y="389939"/>
                  <a:pt x="4692253" y="410682"/>
                </a:cubicBezTo>
                <a:cubicBezTo>
                  <a:pt x="4706614" y="525576"/>
                  <a:pt x="4692843" y="422125"/>
                  <a:pt x="4707463" y="517155"/>
                </a:cubicBezTo>
                <a:cubicBezTo>
                  <a:pt x="4710189" y="534872"/>
                  <a:pt x="4711861" y="552755"/>
                  <a:pt x="4715068" y="570391"/>
                </a:cubicBezTo>
                <a:cubicBezTo>
                  <a:pt x="4716938" y="580675"/>
                  <a:pt x="4720803" y="590528"/>
                  <a:pt x="4722673" y="600812"/>
                </a:cubicBezTo>
                <a:cubicBezTo>
                  <a:pt x="4725880" y="618449"/>
                  <a:pt x="4727552" y="636332"/>
                  <a:pt x="4730278" y="654049"/>
                </a:cubicBezTo>
                <a:cubicBezTo>
                  <a:pt x="4732623" y="669290"/>
                  <a:pt x="4735348" y="684470"/>
                  <a:pt x="4737883" y="699680"/>
                </a:cubicBezTo>
                <a:cubicBezTo>
                  <a:pt x="4742760" y="763088"/>
                  <a:pt x="4738721" y="796840"/>
                  <a:pt x="4760698" y="851784"/>
                </a:cubicBezTo>
                <a:cubicBezTo>
                  <a:pt x="4764093" y="860271"/>
                  <a:pt x="4770838" y="866995"/>
                  <a:pt x="4775908" y="874600"/>
                </a:cubicBezTo>
                <a:cubicBezTo>
                  <a:pt x="4786961" y="907761"/>
                  <a:pt x="4786241" y="918943"/>
                  <a:pt x="4806327" y="943047"/>
                </a:cubicBezTo>
                <a:cubicBezTo>
                  <a:pt x="4813212" y="951309"/>
                  <a:pt x="4821537" y="958257"/>
                  <a:pt x="4829142" y="965862"/>
                </a:cubicBezTo>
                <a:cubicBezTo>
                  <a:pt x="4839282" y="963327"/>
                  <a:pt x="4850011" y="962502"/>
                  <a:pt x="4859562" y="958257"/>
                </a:cubicBezTo>
                <a:cubicBezTo>
                  <a:pt x="4873070" y="952253"/>
                  <a:pt x="4884666" y="942620"/>
                  <a:pt x="4897587" y="935441"/>
                </a:cubicBezTo>
                <a:cubicBezTo>
                  <a:pt x="4907497" y="929935"/>
                  <a:pt x="4917867" y="925301"/>
                  <a:pt x="4928007" y="920231"/>
                </a:cubicBezTo>
                <a:cubicBezTo>
                  <a:pt x="4950822" y="922766"/>
                  <a:pt x="4974084" y="922674"/>
                  <a:pt x="4996451" y="927836"/>
                </a:cubicBezTo>
                <a:cubicBezTo>
                  <a:pt x="5028010" y="935119"/>
                  <a:pt x="5023110" y="946445"/>
                  <a:pt x="5049686" y="958257"/>
                </a:cubicBezTo>
                <a:cubicBezTo>
                  <a:pt x="5064337" y="964768"/>
                  <a:pt x="5095315" y="973467"/>
                  <a:pt x="5095315" y="973467"/>
                </a:cubicBezTo>
                <a:cubicBezTo>
                  <a:pt x="5100385" y="978537"/>
                  <a:pt x="5104112" y="985471"/>
                  <a:pt x="5110525" y="988678"/>
                </a:cubicBezTo>
                <a:cubicBezTo>
                  <a:pt x="5124865" y="995848"/>
                  <a:pt x="5156155" y="1003888"/>
                  <a:pt x="5156155" y="1003888"/>
                </a:cubicBezTo>
                <a:cubicBezTo>
                  <a:pt x="5207751" y="1038286"/>
                  <a:pt x="5188859" y="1021382"/>
                  <a:pt x="5216995" y="1049520"/>
                </a:cubicBezTo>
                <a:cubicBezTo>
                  <a:pt x="5234740" y="1046985"/>
                  <a:pt x="5253849" y="1049194"/>
                  <a:pt x="5270229" y="1041914"/>
                </a:cubicBezTo>
                <a:cubicBezTo>
                  <a:pt x="5278581" y="1038202"/>
                  <a:pt x="5279729" y="1026236"/>
                  <a:pt x="5285439" y="1019099"/>
                </a:cubicBezTo>
                <a:cubicBezTo>
                  <a:pt x="5328785" y="964916"/>
                  <a:pt x="5269045" y="1051294"/>
                  <a:pt x="5315859" y="981073"/>
                </a:cubicBezTo>
                <a:cubicBezTo>
                  <a:pt x="5318394" y="973468"/>
                  <a:pt x="5321725" y="966083"/>
                  <a:pt x="5323464" y="958257"/>
                </a:cubicBezTo>
                <a:cubicBezTo>
                  <a:pt x="5328137" y="937226"/>
                  <a:pt x="5328402" y="910354"/>
                  <a:pt x="5338674" y="889810"/>
                </a:cubicBezTo>
                <a:cubicBezTo>
                  <a:pt x="5351510" y="864137"/>
                  <a:pt x="5359613" y="861815"/>
                  <a:pt x="5384303" y="844179"/>
                </a:cubicBezTo>
                <a:cubicBezTo>
                  <a:pt x="5391741" y="838866"/>
                  <a:pt x="5398943" y="833056"/>
                  <a:pt x="5407118" y="828968"/>
                </a:cubicBezTo>
                <a:cubicBezTo>
                  <a:pt x="5470098" y="797476"/>
                  <a:pt x="5387354" y="849749"/>
                  <a:pt x="5452748" y="806153"/>
                </a:cubicBezTo>
                <a:cubicBezTo>
                  <a:pt x="5476925" y="812197"/>
                  <a:pt x="5520739" y="818476"/>
                  <a:pt x="5544007" y="836574"/>
                </a:cubicBezTo>
                <a:cubicBezTo>
                  <a:pt x="5558156" y="847579"/>
                  <a:pt x="5567117" y="864657"/>
                  <a:pt x="5582032" y="874600"/>
                </a:cubicBezTo>
                <a:lnTo>
                  <a:pt x="5604847" y="889810"/>
                </a:lnTo>
                <a:cubicBezTo>
                  <a:pt x="5608589" y="897295"/>
                  <a:pt x="5626310" y="935881"/>
                  <a:pt x="5635267" y="943047"/>
                </a:cubicBezTo>
                <a:cubicBezTo>
                  <a:pt x="5641527" y="948055"/>
                  <a:pt x="5650305" y="948708"/>
                  <a:pt x="5658082" y="950652"/>
                </a:cubicBezTo>
                <a:lnTo>
                  <a:pt x="5718921" y="965862"/>
                </a:lnTo>
                <a:cubicBezTo>
                  <a:pt x="5726526" y="963327"/>
                  <a:pt x="5735476" y="963265"/>
                  <a:pt x="5741736" y="958257"/>
                </a:cubicBezTo>
                <a:cubicBezTo>
                  <a:pt x="5748873" y="952547"/>
                  <a:pt x="5750483" y="941904"/>
                  <a:pt x="5756946" y="935441"/>
                </a:cubicBezTo>
                <a:cubicBezTo>
                  <a:pt x="5763409" y="928978"/>
                  <a:pt x="5772156" y="925301"/>
                  <a:pt x="5779761" y="920231"/>
                </a:cubicBezTo>
                <a:cubicBezTo>
                  <a:pt x="5784831" y="912626"/>
                  <a:pt x="5790883" y="905590"/>
                  <a:pt x="5794971" y="897415"/>
                </a:cubicBezTo>
                <a:cubicBezTo>
                  <a:pt x="5815250" y="856855"/>
                  <a:pt x="5786137" y="891655"/>
                  <a:pt x="5817785" y="844179"/>
                </a:cubicBezTo>
                <a:cubicBezTo>
                  <a:pt x="5821762" y="838213"/>
                  <a:pt x="5827925" y="834038"/>
                  <a:pt x="5832995" y="828968"/>
                </a:cubicBezTo>
                <a:cubicBezTo>
                  <a:pt x="5835530" y="821363"/>
                  <a:pt x="5834932" y="811821"/>
                  <a:pt x="5840600" y="806153"/>
                </a:cubicBezTo>
                <a:cubicBezTo>
                  <a:pt x="5846268" y="800485"/>
                  <a:pt x="5855638" y="800492"/>
                  <a:pt x="5863415" y="798548"/>
                </a:cubicBezTo>
                <a:cubicBezTo>
                  <a:pt x="5897814" y="789948"/>
                  <a:pt x="5891886" y="790942"/>
                  <a:pt x="5916650" y="79094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1458" y="4578338"/>
            <a:ext cx="69237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here’s yet another.  There are infinitely many fine-scale vectors that</a:t>
            </a:r>
          </a:p>
          <a:p>
            <a:r>
              <a:rPr lang="en-US" dirty="0" smtClean="0"/>
              <a:t>will spatially average to the correct large-scale vector.</a:t>
            </a:r>
          </a:p>
          <a:p>
            <a:endParaRPr lang="en-US" dirty="0"/>
          </a:p>
          <a:p>
            <a:r>
              <a:rPr lang="en-US" dirty="0" smtClean="0"/>
              <a:t>So, when simulating a high-resolution ensemble, one should account</a:t>
            </a:r>
          </a:p>
          <a:p>
            <a:r>
              <a:rPr lang="en-US" dirty="0" smtClean="0"/>
              <a:t>for sub-</a:t>
            </a:r>
            <a:r>
              <a:rPr lang="en-US" dirty="0" err="1" smtClean="0"/>
              <a:t>gridscale</a:t>
            </a:r>
            <a:r>
              <a:rPr lang="en-US" dirty="0" smtClean="0"/>
              <a:t> variability in a realistic manner.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0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15127</TotalTime>
  <Words>1666</Words>
  <Application>Microsoft Macintosh PowerPoint</Application>
  <PresentationFormat>On-screen Show (4:3)</PresentationFormat>
  <Paragraphs>296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 statistical downscaling procedure for improving multi-model ensemble probabilistic precipitation forecasts</vt:lpstr>
      <vt:lpstr>“National Blend of Models” project</vt:lpstr>
      <vt:lpstr>NDFD POP product example</vt:lpstr>
      <vt:lpstr>Challenge:  for NWS “National Blend” project, little training data exists, or it’s hard to get(and archive).</vt:lpstr>
      <vt:lpstr>What might we reasonably do to post-process multi-model ensemble guidance?</vt:lpstr>
      <vt:lpstr>PowerPoint Presentation</vt:lpstr>
      <vt:lpstr>Problem 2: sub-grid variability</vt:lpstr>
      <vt:lpstr>Problem 2: sub-grid variability</vt:lpstr>
      <vt:lpstr>Problem 2: sub-grid variability</vt:lpstr>
      <vt:lpstr>Proposed downscaling methodology</vt:lpstr>
      <vt:lpstr>Proposed downscaling methodology</vt:lpstr>
      <vt:lpstr>Proposed downscaling methodology</vt:lpstr>
      <vt:lpstr>Proposed downscaling methodology</vt:lpstr>
      <vt:lpstr>Proposed downscaling methodology</vt:lpstr>
      <vt:lpstr>A different problem: systematic biases such as over-forecasting of drizzle.</vt:lpstr>
      <vt:lpstr>CDF-based bias correction</vt:lpstr>
      <vt:lpstr>Potential remedy for small sample size:  use supplemental data locations</vt:lpstr>
      <vt:lpstr>Smoothing the POP forecasts</vt:lpstr>
      <vt:lpstr>Savitzky-Golay filter</vt:lpstr>
      <vt:lpstr>Multi-model POP with statistical downscaling  (but w/o  Savitzky-Golay)</vt:lpstr>
      <vt:lpstr>Multi-model POP with statistical downscaling  (but WITH Savitzky-Golay)</vt:lpstr>
      <vt:lpstr>Strategy for POP forecasting implemented here.</vt:lpstr>
      <vt:lpstr>POP Reliability and skill, before &amp; after</vt:lpstr>
      <vt:lpstr>Reliability and skill of raw ensembles</vt:lpstr>
      <vt:lpstr>Case study</vt:lpstr>
      <vt:lpstr>PowerPoint Presentation</vt:lpstr>
      <vt:lpstr>PowerPoint Presentation</vt:lpstr>
      <vt:lpstr>PowerPoint Presentation</vt:lpstr>
      <vt:lpstr>PowerPoint Presentation</vt:lpstr>
      <vt:lpstr>Benefits of CDF correction may not generalize to higher precipitation amounts</vt:lpstr>
      <vt:lpstr>Conclusion / next steps</vt:lpstr>
      <vt:lpstr>Supplementary slides</vt:lpstr>
      <vt:lpstr>Methodology for weighting smoothed vs. original ensemble probabilities.</vt:lpstr>
      <vt:lpstr>Terrain-height variations</vt:lpstr>
      <vt:lpstr>Weight applied adjusted ensemble probabilities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multi-model ensemble POP forecasting for upcoming Blender demonstration</dc:title>
  <dc:creator>Tom Hamill</dc:creator>
  <cp:lastModifiedBy>Tom Hamill</cp:lastModifiedBy>
  <cp:revision>39</cp:revision>
  <dcterms:created xsi:type="dcterms:W3CDTF">2014-09-02T20:27:43Z</dcterms:created>
  <dcterms:modified xsi:type="dcterms:W3CDTF">2015-01-06T14:38:31Z</dcterms:modified>
</cp:coreProperties>
</file>