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embeddings/oleObject4.bin" ContentType="application/vnd.openxmlformats-officedocument.oleObject"/>
  <Override PartName="/ppt/notesSlides/notesSlide2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embeddings/oleObject2.bin" ContentType="application/vnd.openxmlformats-officedocument.oleObject"/>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embeddings/oleObject6.bin" ContentType="application/vnd.openxmlformats-officedocument.oleObject"/>
  <Override PartName="/ppt/embeddings/oleObject5.bin" ContentType="application/vnd.openxmlformats-officedocument.oleObject"/>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embeddings/oleObject1.bin" ContentType="application/vnd.openxmlformats-officedocument.oleObject"/>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embeddings/oleObject3.bin" ContentType="application/vnd.openxmlformats-officedocument.oleObject"/>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embeddings/oleObject7.bin" ContentType="application/vnd.openxmlformats-officedocument.oleObject"/>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embeddings/oleObject8.bin" ContentType="application/vnd.openxmlformats-officedocument.oleObject"/>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8"/>
  </p:notesMasterIdLst>
  <p:handoutMasterIdLst>
    <p:handoutMasterId r:id="rId29"/>
  </p:handoutMasterIdLst>
  <p:sldIdLst>
    <p:sldId id="256" r:id="rId2"/>
    <p:sldId id="353" r:id="rId3"/>
    <p:sldId id="361" r:id="rId4"/>
    <p:sldId id="268" r:id="rId5"/>
    <p:sldId id="257" r:id="rId6"/>
    <p:sldId id="348" r:id="rId7"/>
    <p:sldId id="258" r:id="rId8"/>
    <p:sldId id="259" r:id="rId9"/>
    <p:sldId id="271" r:id="rId10"/>
    <p:sldId id="260" r:id="rId11"/>
    <p:sldId id="261" r:id="rId12"/>
    <p:sldId id="362" r:id="rId13"/>
    <p:sldId id="262" r:id="rId14"/>
    <p:sldId id="279" r:id="rId15"/>
    <p:sldId id="360" r:id="rId16"/>
    <p:sldId id="280" r:id="rId17"/>
    <p:sldId id="282" r:id="rId18"/>
    <p:sldId id="283" r:id="rId19"/>
    <p:sldId id="284" r:id="rId20"/>
    <p:sldId id="264" r:id="rId21"/>
    <p:sldId id="265" r:id="rId22"/>
    <p:sldId id="266" r:id="rId23"/>
    <p:sldId id="269" r:id="rId24"/>
    <p:sldId id="267" r:id="rId25"/>
    <p:sldId id="263" r:id="rId26"/>
    <p:sldId id="281"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1pPr>
    <a:lvl2pPr marL="457200" algn="l" rtl="0" eaLnBrk="0" fontAlgn="base" hangingPunct="0">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2pPr>
    <a:lvl3pPr marL="914400" algn="l" rtl="0" eaLnBrk="0" fontAlgn="base" hangingPunct="0">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3pPr>
    <a:lvl4pPr marL="1371600" algn="l" rtl="0" eaLnBrk="0" fontAlgn="base" hangingPunct="0">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4pPr>
    <a:lvl5pPr marL="1828800" algn="l" rtl="0" eaLnBrk="0" fontAlgn="base" hangingPunct="0">
      <a:spcBef>
        <a:spcPct val="0"/>
      </a:spcBef>
      <a:spcAft>
        <a:spcPct val="0"/>
      </a:spcAft>
      <a:defRPr sz="2400" kern="1200">
        <a:solidFill>
          <a:schemeClr val="tx1"/>
        </a:solidFill>
        <a:latin typeface="Arial" pitchFamily="-109" charset="0"/>
        <a:ea typeface="ＭＳ Ｐゴシック" pitchFamily="-109" charset="-128"/>
        <a:cs typeface="ＭＳ Ｐゴシック" pitchFamily="-109" charset="-128"/>
      </a:defRPr>
    </a:lvl5pPr>
    <a:lvl6pPr marL="2286000" algn="l" defTabSz="457200" rtl="0" eaLnBrk="1" latinLnBrk="0" hangingPunct="1">
      <a:defRPr sz="2400" kern="1200">
        <a:solidFill>
          <a:schemeClr val="tx1"/>
        </a:solidFill>
        <a:latin typeface="Arial" pitchFamily="-109" charset="0"/>
        <a:ea typeface="ＭＳ Ｐゴシック" pitchFamily="-109" charset="-128"/>
        <a:cs typeface="ＭＳ Ｐゴシック" pitchFamily="-109" charset="-128"/>
      </a:defRPr>
    </a:lvl6pPr>
    <a:lvl7pPr marL="2743200" algn="l" defTabSz="457200" rtl="0" eaLnBrk="1" latinLnBrk="0" hangingPunct="1">
      <a:defRPr sz="2400" kern="1200">
        <a:solidFill>
          <a:schemeClr val="tx1"/>
        </a:solidFill>
        <a:latin typeface="Arial" pitchFamily="-109" charset="0"/>
        <a:ea typeface="ＭＳ Ｐゴシック" pitchFamily="-109" charset="-128"/>
        <a:cs typeface="ＭＳ Ｐゴシック" pitchFamily="-109" charset="-128"/>
      </a:defRPr>
    </a:lvl7pPr>
    <a:lvl8pPr marL="3200400" algn="l" defTabSz="457200" rtl="0" eaLnBrk="1" latinLnBrk="0" hangingPunct="1">
      <a:defRPr sz="2400" kern="1200">
        <a:solidFill>
          <a:schemeClr val="tx1"/>
        </a:solidFill>
        <a:latin typeface="Arial" pitchFamily="-109" charset="0"/>
        <a:ea typeface="ＭＳ Ｐゴシック" pitchFamily="-109" charset="-128"/>
        <a:cs typeface="ＭＳ Ｐゴシック" pitchFamily="-109" charset="-128"/>
      </a:defRPr>
    </a:lvl8pPr>
    <a:lvl9pPr marL="3657600" algn="l" defTabSz="457200" rtl="0" eaLnBrk="1" latinLnBrk="0" hangingPunct="1">
      <a:defRPr sz="2400" kern="1200">
        <a:solidFill>
          <a:schemeClr val="tx1"/>
        </a:solidFill>
        <a:latin typeface="Arial" pitchFamily="-109" charset="0"/>
        <a:ea typeface="ＭＳ Ｐゴシック" pitchFamily="-109" charset="-128"/>
        <a:cs typeface="ＭＳ Ｐゴシック" pitchFamily="-109"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F0000"/>
    <a:srgbClr val="80004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18625" autoAdjust="0"/>
    <p:restoredTop sz="95415" autoAdjust="0"/>
  </p:normalViewPr>
  <p:slideViewPr>
    <p:cSldViewPr>
      <p:cViewPr varScale="1">
        <p:scale>
          <a:sx n="176" d="100"/>
          <a:sy n="176" d="100"/>
        </p:scale>
        <p:origin x="-81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presProps" Target="presProps.xml"/><Relationship Id="rId34"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notesMaster" Target="notesMasters/notesMaster1.xml"/><Relationship Id="rId26" Type="http://schemas.openxmlformats.org/officeDocument/2006/relationships/slide" Target="slides/slide25.xml"/><Relationship Id="rId30" Type="http://schemas.openxmlformats.org/officeDocument/2006/relationships/printerSettings" Target="printerSettings/printerSettings1.bin"/><Relationship Id="rId11" Type="http://schemas.openxmlformats.org/officeDocument/2006/relationships/slide" Target="slides/slide10.xml"/><Relationship Id="rId29" Type="http://schemas.openxmlformats.org/officeDocument/2006/relationships/handoutMaster" Target="handoutMasters/handoutMaster1.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pict"/><Relationship Id="rId1" Type="http://schemas.openxmlformats.org/officeDocument/2006/relationships/image" Target="../media/image7.pict"/></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pict"/><Relationship Id="rId3" Type="http://schemas.openxmlformats.org/officeDocument/2006/relationships/image" Target="../media/image11.pict"/><Relationship Id="rId1" Type="http://schemas.openxmlformats.org/officeDocument/2006/relationships/image" Target="../media/image9.pict"/></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pict"/><Relationship Id="rId3" Type="http://schemas.openxmlformats.org/officeDocument/2006/relationships/image" Target="../media/image22.pict"/><Relationship Id="rId1" Type="http://schemas.openxmlformats.org/officeDocument/2006/relationships/image" Target="../media/image20.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A0CFC6-A4FA-9540-AF7E-A8B7234EAC99}" type="datetimeFigureOut">
              <a:rPr lang="en-US" smtClean="0"/>
              <a:pPr/>
              <a:t>1/15/10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EA7266-EFCD-E148-8F89-52F9C6CB679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1A5D5E30-9CAB-A242-8827-8FE93FEC911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09" charset="0"/>
        <a:ea typeface="ＭＳ Ｐゴシック" pitchFamily="-109" charset="-128"/>
        <a:cs typeface="ＭＳ Ｐゴシック" pitchFamily="-109" charset="-128"/>
      </a:defRPr>
    </a:lvl1pPr>
    <a:lvl2pPr marL="457200" algn="l" rtl="0" fontAlgn="base">
      <a:spcBef>
        <a:spcPct val="30000"/>
      </a:spcBef>
      <a:spcAft>
        <a:spcPct val="0"/>
      </a:spcAft>
      <a:defRPr sz="1200" kern="1200">
        <a:solidFill>
          <a:schemeClr val="tx1"/>
        </a:solidFill>
        <a:latin typeface="Arial" pitchFamily="-109" charset="0"/>
        <a:ea typeface="ＭＳ Ｐゴシック" pitchFamily="-109" charset="-128"/>
        <a:cs typeface="+mn-cs"/>
      </a:defRPr>
    </a:lvl2pPr>
    <a:lvl3pPr marL="914400" algn="l" rtl="0" fontAlgn="base">
      <a:spcBef>
        <a:spcPct val="30000"/>
      </a:spcBef>
      <a:spcAft>
        <a:spcPct val="0"/>
      </a:spcAft>
      <a:defRPr sz="1200" kern="1200">
        <a:solidFill>
          <a:schemeClr val="tx1"/>
        </a:solidFill>
        <a:latin typeface="Arial" pitchFamily="-109" charset="0"/>
        <a:ea typeface="ＭＳ Ｐゴシック" pitchFamily="-109" charset="-128"/>
        <a:cs typeface="+mn-cs"/>
      </a:defRPr>
    </a:lvl3pPr>
    <a:lvl4pPr marL="1371600" algn="l" rtl="0" fontAlgn="base">
      <a:spcBef>
        <a:spcPct val="30000"/>
      </a:spcBef>
      <a:spcAft>
        <a:spcPct val="0"/>
      </a:spcAft>
      <a:defRPr sz="1200" kern="1200">
        <a:solidFill>
          <a:schemeClr val="tx1"/>
        </a:solidFill>
        <a:latin typeface="Arial" pitchFamily="-109" charset="0"/>
        <a:ea typeface="ＭＳ Ｐゴシック" pitchFamily="-109" charset="-128"/>
        <a:cs typeface="+mn-cs"/>
      </a:defRPr>
    </a:lvl4pPr>
    <a:lvl5pPr marL="1828800" algn="l" rtl="0" fontAlgn="base">
      <a:spcBef>
        <a:spcPct val="30000"/>
      </a:spcBef>
      <a:spcAft>
        <a:spcPct val="0"/>
      </a:spcAft>
      <a:defRPr sz="1200" kern="1200">
        <a:solidFill>
          <a:schemeClr val="tx1"/>
        </a:solidFill>
        <a:latin typeface="Arial"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C33C24-D993-C54B-8295-398F5616F21F}" type="slidenum">
              <a:rPr lang="en-US"/>
              <a:pPr/>
              <a:t>1</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4EB09-079B-9241-8076-600A2101B7D3}" type="slidenum">
              <a:rPr lang="en-US"/>
              <a:pPr/>
              <a:t>13</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5DEDF1-C666-FF4A-817C-7A7FE82028BA}" type="slidenum">
              <a:rPr lang="en-US"/>
              <a:pPr/>
              <a:t>14</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122655-DF6F-2249-B144-0C2E074B352C}" type="slidenum">
              <a:rPr lang="en-US"/>
              <a:pPr/>
              <a:t>15</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122655-DF6F-2249-B144-0C2E074B352C}" type="slidenum">
              <a:rPr lang="en-US"/>
              <a:pPr/>
              <a:t>16</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B3211-44F8-DC46-83B5-F2EBAB198D68}" type="slidenum">
              <a:rPr lang="en-US"/>
              <a:pPr/>
              <a:t>17</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DC0EB-B8A3-D045-A28F-042D53D54B44}" type="slidenum">
              <a:rPr lang="en-US"/>
              <a:pPr/>
              <a:t>18</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E48EA-371B-FD47-835B-BF1A50366BEF}" type="slidenum">
              <a:rPr lang="en-US"/>
              <a:pPr/>
              <a:t>19</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12C36-3331-C44A-AFF9-0FAFEA2EDA31}" type="slidenum">
              <a:rPr lang="en-US"/>
              <a:pPr/>
              <a:t>20</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D1B17D-C395-A44F-BA29-938A06EDC880}" type="slidenum">
              <a:rPr lang="en-US"/>
              <a:pPr/>
              <a:t>21</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2F8B01-7953-344E-8751-DF3D1BBBE323}" type="slidenum">
              <a:rPr lang="en-US"/>
              <a:pPr/>
              <a:t>22</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D17A80-B5C5-054E-926B-D2A3A2A4099B}" type="slidenum">
              <a:rPr lang="en-US"/>
              <a:pPr/>
              <a:t>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EFEE6-005A-BD45-87F2-9BCA2744642B}" type="slidenum">
              <a:rPr lang="en-US"/>
              <a:pPr/>
              <a:t>23</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E14D3-8011-B341-A6CC-AE930C9AC56C}" type="slidenum">
              <a:rPr lang="en-US"/>
              <a:pPr/>
              <a:t>24</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D76DE-2161-2C41-9D78-9CD1CD388801}" type="slidenum">
              <a:rPr lang="en-US"/>
              <a:pPr/>
              <a:t>25</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753D0-44A9-8641-A114-8CEB28A08A10}" type="slidenum">
              <a:rPr lang="en-US"/>
              <a:pPr/>
              <a:t>26</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E238D7-2DBC-AB42-AD63-443AB092402A}" type="slidenum">
              <a:rPr lang="en-US"/>
              <a:pPr/>
              <a:t>5</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FC1A5A-4ECD-4D4E-9B1E-0B32957B0675}" type="slidenum">
              <a:rPr lang="en-US"/>
              <a:pPr/>
              <a:t>7</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D1C3EC-D504-4145-8510-23A761967C2D}" type="slidenum">
              <a:rPr lang="en-US"/>
              <a:pPr/>
              <a:t>8</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E8A112-40AF-EC4F-92B5-5D5114D1C614}" type="slidenum">
              <a:rPr lang="en-US"/>
              <a:pPr/>
              <a:t>9</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420FA-AB19-3F47-AD18-BAC92A8414CB}" type="slidenum">
              <a:rPr lang="en-US"/>
              <a:pPr/>
              <a:t>10</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4AF8EC-4971-CC41-8278-9308736634FE}" type="slidenum">
              <a:rPr lang="en-US"/>
              <a:pPr/>
              <a:t>11</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4AF8EC-4971-CC41-8278-9308736634FE}" type="slidenum">
              <a:rPr lang="en-US"/>
              <a:pPr/>
              <a:t>12</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D87CDFE-0986-DB41-9960-07E1C564416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F1300CC-3F11-A34D-B51C-9785A970B3D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7B323BC-E12C-164C-A6AD-68C4BCEAA05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45F086F8-705D-464C-B49C-59BA438EE11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49E9F94D-BF17-7E49-B788-A1EFB018025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74E115E-CEE9-2E4F-842C-91BA601F134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DE88C469-2284-3B40-8D2A-3082E689082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7099DA00-6C50-5046-BA18-E30995B4E71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C046BF2C-38C4-4042-880A-D1CB9534987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888E2C2-F3A0-CC4E-9028-6E460DE79D8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48292C2F-03B6-A244-B4CD-CAAFBFFD7FD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861BBE8C-D85F-DD44-A69C-8F9F321945E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2pPr>
      <a:lvl3pPr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3pPr>
      <a:lvl4pPr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4pPr>
      <a:lvl5pPr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400">
          <a:solidFill>
            <a:schemeClr val="tx2"/>
          </a:solidFill>
          <a:latin typeface="Arial" pitchFamily="-109" charset="0"/>
          <a:ea typeface="ＭＳ Ｐゴシック" pitchFamily="-109" charset="-128"/>
          <a:cs typeface="ＭＳ Ｐゴシック" pitchFamily="-109"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5"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oleObject" Target="../embeddings/oleObject8.bin"/><Relationship Id="rId4" Type="http://schemas.openxmlformats.org/officeDocument/2006/relationships/oleObject" Target="../embeddings/oleObject6.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17.xml"/><Relationship Id="rId5"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6" Type="http://schemas.openxmlformats.org/officeDocument/2006/relationships/oleObject" Target="../embeddings/oleObject5.bin"/><Relationship Id="rId4" Type="http://schemas.openxmlformats.org/officeDocument/2006/relationships/oleObject" Target="../embeddings/oleObject3.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6.xml"/><Relationship Id="rId5"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420531CC-7894-224E-BC36-1338CB7CDD91}" type="slidenum">
              <a:rPr lang="en-US"/>
              <a:pPr/>
              <a:t>1</a:t>
            </a:fld>
            <a:endParaRPr lang="en-US" dirty="0"/>
          </a:p>
        </p:txBody>
      </p:sp>
      <p:sp>
        <p:nvSpPr>
          <p:cNvPr id="2050" name="Rectangle 2"/>
          <p:cNvSpPr>
            <a:spLocks noGrp="1" noChangeArrowheads="1"/>
          </p:cNvSpPr>
          <p:nvPr>
            <p:ph type="ctrTitle"/>
          </p:nvPr>
        </p:nvSpPr>
        <p:spPr>
          <a:xfrm>
            <a:off x="381000" y="2819400"/>
            <a:ext cx="8382000" cy="1143000"/>
          </a:xfrm>
        </p:spPr>
        <p:txBody>
          <a:bodyPr/>
          <a:lstStyle/>
          <a:p>
            <a:pPr>
              <a:lnSpc>
                <a:spcPct val="90000"/>
              </a:lnSpc>
            </a:pPr>
            <a:r>
              <a:rPr lang="en-US" dirty="0"/>
              <a:t>What constrains spread growth</a:t>
            </a:r>
            <a:r>
              <a:rPr lang="en-US" dirty="0" smtClean="0"/>
              <a:t> </a:t>
            </a:r>
            <a:br>
              <a:rPr lang="en-US" dirty="0" smtClean="0"/>
            </a:br>
            <a:r>
              <a:rPr lang="en-US" dirty="0" smtClean="0"/>
              <a:t>in </a:t>
            </a:r>
            <a:r>
              <a:rPr lang="en-US" dirty="0"/>
              <a:t>forecasts initialized from</a:t>
            </a:r>
            <a:r>
              <a:rPr lang="en-US" dirty="0" smtClean="0"/>
              <a:t> </a:t>
            </a:r>
            <a:br>
              <a:rPr lang="en-US" dirty="0" smtClean="0"/>
            </a:br>
            <a:r>
              <a:rPr lang="en-US" dirty="0" smtClean="0"/>
              <a:t>ensemble </a:t>
            </a:r>
            <a:r>
              <a:rPr lang="en-US" dirty="0" err="1" smtClean="0"/>
              <a:t>Kalman</a:t>
            </a:r>
            <a:r>
              <a:rPr lang="en-US" dirty="0" smtClean="0"/>
              <a:t> filters</a:t>
            </a:r>
            <a:r>
              <a:rPr lang="en-US" dirty="0"/>
              <a:t>?</a:t>
            </a:r>
            <a:endParaRPr lang="en-US" sz="4000" dirty="0"/>
          </a:p>
        </p:txBody>
      </p:sp>
      <p:sp>
        <p:nvSpPr>
          <p:cNvPr id="2051" name="Rectangle 3"/>
          <p:cNvSpPr>
            <a:spLocks noGrp="1" noChangeArrowheads="1"/>
          </p:cNvSpPr>
          <p:nvPr>
            <p:ph type="subTitle" idx="1"/>
          </p:nvPr>
        </p:nvSpPr>
        <p:spPr>
          <a:xfrm>
            <a:off x="838200" y="4724400"/>
            <a:ext cx="7543800" cy="1752600"/>
          </a:xfrm>
        </p:spPr>
        <p:txBody>
          <a:bodyPr/>
          <a:lstStyle/>
          <a:p>
            <a:pPr>
              <a:lnSpc>
                <a:spcPct val="80000"/>
              </a:lnSpc>
            </a:pPr>
            <a:r>
              <a:rPr lang="en-US" dirty="0">
                <a:solidFill>
                  <a:schemeClr val="bg2"/>
                </a:solidFill>
              </a:rPr>
              <a:t>Tom Hamill</a:t>
            </a:r>
            <a:r>
              <a:rPr lang="en-US" dirty="0" smtClean="0">
                <a:solidFill>
                  <a:schemeClr val="bg2"/>
                </a:solidFill>
              </a:rPr>
              <a:t> (&amp; </a:t>
            </a:r>
            <a:r>
              <a:rPr lang="en-US" dirty="0">
                <a:solidFill>
                  <a:schemeClr val="bg2"/>
                </a:solidFill>
              </a:rPr>
              <a:t>Jeff </a:t>
            </a:r>
            <a:r>
              <a:rPr lang="en-US" dirty="0" smtClean="0">
                <a:solidFill>
                  <a:schemeClr val="bg2"/>
                </a:solidFill>
              </a:rPr>
              <a:t>Whitaker)</a:t>
            </a:r>
          </a:p>
          <a:p>
            <a:pPr>
              <a:lnSpc>
                <a:spcPct val="40000"/>
              </a:lnSpc>
            </a:pPr>
            <a:endParaRPr lang="en-US" sz="2400" i="1" dirty="0">
              <a:solidFill>
                <a:schemeClr val="bg2"/>
              </a:solidFill>
            </a:endParaRPr>
          </a:p>
          <a:p>
            <a:pPr>
              <a:lnSpc>
                <a:spcPct val="80000"/>
              </a:lnSpc>
            </a:pPr>
            <a:r>
              <a:rPr lang="en-US" sz="2000" i="1" dirty="0">
                <a:solidFill>
                  <a:schemeClr val="bg2"/>
                </a:solidFill>
              </a:rPr>
              <a:t>NOAA Earth System Research Lab</a:t>
            </a:r>
          </a:p>
          <a:p>
            <a:pPr>
              <a:lnSpc>
                <a:spcPct val="80000"/>
              </a:lnSpc>
            </a:pPr>
            <a:r>
              <a:rPr lang="en-US" sz="2000" i="1" dirty="0">
                <a:solidFill>
                  <a:schemeClr val="bg2"/>
                </a:solidFill>
              </a:rPr>
              <a:t>Boulder, Colorado, USA</a:t>
            </a:r>
            <a:endParaRPr lang="en-US" sz="2000" dirty="0">
              <a:solidFill>
                <a:schemeClr val="bg2"/>
              </a:solidFill>
            </a:endParaRPr>
          </a:p>
          <a:p>
            <a:pPr>
              <a:lnSpc>
                <a:spcPct val="80000"/>
              </a:lnSpc>
            </a:pPr>
            <a:r>
              <a:rPr lang="en-US" sz="2000" dirty="0" err="1">
                <a:solidFill>
                  <a:schemeClr val="bg2"/>
                </a:solidFill>
              </a:rPr>
              <a:t>tom.hamill@noaa.gov</a:t>
            </a:r>
            <a:endParaRPr lang="en-US" sz="2800" dirty="0">
              <a:solidFill>
                <a:schemeClr val="bg2"/>
              </a:solidFill>
            </a:endParaRPr>
          </a:p>
          <a:p>
            <a:pPr>
              <a:lnSpc>
                <a:spcPct val="90000"/>
              </a:lnSpc>
            </a:pPr>
            <a:endParaRPr lang="en-US" dirty="0"/>
          </a:p>
        </p:txBody>
      </p:sp>
      <p:pic>
        <p:nvPicPr>
          <p:cNvPr id="2052" name="Picture 4" descr="noaa_logo"/>
          <p:cNvPicPr>
            <a:picLocks noChangeAspect="1" noChangeArrowheads="1"/>
          </p:cNvPicPr>
          <p:nvPr/>
        </p:nvPicPr>
        <p:blipFill>
          <a:blip r:embed="rId3"/>
          <a:srcRect/>
          <a:stretch>
            <a:fillRect/>
          </a:stretch>
        </p:blipFill>
        <p:spPr bwMode="auto">
          <a:xfrm>
            <a:off x="228600" y="228600"/>
            <a:ext cx="1981200" cy="1946275"/>
          </a:xfrm>
          <a:prstGeom prst="rect">
            <a:avLst/>
          </a:prstGeom>
          <a:noFill/>
        </p:spPr>
      </p:pic>
      <p:pic>
        <p:nvPicPr>
          <p:cNvPr id="2053" name="Picture 5" descr="dsrc_globe"/>
          <p:cNvPicPr>
            <a:picLocks noChangeAspect="1" noChangeArrowheads="1"/>
          </p:cNvPicPr>
          <p:nvPr/>
        </p:nvPicPr>
        <p:blipFill>
          <a:blip r:embed="rId4"/>
          <a:srcRect/>
          <a:stretch>
            <a:fillRect/>
          </a:stretch>
        </p:blipFill>
        <p:spPr bwMode="auto">
          <a:xfrm>
            <a:off x="6096000" y="228600"/>
            <a:ext cx="2895600" cy="2017713"/>
          </a:xfrm>
          <a:prstGeom prst="rect">
            <a:avLst/>
          </a:prstGeom>
          <a:noFill/>
          <a:ln w="9525">
            <a:noFill/>
            <a:miter lim="800000"/>
            <a:headEnd/>
            <a:tailEnd/>
          </a:ln>
        </p:spPr>
      </p:pic>
      <p:sp>
        <p:nvSpPr>
          <p:cNvPr id="2054" name="Rectangle 6"/>
          <p:cNvSpPr>
            <a:spLocks noChangeArrowheads="1"/>
          </p:cNvSpPr>
          <p:nvPr/>
        </p:nvSpPr>
        <p:spPr bwMode="auto">
          <a:xfrm>
            <a:off x="7620000" y="152400"/>
            <a:ext cx="1274708" cy="400110"/>
          </a:xfrm>
          <a:prstGeom prst="rect">
            <a:avLst/>
          </a:prstGeom>
          <a:noFill/>
          <a:ln w="9525">
            <a:noFill/>
            <a:miter lim="800000"/>
            <a:headEnd/>
            <a:tailEnd/>
          </a:ln>
        </p:spPr>
        <p:txBody>
          <a:bodyPr wrap="none">
            <a:prstTxWarp prst="textNoShape">
              <a:avLst/>
            </a:prstTxWarp>
            <a:spAutoFit/>
          </a:bodyPr>
          <a:lstStyle/>
          <a:p>
            <a:r>
              <a:rPr lang="en-US" sz="1000" b="1" dirty="0">
                <a:solidFill>
                  <a:srgbClr val="AD7A3A"/>
                </a:solidFill>
                <a:latin typeface="+mj-lt"/>
              </a:rPr>
              <a:t>NOAA Earth System</a:t>
            </a:r>
          </a:p>
          <a:p>
            <a:r>
              <a:rPr lang="en-US" sz="1000" b="1" dirty="0">
                <a:solidFill>
                  <a:srgbClr val="AD7A3A"/>
                </a:solidFill>
                <a:latin typeface="+mj-lt"/>
              </a:rPr>
              <a:t>Research Laboratory</a:t>
            </a:r>
            <a:endParaRPr lang="en-US" sz="1200" b="1" dirty="0">
              <a:latin typeface="+mj-lt"/>
            </a:endParaRPr>
          </a:p>
        </p:txBody>
      </p:sp>
      <p:sp>
        <p:nvSpPr>
          <p:cNvPr id="2055" name="Rectangle 7"/>
          <p:cNvSpPr>
            <a:spLocks noChangeArrowheads="1"/>
          </p:cNvSpPr>
          <p:nvPr/>
        </p:nvSpPr>
        <p:spPr bwMode="auto">
          <a:xfrm>
            <a:off x="1219200" y="6550223"/>
            <a:ext cx="6153898" cy="307777"/>
          </a:xfrm>
          <a:prstGeom prst="rect">
            <a:avLst/>
          </a:prstGeom>
          <a:noFill/>
          <a:ln w="9525">
            <a:noFill/>
            <a:miter lim="800000"/>
            <a:headEnd/>
            <a:tailEnd/>
          </a:ln>
        </p:spPr>
        <p:txBody>
          <a:bodyPr wrap="none">
            <a:prstTxWarp prst="textNoShape">
              <a:avLst/>
            </a:prstTxWarp>
            <a:spAutoFit/>
          </a:bodyPr>
          <a:lstStyle/>
          <a:p>
            <a:r>
              <a:rPr lang="en-US" sz="1400" dirty="0">
                <a:latin typeface="+mj-lt"/>
              </a:rPr>
              <a:t>a presentation</a:t>
            </a:r>
            <a:r>
              <a:rPr lang="en-US" sz="1400" dirty="0" smtClean="0">
                <a:latin typeface="+mj-lt"/>
              </a:rPr>
              <a:t> to AMS Annual Meeting, December 2010; accepted/major at MWR</a:t>
            </a:r>
            <a:endParaRPr lang="en-US" sz="1400" dirty="0">
              <a:latin typeface="+mj-lt"/>
            </a:endParaRPr>
          </a:p>
        </p:txBody>
      </p:sp>
      <p:pic>
        <p:nvPicPr>
          <p:cNvPr id="9" name="Picture 8" descr="Thorpexlogofinal.jpg"/>
          <p:cNvPicPr>
            <a:picLocks noChangeAspect="1"/>
          </p:cNvPicPr>
          <p:nvPr/>
        </p:nvPicPr>
        <p:blipFill>
          <a:blip r:embed="rId5"/>
          <a:stretch>
            <a:fillRect/>
          </a:stretch>
        </p:blipFill>
        <p:spPr>
          <a:xfrm>
            <a:off x="2819400" y="838200"/>
            <a:ext cx="2819400" cy="6894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358C3AB3-3244-2143-A047-3E8A1F098B46}" type="slidenum">
              <a:rPr lang="en-US"/>
              <a:pPr/>
              <a:t>10</a:t>
            </a:fld>
            <a:endParaRPr lang="en-US"/>
          </a:p>
        </p:txBody>
      </p:sp>
      <p:sp>
        <p:nvSpPr>
          <p:cNvPr id="8194" name="Rectangle 2"/>
          <p:cNvSpPr>
            <a:spLocks noGrp="1" noChangeArrowheads="1"/>
          </p:cNvSpPr>
          <p:nvPr>
            <p:ph type="title"/>
          </p:nvPr>
        </p:nvSpPr>
        <p:spPr>
          <a:xfrm>
            <a:off x="381000" y="228600"/>
            <a:ext cx="8458200" cy="1066800"/>
          </a:xfrm>
        </p:spPr>
        <p:txBody>
          <a:bodyPr/>
          <a:lstStyle/>
          <a:p>
            <a:r>
              <a:rPr lang="en-US" sz="4000" dirty="0"/>
              <a:t>How does spread </a:t>
            </a:r>
            <a:r>
              <a:rPr lang="en-US" sz="4000" b="1" dirty="0"/>
              <a:t>growth</a:t>
            </a:r>
            <a:r>
              <a:rPr lang="en-US" sz="4000" dirty="0"/>
              <a:t> change due</a:t>
            </a:r>
            <a:r>
              <a:rPr lang="en-US" sz="4000" dirty="0" smtClean="0"/>
              <a:t> </a:t>
            </a:r>
            <a:br>
              <a:rPr lang="en-US" sz="4000" dirty="0" smtClean="0"/>
            </a:br>
            <a:r>
              <a:rPr lang="en-US" sz="4000" dirty="0" smtClean="0"/>
              <a:t>to </a:t>
            </a:r>
            <a:r>
              <a:rPr lang="en-US" sz="4000" dirty="0"/>
              <a:t>localization? (perfect model)</a:t>
            </a:r>
            <a:endParaRPr lang="en-US" dirty="0"/>
          </a:p>
        </p:txBody>
      </p:sp>
      <p:sp>
        <p:nvSpPr>
          <p:cNvPr id="8202" name="Rectangle 10"/>
          <p:cNvSpPr>
            <a:spLocks noChangeArrowheads="1"/>
          </p:cNvSpPr>
          <p:nvPr/>
        </p:nvSpPr>
        <p:spPr bwMode="auto">
          <a:xfrm>
            <a:off x="5334000" y="1524000"/>
            <a:ext cx="3657600" cy="4984750"/>
          </a:xfrm>
          <a:prstGeom prst="rect">
            <a:avLst/>
          </a:prstGeom>
          <a:noFill/>
          <a:ln w="9525">
            <a:noFill/>
            <a:miter lim="800000"/>
            <a:headEnd/>
            <a:tailEnd/>
          </a:ln>
        </p:spPr>
        <p:txBody>
          <a:bodyPr>
            <a:prstTxWarp prst="textNoShape">
              <a:avLst/>
            </a:prstTxWarp>
            <a:spAutoFit/>
          </a:bodyPr>
          <a:lstStyle/>
          <a:p>
            <a:r>
              <a:rPr lang="en-US" sz="1400" dirty="0">
                <a:latin typeface="+mj-lt"/>
              </a:rPr>
              <a:t>Notes:</a:t>
            </a:r>
          </a:p>
          <a:p>
            <a:endParaRPr lang="en-US" sz="1400" dirty="0">
              <a:latin typeface="+mj-lt"/>
            </a:endParaRPr>
          </a:p>
          <a:p>
            <a:r>
              <a:rPr lang="en-US" sz="1400" dirty="0">
                <a:latin typeface="+mj-lt"/>
              </a:rPr>
              <a:t>(1) Growth rate of 50-member</a:t>
            </a:r>
            <a:r>
              <a:rPr lang="en-US" sz="1400" dirty="0" smtClean="0">
                <a:latin typeface="+mj-lt"/>
              </a:rPr>
              <a:t> covariance inflation ensemble </a:t>
            </a:r>
            <a:r>
              <a:rPr lang="en-US" sz="1400" dirty="0">
                <a:latin typeface="+mj-lt"/>
              </a:rPr>
              <a:t>over 12-h period with large localization radius is close to “optimal”</a:t>
            </a:r>
          </a:p>
          <a:p>
            <a:endParaRPr lang="en-US" sz="1400" dirty="0">
              <a:latin typeface="+mj-lt"/>
            </a:endParaRPr>
          </a:p>
          <a:p>
            <a:r>
              <a:rPr lang="en-US" sz="1400" dirty="0">
                <a:latin typeface="+mj-lt"/>
              </a:rPr>
              <a:t>(2) Increasing the localization radius with constant inflation factor has relatively minor effect on growth of spread.  Suggests that in this model, </a:t>
            </a:r>
            <a:r>
              <a:rPr lang="en-US" sz="1400" dirty="0">
                <a:solidFill>
                  <a:srgbClr val="800040"/>
                </a:solidFill>
                <a:latin typeface="+mj-lt"/>
              </a:rPr>
              <a:t>covariance localization is secondary factor in limiting spread growth.</a:t>
            </a:r>
          </a:p>
          <a:p>
            <a:endParaRPr lang="en-US" sz="1400" dirty="0">
              <a:solidFill>
                <a:srgbClr val="800040"/>
              </a:solidFill>
              <a:latin typeface="+mj-lt"/>
            </a:endParaRPr>
          </a:p>
          <a:p>
            <a:r>
              <a:rPr lang="en-US" sz="1400" dirty="0">
                <a:latin typeface="+mj-lt"/>
              </a:rPr>
              <a:t>(3) </a:t>
            </a:r>
            <a:r>
              <a:rPr lang="en-US" sz="1400" dirty="0">
                <a:solidFill>
                  <a:srgbClr val="800040"/>
                </a:solidFill>
                <a:latin typeface="+mj-lt"/>
              </a:rPr>
              <a:t>Additive noise reduces spread growth somewhat more than does localization</a:t>
            </a:r>
            <a:r>
              <a:rPr lang="en-US" sz="1400" dirty="0">
                <a:latin typeface="+mj-lt"/>
              </a:rPr>
              <a:t>.</a:t>
            </a:r>
          </a:p>
          <a:p>
            <a:r>
              <a:rPr lang="en-US" sz="1400" dirty="0">
                <a:latin typeface="+mj-lt"/>
              </a:rPr>
              <a:t>Adaptive algorithm added virtually no additive noise at small localization radii, then more and more as localization radius increased.  Hence,  adaptive additive spread doesn’t grow as much as localization radius increases because the diminishing imbalances from localization are offset by increasing imbalances from more additive noise.</a:t>
            </a:r>
            <a:endParaRPr lang="en-US" sz="1800" dirty="0">
              <a:solidFill>
                <a:srgbClr val="800040"/>
              </a:solidFill>
              <a:latin typeface="+mj-lt"/>
            </a:endParaRPr>
          </a:p>
        </p:txBody>
      </p:sp>
      <p:sp>
        <p:nvSpPr>
          <p:cNvPr id="8211" name="Line 19"/>
          <p:cNvSpPr>
            <a:spLocks noChangeShapeType="1"/>
          </p:cNvSpPr>
          <p:nvPr/>
        </p:nvSpPr>
        <p:spPr bwMode="auto">
          <a:xfrm>
            <a:off x="4114800" y="2438400"/>
            <a:ext cx="0" cy="304800"/>
          </a:xfrm>
          <a:prstGeom prst="line">
            <a:avLst/>
          </a:prstGeom>
          <a:noFill/>
          <a:ln w="9525">
            <a:solidFill>
              <a:srgbClr val="800040"/>
            </a:solidFill>
            <a:round/>
            <a:headEnd/>
            <a:tailEnd type="triangle" w="med" len="med"/>
          </a:ln>
        </p:spPr>
        <p:txBody>
          <a:bodyPr wrap="none" anchor="ctr">
            <a:prstTxWarp prst="textNoShape">
              <a:avLst/>
            </a:prstTxWarp>
          </a:bodyPr>
          <a:lstStyle/>
          <a:p>
            <a:endParaRPr lang="en-US"/>
          </a:p>
        </p:txBody>
      </p:sp>
      <p:sp>
        <p:nvSpPr>
          <p:cNvPr id="8213" name="Line 21"/>
          <p:cNvSpPr>
            <a:spLocks noChangeShapeType="1"/>
          </p:cNvSpPr>
          <p:nvPr/>
        </p:nvSpPr>
        <p:spPr bwMode="auto">
          <a:xfrm>
            <a:off x="3810000" y="2438400"/>
            <a:ext cx="304800" cy="0"/>
          </a:xfrm>
          <a:prstGeom prst="line">
            <a:avLst/>
          </a:prstGeom>
          <a:noFill/>
          <a:ln w="9525">
            <a:solidFill>
              <a:srgbClr val="800040"/>
            </a:solidFill>
            <a:round/>
            <a:headEnd/>
            <a:tailEnd/>
          </a:ln>
        </p:spPr>
        <p:txBody>
          <a:bodyPr wrap="none" anchor="ctr">
            <a:prstTxWarp prst="textNoShape">
              <a:avLst/>
            </a:prstTxWarp>
          </a:bodyPr>
          <a:lstStyle/>
          <a:p>
            <a:endParaRPr lang="en-US"/>
          </a:p>
        </p:txBody>
      </p:sp>
      <p:sp>
        <p:nvSpPr>
          <p:cNvPr id="8214" name="Rectangle 22"/>
          <p:cNvSpPr>
            <a:spLocks noChangeArrowheads="1"/>
          </p:cNvSpPr>
          <p:nvPr/>
        </p:nvSpPr>
        <p:spPr bwMode="auto">
          <a:xfrm>
            <a:off x="1219200" y="2286000"/>
            <a:ext cx="2590800" cy="396875"/>
          </a:xfrm>
          <a:prstGeom prst="rect">
            <a:avLst/>
          </a:prstGeom>
          <a:noFill/>
          <a:ln w="9525">
            <a:noFill/>
            <a:miter lim="800000"/>
            <a:headEnd/>
            <a:tailEnd/>
          </a:ln>
        </p:spPr>
        <p:txBody>
          <a:bodyPr wrap="none">
            <a:prstTxWarp prst="textNoShape">
              <a:avLst/>
            </a:prstTxWarp>
            <a:spAutoFit/>
          </a:bodyPr>
          <a:lstStyle/>
          <a:p>
            <a:r>
              <a:rPr lang="en-US" sz="1000">
                <a:solidFill>
                  <a:srgbClr val="800040"/>
                </a:solidFill>
              </a:rPr>
              <a:t>Growth rate of 400-member ensemble with</a:t>
            </a:r>
          </a:p>
          <a:p>
            <a:r>
              <a:rPr lang="en-US" sz="1000">
                <a:solidFill>
                  <a:srgbClr val="800040"/>
                </a:solidFill>
              </a:rPr>
              <a:t>1% inflation, no localization</a:t>
            </a:r>
            <a:endParaRPr lang="en-US" sz="1200"/>
          </a:p>
        </p:txBody>
      </p:sp>
      <p:sp>
        <p:nvSpPr>
          <p:cNvPr id="8215" name="Line 23"/>
          <p:cNvSpPr>
            <a:spLocks noChangeShapeType="1"/>
          </p:cNvSpPr>
          <p:nvPr/>
        </p:nvSpPr>
        <p:spPr bwMode="auto">
          <a:xfrm>
            <a:off x="1371600" y="2743200"/>
            <a:ext cx="3429000" cy="0"/>
          </a:xfrm>
          <a:prstGeom prst="line">
            <a:avLst/>
          </a:prstGeom>
          <a:noFill/>
          <a:ln w="9525">
            <a:solidFill>
              <a:srgbClr val="800040"/>
            </a:solidFill>
            <a:prstDash val="lgDash"/>
            <a:round/>
            <a:headEnd/>
            <a:tailEnd/>
          </a:ln>
        </p:spPr>
        <p:txBody>
          <a:bodyPr wrap="none" anchor="ctr">
            <a:prstTxWarp prst="textNoShape">
              <a:avLst/>
            </a:prstTxWarp>
          </a:bodyPr>
          <a:lstStyle/>
          <a:p>
            <a:endParaRPr lang="en-US"/>
          </a:p>
        </p:txBody>
      </p:sp>
      <p:pic>
        <p:nvPicPr>
          <p:cNvPr id="10" name="Picture 9" descr="Picture 1.png"/>
          <p:cNvPicPr>
            <a:picLocks noChangeAspect="1"/>
          </p:cNvPicPr>
          <p:nvPr/>
        </p:nvPicPr>
        <p:blipFill>
          <a:blip r:embed="rId3"/>
          <a:stretch>
            <a:fillRect/>
          </a:stretch>
        </p:blipFill>
        <p:spPr>
          <a:xfrm>
            <a:off x="0" y="1981200"/>
            <a:ext cx="5262617" cy="4038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2EAEF139-577F-BF4F-B98C-9B7C82C8A3BC}" type="slidenum">
              <a:rPr lang="en-US"/>
              <a:pPr/>
              <a:t>11</a:t>
            </a:fld>
            <a:endParaRPr lang="en-US"/>
          </a:p>
        </p:txBody>
      </p:sp>
      <p:sp>
        <p:nvSpPr>
          <p:cNvPr id="9218" name="Rectangle 2"/>
          <p:cNvSpPr>
            <a:spLocks noGrp="1" noChangeArrowheads="1"/>
          </p:cNvSpPr>
          <p:nvPr>
            <p:ph type="title"/>
          </p:nvPr>
        </p:nvSpPr>
        <p:spPr>
          <a:xfrm>
            <a:off x="533400" y="76200"/>
            <a:ext cx="8153400" cy="762000"/>
          </a:xfrm>
        </p:spPr>
        <p:txBody>
          <a:bodyPr/>
          <a:lstStyle/>
          <a:p>
            <a:r>
              <a:rPr lang="en-US" sz="3600" dirty="0"/>
              <a:t>Covariance inflation, </a:t>
            </a:r>
            <a:r>
              <a:rPr lang="en-US" sz="3600" b="1" dirty="0"/>
              <a:t>imperfect model</a:t>
            </a:r>
            <a:endParaRPr lang="en-US" b="1" dirty="0"/>
          </a:p>
        </p:txBody>
      </p:sp>
      <p:sp>
        <p:nvSpPr>
          <p:cNvPr id="9227" name="Rectangle 11"/>
          <p:cNvSpPr>
            <a:spLocks noChangeArrowheads="1"/>
          </p:cNvSpPr>
          <p:nvPr/>
        </p:nvSpPr>
        <p:spPr bwMode="auto">
          <a:xfrm>
            <a:off x="6994525" y="1371600"/>
            <a:ext cx="2073275" cy="4737100"/>
          </a:xfrm>
          <a:prstGeom prst="rect">
            <a:avLst/>
          </a:prstGeom>
          <a:noFill/>
          <a:ln w="9525">
            <a:noFill/>
            <a:miter lim="800000"/>
            <a:headEnd/>
            <a:tailEnd/>
          </a:ln>
        </p:spPr>
        <p:txBody>
          <a:bodyPr>
            <a:prstTxWarp prst="textNoShape">
              <a:avLst/>
            </a:prstTxWarp>
            <a:spAutoFit/>
          </a:bodyPr>
          <a:lstStyle/>
          <a:p>
            <a:r>
              <a:rPr lang="en-US" sz="1600" dirty="0">
                <a:latin typeface="+mj-lt"/>
              </a:rPr>
              <a:t>Spread </a:t>
            </a:r>
            <a:r>
              <a:rPr lang="en-US" sz="1600" dirty="0">
                <a:solidFill>
                  <a:srgbClr val="800040"/>
                </a:solidFill>
                <a:latin typeface="+mj-lt"/>
              </a:rPr>
              <a:t>decays</a:t>
            </a:r>
            <a:r>
              <a:rPr lang="en-US" sz="1600" dirty="0">
                <a:latin typeface="+mj-lt"/>
              </a:rPr>
              <a:t> in </a:t>
            </a:r>
          </a:p>
          <a:p>
            <a:r>
              <a:rPr lang="en-US" sz="1600" dirty="0">
                <a:latin typeface="+mj-lt"/>
              </a:rPr>
              <a:t>region of parameter </a:t>
            </a:r>
          </a:p>
          <a:p>
            <a:r>
              <a:rPr lang="en-US" sz="1600" dirty="0">
                <a:latin typeface="+mj-lt"/>
              </a:rPr>
              <a:t>space where analysis error is near its minimum.</a:t>
            </a:r>
          </a:p>
          <a:p>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a:p>
            <a:r>
              <a:rPr lang="en-US" sz="1600" dirty="0">
                <a:solidFill>
                  <a:srgbClr val="800040"/>
                </a:solidFill>
                <a:latin typeface="+mj-lt"/>
              </a:rPr>
              <a:t>Differential growth </a:t>
            </a:r>
          </a:p>
          <a:p>
            <a:r>
              <a:rPr lang="en-US" sz="1600" dirty="0">
                <a:solidFill>
                  <a:srgbClr val="800040"/>
                </a:solidFill>
                <a:latin typeface="+mj-lt"/>
              </a:rPr>
              <a:t>rates of model error</a:t>
            </a:r>
          </a:p>
          <a:p>
            <a:r>
              <a:rPr lang="en-US" sz="1600" dirty="0">
                <a:solidFill>
                  <a:srgbClr val="800040"/>
                </a:solidFill>
                <a:latin typeface="+mj-lt"/>
              </a:rPr>
              <a:t>result in difficulties</a:t>
            </a:r>
          </a:p>
          <a:p>
            <a:r>
              <a:rPr lang="en-US" sz="1600" dirty="0">
                <a:solidFill>
                  <a:srgbClr val="800040"/>
                </a:solidFill>
                <a:latin typeface="+mj-lt"/>
              </a:rPr>
              <a:t>in tuning a globally </a:t>
            </a:r>
          </a:p>
          <a:p>
            <a:r>
              <a:rPr lang="en-US" sz="1600" dirty="0">
                <a:solidFill>
                  <a:srgbClr val="800040"/>
                </a:solidFill>
                <a:latin typeface="+mj-lt"/>
              </a:rPr>
              <a:t>constant inflation </a:t>
            </a:r>
          </a:p>
          <a:p>
            <a:r>
              <a:rPr lang="en-US" sz="1600" dirty="0">
                <a:solidFill>
                  <a:srgbClr val="800040"/>
                </a:solidFill>
                <a:latin typeface="+mj-lt"/>
              </a:rPr>
              <a:t>factor (see also </a:t>
            </a:r>
          </a:p>
          <a:p>
            <a:r>
              <a:rPr lang="en-US" sz="1600" dirty="0">
                <a:solidFill>
                  <a:srgbClr val="800040"/>
                </a:solidFill>
                <a:latin typeface="+mj-lt"/>
              </a:rPr>
              <a:t>Hamill and Whitaker, </a:t>
            </a:r>
          </a:p>
          <a:p>
            <a:r>
              <a:rPr lang="en-US" sz="1600" i="1" dirty="0">
                <a:solidFill>
                  <a:srgbClr val="800040"/>
                </a:solidFill>
                <a:latin typeface="+mj-lt"/>
              </a:rPr>
              <a:t>MWR</a:t>
            </a:r>
            <a:r>
              <a:rPr lang="en-US" sz="1600" dirty="0">
                <a:solidFill>
                  <a:srgbClr val="800040"/>
                </a:solidFill>
                <a:latin typeface="+mj-lt"/>
              </a:rPr>
              <a:t>, November </a:t>
            </a:r>
          </a:p>
          <a:p>
            <a:r>
              <a:rPr lang="en-US" sz="1600" dirty="0">
                <a:solidFill>
                  <a:srgbClr val="800040"/>
                </a:solidFill>
                <a:latin typeface="+mj-lt"/>
              </a:rPr>
              <a:t>2005)</a:t>
            </a:r>
            <a:endParaRPr lang="en-US" dirty="0">
              <a:solidFill>
                <a:srgbClr val="800040"/>
              </a:solidFill>
              <a:latin typeface="+mj-lt"/>
            </a:endParaRPr>
          </a:p>
        </p:txBody>
      </p:sp>
      <p:pic>
        <p:nvPicPr>
          <p:cNvPr id="17" name="Picture 16" descr="Picture 2.png"/>
          <p:cNvPicPr>
            <a:picLocks noChangeAspect="1"/>
          </p:cNvPicPr>
          <p:nvPr/>
        </p:nvPicPr>
        <p:blipFill>
          <a:blip r:embed="rId3"/>
          <a:stretch>
            <a:fillRect/>
          </a:stretch>
        </p:blipFill>
        <p:spPr>
          <a:xfrm>
            <a:off x="0" y="980981"/>
            <a:ext cx="7010400" cy="587701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2EAEF139-577F-BF4F-B98C-9B7C82C8A3BC}" type="slidenum">
              <a:rPr lang="en-US"/>
              <a:pPr/>
              <a:t>12</a:t>
            </a:fld>
            <a:endParaRPr lang="en-US"/>
          </a:p>
        </p:txBody>
      </p:sp>
      <p:sp>
        <p:nvSpPr>
          <p:cNvPr id="9218" name="Rectangle 2"/>
          <p:cNvSpPr>
            <a:spLocks noGrp="1" noChangeArrowheads="1"/>
          </p:cNvSpPr>
          <p:nvPr>
            <p:ph type="title"/>
          </p:nvPr>
        </p:nvSpPr>
        <p:spPr>
          <a:xfrm>
            <a:off x="533400" y="76200"/>
            <a:ext cx="8153400" cy="762000"/>
          </a:xfrm>
        </p:spPr>
        <p:txBody>
          <a:bodyPr/>
          <a:lstStyle/>
          <a:p>
            <a:r>
              <a:rPr lang="en-US" sz="3600" dirty="0"/>
              <a:t>Covariance inflation, </a:t>
            </a:r>
            <a:r>
              <a:rPr lang="en-US" sz="3600" b="1" dirty="0"/>
              <a:t>imperfect model</a:t>
            </a:r>
            <a:endParaRPr lang="en-US" b="1" dirty="0"/>
          </a:p>
        </p:txBody>
      </p:sp>
      <p:sp>
        <p:nvSpPr>
          <p:cNvPr id="9227" name="Rectangle 11"/>
          <p:cNvSpPr>
            <a:spLocks noChangeArrowheads="1"/>
          </p:cNvSpPr>
          <p:nvPr/>
        </p:nvSpPr>
        <p:spPr bwMode="auto">
          <a:xfrm>
            <a:off x="6994525" y="1371600"/>
            <a:ext cx="2073275" cy="4737100"/>
          </a:xfrm>
          <a:prstGeom prst="rect">
            <a:avLst/>
          </a:prstGeom>
          <a:noFill/>
          <a:ln w="9525">
            <a:noFill/>
            <a:miter lim="800000"/>
            <a:headEnd/>
            <a:tailEnd/>
          </a:ln>
        </p:spPr>
        <p:txBody>
          <a:bodyPr>
            <a:prstTxWarp prst="textNoShape">
              <a:avLst/>
            </a:prstTxWarp>
            <a:spAutoFit/>
          </a:bodyPr>
          <a:lstStyle/>
          <a:p>
            <a:r>
              <a:rPr lang="en-US" sz="1600" dirty="0">
                <a:latin typeface="+mj-lt"/>
              </a:rPr>
              <a:t>Spread </a:t>
            </a:r>
            <a:r>
              <a:rPr lang="en-US" sz="1600" dirty="0">
                <a:solidFill>
                  <a:srgbClr val="800040"/>
                </a:solidFill>
                <a:latin typeface="+mj-lt"/>
              </a:rPr>
              <a:t>decays</a:t>
            </a:r>
            <a:r>
              <a:rPr lang="en-US" sz="1600" dirty="0">
                <a:latin typeface="+mj-lt"/>
              </a:rPr>
              <a:t> in </a:t>
            </a:r>
          </a:p>
          <a:p>
            <a:r>
              <a:rPr lang="en-US" sz="1600" dirty="0">
                <a:latin typeface="+mj-lt"/>
              </a:rPr>
              <a:t>region of parameter </a:t>
            </a:r>
          </a:p>
          <a:p>
            <a:r>
              <a:rPr lang="en-US" sz="1600" dirty="0">
                <a:latin typeface="+mj-lt"/>
              </a:rPr>
              <a:t>space where analysis error is near its minimum.</a:t>
            </a:r>
          </a:p>
          <a:p>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a:p>
            <a:r>
              <a:rPr lang="en-US" sz="1600" dirty="0">
                <a:solidFill>
                  <a:srgbClr val="800040"/>
                </a:solidFill>
                <a:latin typeface="+mj-lt"/>
              </a:rPr>
              <a:t>Differential growth </a:t>
            </a:r>
          </a:p>
          <a:p>
            <a:r>
              <a:rPr lang="en-US" sz="1600" dirty="0">
                <a:solidFill>
                  <a:srgbClr val="800040"/>
                </a:solidFill>
                <a:latin typeface="+mj-lt"/>
              </a:rPr>
              <a:t>rates of model error</a:t>
            </a:r>
          </a:p>
          <a:p>
            <a:r>
              <a:rPr lang="en-US" sz="1600" dirty="0">
                <a:solidFill>
                  <a:srgbClr val="800040"/>
                </a:solidFill>
                <a:latin typeface="+mj-lt"/>
              </a:rPr>
              <a:t>result in difficulties</a:t>
            </a:r>
          </a:p>
          <a:p>
            <a:r>
              <a:rPr lang="en-US" sz="1600" dirty="0">
                <a:solidFill>
                  <a:srgbClr val="800040"/>
                </a:solidFill>
                <a:latin typeface="+mj-lt"/>
              </a:rPr>
              <a:t>in tuning a globally </a:t>
            </a:r>
          </a:p>
          <a:p>
            <a:r>
              <a:rPr lang="en-US" sz="1600" dirty="0">
                <a:solidFill>
                  <a:srgbClr val="800040"/>
                </a:solidFill>
                <a:latin typeface="+mj-lt"/>
              </a:rPr>
              <a:t>constant inflation </a:t>
            </a:r>
          </a:p>
          <a:p>
            <a:r>
              <a:rPr lang="en-US" sz="1600" dirty="0">
                <a:solidFill>
                  <a:srgbClr val="800040"/>
                </a:solidFill>
                <a:latin typeface="+mj-lt"/>
              </a:rPr>
              <a:t>factor (see also </a:t>
            </a:r>
          </a:p>
          <a:p>
            <a:r>
              <a:rPr lang="en-US" sz="1600" dirty="0">
                <a:solidFill>
                  <a:srgbClr val="800040"/>
                </a:solidFill>
                <a:latin typeface="+mj-lt"/>
              </a:rPr>
              <a:t>Hamill and Whitaker, </a:t>
            </a:r>
          </a:p>
          <a:p>
            <a:r>
              <a:rPr lang="en-US" sz="1600" i="1" dirty="0">
                <a:solidFill>
                  <a:srgbClr val="800040"/>
                </a:solidFill>
                <a:latin typeface="+mj-lt"/>
              </a:rPr>
              <a:t>MWR</a:t>
            </a:r>
            <a:r>
              <a:rPr lang="en-US" sz="1600" dirty="0">
                <a:solidFill>
                  <a:srgbClr val="800040"/>
                </a:solidFill>
                <a:latin typeface="+mj-lt"/>
              </a:rPr>
              <a:t>, November </a:t>
            </a:r>
          </a:p>
          <a:p>
            <a:r>
              <a:rPr lang="en-US" sz="1600" dirty="0">
                <a:solidFill>
                  <a:srgbClr val="800040"/>
                </a:solidFill>
                <a:latin typeface="+mj-lt"/>
              </a:rPr>
              <a:t>2005)</a:t>
            </a:r>
            <a:endParaRPr lang="en-US" dirty="0">
              <a:solidFill>
                <a:srgbClr val="800040"/>
              </a:solidFill>
              <a:latin typeface="+mj-lt"/>
            </a:endParaRPr>
          </a:p>
        </p:txBody>
      </p:sp>
      <p:pic>
        <p:nvPicPr>
          <p:cNvPr id="17" name="Picture 16" descr="Picture 2.png"/>
          <p:cNvPicPr>
            <a:picLocks noChangeAspect="1"/>
          </p:cNvPicPr>
          <p:nvPr/>
        </p:nvPicPr>
        <p:blipFill>
          <a:blip r:embed="rId3"/>
          <a:stretch>
            <a:fillRect/>
          </a:stretch>
        </p:blipFill>
        <p:spPr>
          <a:xfrm>
            <a:off x="0" y="980981"/>
            <a:ext cx="7010400" cy="5877019"/>
          </a:xfrm>
          <a:prstGeom prst="rect">
            <a:avLst/>
          </a:prstGeom>
        </p:spPr>
      </p:pic>
      <p:sp>
        <p:nvSpPr>
          <p:cNvPr id="6" name="Rectangle 14"/>
          <p:cNvSpPr>
            <a:spLocks noChangeArrowheads="1"/>
          </p:cNvSpPr>
          <p:nvPr/>
        </p:nvSpPr>
        <p:spPr bwMode="auto">
          <a:xfrm>
            <a:off x="1752600" y="3581400"/>
            <a:ext cx="3435593" cy="369332"/>
          </a:xfrm>
          <a:prstGeom prst="rect">
            <a:avLst/>
          </a:prstGeom>
          <a:noFill/>
          <a:ln w="9525">
            <a:noFill/>
            <a:miter lim="800000"/>
            <a:headEnd/>
            <a:tailEnd/>
          </a:ln>
        </p:spPr>
        <p:txBody>
          <a:bodyPr wrap="none">
            <a:prstTxWarp prst="textNoShape">
              <a:avLst/>
            </a:prstTxWarp>
            <a:spAutoFit/>
          </a:bodyPr>
          <a:lstStyle/>
          <a:p>
            <a:r>
              <a:rPr lang="en-US" sz="1800" dirty="0">
                <a:latin typeface="+mj-lt"/>
              </a:rPr>
              <a:t>3000 km localization 50 % inflation</a:t>
            </a:r>
            <a:endParaRPr lang="en-US" dirty="0">
              <a:latin typeface="+mj-lt"/>
            </a:endParaRPr>
          </a:p>
        </p:txBody>
      </p:sp>
      <p:sp>
        <p:nvSpPr>
          <p:cNvPr id="7" name="Line 16"/>
          <p:cNvSpPr>
            <a:spLocks noChangeShapeType="1"/>
          </p:cNvSpPr>
          <p:nvPr/>
        </p:nvSpPr>
        <p:spPr bwMode="auto">
          <a:xfrm flipH="1" flipV="1">
            <a:off x="1066800" y="1752600"/>
            <a:ext cx="838200" cy="1676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8" name="Rectangle 7"/>
          <p:cNvSpPr/>
          <p:nvPr/>
        </p:nvSpPr>
        <p:spPr bwMode="auto">
          <a:xfrm>
            <a:off x="304800" y="1905000"/>
            <a:ext cx="7924800" cy="33528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p:txBody>
      </p:sp>
      <p:sp>
        <p:nvSpPr>
          <p:cNvPr id="9" name="TextBox 8"/>
          <p:cNvSpPr txBox="1"/>
          <p:nvPr/>
        </p:nvSpPr>
        <p:spPr>
          <a:xfrm>
            <a:off x="621068" y="2057400"/>
            <a:ext cx="7234072" cy="3046988"/>
          </a:xfrm>
          <a:prstGeom prst="rect">
            <a:avLst/>
          </a:prstGeom>
          <a:noFill/>
        </p:spPr>
        <p:txBody>
          <a:bodyPr wrap="none" rtlCol="0">
            <a:spAutoFit/>
          </a:bodyPr>
          <a:lstStyle/>
          <a:p>
            <a:pPr algn="ctr"/>
            <a:r>
              <a:rPr lang="en-US" sz="4800" b="1" dirty="0" smtClean="0">
                <a:latin typeface="+mn-lt"/>
              </a:rPr>
              <a:t>Bottom line</a:t>
            </a:r>
            <a:r>
              <a:rPr lang="en-US" sz="4800" dirty="0" smtClean="0">
                <a:latin typeface="+mn-lt"/>
              </a:rPr>
              <a:t>:</a:t>
            </a:r>
          </a:p>
          <a:p>
            <a:pPr algn="ctr"/>
            <a:r>
              <a:rPr lang="en-US" sz="4800" dirty="0" smtClean="0">
                <a:latin typeface="+mn-lt"/>
              </a:rPr>
              <a:t>globally constant covariance </a:t>
            </a:r>
          </a:p>
          <a:p>
            <a:pPr algn="ctr"/>
            <a:r>
              <a:rPr lang="en-US" sz="4800" dirty="0" smtClean="0">
                <a:latin typeface="+mn-lt"/>
              </a:rPr>
              <a:t>inflation doesn’t work well </a:t>
            </a:r>
          </a:p>
          <a:p>
            <a:pPr algn="ctr"/>
            <a:r>
              <a:rPr lang="en-US" sz="4800" dirty="0" smtClean="0">
                <a:latin typeface="+mn-lt"/>
              </a:rPr>
              <a:t>in this imperfect model</a:t>
            </a:r>
            <a:endParaRPr lang="en-US" sz="2000"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00BEA1F8-E0EC-434E-A40A-70B7F831BF06}" type="slidenum">
              <a:rPr lang="en-US"/>
              <a:pPr/>
              <a:t>13</a:t>
            </a:fld>
            <a:endParaRPr lang="en-US"/>
          </a:p>
        </p:txBody>
      </p:sp>
      <p:sp>
        <p:nvSpPr>
          <p:cNvPr id="10242" name="Rectangle 2"/>
          <p:cNvSpPr>
            <a:spLocks noGrp="1" noChangeArrowheads="1"/>
          </p:cNvSpPr>
          <p:nvPr>
            <p:ph type="title"/>
          </p:nvPr>
        </p:nvSpPr>
        <p:spPr>
          <a:xfrm>
            <a:off x="152400" y="381000"/>
            <a:ext cx="8839200" cy="685800"/>
          </a:xfrm>
        </p:spPr>
        <p:txBody>
          <a:bodyPr/>
          <a:lstStyle/>
          <a:p>
            <a:r>
              <a:rPr lang="en-US" dirty="0"/>
              <a:t>Additive noise, </a:t>
            </a:r>
            <a:r>
              <a:rPr lang="en-US" b="1" dirty="0"/>
              <a:t>imperfect model</a:t>
            </a:r>
          </a:p>
        </p:txBody>
      </p:sp>
      <p:sp>
        <p:nvSpPr>
          <p:cNvPr id="10254" name="Rectangle 14"/>
          <p:cNvSpPr>
            <a:spLocks noChangeArrowheads="1"/>
          </p:cNvSpPr>
          <p:nvPr/>
        </p:nvSpPr>
        <p:spPr bwMode="auto">
          <a:xfrm>
            <a:off x="457200" y="5181600"/>
            <a:ext cx="7848600" cy="707886"/>
          </a:xfrm>
          <a:prstGeom prst="rect">
            <a:avLst/>
          </a:prstGeom>
          <a:noFill/>
          <a:ln w="9525">
            <a:noFill/>
            <a:miter lim="800000"/>
            <a:headEnd/>
            <a:tailEnd/>
          </a:ln>
        </p:spPr>
        <p:txBody>
          <a:bodyPr wrap="square">
            <a:prstTxWarp prst="textNoShape">
              <a:avLst/>
            </a:prstTxWarp>
            <a:spAutoFit/>
          </a:bodyPr>
          <a:lstStyle/>
          <a:p>
            <a:r>
              <a:rPr lang="en-US" sz="2000" dirty="0">
                <a:latin typeface="+mj-lt"/>
              </a:rPr>
              <a:t>Spread growth </a:t>
            </a:r>
            <a:r>
              <a:rPr lang="en-US" sz="2000" dirty="0" smtClean="0">
                <a:latin typeface="+mj-lt"/>
              </a:rPr>
              <a:t>is smaller </a:t>
            </a:r>
            <a:r>
              <a:rPr lang="en-US" sz="2000" dirty="0">
                <a:latin typeface="+mj-lt"/>
              </a:rPr>
              <a:t>than in</a:t>
            </a:r>
            <a:r>
              <a:rPr lang="en-US" sz="2000" dirty="0" smtClean="0">
                <a:latin typeface="+mj-lt"/>
              </a:rPr>
              <a:t>  perfect</a:t>
            </a:r>
            <a:r>
              <a:rPr lang="en-US" sz="2000" dirty="0">
                <a:latin typeface="+mj-lt"/>
              </a:rPr>
              <a:t>-</a:t>
            </a:r>
            <a:r>
              <a:rPr lang="en-US" sz="2000" dirty="0" smtClean="0">
                <a:latin typeface="+mj-lt"/>
              </a:rPr>
              <a:t>model experiments</a:t>
            </a:r>
            <a:r>
              <a:rPr lang="en-US" sz="2000" dirty="0">
                <a:latin typeface="+mj-lt"/>
              </a:rPr>
              <a:t>, but</a:t>
            </a:r>
            <a:r>
              <a:rPr lang="en-US" sz="2000" dirty="0" smtClean="0">
                <a:latin typeface="+mj-lt"/>
              </a:rPr>
              <a:t> is </a:t>
            </a:r>
            <a:r>
              <a:rPr lang="en-US" sz="2000" dirty="0">
                <a:latin typeface="+mj-lt"/>
              </a:rPr>
              <a:t>~ </a:t>
            </a:r>
            <a:r>
              <a:rPr lang="en-US" sz="2000" dirty="0" smtClean="0">
                <a:latin typeface="+mj-lt"/>
              </a:rPr>
              <a:t>constant over </a:t>
            </a:r>
            <a:r>
              <a:rPr lang="en-US" sz="2000" dirty="0">
                <a:latin typeface="+mj-lt"/>
              </a:rPr>
              <a:t>the </a:t>
            </a:r>
            <a:r>
              <a:rPr lang="en-US" sz="2000" dirty="0" smtClean="0">
                <a:latin typeface="+mj-lt"/>
              </a:rPr>
              <a:t>parameter space.</a:t>
            </a:r>
            <a:endParaRPr lang="en-US" dirty="0">
              <a:latin typeface="+mj-lt"/>
            </a:endParaRPr>
          </a:p>
        </p:txBody>
      </p:sp>
      <p:pic>
        <p:nvPicPr>
          <p:cNvPr id="6" name="Picture 5" descr="Picture 3.png"/>
          <p:cNvPicPr>
            <a:picLocks noChangeAspect="1"/>
          </p:cNvPicPr>
          <p:nvPr/>
        </p:nvPicPr>
        <p:blipFill>
          <a:blip r:embed="rId3"/>
          <a:stretch>
            <a:fillRect/>
          </a:stretch>
        </p:blipFill>
        <p:spPr>
          <a:xfrm>
            <a:off x="0" y="1789981"/>
            <a:ext cx="9144000" cy="327803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AAE4169-F47D-E74D-A1F0-2CA9C5E6F69C}" type="slidenum">
              <a:rPr lang="en-US"/>
              <a:pPr/>
              <a:t>14</a:t>
            </a:fld>
            <a:endParaRPr lang="en-US"/>
          </a:p>
        </p:txBody>
      </p:sp>
      <p:sp>
        <p:nvSpPr>
          <p:cNvPr id="44034" name="Rectangle 2"/>
          <p:cNvSpPr>
            <a:spLocks noGrp="1" noChangeArrowheads="1"/>
          </p:cNvSpPr>
          <p:nvPr>
            <p:ph type="title"/>
          </p:nvPr>
        </p:nvSpPr>
        <p:spPr>
          <a:xfrm>
            <a:off x="609600" y="304800"/>
            <a:ext cx="7772400" cy="1143000"/>
          </a:xfrm>
        </p:spPr>
        <p:txBody>
          <a:bodyPr/>
          <a:lstStyle/>
          <a:p>
            <a:r>
              <a:rPr lang="en-US" sz="4000" dirty="0"/>
              <a:t>Average growth of additive noise perturbations around nature run</a:t>
            </a:r>
            <a:endParaRPr lang="en-US" dirty="0"/>
          </a:p>
        </p:txBody>
      </p:sp>
      <p:sp>
        <p:nvSpPr>
          <p:cNvPr id="44046" name="Rectangle 14"/>
          <p:cNvSpPr>
            <a:spLocks noChangeArrowheads="1"/>
          </p:cNvSpPr>
          <p:nvPr/>
        </p:nvSpPr>
        <p:spPr bwMode="auto">
          <a:xfrm>
            <a:off x="6324600" y="2667000"/>
            <a:ext cx="2007543" cy="923330"/>
          </a:xfrm>
          <a:prstGeom prst="rect">
            <a:avLst/>
          </a:prstGeom>
          <a:noFill/>
          <a:ln w="9525">
            <a:noFill/>
            <a:miter lim="800000"/>
            <a:headEnd/>
            <a:tailEnd/>
          </a:ln>
        </p:spPr>
        <p:txBody>
          <a:bodyPr wrap="none">
            <a:prstTxWarp prst="textNoShape">
              <a:avLst/>
            </a:prstTxWarp>
            <a:spAutoFit/>
          </a:bodyPr>
          <a:lstStyle/>
          <a:p>
            <a:r>
              <a:rPr lang="en-US" sz="1800" dirty="0">
                <a:latin typeface="+mj-lt"/>
              </a:rPr>
              <a:t>dashed line shows</a:t>
            </a:r>
            <a:r>
              <a:rPr lang="en-US" sz="1800" dirty="0" smtClean="0">
                <a:latin typeface="+mj-lt"/>
              </a:rPr>
              <a:t> </a:t>
            </a:r>
          </a:p>
          <a:p>
            <a:r>
              <a:rPr lang="en-US" sz="1800" dirty="0" smtClean="0">
                <a:latin typeface="+mj-lt"/>
              </a:rPr>
              <a:t>magnitude of</a:t>
            </a:r>
          </a:p>
          <a:p>
            <a:r>
              <a:rPr lang="en-US" sz="1800" dirty="0" smtClean="0">
                <a:latin typeface="+mj-lt"/>
              </a:rPr>
              <a:t>initial </a:t>
            </a:r>
            <a:r>
              <a:rPr lang="en-US" sz="1800" dirty="0">
                <a:latin typeface="+mj-lt"/>
              </a:rPr>
              <a:t>perturbation</a:t>
            </a:r>
            <a:endParaRPr lang="en-US" dirty="0">
              <a:latin typeface="+mj-lt"/>
            </a:endParaRPr>
          </a:p>
        </p:txBody>
      </p:sp>
      <p:sp>
        <p:nvSpPr>
          <p:cNvPr id="6" name="TextBox 5"/>
          <p:cNvSpPr txBox="1"/>
          <p:nvPr/>
        </p:nvSpPr>
        <p:spPr>
          <a:xfrm>
            <a:off x="685800" y="5638800"/>
            <a:ext cx="7210778" cy="830997"/>
          </a:xfrm>
          <a:prstGeom prst="rect">
            <a:avLst/>
          </a:prstGeom>
          <a:noFill/>
        </p:spPr>
        <p:txBody>
          <a:bodyPr wrap="none" rtlCol="0">
            <a:spAutoFit/>
          </a:bodyPr>
          <a:lstStyle/>
          <a:p>
            <a:r>
              <a:rPr lang="en-US" dirty="0" smtClean="0">
                <a:latin typeface="+mn-lt"/>
              </a:rPr>
              <a:t>Lesson: it takes a while for the additive noise to begin to </a:t>
            </a:r>
          </a:p>
          <a:p>
            <a:r>
              <a:rPr lang="en-US" dirty="0" smtClean="0">
                <a:latin typeface="+mn-lt"/>
              </a:rPr>
              <a:t>project strongly onto system’s </a:t>
            </a:r>
            <a:r>
              <a:rPr lang="en-US" dirty="0" err="1" smtClean="0">
                <a:latin typeface="+mn-lt"/>
              </a:rPr>
              <a:t>Lyapunov</a:t>
            </a:r>
            <a:r>
              <a:rPr lang="en-US" dirty="0" smtClean="0">
                <a:latin typeface="+mn-lt"/>
              </a:rPr>
              <a:t> vectors</a:t>
            </a:r>
            <a:endParaRPr lang="en-US" dirty="0">
              <a:latin typeface="+mn-lt"/>
            </a:endParaRPr>
          </a:p>
        </p:txBody>
      </p:sp>
      <p:pic>
        <p:nvPicPr>
          <p:cNvPr id="8" name="Picture 7" descr="Picture 4.png"/>
          <p:cNvPicPr>
            <a:picLocks noChangeAspect="1"/>
          </p:cNvPicPr>
          <p:nvPr/>
        </p:nvPicPr>
        <p:blipFill>
          <a:blip r:embed="rId3"/>
          <a:stretch>
            <a:fillRect/>
          </a:stretch>
        </p:blipFill>
        <p:spPr>
          <a:xfrm>
            <a:off x="838200" y="1524000"/>
            <a:ext cx="5562600" cy="393945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05AF7A1-20B0-C942-95C3-1DE363749EAE}" type="slidenum">
              <a:rPr lang="en-US"/>
              <a:pPr/>
              <a:t>15</a:t>
            </a:fld>
            <a:endParaRPr lang="en-US"/>
          </a:p>
        </p:txBody>
      </p:sp>
      <p:sp>
        <p:nvSpPr>
          <p:cNvPr id="45058" name="Rectangle 2"/>
          <p:cNvSpPr>
            <a:spLocks noGrp="1" noChangeArrowheads="1"/>
          </p:cNvSpPr>
          <p:nvPr>
            <p:ph type="title"/>
          </p:nvPr>
        </p:nvSpPr>
        <p:spPr>
          <a:xfrm>
            <a:off x="228600" y="304800"/>
            <a:ext cx="8686800" cy="1143000"/>
          </a:xfrm>
        </p:spPr>
        <p:txBody>
          <a:bodyPr/>
          <a:lstStyle/>
          <a:p>
            <a:r>
              <a:rPr lang="en-US" sz="4000" dirty="0"/>
              <a:t>Suppose we evolve the additive noise for 36 </a:t>
            </a:r>
            <a:r>
              <a:rPr lang="en-US" sz="4000" dirty="0" err="1"/>
              <a:t>h</a:t>
            </a:r>
            <a:r>
              <a:rPr lang="en-US" sz="4000" dirty="0"/>
              <a:t> before adding to posterior?</a:t>
            </a:r>
          </a:p>
        </p:txBody>
      </p:sp>
      <p:pic>
        <p:nvPicPr>
          <p:cNvPr id="9" name="Picture 8" descr="evolved_additive_noise.png"/>
          <p:cNvPicPr>
            <a:picLocks noChangeAspect="1"/>
          </p:cNvPicPr>
          <p:nvPr/>
        </p:nvPicPr>
        <p:blipFill>
          <a:blip r:embed="rId3"/>
          <a:stretch>
            <a:fillRect/>
          </a:stretch>
        </p:blipFill>
        <p:spPr>
          <a:xfrm>
            <a:off x="2819400" y="1676400"/>
            <a:ext cx="3331471" cy="493167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05AF7A1-20B0-C942-95C3-1DE363749EAE}" type="slidenum">
              <a:rPr lang="en-US"/>
              <a:pPr/>
              <a:t>16</a:t>
            </a:fld>
            <a:endParaRPr lang="en-US"/>
          </a:p>
        </p:txBody>
      </p:sp>
      <p:sp>
        <p:nvSpPr>
          <p:cNvPr id="45058" name="Rectangle 2"/>
          <p:cNvSpPr>
            <a:spLocks noGrp="1" noChangeArrowheads="1"/>
          </p:cNvSpPr>
          <p:nvPr>
            <p:ph type="title"/>
          </p:nvPr>
        </p:nvSpPr>
        <p:spPr>
          <a:xfrm>
            <a:off x="228600" y="609600"/>
            <a:ext cx="8686800" cy="1143000"/>
          </a:xfrm>
        </p:spPr>
        <p:txBody>
          <a:bodyPr/>
          <a:lstStyle/>
          <a:p>
            <a:r>
              <a:rPr lang="en-US" sz="4000" dirty="0"/>
              <a:t>Suppose we evolve the additive noise</a:t>
            </a:r>
            <a:r>
              <a:rPr lang="en-US" sz="4000" dirty="0" smtClean="0"/>
              <a:t> </a:t>
            </a:r>
            <a:br>
              <a:rPr lang="en-US" sz="4000" dirty="0" smtClean="0"/>
            </a:br>
            <a:r>
              <a:rPr lang="en-US" sz="4000" dirty="0" smtClean="0"/>
              <a:t>for </a:t>
            </a:r>
            <a:r>
              <a:rPr lang="en-US" sz="4000" dirty="0"/>
              <a:t>36 </a:t>
            </a:r>
            <a:r>
              <a:rPr lang="en-US" sz="4000" dirty="0" err="1"/>
              <a:t>h</a:t>
            </a:r>
            <a:r>
              <a:rPr lang="en-US" sz="4000" dirty="0"/>
              <a:t> before adding to posterior?</a:t>
            </a:r>
          </a:p>
        </p:txBody>
      </p:sp>
      <p:sp>
        <p:nvSpPr>
          <p:cNvPr id="45059" name="Rectangle 3"/>
          <p:cNvSpPr>
            <a:spLocks noGrp="1" noChangeArrowheads="1"/>
          </p:cNvSpPr>
          <p:nvPr>
            <p:ph type="body" idx="1"/>
          </p:nvPr>
        </p:nvSpPr>
        <p:spPr>
          <a:xfrm>
            <a:off x="609600" y="2133600"/>
            <a:ext cx="7924800" cy="1219200"/>
          </a:xfrm>
        </p:spPr>
        <p:txBody>
          <a:bodyPr/>
          <a:lstStyle/>
          <a:p>
            <a:pPr marL="0" indent="0">
              <a:buFontTx/>
              <a:buNone/>
            </a:pPr>
            <a:r>
              <a:rPr lang="en-US" sz="1800" dirty="0"/>
              <a:t>For data assimilation at time </a:t>
            </a:r>
            <a:r>
              <a:rPr lang="en-US" sz="1800" i="1" dirty="0" err="1"/>
              <a:t>t</a:t>
            </a:r>
            <a:r>
              <a:rPr lang="en-US" sz="1800" dirty="0"/>
              <a:t>, evolved additive error was created by backing up to </a:t>
            </a:r>
            <a:r>
              <a:rPr lang="en-US" sz="1800" i="1" dirty="0"/>
              <a:t>t-36</a:t>
            </a:r>
            <a:r>
              <a:rPr lang="en-US" sz="1800" dirty="0"/>
              <a:t> </a:t>
            </a:r>
            <a:r>
              <a:rPr lang="en-US" sz="1800" dirty="0" err="1"/>
              <a:t>h</a:t>
            </a:r>
            <a:r>
              <a:rPr lang="en-US" sz="1800" dirty="0"/>
              <a:t>, generating additive noise, adding this to the ensemble mean analysis at that time, evolving that 36 </a:t>
            </a:r>
            <a:r>
              <a:rPr lang="en-US" sz="1800" dirty="0" err="1"/>
              <a:t>h</a:t>
            </a:r>
            <a:r>
              <a:rPr lang="en-US" sz="1800" dirty="0"/>
              <a:t> forward, rescaling and removing the mean, and adding this to the ensembles of </a:t>
            </a:r>
            <a:r>
              <a:rPr lang="en-US" sz="1800" dirty="0" err="1"/>
              <a:t>EnKF</a:t>
            </a:r>
            <a:r>
              <a:rPr lang="en-US" sz="1800" dirty="0"/>
              <a:t> analyses.</a:t>
            </a:r>
            <a:endParaRPr lang="en-US" sz="2800" dirty="0"/>
          </a:p>
        </p:txBody>
      </p:sp>
      <p:pic>
        <p:nvPicPr>
          <p:cNvPr id="6" name="Picture 5" descr="Picture 5.png"/>
          <p:cNvPicPr>
            <a:picLocks noChangeAspect="1"/>
          </p:cNvPicPr>
          <p:nvPr/>
        </p:nvPicPr>
        <p:blipFill>
          <a:blip r:embed="rId3"/>
          <a:stretch>
            <a:fillRect/>
          </a:stretch>
        </p:blipFill>
        <p:spPr>
          <a:xfrm>
            <a:off x="0" y="3352800"/>
            <a:ext cx="9144000" cy="340563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CD58D25-599C-0444-8B64-6346FEBFF1D8}" type="slidenum">
              <a:rPr lang="en-US"/>
              <a:pPr/>
              <a:t>17</a:t>
            </a:fld>
            <a:endParaRPr lang="en-US"/>
          </a:p>
        </p:txBody>
      </p:sp>
      <p:sp>
        <p:nvSpPr>
          <p:cNvPr id="47107" name="Rectangle 3"/>
          <p:cNvSpPr>
            <a:spLocks noGrp="1" noChangeArrowheads="1"/>
          </p:cNvSpPr>
          <p:nvPr>
            <p:ph type="body" idx="1"/>
          </p:nvPr>
        </p:nvSpPr>
        <p:spPr>
          <a:xfrm>
            <a:off x="6400800" y="3048000"/>
            <a:ext cx="2590800" cy="3581400"/>
          </a:xfrm>
        </p:spPr>
        <p:txBody>
          <a:bodyPr/>
          <a:lstStyle/>
          <a:p>
            <a:r>
              <a:rPr lang="en-US" sz="1800"/>
              <a:t>Not much difference, evolved vs. additive, with same localization / additive noise size.</a:t>
            </a:r>
          </a:p>
          <a:p>
            <a:r>
              <a:rPr lang="en-US" sz="1800"/>
              <a:t>An improvement in error, more spread, bigger spread growth with longer localization, more evolved additive noise.</a:t>
            </a:r>
            <a:endParaRPr lang="en-US" sz="2800"/>
          </a:p>
        </p:txBody>
      </p:sp>
      <p:sp>
        <p:nvSpPr>
          <p:cNvPr id="47110" name="Rectangle 6"/>
          <p:cNvSpPr>
            <a:spLocks noChangeArrowheads="1"/>
          </p:cNvSpPr>
          <p:nvPr/>
        </p:nvSpPr>
        <p:spPr bwMode="auto">
          <a:xfrm>
            <a:off x="6705600" y="228600"/>
            <a:ext cx="2093041" cy="2554545"/>
          </a:xfrm>
          <a:prstGeom prst="rect">
            <a:avLst/>
          </a:prstGeom>
          <a:noFill/>
          <a:ln w="9525">
            <a:noFill/>
            <a:miter lim="800000"/>
            <a:headEnd/>
            <a:tailEnd/>
          </a:ln>
        </p:spPr>
        <p:txBody>
          <a:bodyPr wrap="none">
            <a:prstTxWarp prst="textNoShape">
              <a:avLst/>
            </a:prstTxWarp>
            <a:spAutoFit/>
          </a:bodyPr>
          <a:lstStyle/>
          <a:p>
            <a:r>
              <a:rPr lang="en-US" sz="3200" dirty="0">
                <a:latin typeface="+mj-lt"/>
              </a:rPr>
              <a:t>What is the</a:t>
            </a:r>
          </a:p>
          <a:p>
            <a:r>
              <a:rPr lang="en-US" sz="3200" dirty="0">
                <a:latin typeface="+mj-lt"/>
              </a:rPr>
              <a:t>effect on</a:t>
            </a:r>
          </a:p>
          <a:p>
            <a:r>
              <a:rPr lang="en-US" sz="3200" dirty="0">
                <a:latin typeface="+mj-lt"/>
              </a:rPr>
              <a:t>longer-lead</a:t>
            </a:r>
          </a:p>
          <a:p>
            <a:r>
              <a:rPr lang="en-US" sz="3200" dirty="0">
                <a:latin typeface="+mj-lt"/>
              </a:rPr>
              <a:t>ensemble</a:t>
            </a:r>
          </a:p>
          <a:p>
            <a:r>
              <a:rPr lang="en-US" sz="3200" dirty="0">
                <a:latin typeface="+mj-lt"/>
              </a:rPr>
              <a:t>forecasts?</a:t>
            </a:r>
            <a:endParaRPr lang="en-US" dirty="0">
              <a:latin typeface="+mj-lt"/>
            </a:endParaRPr>
          </a:p>
        </p:txBody>
      </p:sp>
      <p:pic>
        <p:nvPicPr>
          <p:cNvPr id="6" name="Picture 5" descr="Picture 6.png"/>
          <p:cNvPicPr>
            <a:picLocks noChangeAspect="1"/>
          </p:cNvPicPr>
          <p:nvPr/>
        </p:nvPicPr>
        <p:blipFill>
          <a:blip r:embed="rId3"/>
          <a:stretch>
            <a:fillRect/>
          </a:stretch>
        </p:blipFill>
        <p:spPr>
          <a:xfrm>
            <a:off x="-1" y="0"/>
            <a:ext cx="6296205" cy="6705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F576848C-9E67-8445-8F98-E4E09C5B4888}" type="slidenum">
              <a:rPr lang="en-US"/>
              <a:pPr/>
              <a:t>18</a:t>
            </a:fld>
            <a:endParaRPr lang="en-US"/>
          </a:p>
        </p:txBody>
      </p:sp>
      <p:sp>
        <p:nvSpPr>
          <p:cNvPr id="48130" name="Rectangle 2"/>
          <p:cNvSpPr>
            <a:spLocks noGrp="1" noChangeArrowheads="1"/>
          </p:cNvSpPr>
          <p:nvPr>
            <p:ph type="title"/>
          </p:nvPr>
        </p:nvSpPr>
        <p:spPr>
          <a:xfrm>
            <a:off x="685800" y="304800"/>
            <a:ext cx="7772400" cy="1143000"/>
          </a:xfrm>
        </p:spPr>
        <p:txBody>
          <a:bodyPr/>
          <a:lstStyle/>
          <a:p>
            <a:r>
              <a:rPr lang="en-US" dirty="0"/>
              <a:t>Will results hold with</a:t>
            </a:r>
            <a:r>
              <a:rPr lang="en-US" dirty="0" smtClean="0"/>
              <a:t> </a:t>
            </a:r>
            <a:br>
              <a:rPr lang="en-US" dirty="0" smtClean="0"/>
            </a:br>
            <a:r>
              <a:rPr lang="en-US" dirty="0" smtClean="0"/>
              <a:t>real </a:t>
            </a:r>
            <a:r>
              <a:rPr lang="en-US" dirty="0"/>
              <a:t>model, real observations?</a:t>
            </a:r>
          </a:p>
        </p:txBody>
      </p:sp>
      <p:sp>
        <p:nvSpPr>
          <p:cNvPr id="48131" name="Rectangle 3"/>
          <p:cNvSpPr>
            <a:spLocks noGrp="1" noChangeArrowheads="1"/>
          </p:cNvSpPr>
          <p:nvPr>
            <p:ph type="body" idx="1"/>
          </p:nvPr>
        </p:nvSpPr>
        <p:spPr>
          <a:xfrm>
            <a:off x="457200" y="1828800"/>
            <a:ext cx="3200400" cy="4114800"/>
          </a:xfrm>
        </p:spPr>
        <p:txBody>
          <a:bodyPr/>
          <a:lstStyle/>
          <a:p>
            <a:pPr>
              <a:lnSpc>
                <a:spcPct val="90000"/>
              </a:lnSpc>
            </a:pPr>
            <a:r>
              <a:rPr lang="en-US" sz="2000" dirty="0" err="1"/>
              <a:t>EnKF</a:t>
            </a:r>
            <a:r>
              <a:rPr lang="en-US" sz="2000" dirty="0"/>
              <a:t> with T62 NCEP GFS, 10 Dec 2007 to 10 Jan 2008.  Nearly full operational data stream.</a:t>
            </a:r>
          </a:p>
          <a:p>
            <a:pPr>
              <a:lnSpc>
                <a:spcPct val="90000"/>
              </a:lnSpc>
            </a:pPr>
            <a:r>
              <a:rPr lang="en-US" sz="2000" dirty="0"/>
              <a:t>24-h evolved additive error using NMC method (48-24h forecasts) multiplied by 0.5.</a:t>
            </a:r>
          </a:p>
          <a:p>
            <a:pPr>
              <a:lnSpc>
                <a:spcPct val="90000"/>
              </a:lnSpc>
            </a:pPr>
            <a:r>
              <a:rPr lang="en-US" sz="2000" dirty="0"/>
              <a:t>10-member forecasts 1x daily, from 00Z.</a:t>
            </a:r>
          </a:p>
          <a:p>
            <a:pPr>
              <a:lnSpc>
                <a:spcPct val="90000"/>
              </a:lnSpc>
            </a:pPr>
            <a:r>
              <a:rPr lang="en-US" sz="2000" dirty="0">
                <a:solidFill>
                  <a:srgbClr val="800040"/>
                </a:solidFill>
              </a:rPr>
              <a:t>Main result: slightly higher spread growth </a:t>
            </a:r>
            <a:r>
              <a:rPr lang="en-US" sz="2000" dirty="0" smtClean="0">
                <a:solidFill>
                  <a:srgbClr val="800040"/>
                </a:solidFill>
              </a:rPr>
              <a:t>at beginning </a:t>
            </a:r>
            <a:r>
              <a:rPr lang="en-US" sz="2000" dirty="0">
                <a:solidFill>
                  <a:srgbClr val="800040"/>
                </a:solidFill>
              </a:rPr>
              <a:t>of forecast</a:t>
            </a:r>
            <a:r>
              <a:rPr lang="en-US" sz="2000" dirty="0"/>
              <a:t>.</a:t>
            </a:r>
            <a:r>
              <a:rPr lang="en-US" sz="2800" dirty="0" smtClean="0"/>
              <a:t> </a:t>
            </a:r>
          </a:p>
          <a:p>
            <a:pPr>
              <a:lnSpc>
                <a:spcPct val="90000"/>
              </a:lnSpc>
            </a:pPr>
            <a:r>
              <a:rPr lang="en-US" sz="2000" dirty="0" smtClean="0"/>
              <a:t>Other results (T190L64) less encouraging, still being analyzed.</a:t>
            </a:r>
          </a:p>
        </p:txBody>
      </p:sp>
      <p:pic>
        <p:nvPicPr>
          <p:cNvPr id="7" name="Picture 6" descr="Picture 7.png"/>
          <p:cNvPicPr>
            <a:picLocks noChangeAspect="1"/>
          </p:cNvPicPr>
          <p:nvPr/>
        </p:nvPicPr>
        <p:blipFill>
          <a:blip r:embed="rId3"/>
          <a:stretch>
            <a:fillRect/>
          </a:stretch>
        </p:blipFill>
        <p:spPr>
          <a:xfrm>
            <a:off x="3962400" y="1524000"/>
            <a:ext cx="5029200" cy="5257800"/>
          </a:xfrm>
          <a:prstGeom prst="rect">
            <a:avLst/>
          </a:prstGeom>
        </p:spPr>
      </p:pic>
      <p:sp>
        <p:nvSpPr>
          <p:cNvPr id="48134" name="Line 6"/>
          <p:cNvSpPr>
            <a:spLocks noChangeShapeType="1"/>
          </p:cNvSpPr>
          <p:nvPr/>
        </p:nvSpPr>
        <p:spPr bwMode="auto">
          <a:xfrm>
            <a:off x="3505200" y="5257800"/>
            <a:ext cx="685800" cy="7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B818AB-04A6-0545-BFEE-D9339486EC28}" type="slidenum">
              <a:rPr lang="en-US"/>
              <a:pPr/>
              <a:t>19</a:t>
            </a:fld>
            <a:endParaRPr lang="en-US"/>
          </a:p>
        </p:txBody>
      </p:sp>
      <p:sp>
        <p:nvSpPr>
          <p:cNvPr id="49154" name="Rectangle 2"/>
          <p:cNvSpPr>
            <a:spLocks noGrp="1" noChangeArrowheads="1"/>
          </p:cNvSpPr>
          <p:nvPr>
            <p:ph type="title"/>
          </p:nvPr>
        </p:nvSpPr>
        <p:spPr>
          <a:xfrm>
            <a:off x="685800" y="304800"/>
            <a:ext cx="7772400" cy="1066800"/>
          </a:xfrm>
        </p:spPr>
        <p:txBody>
          <a:bodyPr/>
          <a:lstStyle/>
          <a:p>
            <a:r>
              <a:rPr lang="en-US" sz="5400" dirty="0"/>
              <a:t>Conclusions</a:t>
            </a:r>
          </a:p>
        </p:txBody>
      </p:sp>
      <p:sp>
        <p:nvSpPr>
          <p:cNvPr id="49155" name="Rectangle 3"/>
          <p:cNvSpPr>
            <a:spLocks noGrp="1" noChangeArrowheads="1"/>
          </p:cNvSpPr>
          <p:nvPr>
            <p:ph type="body" idx="1"/>
          </p:nvPr>
        </p:nvSpPr>
        <p:spPr>
          <a:xfrm>
            <a:off x="762000" y="1524000"/>
            <a:ext cx="7772400" cy="4114800"/>
          </a:xfrm>
        </p:spPr>
        <p:txBody>
          <a:bodyPr/>
          <a:lstStyle/>
          <a:p>
            <a:pPr>
              <a:lnSpc>
                <a:spcPct val="90000"/>
              </a:lnSpc>
            </a:pPr>
            <a:r>
              <a:rPr lang="en-US" sz="2400" dirty="0"/>
              <a:t>The non-flow dependent structure of additive noise may be a primary culprit in the lack of spread growth in forecasts from </a:t>
            </a:r>
            <a:r>
              <a:rPr lang="en-US" sz="2400" dirty="0" err="1"/>
              <a:t>EnKFs</a:t>
            </a:r>
            <a:r>
              <a:rPr lang="en-US" sz="2400" dirty="0"/>
              <a:t>.</a:t>
            </a:r>
          </a:p>
          <a:p>
            <a:pPr>
              <a:lnSpc>
                <a:spcPct val="90000"/>
              </a:lnSpc>
            </a:pPr>
            <a:r>
              <a:rPr lang="en-US" sz="2400" dirty="0"/>
              <a:t>Pre-evolving the additive noise used to stabilize the </a:t>
            </a:r>
            <a:r>
              <a:rPr lang="en-US" sz="2400" dirty="0" err="1"/>
              <a:t>EnKF</a:t>
            </a:r>
            <a:r>
              <a:rPr lang="en-US" sz="2400" dirty="0"/>
              <a:t> results in improved spread in the short-term forecasts, and possibly a reduction in ensemble mean error at longer leads.</a:t>
            </a:r>
          </a:p>
          <a:p>
            <a:pPr lvl="1">
              <a:lnSpc>
                <a:spcPct val="90000"/>
              </a:lnSpc>
            </a:pPr>
            <a:r>
              <a:rPr lang="en-US" sz="2000" dirty="0"/>
              <a:t>operationally this would increase the cost of the </a:t>
            </a:r>
            <a:r>
              <a:rPr lang="en-US" sz="2000" dirty="0" err="1"/>
              <a:t>EnKF</a:t>
            </a:r>
            <a:r>
              <a:rPr lang="en-US" sz="2000" dirty="0"/>
              <a:t>, but perhaps the evolved additive noise could be done with a lower-resolution model</a:t>
            </a:r>
            <a:r>
              <a:rPr lang="en-US" sz="2000" dirty="0" smtClean="0"/>
              <a:t>.</a:t>
            </a:r>
          </a:p>
          <a:p>
            <a:pPr>
              <a:lnSpc>
                <a:spcPct val="90000"/>
              </a:lnSpc>
            </a:pPr>
            <a:r>
              <a:rPr lang="en-US" sz="2400" dirty="0" smtClean="0"/>
              <a:t>More generally, </a:t>
            </a:r>
            <a:r>
              <a:rPr lang="en-US" sz="2400" b="1" dirty="0" smtClean="0"/>
              <a:t>the methods to treat system error will affect performance of </a:t>
            </a:r>
            <a:r>
              <a:rPr lang="en-US" sz="2400" b="1" dirty="0" err="1" smtClean="0"/>
              <a:t>EnKF</a:t>
            </a:r>
            <a:r>
              <a:rPr lang="en-US" sz="2400" b="1" dirty="0" smtClean="0"/>
              <a:t> for assimilation, ensemble forecasting; require more thought &amp; research</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09600"/>
          </a:xfrm>
        </p:spPr>
        <p:txBody>
          <a:bodyPr/>
          <a:lstStyle/>
          <a:p>
            <a:r>
              <a:rPr lang="en-US" sz="4800" dirty="0" smtClean="0"/>
              <a:t>Spread-error consistency</a:t>
            </a:r>
            <a:endParaRPr lang="en-US" sz="4800" dirty="0"/>
          </a:p>
        </p:txBody>
      </p:sp>
      <p:sp>
        <p:nvSpPr>
          <p:cNvPr id="4" name="Slide Number Placeholder 3"/>
          <p:cNvSpPr>
            <a:spLocks noGrp="1"/>
          </p:cNvSpPr>
          <p:nvPr>
            <p:ph type="sldNum" sz="quarter" idx="12"/>
          </p:nvPr>
        </p:nvSpPr>
        <p:spPr/>
        <p:txBody>
          <a:bodyPr/>
          <a:lstStyle/>
          <a:p>
            <a:fld id="{45F086F8-705D-464C-B49C-59BA438EE11F}" type="slidenum">
              <a:rPr lang="en-US" smtClean="0"/>
              <a:pPr/>
              <a:t>2</a:t>
            </a:fld>
            <a:endParaRPr lang="en-US"/>
          </a:p>
        </p:txBody>
      </p:sp>
      <p:sp>
        <p:nvSpPr>
          <p:cNvPr id="6" name="TextBox 5"/>
          <p:cNvSpPr txBox="1"/>
          <p:nvPr/>
        </p:nvSpPr>
        <p:spPr>
          <a:xfrm>
            <a:off x="381000" y="4724400"/>
            <a:ext cx="8382000" cy="1938992"/>
          </a:xfrm>
          <a:prstGeom prst="rect">
            <a:avLst/>
          </a:prstGeom>
          <a:noFill/>
        </p:spPr>
        <p:txBody>
          <a:bodyPr wrap="square" rtlCol="0">
            <a:spAutoFit/>
          </a:bodyPr>
          <a:lstStyle/>
          <a:p>
            <a:r>
              <a:rPr lang="en-US" b="1" dirty="0">
                <a:latin typeface="+mj-lt"/>
              </a:rPr>
              <a:t>S</a:t>
            </a:r>
            <a:r>
              <a:rPr lang="en-US" b="1" dirty="0" smtClean="0">
                <a:latin typeface="+mj-lt"/>
              </a:rPr>
              <a:t>pread should grow as quickly as error</a:t>
            </a:r>
            <a:r>
              <a:rPr lang="en-US" dirty="0" smtClean="0">
                <a:latin typeface="+mj-lt"/>
              </a:rPr>
              <a:t>; part of spread growth from manner in which initial conditions are generated, </a:t>
            </a:r>
          </a:p>
          <a:p>
            <a:r>
              <a:rPr lang="en-US" dirty="0" smtClean="0">
                <a:latin typeface="+mj-lt"/>
              </a:rPr>
              <a:t>some due to the model (e.g., stochastic physics, higher resolution increases spread growth). </a:t>
            </a:r>
            <a:r>
              <a:rPr lang="en-US" b="1" dirty="0" smtClean="0">
                <a:latin typeface="+mj-lt"/>
              </a:rPr>
              <a:t>If you don’t have this consistency, </a:t>
            </a:r>
          </a:p>
          <a:p>
            <a:r>
              <a:rPr lang="en-US" b="1" dirty="0" smtClean="0">
                <a:latin typeface="+mj-lt"/>
              </a:rPr>
              <a:t>your ensemble-based probability estimates will be inaccurate</a:t>
            </a:r>
            <a:r>
              <a:rPr lang="en-US" dirty="0" smtClean="0">
                <a:latin typeface="+mj-lt"/>
              </a:rPr>
              <a:t>.</a:t>
            </a:r>
          </a:p>
        </p:txBody>
      </p:sp>
      <p:pic>
        <p:nvPicPr>
          <p:cNvPr id="7" name="Picture 6" descr="Picture 12.png"/>
          <p:cNvPicPr>
            <a:picLocks noChangeAspect="1"/>
          </p:cNvPicPr>
          <p:nvPr/>
        </p:nvPicPr>
        <p:blipFill>
          <a:blip r:embed="rId2"/>
          <a:stretch>
            <a:fillRect/>
          </a:stretch>
        </p:blipFill>
        <p:spPr>
          <a:xfrm>
            <a:off x="0" y="838200"/>
            <a:ext cx="9144000" cy="386210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4848EA3F-9858-BE4D-8033-7EC1EF7F2B54}" type="slidenum">
              <a:rPr lang="en-US"/>
              <a:pPr/>
              <a:t>20</a:t>
            </a:fld>
            <a:endParaRPr lang="en-US"/>
          </a:p>
        </p:txBody>
      </p:sp>
      <p:sp>
        <p:nvSpPr>
          <p:cNvPr id="12290" name="Rectangle 2"/>
          <p:cNvSpPr>
            <a:spLocks noGrp="1" noChangeArrowheads="1"/>
          </p:cNvSpPr>
          <p:nvPr>
            <p:ph type="title"/>
          </p:nvPr>
        </p:nvSpPr>
        <p:spPr>
          <a:xfrm>
            <a:off x="228600" y="152400"/>
            <a:ext cx="8458200" cy="838200"/>
          </a:xfrm>
        </p:spPr>
        <p:txBody>
          <a:bodyPr/>
          <a:lstStyle/>
          <a:p>
            <a:r>
              <a:rPr lang="en-US" dirty="0" smtClean="0"/>
              <a:t>Covariance</a:t>
            </a:r>
            <a:r>
              <a:rPr lang="en-US" dirty="0"/>
              <a:t> </a:t>
            </a:r>
            <a:r>
              <a:rPr lang="en-US" dirty="0" smtClean="0"/>
              <a:t>localization &amp; imbalance</a:t>
            </a:r>
            <a:endParaRPr lang="en-US" dirty="0"/>
          </a:p>
        </p:txBody>
      </p:sp>
      <p:graphicFrame>
        <p:nvGraphicFramePr>
          <p:cNvPr id="12" name="Object 11"/>
          <p:cNvGraphicFramePr>
            <a:graphicFrameLocks noChangeAspect="1"/>
          </p:cNvGraphicFramePr>
          <p:nvPr/>
        </p:nvGraphicFramePr>
        <p:xfrm>
          <a:off x="355600" y="1143000"/>
          <a:ext cx="4432300" cy="1765300"/>
        </p:xfrm>
        <a:graphic>
          <a:graphicData uri="http://schemas.openxmlformats.org/presentationml/2006/ole">
            <p:oleObj spid="_x0000_s12297" name="Equation" r:id="rId4" imgW="4432300" imgH="1765300" progId="Equation.DSMT4">
              <p:embed/>
            </p:oleObj>
          </a:graphicData>
        </a:graphic>
      </p:graphicFrame>
      <p:graphicFrame>
        <p:nvGraphicFramePr>
          <p:cNvPr id="12298" name="Object 10"/>
          <p:cNvGraphicFramePr>
            <a:graphicFrameLocks noChangeAspect="1"/>
          </p:cNvGraphicFramePr>
          <p:nvPr/>
        </p:nvGraphicFramePr>
        <p:xfrm>
          <a:off x="1555750" y="3111500"/>
          <a:ext cx="2032000" cy="1485900"/>
        </p:xfrm>
        <a:graphic>
          <a:graphicData uri="http://schemas.openxmlformats.org/presentationml/2006/ole">
            <p:oleObj spid="_x0000_s12298" name="Equation" r:id="rId5" imgW="2032000" imgH="1485900" progId="Equation.DSMT4">
              <p:embed/>
            </p:oleObj>
          </a:graphicData>
        </a:graphic>
      </p:graphicFrame>
      <p:graphicFrame>
        <p:nvGraphicFramePr>
          <p:cNvPr id="12299" name="Object 11"/>
          <p:cNvGraphicFramePr>
            <a:graphicFrameLocks noChangeAspect="1"/>
          </p:cNvGraphicFramePr>
          <p:nvPr/>
        </p:nvGraphicFramePr>
        <p:xfrm>
          <a:off x="711200" y="4800600"/>
          <a:ext cx="3721100" cy="1765300"/>
        </p:xfrm>
        <a:graphic>
          <a:graphicData uri="http://schemas.openxmlformats.org/presentationml/2006/ole">
            <p:oleObj spid="_x0000_s12299" name="Equation" r:id="rId6" imgW="3721100" imgH="1765300" progId="Equation.DSMT4">
              <p:embed/>
            </p:oleObj>
          </a:graphicData>
        </a:graphic>
      </p:graphicFrame>
      <p:sp>
        <p:nvSpPr>
          <p:cNvPr id="16" name="TextBox 15"/>
          <p:cNvSpPr txBox="1"/>
          <p:nvPr/>
        </p:nvSpPr>
        <p:spPr>
          <a:xfrm>
            <a:off x="5867400" y="1143000"/>
            <a:ext cx="2644148" cy="1323439"/>
          </a:xfrm>
          <a:prstGeom prst="rect">
            <a:avLst/>
          </a:prstGeom>
          <a:noFill/>
        </p:spPr>
        <p:txBody>
          <a:bodyPr wrap="none" rtlCol="0">
            <a:spAutoFit/>
          </a:bodyPr>
          <a:lstStyle/>
          <a:p>
            <a:r>
              <a:rPr lang="en-US" sz="2000" dirty="0" smtClean="0">
                <a:latin typeface="+mj-lt"/>
              </a:rPr>
              <a:t>envision a covariance</a:t>
            </a:r>
          </a:p>
          <a:p>
            <a:r>
              <a:rPr lang="en-US" sz="2000" dirty="0" smtClean="0">
                <a:latin typeface="+mj-lt"/>
              </a:rPr>
              <a:t>matrix, here with winds</a:t>
            </a:r>
          </a:p>
          <a:p>
            <a:r>
              <a:rPr lang="en-US" sz="2000" dirty="0" smtClean="0">
                <a:latin typeface="+mj-lt"/>
              </a:rPr>
              <a:t>and temperatures at </a:t>
            </a:r>
          </a:p>
          <a:p>
            <a:r>
              <a:rPr lang="en-US" sz="2000" i="1" dirty="0" err="1" smtClean="0">
                <a:latin typeface="+mj-lt"/>
              </a:rPr>
              <a:t>n</a:t>
            </a:r>
            <a:r>
              <a:rPr lang="en-US" sz="2000" dirty="0" smtClean="0">
                <a:latin typeface="+mj-lt"/>
              </a:rPr>
              <a:t> grid points</a:t>
            </a:r>
            <a:endParaRPr lang="en-US" sz="2000" dirty="0">
              <a:latin typeface="+mj-lt"/>
            </a:endParaRPr>
          </a:p>
        </p:txBody>
      </p:sp>
      <p:sp>
        <p:nvSpPr>
          <p:cNvPr id="17" name="TextBox 16"/>
          <p:cNvSpPr txBox="1"/>
          <p:nvPr/>
        </p:nvSpPr>
        <p:spPr>
          <a:xfrm>
            <a:off x="5867400" y="2971800"/>
            <a:ext cx="2826415" cy="1631216"/>
          </a:xfrm>
          <a:prstGeom prst="rect">
            <a:avLst/>
          </a:prstGeom>
          <a:noFill/>
        </p:spPr>
        <p:txBody>
          <a:bodyPr wrap="none" rtlCol="0">
            <a:spAutoFit/>
          </a:bodyPr>
          <a:lstStyle/>
          <a:p>
            <a:r>
              <a:rPr lang="en-US" sz="2000" dirty="0" smtClean="0">
                <a:latin typeface="+mj-lt"/>
              </a:rPr>
              <a:t>envision a covariance</a:t>
            </a:r>
          </a:p>
          <a:p>
            <a:r>
              <a:rPr lang="en-US" sz="2000" dirty="0" smtClean="0">
                <a:latin typeface="+mj-lt"/>
              </a:rPr>
              <a:t>localization at its most</a:t>
            </a:r>
          </a:p>
          <a:p>
            <a:r>
              <a:rPr lang="en-US" sz="2000" dirty="0" smtClean="0">
                <a:latin typeface="+mj-lt"/>
              </a:rPr>
              <a:t>extreme, a Dirac delta </a:t>
            </a:r>
          </a:p>
          <a:p>
            <a:r>
              <a:rPr lang="en-US" sz="2000" dirty="0" smtClean="0">
                <a:latin typeface="+mj-lt"/>
              </a:rPr>
              <a:t>function, i.e., the identity </a:t>
            </a:r>
          </a:p>
          <a:p>
            <a:r>
              <a:rPr lang="en-US" sz="2000" dirty="0" smtClean="0">
                <a:latin typeface="+mj-lt"/>
              </a:rPr>
              <a:t>matrix.</a:t>
            </a:r>
            <a:endParaRPr lang="en-US" sz="2000" dirty="0">
              <a:latin typeface="+mj-lt"/>
            </a:endParaRPr>
          </a:p>
        </p:txBody>
      </p:sp>
      <p:sp>
        <p:nvSpPr>
          <p:cNvPr id="18" name="TextBox 17"/>
          <p:cNvSpPr txBox="1"/>
          <p:nvPr/>
        </p:nvSpPr>
        <p:spPr>
          <a:xfrm>
            <a:off x="5867400" y="4800600"/>
            <a:ext cx="2741080" cy="1692771"/>
          </a:xfrm>
          <a:prstGeom prst="rect">
            <a:avLst/>
          </a:prstGeom>
          <a:noFill/>
        </p:spPr>
        <p:txBody>
          <a:bodyPr wrap="none" rtlCol="0">
            <a:spAutoFit/>
          </a:bodyPr>
          <a:lstStyle/>
          <a:p>
            <a:r>
              <a:rPr lang="en-US" sz="2000" dirty="0" smtClean="0">
                <a:latin typeface="+mj-lt"/>
              </a:rPr>
              <a:t>The localized covariance</a:t>
            </a:r>
          </a:p>
          <a:p>
            <a:r>
              <a:rPr lang="en-US" sz="2000" dirty="0" smtClean="0">
                <a:latin typeface="+mj-lt"/>
              </a:rPr>
              <a:t>matrix has totally </a:t>
            </a:r>
          </a:p>
          <a:p>
            <a:r>
              <a:rPr lang="en-US" sz="2000" dirty="0" smtClean="0">
                <a:latin typeface="+mj-lt"/>
              </a:rPr>
              <a:t>decoupled any initial </a:t>
            </a:r>
          </a:p>
          <a:p>
            <a:r>
              <a:rPr lang="en-US" sz="2000" dirty="0" smtClean="0">
                <a:latin typeface="+mj-lt"/>
              </a:rPr>
              <a:t>balances between winds</a:t>
            </a:r>
          </a:p>
          <a:p>
            <a:r>
              <a:rPr lang="en-US" sz="2000" dirty="0" smtClean="0">
                <a:latin typeface="+mj-lt"/>
              </a:rPr>
              <a:t>and temperature</a:t>
            </a:r>
            <a:endParaRPr lang="en-US" sz="2000" dirty="0">
              <a:latin typeface="+mj-lt"/>
            </a:endParaRPr>
          </a:p>
        </p:txBody>
      </p:sp>
      <p:cxnSp>
        <p:nvCxnSpPr>
          <p:cNvPr id="20" name="Straight Arrow Connector 19"/>
          <p:cNvCxnSpPr/>
          <p:nvPr/>
        </p:nvCxnSpPr>
        <p:spPr bwMode="auto">
          <a:xfrm rot="10800000">
            <a:off x="5029200" y="1828800"/>
            <a:ext cx="685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rot="10800000">
            <a:off x="5029200" y="5638800"/>
            <a:ext cx="685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rot="10800000">
            <a:off x="3810000" y="3657600"/>
            <a:ext cx="19050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 name="Slide Number Placeholder 5"/>
          <p:cNvSpPr>
            <a:spLocks noGrp="1"/>
          </p:cNvSpPr>
          <p:nvPr>
            <p:ph type="sldNum" sz="quarter" idx="12"/>
          </p:nvPr>
        </p:nvSpPr>
        <p:spPr/>
        <p:txBody>
          <a:bodyPr/>
          <a:lstStyle/>
          <a:p>
            <a:fld id="{160761FD-7A89-184E-9904-9A35AAD1027B}" type="slidenum">
              <a:rPr lang="en-US"/>
              <a:pPr/>
              <a:t>21</a:t>
            </a:fld>
            <a:endParaRPr lang="en-US"/>
          </a:p>
        </p:txBody>
      </p:sp>
      <p:sp>
        <p:nvSpPr>
          <p:cNvPr id="13314" name="Rectangle 2"/>
          <p:cNvSpPr>
            <a:spLocks noGrp="1" noChangeArrowheads="1"/>
          </p:cNvSpPr>
          <p:nvPr>
            <p:ph type="title"/>
          </p:nvPr>
        </p:nvSpPr>
        <p:spPr>
          <a:xfrm>
            <a:off x="609600" y="304800"/>
            <a:ext cx="7924800" cy="1143000"/>
          </a:xfrm>
        </p:spPr>
        <p:txBody>
          <a:bodyPr/>
          <a:lstStyle/>
          <a:p>
            <a:r>
              <a:rPr lang="en-US" sz="5400" dirty="0"/>
              <a:t>Additive noise</a:t>
            </a:r>
            <a:endParaRPr lang="en-US" sz="4800" dirty="0"/>
          </a:p>
        </p:txBody>
      </p:sp>
      <p:sp>
        <p:nvSpPr>
          <p:cNvPr id="13316" name="Oval 4"/>
          <p:cNvSpPr>
            <a:spLocks noChangeArrowheads="1"/>
          </p:cNvSpPr>
          <p:nvPr/>
        </p:nvSpPr>
        <p:spPr bwMode="auto">
          <a:xfrm>
            <a:off x="1371600" y="3276600"/>
            <a:ext cx="2590800" cy="990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3317" name="Oval 5"/>
          <p:cNvSpPr>
            <a:spLocks noChangeArrowheads="1"/>
          </p:cNvSpPr>
          <p:nvPr/>
        </p:nvSpPr>
        <p:spPr bwMode="auto">
          <a:xfrm>
            <a:off x="1752600" y="35052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18" name="Oval 6"/>
          <p:cNvSpPr>
            <a:spLocks noChangeArrowheads="1"/>
          </p:cNvSpPr>
          <p:nvPr/>
        </p:nvSpPr>
        <p:spPr bwMode="auto">
          <a:xfrm>
            <a:off x="1981200" y="37338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19" name="Oval 7"/>
          <p:cNvSpPr>
            <a:spLocks noChangeArrowheads="1"/>
          </p:cNvSpPr>
          <p:nvPr/>
        </p:nvSpPr>
        <p:spPr bwMode="auto">
          <a:xfrm>
            <a:off x="1676400" y="39624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20" name="Oval 8"/>
          <p:cNvSpPr>
            <a:spLocks noChangeArrowheads="1"/>
          </p:cNvSpPr>
          <p:nvPr/>
        </p:nvSpPr>
        <p:spPr bwMode="auto">
          <a:xfrm>
            <a:off x="2133600" y="41148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21" name="Oval 9"/>
          <p:cNvSpPr>
            <a:spLocks noChangeArrowheads="1"/>
          </p:cNvSpPr>
          <p:nvPr/>
        </p:nvSpPr>
        <p:spPr bwMode="auto">
          <a:xfrm>
            <a:off x="2438400" y="3657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22" name="Oval 10"/>
          <p:cNvSpPr>
            <a:spLocks noChangeArrowheads="1"/>
          </p:cNvSpPr>
          <p:nvPr/>
        </p:nvSpPr>
        <p:spPr bwMode="auto">
          <a:xfrm>
            <a:off x="2209800" y="33528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23" name="Oval 11"/>
          <p:cNvSpPr>
            <a:spLocks noChangeArrowheads="1"/>
          </p:cNvSpPr>
          <p:nvPr/>
        </p:nvSpPr>
        <p:spPr bwMode="auto">
          <a:xfrm>
            <a:off x="2362200" y="3810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24" name="Oval 12"/>
          <p:cNvSpPr>
            <a:spLocks noChangeArrowheads="1"/>
          </p:cNvSpPr>
          <p:nvPr/>
        </p:nvSpPr>
        <p:spPr bwMode="auto">
          <a:xfrm>
            <a:off x="2667000" y="41148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25" name="Oval 13"/>
          <p:cNvSpPr>
            <a:spLocks noChangeArrowheads="1"/>
          </p:cNvSpPr>
          <p:nvPr/>
        </p:nvSpPr>
        <p:spPr bwMode="auto">
          <a:xfrm>
            <a:off x="2667000" y="3810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26" name="Oval 14"/>
          <p:cNvSpPr>
            <a:spLocks noChangeArrowheads="1"/>
          </p:cNvSpPr>
          <p:nvPr/>
        </p:nvSpPr>
        <p:spPr bwMode="auto">
          <a:xfrm>
            <a:off x="2743200" y="35814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27" name="Oval 15"/>
          <p:cNvSpPr>
            <a:spLocks noChangeArrowheads="1"/>
          </p:cNvSpPr>
          <p:nvPr/>
        </p:nvSpPr>
        <p:spPr bwMode="auto">
          <a:xfrm>
            <a:off x="2667000" y="33528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28" name="Oval 16"/>
          <p:cNvSpPr>
            <a:spLocks noChangeArrowheads="1"/>
          </p:cNvSpPr>
          <p:nvPr/>
        </p:nvSpPr>
        <p:spPr bwMode="auto">
          <a:xfrm>
            <a:off x="3429000" y="3657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29" name="Oval 17"/>
          <p:cNvSpPr>
            <a:spLocks noChangeArrowheads="1"/>
          </p:cNvSpPr>
          <p:nvPr/>
        </p:nvSpPr>
        <p:spPr bwMode="auto">
          <a:xfrm>
            <a:off x="3124200" y="3810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30" name="Oval 18"/>
          <p:cNvSpPr>
            <a:spLocks noChangeArrowheads="1"/>
          </p:cNvSpPr>
          <p:nvPr/>
        </p:nvSpPr>
        <p:spPr bwMode="auto">
          <a:xfrm>
            <a:off x="3429000" y="4038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31" name="Oval 19"/>
          <p:cNvSpPr>
            <a:spLocks noChangeArrowheads="1"/>
          </p:cNvSpPr>
          <p:nvPr/>
        </p:nvSpPr>
        <p:spPr bwMode="auto">
          <a:xfrm>
            <a:off x="3810000" y="38862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32" name="Oval 20"/>
          <p:cNvSpPr>
            <a:spLocks noChangeArrowheads="1"/>
          </p:cNvSpPr>
          <p:nvPr/>
        </p:nvSpPr>
        <p:spPr bwMode="auto">
          <a:xfrm>
            <a:off x="2971800" y="35814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33" name="Oval 21"/>
          <p:cNvSpPr>
            <a:spLocks noChangeArrowheads="1"/>
          </p:cNvSpPr>
          <p:nvPr/>
        </p:nvSpPr>
        <p:spPr bwMode="auto">
          <a:xfrm>
            <a:off x="5562600" y="2743200"/>
            <a:ext cx="2590800" cy="990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3334" name="Oval 22"/>
          <p:cNvSpPr>
            <a:spLocks noChangeArrowheads="1"/>
          </p:cNvSpPr>
          <p:nvPr/>
        </p:nvSpPr>
        <p:spPr bwMode="auto">
          <a:xfrm>
            <a:off x="5867400" y="2667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35" name="Oval 23"/>
          <p:cNvSpPr>
            <a:spLocks noChangeArrowheads="1"/>
          </p:cNvSpPr>
          <p:nvPr/>
        </p:nvSpPr>
        <p:spPr bwMode="auto">
          <a:xfrm>
            <a:off x="6096000" y="33528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36" name="Oval 24"/>
          <p:cNvSpPr>
            <a:spLocks noChangeArrowheads="1"/>
          </p:cNvSpPr>
          <p:nvPr/>
        </p:nvSpPr>
        <p:spPr bwMode="auto">
          <a:xfrm>
            <a:off x="5638800" y="31242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37" name="Oval 25"/>
          <p:cNvSpPr>
            <a:spLocks noChangeArrowheads="1"/>
          </p:cNvSpPr>
          <p:nvPr/>
        </p:nvSpPr>
        <p:spPr bwMode="auto">
          <a:xfrm>
            <a:off x="6477000" y="3810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38" name="Oval 26"/>
          <p:cNvSpPr>
            <a:spLocks noChangeArrowheads="1"/>
          </p:cNvSpPr>
          <p:nvPr/>
        </p:nvSpPr>
        <p:spPr bwMode="auto">
          <a:xfrm>
            <a:off x="6553200" y="31242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39" name="Oval 27"/>
          <p:cNvSpPr>
            <a:spLocks noChangeArrowheads="1"/>
          </p:cNvSpPr>
          <p:nvPr/>
        </p:nvSpPr>
        <p:spPr bwMode="auto">
          <a:xfrm>
            <a:off x="6324600" y="3048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40" name="Oval 28"/>
          <p:cNvSpPr>
            <a:spLocks noChangeArrowheads="1"/>
          </p:cNvSpPr>
          <p:nvPr/>
        </p:nvSpPr>
        <p:spPr bwMode="auto">
          <a:xfrm>
            <a:off x="6324600" y="35052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41" name="Oval 29"/>
          <p:cNvSpPr>
            <a:spLocks noChangeArrowheads="1"/>
          </p:cNvSpPr>
          <p:nvPr/>
        </p:nvSpPr>
        <p:spPr bwMode="auto">
          <a:xfrm>
            <a:off x="7010400" y="3810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42" name="Oval 30"/>
          <p:cNvSpPr>
            <a:spLocks noChangeArrowheads="1"/>
          </p:cNvSpPr>
          <p:nvPr/>
        </p:nvSpPr>
        <p:spPr bwMode="auto">
          <a:xfrm>
            <a:off x="6781800" y="3429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43" name="Oval 31"/>
          <p:cNvSpPr>
            <a:spLocks noChangeArrowheads="1"/>
          </p:cNvSpPr>
          <p:nvPr/>
        </p:nvSpPr>
        <p:spPr bwMode="auto">
          <a:xfrm>
            <a:off x="6858000" y="29718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44" name="Oval 32"/>
          <p:cNvSpPr>
            <a:spLocks noChangeArrowheads="1"/>
          </p:cNvSpPr>
          <p:nvPr/>
        </p:nvSpPr>
        <p:spPr bwMode="auto">
          <a:xfrm>
            <a:off x="6705600" y="2514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45" name="Oval 33"/>
          <p:cNvSpPr>
            <a:spLocks noChangeArrowheads="1"/>
          </p:cNvSpPr>
          <p:nvPr/>
        </p:nvSpPr>
        <p:spPr bwMode="auto">
          <a:xfrm>
            <a:off x="7620000" y="28194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46" name="Oval 34"/>
          <p:cNvSpPr>
            <a:spLocks noChangeArrowheads="1"/>
          </p:cNvSpPr>
          <p:nvPr/>
        </p:nvSpPr>
        <p:spPr bwMode="auto">
          <a:xfrm>
            <a:off x="7239000" y="3276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47" name="Oval 35"/>
          <p:cNvSpPr>
            <a:spLocks noChangeArrowheads="1"/>
          </p:cNvSpPr>
          <p:nvPr/>
        </p:nvSpPr>
        <p:spPr bwMode="auto">
          <a:xfrm>
            <a:off x="7543800" y="36576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48" name="Oval 36"/>
          <p:cNvSpPr>
            <a:spLocks noChangeArrowheads="1"/>
          </p:cNvSpPr>
          <p:nvPr/>
        </p:nvSpPr>
        <p:spPr bwMode="auto">
          <a:xfrm>
            <a:off x="8229600" y="32004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49" name="Oval 37"/>
          <p:cNvSpPr>
            <a:spLocks noChangeArrowheads="1"/>
          </p:cNvSpPr>
          <p:nvPr/>
        </p:nvSpPr>
        <p:spPr bwMode="auto">
          <a:xfrm>
            <a:off x="7086600" y="3048000"/>
            <a:ext cx="76200" cy="762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3350" name="Line 38"/>
          <p:cNvSpPr>
            <a:spLocks noChangeShapeType="1"/>
          </p:cNvSpPr>
          <p:nvPr/>
        </p:nvSpPr>
        <p:spPr bwMode="auto">
          <a:xfrm>
            <a:off x="6705600" y="2590800"/>
            <a:ext cx="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51" name="Line 39"/>
          <p:cNvSpPr>
            <a:spLocks noChangeShapeType="1"/>
          </p:cNvSpPr>
          <p:nvPr/>
        </p:nvSpPr>
        <p:spPr bwMode="auto">
          <a:xfrm>
            <a:off x="6781800" y="2590800"/>
            <a:ext cx="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52" name="Line 40"/>
          <p:cNvSpPr>
            <a:spLocks noChangeShapeType="1"/>
          </p:cNvSpPr>
          <p:nvPr/>
        </p:nvSpPr>
        <p:spPr bwMode="auto">
          <a:xfrm>
            <a:off x="5943600" y="2743200"/>
            <a:ext cx="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53" name="Line 41"/>
          <p:cNvSpPr>
            <a:spLocks noChangeShapeType="1"/>
          </p:cNvSpPr>
          <p:nvPr/>
        </p:nvSpPr>
        <p:spPr bwMode="auto">
          <a:xfrm>
            <a:off x="5867400" y="2743200"/>
            <a:ext cx="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54" name="Line 42"/>
          <p:cNvSpPr>
            <a:spLocks noChangeShapeType="1"/>
          </p:cNvSpPr>
          <p:nvPr/>
        </p:nvSpPr>
        <p:spPr bwMode="auto">
          <a:xfrm>
            <a:off x="6553200" y="3505200"/>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55" name="Line 43"/>
          <p:cNvSpPr>
            <a:spLocks noChangeShapeType="1"/>
          </p:cNvSpPr>
          <p:nvPr/>
        </p:nvSpPr>
        <p:spPr bwMode="auto">
          <a:xfrm>
            <a:off x="6477000" y="3505200"/>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58" name="Line 46"/>
          <p:cNvSpPr>
            <a:spLocks noChangeShapeType="1"/>
          </p:cNvSpPr>
          <p:nvPr/>
        </p:nvSpPr>
        <p:spPr bwMode="auto">
          <a:xfrm>
            <a:off x="7010400" y="36576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59" name="Line 47"/>
          <p:cNvSpPr>
            <a:spLocks noChangeShapeType="1"/>
          </p:cNvSpPr>
          <p:nvPr/>
        </p:nvSpPr>
        <p:spPr bwMode="auto">
          <a:xfrm>
            <a:off x="7086600" y="36576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60" name="Line 48"/>
          <p:cNvSpPr>
            <a:spLocks noChangeShapeType="1"/>
          </p:cNvSpPr>
          <p:nvPr/>
        </p:nvSpPr>
        <p:spPr bwMode="auto">
          <a:xfrm>
            <a:off x="7696200" y="28956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61" name="Line 49"/>
          <p:cNvSpPr>
            <a:spLocks noChangeShapeType="1"/>
          </p:cNvSpPr>
          <p:nvPr/>
        </p:nvSpPr>
        <p:spPr bwMode="auto">
          <a:xfrm>
            <a:off x="7620000" y="28956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63" name="Line 51"/>
          <p:cNvSpPr>
            <a:spLocks noChangeShapeType="1"/>
          </p:cNvSpPr>
          <p:nvPr/>
        </p:nvSpPr>
        <p:spPr bwMode="auto">
          <a:xfrm>
            <a:off x="7543800" y="35052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64" name="Line 52"/>
          <p:cNvSpPr>
            <a:spLocks noChangeShapeType="1"/>
          </p:cNvSpPr>
          <p:nvPr/>
        </p:nvSpPr>
        <p:spPr bwMode="auto">
          <a:xfrm>
            <a:off x="7620000" y="35052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66" name="Line 54"/>
          <p:cNvSpPr>
            <a:spLocks noChangeShapeType="1"/>
          </p:cNvSpPr>
          <p:nvPr/>
        </p:nvSpPr>
        <p:spPr bwMode="auto">
          <a:xfrm>
            <a:off x="5715000" y="32004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68" name="Line 56"/>
          <p:cNvSpPr>
            <a:spLocks noChangeShapeType="1"/>
          </p:cNvSpPr>
          <p:nvPr/>
        </p:nvSpPr>
        <p:spPr bwMode="auto">
          <a:xfrm>
            <a:off x="6096000" y="32004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69" name="Line 57"/>
          <p:cNvSpPr>
            <a:spLocks noChangeShapeType="1"/>
          </p:cNvSpPr>
          <p:nvPr/>
        </p:nvSpPr>
        <p:spPr bwMode="auto">
          <a:xfrm>
            <a:off x="6172200" y="32004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70" name="Line 58"/>
          <p:cNvSpPr>
            <a:spLocks noChangeShapeType="1"/>
          </p:cNvSpPr>
          <p:nvPr/>
        </p:nvSpPr>
        <p:spPr bwMode="auto">
          <a:xfrm>
            <a:off x="5638800" y="32004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72" name="Line 60"/>
          <p:cNvSpPr>
            <a:spLocks noChangeShapeType="1"/>
          </p:cNvSpPr>
          <p:nvPr/>
        </p:nvSpPr>
        <p:spPr bwMode="auto">
          <a:xfrm>
            <a:off x="6781800" y="32766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74" name="Line 62"/>
          <p:cNvSpPr>
            <a:spLocks noChangeShapeType="1"/>
          </p:cNvSpPr>
          <p:nvPr/>
        </p:nvSpPr>
        <p:spPr bwMode="auto">
          <a:xfrm>
            <a:off x="6858000" y="32766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75" name="Line 63"/>
          <p:cNvSpPr>
            <a:spLocks noChangeShapeType="1"/>
          </p:cNvSpPr>
          <p:nvPr/>
        </p:nvSpPr>
        <p:spPr bwMode="auto">
          <a:xfrm>
            <a:off x="6400800" y="3124200"/>
            <a:ext cx="0" cy="76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76" name="Line 64"/>
          <p:cNvSpPr>
            <a:spLocks noChangeShapeType="1"/>
          </p:cNvSpPr>
          <p:nvPr/>
        </p:nvSpPr>
        <p:spPr bwMode="auto">
          <a:xfrm>
            <a:off x="6324600" y="3124200"/>
            <a:ext cx="0" cy="76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77" name="Rectangle 65"/>
          <p:cNvSpPr>
            <a:spLocks noChangeArrowheads="1"/>
          </p:cNvSpPr>
          <p:nvPr/>
        </p:nvSpPr>
        <p:spPr bwMode="auto">
          <a:xfrm>
            <a:off x="762000" y="1676400"/>
            <a:ext cx="3856645" cy="1200328"/>
          </a:xfrm>
          <a:prstGeom prst="rect">
            <a:avLst/>
          </a:prstGeom>
          <a:noFill/>
          <a:ln w="9525">
            <a:noFill/>
            <a:miter lim="800000"/>
            <a:headEnd/>
            <a:tailEnd/>
          </a:ln>
        </p:spPr>
        <p:txBody>
          <a:bodyPr wrap="none">
            <a:prstTxWarp prst="textNoShape">
              <a:avLst/>
            </a:prstTxWarp>
            <a:spAutoFit/>
          </a:bodyPr>
          <a:lstStyle/>
          <a:p>
            <a:r>
              <a:rPr lang="en-US" dirty="0">
                <a:solidFill>
                  <a:srgbClr val="800040"/>
                </a:solidFill>
                <a:latin typeface="+mj-lt"/>
              </a:rPr>
              <a:t>Before additive noise:</a:t>
            </a:r>
            <a:endParaRPr lang="en-US" dirty="0">
              <a:latin typeface="+mj-lt"/>
            </a:endParaRPr>
          </a:p>
          <a:p>
            <a:r>
              <a:rPr lang="en-US" dirty="0">
                <a:latin typeface="+mj-lt"/>
              </a:rPr>
              <a:t>ensembles</a:t>
            </a:r>
            <a:r>
              <a:rPr lang="en-US" dirty="0" smtClean="0">
                <a:latin typeface="+mj-lt"/>
              </a:rPr>
              <a:t> may tend </a:t>
            </a:r>
            <a:r>
              <a:rPr lang="en-US" dirty="0">
                <a:latin typeface="+mj-lt"/>
              </a:rPr>
              <a:t>to lie on</a:t>
            </a:r>
          </a:p>
          <a:p>
            <a:r>
              <a:rPr lang="en-US" dirty="0">
                <a:latin typeface="+mj-lt"/>
              </a:rPr>
              <a:t>lower-dimensional attractor</a:t>
            </a:r>
          </a:p>
        </p:txBody>
      </p:sp>
      <p:sp>
        <p:nvSpPr>
          <p:cNvPr id="13378" name="Rectangle 66"/>
          <p:cNvSpPr>
            <a:spLocks noChangeArrowheads="1"/>
          </p:cNvSpPr>
          <p:nvPr/>
        </p:nvSpPr>
        <p:spPr bwMode="auto">
          <a:xfrm>
            <a:off x="4800600" y="4267200"/>
            <a:ext cx="3703508" cy="1938992"/>
          </a:xfrm>
          <a:prstGeom prst="rect">
            <a:avLst/>
          </a:prstGeom>
          <a:noFill/>
          <a:ln w="9525">
            <a:noFill/>
            <a:miter lim="800000"/>
            <a:headEnd/>
            <a:tailEnd/>
          </a:ln>
        </p:spPr>
        <p:txBody>
          <a:bodyPr wrap="none">
            <a:prstTxWarp prst="textNoShape">
              <a:avLst/>
            </a:prstTxWarp>
            <a:spAutoFit/>
          </a:bodyPr>
          <a:lstStyle/>
          <a:p>
            <a:r>
              <a:rPr lang="en-US" dirty="0">
                <a:solidFill>
                  <a:srgbClr val="800040"/>
                </a:solidFill>
                <a:latin typeface="+mj-lt"/>
              </a:rPr>
              <a:t>After additive noise:</a:t>
            </a:r>
            <a:endParaRPr lang="en-US" dirty="0">
              <a:latin typeface="+mj-lt"/>
            </a:endParaRPr>
          </a:p>
          <a:p>
            <a:r>
              <a:rPr lang="en-US" dirty="0">
                <a:latin typeface="+mj-lt"/>
              </a:rPr>
              <a:t>some of the noise added</a:t>
            </a:r>
          </a:p>
          <a:p>
            <a:r>
              <a:rPr lang="en-US" dirty="0">
                <a:latin typeface="+mj-lt"/>
              </a:rPr>
              <a:t>takes model states off</a:t>
            </a:r>
          </a:p>
          <a:p>
            <a:r>
              <a:rPr lang="en-US" dirty="0">
                <a:latin typeface="+mj-lt"/>
              </a:rPr>
              <a:t>attractor; resulting transient</a:t>
            </a:r>
          </a:p>
          <a:p>
            <a:r>
              <a:rPr lang="en-US" dirty="0" smtClean="0">
                <a:latin typeface="+mj-lt"/>
              </a:rPr>
              <a:t>adjustment &amp; spread decay</a:t>
            </a:r>
            <a:endParaRPr lang="en-US" dirty="0">
              <a:latin typeface="+mj-lt"/>
            </a:endParaRPr>
          </a:p>
        </p:txBody>
      </p:sp>
      <p:sp>
        <p:nvSpPr>
          <p:cNvPr id="13379" name="Line 67"/>
          <p:cNvSpPr>
            <a:spLocks noChangeShapeType="1"/>
          </p:cNvSpPr>
          <p:nvPr/>
        </p:nvSpPr>
        <p:spPr bwMode="auto">
          <a:xfrm>
            <a:off x="2667000" y="2895600"/>
            <a:ext cx="0" cy="304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13380" name="Line 68"/>
          <p:cNvSpPr>
            <a:spLocks noChangeShapeType="1"/>
          </p:cNvSpPr>
          <p:nvPr/>
        </p:nvSpPr>
        <p:spPr bwMode="auto">
          <a:xfrm flipV="1">
            <a:off x="6781800" y="3962400"/>
            <a:ext cx="0" cy="304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13381" name="Line 69"/>
          <p:cNvSpPr>
            <a:spLocks noChangeShapeType="1"/>
          </p:cNvSpPr>
          <p:nvPr/>
        </p:nvSpPr>
        <p:spPr bwMode="auto">
          <a:xfrm>
            <a:off x="6934200" y="30480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382" name="Line 70"/>
          <p:cNvSpPr>
            <a:spLocks noChangeShapeType="1"/>
          </p:cNvSpPr>
          <p:nvPr/>
        </p:nvSpPr>
        <p:spPr bwMode="auto">
          <a:xfrm>
            <a:off x="6858000" y="30480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 name="Slide Number Placeholder 5"/>
          <p:cNvSpPr>
            <a:spLocks noGrp="1"/>
          </p:cNvSpPr>
          <p:nvPr>
            <p:ph type="sldNum" sz="quarter" idx="12"/>
          </p:nvPr>
        </p:nvSpPr>
        <p:spPr/>
        <p:txBody>
          <a:bodyPr/>
          <a:lstStyle/>
          <a:p>
            <a:fld id="{ED428571-9FC6-A146-8454-72ED0D209B27}" type="slidenum">
              <a:rPr lang="en-US">
                <a:latin typeface="+mj-lt"/>
              </a:rPr>
              <a:pPr/>
              <a:t>22</a:t>
            </a:fld>
            <a:endParaRPr lang="en-US">
              <a:latin typeface="+mj-lt"/>
            </a:endParaRPr>
          </a:p>
        </p:txBody>
      </p:sp>
      <p:sp>
        <p:nvSpPr>
          <p:cNvPr id="14338" name="Rectangle 2"/>
          <p:cNvSpPr>
            <a:spLocks noGrp="1" noChangeArrowheads="1"/>
          </p:cNvSpPr>
          <p:nvPr>
            <p:ph type="title"/>
          </p:nvPr>
        </p:nvSpPr>
        <p:spPr>
          <a:xfrm>
            <a:off x="685800" y="228600"/>
            <a:ext cx="7772400" cy="838200"/>
          </a:xfrm>
        </p:spPr>
        <p:txBody>
          <a:bodyPr/>
          <a:lstStyle/>
          <a:p>
            <a:r>
              <a:rPr lang="en-US" sz="5400" dirty="0"/>
              <a:t>Model error</a:t>
            </a:r>
            <a:endParaRPr lang="en-US" sz="4800" dirty="0"/>
          </a:p>
        </p:txBody>
      </p:sp>
      <p:sp>
        <p:nvSpPr>
          <p:cNvPr id="14340" name="Freeform 4"/>
          <p:cNvSpPr>
            <a:spLocks/>
          </p:cNvSpPr>
          <p:nvPr/>
        </p:nvSpPr>
        <p:spPr bwMode="auto">
          <a:xfrm>
            <a:off x="228600" y="3124200"/>
            <a:ext cx="2362200" cy="381000"/>
          </a:xfrm>
          <a:custGeom>
            <a:avLst/>
            <a:gdLst/>
            <a:ahLst/>
            <a:cxnLst>
              <a:cxn ang="0">
                <a:pos x="0" y="240"/>
              </a:cxn>
              <a:cxn ang="0">
                <a:pos x="576" y="0"/>
              </a:cxn>
              <a:cxn ang="0">
                <a:pos x="1920" y="240"/>
              </a:cxn>
              <a:cxn ang="0">
                <a:pos x="3360" y="0"/>
              </a:cxn>
            </a:cxnLst>
            <a:rect l="0" t="0" r="r" b="b"/>
            <a:pathLst>
              <a:path w="3360" h="240">
                <a:moveTo>
                  <a:pt x="0" y="240"/>
                </a:moveTo>
                <a:cubicBezTo>
                  <a:pt x="128" y="120"/>
                  <a:pt x="256" y="0"/>
                  <a:pt x="576" y="0"/>
                </a:cubicBezTo>
                <a:cubicBezTo>
                  <a:pt x="896" y="0"/>
                  <a:pt x="1456" y="240"/>
                  <a:pt x="1920" y="240"/>
                </a:cubicBezTo>
                <a:cubicBezTo>
                  <a:pt x="2384" y="240"/>
                  <a:pt x="3120" y="40"/>
                  <a:pt x="3360" y="0"/>
                </a:cubicBezTo>
              </a:path>
            </a:pathLst>
          </a:custGeom>
          <a:noFill/>
          <a:ln w="38100" cmpd="sng">
            <a:solidFill>
              <a:srgbClr val="800040"/>
            </a:solidFill>
            <a:round/>
            <a:headEnd/>
            <a:tailEnd/>
          </a:ln>
        </p:spPr>
        <p:txBody>
          <a:bodyPr wrap="none" anchor="ctr">
            <a:prstTxWarp prst="textNoShape">
              <a:avLst/>
            </a:prstTxWarp>
          </a:bodyPr>
          <a:lstStyle/>
          <a:p>
            <a:endParaRPr lang="en-US">
              <a:latin typeface="+mj-lt"/>
            </a:endParaRPr>
          </a:p>
        </p:txBody>
      </p:sp>
      <p:sp>
        <p:nvSpPr>
          <p:cNvPr id="14341" name="Freeform 5"/>
          <p:cNvSpPr>
            <a:spLocks/>
          </p:cNvSpPr>
          <p:nvPr/>
        </p:nvSpPr>
        <p:spPr bwMode="auto">
          <a:xfrm>
            <a:off x="304800" y="4724400"/>
            <a:ext cx="2286000" cy="508000"/>
          </a:xfrm>
          <a:custGeom>
            <a:avLst/>
            <a:gdLst/>
            <a:ahLst/>
            <a:cxnLst>
              <a:cxn ang="0">
                <a:pos x="0" y="208"/>
              </a:cxn>
              <a:cxn ang="0">
                <a:pos x="432" y="16"/>
              </a:cxn>
              <a:cxn ang="0">
                <a:pos x="2256" y="304"/>
              </a:cxn>
              <a:cxn ang="0">
                <a:pos x="3408" y="112"/>
              </a:cxn>
            </a:cxnLst>
            <a:rect l="0" t="0" r="r" b="b"/>
            <a:pathLst>
              <a:path w="3408" h="320">
                <a:moveTo>
                  <a:pt x="0" y="208"/>
                </a:moveTo>
                <a:cubicBezTo>
                  <a:pt x="28" y="104"/>
                  <a:pt x="56" y="0"/>
                  <a:pt x="432" y="16"/>
                </a:cubicBezTo>
                <a:cubicBezTo>
                  <a:pt x="808" y="32"/>
                  <a:pt x="1760" y="288"/>
                  <a:pt x="2256" y="304"/>
                </a:cubicBezTo>
                <a:cubicBezTo>
                  <a:pt x="2752" y="320"/>
                  <a:pt x="3080" y="216"/>
                  <a:pt x="3408" y="112"/>
                </a:cubicBezTo>
              </a:path>
            </a:pathLst>
          </a:custGeom>
          <a:noFill/>
          <a:ln w="38100" cmpd="sng">
            <a:solidFill>
              <a:schemeClr val="tx1"/>
            </a:solidFill>
            <a:round/>
            <a:headEnd/>
            <a:tailEnd/>
          </a:ln>
        </p:spPr>
        <p:txBody>
          <a:bodyPr wrap="none" anchor="ctr">
            <a:prstTxWarp prst="textNoShape">
              <a:avLst/>
            </a:prstTxWarp>
          </a:bodyPr>
          <a:lstStyle/>
          <a:p>
            <a:endParaRPr lang="en-US">
              <a:latin typeface="+mj-lt"/>
            </a:endParaRPr>
          </a:p>
        </p:txBody>
      </p:sp>
      <p:sp>
        <p:nvSpPr>
          <p:cNvPr id="14342" name="Oval 6"/>
          <p:cNvSpPr>
            <a:spLocks noChangeArrowheads="1"/>
          </p:cNvSpPr>
          <p:nvPr/>
        </p:nvSpPr>
        <p:spPr bwMode="auto">
          <a:xfrm>
            <a:off x="381000" y="3276600"/>
            <a:ext cx="76200" cy="76200"/>
          </a:xfrm>
          <a:prstGeom prst="ellipse">
            <a:avLst/>
          </a:prstGeom>
          <a:solidFill>
            <a:srgbClr val="800040"/>
          </a:solidFill>
          <a:ln w="9525">
            <a:solidFill>
              <a:schemeClr val="tx1"/>
            </a:solidFill>
            <a:round/>
            <a:headEnd/>
            <a:tailEnd/>
          </a:ln>
        </p:spPr>
        <p:txBody>
          <a:bodyPr wrap="none" anchor="ctr">
            <a:prstTxWarp prst="textNoShape">
              <a:avLst/>
            </a:prstTxWarp>
          </a:bodyPr>
          <a:lstStyle/>
          <a:p>
            <a:endParaRPr lang="en-US">
              <a:latin typeface="+mj-lt"/>
            </a:endParaRPr>
          </a:p>
        </p:txBody>
      </p:sp>
      <p:sp>
        <p:nvSpPr>
          <p:cNvPr id="14343" name="Oval 7"/>
          <p:cNvSpPr>
            <a:spLocks noChangeArrowheads="1"/>
          </p:cNvSpPr>
          <p:nvPr/>
        </p:nvSpPr>
        <p:spPr bwMode="auto">
          <a:xfrm>
            <a:off x="1524000" y="3352800"/>
            <a:ext cx="76200" cy="76200"/>
          </a:xfrm>
          <a:prstGeom prst="ellipse">
            <a:avLst/>
          </a:prstGeom>
          <a:solidFill>
            <a:srgbClr val="800040"/>
          </a:solidFill>
          <a:ln w="9525">
            <a:solidFill>
              <a:srgbClr val="800040"/>
            </a:solidFill>
            <a:round/>
            <a:headEnd/>
            <a:tailEnd/>
          </a:ln>
        </p:spPr>
        <p:txBody>
          <a:bodyPr wrap="none" anchor="ctr">
            <a:prstTxWarp prst="textNoShape">
              <a:avLst/>
            </a:prstTxWarp>
          </a:bodyPr>
          <a:lstStyle/>
          <a:p>
            <a:endParaRPr lang="en-US">
              <a:latin typeface="+mj-lt"/>
            </a:endParaRPr>
          </a:p>
        </p:txBody>
      </p:sp>
      <p:sp>
        <p:nvSpPr>
          <p:cNvPr id="14344" name="Oval 8"/>
          <p:cNvSpPr>
            <a:spLocks noChangeArrowheads="1"/>
          </p:cNvSpPr>
          <p:nvPr/>
        </p:nvSpPr>
        <p:spPr bwMode="auto">
          <a:xfrm>
            <a:off x="2514600" y="3200400"/>
            <a:ext cx="76200" cy="76200"/>
          </a:xfrm>
          <a:prstGeom prst="ellipse">
            <a:avLst/>
          </a:prstGeom>
          <a:solidFill>
            <a:srgbClr val="800040"/>
          </a:solidFill>
          <a:ln w="9525">
            <a:solidFill>
              <a:schemeClr val="tx1"/>
            </a:solidFill>
            <a:round/>
            <a:headEnd/>
            <a:tailEnd/>
          </a:ln>
        </p:spPr>
        <p:txBody>
          <a:bodyPr wrap="none" anchor="ctr">
            <a:prstTxWarp prst="textNoShape">
              <a:avLst/>
            </a:prstTxWarp>
          </a:bodyPr>
          <a:lstStyle/>
          <a:p>
            <a:endParaRPr lang="en-US">
              <a:latin typeface="+mj-lt"/>
            </a:endParaRPr>
          </a:p>
        </p:txBody>
      </p:sp>
      <p:sp>
        <p:nvSpPr>
          <p:cNvPr id="14348" name="Rectangle 12"/>
          <p:cNvSpPr>
            <a:spLocks noChangeArrowheads="1"/>
          </p:cNvSpPr>
          <p:nvPr/>
        </p:nvSpPr>
        <p:spPr bwMode="auto">
          <a:xfrm>
            <a:off x="609600" y="1447800"/>
            <a:ext cx="1673505" cy="830997"/>
          </a:xfrm>
          <a:prstGeom prst="rect">
            <a:avLst/>
          </a:prstGeom>
          <a:noFill/>
          <a:ln w="9525">
            <a:noFill/>
            <a:miter lim="800000"/>
            <a:headEnd/>
            <a:tailEnd/>
          </a:ln>
        </p:spPr>
        <p:txBody>
          <a:bodyPr wrap="none">
            <a:prstTxWarp prst="textNoShape">
              <a:avLst/>
            </a:prstTxWarp>
            <a:spAutoFit/>
          </a:bodyPr>
          <a:lstStyle/>
          <a:p>
            <a:r>
              <a:rPr lang="en-US">
                <a:latin typeface="+mj-lt"/>
              </a:rPr>
              <a:t>before data</a:t>
            </a:r>
          </a:p>
          <a:p>
            <a:r>
              <a:rPr lang="en-US">
                <a:latin typeface="+mj-lt"/>
              </a:rPr>
              <a:t>assimilation</a:t>
            </a:r>
          </a:p>
        </p:txBody>
      </p:sp>
      <p:sp>
        <p:nvSpPr>
          <p:cNvPr id="14349" name="Rectangle 13"/>
          <p:cNvSpPr>
            <a:spLocks noChangeArrowheads="1"/>
          </p:cNvSpPr>
          <p:nvPr/>
        </p:nvSpPr>
        <p:spPr bwMode="auto">
          <a:xfrm>
            <a:off x="1828800" y="2514600"/>
            <a:ext cx="825867" cy="523220"/>
          </a:xfrm>
          <a:prstGeom prst="rect">
            <a:avLst/>
          </a:prstGeom>
          <a:noFill/>
          <a:ln w="9525">
            <a:noFill/>
            <a:miter lim="800000"/>
            <a:headEnd/>
            <a:tailEnd/>
          </a:ln>
        </p:spPr>
        <p:txBody>
          <a:bodyPr wrap="none">
            <a:prstTxWarp prst="textNoShape">
              <a:avLst/>
            </a:prstTxWarp>
            <a:spAutoFit/>
          </a:bodyPr>
          <a:lstStyle/>
          <a:p>
            <a:r>
              <a:rPr lang="en-US" sz="1400">
                <a:latin typeface="+mj-lt"/>
              </a:rPr>
              <a:t>Nature’s </a:t>
            </a:r>
          </a:p>
          <a:p>
            <a:r>
              <a:rPr lang="en-US" sz="1400">
                <a:latin typeface="+mj-lt"/>
              </a:rPr>
              <a:t>attractor</a:t>
            </a:r>
            <a:endParaRPr lang="en-US">
              <a:latin typeface="+mj-lt"/>
            </a:endParaRPr>
          </a:p>
        </p:txBody>
      </p:sp>
      <p:sp>
        <p:nvSpPr>
          <p:cNvPr id="14350" name="Line 14"/>
          <p:cNvSpPr>
            <a:spLocks noChangeShapeType="1"/>
          </p:cNvSpPr>
          <p:nvPr/>
        </p:nvSpPr>
        <p:spPr bwMode="auto">
          <a:xfrm>
            <a:off x="2362200" y="29718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latin typeface="+mj-lt"/>
            </a:endParaRPr>
          </a:p>
        </p:txBody>
      </p:sp>
      <p:sp>
        <p:nvSpPr>
          <p:cNvPr id="14351" name="Rectangle 15"/>
          <p:cNvSpPr>
            <a:spLocks noChangeArrowheads="1"/>
          </p:cNvSpPr>
          <p:nvPr/>
        </p:nvSpPr>
        <p:spPr bwMode="auto">
          <a:xfrm>
            <a:off x="457200" y="2667000"/>
            <a:ext cx="1120306" cy="307777"/>
          </a:xfrm>
          <a:prstGeom prst="rect">
            <a:avLst/>
          </a:prstGeom>
          <a:noFill/>
          <a:ln w="9525">
            <a:noFill/>
            <a:miter lim="800000"/>
            <a:headEnd/>
            <a:tailEnd/>
          </a:ln>
        </p:spPr>
        <p:txBody>
          <a:bodyPr wrap="none">
            <a:prstTxWarp prst="textNoShape">
              <a:avLst/>
            </a:prstTxWarp>
            <a:spAutoFit/>
          </a:bodyPr>
          <a:lstStyle/>
          <a:p>
            <a:r>
              <a:rPr lang="en-US" sz="1400">
                <a:latin typeface="+mj-lt"/>
              </a:rPr>
              <a:t>observations</a:t>
            </a:r>
            <a:endParaRPr lang="en-US">
              <a:latin typeface="+mj-lt"/>
            </a:endParaRPr>
          </a:p>
        </p:txBody>
      </p:sp>
      <p:sp>
        <p:nvSpPr>
          <p:cNvPr id="14352" name="Line 16"/>
          <p:cNvSpPr>
            <a:spLocks noChangeShapeType="1"/>
          </p:cNvSpPr>
          <p:nvPr/>
        </p:nvSpPr>
        <p:spPr bwMode="auto">
          <a:xfrm>
            <a:off x="1295400" y="2971800"/>
            <a:ext cx="2286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latin typeface="+mj-lt"/>
            </a:endParaRPr>
          </a:p>
        </p:txBody>
      </p:sp>
      <p:sp>
        <p:nvSpPr>
          <p:cNvPr id="14353" name="Rectangle 17"/>
          <p:cNvSpPr>
            <a:spLocks noChangeArrowheads="1"/>
          </p:cNvSpPr>
          <p:nvPr/>
        </p:nvSpPr>
        <p:spPr bwMode="auto">
          <a:xfrm>
            <a:off x="1447800" y="5562600"/>
            <a:ext cx="1326004" cy="1169551"/>
          </a:xfrm>
          <a:prstGeom prst="rect">
            <a:avLst/>
          </a:prstGeom>
          <a:noFill/>
          <a:ln w="9525">
            <a:noFill/>
            <a:miter lim="800000"/>
            <a:headEnd/>
            <a:tailEnd/>
          </a:ln>
        </p:spPr>
        <p:txBody>
          <a:bodyPr wrap="none">
            <a:prstTxWarp prst="textNoShape">
              <a:avLst/>
            </a:prstTxWarp>
            <a:spAutoFit/>
          </a:bodyPr>
          <a:lstStyle/>
          <a:p>
            <a:r>
              <a:rPr lang="en-US" sz="1400">
                <a:latin typeface="+mj-lt"/>
              </a:rPr>
              <a:t>forecast mean</a:t>
            </a:r>
          </a:p>
          <a:p>
            <a:r>
              <a:rPr lang="en-US" sz="1400">
                <a:latin typeface="+mj-lt"/>
              </a:rPr>
              <a:t>background </a:t>
            </a:r>
          </a:p>
          <a:p>
            <a:r>
              <a:rPr lang="en-US" sz="1400">
                <a:latin typeface="+mj-lt"/>
              </a:rPr>
              <a:t>and ensemble </a:t>
            </a:r>
          </a:p>
          <a:p>
            <a:r>
              <a:rPr lang="en-US" sz="1400">
                <a:latin typeface="+mj-lt"/>
              </a:rPr>
              <a:t>members, ~ on </a:t>
            </a:r>
          </a:p>
          <a:p>
            <a:r>
              <a:rPr lang="en-US" sz="1400">
                <a:latin typeface="+mj-lt"/>
              </a:rPr>
              <a:t>model attractor</a:t>
            </a:r>
            <a:endParaRPr lang="en-US">
              <a:latin typeface="+mj-lt"/>
            </a:endParaRPr>
          </a:p>
        </p:txBody>
      </p:sp>
      <p:sp>
        <p:nvSpPr>
          <p:cNvPr id="14354" name="Line 18"/>
          <p:cNvSpPr>
            <a:spLocks noChangeShapeType="1"/>
          </p:cNvSpPr>
          <p:nvPr/>
        </p:nvSpPr>
        <p:spPr bwMode="auto">
          <a:xfrm flipV="1">
            <a:off x="2209800" y="53340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latin typeface="+mj-lt"/>
            </a:endParaRPr>
          </a:p>
        </p:txBody>
      </p:sp>
      <p:sp>
        <p:nvSpPr>
          <p:cNvPr id="14355" name="Line 19"/>
          <p:cNvSpPr>
            <a:spLocks noChangeShapeType="1"/>
          </p:cNvSpPr>
          <p:nvPr/>
        </p:nvSpPr>
        <p:spPr bwMode="auto">
          <a:xfrm>
            <a:off x="2971800" y="1371600"/>
            <a:ext cx="0" cy="5181600"/>
          </a:xfrm>
          <a:prstGeom prst="line">
            <a:avLst/>
          </a:prstGeom>
          <a:noFill/>
          <a:ln w="28575">
            <a:solidFill>
              <a:schemeClr val="tx1"/>
            </a:solidFill>
            <a:round/>
            <a:headEnd/>
            <a:tailEnd/>
          </a:ln>
        </p:spPr>
        <p:txBody>
          <a:bodyPr wrap="none" anchor="ctr">
            <a:prstTxWarp prst="textNoShape">
              <a:avLst/>
            </a:prstTxWarp>
          </a:bodyPr>
          <a:lstStyle/>
          <a:p>
            <a:endParaRPr lang="en-US">
              <a:latin typeface="+mj-lt"/>
            </a:endParaRPr>
          </a:p>
        </p:txBody>
      </p:sp>
      <p:sp>
        <p:nvSpPr>
          <p:cNvPr id="14356" name="Freeform 20"/>
          <p:cNvSpPr>
            <a:spLocks/>
          </p:cNvSpPr>
          <p:nvPr/>
        </p:nvSpPr>
        <p:spPr bwMode="auto">
          <a:xfrm>
            <a:off x="3276600" y="3124200"/>
            <a:ext cx="2362200" cy="381000"/>
          </a:xfrm>
          <a:custGeom>
            <a:avLst/>
            <a:gdLst/>
            <a:ahLst/>
            <a:cxnLst>
              <a:cxn ang="0">
                <a:pos x="0" y="240"/>
              </a:cxn>
              <a:cxn ang="0">
                <a:pos x="576" y="0"/>
              </a:cxn>
              <a:cxn ang="0">
                <a:pos x="1920" y="240"/>
              </a:cxn>
              <a:cxn ang="0">
                <a:pos x="3360" y="0"/>
              </a:cxn>
            </a:cxnLst>
            <a:rect l="0" t="0" r="r" b="b"/>
            <a:pathLst>
              <a:path w="3360" h="240">
                <a:moveTo>
                  <a:pt x="0" y="240"/>
                </a:moveTo>
                <a:cubicBezTo>
                  <a:pt x="128" y="120"/>
                  <a:pt x="256" y="0"/>
                  <a:pt x="576" y="0"/>
                </a:cubicBezTo>
                <a:cubicBezTo>
                  <a:pt x="896" y="0"/>
                  <a:pt x="1456" y="240"/>
                  <a:pt x="1920" y="240"/>
                </a:cubicBezTo>
                <a:cubicBezTo>
                  <a:pt x="2384" y="240"/>
                  <a:pt x="3120" y="40"/>
                  <a:pt x="3360" y="0"/>
                </a:cubicBezTo>
              </a:path>
            </a:pathLst>
          </a:custGeom>
          <a:noFill/>
          <a:ln w="38100" cmpd="sng">
            <a:solidFill>
              <a:srgbClr val="800040"/>
            </a:solidFill>
            <a:round/>
            <a:headEnd/>
            <a:tailEnd/>
          </a:ln>
        </p:spPr>
        <p:txBody>
          <a:bodyPr wrap="none" anchor="ctr">
            <a:prstTxWarp prst="textNoShape">
              <a:avLst/>
            </a:prstTxWarp>
          </a:bodyPr>
          <a:lstStyle/>
          <a:p>
            <a:endParaRPr lang="en-US">
              <a:latin typeface="+mj-lt"/>
            </a:endParaRPr>
          </a:p>
        </p:txBody>
      </p:sp>
      <p:sp>
        <p:nvSpPr>
          <p:cNvPr id="14358" name="Oval 22"/>
          <p:cNvSpPr>
            <a:spLocks noChangeArrowheads="1"/>
          </p:cNvSpPr>
          <p:nvPr/>
        </p:nvSpPr>
        <p:spPr bwMode="auto">
          <a:xfrm>
            <a:off x="3429000" y="3276600"/>
            <a:ext cx="76200" cy="76200"/>
          </a:xfrm>
          <a:prstGeom prst="ellipse">
            <a:avLst/>
          </a:prstGeom>
          <a:solidFill>
            <a:srgbClr val="800040"/>
          </a:solidFill>
          <a:ln w="9525">
            <a:solidFill>
              <a:schemeClr val="tx1"/>
            </a:solidFill>
            <a:round/>
            <a:headEnd/>
            <a:tailEnd/>
          </a:ln>
        </p:spPr>
        <p:txBody>
          <a:bodyPr wrap="none" anchor="ctr">
            <a:prstTxWarp prst="textNoShape">
              <a:avLst/>
            </a:prstTxWarp>
          </a:bodyPr>
          <a:lstStyle/>
          <a:p>
            <a:endParaRPr lang="en-US">
              <a:latin typeface="+mj-lt"/>
            </a:endParaRPr>
          </a:p>
        </p:txBody>
      </p:sp>
      <p:sp>
        <p:nvSpPr>
          <p:cNvPr id="14359" name="Oval 23"/>
          <p:cNvSpPr>
            <a:spLocks noChangeArrowheads="1"/>
          </p:cNvSpPr>
          <p:nvPr/>
        </p:nvSpPr>
        <p:spPr bwMode="auto">
          <a:xfrm>
            <a:off x="4572000" y="3352800"/>
            <a:ext cx="76200" cy="76200"/>
          </a:xfrm>
          <a:prstGeom prst="ellipse">
            <a:avLst/>
          </a:prstGeom>
          <a:solidFill>
            <a:srgbClr val="800040"/>
          </a:solidFill>
          <a:ln w="9525">
            <a:solidFill>
              <a:srgbClr val="800040"/>
            </a:solidFill>
            <a:round/>
            <a:headEnd/>
            <a:tailEnd/>
          </a:ln>
        </p:spPr>
        <p:txBody>
          <a:bodyPr wrap="none" anchor="ctr">
            <a:prstTxWarp prst="textNoShape">
              <a:avLst/>
            </a:prstTxWarp>
          </a:bodyPr>
          <a:lstStyle/>
          <a:p>
            <a:endParaRPr lang="en-US">
              <a:latin typeface="+mj-lt"/>
            </a:endParaRPr>
          </a:p>
        </p:txBody>
      </p:sp>
      <p:sp>
        <p:nvSpPr>
          <p:cNvPr id="14360" name="Oval 24"/>
          <p:cNvSpPr>
            <a:spLocks noChangeArrowheads="1"/>
          </p:cNvSpPr>
          <p:nvPr/>
        </p:nvSpPr>
        <p:spPr bwMode="auto">
          <a:xfrm>
            <a:off x="5562600" y="3200400"/>
            <a:ext cx="76200" cy="76200"/>
          </a:xfrm>
          <a:prstGeom prst="ellipse">
            <a:avLst/>
          </a:prstGeom>
          <a:solidFill>
            <a:srgbClr val="800040"/>
          </a:solidFill>
          <a:ln w="9525">
            <a:solidFill>
              <a:schemeClr val="tx1"/>
            </a:solidFill>
            <a:round/>
            <a:headEnd/>
            <a:tailEnd/>
          </a:ln>
        </p:spPr>
        <p:txBody>
          <a:bodyPr wrap="none" anchor="ctr">
            <a:prstTxWarp prst="textNoShape">
              <a:avLst/>
            </a:prstTxWarp>
          </a:bodyPr>
          <a:lstStyle/>
          <a:p>
            <a:endParaRPr lang="en-US">
              <a:latin typeface="+mj-lt"/>
            </a:endParaRPr>
          </a:p>
        </p:txBody>
      </p:sp>
      <p:sp>
        <p:nvSpPr>
          <p:cNvPr id="14361" name="Rectangle 25"/>
          <p:cNvSpPr>
            <a:spLocks noChangeArrowheads="1"/>
          </p:cNvSpPr>
          <p:nvPr/>
        </p:nvSpPr>
        <p:spPr bwMode="auto">
          <a:xfrm>
            <a:off x="3632854" y="1447800"/>
            <a:ext cx="1673505" cy="830997"/>
          </a:xfrm>
          <a:prstGeom prst="rect">
            <a:avLst/>
          </a:prstGeom>
          <a:noFill/>
          <a:ln w="9525">
            <a:noFill/>
            <a:miter lim="800000"/>
            <a:headEnd/>
            <a:tailEnd/>
          </a:ln>
        </p:spPr>
        <p:txBody>
          <a:bodyPr wrap="none">
            <a:prstTxWarp prst="textNoShape">
              <a:avLst/>
            </a:prstTxWarp>
            <a:spAutoFit/>
          </a:bodyPr>
          <a:lstStyle/>
          <a:p>
            <a:pPr algn="ctr"/>
            <a:r>
              <a:rPr lang="en-US">
                <a:latin typeface="+mj-lt"/>
              </a:rPr>
              <a:t>after data</a:t>
            </a:r>
          </a:p>
          <a:p>
            <a:pPr algn="ctr"/>
            <a:r>
              <a:rPr lang="en-US">
                <a:latin typeface="+mj-lt"/>
              </a:rPr>
              <a:t>assimilation</a:t>
            </a:r>
          </a:p>
        </p:txBody>
      </p:sp>
      <p:sp>
        <p:nvSpPr>
          <p:cNvPr id="14366" name="Rectangle 30"/>
          <p:cNvSpPr>
            <a:spLocks noChangeArrowheads="1"/>
          </p:cNvSpPr>
          <p:nvPr/>
        </p:nvSpPr>
        <p:spPr bwMode="auto">
          <a:xfrm>
            <a:off x="3429000" y="5257800"/>
            <a:ext cx="2159566" cy="954107"/>
          </a:xfrm>
          <a:prstGeom prst="rect">
            <a:avLst/>
          </a:prstGeom>
          <a:noFill/>
          <a:ln w="9525">
            <a:noFill/>
            <a:miter lim="800000"/>
            <a:headEnd/>
            <a:tailEnd/>
          </a:ln>
        </p:spPr>
        <p:txBody>
          <a:bodyPr wrap="none">
            <a:prstTxWarp prst="textNoShape">
              <a:avLst/>
            </a:prstTxWarp>
            <a:spAutoFit/>
          </a:bodyPr>
          <a:lstStyle/>
          <a:p>
            <a:r>
              <a:rPr lang="en-US" sz="1400">
                <a:latin typeface="+mj-lt"/>
              </a:rPr>
              <a:t>analyzed state,</a:t>
            </a:r>
          </a:p>
          <a:p>
            <a:r>
              <a:rPr lang="en-US" sz="1400">
                <a:latin typeface="+mj-lt"/>
              </a:rPr>
              <a:t>drawn toward obs;</a:t>
            </a:r>
          </a:p>
          <a:p>
            <a:r>
              <a:rPr lang="en-US" sz="1400">
                <a:latin typeface="+mj-lt"/>
              </a:rPr>
              <a:t>ensemble (with smaller</a:t>
            </a:r>
          </a:p>
          <a:p>
            <a:r>
              <a:rPr lang="en-US" sz="1400">
                <a:latin typeface="+mj-lt"/>
              </a:rPr>
              <a:t>spread) off model attractor</a:t>
            </a:r>
            <a:endParaRPr lang="en-US">
              <a:latin typeface="+mj-lt"/>
            </a:endParaRPr>
          </a:p>
        </p:txBody>
      </p:sp>
      <p:sp>
        <p:nvSpPr>
          <p:cNvPr id="14367" name="Line 31"/>
          <p:cNvSpPr>
            <a:spLocks noChangeShapeType="1"/>
          </p:cNvSpPr>
          <p:nvPr/>
        </p:nvSpPr>
        <p:spPr bwMode="auto">
          <a:xfrm flipV="1">
            <a:off x="4343400" y="3886200"/>
            <a:ext cx="76200" cy="1295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latin typeface="+mj-lt"/>
            </a:endParaRPr>
          </a:p>
        </p:txBody>
      </p:sp>
      <p:sp>
        <p:nvSpPr>
          <p:cNvPr id="14369" name="Line 33"/>
          <p:cNvSpPr>
            <a:spLocks noChangeShapeType="1"/>
          </p:cNvSpPr>
          <p:nvPr/>
        </p:nvSpPr>
        <p:spPr bwMode="auto">
          <a:xfrm>
            <a:off x="6019800" y="1371600"/>
            <a:ext cx="0" cy="5181600"/>
          </a:xfrm>
          <a:prstGeom prst="line">
            <a:avLst/>
          </a:prstGeom>
          <a:noFill/>
          <a:ln w="28575">
            <a:solidFill>
              <a:schemeClr val="tx1"/>
            </a:solidFill>
            <a:round/>
            <a:headEnd/>
            <a:tailEnd/>
          </a:ln>
        </p:spPr>
        <p:txBody>
          <a:bodyPr wrap="none" anchor="ctr">
            <a:prstTxWarp prst="textNoShape">
              <a:avLst/>
            </a:prstTxWarp>
          </a:bodyPr>
          <a:lstStyle/>
          <a:p>
            <a:endParaRPr lang="en-US">
              <a:latin typeface="+mj-lt"/>
            </a:endParaRPr>
          </a:p>
        </p:txBody>
      </p:sp>
      <p:sp>
        <p:nvSpPr>
          <p:cNvPr id="14374" name="Rectangle 38"/>
          <p:cNvSpPr>
            <a:spLocks noChangeArrowheads="1"/>
          </p:cNvSpPr>
          <p:nvPr/>
        </p:nvSpPr>
        <p:spPr bwMode="auto">
          <a:xfrm>
            <a:off x="6394645" y="1447800"/>
            <a:ext cx="2296723" cy="830997"/>
          </a:xfrm>
          <a:prstGeom prst="rect">
            <a:avLst/>
          </a:prstGeom>
          <a:noFill/>
          <a:ln w="9525">
            <a:noFill/>
            <a:miter lim="800000"/>
            <a:headEnd/>
            <a:tailEnd/>
          </a:ln>
        </p:spPr>
        <p:txBody>
          <a:bodyPr wrap="none">
            <a:prstTxWarp prst="textNoShape">
              <a:avLst/>
            </a:prstTxWarp>
            <a:spAutoFit/>
          </a:bodyPr>
          <a:lstStyle/>
          <a:p>
            <a:pPr algn="ctr"/>
            <a:r>
              <a:rPr lang="en-US">
                <a:latin typeface="+mj-lt"/>
              </a:rPr>
              <a:t>after short-range</a:t>
            </a:r>
          </a:p>
          <a:p>
            <a:pPr algn="ctr"/>
            <a:r>
              <a:rPr lang="en-US">
                <a:latin typeface="+mj-lt"/>
              </a:rPr>
              <a:t>forecasts</a:t>
            </a:r>
          </a:p>
        </p:txBody>
      </p:sp>
      <p:sp>
        <p:nvSpPr>
          <p:cNvPr id="14379" name="Rectangle 43"/>
          <p:cNvSpPr>
            <a:spLocks noChangeArrowheads="1"/>
          </p:cNvSpPr>
          <p:nvPr/>
        </p:nvSpPr>
        <p:spPr bwMode="auto">
          <a:xfrm>
            <a:off x="6705600" y="5105400"/>
            <a:ext cx="1912528" cy="1169551"/>
          </a:xfrm>
          <a:prstGeom prst="rect">
            <a:avLst/>
          </a:prstGeom>
          <a:noFill/>
          <a:ln w="9525">
            <a:noFill/>
            <a:miter lim="800000"/>
            <a:headEnd/>
            <a:tailEnd/>
          </a:ln>
        </p:spPr>
        <p:txBody>
          <a:bodyPr wrap="none">
            <a:prstTxWarp prst="textNoShape">
              <a:avLst/>
            </a:prstTxWarp>
            <a:spAutoFit/>
          </a:bodyPr>
          <a:lstStyle/>
          <a:p>
            <a:r>
              <a:rPr lang="en-US" sz="1400">
                <a:latin typeface="+mj-lt"/>
              </a:rPr>
              <a:t>forecast states snap</a:t>
            </a:r>
          </a:p>
          <a:p>
            <a:r>
              <a:rPr lang="en-US" sz="1400">
                <a:latin typeface="+mj-lt"/>
              </a:rPr>
              <a:t>back toward model</a:t>
            </a:r>
          </a:p>
          <a:p>
            <a:r>
              <a:rPr lang="en-US" sz="1400">
                <a:latin typeface="+mj-lt"/>
              </a:rPr>
              <a:t>attractor; perturbations</a:t>
            </a:r>
          </a:p>
          <a:p>
            <a:r>
              <a:rPr lang="en-US" sz="1400">
                <a:latin typeface="+mj-lt"/>
              </a:rPr>
              <a:t>between ensemble </a:t>
            </a:r>
          </a:p>
          <a:p>
            <a:r>
              <a:rPr lang="en-US" sz="1400">
                <a:latin typeface="+mj-lt"/>
              </a:rPr>
              <a:t>members fail to grow.</a:t>
            </a:r>
            <a:endParaRPr lang="en-US">
              <a:latin typeface="+mj-lt"/>
            </a:endParaRPr>
          </a:p>
        </p:txBody>
      </p:sp>
      <p:sp>
        <p:nvSpPr>
          <p:cNvPr id="14380" name="Line 44"/>
          <p:cNvSpPr>
            <a:spLocks noChangeShapeType="1"/>
          </p:cNvSpPr>
          <p:nvPr/>
        </p:nvSpPr>
        <p:spPr bwMode="auto">
          <a:xfrm flipV="1">
            <a:off x="7543800" y="48768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latin typeface="+mj-lt"/>
            </a:endParaRPr>
          </a:p>
        </p:txBody>
      </p:sp>
      <p:sp>
        <p:nvSpPr>
          <p:cNvPr id="14381" name="Freeform 45"/>
          <p:cNvSpPr>
            <a:spLocks/>
          </p:cNvSpPr>
          <p:nvPr/>
        </p:nvSpPr>
        <p:spPr bwMode="auto">
          <a:xfrm>
            <a:off x="6477000" y="4495800"/>
            <a:ext cx="2286000" cy="342900"/>
          </a:xfrm>
          <a:custGeom>
            <a:avLst/>
            <a:gdLst/>
            <a:ahLst/>
            <a:cxnLst>
              <a:cxn ang="0">
                <a:pos x="0" y="216"/>
              </a:cxn>
              <a:cxn ang="0">
                <a:pos x="240" y="168"/>
              </a:cxn>
              <a:cxn ang="0">
                <a:pos x="768" y="168"/>
              </a:cxn>
              <a:cxn ang="0">
                <a:pos x="1440" y="24"/>
              </a:cxn>
              <a:cxn ang="0">
                <a:pos x="1536" y="24"/>
              </a:cxn>
            </a:cxnLst>
            <a:rect l="0" t="0" r="r" b="b"/>
            <a:pathLst>
              <a:path w="1568" h="216">
                <a:moveTo>
                  <a:pt x="0" y="216"/>
                </a:moveTo>
                <a:cubicBezTo>
                  <a:pt x="56" y="196"/>
                  <a:pt x="112" y="176"/>
                  <a:pt x="240" y="168"/>
                </a:cubicBezTo>
                <a:cubicBezTo>
                  <a:pt x="368" y="160"/>
                  <a:pt x="568" y="192"/>
                  <a:pt x="768" y="168"/>
                </a:cubicBezTo>
                <a:cubicBezTo>
                  <a:pt x="968" y="144"/>
                  <a:pt x="1312" y="48"/>
                  <a:pt x="1440" y="24"/>
                </a:cubicBezTo>
                <a:cubicBezTo>
                  <a:pt x="1568" y="0"/>
                  <a:pt x="1552" y="12"/>
                  <a:pt x="1536" y="24"/>
                </a:cubicBezTo>
              </a:path>
            </a:pathLst>
          </a:custGeom>
          <a:noFill/>
          <a:ln w="38100" cmpd="sng">
            <a:solidFill>
              <a:schemeClr val="tx1"/>
            </a:solidFill>
            <a:round/>
            <a:headEnd/>
            <a:tailEnd/>
          </a:ln>
        </p:spPr>
        <p:txBody>
          <a:bodyPr wrap="none" anchor="ctr">
            <a:prstTxWarp prst="textNoShape">
              <a:avLst/>
            </a:prstTxWarp>
          </a:bodyPr>
          <a:lstStyle/>
          <a:p>
            <a:endParaRPr lang="en-US">
              <a:latin typeface="+mj-lt"/>
            </a:endParaRPr>
          </a:p>
        </p:txBody>
      </p:sp>
      <p:sp>
        <p:nvSpPr>
          <p:cNvPr id="14382" name="Freeform 46"/>
          <p:cNvSpPr>
            <a:spLocks/>
          </p:cNvSpPr>
          <p:nvPr/>
        </p:nvSpPr>
        <p:spPr bwMode="auto">
          <a:xfrm>
            <a:off x="3352800" y="3581400"/>
            <a:ext cx="2286000" cy="457200"/>
          </a:xfrm>
          <a:custGeom>
            <a:avLst/>
            <a:gdLst/>
            <a:ahLst/>
            <a:cxnLst>
              <a:cxn ang="0">
                <a:pos x="0" y="288"/>
              </a:cxn>
              <a:cxn ang="0">
                <a:pos x="144" y="96"/>
              </a:cxn>
              <a:cxn ang="0">
                <a:pos x="528" y="144"/>
              </a:cxn>
              <a:cxn ang="0">
                <a:pos x="1440" y="0"/>
              </a:cxn>
            </a:cxnLst>
            <a:rect l="0" t="0" r="r" b="b"/>
            <a:pathLst>
              <a:path w="1440" h="288">
                <a:moveTo>
                  <a:pt x="0" y="288"/>
                </a:moveTo>
                <a:cubicBezTo>
                  <a:pt x="28" y="204"/>
                  <a:pt x="56" y="120"/>
                  <a:pt x="144" y="96"/>
                </a:cubicBezTo>
                <a:cubicBezTo>
                  <a:pt x="232" y="72"/>
                  <a:pt x="312" y="160"/>
                  <a:pt x="528" y="144"/>
                </a:cubicBezTo>
                <a:cubicBezTo>
                  <a:pt x="744" y="128"/>
                  <a:pt x="1288" y="24"/>
                  <a:pt x="1440" y="0"/>
                </a:cubicBezTo>
              </a:path>
            </a:pathLst>
          </a:custGeom>
          <a:noFill/>
          <a:ln w="38100" cmpd="sng">
            <a:solidFill>
              <a:schemeClr val="tx1"/>
            </a:solidFill>
            <a:round/>
            <a:headEnd/>
            <a:tailEnd/>
          </a:ln>
        </p:spPr>
        <p:txBody>
          <a:bodyPr wrap="none" anchor="ctr">
            <a:prstTxWarp prst="textNoShape">
              <a:avLst/>
            </a:prstTxWarp>
          </a:bodyPr>
          <a:lstStyle/>
          <a:p>
            <a:endParaRPr lang="en-US">
              <a:latin typeface="+mj-lt"/>
            </a:endParaRPr>
          </a:p>
        </p:txBody>
      </p:sp>
      <p:sp>
        <p:nvSpPr>
          <p:cNvPr id="14383" name="Freeform 47"/>
          <p:cNvSpPr>
            <a:spLocks/>
          </p:cNvSpPr>
          <p:nvPr/>
        </p:nvSpPr>
        <p:spPr bwMode="auto">
          <a:xfrm>
            <a:off x="457200" y="4572000"/>
            <a:ext cx="2286000" cy="508000"/>
          </a:xfrm>
          <a:custGeom>
            <a:avLst/>
            <a:gdLst/>
            <a:ahLst/>
            <a:cxnLst>
              <a:cxn ang="0">
                <a:pos x="0" y="208"/>
              </a:cxn>
              <a:cxn ang="0">
                <a:pos x="432" y="16"/>
              </a:cxn>
              <a:cxn ang="0">
                <a:pos x="2256" y="304"/>
              </a:cxn>
              <a:cxn ang="0">
                <a:pos x="3408" y="112"/>
              </a:cxn>
            </a:cxnLst>
            <a:rect l="0" t="0" r="r" b="b"/>
            <a:pathLst>
              <a:path w="3408" h="320">
                <a:moveTo>
                  <a:pt x="0" y="208"/>
                </a:moveTo>
                <a:cubicBezTo>
                  <a:pt x="28" y="104"/>
                  <a:pt x="56" y="0"/>
                  <a:pt x="432" y="16"/>
                </a:cubicBezTo>
                <a:cubicBezTo>
                  <a:pt x="808" y="32"/>
                  <a:pt x="1760" y="288"/>
                  <a:pt x="2256" y="304"/>
                </a:cubicBezTo>
                <a:cubicBezTo>
                  <a:pt x="2752" y="320"/>
                  <a:pt x="3080" y="216"/>
                  <a:pt x="3408" y="112"/>
                </a:cubicBezTo>
              </a:path>
            </a:pathLst>
          </a:custGeom>
          <a:noFill/>
          <a:ln w="12700" cmpd="sng">
            <a:solidFill>
              <a:schemeClr val="tx1"/>
            </a:solidFill>
            <a:round/>
            <a:headEnd/>
            <a:tailEnd/>
          </a:ln>
        </p:spPr>
        <p:txBody>
          <a:bodyPr wrap="none" anchor="ctr">
            <a:prstTxWarp prst="textNoShape">
              <a:avLst/>
            </a:prstTxWarp>
          </a:bodyPr>
          <a:lstStyle/>
          <a:p>
            <a:endParaRPr lang="en-US">
              <a:latin typeface="+mj-lt"/>
            </a:endParaRPr>
          </a:p>
        </p:txBody>
      </p:sp>
      <p:sp>
        <p:nvSpPr>
          <p:cNvPr id="14384" name="Freeform 48"/>
          <p:cNvSpPr>
            <a:spLocks/>
          </p:cNvSpPr>
          <p:nvPr/>
        </p:nvSpPr>
        <p:spPr bwMode="auto">
          <a:xfrm>
            <a:off x="152400" y="4876800"/>
            <a:ext cx="2286000" cy="508000"/>
          </a:xfrm>
          <a:custGeom>
            <a:avLst/>
            <a:gdLst/>
            <a:ahLst/>
            <a:cxnLst>
              <a:cxn ang="0">
                <a:pos x="0" y="208"/>
              </a:cxn>
              <a:cxn ang="0">
                <a:pos x="432" y="16"/>
              </a:cxn>
              <a:cxn ang="0">
                <a:pos x="2256" y="304"/>
              </a:cxn>
              <a:cxn ang="0">
                <a:pos x="3408" y="112"/>
              </a:cxn>
            </a:cxnLst>
            <a:rect l="0" t="0" r="r" b="b"/>
            <a:pathLst>
              <a:path w="3408" h="320">
                <a:moveTo>
                  <a:pt x="0" y="208"/>
                </a:moveTo>
                <a:cubicBezTo>
                  <a:pt x="28" y="104"/>
                  <a:pt x="56" y="0"/>
                  <a:pt x="432" y="16"/>
                </a:cubicBezTo>
                <a:cubicBezTo>
                  <a:pt x="808" y="32"/>
                  <a:pt x="1760" y="288"/>
                  <a:pt x="2256" y="304"/>
                </a:cubicBezTo>
                <a:cubicBezTo>
                  <a:pt x="2752" y="320"/>
                  <a:pt x="3080" y="216"/>
                  <a:pt x="3408" y="112"/>
                </a:cubicBezTo>
              </a:path>
            </a:pathLst>
          </a:custGeom>
          <a:noFill/>
          <a:ln w="12700" cmpd="sng">
            <a:solidFill>
              <a:schemeClr val="tx1"/>
            </a:solidFill>
            <a:round/>
            <a:headEnd/>
            <a:tailEnd/>
          </a:ln>
        </p:spPr>
        <p:txBody>
          <a:bodyPr wrap="none" anchor="ctr">
            <a:prstTxWarp prst="textNoShape">
              <a:avLst/>
            </a:prstTxWarp>
          </a:bodyPr>
          <a:lstStyle/>
          <a:p>
            <a:endParaRPr lang="en-US">
              <a:latin typeface="+mj-lt"/>
            </a:endParaRPr>
          </a:p>
        </p:txBody>
      </p:sp>
      <p:sp>
        <p:nvSpPr>
          <p:cNvPr id="14385" name="Freeform 49"/>
          <p:cNvSpPr>
            <a:spLocks/>
          </p:cNvSpPr>
          <p:nvPr/>
        </p:nvSpPr>
        <p:spPr bwMode="auto">
          <a:xfrm>
            <a:off x="3352800" y="3657600"/>
            <a:ext cx="2286000" cy="457200"/>
          </a:xfrm>
          <a:custGeom>
            <a:avLst/>
            <a:gdLst/>
            <a:ahLst/>
            <a:cxnLst>
              <a:cxn ang="0">
                <a:pos x="0" y="288"/>
              </a:cxn>
              <a:cxn ang="0">
                <a:pos x="144" y="96"/>
              </a:cxn>
              <a:cxn ang="0">
                <a:pos x="528" y="144"/>
              </a:cxn>
              <a:cxn ang="0">
                <a:pos x="1440" y="0"/>
              </a:cxn>
            </a:cxnLst>
            <a:rect l="0" t="0" r="r" b="b"/>
            <a:pathLst>
              <a:path w="1440" h="288">
                <a:moveTo>
                  <a:pt x="0" y="288"/>
                </a:moveTo>
                <a:cubicBezTo>
                  <a:pt x="28" y="204"/>
                  <a:pt x="56" y="120"/>
                  <a:pt x="144" y="96"/>
                </a:cubicBezTo>
                <a:cubicBezTo>
                  <a:pt x="232" y="72"/>
                  <a:pt x="312" y="160"/>
                  <a:pt x="528" y="144"/>
                </a:cubicBezTo>
                <a:cubicBezTo>
                  <a:pt x="744" y="128"/>
                  <a:pt x="1288" y="24"/>
                  <a:pt x="1440" y="0"/>
                </a:cubicBezTo>
              </a:path>
            </a:pathLst>
          </a:custGeom>
          <a:noFill/>
          <a:ln w="12700" cmpd="sng">
            <a:solidFill>
              <a:schemeClr val="tx1"/>
            </a:solidFill>
            <a:round/>
            <a:headEnd/>
            <a:tailEnd/>
          </a:ln>
        </p:spPr>
        <p:txBody>
          <a:bodyPr wrap="none" anchor="ctr">
            <a:prstTxWarp prst="textNoShape">
              <a:avLst/>
            </a:prstTxWarp>
          </a:bodyPr>
          <a:lstStyle/>
          <a:p>
            <a:endParaRPr lang="en-US">
              <a:latin typeface="+mj-lt"/>
            </a:endParaRPr>
          </a:p>
        </p:txBody>
      </p:sp>
      <p:sp>
        <p:nvSpPr>
          <p:cNvPr id="14386" name="Freeform 50"/>
          <p:cNvSpPr>
            <a:spLocks/>
          </p:cNvSpPr>
          <p:nvPr/>
        </p:nvSpPr>
        <p:spPr bwMode="auto">
          <a:xfrm>
            <a:off x="3352800" y="3505200"/>
            <a:ext cx="2286000" cy="457200"/>
          </a:xfrm>
          <a:custGeom>
            <a:avLst/>
            <a:gdLst/>
            <a:ahLst/>
            <a:cxnLst>
              <a:cxn ang="0">
                <a:pos x="0" y="288"/>
              </a:cxn>
              <a:cxn ang="0">
                <a:pos x="144" y="96"/>
              </a:cxn>
              <a:cxn ang="0">
                <a:pos x="528" y="144"/>
              </a:cxn>
              <a:cxn ang="0">
                <a:pos x="1440" y="0"/>
              </a:cxn>
            </a:cxnLst>
            <a:rect l="0" t="0" r="r" b="b"/>
            <a:pathLst>
              <a:path w="1440" h="288">
                <a:moveTo>
                  <a:pt x="0" y="288"/>
                </a:moveTo>
                <a:cubicBezTo>
                  <a:pt x="28" y="204"/>
                  <a:pt x="56" y="120"/>
                  <a:pt x="144" y="96"/>
                </a:cubicBezTo>
                <a:cubicBezTo>
                  <a:pt x="232" y="72"/>
                  <a:pt x="312" y="160"/>
                  <a:pt x="528" y="144"/>
                </a:cubicBezTo>
                <a:cubicBezTo>
                  <a:pt x="744" y="128"/>
                  <a:pt x="1288" y="24"/>
                  <a:pt x="1440" y="0"/>
                </a:cubicBezTo>
              </a:path>
            </a:pathLst>
          </a:custGeom>
          <a:noFill/>
          <a:ln w="12700" cmpd="sng">
            <a:solidFill>
              <a:schemeClr val="tx1"/>
            </a:solidFill>
            <a:round/>
            <a:headEnd/>
            <a:tailEnd/>
          </a:ln>
        </p:spPr>
        <p:txBody>
          <a:bodyPr wrap="none" anchor="ctr">
            <a:prstTxWarp prst="textNoShape">
              <a:avLst/>
            </a:prstTxWarp>
          </a:bodyPr>
          <a:lstStyle/>
          <a:p>
            <a:endParaRPr lang="en-US">
              <a:latin typeface="+mj-lt"/>
            </a:endParaRPr>
          </a:p>
        </p:txBody>
      </p:sp>
      <p:sp>
        <p:nvSpPr>
          <p:cNvPr id="14387" name="Freeform 51"/>
          <p:cNvSpPr>
            <a:spLocks/>
          </p:cNvSpPr>
          <p:nvPr/>
        </p:nvSpPr>
        <p:spPr bwMode="auto">
          <a:xfrm>
            <a:off x="6553200" y="4419600"/>
            <a:ext cx="2286000" cy="342900"/>
          </a:xfrm>
          <a:custGeom>
            <a:avLst/>
            <a:gdLst/>
            <a:ahLst/>
            <a:cxnLst>
              <a:cxn ang="0">
                <a:pos x="0" y="216"/>
              </a:cxn>
              <a:cxn ang="0">
                <a:pos x="240" y="168"/>
              </a:cxn>
              <a:cxn ang="0">
                <a:pos x="768" y="168"/>
              </a:cxn>
              <a:cxn ang="0">
                <a:pos x="1440" y="24"/>
              </a:cxn>
              <a:cxn ang="0">
                <a:pos x="1536" y="24"/>
              </a:cxn>
            </a:cxnLst>
            <a:rect l="0" t="0" r="r" b="b"/>
            <a:pathLst>
              <a:path w="1568" h="216">
                <a:moveTo>
                  <a:pt x="0" y="216"/>
                </a:moveTo>
                <a:cubicBezTo>
                  <a:pt x="56" y="196"/>
                  <a:pt x="112" y="176"/>
                  <a:pt x="240" y="168"/>
                </a:cubicBezTo>
                <a:cubicBezTo>
                  <a:pt x="368" y="160"/>
                  <a:pt x="568" y="192"/>
                  <a:pt x="768" y="168"/>
                </a:cubicBezTo>
                <a:cubicBezTo>
                  <a:pt x="968" y="144"/>
                  <a:pt x="1312" y="48"/>
                  <a:pt x="1440" y="24"/>
                </a:cubicBezTo>
                <a:cubicBezTo>
                  <a:pt x="1568" y="0"/>
                  <a:pt x="1552" y="12"/>
                  <a:pt x="1536" y="24"/>
                </a:cubicBezTo>
              </a:path>
            </a:pathLst>
          </a:custGeom>
          <a:noFill/>
          <a:ln w="12700" cmpd="sng">
            <a:solidFill>
              <a:schemeClr val="tx1"/>
            </a:solidFill>
            <a:round/>
            <a:headEnd/>
            <a:tailEnd/>
          </a:ln>
        </p:spPr>
        <p:txBody>
          <a:bodyPr wrap="none" anchor="ctr">
            <a:prstTxWarp prst="textNoShape">
              <a:avLst/>
            </a:prstTxWarp>
          </a:bodyPr>
          <a:lstStyle/>
          <a:p>
            <a:endParaRPr lang="en-US">
              <a:latin typeface="+mj-lt"/>
            </a:endParaRPr>
          </a:p>
        </p:txBody>
      </p:sp>
      <p:sp>
        <p:nvSpPr>
          <p:cNvPr id="14388" name="Freeform 52"/>
          <p:cNvSpPr>
            <a:spLocks/>
          </p:cNvSpPr>
          <p:nvPr/>
        </p:nvSpPr>
        <p:spPr bwMode="auto">
          <a:xfrm>
            <a:off x="6400800" y="4572000"/>
            <a:ext cx="2286000" cy="342900"/>
          </a:xfrm>
          <a:custGeom>
            <a:avLst/>
            <a:gdLst/>
            <a:ahLst/>
            <a:cxnLst>
              <a:cxn ang="0">
                <a:pos x="0" y="216"/>
              </a:cxn>
              <a:cxn ang="0">
                <a:pos x="240" y="168"/>
              </a:cxn>
              <a:cxn ang="0">
                <a:pos x="768" y="168"/>
              </a:cxn>
              <a:cxn ang="0">
                <a:pos x="1440" y="24"/>
              </a:cxn>
              <a:cxn ang="0">
                <a:pos x="1536" y="24"/>
              </a:cxn>
            </a:cxnLst>
            <a:rect l="0" t="0" r="r" b="b"/>
            <a:pathLst>
              <a:path w="1568" h="216">
                <a:moveTo>
                  <a:pt x="0" y="216"/>
                </a:moveTo>
                <a:cubicBezTo>
                  <a:pt x="56" y="196"/>
                  <a:pt x="112" y="176"/>
                  <a:pt x="240" y="168"/>
                </a:cubicBezTo>
                <a:cubicBezTo>
                  <a:pt x="368" y="160"/>
                  <a:pt x="568" y="192"/>
                  <a:pt x="768" y="168"/>
                </a:cubicBezTo>
                <a:cubicBezTo>
                  <a:pt x="968" y="144"/>
                  <a:pt x="1312" y="48"/>
                  <a:pt x="1440" y="24"/>
                </a:cubicBezTo>
                <a:cubicBezTo>
                  <a:pt x="1568" y="0"/>
                  <a:pt x="1552" y="12"/>
                  <a:pt x="1536" y="24"/>
                </a:cubicBezTo>
              </a:path>
            </a:pathLst>
          </a:custGeom>
          <a:noFill/>
          <a:ln w="12700" cmpd="sng">
            <a:solidFill>
              <a:schemeClr val="tx1"/>
            </a:solidFill>
            <a:round/>
            <a:headEnd/>
            <a:tailEnd/>
          </a:ln>
        </p:spPr>
        <p:txBody>
          <a:bodyPr wrap="none" anchor="ctr">
            <a:prstTxWarp prst="textNoShape">
              <a:avLst/>
            </a:prstTxWarp>
          </a:bodyPr>
          <a:lstStyle/>
          <a:p>
            <a:endParaRPr lang="en-US">
              <a:latin typeface="+mj-lt"/>
            </a:endParaRPr>
          </a:p>
        </p:txBody>
      </p:sp>
      <p:sp>
        <p:nvSpPr>
          <p:cNvPr id="14396" name="Freeform 60"/>
          <p:cNvSpPr>
            <a:spLocks/>
          </p:cNvSpPr>
          <p:nvPr/>
        </p:nvSpPr>
        <p:spPr bwMode="auto">
          <a:xfrm>
            <a:off x="6400800" y="3505200"/>
            <a:ext cx="2286000" cy="457200"/>
          </a:xfrm>
          <a:custGeom>
            <a:avLst/>
            <a:gdLst/>
            <a:ahLst/>
            <a:cxnLst>
              <a:cxn ang="0">
                <a:pos x="0" y="288"/>
              </a:cxn>
              <a:cxn ang="0">
                <a:pos x="144" y="96"/>
              </a:cxn>
              <a:cxn ang="0">
                <a:pos x="528" y="144"/>
              </a:cxn>
              <a:cxn ang="0">
                <a:pos x="1440" y="0"/>
              </a:cxn>
            </a:cxnLst>
            <a:rect l="0" t="0" r="r" b="b"/>
            <a:pathLst>
              <a:path w="1440" h="288">
                <a:moveTo>
                  <a:pt x="0" y="288"/>
                </a:moveTo>
                <a:cubicBezTo>
                  <a:pt x="28" y="204"/>
                  <a:pt x="56" y="120"/>
                  <a:pt x="144" y="96"/>
                </a:cubicBezTo>
                <a:cubicBezTo>
                  <a:pt x="232" y="72"/>
                  <a:pt x="312" y="160"/>
                  <a:pt x="528" y="144"/>
                </a:cubicBezTo>
                <a:cubicBezTo>
                  <a:pt x="744" y="128"/>
                  <a:pt x="1288" y="24"/>
                  <a:pt x="1440" y="0"/>
                </a:cubicBezTo>
              </a:path>
            </a:pathLst>
          </a:custGeom>
          <a:noFill/>
          <a:ln w="38100" cap="flat" cmpd="sng">
            <a:solidFill>
              <a:schemeClr val="tx1">
                <a:alpha val="39000"/>
              </a:schemeClr>
            </a:solidFill>
            <a:prstDash val="solid"/>
            <a:round/>
            <a:headEnd/>
            <a:tailEnd/>
          </a:ln>
        </p:spPr>
        <p:txBody>
          <a:bodyPr wrap="none" anchor="ctr">
            <a:prstTxWarp prst="textNoShape">
              <a:avLst/>
            </a:prstTxWarp>
          </a:bodyPr>
          <a:lstStyle/>
          <a:p>
            <a:endParaRPr lang="en-US">
              <a:latin typeface="+mj-lt"/>
            </a:endParaRPr>
          </a:p>
        </p:txBody>
      </p:sp>
      <p:sp>
        <p:nvSpPr>
          <p:cNvPr id="14397" name="Freeform 61"/>
          <p:cNvSpPr>
            <a:spLocks/>
          </p:cNvSpPr>
          <p:nvPr/>
        </p:nvSpPr>
        <p:spPr bwMode="auto">
          <a:xfrm>
            <a:off x="6324600" y="3581400"/>
            <a:ext cx="2286000" cy="457200"/>
          </a:xfrm>
          <a:custGeom>
            <a:avLst/>
            <a:gdLst/>
            <a:ahLst/>
            <a:cxnLst>
              <a:cxn ang="0">
                <a:pos x="0" y="288"/>
              </a:cxn>
              <a:cxn ang="0">
                <a:pos x="144" y="96"/>
              </a:cxn>
              <a:cxn ang="0">
                <a:pos x="528" y="144"/>
              </a:cxn>
              <a:cxn ang="0">
                <a:pos x="1440" y="0"/>
              </a:cxn>
            </a:cxnLst>
            <a:rect l="0" t="0" r="r" b="b"/>
            <a:pathLst>
              <a:path w="1440" h="288">
                <a:moveTo>
                  <a:pt x="0" y="288"/>
                </a:moveTo>
                <a:cubicBezTo>
                  <a:pt x="28" y="204"/>
                  <a:pt x="56" y="120"/>
                  <a:pt x="144" y="96"/>
                </a:cubicBezTo>
                <a:cubicBezTo>
                  <a:pt x="232" y="72"/>
                  <a:pt x="312" y="160"/>
                  <a:pt x="528" y="144"/>
                </a:cubicBezTo>
                <a:cubicBezTo>
                  <a:pt x="744" y="128"/>
                  <a:pt x="1288" y="24"/>
                  <a:pt x="1440" y="0"/>
                </a:cubicBezTo>
              </a:path>
            </a:pathLst>
          </a:custGeom>
          <a:noFill/>
          <a:ln w="12700" cap="flat" cmpd="sng">
            <a:solidFill>
              <a:schemeClr val="tx1">
                <a:alpha val="39000"/>
              </a:schemeClr>
            </a:solidFill>
            <a:prstDash val="solid"/>
            <a:round/>
            <a:headEnd/>
            <a:tailEnd/>
          </a:ln>
        </p:spPr>
        <p:txBody>
          <a:bodyPr wrap="none" anchor="ctr">
            <a:prstTxWarp prst="textNoShape">
              <a:avLst/>
            </a:prstTxWarp>
          </a:bodyPr>
          <a:lstStyle/>
          <a:p>
            <a:endParaRPr lang="en-US">
              <a:latin typeface="+mj-lt"/>
            </a:endParaRPr>
          </a:p>
        </p:txBody>
      </p:sp>
      <p:sp>
        <p:nvSpPr>
          <p:cNvPr id="14398" name="Freeform 62"/>
          <p:cNvSpPr>
            <a:spLocks/>
          </p:cNvSpPr>
          <p:nvPr/>
        </p:nvSpPr>
        <p:spPr bwMode="auto">
          <a:xfrm>
            <a:off x="6400800" y="3429000"/>
            <a:ext cx="2286000" cy="457200"/>
          </a:xfrm>
          <a:custGeom>
            <a:avLst/>
            <a:gdLst/>
            <a:ahLst/>
            <a:cxnLst>
              <a:cxn ang="0">
                <a:pos x="0" y="288"/>
              </a:cxn>
              <a:cxn ang="0">
                <a:pos x="144" y="96"/>
              </a:cxn>
              <a:cxn ang="0">
                <a:pos x="528" y="144"/>
              </a:cxn>
              <a:cxn ang="0">
                <a:pos x="1440" y="0"/>
              </a:cxn>
            </a:cxnLst>
            <a:rect l="0" t="0" r="r" b="b"/>
            <a:pathLst>
              <a:path w="1440" h="288">
                <a:moveTo>
                  <a:pt x="0" y="288"/>
                </a:moveTo>
                <a:cubicBezTo>
                  <a:pt x="28" y="204"/>
                  <a:pt x="56" y="120"/>
                  <a:pt x="144" y="96"/>
                </a:cubicBezTo>
                <a:cubicBezTo>
                  <a:pt x="232" y="72"/>
                  <a:pt x="312" y="160"/>
                  <a:pt x="528" y="144"/>
                </a:cubicBezTo>
                <a:cubicBezTo>
                  <a:pt x="744" y="128"/>
                  <a:pt x="1288" y="24"/>
                  <a:pt x="1440" y="0"/>
                </a:cubicBezTo>
              </a:path>
            </a:pathLst>
          </a:custGeom>
          <a:noFill/>
          <a:ln w="12700" cap="flat" cmpd="sng">
            <a:solidFill>
              <a:schemeClr val="tx1">
                <a:alpha val="39000"/>
              </a:schemeClr>
            </a:solidFill>
            <a:prstDash val="solid"/>
            <a:round/>
            <a:headEnd/>
            <a:tailEnd/>
          </a:ln>
        </p:spPr>
        <p:txBody>
          <a:bodyPr wrap="none" anchor="ctr">
            <a:prstTxWarp prst="textNoShape">
              <a:avLst/>
            </a:prstTxWarp>
          </a:bodyPr>
          <a:lstStyle/>
          <a:p>
            <a:endParaRPr lang="en-US">
              <a:latin typeface="+mj-lt"/>
            </a:endParaRPr>
          </a:p>
        </p:txBody>
      </p:sp>
      <p:sp>
        <p:nvSpPr>
          <p:cNvPr id="14399" name="Line 63"/>
          <p:cNvSpPr>
            <a:spLocks noChangeShapeType="1"/>
          </p:cNvSpPr>
          <p:nvPr/>
        </p:nvSpPr>
        <p:spPr bwMode="auto">
          <a:xfrm>
            <a:off x="6858000" y="3886200"/>
            <a:ext cx="0" cy="685800"/>
          </a:xfrm>
          <a:prstGeom prst="line">
            <a:avLst/>
          </a:prstGeom>
          <a:noFill/>
          <a:ln w="9525">
            <a:solidFill>
              <a:schemeClr val="tx1">
                <a:alpha val="39000"/>
              </a:schemeClr>
            </a:solidFill>
            <a:round/>
            <a:headEnd/>
            <a:tailEnd type="triangle" w="med" len="med"/>
          </a:ln>
        </p:spPr>
        <p:txBody>
          <a:bodyPr wrap="none" anchor="ctr">
            <a:prstTxWarp prst="textNoShape">
              <a:avLst/>
            </a:prstTxWarp>
          </a:bodyPr>
          <a:lstStyle/>
          <a:p>
            <a:endParaRPr lang="en-US">
              <a:latin typeface="+mj-lt"/>
            </a:endParaRPr>
          </a:p>
        </p:txBody>
      </p:sp>
      <p:sp>
        <p:nvSpPr>
          <p:cNvPr id="14400" name="Line 64"/>
          <p:cNvSpPr>
            <a:spLocks noChangeShapeType="1"/>
          </p:cNvSpPr>
          <p:nvPr/>
        </p:nvSpPr>
        <p:spPr bwMode="auto">
          <a:xfrm>
            <a:off x="7543800" y="3886200"/>
            <a:ext cx="0" cy="762000"/>
          </a:xfrm>
          <a:prstGeom prst="line">
            <a:avLst/>
          </a:prstGeom>
          <a:noFill/>
          <a:ln w="9525">
            <a:solidFill>
              <a:schemeClr val="tx1">
                <a:alpha val="39000"/>
              </a:schemeClr>
            </a:solidFill>
            <a:round/>
            <a:headEnd/>
            <a:tailEnd type="triangle" w="med" len="med"/>
          </a:ln>
        </p:spPr>
        <p:txBody>
          <a:bodyPr wrap="none" anchor="ctr">
            <a:prstTxWarp prst="textNoShape">
              <a:avLst/>
            </a:prstTxWarp>
          </a:bodyPr>
          <a:lstStyle/>
          <a:p>
            <a:endParaRPr lang="en-US">
              <a:latin typeface="+mj-lt"/>
            </a:endParaRPr>
          </a:p>
        </p:txBody>
      </p:sp>
      <p:sp>
        <p:nvSpPr>
          <p:cNvPr id="14401" name="Line 65"/>
          <p:cNvSpPr>
            <a:spLocks noChangeShapeType="1"/>
          </p:cNvSpPr>
          <p:nvPr/>
        </p:nvSpPr>
        <p:spPr bwMode="auto">
          <a:xfrm>
            <a:off x="8229600" y="3886200"/>
            <a:ext cx="0" cy="609600"/>
          </a:xfrm>
          <a:prstGeom prst="line">
            <a:avLst/>
          </a:prstGeom>
          <a:noFill/>
          <a:ln w="9525">
            <a:solidFill>
              <a:schemeClr val="tx1">
                <a:alpha val="39000"/>
              </a:schemeClr>
            </a:solidFill>
            <a:round/>
            <a:headEnd/>
            <a:tailEnd type="triangle" w="med" len="med"/>
          </a:ln>
        </p:spPr>
        <p:txBody>
          <a:bodyPr wrap="none" anchor="ctr">
            <a:prstTxWarp prst="textNoShape">
              <a:avLst/>
            </a:prstTxWarp>
          </a:bodyPr>
          <a:lstStyle/>
          <a:p>
            <a:endParaRPr lang="en-US">
              <a:latin typeface="+mj-lt"/>
            </a:endParaRPr>
          </a:p>
        </p:txBody>
      </p:sp>
      <p:sp>
        <p:nvSpPr>
          <p:cNvPr id="14402" name="Freeform 66"/>
          <p:cNvSpPr>
            <a:spLocks/>
          </p:cNvSpPr>
          <p:nvPr/>
        </p:nvSpPr>
        <p:spPr bwMode="auto">
          <a:xfrm>
            <a:off x="6400800" y="3048000"/>
            <a:ext cx="2362200" cy="381000"/>
          </a:xfrm>
          <a:custGeom>
            <a:avLst/>
            <a:gdLst/>
            <a:ahLst/>
            <a:cxnLst>
              <a:cxn ang="0">
                <a:pos x="0" y="240"/>
              </a:cxn>
              <a:cxn ang="0">
                <a:pos x="576" y="0"/>
              </a:cxn>
              <a:cxn ang="0">
                <a:pos x="1920" y="240"/>
              </a:cxn>
              <a:cxn ang="0">
                <a:pos x="3360" y="0"/>
              </a:cxn>
            </a:cxnLst>
            <a:rect l="0" t="0" r="r" b="b"/>
            <a:pathLst>
              <a:path w="3360" h="240">
                <a:moveTo>
                  <a:pt x="0" y="240"/>
                </a:moveTo>
                <a:cubicBezTo>
                  <a:pt x="128" y="120"/>
                  <a:pt x="256" y="0"/>
                  <a:pt x="576" y="0"/>
                </a:cubicBezTo>
                <a:cubicBezTo>
                  <a:pt x="896" y="0"/>
                  <a:pt x="1456" y="240"/>
                  <a:pt x="1920" y="240"/>
                </a:cubicBezTo>
                <a:cubicBezTo>
                  <a:pt x="2384" y="240"/>
                  <a:pt x="3120" y="40"/>
                  <a:pt x="3360" y="0"/>
                </a:cubicBezTo>
              </a:path>
            </a:pathLst>
          </a:custGeom>
          <a:noFill/>
          <a:ln w="38100" cmpd="sng">
            <a:solidFill>
              <a:srgbClr val="800040"/>
            </a:solidFill>
            <a:round/>
            <a:headEnd/>
            <a:tailEnd/>
          </a:ln>
        </p:spPr>
        <p:txBody>
          <a:bodyPr wrap="none" anchor="ctr">
            <a:prstTxWarp prst="textNoShape">
              <a:avLst/>
            </a:prstTxWarp>
          </a:bodyPr>
          <a:lstStyle/>
          <a:p>
            <a:endParaRPr lang="en-US">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272C6970-544F-C64C-97A3-A014BFE6A487}" type="slidenum">
              <a:rPr lang="en-US"/>
              <a:pPr/>
              <a:t>23</a:t>
            </a:fld>
            <a:endParaRPr lang="en-US"/>
          </a:p>
        </p:txBody>
      </p:sp>
      <p:sp>
        <p:nvSpPr>
          <p:cNvPr id="29698" name="Rectangle 2"/>
          <p:cNvSpPr>
            <a:spLocks noGrp="1" noChangeArrowheads="1"/>
          </p:cNvSpPr>
          <p:nvPr>
            <p:ph type="title"/>
          </p:nvPr>
        </p:nvSpPr>
        <p:spPr>
          <a:xfrm>
            <a:off x="228600" y="228600"/>
            <a:ext cx="8686800" cy="1143000"/>
          </a:xfrm>
        </p:spPr>
        <p:txBody>
          <a:bodyPr/>
          <a:lstStyle/>
          <a:p>
            <a:r>
              <a:rPr lang="en-US" sz="3600"/>
              <a:t>Error/spread as functions of localization length scale, T31 perfect model</a:t>
            </a:r>
            <a:endParaRPr lang="en-US"/>
          </a:p>
        </p:txBody>
      </p:sp>
      <p:sp>
        <p:nvSpPr>
          <p:cNvPr id="29706" name="Rectangle 10"/>
          <p:cNvSpPr>
            <a:spLocks noChangeArrowheads="1"/>
          </p:cNvSpPr>
          <p:nvPr/>
        </p:nvSpPr>
        <p:spPr bwMode="auto">
          <a:xfrm>
            <a:off x="327025" y="5843588"/>
            <a:ext cx="7650778" cy="707886"/>
          </a:xfrm>
          <a:prstGeom prst="rect">
            <a:avLst/>
          </a:prstGeom>
          <a:noFill/>
          <a:ln w="9525">
            <a:noFill/>
            <a:miter lim="800000"/>
            <a:headEnd/>
            <a:tailEnd/>
          </a:ln>
        </p:spPr>
        <p:txBody>
          <a:bodyPr wrap="none">
            <a:prstTxWarp prst="textNoShape">
              <a:avLst/>
            </a:prstTxWarp>
            <a:spAutoFit/>
          </a:bodyPr>
          <a:lstStyle/>
          <a:p>
            <a:r>
              <a:rPr lang="en-US" sz="2000" dirty="0" smtClean="0">
                <a:solidFill>
                  <a:srgbClr val="800040"/>
                </a:solidFill>
                <a:latin typeface="+mj-lt"/>
              </a:rPr>
              <a:t>Bottom line on errors: for </a:t>
            </a:r>
            <a:r>
              <a:rPr lang="en-US" sz="2000" i="1" dirty="0">
                <a:solidFill>
                  <a:srgbClr val="800040"/>
                </a:solidFill>
                <a:latin typeface="+mj-lt"/>
              </a:rPr>
              <a:t>perfect-model simulation</a:t>
            </a:r>
            <a:r>
              <a:rPr lang="en-US" sz="2000" dirty="0">
                <a:solidFill>
                  <a:srgbClr val="800040"/>
                </a:solidFill>
                <a:latin typeface="+mj-lt"/>
              </a:rPr>
              <a:t>, covariance inflation </a:t>
            </a:r>
          </a:p>
          <a:p>
            <a:r>
              <a:rPr lang="en-US" sz="2000" dirty="0">
                <a:solidFill>
                  <a:srgbClr val="800040"/>
                </a:solidFill>
                <a:latin typeface="+mj-lt"/>
              </a:rPr>
              <a:t>is more accurate; deleterious effect of additive random noise.</a:t>
            </a:r>
            <a:endParaRPr lang="en-US" dirty="0">
              <a:latin typeface="+mj-lt"/>
            </a:endParaRPr>
          </a:p>
        </p:txBody>
      </p:sp>
      <p:pic>
        <p:nvPicPr>
          <p:cNvPr id="6" name="Picture 5" descr="Picture 8.png"/>
          <p:cNvPicPr>
            <a:picLocks noChangeAspect="1"/>
          </p:cNvPicPr>
          <p:nvPr/>
        </p:nvPicPr>
        <p:blipFill>
          <a:blip r:embed="rId3"/>
          <a:stretch>
            <a:fillRect/>
          </a:stretch>
        </p:blipFill>
        <p:spPr>
          <a:xfrm>
            <a:off x="1447800" y="1447800"/>
            <a:ext cx="6321630" cy="440511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B302A5B-D00F-5748-A5F9-F4760D41DB78}" type="slidenum">
              <a:rPr lang="en-US"/>
              <a:pPr/>
              <a:t>24</a:t>
            </a:fld>
            <a:endParaRPr lang="en-US"/>
          </a:p>
        </p:txBody>
      </p:sp>
      <p:sp>
        <p:nvSpPr>
          <p:cNvPr id="15362" name="Rectangle 2"/>
          <p:cNvSpPr>
            <a:spLocks noGrp="1" noChangeArrowheads="1"/>
          </p:cNvSpPr>
          <p:nvPr>
            <p:ph type="title"/>
          </p:nvPr>
        </p:nvSpPr>
        <p:spPr>
          <a:xfrm>
            <a:off x="228600" y="381000"/>
            <a:ext cx="8686800" cy="1143000"/>
          </a:xfrm>
        </p:spPr>
        <p:txBody>
          <a:bodyPr/>
          <a:lstStyle/>
          <a:p>
            <a:r>
              <a:rPr lang="en-US"/>
              <a:t>Imperfect-model results:</a:t>
            </a:r>
            <a:br>
              <a:rPr lang="en-US"/>
            </a:br>
            <a:r>
              <a:rPr lang="en-US" sz="3200"/>
              <a:t>nature run &amp; imperfect model climatologies</a:t>
            </a:r>
            <a:endParaRPr lang="en-US"/>
          </a:p>
        </p:txBody>
      </p:sp>
      <p:sp>
        <p:nvSpPr>
          <p:cNvPr id="15363" name="Rectangle 3"/>
          <p:cNvSpPr>
            <a:spLocks noGrp="1" noChangeArrowheads="1"/>
          </p:cNvSpPr>
          <p:nvPr>
            <p:ph type="body" idx="1"/>
          </p:nvPr>
        </p:nvSpPr>
        <p:spPr>
          <a:xfrm>
            <a:off x="762000" y="4800600"/>
            <a:ext cx="7696200" cy="1905000"/>
          </a:xfrm>
        </p:spPr>
        <p:txBody>
          <a:bodyPr/>
          <a:lstStyle/>
          <a:p>
            <a:r>
              <a:rPr lang="en-US" sz="2400"/>
              <a:t>6 K less difference in pole-to-equator temperature difference in T42 nature run</a:t>
            </a:r>
          </a:p>
          <a:p>
            <a:r>
              <a:rPr lang="en-US" sz="2400"/>
              <a:t>Less surface drag in T42 nature run results in more barotropic jet structure.</a:t>
            </a:r>
            <a:endParaRPr lang="en-US"/>
          </a:p>
        </p:txBody>
      </p:sp>
      <p:pic>
        <p:nvPicPr>
          <p:cNvPr id="6" name="Picture 5" descr="Picture 9.png"/>
          <p:cNvPicPr>
            <a:picLocks noChangeAspect="1"/>
          </p:cNvPicPr>
          <p:nvPr/>
        </p:nvPicPr>
        <p:blipFill>
          <a:blip r:embed="rId3"/>
          <a:stretch>
            <a:fillRect/>
          </a:stretch>
        </p:blipFill>
        <p:spPr>
          <a:xfrm>
            <a:off x="0" y="1817877"/>
            <a:ext cx="9144000" cy="322224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FE99FD3-471E-C446-884E-5E684408FCE5}" type="slidenum">
              <a:rPr lang="en-US"/>
              <a:pPr/>
              <a:t>25</a:t>
            </a:fld>
            <a:endParaRPr lang="en-US"/>
          </a:p>
        </p:txBody>
      </p:sp>
      <p:sp>
        <p:nvSpPr>
          <p:cNvPr id="11266" name="Rectangle 2"/>
          <p:cNvSpPr>
            <a:spLocks noGrp="1" noChangeArrowheads="1"/>
          </p:cNvSpPr>
          <p:nvPr>
            <p:ph type="title"/>
          </p:nvPr>
        </p:nvSpPr>
        <p:spPr>
          <a:xfrm>
            <a:off x="685800" y="228600"/>
            <a:ext cx="7772400" cy="1143000"/>
          </a:xfrm>
        </p:spPr>
        <p:txBody>
          <a:bodyPr/>
          <a:lstStyle/>
          <a:p>
            <a:r>
              <a:rPr lang="en-US" dirty="0"/>
              <a:t>Model error additive noise</a:t>
            </a:r>
            <a:r>
              <a:rPr lang="en-US" dirty="0" smtClean="0"/>
              <a:t> </a:t>
            </a:r>
            <a:br>
              <a:rPr lang="en-US" dirty="0" smtClean="0"/>
            </a:br>
            <a:r>
              <a:rPr lang="en-US" dirty="0" smtClean="0"/>
              <a:t>zonal </a:t>
            </a:r>
            <a:r>
              <a:rPr lang="en-US" dirty="0"/>
              <a:t>structure</a:t>
            </a:r>
          </a:p>
        </p:txBody>
      </p:sp>
      <p:sp>
        <p:nvSpPr>
          <p:cNvPr id="11267" name="Rectangle 3"/>
          <p:cNvSpPr>
            <a:spLocks noGrp="1" noChangeArrowheads="1"/>
          </p:cNvSpPr>
          <p:nvPr>
            <p:ph type="body" idx="1"/>
          </p:nvPr>
        </p:nvSpPr>
        <p:spPr>
          <a:xfrm>
            <a:off x="685800" y="4572000"/>
            <a:ext cx="7772400" cy="1143000"/>
          </a:xfrm>
        </p:spPr>
        <p:txBody>
          <a:bodyPr/>
          <a:lstStyle/>
          <a:p>
            <a:pPr>
              <a:lnSpc>
                <a:spcPct val="90000"/>
              </a:lnSpc>
            </a:pPr>
            <a:r>
              <a:rPr lang="en-US" sz="2000"/>
              <a:t>Plots show the zonal-mean states of the various perturbed model integrations that were used to generate the additive noise for the imperfect-model simulations.</a:t>
            </a:r>
            <a:endParaRPr lang="en-US" sz="1600"/>
          </a:p>
          <a:p>
            <a:pPr>
              <a:lnSpc>
                <a:spcPct val="90000"/>
              </a:lnSpc>
            </a:pPr>
            <a:r>
              <a:rPr lang="en-US" sz="2000"/>
              <a:t>Additive noise for imperfect model simulations consisted of 50 random samples from nature runs from perturbed models; zero-mean perturbation enforced. 0-24 h tendencies as with perfect model did not work well given substantial model error.</a:t>
            </a:r>
            <a:endParaRPr lang="en-US" sz="2800"/>
          </a:p>
        </p:txBody>
      </p:sp>
      <p:pic>
        <p:nvPicPr>
          <p:cNvPr id="6" name="Picture 5" descr="Picture 13.png"/>
          <p:cNvPicPr>
            <a:picLocks noChangeAspect="1"/>
          </p:cNvPicPr>
          <p:nvPr/>
        </p:nvPicPr>
        <p:blipFill>
          <a:blip r:embed="rId3"/>
          <a:stretch>
            <a:fillRect/>
          </a:stretch>
        </p:blipFill>
        <p:spPr>
          <a:xfrm>
            <a:off x="0" y="1693000"/>
            <a:ext cx="9144000" cy="3472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62BAC0E5-8EC0-484D-8AAD-A3DAE780BD72}" type="slidenum">
              <a:rPr lang="en-US"/>
              <a:pPr/>
              <a:t>26</a:t>
            </a:fld>
            <a:endParaRPr lang="en-US"/>
          </a:p>
        </p:txBody>
      </p:sp>
      <p:sp>
        <p:nvSpPr>
          <p:cNvPr id="46086" name="Rectangle 6"/>
          <p:cNvSpPr>
            <a:spLocks noChangeArrowheads="1"/>
          </p:cNvSpPr>
          <p:nvPr/>
        </p:nvSpPr>
        <p:spPr bwMode="auto">
          <a:xfrm>
            <a:off x="762000" y="381000"/>
            <a:ext cx="5635828" cy="461665"/>
          </a:xfrm>
          <a:prstGeom prst="rect">
            <a:avLst/>
          </a:prstGeom>
          <a:noFill/>
          <a:ln w="9525">
            <a:noFill/>
            <a:miter lim="800000"/>
            <a:headEnd/>
            <a:tailEnd/>
          </a:ln>
        </p:spPr>
        <p:txBody>
          <a:bodyPr wrap="none">
            <a:prstTxWarp prst="textNoShape">
              <a:avLst/>
            </a:prstTxWarp>
            <a:spAutoFit/>
          </a:bodyPr>
          <a:lstStyle/>
          <a:p>
            <a:r>
              <a:rPr lang="en-US" dirty="0">
                <a:latin typeface="+mj-lt"/>
              </a:rPr>
              <a:t>Evolved, 3000 km localization, 10% inflation</a:t>
            </a:r>
          </a:p>
        </p:txBody>
      </p:sp>
      <p:sp>
        <p:nvSpPr>
          <p:cNvPr id="46087" name="Rectangle 7"/>
          <p:cNvSpPr>
            <a:spLocks noChangeArrowheads="1"/>
          </p:cNvSpPr>
          <p:nvPr/>
        </p:nvSpPr>
        <p:spPr bwMode="auto">
          <a:xfrm>
            <a:off x="762000" y="3657600"/>
            <a:ext cx="5635828" cy="461665"/>
          </a:xfrm>
          <a:prstGeom prst="rect">
            <a:avLst/>
          </a:prstGeom>
          <a:noFill/>
          <a:ln w="9525">
            <a:noFill/>
            <a:miter lim="800000"/>
            <a:headEnd/>
            <a:tailEnd/>
          </a:ln>
        </p:spPr>
        <p:txBody>
          <a:bodyPr wrap="none">
            <a:prstTxWarp prst="textNoShape">
              <a:avLst/>
            </a:prstTxWarp>
            <a:spAutoFit/>
          </a:bodyPr>
          <a:lstStyle/>
          <a:p>
            <a:r>
              <a:rPr lang="en-US" dirty="0">
                <a:latin typeface="+mj-lt"/>
              </a:rPr>
              <a:t>Evolved, 4000 km localization, 20% inflation</a:t>
            </a:r>
          </a:p>
        </p:txBody>
      </p:sp>
      <p:sp>
        <p:nvSpPr>
          <p:cNvPr id="46088" name="Rectangle 8"/>
          <p:cNvSpPr>
            <a:spLocks noChangeArrowheads="1"/>
          </p:cNvSpPr>
          <p:nvPr/>
        </p:nvSpPr>
        <p:spPr bwMode="auto">
          <a:xfrm>
            <a:off x="7315200" y="1143000"/>
            <a:ext cx="1677863" cy="4770537"/>
          </a:xfrm>
          <a:prstGeom prst="rect">
            <a:avLst/>
          </a:prstGeom>
          <a:noFill/>
          <a:ln w="9525">
            <a:noFill/>
            <a:miter lim="800000"/>
            <a:headEnd/>
            <a:tailEnd/>
          </a:ln>
        </p:spPr>
        <p:txBody>
          <a:bodyPr wrap="none">
            <a:prstTxWarp prst="textNoShape">
              <a:avLst/>
            </a:prstTxWarp>
            <a:spAutoFit/>
          </a:bodyPr>
          <a:lstStyle/>
          <a:p>
            <a:r>
              <a:rPr lang="en-US" sz="1600" dirty="0">
                <a:latin typeface="+mj-lt"/>
              </a:rPr>
              <a:t>grey line is </a:t>
            </a:r>
          </a:p>
          <a:p>
            <a:r>
              <a:rPr lang="en-US" sz="1600" dirty="0">
                <a:latin typeface="+mj-lt"/>
              </a:rPr>
              <a:t>error result from </a:t>
            </a:r>
            <a:br>
              <a:rPr lang="en-US" sz="1600" dirty="0">
                <a:latin typeface="+mj-lt"/>
              </a:rPr>
            </a:br>
            <a:r>
              <a:rPr lang="en-US" sz="1600" dirty="0">
                <a:latin typeface="+mj-lt"/>
              </a:rPr>
              <a:t>non-evolved</a:t>
            </a:r>
          </a:p>
          <a:p>
            <a:r>
              <a:rPr lang="en-US" sz="1600" dirty="0">
                <a:latin typeface="+mj-lt"/>
              </a:rPr>
              <a:t>additive noise</a:t>
            </a:r>
          </a:p>
          <a:p>
            <a:r>
              <a:rPr lang="en-US" sz="1600" dirty="0">
                <a:latin typeface="+mj-lt"/>
              </a:rPr>
              <a:t>(replicated from</a:t>
            </a:r>
          </a:p>
          <a:p>
            <a:r>
              <a:rPr lang="en-US" sz="1600" dirty="0">
                <a:latin typeface="+mj-lt"/>
              </a:rPr>
              <a:t>slide 12)</a:t>
            </a:r>
          </a:p>
          <a:p>
            <a:endParaRPr lang="en-US" sz="1600" dirty="0">
              <a:latin typeface="+mj-lt"/>
            </a:endParaRPr>
          </a:p>
          <a:p>
            <a:r>
              <a:rPr lang="en-US" sz="1600" dirty="0">
                <a:latin typeface="+mj-lt"/>
              </a:rPr>
              <a:t>higher error in</a:t>
            </a:r>
          </a:p>
          <a:p>
            <a:r>
              <a:rPr lang="en-US" sz="1600" dirty="0">
                <a:latin typeface="+mj-lt"/>
              </a:rPr>
              <a:t>tropics, less</a:t>
            </a:r>
          </a:p>
          <a:p>
            <a:r>
              <a:rPr lang="en-US" sz="1600" dirty="0">
                <a:latin typeface="+mj-lt"/>
              </a:rPr>
              <a:t>spread than error.</a:t>
            </a:r>
          </a:p>
          <a:p>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a:p>
            <a:r>
              <a:rPr lang="en-US" sz="1600" dirty="0">
                <a:latin typeface="+mj-lt"/>
              </a:rPr>
              <a:t>now slightly</a:t>
            </a:r>
          </a:p>
          <a:p>
            <a:r>
              <a:rPr lang="en-US" sz="1600" dirty="0">
                <a:latin typeface="+mj-lt"/>
              </a:rPr>
              <a:t>reduced error</a:t>
            </a:r>
          </a:p>
          <a:p>
            <a:r>
              <a:rPr lang="en-US" sz="1600" dirty="0">
                <a:latin typeface="+mj-lt"/>
              </a:rPr>
              <a:t>in tropics, much</a:t>
            </a:r>
          </a:p>
          <a:p>
            <a:r>
              <a:rPr lang="en-US" sz="1600" dirty="0">
                <a:latin typeface="+mj-lt"/>
              </a:rPr>
              <a:t>greater spread </a:t>
            </a:r>
          </a:p>
          <a:p>
            <a:r>
              <a:rPr lang="en-US" sz="1600" dirty="0">
                <a:latin typeface="+mj-lt"/>
              </a:rPr>
              <a:t>than error.</a:t>
            </a:r>
            <a:endParaRPr lang="en-US" dirty="0">
              <a:latin typeface="+mj-lt"/>
            </a:endParaRPr>
          </a:p>
        </p:txBody>
      </p:sp>
      <p:sp>
        <p:nvSpPr>
          <p:cNvPr id="46092" name="Oval 12"/>
          <p:cNvSpPr>
            <a:spLocks noChangeArrowheads="1"/>
          </p:cNvSpPr>
          <p:nvPr/>
        </p:nvSpPr>
        <p:spPr bwMode="auto">
          <a:xfrm>
            <a:off x="457200" y="533400"/>
            <a:ext cx="152400" cy="1524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46093" name="Oval 13"/>
          <p:cNvSpPr>
            <a:spLocks noChangeArrowheads="1"/>
          </p:cNvSpPr>
          <p:nvPr/>
        </p:nvSpPr>
        <p:spPr bwMode="auto">
          <a:xfrm>
            <a:off x="457200" y="3733800"/>
            <a:ext cx="152400" cy="1524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pic>
        <p:nvPicPr>
          <p:cNvPr id="12" name="Picture 11" descr="Picture 14.png"/>
          <p:cNvPicPr>
            <a:picLocks noChangeAspect="1"/>
          </p:cNvPicPr>
          <p:nvPr/>
        </p:nvPicPr>
        <p:blipFill>
          <a:blip r:embed="rId3"/>
          <a:stretch>
            <a:fillRect/>
          </a:stretch>
        </p:blipFill>
        <p:spPr>
          <a:xfrm>
            <a:off x="-1" y="838200"/>
            <a:ext cx="7349429" cy="2743200"/>
          </a:xfrm>
          <a:prstGeom prst="rect">
            <a:avLst/>
          </a:prstGeom>
        </p:spPr>
      </p:pic>
      <p:pic>
        <p:nvPicPr>
          <p:cNvPr id="14" name="Picture 13" descr="Picture 15.png"/>
          <p:cNvPicPr>
            <a:picLocks noChangeAspect="1"/>
          </p:cNvPicPr>
          <p:nvPr/>
        </p:nvPicPr>
        <p:blipFill>
          <a:blip r:embed="rId4"/>
          <a:stretch>
            <a:fillRect/>
          </a:stretch>
        </p:blipFill>
        <p:spPr>
          <a:xfrm>
            <a:off x="0" y="4038600"/>
            <a:ext cx="7420612" cy="2743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09600"/>
          </a:xfrm>
        </p:spPr>
        <p:txBody>
          <a:bodyPr/>
          <a:lstStyle/>
          <a:p>
            <a:r>
              <a:rPr lang="en-US" sz="4800" dirty="0" smtClean="0"/>
              <a:t>Spread-error consistency</a:t>
            </a:r>
            <a:endParaRPr lang="en-US" sz="4800" dirty="0"/>
          </a:p>
        </p:txBody>
      </p:sp>
      <p:sp>
        <p:nvSpPr>
          <p:cNvPr id="4" name="Slide Number Placeholder 3"/>
          <p:cNvSpPr>
            <a:spLocks noGrp="1"/>
          </p:cNvSpPr>
          <p:nvPr>
            <p:ph type="sldNum" sz="quarter" idx="12"/>
          </p:nvPr>
        </p:nvSpPr>
        <p:spPr/>
        <p:txBody>
          <a:bodyPr/>
          <a:lstStyle/>
          <a:p>
            <a:fld id="{45F086F8-705D-464C-B49C-59BA438EE11F}" type="slidenum">
              <a:rPr lang="en-US" smtClean="0"/>
              <a:pPr/>
              <a:t>3</a:t>
            </a:fld>
            <a:endParaRPr lang="en-US"/>
          </a:p>
        </p:txBody>
      </p:sp>
      <p:sp>
        <p:nvSpPr>
          <p:cNvPr id="6" name="TextBox 5"/>
          <p:cNvSpPr txBox="1"/>
          <p:nvPr/>
        </p:nvSpPr>
        <p:spPr>
          <a:xfrm>
            <a:off x="381000" y="4724400"/>
            <a:ext cx="8382000" cy="1938992"/>
          </a:xfrm>
          <a:prstGeom prst="rect">
            <a:avLst/>
          </a:prstGeom>
          <a:noFill/>
        </p:spPr>
        <p:txBody>
          <a:bodyPr wrap="square" rtlCol="0">
            <a:spAutoFit/>
          </a:bodyPr>
          <a:lstStyle/>
          <a:p>
            <a:r>
              <a:rPr lang="en-US" b="1" dirty="0">
                <a:solidFill>
                  <a:schemeClr val="bg1">
                    <a:lumMod val="65000"/>
                  </a:schemeClr>
                </a:solidFill>
                <a:latin typeface="+mj-lt"/>
              </a:rPr>
              <a:t>S</a:t>
            </a:r>
            <a:r>
              <a:rPr lang="en-US" b="1" dirty="0" smtClean="0">
                <a:solidFill>
                  <a:schemeClr val="bg1">
                    <a:lumMod val="65000"/>
                  </a:schemeClr>
                </a:solidFill>
                <a:latin typeface="+mj-lt"/>
              </a:rPr>
              <a:t>pread should grow as quickly as error</a:t>
            </a:r>
            <a:r>
              <a:rPr lang="en-US" dirty="0" smtClean="0">
                <a:solidFill>
                  <a:schemeClr val="bg1">
                    <a:lumMod val="65000"/>
                  </a:schemeClr>
                </a:solidFill>
                <a:latin typeface="+mj-lt"/>
              </a:rPr>
              <a:t>; part of spread growth from manner in which initial conditions are generated, </a:t>
            </a:r>
          </a:p>
          <a:p>
            <a:r>
              <a:rPr lang="en-US" dirty="0" smtClean="0">
                <a:solidFill>
                  <a:schemeClr val="bg1">
                    <a:lumMod val="65000"/>
                  </a:schemeClr>
                </a:solidFill>
                <a:latin typeface="+mj-lt"/>
              </a:rPr>
              <a:t>some due to the model (e.g., stochastic physics, higher resolution increases spread growth). </a:t>
            </a:r>
            <a:r>
              <a:rPr lang="en-US" b="1" dirty="0" smtClean="0">
                <a:solidFill>
                  <a:schemeClr val="bg1">
                    <a:lumMod val="65000"/>
                  </a:schemeClr>
                </a:solidFill>
                <a:latin typeface="+mj-lt"/>
              </a:rPr>
              <a:t>If you don’t have this consistency, </a:t>
            </a:r>
          </a:p>
          <a:p>
            <a:r>
              <a:rPr lang="en-US" b="1" dirty="0" smtClean="0">
                <a:solidFill>
                  <a:schemeClr val="bg1">
                    <a:lumMod val="65000"/>
                  </a:schemeClr>
                </a:solidFill>
                <a:latin typeface="+mj-lt"/>
              </a:rPr>
              <a:t>your ensemble-based probability estimates will be inaccurate</a:t>
            </a:r>
            <a:r>
              <a:rPr lang="en-US" dirty="0" smtClean="0">
                <a:latin typeface="+mj-lt"/>
              </a:rPr>
              <a:t>.</a:t>
            </a:r>
          </a:p>
        </p:txBody>
      </p:sp>
      <p:pic>
        <p:nvPicPr>
          <p:cNvPr id="7" name="Picture 6" descr="Picture 12.png"/>
          <p:cNvPicPr>
            <a:picLocks noChangeAspect="1"/>
          </p:cNvPicPr>
          <p:nvPr/>
        </p:nvPicPr>
        <p:blipFill>
          <a:blip r:embed="rId2"/>
          <a:stretch>
            <a:fillRect/>
          </a:stretch>
        </p:blipFill>
        <p:spPr>
          <a:xfrm>
            <a:off x="0" y="838200"/>
            <a:ext cx="9144000" cy="3862108"/>
          </a:xfrm>
          <a:prstGeom prst="rect">
            <a:avLst/>
          </a:prstGeom>
        </p:spPr>
      </p:pic>
      <p:sp>
        <p:nvSpPr>
          <p:cNvPr id="8" name="Rectangle 7"/>
          <p:cNvSpPr/>
          <p:nvPr/>
        </p:nvSpPr>
        <p:spPr bwMode="auto">
          <a:xfrm>
            <a:off x="3505200" y="3276600"/>
            <a:ext cx="5334000" cy="190500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endParaRPr>
          </a:p>
        </p:txBody>
      </p:sp>
      <p:sp>
        <p:nvSpPr>
          <p:cNvPr id="9" name="TextBox 8"/>
          <p:cNvSpPr txBox="1"/>
          <p:nvPr/>
        </p:nvSpPr>
        <p:spPr>
          <a:xfrm>
            <a:off x="3733800" y="3429000"/>
            <a:ext cx="4359036" cy="1569660"/>
          </a:xfrm>
          <a:prstGeom prst="rect">
            <a:avLst/>
          </a:prstGeom>
          <a:noFill/>
        </p:spPr>
        <p:txBody>
          <a:bodyPr wrap="none" rtlCol="0">
            <a:spAutoFit/>
          </a:bodyPr>
          <a:lstStyle/>
          <a:p>
            <a:r>
              <a:rPr lang="en-US" dirty="0" smtClean="0">
                <a:latin typeface="+mn-lt"/>
              </a:rPr>
              <a:t>is part of the problem here the</a:t>
            </a:r>
          </a:p>
          <a:p>
            <a:r>
              <a:rPr lang="en-US" dirty="0" smtClean="0">
                <a:latin typeface="+mn-lt"/>
              </a:rPr>
              <a:t>fault of the initial conditions, that </a:t>
            </a:r>
          </a:p>
          <a:p>
            <a:r>
              <a:rPr lang="en-US" dirty="0" smtClean="0">
                <a:latin typeface="+mn-lt"/>
              </a:rPr>
              <a:t>they don’t appropriately project </a:t>
            </a:r>
          </a:p>
          <a:p>
            <a:r>
              <a:rPr lang="en-US" dirty="0" smtClean="0">
                <a:latin typeface="+mn-lt"/>
              </a:rPr>
              <a:t>onto the growing structures?</a:t>
            </a:r>
          </a:p>
        </p:txBody>
      </p:sp>
      <p:cxnSp>
        <p:nvCxnSpPr>
          <p:cNvPr id="10" name="Straight Arrow Connector 9"/>
          <p:cNvCxnSpPr/>
          <p:nvPr/>
        </p:nvCxnSpPr>
        <p:spPr bwMode="auto">
          <a:xfrm rot="10800000">
            <a:off x="1752600" y="3810000"/>
            <a:ext cx="1752600" cy="762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9ACBFD9C-58D4-3E48-84FB-6A01D6CFF573}" type="slidenum">
              <a:rPr lang="en-US">
                <a:latin typeface="+mj-lt"/>
              </a:rPr>
              <a:pPr/>
              <a:t>4</a:t>
            </a:fld>
            <a:endParaRPr lang="en-US">
              <a:latin typeface="+mj-lt"/>
            </a:endParaRPr>
          </a:p>
        </p:txBody>
      </p:sp>
      <p:sp>
        <p:nvSpPr>
          <p:cNvPr id="16401" name="Rectangle 1041"/>
          <p:cNvSpPr>
            <a:spLocks noChangeArrowheads="1"/>
          </p:cNvSpPr>
          <p:nvPr/>
        </p:nvSpPr>
        <p:spPr bwMode="auto">
          <a:xfrm>
            <a:off x="3429000" y="152400"/>
            <a:ext cx="4114800" cy="304800"/>
          </a:xfrm>
          <a:prstGeom prst="rect">
            <a:avLst/>
          </a:prstGeom>
          <a:solidFill>
            <a:schemeClr val="bg1"/>
          </a:solidFill>
          <a:ln w="9525">
            <a:noFill/>
            <a:miter lim="800000"/>
            <a:headEnd/>
            <a:tailEnd/>
          </a:ln>
        </p:spPr>
        <p:txBody>
          <a:bodyPr wrap="none" anchor="ctr">
            <a:prstTxWarp prst="textNoShape">
              <a:avLst/>
            </a:prstTxWarp>
          </a:bodyPr>
          <a:lstStyle/>
          <a:p>
            <a:endParaRPr lang="en-US">
              <a:latin typeface="+mj-lt"/>
            </a:endParaRPr>
          </a:p>
        </p:txBody>
      </p:sp>
      <p:pic>
        <p:nvPicPr>
          <p:cNvPr id="16389" name="Picture 1029" descr="m2"/>
          <p:cNvPicPr>
            <a:picLocks noChangeAspect="1" noChangeArrowheads="1"/>
          </p:cNvPicPr>
          <p:nvPr/>
        </p:nvPicPr>
        <p:blipFill>
          <a:blip r:embed="rId3"/>
          <a:srcRect/>
          <a:stretch>
            <a:fillRect/>
          </a:stretch>
        </p:blipFill>
        <p:spPr bwMode="auto">
          <a:xfrm>
            <a:off x="2133600" y="3352800"/>
            <a:ext cx="7010400" cy="3505200"/>
          </a:xfrm>
          <a:prstGeom prst="rect">
            <a:avLst/>
          </a:prstGeom>
          <a:noFill/>
        </p:spPr>
      </p:pic>
      <p:pic>
        <p:nvPicPr>
          <p:cNvPr id="16388" name="Picture 1028" descr="m1"/>
          <p:cNvPicPr>
            <a:picLocks noChangeAspect="1" noChangeArrowheads="1"/>
          </p:cNvPicPr>
          <p:nvPr/>
        </p:nvPicPr>
        <p:blipFill>
          <a:blip r:embed="rId4"/>
          <a:srcRect/>
          <a:stretch>
            <a:fillRect/>
          </a:stretch>
        </p:blipFill>
        <p:spPr bwMode="auto">
          <a:xfrm>
            <a:off x="2130425" y="152400"/>
            <a:ext cx="7013575" cy="3506788"/>
          </a:xfrm>
          <a:prstGeom prst="rect">
            <a:avLst/>
          </a:prstGeom>
          <a:noFill/>
        </p:spPr>
      </p:pic>
      <p:sp>
        <p:nvSpPr>
          <p:cNvPr id="16391" name="Rectangle 1031"/>
          <p:cNvSpPr>
            <a:spLocks noChangeArrowheads="1"/>
          </p:cNvSpPr>
          <p:nvPr/>
        </p:nvSpPr>
        <p:spPr bwMode="auto">
          <a:xfrm>
            <a:off x="0" y="3429000"/>
            <a:ext cx="4114800" cy="228600"/>
          </a:xfrm>
          <a:prstGeom prst="rect">
            <a:avLst/>
          </a:prstGeom>
          <a:solidFill>
            <a:schemeClr val="bg1"/>
          </a:solidFill>
          <a:ln w="9525">
            <a:noFill/>
            <a:miter lim="800000"/>
            <a:headEnd/>
            <a:tailEnd/>
          </a:ln>
        </p:spPr>
        <p:txBody>
          <a:bodyPr wrap="none" anchor="ctr">
            <a:prstTxWarp prst="textNoShape">
              <a:avLst/>
            </a:prstTxWarp>
          </a:bodyPr>
          <a:lstStyle/>
          <a:p>
            <a:endParaRPr lang="en-US">
              <a:latin typeface="+mj-lt"/>
            </a:endParaRPr>
          </a:p>
        </p:txBody>
      </p:sp>
      <p:sp>
        <p:nvSpPr>
          <p:cNvPr id="16397" name="Rectangle 1037"/>
          <p:cNvSpPr>
            <a:spLocks noChangeArrowheads="1"/>
          </p:cNvSpPr>
          <p:nvPr/>
        </p:nvSpPr>
        <p:spPr bwMode="auto">
          <a:xfrm>
            <a:off x="152400" y="1066800"/>
            <a:ext cx="3200400" cy="2438400"/>
          </a:xfrm>
          <a:prstGeom prst="rect">
            <a:avLst/>
          </a:prstGeom>
          <a:noFill/>
          <a:ln w="9525">
            <a:noFill/>
            <a:miter lim="800000"/>
            <a:headEnd/>
            <a:tailEnd/>
          </a:ln>
        </p:spPr>
        <p:txBody>
          <a:bodyPr anchor="ctr">
            <a:prstTxWarp prst="textNoShape">
              <a:avLst/>
            </a:prstTxWarp>
          </a:bodyPr>
          <a:lstStyle/>
          <a:p>
            <a:pPr algn="ctr" eaLnBrk="1" hangingPunct="1"/>
            <a:r>
              <a:rPr lang="en-US" sz="3600" dirty="0">
                <a:solidFill>
                  <a:schemeClr val="tx2"/>
                </a:solidFill>
                <a:latin typeface="+mj-lt"/>
              </a:rPr>
              <a:t>Example:</a:t>
            </a:r>
            <a:br>
              <a:rPr lang="en-US" sz="3600" dirty="0">
                <a:solidFill>
                  <a:schemeClr val="tx2"/>
                </a:solidFill>
                <a:latin typeface="+mj-lt"/>
              </a:rPr>
            </a:br>
            <a:r>
              <a:rPr lang="en-US" sz="3600" dirty="0">
                <a:solidFill>
                  <a:schemeClr val="tx2"/>
                </a:solidFill>
                <a:latin typeface="+mj-lt"/>
              </a:rPr>
              <a:t>lack of growth</a:t>
            </a:r>
            <a:br>
              <a:rPr lang="en-US" sz="3600" dirty="0">
                <a:solidFill>
                  <a:schemeClr val="tx2"/>
                </a:solidFill>
                <a:latin typeface="+mj-lt"/>
              </a:rPr>
            </a:br>
            <a:r>
              <a:rPr lang="en-US" sz="3600" dirty="0">
                <a:solidFill>
                  <a:schemeClr val="tx2"/>
                </a:solidFill>
                <a:latin typeface="+mj-lt"/>
              </a:rPr>
              <a:t>of spread</a:t>
            </a:r>
            <a:br>
              <a:rPr lang="en-US" sz="3600" dirty="0">
                <a:solidFill>
                  <a:schemeClr val="tx2"/>
                </a:solidFill>
                <a:latin typeface="+mj-lt"/>
              </a:rPr>
            </a:br>
            <a:r>
              <a:rPr lang="en-US" sz="3600" dirty="0">
                <a:solidFill>
                  <a:schemeClr val="tx2"/>
                </a:solidFill>
                <a:latin typeface="+mj-lt"/>
              </a:rPr>
              <a:t>in ensemble</a:t>
            </a:r>
            <a:r>
              <a:rPr lang="en-US" sz="3600" dirty="0" smtClean="0">
                <a:solidFill>
                  <a:schemeClr val="tx2"/>
                </a:solidFill>
                <a:latin typeface="+mj-lt"/>
              </a:rPr>
              <a:t/>
            </a:r>
            <a:br>
              <a:rPr lang="en-US" sz="3600" dirty="0" smtClean="0">
                <a:solidFill>
                  <a:schemeClr val="tx2"/>
                </a:solidFill>
                <a:latin typeface="+mj-lt"/>
              </a:rPr>
            </a:br>
            <a:r>
              <a:rPr lang="en-US" sz="3600" dirty="0" smtClean="0">
                <a:solidFill>
                  <a:schemeClr val="tx2"/>
                </a:solidFill>
                <a:latin typeface="+mj-lt"/>
              </a:rPr>
              <a:t>square-root filter </a:t>
            </a:r>
            <a:r>
              <a:rPr lang="en-US" sz="3600" dirty="0">
                <a:solidFill>
                  <a:schemeClr val="tx2"/>
                </a:solidFill>
                <a:latin typeface="+mj-lt"/>
              </a:rPr>
              <a:t>using </a:t>
            </a:r>
            <a:br>
              <a:rPr lang="en-US" sz="3600" dirty="0">
                <a:solidFill>
                  <a:schemeClr val="tx2"/>
                </a:solidFill>
                <a:latin typeface="+mj-lt"/>
              </a:rPr>
            </a:br>
            <a:r>
              <a:rPr lang="en-US" sz="3600" dirty="0">
                <a:solidFill>
                  <a:schemeClr val="tx2"/>
                </a:solidFill>
                <a:latin typeface="+mj-lt"/>
              </a:rPr>
              <a:t>NCEP GFS</a:t>
            </a:r>
            <a:endParaRPr lang="en-US" sz="4400" dirty="0">
              <a:solidFill>
                <a:schemeClr val="tx2"/>
              </a:solidFill>
              <a:latin typeface="+mj-lt"/>
            </a:endParaRPr>
          </a:p>
        </p:txBody>
      </p:sp>
      <p:sp>
        <p:nvSpPr>
          <p:cNvPr id="16398" name="Rectangle 1038"/>
          <p:cNvSpPr>
            <a:spLocks noChangeArrowheads="1"/>
          </p:cNvSpPr>
          <p:nvPr/>
        </p:nvSpPr>
        <p:spPr bwMode="auto">
          <a:xfrm>
            <a:off x="381000" y="4648200"/>
            <a:ext cx="2706841" cy="1569660"/>
          </a:xfrm>
          <a:prstGeom prst="rect">
            <a:avLst/>
          </a:prstGeom>
          <a:noFill/>
          <a:ln w="9525">
            <a:noFill/>
            <a:miter lim="800000"/>
            <a:headEnd/>
            <a:tailEnd/>
          </a:ln>
        </p:spPr>
        <p:txBody>
          <a:bodyPr wrap="none">
            <a:prstTxWarp prst="textNoShape">
              <a:avLst/>
            </a:prstTxWarp>
            <a:spAutoFit/>
          </a:bodyPr>
          <a:lstStyle/>
          <a:p>
            <a:r>
              <a:rPr lang="en-US" dirty="0">
                <a:latin typeface="+mj-lt"/>
              </a:rPr>
              <a:t>Not much growth of </a:t>
            </a:r>
          </a:p>
          <a:p>
            <a:r>
              <a:rPr lang="en-US" dirty="0">
                <a:latin typeface="+mj-lt"/>
              </a:rPr>
              <a:t>spread in forecast,</a:t>
            </a:r>
          </a:p>
          <a:p>
            <a:r>
              <a:rPr lang="en-US" dirty="0">
                <a:latin typeface="+mj-lt"/>
              </a:rPr>
              <a:t>and decay in many</a:t>
            </a:r>
          </a:p>
          <a:p>
            <a:r>
              <a:rPr lang="en-US" dirty="0">
                <a:latin typeface="+mj-lt"/>
              </a:rPr>
              <a:t>locations.  Why?</a:t>
            </a:r>
          </a:p>
        </p:txBody>
      </p:sp>
      <p:sp>
        <p:nvSpPr>
          <p:cNvPr id="16399" name="Rectangle 1039"/>
          <p:cNvSpPr>
            <a:spLocks noChangeArrowheads="1"/>
          </p:cNvSpPr>
          <p:nvPr/>
        </p:nvSpPr>
        <p:spPr bwMode="auto">
          <a:xfrm>
            <a:off x="4953000" y="685800"/>
            <a:ext cx="762000" cy="762000"/>
          </a:xfrm>
          <a:prstGeom prst="rect">
            <a:avLst/>
          </a:prstGeom>
          <a:noFill/>
          <a:ln w="38100">
            <a:solidFill>
              <a:schemeClr val="tx1"/>
            </a:solidFill>
            <a:miter lim="800000"/>
            <a:headEnd/>
            <a:tailEnd/>
          </a:ln>
        </p:spPr>
        <p:txBody>
          <a:bodyPr wrap="none" anchor="ctr">
            <a:prstTxWarp prst="textNoShape">
              <a:avLst/>
            </a:prstTxWarp>
          </a:bodyPr>
          <a:lstStyle/>
          <a:p>
            <a:endParaRPr lang="en-US">
              <a:latin typeface="+mj-lt"/>
            </a:endParaRPr>
          </a:p>
        </p:txBody>
      </p:sp>
      <p:sp>
        <p:nvSpPr>
          <p:cNvPr id="16400" name="Rectangle 1040"/>
          <p:cNvSpPr>
            <a:spLocks noChangeArrowheads="1"/>
          </p:cNvSpPr>
          <p:nvPr/>
        </p:nvSpPr>
        <p:spPr bwMode="auto">
          <a:xfrm>
            <a:off x="4953000" y="3886200"/>
            <a:ext cx="762000" cy="762000"/>
          </a:xfrm>
          <a:prstGeom prst="rect">
            <a:avLst/>
          </a:prstGeom>
          <a:noFill/>
          <a:ln w="38100">
            <a:solidFill>
              <a:schemeClr val="tx1"/>
            </a:solidFill>
            <a:miter lim="800000"/>
            <a:headEnd/>
            <a:tailEnd/>
          </a:ln>
        </p:spPr>
        <p:txBody>
          <a:bodyPr wrap="none" anchor="ctr">
            <a:prstTxWarp prst="textNoShape">
              <a:avLst/>
            </a:prstTxWarp>
          </a:bodyPr>
          <a:lstStyle/>
          <a:p>
            <a:endParaRPr lang="en-US">
              <a:latin typeface="+mj-lt"/>
            </a:endParaRPr>
          </a:p>
        </p:txBody>
      </p:sp>
      <p:sp>
        <p:nvSpPr>
          <p:cNvPr id="16402" name="Rectangle 1042"/>
          <p:cNvSpPr>
            <a:spLocks noChangeArrowheads="1"/>
          </p:cNvSpPr>
          <p:nvPr/>
        </p:nvSpPr>
        <p:spPr bwMode="auto">
          <a:xfrm>
            <a:off x="3429000" y="3352800"/>
            <a:ext cx="4114800" cy="304800"/>
          </a:xfrm>
          <a:prstGeom prst="rect">
            <a:avLst/>
          </a:prstGeom>
          <a:solidFill>
            <a:schemeClr val="bg1"/>
          </a:solidFill>
          <a:ln w="9525">
            <a:noFill/>
            <a:miter lim="800000"/>
            <a:headEnd/>
            <a:tailEnd/>
          </a:ln>
        </p:spPr>
        <p:txBody>
          <a:bodyPr wrap="none" anchor="ctr">
            <a:prstTxWarp prst="textNoShape">
              <a:avLst/>
            </a:prstTxWarp>
          </a:bodyPr>
          <a:lstStyle/>
          <a:p>
            <a:endParaRPr lang="en-US">
              <a:latin typeface="+mj-lt"/>
            </a:endParaRPr>
          </a:p>
        </p:txBody>
      </p:sp>
      <p:sp>
        <p:nvSpPr>
          <p:cNvPr id="16390" name="Rectangle 1030"/>
          <p:cNvSpPr>
            <a:spLocks noChangeArrowheads="1"/>
          </p:cNvSpPr>
          <p:nvPr/>
        </p:nvSpPr>
        <p:spPr bwMode="auto">
          <a:xfrm>
            <a:off x="3352800" y="228600"/>
            <a:ext cx="4114800" cy="228600"/>
          </a:xfrm>
          <a:prstGeom prst="rect">
            <a:avLst/>
          </a:prstGeom>
          <a:solidFill>
            <a:schemeClr val="bg1"/>
          </a:solidFill>
          <a:ln w="9525">
            <a:noFill/>
            <a:miter lim="800000"/>
            <a:headEnd/>
            <a:tailEnd/>
          </a:ln>
        </p:spPr>
        <p:txBody>
          <a:bodyPr wrap="none" anchor="ctr">
            <a:prstTxWarp prst="textNoShape">
              <a:avLst/>
            </a:prstTxWarp>
          </a:bodyPr>
          <a:lstStyle/>
          <a:p>
            <a:endParaRPr lang="en-US">
              <a:latin typeface="+mj-lt"/>
            </a:endParaRPr>
          </a:p>
        </p:txBody>
      </p:sp>
      <p:sp>
        <p:nvSpPr>
          <p:cNvPr id="16392" name="Rectangle 1032"/>
          <p:cNvSpPr>
            <a:spLocks noChangeArrowheads="1"/>
          </p:cNvSpPr>
          <p:nvPr/>
        </p:nvSpPr>
        <p:spPr bwMode="auto">
          <a:xfrm>
            <a:off x="4267200" y="3352800"/>
            <a:ext cx="2133918" cy="307777"/>
          </a:xfrm>
          <a:prstGeom prst="rect">
            <a:avLst/>
          </a:prstGeom>
          <a:noFill/>
          <a:ln w="9525">
            <a:noFill/>
            <a:miter lim="800000"/>
            <a:headEnd/>
            <a:tailEnd/>
          </a:ln>
        </p:spPr>
        <p:txBody>
          <a:bodyPr wrap="none">
            <a:prstTxWarp prst="textNoShape">
              <a:avLst/>
            </a:prstTxWarp>
            <a:spAutoFit/>
          </a:bodyPr>
          <a:lstStyle/>
          <a:p>
            <a:r>
              <a:rPr lang="en-US" sz="1400">
                <a:latin typeface="+mj-lt"/>
              </a:rPr>
              <a:t>First-guess spread 6 h later</a:t>
            </a:r>
            <a:endParaRPr lang="en-US">
              <a:latin typeface="+mj-lt"/>
            </a:endParaRPr>
          </a:p>
        </p:txBody>
      </p:sp>
      <p:sp>
        <p:nvSpPr>
          <p:cNvPr id="16393" name="Rectangle 1033"/>
          <p:cNvSpPr>
            <a:spLocks noChangeArrowheads="1"/>
          </p:cNvSpPr>
          <p:nvPr/>
        </p:nvSpPr>
        <p:spPr bwMode="auto">
          <a:xfrm>
            <a:off x="3505200" y="152400"/>
            <a:ext cx="3396420" cy="307777"/>
          </a:xfrm>
          <a:prstGeom prst="rect">
            <a:avLst/>
          </a:prstGeom>
          <a:noFill/>
          <a:ln w="9525">
            <a:noFill/>
            <a:miter lim="800000"/>
            <a:headEnd/>
            <a:tailEnd/>
          </a:ln>
        </p:spPr>
        <p:txBody>
          <a:bodyPr wrap="none">
            <a:prstTxWarp prst="textNoShape">
              <a:avLst/>
            </a:prstTxWarp>
            <a:spAutoFit/>
          </a:bodyPr>
          <a:lstStyle/>
          <a:p>
            <a:r>
              <a:rPr lang="en-US" sz="1400">
                <a:latin typeface="+mj-lt"/>
              </a:rPr>
              <a:t>MSLP analysis spread, 2008-01-01 0600 UTC</a:t>
            </a:r>
            <a:endParaRPr lang="en-US" sz="160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57531BF-D64C-F54C-875E-C037DFB4AE1A}" type="slidenum">
              <a:rPr lang="en-US"/>
              <a:pPr/>
              <a:t>5</a:t>
            </a:fld>
            <a:endParaRPr lang="en-US"/>
          </a:p>
        </p:txBody>
      </p:sp>
      <p:sp>
        <p:nvSpPr>
          <p:cNvPr id="3074" name="Rectangle 2"/>
          <p:cNvSpPr>
            <a:spLocks noGrp="1" noChangeArrowheads="1"/>
          </p:cNvSpPr>
          <p:nvPr>
            <p:ph type="title"/>
          </p:nvPr>
        </p:nvSpPr>
        <p:spPr>
          <a:xfrm>
            <a:off x="381000" y="381000"/>
            <a:ext cx="8382000" cy="1143000"/>
          </a:xfrm>
        </p:spPr>
        <p:txBody>
          <a:bodyPr/>
          <a:lstStyle/>
          <a:p>
            <a:r>
              <a:rPr lang="en-US" sz="4000" dirty="0"/>
              <a:t>Mechanisms that may limit spread growth from ensemble-filter ICs</a:t>
            </a:r>
            <a:endParaRPr lang="en-US" dirty="0"/>
          </a:p>
        </p:txBody>
      </p:sp>
      <p:sp>
        <p:nvSpPr>
          <p:cNvPr id="3075" name="Rectangle 3"/>
          <p:cNvSpPr>
            <a:spLocks noGrp="1" noChangeArrowheads="1"/>
          </p:cNvSpPr>
          <p:nvPr>
            <p:ph type="body" idx="1"/>
          </p:nvPr>
        </p:nvSpPr>
        <p:spPr>
          <a:xfrm>
            <a:off x="609600" y="1981200"/>
            <a:ext cx="8001000" cy="3657600"/>
          </a:xfrm>
        </p:spPr>
        <p:txBody>
          <a:bodyPr/>
          <a:lstStyle/>
          <a:p>
            <a:pPr>
              <a:lnSpc>
                <a:spcPct val="90000"/>
              </a:lnSpc>
              <a:spcAft>
                <a:spcPts val="600"/>
              </a:spcAft>
            </a:pPr>
            <a:r>
              <a:rPr lang="en-US" dirty="0"/>
              <a:t>Covariance localization</a:t>
            </a:r>
            <a:r>
              <a:rPr lang="en-US" dirty="0" smtClean="0"/>
              <a:t> used to improve </a:t>
            </a:r>
            <a:r>
              <a:rPr lang="en-US" dirty="0" err="1" smtClean="0"/>
              <a:t>EnKF</a:t>
            </a:r>
            <a:r>
              <a:rPr lang="en-US" dirty="0" smtClean="0"/>
              <a:t> performance introduces </a:t>
            </a:r>
            <a:r>
              <a:rPr lang="en-US" dirty="0"/>
              <a:t>imbalances.</a:t>
            </a:r>
          </a:p>
          <a:p>
            <a:pPr>
              <a:lnSpc>
                <a:spcPct val="90000"/>
              </a:lnSpc>
              <a:spcAft>
                <a:spcPts val="600"/>
              </a:spcAft>
            </a:pPr>
            <a:r>
              <a:rPr lang="en-US" dirty="0"/>
              <a:t>Method of</a:t>
            </a:r>
            <a:r>
              <a:rPr lang="en-US" dirty="0" smtClean="0"/>
              <a:t> treating model error (e.g., additive </a:t>
            </a:r>
            <a:r>
              <a:rPr lang="en-US" dirty="0"/>
              <a:t>noise) projects</a:t>
            </a:r>
            <a:r>
              <a:rPr lang="en-US" dirty="0" smtClean="0"/>
              <a:t> onto </a:t>
            </a:r>
            <a:r>
              <a:rPr lang="en-US" dirty="0"/>
              <a:t>non-growing structures.</a:t>
            </a:r>
          </a:p>
          <a:p>
            <a:pPr>
              <a:lnSpc>
                <a:spcPct val="90000"/>
              </a:lnSpc>
            </a:pPr>
            <a:r>
              <a:rPr lang="en-US" dirty="0"/>
              <a:t>Model attractor different from nature’s attractor; assimilation kicks model from own attractor, transient adjustment process</a:t>
            </a:r>
            <a:r>
              <a:rPr lang="en-US" dirty="0" smtClean="0"/>
              <a: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dirty="0" smtClean="0"/>
              <a:t>Serial </a:t>
            </a:r>
            <a:r>
              <a:rPr lang="en-US" dirty="0" err="1" smtClean="0"/>
              <a:t>EnSRF</a:t>
            </a:r>
            <a:r>
              <a:rPr lang="en-US" dirty="0" smtClean="0"/>
              <a:t/>
            </a:r>
            <a:br>
              <a:rPr lang="en-US" dirty="0" smtClean="0"/>
            </a:br>
            <a:r>
              <a:rPr lang="en-US" dirty="0" smtClean="0"/>
              <a:t>(“ensemble square-root filter”)</a:t>
            </a:r>
            <a:endParaRPr lang="en-US" dirty="0"/>
          </a:p>
        </p:txBody>
      </p:sp>
      <p:sp>
        <p:nvSpPr>
          <p:cNvPr id="4" name="Slide Number Placeholder 3"/>
          <p:cNvSpPr>
            <a:spLocks noGrp="1"/>
          </p:cNvSpPr>
          <p:nvPr>
            <p:ph type="sldNum" sz="quarter" idx="12"/>
          </p:nvPr>
        </p:nvSpPr>
        <p:spPr/>
        <p:txBody>
          <a:bodyPr/>
          <a:lstStyle/>
          <a:p>
            <a:fld id="{45F086F8-705D-464C-B49C-59BA438EE11F}" type="slidenum">
              <a:rPr lang="en-US" smtClean="0"/>
              <a:pPr/>
              <a:t>6</a:t>
            </a:fld>
            <a:endParaRPr lang="en-US"/>
          </a:p>
        </p:txBody>
      </p:sp>
      <p:graphicFrame>
        <p:nvGraphicFramePr>
          <p:cNvPr id="5" name="Content Placeholder 4"/>
          <p:cNvGraphicFramePr>
            <a:graphicFrameLocks noChangeAspect="1"/>
          </p:cNvGraphicFramePr>
          <p:nvPr>
            <p:ph idx="1"/>
          </p:nvPr>
        </p:nvGraphicFramePr>
        <p:xfrm>
          <a:off x="838200" y="2438400"/>
          <a:ext cx="3903247" cy="3268859"/>
        </p:xfrm>
        <a:graphic>
          <a:graphicData uri="http://schemas.openxmlformats.org/presentationml/2006/ole">
            <p:oleObj spid="_x0000_s270338" name="Equation" r:id="rId3" imgW="1638300" imgH="1371600" progId="Equation.DSMT4">
              <p:embed/>
            </p:oleObj>
          </a:graphicData>
        </a:graphic>
      </p:graphicFrame>
      <p:sp>
        <p:nvSpPr>
          <p:cNvPr id="6" name="TextBox 5"/>
          <p:cNvSpPr txBox="1"/>
          <p:nvPr/>
        </p:nvSpPr>
        <p:spPr>
          <a:xfrm>
            <a:off x="5105400" y="2362200"/>
            <a:ext cx="3581400" cy="3046988"/>
          </a:xfrm>
          <a:prstGeom prst="rect">
            <a:avLst/>
          </a:prstGeom>
          <a:noFill/>
        </p:spPr>
        <p:txBody>
          <a:bodyPr wrap="square" rtlCol="0">
            <a:spAutoFit/>
          </a:bodyPr>
          <a:lstStyle/>
          <a:p>
            <a:r>
              <a:rPr lang="en-US" dirty="0" smtClean="0">
                <a:latin typeface="+mj-lt"/>
              </a:rPr>
              <a:t>Updates to the mean and </a:t>
            </a:r>
          </a:p>
          <a:p>
            <a:r>
              <a:rPr lang="en-US" dirty="0" smtClean="0">
                <a:latin typeface="+mj-lt"/>
              </a:rPr>
              <a:t>perturbations around the mean are handled separately, with “reduced” </a:t>
            </a:r>
            <a:r>
              <a:rPr lang="en-US" dirty="0" err="1" smtClean="0">
                <a:latin typeface="+mj-lt"/>
              </a:rPr>
              <a:t>Kalman</a:t>
            </a:r>
            <a:r>
              <a:rPr lang="en-US" dirty="0">
                <a:latin typeface="+mj-lt"/>
              </a:rPr>
              <a:t> </a:t>
            </a:r>
            <a:r>
              <a:rPr lang="en-US" dirty="0" smtClean="0">
                <a:latin typeface="+mj-lt"/>
              </a:rPr>
              <a:t>gain     used for</a:t>
            </a:r>
          </a:p>
          <a:p>
            <a:r>
              <a:rPr lang="en-US" dirty="0" smtClean="0">
                <a:latin typeface="+mj-lt"/>
              </a:rPr>
              <a:t>perturbations.  Rationale</a:t>
            </a:r>
          </a:p>
          <a:p>
            <a:r>
              <a:rPr lang="en-US" dirty="0" smtClean="0">
                <a:latin typeface="+mj-lt"/>
              </a:rPr>
              <a:t>in Whitaker and Hamill,</a:t>
            </a:r>
          </a:p>
          <a:p>
            <a:r>
              <a:rPr lang="en-US" dirty="0" smtClean="0">
                <a:latin typeface="+mj-lt"/>
              </a:rPr>
              <a:t>2002 MWR</a:t>
            </a:r>
            <a:endParaRPr lang="en-US" dirty="0">
              <a:latin typeface="+mj-lt"/>
            </a:endParaRPr>
          </a:p>
        </p:txBody>
      </p:sp>
      <p:graphicFrame>
        <p:nvGraphicFramePr>
          <p:cNvPr id="7" name="Object 6"/>
          <p:cNvGraphicFramePr>
            <a:graphicFrameLocks noChangeAspect="1"/>
          </p:cNvGraphicFramePr>
          <p:nvPr/>
        </p:nvGraphicFramePr>
        <p:xfrm>
          <a:off x="6705600" y="3733800"/>
          <a:ext cx="304800" cy="457201"/>
        </p:xfrm>
        <a:graphic>
          <a:graphicData uri="http://schemas.openxmlformats.org/presentationml/2006/ole">
            <p:oleObj spid="_x0000_s270339" name="Equation" r:id="rId4" imgW="165100" imgH="254000" progId="Equation.DSMT4">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EE7CC17-9ED3-E248-A107-1F3E3068A43D}" type="slidenum">
              <a:rPr lang="en-US"/>
              <a:pPr/>
              <a:t>7</a:t>
            </a:fld>
            <a:endParaRPr lang="en-US"/>
          </a:p>
        </p:txBody>
      </p:sp>
      <p:sp>
        <p:nvSpPr>
          <p:cNvPr id="5122" name="Rectangle 2"/>
          <p:cNvSpPr>
            <a:spLocks noGrp="1" noChangeArrowheads="1"/>
          </p:cNvSpPr>
          <p:nvPr>
            <p:ph type="title"/>
          </p:nvPr>
        </p:nvSpPr>
        <p:spPr>
          <a:xfrm>
            <a:off x="228600" y="457200"/>
            <a:ext cx="8686800" cy="1143000"/>
          </a:xfrm>
        </p:spPr>
        <p:txBody>
          <a:bodyPr/>
          <a:lstStyle/>
          <a:p>
            <a:r>
              <a:rPr lang="en-US" sz="4800" dirty="0" smtClean="0"/>
              <a:t>Methodology</a:t>
            </a:r>
            <a:endParaRPr lang="en-US" dirty="0"/>
          </a:p>
        </p:txBody>
      </p:sp>
      <p:sp>
        <p:nvSpPr>
          <p:cNvPr id="5123" name="Rectangle 3"/>
          <p:cNvSpPr>
            <a:spLocks noGrp="1" noChangeArrowheads="1"/>
          </p:cNvSpPr>
          <p:nvPr>
            <p:ph type="body" idx="1"/>
          </p:nvPr>
        </p:nvSpPr>
        <p:spPr>
          <a:xfrm>
            <a:off x="685800" y="1905000"/>
            <a:ext cx="7924800" cy="4038600"/>
          </a:xfrm>
        </p:spPr>
        <p:txBody>
          <a:bodyPr/>
          <a:lstStyle/>
          <a:p>
            <a:pPr>
              <a:lnSpc>
                <a:spcPct val="90000"/>
              </a:lnSpc>
            </a:pPr>
            <a:r>
              <a:rPr lang="en-US" dirty="0"/>
              <a:t>Apply</a:t>
            </a:r>
            <a:r>
              <a:rPr lang="en-US" dirty="0" smtClean="0"/>
              <a:t> </a:t>
            </a:r>
            <a:r>
              <a:rPr lang="en-US" dirty="0" err="1" smtClean="0"/>
              <a:t>EnSRF</a:t>
            </a:r>
            <a:r>
              <a:rPr lang="en-US" dirty="0" smtClean="0"/>
              <a:t> </a:t>
            </a:r>
            <a:r>
              <a:rPr lang="en-US" dirty="0"/>
              <a:t>in</a:t>
            </a:r>
            <a:r>
              <a:rPr lang="en-US" dirty="0" smtClean="0"/>
              <a:t> toy 2</a:t>
            </a:r>
            <a:r>
              <a:rPr lang="en-US" dirty="0"/>
              <a:t>-level primitive equation </a:t>
            </a:r>
            <a:r>
              <a:rPr lang="en-US" dirty="0" smtClean="0"/>
              <a:t>model, examine spread growth (&amp; errors)</a:t>
            </a:r>
          </a:p>
          <a:p>
            <a:pPr lvl="1">
              <a:lnSpc>
                <a:spcPct val="90000"/>
              </a:lnSpc>
            </a:pPr>
            <a:r>
              <a:rPr lang="en-US" dirty="0"/>
              <a:t>Perfect</a:t>
            </a:r>
            <a:r>
              <a:rPr lang="en-US" dirty="0" smtClean="0"/>
              <a:t>-model experiments </a:t>
            </a:r>
          </a:p>
          <a:p>
            <a:pPr lvl="1">
              <a:lnSpc>
                <a:spcPct val="90000"/>
              </a:lnSpc>
            </a:pPr>
            <a:r>
              <a:rPr lang="en-US" dirty="0" smtClean="0"/>
              <a:t>Imperfect model experiments</a:t>
            </a:r>
          </a:p>
          <a:p>
            <a:pPr lvl="1">
              <a:lnSpc>
                <a:spcPct val="90000"/>
              </a:lnSpc>
            </a:pPr>
            <a:endParaRPr lang="en-US" dirty="0" smtClean="0"/>
          </a:p>
          <a:p>
            <a:pPr>
              <a:lnSpc>
                <a:spcPct val="90000"/>
              </a:lnSpc>
            </a:pPr>
            <a:r>
              <a:rPr lang="en-US" dirty="0" smtClean="0"/>
              <a:t>Check a key result in the full NCEP GFS with </a:t>
            </a:r>
            <a:r>
              <a:rPr lang="en-US" dirty="0" err="1" smtClean="0"/>
              <a:t>EnSRF</a:t>
            </a:r>
            <a:endParaRPr lang="en-US" dirty="0" smtClean="0"/>
          </a:p>
          <a:p>
            <a:pPr>
              <a:lnSpc>
                <a:spcPct val="90000"/>
              </a:lnSpc>
            </a:pP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7F74868-3D27-1343-8126-257468DDA94E}" type="slidenum">
              <a:rPr lang="en-US"/>
              <a:pPr/>
              <a:t>8</a:t>
            </a:fld>
            <a:endParaRPr lang="en-US"/>
          </a:p>
        </p:txBody>
      </p:sp>
      <p:sp>
        <p:nvSpPr>
          <p:cNvPr id="7170" name="Rectangle 2"/>
          <p:cNvSpPr>
            <a:spLocks noGrp="1" noChangeArrowheads="1"/>
          </p:cNvSpPr>
          <p:nvPr>
            <p:ph type="title"/>
          </p:nvPr>
        </p:nvSpPr>
        <p:spPr>
          <a:xfrm>
            <a:off x="609600" y="304800"/>
            <a:ext cx="7772400" cy="838200"/>
          </a:xfrm>
        </p:spPr>
        <p:txBody>
          <a:bodyPr/>
          <a:lstStyle/>
          <a:p>
            <a:r>
              <a:rPr lang="en-US" dirty="0" smtClean="0"/>
              <a:t>Toy model</a:t>
            </a:r>
            <a:r>
              <a:rPr lang="en-US" dirty="0"/>
              <a:t>, assimilation details</a:t>
            </a:r>
          </a:p>
        </p:txBody>
      </p:sp>
      <p:sp>
        <p:nvSpPr>
          <p:cNvPr id="7171" name="Rectangle 3"/>
          <p:cNvSpPr>
            <a:spLocks noGrp="1" noChangeArrowheads="1"/>
          </p:cNvSpPr>
          <p:nvPr>
            <p:ph type="body" idx="1"/>
          </p:nvPr>
        </p:nvSpPr>
        <p:spPr>
          <a:xfrm>
            <a:off x="533400" y="1295400"/>
            <a:ext cx="8001000" cy="4114800"/>
          </a:xfrm>
        </p:spPr>
        <p:txBody>
          <a:bodyPr/>
          <a:lstStyle/>
          <a:p>
            <a:pPr>
              <a:lnSpc>
                <a:spcPct val="90000"/>
              </a:lnSpc>
            </a:pPr>
            <a:r>
              <a:rPr lang="en-US" sz="2800" dirty="0"/>
              <a:t>Assimilation: </a:t>
            </a:r>
          </a:p>
          <a:p>
            <a:pPr lvl="1">
              <a:lnSpc>
                <a:spcPct val="90000"/>
              </a:lnSpc>
            </a:pPr>
            <a:r>
              <a:rPr lang="en-US" sz="2400" dirty="0" err="1" smtClean="0"/>
              <a:t>EnSRF</a:t>
            </a:r>
            <a:r>
              <a:rPr lang="en-US" sz="2400" dirty="0" smtClean="0"/>
              <a:t>; 50 members.</a:t>
            </a:r>
            <a:endParaRPr lang="en-US" sz="2400" dirty="0"/>
          </a:p>
          <a:p>
            <a:pPr lvl="1">
              <a:lnSpc>
                <a:spcPct val="90000"/>
              </a:lnSpc>
            </a:pPr>
            <a:r>
              <a:rPr lang="en-US" sz="2400" dirty="0"/>
              <a:t>Ensemble forecasts at T31 resolution.  </a:t>
            </a:r>
          </a:p>
          <a:p>
            <a:pPr lvl="1">
              <a:lnSpc>
                <a:spcPct val="90000"/>
              </a:lnSpc>
              <a:spcAft>
                <a:spcPts val="1800"/>
              </a:spcAft>
            </a:pPr>
            <a:r>
              <a:rPr lang="en-US" sz="2400" dirty="0"/>
              <a:t>Observations: </a:t>
            </a:r>
            <a:r>
              <a:rPr lang="en-US" sz="2400" i="1" dirty="0" err="1"/>
              <a:t>u</a:t>
            </a:r>
            <a:r>
              <a:rPr lang="en-US" sz="2400" dirty="0" err="1"/>
              <a:t>,</a:t>
            </a:r>
            <a:r>
              <a:rPr lang="en-US" sz="2400" i="1" dirty="0" err="1"/>
              <a:t>v</a:t>
            </a:r>
            <a:r>
              <a:rPr lang="en-US" sz="2400" dirty="0"/>
              <a:t> at 2 levels every 12 </a:t>
            </a:r>
            <a:r>
              <a:rPr lang="en-US" sz="2400" dirty="0" err="1"/>
              <a:t>h</a:t>
            </a:r>
            <a:r>
              <a:rPr lang="en-US" sz="2400" dirty="0"/>
              <a:t>, plus potential temperature at 490 ~ equally spaced locations on geodesic grid.  1.0 </a:t>
            </a:r>
            <a:r>
              <a:rPr lang="en-US" sz="2400" dirty="0" err="1"/>
              <a:t>m/s</a:t>
            </a:r>
            <a:r>
              <a:rPr lang="en-US" sz="2400" dirty="0"/>
              <a:t> and 1.0 K observation </a:t>
            </a:r>
            <a:r>
              <a:rPr lang="en-US" sz="2400" dirty="0" smtClean="0"/>
              <a:t>errors </a:t>
            </a:r>
            <a:r>
              <a:rPr lang="en-US" sz="2400" dirty="0" err="1" smtClean="0"/>
              <a:t>σ</a:t>
            </a:r>
            <a:r>
              <a:rPr lang="en-US" sz="2400" dirty="0" smtClean="0"/>
              <a:t>.  </a:t>
            </a:r>
          </a:p>
          <a:p>
            <a:pPr>
              <a:lnSpc>
                <a:spcPct val="90000"/>
              </a:lnSpc>
            </a:pPr>
            <a:r>
              <a:rPr lang="en-US" sz="2800" dirty="0"/>
              <a:t>Model: 2-level GCM following Lee and Held (1993) </a:t>
            </a:r>
            <a:r>
              <a:rPr lang="en-US" sz="2800" i="1" dirty="0"/>
              <a:t>JAS</a:t>
            </a:r>
            <a:endParaRPr lang="en-US" sz="2800" dirty="0" smtClean="0"/>
          </a:p>
          <a:p>
            <a:pPr lvl="1">
              <a:lnSpc>
                <a:spcPct val="90000"/>
              </a:lnSpc>
            </a:pPr>
            <a:r>
              <a:rPr lang="en-US" sz="2400" dirty="0" smtClean="0">
                <a:sym typeface="Symbol" pitchFamily="-109" charset="2"/>
              </a:rPr>
              <a:t>T31 resolution for perfect-model experiments; error</a:t>
            </a:r>
            <a:r>
              <a:rPr lang="en-US" sz="2400" dirty="0">
                <a:sym typeface="Symbol" pitchFamily="-109" charset="2"/>
              </a:rPr>
              <a:t>-doubling time of 2.4 days</a:t>
            </a:r>
          </a:p>
          <a:p>
            <a:pPr lvl="1">
              <a:lnSpc>
                <a:spcPct val="90000"/>
              </a:lnSpc>
            </a:pPr>
            <a:r>
              <a:rPr lang="en-US" sz="2400" dirty="0">
                <a:sym typeface="Symbol" pitchFamily="-109" charset="2"/>
              </a:rPr>
              <a:t>For imperfect model experiments, T42,</a:t>
            </a:r>
            <a:r>
              <a:rPr lang="en-US" sz="2400" dirty="0" smtClean="0">
                <a:sym typeface="Symbol" pitchFamily="-109" charset="2"/>
              </a:rPr>
              <a:t> with nature run that relaxes to different </a:t>
            </a:r>
            <a:r>
              <a:rPr lang="en-US" sz="2400" dirty="0">
                <a:sym typeface="Symbol" pitchFamily="-109" charset="2"/>
              </a:rPr>
              <a:t>pole-to-equator temperature difference,</a:t>
            </a:r>
            <a:r>
              <a:rPr lang="en-US" sz="2400" dirty="0" smtClean="0">
                <a:sym typeface="Symbol" pitchFamily="-109" charset="2"/>
              </a:rPr>
              <a:t> different wind </a:t>
            </a:r>
            <a:r>
              <a:rPr lang="en-US" sz="2400" dirty="0">
                <a:sym typeface="Symbol" pitchFamily="-109" charset="2"/>
              </a:rPr>
              <a:t>damping </a:t>
            </a:r>
            <a:r>
              <a:rPr lang="en-US" sz="2400" dirty="0" smtClean="0">
                <a:sym typeface="Symbol" pitchFamily="-109" charset="2"/>
              </a:rPr>
              <a:t>timescale.</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16AE595A-A90B-1048-A551-6E658AFBC7F2}" type="slidenum">
              <a:rPr lang="en-US"/>
              <a:pPr/>
              <a:t>9</a:t>
            </a:fld>
            <a:endParaRPr lang="en-US"/>
          </a:p>
        </p:txBody>
      </p:sp>
      <p:sp>
        <p:nvSpPr>
          <p:cNvPr id="32770" name="Rectangle 2"/>
          <p:cNvSpPr>
            <a:spLocks noGrp="1" noChangeArrowheads="1"/>
          </p:cNvSpPr>
          <p:nvPr>
            <p:ph type="title"/>
          </p:nvPr>
        </p:nvSpPr>
        <p:spPr>
          <a:xfrm>
            <a:off x="762000" y="381000"/>
            <a:ext cx="7772400" cy="762000"/>
          </a:xfrm>
        </p:spPr>
        <p:txBody>
          <a:bodyPr/>
          <a:lstStyle/>
          <a:p>
            <a:r>
              <a:rPr lang="en-US" sz="4800" dirty="0"/>
              <a:t>Definitions</a:t>
            </a:r>
          </a:p>
        </p:txBody>
      </p:sp>
      <p:sp>
        <p:nvSpPr>
          <p:cNvPr id="32771" name="Rectangle 3"/>
          <p:cNvSpPr>
            <a:spLocks noGrp="1" noChangeArrowheads="1"/>
          </p:cNvSpPr>
          <p:nvPr>
            <p:ph type="body" idx="1"/>
          </p:nvPr>
        </p:nvSpPr>
        <p:spPr>
          <a:xfrm>
            <a:off x="609600" y="1447800"/>
            <a:ext cx="7772400" cy="4114800"/>
          </a:xfrm>
        </p:spPr>
        <p:txBody>
          <a:bodyPr/>
          <a:lstStyle/>
          <a:p>
            <a:pPr>
              <a:lnSpc>
                <a:spcPct val="90000"/>
              </a:lnSpc>
              <a:buFontTx/>
              <a:buNone/>
            </a:pPr>
            <a:endParaRPr lang="en-US" sz="2400" dirty="0"/>
          </a:p>
          <a:p>
            <a:pPr>
              <a:lnSpc>
                <a:spcPct val="90000"/>
              </a:lnSpc>
            </a:pPr>
            <a:r>
              <a:rPr lang="en-US" sz="2000" b="1" dirty="0"/>
              <a:t>Covariance inflation</a:t>
            </a:r>
            <a:r>
              <a:rPr lang="en-US" sz="2000" dirty="0"/>
              <a:t>:</a:t>
            </a:r>
            <a:endParaRPr lang="en-US" sz="2000" dirty="0" smtClean="0"/>
          </a:p>
          <a:p>
            <a:pPr>
              <a:lnSpc>
                <a:spcPct val="90000"/>
              </a:lnSpc>
            </a:pPr>
            <a:endParaRPr lang="en-US" sz="2000" dirty="0" smtClean="0"/>
          </a:p>
          <a:p>
            <a:pPr>
              <a:lnSpc>
                <a:spcPct val="90000"/>
              </a:lnSpc>
            </a:pPr>
            <a:endParaRPr lang="en-US" sz="2000" dirty="0" smtClean="0"/>
          </a:p>
          <a:p>
            <a:pPr>
              <a:lnSpc>
                <a:spcPct val="30000"/>
              </a:lnSpc>
            </a:pPr>
            <a:endParaRPr lang="en-US" sz="2000" b="1" dirty="0"/>
          </a:p>
          <a:p>
            <a:pPr>
              <a:lnSpc>
                <a:spcPct val="90000"/>
              </a:lnSpc>
            </a:pPr>
            <a:r>
              <a:rPr lang="en-US" sz="2000" b="1" dirty="0"/>
              <a:t>Additive noise</a:t>
            </a:r>
            <a:r>
              <a:rPr lang="en-US" sz="2000" dirty="0"/>
              <a:t>:</a:t>
            </a:r>
            <a:endParaRPr lang="en-US" sz="2000" dirty="0" smtClean="0"/>
          </a:p>
          <a:p>
            <a:pPr>
              <a:lnSpc>
                <a:spcPct val="30000"/>
              </a:lnSpc>
              <a:buNone/>
            </a:pPr>
            <a:endParaRPr lang="en-US" sz="2000" b="1" dirty="0" smtClean="0"/>
          </a:p>
          <a:p>
            <a:pPr>
              <a:lnSpc>
                <a:spcPct val="90000"/>
              </a:lnSpc>
              <a:buFontTx/>
              <a:buNone/>
            </a:pPr>
            <a:endParaRPr lang="en-US" sz="2000" dirty="0" smtClean="0"/>
          </a:p>
          <a:p>
            <a:pPr>
              <a:lnSpc>
                <a:spcPct val="90000"/>
              </a:lnSpc>
              <a:buFontTx/>
              <a:buNone/>
            </a:pPr>
            <a:endParaRPr lang="en-US" sz="2000" dirty="0" smtClean="0"/>
          </a:p>
          <a:p>
            <a:pPr>
              <a:lnSpc>
                <a:spcPct val="90000"/>
              </a:lnSpc>
            </a:pPr>
            <a:r>
              <a:rPr lang="en-US" sz="2000" b="1" dirty="0"/>
              <a:t>Energy norm</a:t>
            </a:r>
            <a:r>
              <a:rPr lang="en-US" sz="2000" dirty="0"/>
              <a:t>:</a:t>
            </a:r>
            <a:endParaRPr lang="en-US" sz="2400" dirty="0"/>
          </a:p>
        </p:txBody>
      </p:sp>
      <p:graphicFrame>
        <p:nvGraphicFramePr>
          <p:cNvPr id="32772" name="Object 4"/>
          <p:cNvGraphicFramePr>
            <a:graphicFrameLocks noChangeAspect="1"/>
          </p:cNvGraphicFramePr>
          <p:nvPr/>
        </p:nvGraphicFramePr>
        <p:xfrm>
          <a:off x="3886200" y="1752600"/>
          <a:ext cx="2819400" cy="581025"/>
        </p:xfrm>
        <a:graphic>
          <a:graphicData uri="http://schemas.openxmlformats.org/presentationml/2006/ole">
            <p:oleObj spid="_x0000_s32772" name="Equation" r:id="rId4" imgW="1295400" imgH="266700" progId="Equation.DSMT4">
              <p:embed/>
            </p:oleObj>
          </a:graphicData>
        </a:graphic>
      </p:graphicFrame>
      <p:graphicFrame>
        <p:nvGraphicFramePr>
          <p:cNvPr id="32773" name="Object 5"/>
          <p:cNvGraphicFramePr>
            <a:graphicFrameLocks noChangeAspect="1"/>
          </p:cNvGraphicFramePr>
          <p:nvPr/>
        </p:nvGraphicFramePr>
        <p:xfrm>
          <a:off x="3200400" y="2895600"/>
          <a:ext cx="4395788" cy="490538"/>
        </p:xfrm>
        <a:graphic>
          <a:graphicData uri="http://schemas.openxmlformats.org/presentationml/2006/ole">
            <p:oleObj spid="_x0000_s32773" name="Equation" r:id="rId5" imgW="2159000" imgH="241300" progId="Equation.DSMT4">
              <p:embed/>
            </p:oleObj>
          </a:graphicData>
        </a:graphic>
      </p:graphicFrame>
      <p:graphicFrame>
        <p:nvGraphicFramePr>
          <p:cNvPr id="32775" name="Object 7"/>
          <p:cNvGraphicFramePr>
            <a:graphicFrameLocks noChangeAspect="1"/>
          </p:cNvGraphicFramePr>
          <p:nvPr/>
        </p:nvGraphicFramePr>
        <p:xfrm>
          <a:off x="3200400" y="3886200"/>
          <a:ext cx="3440113" cy="1538288"/>
        </p:xfrm>
        <a:graphic>
          <a:graphicData uri="http://schemas.openxmlformats.org/presentationml/2006/ole">
            <p:oleObj spid="_x0000_s32775" name="Equation" r:id="rId6" imgW="2044700" imgH="914400" progId="Equation.DSMT4">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73638</TotalTime>
  <Words>1601</Words>
  <Application>Microsoft Macintosh PowerPoint</Application>
  <PresentationFormat>On-screen Show (4:3)</PresentationFormat>
  <Paragraphs>270</Paragraphs>
  <Slides>26</Slides>
  <Notes>23</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Blank Presentation</vt:lpstr>
      <vt:lpstr>Equation</vt:lpstr>
      <vt:lpstr>What constrains spread growth  in forecasts initialized from  ensemble Kalman filters?</vt:lpstr>
      <vt:lpstr>Spread-error consistency</vt:lpstr>
      <vt:lpstr>Spread-error consistency</vt:lpstr>
      <vt:lpstr>Slide 4</vt:lpstr>
      <vt:lpstr>Mechanisms that may limit spread growth from ensemble-filter ICs</vt:lpstr>
      <vt:lpstr>Serial EnSRF (“ensemble square-root filter”)</vt:lpstr>
      <vt:lpstr>Methodology</vt:lpstr>
      <vt:lpstr>Toy model, assimilation details</vt:lpstr>
      <vt:lpstr>Definitions</vt:lpstr>
      <vt:lpstr>How does spread growth change due  to localization? (perfect model)</vt:lpstr>
      <vt:lpstr>Covariance inflation, imperfect model</vt:lpstr>
      <vt:lpstr>Covariance inflation, imperfect model</vt:lpstr>
      <vt:lpstr>Additive noise, imperfect model</vt:lpstr>
      <vt:lpstr>Average growth of additive noise perturbations around nature run</vt:lpstr>
      <vt:lpstr>Suppose we evolve the additive noise for 36 h before adding to posterior?</vt:lpstr>
      <vt:lpstr>Suppose we evolve the additive noise  for 36 h before adding to posterior?</vt:lpstr>
      <vt:lpstr>Slide 17</vt:lpstr>
      <vt:lpstr>Will results hold with  real model, real observations?</vt:lpstr>
      <vt:lpstr>Conclusions</vt:lpstr>
      <vt:lpstr>Covariance localization &amp; imbalance</vt:lpstr>
      <vt:lpstr>Additive noise</vt:lpstr>
      <vt:lpstr>Model error</vt:lpstr>
      <vt:lpstr>Error/spread as functions of localization length scale, T31 perfect model</vt:lpstr>
      <vt:lpstr>Imperfect-model results: nature run &amp; imperfect model climatologies</vt:lpstr>
      <vt:lpstr>Model error additive noise  zonal structure</vt:lpstr>
      <vt:lpstr>Slide 26</vt:lpstr>
    </vt:vector>
  </TitlesOfParts>
  <Company>Tom  Hamill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constrains spread growth in forecasts initialized from ensemble filters?</dc:title>
  <dc:creator>Tom  Hamill</dc:creator>
  <cp:lastModifiedBy>Tom Hamill</cp:lastModifiedBy>
  <cp:revision>39</cp:revision>
  <cp:lastPrinted>2010-01-15T22:22:15Z</cp:lastPrinted>
  <dcterms:created xsi:type="dcterms:W3CDTF">2010-01-15T22:26:58Z</dcterms:created>
  <dcterms:modified xsi:type="dcterms:W3CDTF">2010-01-15T22:40:56Z</dcterms:modified>
</cp:coreProperties>
</file>