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Microsoft_Equation2.bin" ContentType="application/vnd.openxmlformats-officedocument.oleObject"/>
  <Override PartName="/ppt/embeddings/Microsoft_Equation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292" r:id="rId2"/>
    <p:sldId id="358" r:id="rId3"/>
    <p:sldId id="361" r:id="rId4"/>
    <p:sldId id="362" r:id="rId5"/>
    <p:sldId id="365" r:id="rId6"/>
    <p:sldId id="363" r:id="rId7"/>
    <p:sldId id="366" r:id="rId8"/>
    <p:sldId id="294" r:id="rId9"/>
    <p:sldId id="295" r:id="rId10"/>
    <p:sldId id="296" r:id="rId11"/>
    <p:sldId id="297" r:id="rId12"/>
    <p:sldId id="298" r:id="rId13"/>
    <p:sldId id="303" r:id="rId14"/>
    <p:sldId id="368" r:id="rId15"/>
    <p:sldId id="304" r:id="rId16"/>
    <p:sldId id="369" r:id="rId17"/>
    <p:sldId id="371" r:id="rId18"/>
    <p:sldId id="373" r:id="rId19"/>
    <p:sldId id="374" r:id="rId20"/>
    <p:sldId id="372" r:id="rId21"/>
    <p:sldId id="394" r:id="rId22"/>
    <p:sldId id="375" r:id="rId23"/>
    <p:sldId id="367" r:id="rId24"/>
    <p:sldId id="306" r:id="rId25"/>
    <p:sldId id="308" r:id="rId26"/>
    <p:sldId id="309" r:id="rId27"/>
    <p:sldId id="376" r:id="rId28"/>
    <p:sldId id="310" r:id="rId29"/>
    <p:sldId id="311" r:id="rId30"/>
    <p:sldId id="313" r:id="rId31"/>
    <p:sldId id="316" r:id="rId32"/>
    <p:sldId id="319" r:id="rId33"/>
    <p:sldId id="321" r:id="rId34"/>
    <p:sldId id="324" r:id="rId35"/>
    <p:sldId id="326" r:id="rId36"/>
    <p:sldId id="391" r:id="rId37"/>
    <p:sldId id="392" r:id="rId38"/>
    <p:sldId id="393" r:id="rId39"/>
    <p:sldId id="327" r:id="rId40"/>
    <p:sldId id="328" r:id="rId41"/>
    <p:sldId id="329" r:id="rId42"/>
    <p:sldId id="330" r:id="rId43"/>
    <p:sldId id="331" r:id="rId44"/>
    <p:sldId id="382" r:id="rId45"/>
    <p:sldId id="383" r:id="rId46"/>
    <p:sldId id="381" r:id="rId47"/>
    <p:sldId id="384" r:id="rId48"/>
    <p:sldId id="385" r:id="rId49"/>
    <p:sldId id="386" r:id="rId50"/>
    <p:sldId id="387" r:id="rId51"/>
    <p:sldId id="388" r:id="rId52"/>
    <p:sldId id="389" r:id="rId53"/>
    <p:sldId id="390" r:id="rId54"/>
    <p:sldId id="336" r:id="rId55"/>
    <p:sldId id="337" r:id="rId56"/>
    <p:sldId id="338" r:id="rId57"/>
    <p:sldId id="339" r:id="rId58"/>
    <p:sldId id="340" r:id="rId59"/>
    <p:sldId id="341" r:id="rId60"/>
    <p:sldId id="342" r:id="rId61"/>
    <p:sldId id="343" r:id="rId62"/>
    <p:sldId id="344" r:id="rId63"/>
    <p:sldId id="348" r:id="rId64"/>
    <p:sldId id="288" r:id="rId65"/>
    <p:sldId id="289" r:id="rId66"/>
    <p:sldId id="290"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57" autoAdjust="0"/>
  </p:normalViewPr>
  <p:slideViewPr>
    <p:cSldViewPr snapToGrid="0" snapToObjects="1">
      <p:cViewPr>
        <p:scale>
          <a:sx n="161" d="100"/>
          <a:sy n="161" d="100"/>
        </p:scale>
        <p:origin x="-272"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478C2D-6237-194F-928D-BB0611B3EA03}" type="datetimeFigureOut">
              <a:rPr lang="en-US" smtClean="0"/>
              <a:t>10/31/12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8D78E8-E208-7943-942F-EE17581B5DCD}" type="slidenum">
              <a:rPr lang="en-US" smtClean="0"/>
              <a:t>‹#›</a:t>
            </a:fld>
            <a:endParaRPr lang="en-US"/>
          </a:p>
        </p:txBody>
      </p:sp>
    </p:spTree>
    <p:extLst>
      <p:ext uri="{BB962C8B-B14F-4D97-AF65-F5344CB8AC3E}">
        <p14:creationId xmlns:p14="http://schemas.microsoft.com/office/powerpoint/2010/main" val="1620895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008176-D182-224A-B45D-7E03100D6ACE}" type="datetimeFigureOut">
              <a:rPr lang="en-US" smtClean="0"/>
              <a:t>10/31/12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95509B-A3FC-CD40-8D9B-696FCE55C18A}" type="slidenum">
              <a:rPr lang="en-US" smtClean="0"/>
              <a:t>‹#›</a:t>
            </a:fld>
            <a:endParaRPr lang="en-US"/>
          </a:p>
        </p:txBody>
      </p:sp>
    </p:spTree>
    <p:extLst>
      <p:ext uri="{BB962C8B-B14F-4D97-AF65-F5344CB8AC3E}">
        <p14:creationId xmlns:p14="http://schemas.microsoft.com/office/powerpoint/2010/main" val="206518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335E594-8343-E14B-A039-7BD57DABD65F}" type="slidenum">
              <a:rPr lang="en-US" sz="1200"/>
              <a:pPr/>
              <a:t>23</a:t>
            </a:fld>
            <a:endParaRPr lang="en-US"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7CACE-5EF7-2744-9114-1A0AF88B87C3}" type="slidenum">
              <a:rPr lang="en-US"/>
              <a:pPr/>
              <a:t>56</a:t>
            </a:fld>
            <a:endParaRPr lang="en-US"/>
          </a:p>
        </p:txBody>
      </p:sp>
      <p:sp>
        <p:nvSpPr>
          <p:cNvPr id="1433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33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DE564-9FC0-E84C-AED6-B90FB76E9E95}" type="slidenum">
              <a:rPr lang="en-US"/>
              <a:pPr/>
              <a:t>57</a:t>
            </a:fld>
            <a:endParaRPr lang="en-US"/>
          </a:p>
        </p:txBody>
      </p:sp>
      <p:sp>
        <p:nvSpPr>
          <p:cNvPr id="5325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8A7D24-EE6A-5143-B09E-411EF9A6EA51}" type="datetime1">
              <a:rPr lang="en-US" smtClean="0"/>
              <a:t>10/31/12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647797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944630-C6B6-A84C-AA3A-F22C7CA76C0D}" type="datetime1">
              <a:rPr lang="en-US" smtClean="0"/>
              <a:t>10/31/12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4030633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562C4C-BC36-C043-A3FC-92E8DB1AE1ED}" type="datetime1">
              <a:rPr lang="en-US" smtClean="0"/>
              <a:t>10/31/12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17957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6A5290-C32A-C144-94DB-B002C3D10592}" type="datetime1">
              <a:rPr lang="en-US" smtClean="0"/>
              <a:t>10/31/12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372786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5705FE-3AA1-414B-B3BF-F76623BDE03E}" type="datetime1">
              <a:rPr lang="en-US" smtClean="0"/>
              <a:t>10/31/12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45160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03F046-D0AF-3641-801B-33086A220588}" type="datetime1">
              <a:rPr lang="en-US" smtClean="0"/>
              <a:t>10/31/12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33561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56D4F6-219B-264C-BD13-88F4CCEA865F}" type="datetime1">
              <a:rPr lang="en-US" smtClean="0"/>
              <a:t>10/31/12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263689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268E53-21F0-BB42-90B6-0D2CE07238A0}" type="datetime1">
              <a:rPr lang="en-US" smtClean="0"/>
              <a:t>10/31/12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739404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823FD9-69E0-C649-9680-1CC3864EE42F}" type="datetime1">
              <a:rPr lang="en-US" smtClean="0"/>
              <a:t>10/31/12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508552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D5ABAF-491A-0444-AC88-5FB4CC477FD0}" type="datetime1">
              <a:rPr lang="en-US" smtClean="0"/>
              <a:t>10/31/12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09691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86E1E9-843D-234A-ABB4-0FDFE78A7BDD}" type="datetime1">
              <a:rPr lang="en-US" smtClean="0"/>
              <a:t>10/31/12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4095872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CE4E-6C04-084A-B4F9-4355DC89D5C4}" type="datetime1">
              <a:rPr lang="en-US" smtClean="0"/>
              <a:t>10/31/12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96C0C-D53C-9C4D-82CB-C2886D962FE0}" type="slidenum">
              <a:rPr lang="en-US" smtClean="0"/>
              <a:t>‹#›</a:t>
            </a:fld>
            <a:endParaRPr lang="en-US"/>
          </a:p>
        </p:txBody>
      </p:sp>
    </p:spTree>
    <p:extLst>
      <p:ext uri="{BB962C8B-B14F-4D97-AF65-F5344CB8AC3E}">
        <p14:creationId xmlns:p14="http://schemas.microsoft.com/office/powerpoint/2010/main" val="3811961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9" Type="http://schemas.openxmlformats.org/officeDocument/2006/relationships/image" Target="../media/image27.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image" Target="../media/image42.png"/><Relationship Id="rId25" Type="http://schemas.openxmlformats.org/officeDocument/2006/relationships/image" Target="../media/image43.png"/><Relationship Id="rId26" Type="http://schemas.openxmlformats.org/officeDocument/2006/relationships/image" Target="../media/image44.png"/><Relationship Id="rId27" Type="http://schemas.openxmlformats.org/officeDocument/2006/relationships/image" Target="../media/image45.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4.png"/><Relationship Id="rId17" Type="http://schemas.openxmlformats.org/officeDocument/2006/relationships/image" Target="../media/image35.png"/><Relationship Id="rId18" Type="http://schemas.openxmlformats.org/officeDocument/2006/relationships/image" Target="../media/image36.png"/><Relationship Id="rId19"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26.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0.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9" Type="http://schemas.openxmlformats.org/officeDocument/2006/relationships/image" Target="../media/image26.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image" Target="../media/image42.png"/><Relationship Id="rId25" Type="http://schemas.openxmlformats.org/officeDocument/2006/relationships/image" Target="../media/image83.png"/><Relationship Id="rId26" Type="http://schemas.openxmlformats.org/officeDocument/2006/relationships/image" Target="../media/image44.png"/><Relationship Id="rId27" Type="http://schemas.openxmlformats.org/officeDocument/2006/relationships/image" Target="../media/image45.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4.png"/><Relationship Id="rId17" Type="http://schemas.openxmlformats.org/officeDocument/2006/relationships/image" Target="../media/image35.png"/><Relationship Id="rId18" Type="http://schemas.openxmlformats.org/officeDocument/2006/relationships/image" Target="../media/image36.png"/><Relationship Id="rId19"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3.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s>
</file>

<file path=ppt/slides/_rels/slide57.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image" Target="../media/image43.png"/><Relationship Id="rId25" Type="http://schemas.openxmlformats.org/officeDocument/2006/relationships/image" Target="../media/image83.png"/><Relationship Id="rId26" Type="http://schemas.openxmlformats.org/officeDocument/2006/relationships/image" Target="../media/image44.png"/><Relationship Id="rId27" Type="http://schemas.openxmlformats.org/officeDocument/2006/relationships/image" Target="../media/image45.png"/><Relationship Id="rId10" Type="http://schemas.openxmlformats.org/officeDocument/2006/relationships/image" Target="../media/image29.png"/><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image" Target="../media/image8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image" Target="../media/image8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712" y="2774352"/>
            <a:ext cx="8702401" cy="1470025"/>
          </a:xfrm>
        </p:spPr>
        <p:txBody>
          <a:bodyPr>
            <a:noAutofit/>
          </a:bodyPr>
          <a:lstStyle/>
          <a:p>
            <a:r>
              <a:rPr lang="en-US" sz="3600" dirty="0" smtClean="0"/>
              <a:t>Reforecasts: what are they good for?</a:t>
            </a:r>
            <a:br>
              <a:rPr lang="en-US" sz="3600" dirty="0" smtClean="0"/>
            </a:br>
            <a:r>
              <a:rPr lang="en-US" sz="3600" dirty="0"/>
              <a:t>U</a:t>
            </a:r>
            <a:r>
              <a:rPr lang="en-US" sz="3600" dirty="0" smtClean="0"/>
              <a:t>sing multi-decadal reforecasts from the NCEP Global Ensemble Forecast System.</a:t>
            </a:r>
            <a:r>
              <a:rPr lang="en-US" dirty="0" smtClean="0"/>
              <a:t/>
            </a:r>
            <a:br>
              <a:rPr lang="en-US" dirty="0" smtClean="0"/>
            </a:br>
            <a:endParaRPr lang="en-US" dirty="0"/>
          </a:p>
        </p:txBody>
      </p:sp>
      <p:sp>
        <p:nvSpPr>
          <p:cNvPr id="3" name="Subtitle 2"/>
          <p:cNvSpPr>
            <a:spLocks noGrp="1"/>
          </p:cNvSpPr>
          <p:nvPr>
            <p:ph type="subTitle" idx="1"/>
          </p:nvPr>
        </p:nvSpPr>
        <p:spPr>
          <a:xfrm>
            <a:off x="548913" y="4770059"/>
            <a:ext cx="8137887" cy="1557497"/>
          </a:xfrm>
        </p:spPr>
        <p:txBody>
          <a:bodyPr/>
          <a:lstStyle/>
          <a:p>
            <a:pPr>
              <a:lnSpc>
                <a:spcPct val="80000"/>
              </a:lnSpc>
            </a:pPr>
            <a:r>
              <a:rPr lang="en-US" dirty="0" smtClean="0"/>
              <a:t>Tom Hamill</a:t>
            </a:r>
          </a:p>
          <a:p>
            <a:pPr>
              <a:lnSpc>
                <a:spcPct val="80000"/>
              </a:lnSpc>
            </a:pPr>
            <a:r>
              <a:rPr lang="en-US" sz="2800" i="1" dirty="0" smtClean="0"/>
              <a:t>NOAA ESRL, Physical Sciences Division</a:t>
            </a:r>
          </a:p>
          <a:p>
            <a:pPr>
              <a:lnSpc>
                <a:spcPct val="80000"/>
              </a:lnSpc>
            </a:pPr>
            <a:r>
              <a:rPr lang="en-US" sz="2800" dirty="0" err="1" smtClean="0"/>
              <a:t>tom.hamill@noaa.gov</a:t>
            </a:r>
            <a:endParaRPr lang="en-US" sz="2800" dirty="0" smtClean="0"/>
          </a:p>
        </p:txBody>
      </p:sp>
      <p:sp>
        <p:nvSpPr>
          <p:cNvPr id="4" name="TextBox 3"/>
          <p:cNvSpPr txBox="1"/>
          <p:nvPr/>
        </p:nvSpPr>
        <p:spPr>
          <a:xfrm>
            <a:off x="54032" y="6327556"/>
            <a:ext cx="8847081" cy="369332"/>
          </a:xfrm>
          <a:prstGeom prst="rect">
            <a:avLst/>
          </a:prstGeom>
          <a:noFill/>
        </p:spPr>
        <p:txBody>
          <a:bodyPr wrap="none" rtlCol="0">
            <a:spAutoFit/>
          </a:bodyPr>
          <a:lstStyle/>
          <a:p>
            <a:r>
              <a:rPr lang="en-US" dirty="0" smtClean="0">
                <a:solidFill>
                  <a:schemeClr val="bg1">
                    <a:lumMod val="65000"/>
                  </a:schemeClr>
                </a:solidFill>
              </a:rPr>
              <a:t>also: </a:t>
            </a:r>
            <a:r>
              <a:rPr lang="en-US" dirty="0" smtClean="0">
                <a:solidFill>
                  <a:schemeClr val="bg1">
                    <a:lumMod val="65000"/>
                  </a:schemeClr>
                </a:solidFill>
              </a:rPr>
              <a:t>Jeff Whitaker, Gary Bates, Don </a:t>
            </a:r>
            <a:r>
              <a:rPr lang="en-US" dirty="0" smtClean="0">
                <a:solidFill>
                  <a:schemeClr val="bg1">
                    <a:lumMod val="65000"/>
                  </a:schemeClr>
                </a:solidFill>
              </a:rPr>
              <a:t>Murray, Francisco Alvarez, Mike Fiorino, Tom Galarneau</a:t>
            </a:r>
            <a:endParaRPr lang="en-US" dirty="0" smtClean="0">
              <a:solidFill>
                <a:schemeClr val="bg1">
                  <a:lumMod val="65000"/>
                </a:schemeClr>
              </a:solidFill>
            </a:endParaRPr>
          </a:p>
        </p:txBody>
      </p:sp>
      <p:pic>
        <p:nvPicPr>
          <p:cNvPr id="5" name="Picture 4" descr="NOAA-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77574"/>
            <a:ext cx="1591825" cy="1614714"/>
          </a:xfrm>
          <a:prstGeom prst="rect">
            <a:avLst/>
          </a:prstGeom>
        </p:spPr>
      </p:pic>
      <p:pic>
        <p:nvPicPr>
          <p:cNvPr id="6" name="Picture 4" descr="dsrc_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738" y="146050"/>
            <a:ext cx="23653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7823200" y="146050"/>
            <a:ext cx="124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AD7A3A"/>
                </a:solidFill>
              </a:rPr>
              <a:t>NOAA Earth System</a:t>
            </a:r>
          </a:p>
          <a:p>
            <a:r>
              <a:rPr lang="en-US" sz="1000">
                <a:solidFill>
                  <a:srgbClr val="AD7A3A"/>
                </a:solidFill>
              </a:rPr>
              <a:t>Research Laboratory</a:t>
            </a:r>
          </a:p>
        </p:txBody>
      </p:sp>
      <p:sp>
        <p:nvSpPr>
          <p:cNvPr id="8" name="Slide Number Placeholder 7"/>
          <p:cNvSpPr>
            <a:spLocks noGrp="1"/>
          </p:cNvSpPr>
          <p:nvPr>
            <p:ph type="sldNum" sz="quarter" idx="12"/>
          </p:nvPr>
        </p:nvSpPr>
        <p:spPr/>
        <p:txBody>
          <a:bodyPr/>
          <a:lstStyle/>
          <a:p>
            <a:fld id="{DC862565-2F34-2D47-B87A-6CC773EB7A2F}" type="slidenum">
              <a:rPr lang="en-US" smtClean="0"/>
              <a:t>1</a:t>
            </a:fld>
            <a:endParaRPr lang="en-US" dirty="0"/>
          </a:p>
        </p:txBody>
      </p:sp>
    </p:spTree>
    <p:extLst>
      <p:ext uri="{BB962C8B-B14F-4D97-AF65-F5344CB8AC3E}">
        <p14:creationId xmlns:p14="http://schemas.microsoft.com/office/powerpoint/2010/main" val="10723186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915"/>
          </a:xfrm>
        </p:spPr>
        <p:txBody>
          <a:bodyPr>
            <a:normAutofit fontScale="90000"/>
          </a:bodyPr>
          <a:lstStyle/>
          <a:p>
            <a:r>
              <a:rPr lang="en-US" dirty="0" smtClean="0"/>
              <a:t>Data to be readily available from ESRL</a:t>
            </a:r>
            <a:endParaRPr lang="en-US" dirty="0"/>
          </a:p>
        </p:txBody>
      </p:sp>
      <p:pic>
        <p:nvPicPr>
          <p:cNvPr id="4" name="Picture 3"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281" y="7059148"/>
            <a:ext cx="9960621" cy="7799852"/>
          </a:xfrm>
          <a:prstGeom prst="rect">
            <a:avLst/>
          </a:prstGeom>
        </p:spPr>
      </p:pic>
      <p:pic>
        <p:nvPicPr>
          <p:cNvPr id="5" name="Picture 4"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81" y="7211548"/>
            <a:ext cx="9960621" cy="7799852"/>
          </a:xfrm>
          <a:prstGeom prst="rect">
            <a:avLst/>
          </a:prstGeom>
        </p:spPr>
      </p:pic>
      <p:pic>
        <p:nvPicPr>
          <p:cNvPr id="6" name="Picture 5"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081" y="7363948"/>
            <a:ext cx="9960621" cy="7799852"/>
          </a:xfrm>
          <a:prstGeom prst="rect">
            <a:avLst/>
          </a:prstGeom>
        </p:spPr>
      </p:pic>
      <p:pic>
        <p:nvPicPr>
          <p:cNvPr id="7" name="Picture 6"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481" y="7516348"/>
            <a:ext cx="9960621" cy="7799852"/>
          </a:xfrm>
          <a:prstGeom prst="rect">
            <a:avLst/>
          </a:prstGeom>
        </p:spPr>
      </p:pic>
      <p:pic>
        <p:nvPicPr>
          <p:cNvPr id="8" name="Picture 7"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054" y="1133056"/>
            <a:ext cx="6231218" cy="4882073"/>
          </a:xfrm>
          <a:prstGeom prst="rect">
            <a:avLst/>
          </a:prstGeom>
        </p:spPr>
      </p:pic>
      <p:sp>
        <p:nvSpPr>
          <p:cNvPr id="9" name="TextBox 8"/>
          <p:cNvSpPr txBox="1"/>
          <p:nvPr/>
        </p:nvSpPr>
        <p:spPr>
          <a:xfrm>
            <a:off x="1474054" y="6261882"/>
            <a:ext cx="2557110" cy="369332"/>
          </a:xfrm>
          <a:prstGeom prst="rect">
            <a:avLst/>
          </a:prstGeom>
          <a:noFill/>
        </p:spPr>
        <p:txBody>
          <a:bodyPr wrap="none" rtlCol="0">
            <a:spAutoFit/>
          </a:bodyPr>
          <a:lstStyle/>
          <a:p>
            <a:r>
              <a:rPr lang="en-US" dirty="0" smtClean="0"/>
              <a:t>Also: hurricane track files</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10</a:t>
            </a:fld>
            <a:endParaRPr lang="en-US"/>
          </a:p>
        </p:txBody>
      </p:sp>
    </p:spTree>
    <p:extLst>
      <p:ext uri="{BB962C8B-B14F-4D97-AF65-F5344CB8AC3E}">
        <p14:creationId xmlns:p14="http://schemas.microsoft.com/office/powerpoint/2010/main" val="23197296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915"/>
          </a:xfrm>
        </p:spPr>
        <p:txBody>
          <a:bodyPr>
            <a:normAutofit fontScale="90000"/>
          </a:bodyPr>
          <a:lstStyle/>
          <a:p>
            <a:r>
              <a:rPr lang="en-US" dirty="0" smtClean="0"/>
              <a:t>Data to be readily available from ESRL</a:t>
            </a:r>
            <a:endParaRPr lang="en-US" dirty="0"/>
          </a:p>
        </p:txBody>
      </p:sp>
      <p:pic>
        <p:nvPicPr>
          <p:cNvPr id="4" name="Picture 3"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281" y="7059148"/>
            <a:ext cx="9960621" cy="7799852"/>
          </a:xfrm>
          <a:prstGeom prst="rect">
            <a:avLst/>
          </a:prstGeom>
        </p:spPr>
      </p:pic>
      <p:pic>
        <p:nvPicPr>
          <p:cNvPr id="5" name="Picture 4"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81" y="7211548"/>
            <a:ext cx="9960621" cy="7799852"/>
          </a:xfrm>
          <a:prstGeom prst="rect">
            <a:avLst/>
          </a:prstGeom>
        </p:spPr>
      </p:pic>
      <p:pic>
        <p:nvPicPr>
          <p:cNvPr id="6" name="Picture 5"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081" y="7363948"/>
            <a:ext cx="9960621" cy="7799852"/>
          </a:xfrm>
          <a:prstGeom prst="rect">
            <a:avLst/>
          </a:prstGeom>
        </p:spPr>
      </p:pic>
      <p:pic>
        <p:nvPicPr>
          <p:cNvPr id="7" name="Picture 6"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481" y="7516348"/>
            <a:ext cx="9960621" cy="7799852"/>
          </a:xfrm>
          <a:prstGeom prst="rect">
            <a:avLst/>
          </a:prstGeom>
        </p:spPr>
      </p:pic>
      <p:pic>
        <p:nvPicPr>
          <p:cNvPr id="3" name="Picture 2" descr="Untitl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751" y="1203228"/>
            <a:ext cx="4411138" cy="5462801"/>
          </a:xfrm>
          <a:prstGeom prst="rect">
            <a:avLst/>
          </a:prstGeom>
        </p:spPr>
      </p:pic>
      <p:sp>
        <p:nvSpPr>
          <p:cNvPr id="8" name="Slide Number Placeholder 7"/>
          <p:cNvSpPr>
            <a:spLocks noGrp="1"/>
          </p:cNvSpPr>
          <p:nvPr>
            <p:ph type="sldNum" sz="quarter" idx="12"/>
          </p:nvPr>
        </p:nvSpPr>
        <p:spPr/>
        <p:txBody>
          <a:bodyPr/>
          <a:lstStyle/>
          <a:p>
            <a:fld id="{DC862565-2F34-2D47-B87A-6CC773EB7A2F}" type="slidenum">
              <a:rPr lang="en-US" smtClean="0"/>
              <a:t>11</a:t>
            </a:fld>
            <a:endParaRPr lang="en-US"/>
          </a:p>
        </p:txBody>
      </p:sp>
    </p:spTree>
    <p:extLst>
      <p:ext uri="{BB962C8B-B14F-4D97-AF65-F5344CB8AC3E}">
        <p14:creationId xmlns:p14="http://schemas.microsoft.com/office/powerpoint/2010/main" val="22716849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7522"/>
          </a:xfrm>
        </p:spPr>
        <p:txBody>
          <a:bodyPr>
            <a:noAutofit/>
          </a:bodyPr>
          <a:lstStyle/>
          <a:p>
            <a:r>
              <a:rPr lang="en-US" sz="2800" dirty="0" err="1" smtClean="0"/>
              <a:t>esrl.noaa.gov</a:t>
            </a:r>
            <a:r>
              <a:rPr lang="en-US" sz="2800" dirty="0" smtClean="0"/>
              <a:t>/</a:t>
            </a:r>
            <a:r>
              <a:rPr lang="en-US" sz="2800" dirty="0" err="1" smtClean="0"/>
              <a:t>psd</a:t>
            </a:r>
            <a:r>
              <a:rPr lang="en-US" sz="2800" dirty="0" smtClean="0"/>
              <a:t>/forecasts/reforecast2/</a:t>
            </a:r>
            <a:r>
              <a:rPr lang="en-US" sz="2800" dirty="0" err="1" smtClean="0"/>
              <a:t>download.html</a:t>
            </a:r>
            <a:endParaRPr lang="en-US" sz="2800" dirty="0"/>
          </a:p>
        </p:txBody>
      </p:sp>
      <p:sp>
        <p:nvSpPr>
          <p:cNvPr id="3" name="Slide Number Placeholder 2"/>
          <p:cNvSpPr>
            <a:spLocks noGrp="1"/>
          </p:cNvSpPr>
          <p:nvPr>
            <p:ph type="sldNum" sz="quarter" idx="12"/>
          </p:nvPr>
        </p:nvSpPr>
        <p:spPr/>
        <p:txBody>
          <a:bodyPr/>
          <a:lstStyle/>
          <a:p>
            <a:fld id="{DC862565-2F34-2D47-B87A-6CC773EB7A2F}" type="slidenum">
              <a:rPr lang="en-US" smtClean="0"/>
              <a:t>12</a:t>
            </a:fld>
            <a:endParaRPr lang="en-US"/>
          </a:p>
        </p:txBody>
      </p:sp>
      <p:pic>
        <p:nvPicPr>
          <p:cNvPr id="5" name="Picture 4" descr="Screen Shot 2012-10-31 at 9.05.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18" y="537522"/>
            <a:ext cx="6631332" cy="6292761"/>
          </a:xfrm>
          <a:prstGeom prst="rect">
            <a:avLst/>
          </a:prstGeom>
        </p:spPr>
      </p:pic>
      <p:sp>
        <p:nvSpPr>
          <p:cNvPr id="6" name="TextBox 5"/>
          <p:cNvSpPr txBox="1"/>
          <p:nvPr/>
        </p:nvSpPr>
        <p:spPr>
          <a:xfrm>
            <a:off x="7200072" y="1297367"/>
            <a:ext cx="1385716" cy="2308324"/>
          </a:xfrm>
          <a:prstGeom prst="rect">
            <a:avLst/>
          </a:prstGeom>
          <a:noFill/>
        </p:spPr>
        <p:txBody>
          <a:bodyPr wrap="none" rtlCol="0">
            <a:spAutoFit/>
          </a:bodyPr>
          <a:lstStyle/>
          <a:p>
            <a:r>
              <a:rPr lang="en-US" dirty="0" smtClean="0"/>
              <a:t>Produces </a:t>
            </a:r>
          </a:p>
          <a:p>
            <a:r>
              <a:rPr lang="en-US" dirty="0" smtClean="0"/>
              <a:t>netCDF files.</a:t>
            </a:r>
          </a:p>
          <a:p>
            <a:endParaRPr lang="en-US" dirty="0"/>
          </a:p>
          <a:p>
            <a:r>
              <a:rPr lang="en-US" dirty="0" smtClean="0"/>
              <a:t>Also: direct</a:t>
            </a:r>
          </a:p>
          <a:p>
            <a:r>
              <a:rPr lang="en-US" dirty="0" smtClean="0"/>
              <a:t>ftp access to</a:t>
            </a:r>
          </a:p>
          <a:p>
            <a:r>
              <a:rPr lang="en-US" dirty="0" smtClean="0"/>
              <a:t>allow you to</a:t>
            </a:r>
          </a:p>
          <a:p>
            <a:r>
              <a:rPr lang="en-US" dirty="0" smtClean="0"/>
              <a:t>read the raw</a:t>
            </a:r>
          </a:p>
          <a:p>
            <a:r>
              <a:rPr lang="en-US" dirty="0" err="1" smtClean="0"/>
              <a:t>grib</a:t>
            </a:r>
            <a:r>
              <a:rPr lang="en-US" dirty="0" smtClean="0"/>
              <a:t> files.</a:t>
            </a:r>
            <a:endParaRPr lang="en-US" dirty="0"/>
          </a:p>
        </p:txBody>
      </p:sp>
    </p:spTree>
    <p:extLst>
      <p:ext uri="{BB962C8B-B14F-4D97-AF65-F5344CB8AC3E}">
        <p14:creationId xmlns:p14="http://schemas.microsoft.com/office/powerpoint/2010/main" val="32014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7-25 at 2.49.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414054" cy="6858000"/>
          </a:xfrm>
          <a:prstGeom prst="rect">
            <a:avLst/>
          </a:prstGeom>
        </p:spPr>
      </p:pic>
      <p:sp>
        <p:nvSpPr>
          <p:cNvPr id="5" name="TextBox 4"/>
          <p:cNvSpPr txBox="1"/>
          <p:nvPr/>
        </p:nvSpPr>
        <p:spPr>
          <a:xfrm>
            <a:off x="7609101" y="659014"/>
            <a:ext cx="1233631" cy="3293209"/>
          </a:xfrm>
          <a:prstGeom prst="rect">
            <a:avLst/>
          </a:prstGeom>
          <a:noFill/>
        </p:spPr>
        <p:txBody>
          <a:bodyPr wrap="none" rtlCol="0">
            <a:spAutoFit/>
          </a:bodyPr>
          <a:lstStyle/>
          <a:p>
            <a:r>
              <a:rPr lang="en-US" sz="1600" dirty="0" smtClean="0"/>
              <a:t>This DOE</a:t>
            </a:r>
          </a:p>
          <a:p>
            <a:r>
              <a:rPr lang="en-US" sz="1600" dirty="0" smtClean="0"/>
              <a:t>site will be</a:t>
            </a:r>
          </a:p>
          <a:p>
            <a:r>
              <a:rPr lang="en-US" sz="1600" dirty="0" smtClean="0"/>
              <a:t>ready </a:t>
            </a:r>
            <a:r>
              <a:rPr lang="en-US" sz="1600" dirty="0" smtClean="0"/>
              <a:t>for</a:t>
            </a:r>
            <a:endParaRPr lang="en-US" sz="1600" dirty="0" smtClean="0"/>
          </a:p>
          <a:p>
            <a:r>
              <a:rPr lang="en-US" sz="1600" dirty="0" smtClean="0"/>
              <a:t>access to </a:t>
            </a:r>
          </a:p>
          <a:p>
            <a:r>
              <a:rPr lang="en-US" sz="1600" dirty="0" smtClean="0"/>
              <a:t>tape storage</a:t>
            </a:r>
          </a:p>
          <a:p>
            <a:r>
              <a:rPr lang="en-US" sz="1600" dirty="0" smtClean="0"/>
              <a:t>of full data</a:t>
            </a:r>
          </a:p>
          <a:p>
            <a:r>
              <a:rPr lang="en-US" sz="1600" dirty="0" smtClean="0"/>
              <a:t>(slower).</a:t>
            </a:r>
          </a:p>
          <a:p>
            <a:endParaRPr lang="en-US" sz="1600" dirty="0"/>
          </a:p>
          <a:p>
            <a:r>
              <a:rPr lang="en-US" sz="1600" dirty="0" smtClean="0"/>
              <a:t>Use this to </a:t>
            </a:r>
          </a:p>
          <a:p>
            <a:r>
              <a:rPr lang="en-US" sz="1600" dirty="0" smtClean="0"/>
              <a:t>access full</a:t>
            </a:r>
          </a:p>
          <a:p>
            <a:r>
              <a:rPr lang="en-US" sz="1600" dirty="0" smtClean="0"/>
              <a:t>model state.</a:t>
            </a:r>
          </a:p>
          <a:p>
            <a:endParaRPr lang="en-US" sz="1600" dirty="0"/>
          </a:p>
          <a:p>
            <a:endParaRPr lang="en-US" sz="1600" dirty="0" smtClean="0"/>
          </a:p>
        </p:txBody>
      </p:sp>
      <p:sp>
        <p:nvSpPr>
          <p:cNvPr id="2" name="Slide Number Placeholder 1"/>
          <p:cNvSpPr>
            <a:spLocks noGrp="1"/>
          </p:cNvSpPr>
          <p:nvPr>
            <p:ph type="sldNum" sz="quarter" idx="12"/>
          </p:nvPr>
        </p:nvSpPr>
        <p:spPr/>
        <p:txBody>
          <a:bodyPr/>
          <a:lstStyle/>
          <a:p>
            <a:fld id="{DC862565-2F34-2D47-B87A-6CC773EB7A2F}" type="slidenum">
              <a:rPr lang="en-US" smtClean="0"/>
              <a:t>13</a:t>
            </a:fld>
            <a:endParaRPr lang="en-US"/>
          </a:p>
        </p:txBody>
      </p:sp>
    </p:spTree>
    <p:extLst>
      <p:ext uri="{BB962C8B-B14F-4D97-AF65-F5344CB8AC3E}">
        <p14:creationId xmlns:p14="http://schemas.microsoft.com/office/powerpoint/2010/main" val="4154684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097"/>
            <a:ext cx="8229600" cy="1143000"/>
          </a:xfrm>
        </p:spPr>
        <p:txBody>
          <a:bodyPr>
            <a:noAutofit/>
          </a:bodyPr>
          <a:lstStyle/>
          <a:p>
            <a:r>
              <a:rPr lang="en-US" sz="4800" dirty="0" smtClean="0"/>
              <a:t>Skill of raw reforecasts</a:t>
            </a:r>
            <a:br>
              <a:rPr lang="en-US" sz="4800" dirty="0" smtClean="0"/>
            </a:br>
            <a:r>
              <a:rPr lang="en-US" sz="4800" dirty="0" smtClean="0"/>
              <a:t>(no post-processing)</a:t>
            </a:r>
            <a:endParaRPr lang="en-US" sz="4800" dirty="0"/>
          </a:p>
        </p:txBody>
      </p:sp>
      <p:sp>
        <p:nvSpPr>
          <p:cNvPr id="4" name="Slide Number Placeholder 3"/>
          <p:cNvSpPr>
            <a:spLocks noGrp="1"/>
          </p:cNvSpPr>
          <p:nvPr>
            <p:ph type="sldNum" sz="quarter" idx="12"/>
          </p:nvPr>
        </p:nvSpPr>
        <p:spPr/>
        <p:txBody>
          <a:bodyPr/>
          <a:lstStyle/>
          <a:p>
            <a:fld id="{4F596C0C-D53C-9C4D-82CB-C2886D962FE0}" type="slidenum">
              <a:rPr lang="en-US" smtClean="0"/>
              <a:t>14</a:t>
            </a:fld>
            <a:endParaRPr lang="en-US"/>
          </a:p>
        </p:txBody>
      </p:sp>
    </p:spTree>
    <p:extLst>
      <p:ext uri="{BB962C8B-B14F-4D97-AF65-F5344CB8AC3E}">
        <p14:creationId xmlns:p14="http://schemas.microsoft.com/office/powerpoint/2010/main" val="3350400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410"/>
            <a:ext cx="8229600" cy="841734"/>
          </a:xfrm>
        </p:spPr>
        <p:txBody>
          <a:bodyPr>
            <a:normAutofit fontScale="90000"/>
          </a:bodyPr>
          <a:lstStyle/>
          <a:p>
            <a:r>
              <a:rPr lang="en-US" dirty="0" smtClean="0"/>
              <a:t>500 hPa Z </a:t>
            </a:r>
            <a:r>
              <a:rPr lang="en-US" dirty="0"/>
              <a:t>a</a:t>
            </a:r>
            <a:r>
              <a:rPr lang="en-US" dirty="0" smtClean="0"/>
              <a:t>nomaly correlation</a:t>
            </a:r>
            <a:br>
              <a:rPr lang="en-US" dirty="0" smtClean="0"/>
            </a:br>
            <a:r>
              <a:rPr lang="en-US" sz="3600" dirty="0" smtClean="0"/>
              <a:t>(from deterministic control)</a:t>
            </a:r>
            <a:endParaRPr lang="en-US" sz="3600" dirty="0"/>
          </a:p>
        </p:txBody>
      </p:sp>
      <p:pic>
        <p:nvPicPr>
          <p:cNvPr id="4" name="Picture 3" descr="A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8866"/>
            <a:ext cx="6766407" cy="4684436"/>
          </a:xfrm>
          <a:prstGeom prst="rect">
            <a:avLst/>
          </a:prstGeom>
        </p:spPr>
      </p:pic>
      <p:sp>
        <p:nvSpPr>
          <p:cNvPr id="5" name="TextBox 4"/>
          <p:cNvSpPr txBox="1"/>
          <p:nvPr/>
        </p:nvSpPr>
        <p:spPr>
          <a:xfrm>
            <a:off x="6619686" y="2494356"/>
            <a:ext cx="2376672" cy="2862323"/>
          </a:xfrm>
          <a:prstGeom prst="rect">
            <a:avLst/>
          </a:prstGeom>
          <a:noFill/>
        </p:spPr>
        <p:txBody>
          <a:bodyPr wrap="none" rtlCol="0">
            <a:spAutoFit/>
          </a:bodyPr>
          <a:lstStyle/>
          <a:p>
            <a:r>
              <a:rPr lang="en-US" dirty="0" smtClean="0"/>
              <a:t>Lines w/o filled colors</a:t>
            </a:r>
          </a:p>
          <a:p>
            <a:r>
              <a:rPr lang="en-US" dirty="0" smtClean="0"/>
              <a:t>for second–generation </a:t>
            </a:r>
          </a:p>
          <a:p>
            <a:r>
              <a:rPr lang="en-US" dirty="0" smtClean="0"/>
              <a:t>reforecast (</a:t>
            </a:r>
            <a:r>
              <a:rPr lang="en-US" dirty="0" smtClean="0"/>
              <a:t>2012, </a:t>
            </a:r>
            <a:r>
              <a:rPr lang="en-US" dirty="0" smtClean="0"/>
              <a:t>T254)</a:t>
            </a:r>
          </a:p>
          <a:p>
            <a:endParaRPr lang="en-US" dirty="0"/>
          </a:p>
          <a:p>
            <a:r>
              <a:rPr lang="en-US" dirty="0" smtClean="0"/>
              <a:t>Lines with filled colors</a:t>
            </a:r>
          </a:p>
          <a:p>
            <a:r>
              <a:rPr lang="en-US" dirty="0" smtClean="0"/>
              <a:t>for first-generation</a:t>
            </a:r>
          </a:p>
          <a:p>
            <a:r>
              <a:rPr lang="en-US" dirty="0" smtClean="0"/>
              <a:t>reforecast (1998, T62).</a:t>
            </a:r>
          </a:p>
          <a:p>
            <a:endParaRPr lang="en-US" dirty="0"/>
          </a:p>
          <a:p>
            <a:r>
              <a:rPr lang="en-US" dirty="0" smtClean="0"/>
              <a:t>Perhaps a 1.5-2.5 day</a:t>
            </a:r>
          </a:p>
          <a:p>
            <a:r>
              <a:rPr lang="en-US" dirty="0" smtClean="0"/>
              <a:t>improvement.</a:t>
            </a:r>
          </a:p>
        </p:txBody>
      </p:sp>
      <p:sp>
        <p:nvSpPr>
          <p:cNvPr id="3" name="Slide Number Placeholder 2"/>
          <p:cNvSpPr>
            <a:spLocks noGrp="1"/>
          </p:cNvSpPr>
          <p:nvPr>
            <p:ph type="sldNum" sz="quarter" idx="12"/>
          </p:nvPr>
        </p:nvSpPr>
        <p:spPr/>
        <p:txBody>
          <a:bodyPr/>
          <a:lstStyle/>
          <a:p>
            <a:fld id="{DC862565-2F34-2D47-B87A-6CC773EB7A2F}" type="slidenum">
              <a:rPr lang="en-US" smtClean="0"/>
              <a:t>15</a:t>
            </a:fld>
            <a:endParaRPr lang="en-US"/>
          </a:p>
        </p:txBody>
      </p:sp>
    </p:spTree>
    <p:extLst>
      <p:ext uri="{BB962C8B-B14F-4D97-AF65-F5344CB8AC3E}">
        <p14:creationId xmlns:p14="http://schemas.microsoft.com/office/powerpoint/2010/main" val="41306002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366"/>
            <a:ext cx="8229600" cy="645325"/>
          </a:xfrm>
        </p:spPr>
        <p:txBody>
          <a:bodyPr>
            <a:noAutofit/>
          </a:bodyPr>
          <a:lstStyle/>
          <a:p>
            <a:r>
              <a:rPr lang="en-US" sz="4000" dirty="0" smtClean="0"/>
              <a:t>MJO deterministic verification metrics</a:t>
            </a:r>
            <a:endParaRPr lang="en-US" sz="4000" dirty="0"/>
          </a:p>
        </p:txBody>
      </p:sp>
      <p:sp>
        <p:nvSpPr>
          <p:cNvPr id="4" name="Slide Number Placeholder 3"/>
          <p:cNvSpPr>
            <a:spLocks noGrp="1"/>
          </p:cNvSpPr>
          <p:nvPr>
            <p:ph type="sldNum" sz="quarter" idx="12"/>
          </p:nvPr>
        </p:nvSpPr>
        <p:spPr/>
        <p:txBody>
          <a:bodyPr/>
          <a:lstStyle/>
          <a:p>
            <a:fld id="{79F35564-EB55-E244-9EF3-03A5D779E29E}" type="slidenum">
              <a:rPr lang="en-US" smtClean="0"/>
              <a:t>16</a:t>
            </a:fld>
            <a:endParaRPr lang="en-US"/>
          </a:p>
        </p:txBody>
      </p:sp>
      <p:pic>
        <p:nvPicPr>
          <p:cNvPr id="5" name="Picture 4" descr="Screen Shot 2012-10-04 at 3.25.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304" y="978010"/>
            <a:ext cx="6154341" cy="1877997"/>
          </a:xfrm>
          <a:prstGeom prst="rect">
            <a:avLst/>
          </a:prstGeom>
        </p:spPr>
      </p:pic>
      <p:pic>
        <p:nvPicPr>
          <p:cNvPr id="6" name="Picture 5" descr="Screen Shot 2012-10-04 at 3.26.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176" y="2929278"/>
            <a:ext cx="4420380" cy="2081629"/>
          </a:xfrm>
          <a:prstGeom prst="rect">
            <a:avLst/>
          </a:prstGeom>
        </p:spPr>
      </p:pic>
      <p:pic>
        <p:nvPicPr>
          <p:cNvPr id="7" name="Picture 6" descr="Screen Shot 2012-10-04 at 3.26.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787" y="5173052"/>
            <a:ext cx="6081076" cy="1032281"/>
          </a:xfrm>
          <a:prstGeom prst="rect">
            <a:avLst/>
          </a:prstGeom>
        </p:spPr>
      </p:pic>
      <p:sp>
        <p:nvSpPr>
          <p:cNvPr id="8" name="TextBox 7"/>
          <p:cNvSpPr txBox="1"/>
          <p:nvPr/>
        </p:nvSpPr>
        <p:spPr>
          <a:xfrm>
            <a:off x="73267" y="6356350"/>
            <a:ext cx="3126990" cy="369332"/>
          </a:xfrm>
          <a:prstGeom prst="rect">
            <a:avLst/>
          </a:prstGeom>
          <a:noFill/>
        </p:spPr>
        <p:txBody>
          <a:bodyPr wrap="none" rtlCol="0">
            <a:spAutoFit/>
          </a:bodyPr>
          <a:lstStyle/>
          <a:p>
            <a:r>
              <a:rPr lang="en-US" dirty="0" smtClean="0"/>
              <a:t>from Lin et al., Nov 2008 </a:t>
            </a:r>
            <a:r>
              <a:rPr lang="en-US" i="1" dirty="0" smtClean="0"/>
              <a:t>MWR</a:t>
            </a:r>
            <a:r>
              <a:rPr lang="en-US" dirty="0" smtClean="0"/>
              <a:t>. </a:t>
            </a:r>
            <a:endParaRPr lang="en-US" dirty="0"/>
          </a:p>
        </p:txBody>
      </p:sp>
    </p:spTree>
    <p:extLst>
      <p:ext uri="{BB962C8B-B14F-4D97-AF65-F5344CB8AC3E}">
        <p14:creationId xmlns:p14="http://schemas.microsoft.com/office/powerpoint/2010/main" val="38477524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622"/>
            <a:ext cx="8229600" cy="1143000"/>
          </a:xfrm>
        </p:spPr>
        <p:txBody>
          <a:bodyPr>
            <a:normAutofit fontScale="90000"/>
          </a:bodyPr>
          <a:lstStyle/>
          <a:p>
            <a:r>
              <a:rPr lang="en-US" dirty="0" smtClean="0"/>
              <a:t>Bi-variate RMM1 and RMM2</a:t>
            </a:r>
            <a:br>
              <a:rPr lang="en-US" dirty="0" smtClean="0"/>
            </a:br>
            <a:r>
              <a:rPr lang="en-US" dirty="0" smtClean="0"/>
              <a:t>correlation and RMSE by half decade</a:t>
            </a:r>
            <a:endParaRPr lang="en-US" dirty="0"/>
          </a:p>
        </p:txBody>
      </p:sp>
      <p:sp>
        <p:nvSpPr>
          <p:cNvPr id="4" name="Slide Number Placeholder 3"/>
          <p:cNvSpPr>
            <a:spLocks noGrp="1"/>
          </p:cNvSpPr>
          <p:nvPr>
            <p:ph type="sldNum" sz="quarter" idx="12"/>
          </p:nvPr>
        </p:nvSpPr>
        <p:spPr/>
        <p:txBody>
          <a:bodyPr/>
          <a:lstStyle/>
          <a:p>
            <a:fld id="{79F35564-EB55-E244-9EF3-03A5D779E29E}" type="slidenum">
              <a:rPr lang="en-US" smtClean="0"/>
              <a:t>17</a:t>
            </a:fld>
            <a:endParaRPr lang="en-US"/>
          </a:p>
        </p:txBody>
      </p:sp>
      <p:sp>
        <p:nvSpPr>
          <p:cNvPr id="6" name="TextBox 5"/>
          <p:cNvSpPr txBox="1"/>
          <p:nvPr/>
        </p:nvSpPr>
        <p:spPr>
          <a:xfrm>
            <a:off x="1434080" y="5876376"/>
            <a:ext cx="6120035" cy="369332"/>
          </a:xfrm>
          <a:prstGeom prst="rect">
            <a:avLst/>
          </a:prstGeom>
          <a:noFill/>
        </p:spPr>
        <p:txBody>
          <a:bodyPr wrap="none" rtlCol="0">
            <a:spAutoFit/>
          </a:bodyPr>
          <a:lstStyle/>
          <a:p>
            <a:r>
              <a:rPr lang="en-US" dirty="0" smtClean="0"/>
              <a:t>The first 10 years are much less skillful than the subsequent 16.</a:t>
            </a:r>
            <a:endParaRPr lang="en-US" dirty="0"/>
          </a:p>
        </p:txBody>
      </p:sp>
      <p:pic>
        <p:nvPicPr>
          <p:cNvPr id="3" name="Picture 2" descr="RMM12_skillscores_halfdecad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35" y="1371599"/>
            <a:ext cx="8760066" cy="4380033"/>
          </a:xfrm>
          <a:prstGeom prst="rect">
            <a:avLst/>
          </a:prstGeom>
        </p:spPr>
      </p:pic>
    </p:spTree>
    <p:extLst>
      <p:ext uri="{BB962C8B-B14F-4D97-AF65-F5344CB8AC3E}">
        <p14:creationId xmlns:p14="http://schemas.microsoft.com/office/powerpoint/2010/main" val="32649606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F35564-EB55-E244-9EF3-03A5D779E29E}" type="slidenum">
              <a:rPr lang="en-US" smtClean="0"/>
              <a:t>18</a:t>
            </a:fld>
            <a:endParaRPr lang="en-US"/>
          </a:p>
        </p:txBody>
      </p:sp>
      <p:pic>
        <p:nvPicPr>
          <p:cNvPr id="11" name="Picture 10" descr="Z500_composite_weak_block_noblock_lon180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409"/>
            <a:ext cx="8906412" cy="5782983"/>
          </a:xfrm>
          <a:prstGeom prst="rect">
            <a:avLst/>
          </a:prstGeom>
        </p:spPr>
      </p:pic>
      <p:sp>
        <p:nvSpPr>
          <p:cNvPr id="2" name="TextBox 1"/>
          <p:cNvSpPr txBox="1"/>
          <p:nvPr/>
        </p:nvSpPr>
        <p:spPr>
          <a:xfrm>
            <a:off x="557013" y="6063207"/>
            <a:ext cx="8129787" cy="369332"/>
          </a:xfrm>
          <a:prstGeom prst="rect">
            <a:avLst/>
          </a:prstGeom>
          <a:noFill/>
        </p:spPr>
        <p:txBody>
          <a:bodyPr wrap="none" rtlCol="0">
            <a:spAutoFit/>
          </a:bodyPr>
          <a:lstStyle/>
          <a:p>
            <a:r>
              <a:rPr lang="en-US" dirty="0" smtClean="0"/>
              <a:t>Dec-Jan-Feb 1985-2010 CFSR data.  Blocks defined here by Tibaldi/Molteni algorithm.</a:t>
            </a:r>
            <a:endParaRPr lang="en-US" dirty="0"/>
          </a:p>
        </p:txBody>
      </p:sp>
    </p:spTree>
    <p:extLst>
      <p:ext uri="{BB962C8B-B14F-4D97-AF65-F5344CB8AC3E}">
        <p14:creationId xmlns:p14="http://schemas.microsoft.com/office/powerpoint/2010/main" val="4028637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37" y="94379"/>
            <a:ext cx="8817897" cy="569298"/>
          </a:xfrm>
        </p:spPr>
        <p:txBody>
          <a:bodyPr>
            <a:noAutofit/>
          </a:bodyPr>
          <a:lstStyle/>
          <a:p>
            <a:r>
              <a:rPr lang="en-US" sz="3200" dirty="0" smtClean="0"/>
              <a:t>N Hem. blocking: more common in winter, spring</a:t>
            </a:r>
            <a:endParaRPr lang="en-US" sz="3200" dirty="0"/>
          </a:p>
        </p:txBody>
      </p:sp>
      <p:sp>
        <p:nvSpPr>
          <p:cNvPr id="4" name="Slide Number Placeholder 3"/>
          <p:cNvSpPr>
            <a:spLocks noGrp="1"/>
          </p:cNvSpPr>
          <p:nvPr>
            <p:ph type="sldNum" sz="quarter" idx="12"/>
          </p:nvPr>
        </p:nvSpPr>
        <p:spPr/>
        <p:txBody>
          <a:bodyPr/>
          <a:lstStyle/>
          <a:p>
            <a:fld id="{79F35564-EB55-E244-9EF3-03A5D779E29E}" type="slidenum">
              <a:rPr lang="en-US" smtClean="0"/>
              <a:t>19</a:t>
            </a:fld>
            <a:endParaRPr lang="en-US"/>
          </a:p>
        </p:txBody>
      </p:sp>
      <p:sp>
        <p:nvSpPr>
          <p:cNvPr id="11" name="TextBox 10"/>
          <p:cNvSpPr txBox="1"/>
          <p:nvPr/>
        </p:nvSpPr>
        <p:spPr>
          <a:xfrm>
            <a:off x="272392" y="6075144"/>
            <a:ext cx="8202085" cy="584776"/>
          </a:xfrm>
          <a:prstGeom prst="rect">
            <a:avLst/>
          </a:prstGeom>
          <a:noFill/>
        </p:spPr>
        <p:txBody>
          <a:bodyPr wrap="none" rtlCol="0">
            <a:spAutoFit/>
          </a:bodyPr>
          <a:lstStyle/>
          <a:p>
            <a:pPr algn="ctr"/>
            <a:r>
              <a:rPr lang="en-US" sz="1600" dirty="0" smtClean="0"/>
              <a:t>Blocking as defined in Tibaldi and Molteni (1990) using Z500. Hereafter, let’s focus on </a:t>
            </a:r>
          </a:p>
          <a:p>
            <a:pPr algn="ctr"/>
            <a:r>
              <a:rPr lang="en-US" sz="1600" dirty="0" smtClean="0"/>
              <a:t>Dec-Jan-Feb.   Grey bands defines Euro/Atlantic and Pacific blocking sectors in subsequent plots.</a:t>
            </a:r>
            <a:endParaRPr lang="en-US" sz="1600" dirty="0"/>
          </a:p>
        </p:txBody>
      </p:sp>
      <p:pic>
        <p:nvPicPr>
          <p:cNvPr id="13" name="Picture 12" descr="blockfrequency_allyear_day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29" y="773064"/>
            <a:ext cx="7628610" cy="5250556"/>
          </a:xfrm>
          <a:prstGeom prst="rect">
            <a:avLst/>
          </a:prstGeom>
        </p:spPr>
      </p:pic>
    </p:spTree>
    <p:extLst>
      <p:ext uri="{BB962C8B-B14F-4D97-AF65-F5344CB8AC3E}">
        <p14:creationId xmlns:p14="http://schemas.microsoft.com/office/powerpoint/2010/main" val="23034143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914"/>
            <a:ext cx="8229600" cy="1143000"/>
          </a:xfrm>
        </p:spPr>
        <p:txBody>
          <a:bodyPr>
            <a:noAutofit/>
          </a:bodyPr>
          <a:lstStyle/>
          <a:p>
            <a:r>
              <a:rPr lang="en-US" sz="3200" dirty="0" smtClean="0"/>
              <a:t>Statistical post-processing </a:t>
            </a:r>
            <a:r>
              <a:rPr lang="en-US" sz="3200" dirty="0" smtClean="0"/>
              <a:t>for rare events </a:t>
            </a:r>
            <a:r>
              <a:rPr lang="en-US" sz="3200" dirty="0" smtClean="0"/>
              <a:t>is challenging without a large </a:t>
            </a:r>
            <a:r>
              <a:rPr lang="en-US" sz="3200" dirty="0" smtClean="0"/>
              <a:t>training sample</a:t>
            </a:r>
            <a:endParaRPr lang="en-US" sz="3200" dirty="0"/>
          </a:p>
        </p:txBody>
      </p:sp>
      <p:graphicFrame>
        <p:nvGraphicFramePr>
          <p:cNvPr id="4" name="Object 2"/>
          <p:cNvGraphicFramePr>
            <a:graphicFrameLocks noChangeAspect="1"/>
          </p:cNvGraphicFramePr>
          <p:nvPr>
            <p:extLst>
              <p:ext uri="{D42A27DB-BD31-4B8C-83A1-F6EECF244321}">
                <p14:modId xmlns:p14="http://schemas.microsoft.com/office/powerpoint/2010/main" val="1325874928"/>
              </p:ext>
            </p:extLst>
          </p:nvPr>
        </p:nvGraphicFramePr>
        <p:xfrm>
          <a:off x="-1" y="1549746"/>
          <a:ext cx="8964439" cy="4137433"/>
        </p:xfrm>
        <a:graphic>
          <a:graphicData uri="http://schemas.openxmlformats.org/presentationml/2006/ole">
            <mc:AlternateContent xmlns:mc="http://schemas.openxmlformats.org/markup-compatibility/2006">
              <mc:Choice xmlns:v="urn:schemas-microsoft-com:vml" Requires="v">
                <p:oleObj spid="_x0000_s4102" name="Document" r:id="rId3" imgW="4852416" imgH="2240280" progId="Word.Document.8">
                  <p:embed/>
                </p:oleObj>
              </mc:Choice>
              <mc:Fallback>
                <p:oleObj name="Document" r:id="rId3" imgW="4852416" imgH="2240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49746"/>
                        <a:ext cx="8964439" cy="4137433"/>
                      </a:xfrm>
                      <a:prstGeom prst="rect">
                        <a:avLst/>
                      </a:prstGeom>
                      <a:noFill/>
                    </p:spPr>
                  </p:pic>
                </p:oleObj>
              </mc:Fallback>
            </mc:AlternateContent>
          </a:graphicData>
        </a:graphic>
      </p:graphicFrame>
      <p:sp>
        <p:nvSpPr>
          <p:cNvPr id="5" name="TextBox 4"/>
          <p:cNvSpPr txBox="1"/>
          <p:nvPr/>
        </p:nvSpPr>
        <p:spPr>
          <a:xfrm>
            <a:off x="266321" y="5689121"/>
            <a:ext cx="8621208" cy="923330"/>
          </a:xfrm>
          <a:prstGeom prst="rect">
            <a:avLst/>
          </a:prstGeom>
          <a:noFill/>
        </p:spPr>
        <p:txBody>
          <a:bodyPr wrap="none" rtlCol="0">
            <a:spAutoFit/>
          </a:bodyPr>
          <a:lstStyle/>
          <a:p>
            <a:r>
              <a:rPr lang="en-US" dirty="0" smtClean="0"/>
              <a:t>Say you want to statistically post-process your model precipitation forecast to improve it.</a:t>
            </a:r>
          </a:p>
          <a:p>
            <a:r>
              <a:rPr lang="en-US" dirty="0"/>
              <a:t>H</a:t>
            </a:r>
            <a:r>
              <a:rPr lang="en-US" dirty="0" smtClean="0"/>
              <a:t>eavy precipitation events </a:t>
            </a:r>
            <a:r>
              <a:rPr lang="en-US" dirty="0" smtClean="0"/>
              <a:t>like the one today are the ones you care about the most. How </a:t>
            </a:r>
          </a:p>
          <a:p>
            <a:r>
              <a:rPr lang="en-US" dirty="0" smtClean="0"/>
              <a:t>do you </a:t>
            </a:r>
            <a:r>
              <a:rPr lang="en-US" dirty="0" smtClean="0"/>
              <a:t>calibrate today’s forecast given past short sample of forecasts and observations?</a:t>
            </a:r>
            <a:endParaRPr lang="en-US" dirty="0"/>
          </a:p>
        </p:txBody>
      </p:sp>
      <p:sp>
        <p:nvSpPr>
          <p:cNvPr id="6" name="Slide Number Placeholder 5"/>
          <p:cNvSpPr>
            <a:spLocks noGrp="1"/>
          </p:cNvSpPr>
          <p:nvPr>
            <p:ph type="sldNum" sz="quarter" idx="12"/>
          </p:nvPr>
        </p:nvSpPr>
        <p:spPr/>
        <p:txBody>
          <a:bodyPr/>
          <a:lstStyle/>
          <a:p>
            <a:fld id="{FA4465CA-C827-DE4B-AFDB-C3B6AAA9923F}" type="slidenum">
              <a:rPr lang="en-US" smtClean="0"/>
              <a:t>2</a:t>
            </a:fld>
            <a:endParaRPr lang="en-US"/>
          </a:p>
        </p:txBody>
      </p:sp>
    </p:spTree>
    <p:extLst>
      <p:ext uri="{BB962C8B-B14F-4D97-AF65-F5344CB8AC3E}">
        <p14:creationId xmlns:p14="http://schemas.microsoft.com/office/powerpoint/2010/main" val="523559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592"/>
            <a:ext cx="8229600" cy="881422"/>
          </a:xfrm>
        </p:spPr>
        <p:txBody>
          <a:bodyPr/>
          <a:lstStyle/>
          <a:p>
            <a:r>
              <a:rPr lang="en-US" dirty="0" smtClean="0"/>
              <a:t>GEFS blocking skill by half decade</a:t>
            </a:r>
            <a:endParaRPr lang="en-US" dirty="0"/>
          </a:p>
        </p:txBody>
      </p:sp>
      <p:sp>
        <p:nvSpPr>
          <p:cNvPr id="4" name="Slide Number Placeholder 3"/>
          <p:cNvSpPr>
            <a:spLocks noGrp="1"/>
          </p:cNvSpPr>
          <p:nvPr>
            <p:ph type="sldNum" sz="quarter" idx="12"/>
          </p:nvPr>
        </p:nvSpPr>
        <p:spPr/>
        <p:txBody>
          <a:bodyPr/>
          <a:lstStyle/>
          <a:p>
            <a:fld id="{79F35564-EB55-E244-9EF3-03A5D779E29E}" type="slidenum">
              <a:rPr lang="en-US" smtClean="0"/>
              <a:t>20</a:t>
            </a:fld>
            <a:endParaRPr lang="en-US"/>
          </a:p>
        </p:txBody>
      </p:sp>
      <p:pic>
        <p:nvPicPr>
          <p:cNvPr id="6" name="Picture 5" descr="bss_pac_atl_halfd_DJ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014"/>
            <a:ext cx="9101592" cy="4045152"/>
          </a:xfrm>
          <a:prstGeom prst="rect">
            <a:avLst/>
          </a:prstGeom>
        </p:spPr>
      </p:pic>
      <p:sp>
        <p:nvSpPr>
          <p:cNvPr id="7" name="TextBox 6"/>
          <p:cNvSpPr txBox="1"/>
          <p:nvPr/>
        </p:nvSpPr>
        <p:spPr>
          <a:xfrm>
            <a:off x="457200" y="6103676"/>
            <a:ext cx="7978867" cy="461665"/>
          </a:xfrm>
          <a:prstGeom prst="rect">
            <a:avLst/>
          </a:prstGeom>
          <a:noFill/>
        </p:spPr>
        <p:txBody>
          <a:bodyPr wrap="none" rtlCol="0">
            <a:spAutoFit/>
          </a:bodyPr>
          <a:lstStyle/>
          <a:p>
            <a:r>
              <a:rPr lang="en-US" sz="2400" dirty="0" smtClean="0"/>
              <a:t>Decreased Atlantic sector skill in 1985-1989 period stands out. </a:t>
            </a:r>
            <a:endParaRPr lang="en-US" sz="2400" dirty="0"/>
          </a:p>
        </p:txBody>
      </p:sp>
      <p:sp>
        <p:nvSpPr>
          <p:cNvPr id="3" name="TextBox 2"/>
          <p:cNvSpPr txBox="1"/>
          <p:nvPr/>
        </p:nvSpPr>
        <p:spPr>
          <a:xfrm>
            <a:off x="457200" y="5226513"/>
            <a:ext cx="8531264" cy="646331"/>
          </a:xfrm>
          <a:prstGeom prst="rect">
            <a:avLst/>
          </a:prstGeom>
          <a:noFill/>
        </p:spPr>
        <p:txBody>
          <a:bodyPr wrap="none" rtlCol="0">
            <a:spAutoFit/>
          </a:bodyPr>
          <a:lstStyle/>
          <a:p>
            <a:r>
              <a:rPr lang="en-US" dirty="0" smtClean="0"/>
              <a:t>Blocking is evaluated using Tibaldi-Molteni algorithm for every longitude, every day.  Skill</a:t>
            </a:r>
          </a:p>
          <a:p>
            <a:r>
              <a:rPr lang="en-US" dirty="0" smtClean="0"/>
              <a:t>of the ensemble in predicting blocking is then evaluated.</a:t>
            </a:r>
            <a:endParaRPr lang="en-US" dirty="0"/>
          </a:p>
        </p:txBody>
      </p:sp>
    </p:spTree>
    <p:extLst>
      <p:ext uri="{BB962C8B-B14F-4D97-AF65-F5344CB8AC3E}">
        <p14:creationId xmlns:p14="http://schemas.microsoft.com/office/powerpoint/2010/main" val="4049067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6733"/>
            <a:ext cx="8229600" cy="1143000"/>
          </a:xfrm>
        </p:spPr>
        <p:txBody>
          <a:bodyPr>
            <a:noAutofit/>
          </a:bodyPr>
          <a:lstStyle/>
          <a:p>
            <a:r>
              <a:rPr lang="en-US" sz="4800" dirty="0" smtClean="0"/>
              <a:t>Statistical post-processing</a:t>
            </a:r>
            <a:br>
              <a:rPr lang="en-US" sz="4800" dirty="0" smtClean="0"/>
            </a:br>
            <a:r>
              <a:rPr lang="en-US" sz="4800" dirty="0" smtClean="0"/>
              <a:t>using reforecasts</a:t>
            </a:r>
            <a:endParaRPr lang="en-US" sz="4800" dirty="0"/>
          </a:p>
        </p:txBody>
      </p:sp>
      <p:sp>
        <p:nvSpPr>
          <p:cNvPr id="4" name="Slide Number Placeholder 3"/>
          <p:cNvSpPr>
            <a:spLocks noGrp="1"/>
          </p:cNvSpPr>
          <p:nvPr>
            <p:ph type="sldNum" sz="quarter" idx="12"/>
          </p:nvPr>
        </p:nvSpPr>
        <p:spPr/>
        <p:txBody>
          <a:bodyPr/>
          <a:lstStyle/>
          <a:p>
            <a:fld id="{4F596C0C-D53C-9C4D-82CB-C2886D962FE0}" type="slidenum">
              <a:rPr lang="en-US" smtClean="0"/>
              <a:t>21</a:t>
            </a:fld>
            <a:endParaRPr lang="en-US"/>
          </a:p>
        </p:txBody>
      </p:sp>
    </p:spTree>
    <p:extLst>
      <p:ext uri="{BB962C8B-B14F-4D97-AF65-F5344CB8AC3E}">
        <p14:creationId xmlns:p14="http://schemas.microsoft.com/office/powerpoint/2010/main" val="403875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19" y="210683"/>
            <a:ext cx="8835621" cy="693819"/>
          </a:xfrm>
        </p:spPr>
        <p:txBody>
          <a:bodyPr>
            <a:noAutofit/>
          </a:bodyPr>
          <a:lstStyle/>
          <a:p>
            <a:r>
              <a:rPr lang="en-US" sz="3200" dirty="0" smtClean="0"/>
              <a:t>Statistical post-processing of precipitation forecasts</a:t>
            </a:r>
            <a:endParaRPr lang="en-US" sz="3200" dirty="0"/>
          </a:p>
        </p:txBody>
      </p:sp>
      <p:pic>
        <p:nvPicPr>
          <p:cNvPr id="4" name="Picture 3" descr="Fig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19" y="873685"/>
            <a:ext cx="5582797" cy="5892951"/>
          </a:xfrm>
          <a:prstGeom prst="rect">
            <a:avLst/>
          </a:prstGeom>
        </p:spPr>
      </p:pic>
      <p:sp>
        <p:nvSpPr>
          <p:cNvPr id="5" name="TextBox 4"/>
          <p:cNvSpPr txBox="1"/>
          <p:nvPr/>
        </p:nvSpPr>
        <p:spPr>
          <a:xfrm>
            <a:off x="5739582" y="1452686"/>
            <a:ext cx="3032080" cy="3416320"/>
          </a:xfrm>
          <a:prstGeom prst="rect">
            <a:avLst/>
          </a:prstGeom>
          <a:noFill/>
        </p:spPr>
        <p:txBody>
          <a:bodyPr wrap="square" rtlCol="0">
            <a:spAutoFit/>
          </a:bodyPr>
          <a:lstStyle/>
          <a:p>
            <a:r>
              <a:rPr lang="en-US" dirty="0" smtClean="0"/>
              <a:t>Probabilities directly estimated from ensemble prediction systems are often unreliable.</a:t>
            </a:r>
          </a:p>
          <a:p>
            <a:endParaRPr lang="en-US" dirty="0"/>
          </a:p>
          <a:p>
            <a:r>
              <a:rPr lang="en-US" dirty="0" smtClean="0"/>
              <a:t>This is data from Jul-Oct 2010,</a:t>
            </a:r>
          </a:p>
          <a:p>
            <a:r>
              <a:rPr lang="en-US" dirty="0" smtClean="0"/>
              <a:t>when the GEFS was T190.</a:t>
            </a:r>
          </a:p>
          <a:p>
            <a:endParaRPr lang="en-US" dirty="0" smtClean="0"/>
          </a:p>
          <a:p>
            <a:r>
              <a:rPr lang="en-US" dirty="0" smtClean="0"/>
              <a:t>Can we statistically post-process the current GEFS using reforecasts and improve reliability and skill?</a:t>
            </a:r>
            <a:endParaRPr lang="en-US" dirty="0"/>
          </a:p>
        </p:txBody>
      </p:sp>
      <p:sp>
        <p:nvSpPr>
          <p:cNvPr id="6" name="Rectangle 5"/>
          <p:cNvSpPr/>
          <p:nvPr/>
        </p:nvSpPr>
        <p:spPr>
          <a:xfrm>
            <a:off x="4394968" y="3115508"/>
            <a:ext cx="1059909" cy="338046"/>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4F596C0C-D53C-9C4D-82CB-C2886D962FE0}" type="slidenum">
              <a:rPr lang="en-US" smtClean="0"/>
              <a:t>22</a:t>
            </a:fld>
            <a:endParaRPr lang="en-US"/>
          </a:p>
        </p:txBody>
      </p:sp>
    </p:spTree>
    <p:extLst>
      <p:ext uri="{BB962C8B-B14F-4D97-AF65-F5344CB8AC3E}">
        <p14:creationId xmlns:p14="http://schemas.microsoft.com/office/powerpoint/2010/main" val="2418543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26358F4-3CD9-6A4E-8D75-0A8BD40E9846}" type="slidenum">
              <a:rPr lang="en-US" sz="1400">
                <a:latin typeface="Calibri" charset="0"/>
              </a:rPr>
              <a:pPr/>
              <a:t>23</a:t>
            </a:fld>
            <a:endParaRPr lang="en-US" sz="1400">
              <a:latin typeface="Calibri" charset="0"/>
            </a:endParaRPr>
          </a:p>
        </p:txBody>
      </p:sp>
      <p:pic>
        <p:nvPicPr>
          <p:cNvPr id="32771" name="Picture 2" descr="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60463"/>
            <a:ext cx="28194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analog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analog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analog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analog_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descr="analog_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descr="analog_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descr="analog_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0" descr="analog_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1" descr="analog_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2" descr="analog_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3" descr="analog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4" descr="analog_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5" descr="analog_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6" descr="analog_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17" descr="analog_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18" descr="analog_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19" descr="analog_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Picture 20" descr="analog_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0" name="Picture 21" descr="analog_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Picture 22" descr="analog_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23" descr="analog_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24" descr="analog_2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4" name="Rectangle 25"/>
          <p:cNvSpPr>
            <a:spLocks noChangeArrowheads="1"/>
          </p:cNvSpPr>
          <p:nvPr/>
        </p:nvSpPr>
        <p:spPr bwMode="auto">
          <a:xfrm>
            <a:off x="76200" y="152400"/>
            <a:ext cx="9067800" cy="461665"/>
          </a:xfrm>
          <a:prstGeom prst="rect">
            <a:avLst/>
          </a:prstGeom>
          <a:noFill/>
          <a:ln w="9525">
            <a:noFill/>
            <a:miter lim="800000"/>
            <a:headEnd/>
            <a:tailEnd/>
          </a:ln>
        </p:spPr>
        <p:txBody>
          <a:bodyPr>
            <a:spAutoFit/>
          </a:bodyPr>
          <a:lstStyle/>
          <a:p>
            <a:pPr algn="ctr"/>
            <a:r>
              <a:rPr lang="en-US" sz="2400" dirty="0">
                <a:latin typeface="Calibri" charset="0"/>
              </a:rPr>
              <a:t>An example of a statistical correction technique using those reforecasts</a:t>
            </a:r>
            <a:endParaRPr lang="en-US" sz="6000" dirty="0">
              <a:latin typeface="Calibri" charset="0"/>
            </a:endParaRPr>
          </a:p>
        </p:txBody>
      </p:sp>
      <p:sp>
        <p:nvSpPr>
          <p:cNvPr id="32795" name="Rectangle 26"/>
          <p:cNvSpPr>
            <a:spLocks noChangeArrowheads="1"/>
          </p:cNvSpPr>
          <p:nvPr/>
        </p:nvSpPr>
        <p:spPr bwMode="auto">
          <a:xfrm>
            <a:off x="152400" y="3365500"/>
            <a:ext cx="25146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a:latin typeface="Calibri" charset="0"/>
              </a:rPr>
              <a:t>For each pair (e.g. red box), on the left are old forecasts that are somewhat similar to this day</a:t>
            </a:r>
            <a:r>
              <a:rPr lang="ja-JP" altLang="en-US" sz="1300">
                <a:latin typeface="Calibri" charset="0"/>
              </a:rPr>
              <a:t>’</a:t>
            </a:r>
            <a:r>
              <a:rPr lang="en-US" sz="1300">
                <a:latin typeface="Calibri" charset="0"/>
              </a:rPr>
              <a:t>s ensemble-mean forecast.  The boxed data on the right, the analyzed precipitation for the same dates as the chosen analog forecasts, can be used to</a:t>
            </a:r>
          </a:p>
          <a:p>
            <a:pPr>
              <a:spcAft>
                <a:spcPts val="600"/>
              </a:spcAft>
            </a:pPr>
            <a:r>
              <a:rPr lang="en-US" sz="1300">
                <a:latin typeface="Calibri" charset="0"/>
              </a:rPr>
              <a:t>statistically adjust and downscale the forecast.</a:t>
            </a:r>
          </a:p>
          <a:p>
            <a:r>
              <a:rPr lang="en-US" sz="1300">
                <a:latin typeface="Calibri" charset="0"/>
              </a:rPr>
              <a:t>Analog approaches like this</a:t>
            </a:r>
          </a:p>
          <a:p>
            <a:r>
              <a:rPr lang="en-US" sz="1300">
                <a:latin typeface="Calibri" charset="0"/>
              </a:rPr>
              <a:t>may be particularly useful for</a:t>
            </a:r>
          </a:p>
          <a:p>
            <a:r>
              <a:rPr lang="en-US" sz="1300">
                <a:latin typeface="Calibri" charset="0"/>
              </a:rPr>
              <a:t>hydrologic ensemble applications, where an ensemble of weather realizations is needed as inputs to a hydrologic ensemble streamflow system. </a:t>
            </a:r>
          </a:p>
        </p:txBody>
      </p:sp>
      <p:sp>
        <p:nvSpPr>
          <p:cNvPr id="48156" name="Line 27"/>
          <p:cNvSpPr>
            <a:spLocks noChangeShapeType="1"/>
          </p:cNvSpPr>
          <p:nvPr/>
        </p:nvSpPr>
        <p:spPr bwMode="auto">
          <a:xfrm flipV="1">
            <a:off x="2667000" y="3810000"/>
            <a:ext cx="228600" cy="0"/>
          </a:xfrm>
          <a:prstGeom prst="line">
            <a:avLst/>
          </a:prstGeom>
          <a:noFill/>
          <a:ln w="9525">
            <a:solidFill>
              <a:schemeClr val="tx1"/>
            </a:solidFill>
            <a:round/>
            <a:headEnd/>
            <a:tailEnd type="triangle" w="med" len="med"/>
          </a:ln>
        </p:spPr>
        <p:txBody>
          <a:bodyPr wrap="none" anchor="ctr"/>
          <a:lstStyle/>
          <a:p>
            <a:pPr>
              <a:defRPr/>
            </a:pPr>
            <a:endParaRPr lang="en-US">
              <a:latin typeface="+mj-lt"/>
              <a:ea typeface="ＭＳ Ｐゴシック" charset="-128"/>
              <a:cs typeface="ＭＳ Ｐゴシック" charset="-128"/>
            </a:endParaRPr>
          </a:p>
        </p:txBody>
      </p:sp>
      <p:pic>
        <p:nvPicPr>
          <p:cNvPr id="32797"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9" name="Rectangle 30"/>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0" name="Rectangle 31"/>
          <p:cNvSpPr>
            <a:spLocks noChangeArrowheads="1"/>
          </p:cNvSpPr>
          <p:nvPr/>
        </p:nvSpPr>
        <p:spPr bwMode="auto">
          <a:xfrm>
            <a:off x="3657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1" name="Rectangle 32"/>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2" name="Rectangle 33"/>
          <p:cNvSpPr>
            <a:spLocks noChangeArrowheads="1"/>
          </p:cNvSpPr>
          <p:nvPr/>
        </p:nvSpPr>
        <p:spPr bwMode="auto">
          <a:xfrm>
            <a:off x="3657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3" name="Rectangle 34"/>
          <p:cNvSpPr>
            <a:spLocks noChangeArrowheads="1"/>
          </p:cNvSpPr>
          <p:nvPr/>
        </p:nvSpPr>
        <p:spPr bwMode="auto">
          <a:xfrm>
            <a:off x="3657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4" name="Rectangle 35"/>
          <p:cNvSpPr>
            <a:spLocks noChangeArrowheads="1"/>
          </p:cNvSpPr>
          <p:nvPr/>
        </p:nvSpPr>
        <p:spPr bwMode="auto">
          <a:xfrm>
            <a:off x="3657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5" name="Rectangle 36"/>
          <p:cNvSpPr>
            <a:spLocks noChangeArrowheads="1"/>
          </p:cNvSpPr>
          <p:nvPr/>
        </p:nvSpPr>
        <p:spPr bwMode="auto">
          <a:xfrm>
            <a:off x="3657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6" name="Rectangle 37"/>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7" name="Rectangle 38"/>
          <p:cNvSpPr>
            <a:spLocks noChangeArrowheads="1"/>
          </p:cNvSpPr>
          <p:nvPr/>
        </p:nvSpPr>
        <p:spPr bwMode="auto">
          <a:xfrm>
            <a:off x="5181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8" name="Rectangle 39"/>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9" name="Rectangle 40"/>
          <p:cNvSpPr>
            <a:spLocks noChangeArrowheads="1"/>
          </p:cNvSpPr>
          <p:nvPr/>
        </p:nvSpPr>
        <p:spPr bwMode="auto">
          <a:xfrm>
            <a:off x="5181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0" name="Rectangle 41"/>
          <p:cNvSpPr>
            <a:spLocks noChangeArrowheads="1"/>
          </p:cNvSpPr>
          <p:nvPr/>
        </p:nvSpPr>
        <p:spPr bwMode="auto">
          <a:xfrm>
            <a:off x="5181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1" name="Rectangle 42"/>
          <p:cNvSpPr>
            <a:spLocks noChangeArrowheads="1"/>
          </p:cNvSpPr>
          <p:nvPr/>
        </p:nvSpPr>
        <p:spPr bwMode="auto">
          <a:xfrm>
            <a:off x="5181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2" name="Rectangle 43"/>
          <p:cNvSpPr>
            <a:spLocks noChangeArrowheads="1"/>
          </p:cNvSpPr>
          <p:nvPr/>
        </p:nvSpPr>
        <p:spPr bwMode="auto">
          <a:xfrm>
            <a:off x="5181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3" name="Rectangle 44"/>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4" name="Rectangle 45"/>
          <p:cNvSpPr>
            <a:spLocks noChangeArrowheads="1"/>
          </p:cNvSpPr>
          <p:nvPr/>
        </p:nvSpPr>
        <p:spPr bwMode="auto">
          <a:xfrm>
            <a:off x="6705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5" name="Rectangle 46"/>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6" name="Rectangle 47"/>
          <p:cNvSpPr>
            <a:spLocks noChangeArrowheads="1"/>
          </p:cNvSpPr>
          <p:nvPr/>
        </p:nvSpPr>
        <p:spPr bwMode="auto">
          <a:xfrm>
            <a:off x="6705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7" name="Rectangle 48"/>
          <p:cNvSpPr>
            <a:spLocks noChangeArrowheads="1"/>
          </p:cNvSpPr>
          <p:nvPr/>
        </p:nvSpPr>
        <p:spPr bwMode="auto">
          <a:xfrm>
            <a:off x="6705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8" name="Rectangle 49"/>
          <p:cNvSpPr>
            <a:spLocks noChangeArrowheads="1"/>
          </p:cNvSpPr>
          <p:nvPr/>
        </p:nvSpPr>
        <p:spPr bwMode="auto">
          <a:xfrm>
            <a:off x="6705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9" name="Rectangle 50"/>
          <p:cNvSpPr>
            <a:spLocks noChangeArrowheads="1"/>
          </p:cNvSpPr>
          <p:nvPr/>
        </p:nvSpPr>
        <p:spPr bwMode="auto">
          <a:xfrm>
            <a:off x="6705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0" name="Rectangle 51"/>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1" name="Rectangle 52"/>
          <p:cNvSpPr>
            <a:spLocks noChangeArrowheads="1"/>
          </p:cNvSpPr>
          <p:nvPr/>
        </p:nvSpPr>
        <p:spPr bwMode="auto">
          <a:xfrm>
            <a:off x="8229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2" name="Rectangle 53"/>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3" name="Rectangle 54"/>
          <p:cNvSpPr>
            <a:spLocks noChangeArrowheads="1"/>
          </p:cNvSpPr>
          <p:nvPr/>
        </p:nvSpPr>
        <p:spPr bwMode="auto">
          <a:xfrm>
            <a:off x="8229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4" name="Rectangle 55"/>
          <p:cNvSpPr>
            <a:spLocks noChangeArrowheads="1"/>
          </p:cNvSpPr>
          <p:nvPr/>
        </p:nvSpPr>
        <p:spPr bwMode="auto">
          <a:xfrm>
            <a:off x="8229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5" name="Rectangle 56"/>
          <p:cNvSpPr>
            <a:spLocks noChangeArrowheads="1"/>
          </p:cNvSpPr>
          <p:nvPr/>
        </p:nvSpPr>
        <p:spPr bwMode="auto">
          <a:xfrm>
            <a:off x="8229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6" name="Rectangle 57"/>
          <p:cNvSpPr>
            <a:spLocks noChangeArrowheads="1"/>
          </p:cNvSpPr>
          <p:nvPr/>
        </p:nvSpPr>
        <p:spPr bwMode="auto">
          <a:xfrm>
            <a:off x="8229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59" name="TextBox 58"/>
          <p:cNvSpPr txBox="1"/>
          <p:nvPr/>
        </p:nvSpPr>
        <p:spPr>
          <a:xfrm>
            <a:off x="28575" y="822325"/>
            <a:ext cx="2943225" cy="369888"/>
          </a:xfrm>
          <a:prstGeom prst="rect">
            <a:avLst/>
          </a:prstGeom>
          <a:noFill/>
        </p:spPr>
        <p:txBody>
          <a:bodyPr wrap="none">
            <a:spAutoFit/>
          </a:bodyPr>
          <a:lstStyle/>
          <a:p>
            <a:pPr>
              <a:defRPr/>
            </a:pPr>
            <a:r>
              <a:rPr lang="en-US" sz="1800" dirty="0">
                <a:latin typeface="+mj-lt"/>
                <a:ea typeface="ＭＳ Ｐゴシック" charset="-128"/>
                <a:cs typeface="ＭＳ Ｐゴシック" charset="-128"/>
              </a:rPr>
              <a:t>Today’s forecast (&amp; observed)</a:t>
            </a:r>
          </a:p>
        </p:txBody>
      </p:sp>
      <p:sp>
        <p:nvSpPr>
          <p:cNvPr id="60" name="Rectangle 59"/>
          <p:cNvSpPr/>
          <p:nvPr/>
        </p:nvSpPr>
        <p:spPr>
          <a:xfrm>
            <a:off x="2895600" y="762000"/>
            <a:ext cx="1701800" cy="1066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61" name="Line 27"/>
          <p:cNvSpPr>
            <a:spLocks noChangeShapeType="1"/>
          </p:cNvSpPr>
          <p:nvPr/>
        </p:nvSpPr>
        <p:spPr bwMode="auto">
          <a:xfrm>
            <a:off x="592138" y="1192213"/>
            <a:ext cx="0" cy="153987"/>
          </a:xfrm>
          <a:prstGeom prst="line">
            <a:avLst/>
          </a:prstGeom>
          <a:noFill/>
          <a:ln w="9525">
            <a:solidFill>
              <a:schemeClr val="tx1"/>
            </a:solidFill>
            <a:round/>
            <a:headEnd/>
            <a:tailEnd type="triangle" w="med" len="med"/>
          </a:ln>
        </p:spPr>
        <p:txBody>
          <a:bodyPr wrap="none" anchor="ctr"/>
          <a:lstStyle/>
          <a:p>
            <a:pPr>
              <a:defRPr/>
            </a:pPr>
            <a:endParaRPr lang="en-US">
              <a:latin typeface="+mj-lt"/>
              <a:ea typeface="ＭＳ Ｐゴシック" charset="-128"/>
              <a:cs typeface="ＭＳ Ｐゴシック" charset="-128"/>
            </a:endParaRPr>
          </a:p>
        </p:txBody>
      </p:sp>
    </p:spTree>
    <p:extLst>
      <p:ext uri="{BB962C8B-B14F-4D97-AF65-F5344CB8AC3E}">
        <p14:creationId xmlns:p14="http://schemas.microsoft.com/office/powerpoint/2010/main" val="20982594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19" y="62676"/>
            <a:ext cx="8898286" cy="1143000"/>
          </a:xfrm>
        </p:spPr>
        <p:txBody>
          <a:bodyPr>
            <a:normAutofit fontScale="90000"/>
          </a:bodyPr>
          <a:lstStyle/>
          <a:p>
            <a:r>
              <a:rPr lang="en-US" dirty="0" smtClean="0"/>
              <a:t>Skill of calibrated precipitation forecasts</a:t>
            </a:r>
            <a:br>
              <a:rPr lang="en-US" dirty="0" smtClean="0"/>
            </a:br>
            <a:r>
              <a:rPr lang="en-US" sz="3100" dirty="0" smtClean="0"/>
              <a:t>(over US, 1985-</a:t>
            </a:r>
            <a:r>
              <a:rPr lang="en-US" sz="3100" dirty="0" smtClean="0"/>
              <a:t>2010, </a:t>
            </a:r>
            <a:r>
              <a:rPr lang="en-US" sz="3100" dirty="0" smtClean="0"/>
              <a:t>“rank analog” calibration method)</a:t>
            </a:r>
            <a:endParaRPr lang="en-US" sz="3100" dirty="0"/>
          </a:p>
        </p:txBody>
      </p:sp>
      <p:sp>
        <p:nvSpPr>
          <p:cNvPr id="3" name="Slide Number Placeholder 2"/>
          <p:cNvSpPr>
            <a:spLocks noGrp="1"/>
          </p:cNvSpPr>
          <p:nvPr>
            <p:ph type="sldNum" sz="quarter" idx="12"/>
          </p:nvPr>
        </p:nvSpPr>
        <p:spPr/>
        <p:txBody>
          <a:bodyPr/>
          <a:lstStyle/>
          <a:p>
            <a:fld id="{DC862565-2F34-2D47-B87A-6CC773EB7A2F}" type="slidenum">
              <a:rPr lang="en-US" smtClean="0"/>
              <a:t>24</a:t>
            </a:fld>
            <a:endParaRPr lang="en-US"/>
          </a:p>
        </p:txBody>
      </p:sp>
      <p:pic>
        <p:nvPicPr>
          <p:cNvPr id="6" name="Picture 5" descr="BSS_reforecast_monthly_10-5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68" y="1205676"/>
            <a:ext cx="6667204" cy="4815203"/>
          </a:xfrm>
          <a:prstGeom prst="rect">
            <a:avLst/>
          </a:prstGeom>
        </p:spPr>
      </p:pic>
      <p:sp>
        <p:nvSpPr>
          <p:cNvPr id="7" name="TextBox 6"/>
          <p:cNvSpPr txBox="1"/>
          <p:nvPr/>
        </p:nvSpPr>
        <p:spPr>
          <a:xfrm>
            <a:off x="137519" y="6020879"/>
            <a:ext cx="7934008" cy="646331"/>
          </a:xfrm>
          <a:prstGeom prst="rect">
            <a:avLst/>
          </a:prstGeom>
          <a:noFill/>
        </p:spPr>
        <p:txBody>
          <a:bodyPr wrap="none" rtlCol="0">
            <a:spAutoFit/>
          </a:bodyPr>
          <a:lstStyle/>
          <a:p>
            <a:r>
              <a:rPr lang="en-US" dirty="0" smtClean="0"/>
              <a:t>Verification here against 32-km North American Regional Reanalysis (tougher). </a:t>
            </a:r>
          </a:p>
          <a:p>
            <a:r>
              <a:rPr lang="en-US" dirty="0" smtClean="0"/>
              <a:t>Verification in previous plot against 1-degree NCEP precipitation analysis (easier).</a:t>
            </a:r>
            <a:endParaRPr lang="en-US" dirty="0"/>
          </a:p>
        </p:txBody>
      </p:sp>
      <p:cxnSp>
        <p:nvCxnSpPr>
          <p:cNvPr id="9" name="Straight Connector 8"/>
          <p:cNvCxnSpPr/>
          <p:nvPr/>
        </p:nvCxnSpPr>
        <p:spPr>
          <a:xfrm>
            <a:off x="2914750" y="5171194"/>
            <a:ext cx="68528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56658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relia_rankanalog_096_to_120h_10.0mm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191" y="1585287"/>
            <a:ext cx="2715208" cy="2941476"/>
          </a:xfrm>
          <a:prstGeom prst="rect">
            <a:avLst/>
          </a:prstGeom>
        </p:spPr>
      </p:pic>
      <p:pic>
        <p:nvPicPr>
          <p:cNvPr id="16" name="Picture 15" descr="relia_rankanalog_048_to_072h_10.0mm_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179" y="1575026"/>
            <a:ext cx="2715209" cy="2941476"/>
          </a:xfrm>
          <a:prstGeom prst="rect">
            <a:avLst/>
          </a:prstGeom>
        </p:spPr>
      </p:pic>
      <p:pic>
        <p:nvPicPr>
          <p:cNvPr id="3" name="Picture 2" descr="relia_rankanalog_000_to_024h_10.0mm_v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51" y="1582069"/>
            <a:ext cx="2708708" cy="2934433"/>
          </a:xfrm>
          <a:prstGeom prst="rect">
            <a:avLst/>
          </a:prstGeom>
        </p:spPr>
      </p:pic>
      <p:sp>
        <p:nvSpPr>
          <p:cNvPr id="2" name="Title 1"/>
          <p:cNvSpPr>
            <a:spLocks noGrp="1"/>
          </p:cNvSpPr>
          <p:nvPr>
            <p:ph type="title"/>
          </p:nvPr>
        </p:nvSpPr>
        <p:spPr>
          <a:xfrm>
            <a:off x="182161" y="109708"/>
            <a:ext cx="8772749" cy="723189"/>
          </a:xfrm>
        </p:spPr>
        <p:txBody>
          <a:bodyPr>
            <a:normAutofit fontScale="90000"/>
          </a:bodyPr>
          <a:lstStyle/>
          <a:p>
            <a:r>
              <a:rPr lang="en-US" dirty="0" smtClean="0"/>
              <a:t>Reliability, &gt; 10 mm precipitation 24 h</a:t>
            </a:r>
            <a:r>
              <a:rPr lang="en-US" baseline="30000" dirty="0" smtClean="0"/>
              <a:t>-1</a:t>
            </a:r>
            <a:endParaRPr lang="en-US" dirty="0"/>
          </a:p>
        </p:txBody>
      </p:sp>
      <p:sp>
        <p:nvSpPr>
          <p:cNvPr id="8" name="TextBox 7"/>
          <p:cNvSpPr txBox="1"/>
          <p:nvPr/>
        </p:nvSpPr>
        <p:spPr>
          <a:xfrm rot="16200000">
            <a:off x="-910258" y="2870674"/>
            <a:ext cx="2249196" cy="369332"/>
          </a:xfrm>
          <a:prstGeom prst="rect">
            <a:avLst/>
          </a:prstGeom>
          <a:noFill/>
        </p:spPr>
        <p:txBody>
          <a:bodyPr wrap="none" rtlCol="0">
            <a:spAutoFit/>
          </a:bodyPr>
          <a:lstStyle/>
          <a:p>
            <a:r>
              <a:rPr lang="en-US" dirty="0" smtClean="0"/>
              <a:t>Version 2 (2012 GEFS)</a:t>
            </a:r>
            <a:endParaRPr lang="en-US" dirty="0"/>
          </a:p>
        </p:txBody>
      </p:sp>
      <p:sp>
        <p:nvSpPr>
          <p:cNvPr id="10" name="TextBox 9"/>
          <p:cNvSpPr txBox="1"/>
          <p:nvPr/>
        </p:nvSpPr>
        <p:spPr>
          <a:xfrm>
            <a:off x="1414719" y="1315828"/>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1316165"/>
            <a:ext cx="1013544" cy="369332"/>
          </a:xfrm>
          <a:prstGeom prst="rect">
            <a:avLst/>
          </a:prstGeom>
          <a:noFill/>
        </p:spPr>
        <p:txBody>
          <a:bodyPr wrap="none" rtlCol="0">
            <a:spAutoFit/>
          </a:bodyPr>
          <a:lstStyle/>
          <a:p>
            <a:r>
              <a:rPr lang="en-US" dirty="0" smtClean="0"/>
              <a:t>Day +2-3</a:t>
            </a:r>
            <a:endParaRPr lang="en-US" dirty="0"/>
          </a:p>
        </p:txBody>
      </p:sp>
      <p:sp>
        <p:nvSpPr>
          <p:cNvPr id="11" name="TextBox 10"/>
          <p:cNvSpPr txBox="1"/>
          <p:nvPr/>
        </p:nvSpPr>
        <p:spPr>
          <a:xfrm>
            <a:off x="7026401" y="1315828"/>
            <a:ext cx="1013544" cy="369332"/>
          </a:xfrm>
          <a:prstGeom prst="rect">
            <a:avLst/>
          </a:prstGeom>
          <a:noFill/>
        </p:spPr>
        <p:txBody>
          <a:bodyPr wrap="none" rtlCol="0">
            <a:spAutoFit/>
          </a:bodyPr>
          <a:lstStyle/>
          <a:p>
            <a:r>
              <a:rPr lang="en-US" dirty="0" smtClean="0"/>
              <a:t>Day +4-5</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25</a:t>
            </a:fld>
            <a:endParaRPr lang="en-US"/>
          </a:p>
        </p:txBody>
      </p:sp>
      <p:sp>
        <p:nvSpPr>
          <p:cNvPr id="5" name="TextBox 4"/>
          <p:cNvSpPr txBox="1"/>
          <p:nvPr/>
        </p:nvSpPr>
        <p:spPr>
          <a:xfrm>
            <a:off x="3452138" y="4803801"/>
            <a:ext cx="2558250" cy="369332"/>
          </a:xfrm>
          <a:prstGeom prst="rect">
            <a:avLst/>
          </a:prstGeom>
          <a:noFill/>
        </p:spPr>
        <p:txBody>
          <a:bodyPr wrap="none" rtlCol="0">
            <a:spAutoFit/>
          </a:bodyPr>
          <a:lstStyle/>
          <a:p>
            <a:r>
              <a:rPr lang="en-US" dirty="0" smtClean="0"/>
              <a:t>Almost perfect reliability.</a:t>
            </a:r>
            <a:endParaRPr lang="en-US" dirty="0"/>
          </a:p>
        </p:txBody>
      </p:sp>
    </p:spTree>
    <p:extLst>
      <p:ext uri="{BB962C8B-B14F-4D97-AF65-F5344CB8AC3E}">
        <p14:creationId xmlns:p14="http://schemas.microsoft.com/office/powerpoint/2010/main" val="36516551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lia_rankanalog_096_to_120h_50.0mm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223" y="1527972"/>
            <a:ext cx="2715208" cy="2941476"/>
          </a:xfrm>
          <a:prstGeom prst="rect">
            <a:avLst/>
          </a:prstGeom>
        </p:spPr>
      </p:pic>
      <p:pic>
        <p:nvPicPr>
          <p:cNvPr id="13" name="Picture 12" descr="relia_rankanalog_048_to_072h_50.0mm_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212" y="1527972"/>
            <a:ext cx="2715208" cy="2941476"/>
          </a:xfrm>
          <a:prstGeom prst="rect">
            <a:avLst/>
          </a:prstGeom>
        </p:spPr>
      </p:pic>
      <p:pic>
        <p:nvPicPr>
          <p:cNvPr id="6" name="Picture 5" descr="relia_rankanalog_000_to_024h_50.0mm_v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83" y="1527972"/>
            <a:ext cx="2715208" cy="2941476"/>
          </a:xfrm>
          <a:prstGeom prst="rect">
            <a:avLst/>
          </a:prstGeom>
        </p:spPr>
      </p:pic>
      <p:sp>
        <p:nvSpPr>
          <p:cNvPr id="2" name="Title 1"/>
          <p:cNvSpPr>
            <a:spLocks noGrp="1"/>
          </p:cNvSpPr>
          <p:nvPr>
            <p:ph type="title"/>
          </p:nvPr>
        </p:nvSpPr>
        <p:spPr>
          <a:xfrm>
            <a:off x="169876" y="109708"/>
            <a:ext cx="8833572" cy="723189"/>
          </a:xfrm>
        </p:spPr>
        <p:txBody>
          <a:bodyPr>
            <a:normAutofit fontScale="90000"/>
          </a:bodyPr>
          <a:lstStyle/>
          <a:p>
            <a:r>
              <a:rPr lang="en-US" dirty="0" smtClean="0"/>
              <a:t>Reliability, &gt; 50 mm precipitation 24 h</a:t>
            </a:r>
            <a:r>
              <a:rPr lang="en-US" baseline="30000" dirty="0" smtClean="0"/>
              <a:t>-1</a:t>
            </a:r>
            <a:endParaRPr lang="en-US" baseline="30000" dirty="0"/>
          </a:p>
        </p:txBody>
      </p:sp>
      <p:sp>
        <p:nvSpPr>
          <p:cNvPr id="8" name="TextBox 7"/>
          <p:cNvSpPr txBox="1"/>
          <p:nvPr/>
        </p:nvSpPr>
        <p:spPr>
          <a:xfrm rot="16200000">
            <a:off x="-939932" y="2775083"/>
            <a:ext cx="2249196" cy="369332"/>
          </a:xfrm>
          <a:prstGeom prst="rect">
            <a:avLst/>
          </a:prstGeom>
          <a:noFill/>
        </p:spPr>
        <p:txBody>
          <a:bodyPr wrap="none" rtlCol="0">
            <a:spAutoFit/>
          </a:bodyPr>
          <a:lstStyle/>
          <a:p>
            <a:r>
              <a:rPr lang="en-US" dirty="0" smtClean="0"/>
              <a:t>Version 2 (2012 GEFS)</a:t>
            </a:r>
            <a:endParaRPr lang="en-US" dirty="0"/>
          </a:p>
        </p:txBody>
      </p:sp>
      <p:sp>
        <p:nvSpPr>
          <p:cNvPr id="10" name="TextBox 9"/>
          <p:cNvSpPr txBox="1"/>
          <p:nvPr/>
        </p:nvSpPr>
        <p:spPr>
          <a:xfrm>
            <a:off x="1399751" y="1268774"/>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03045" y="1269111"/>
            <a:ext cx="1013544" cy="369332"/>
          </a:xfrm>
          <a:prstGeom prst="rect">
            <a:avLst/>
          </a:prstGeom>
          <a:noFill/>
        </p:spPr>
        <p:txBody>
          <a:bodyPr wrap="none" rtlCol="0">
            <a:spAutoFit/>
          </a:bodyPr>
          <a:lstStyle/>
          <a:p>
            <a:r>
              <a:rPr lang="en-US" dirty="0" smtClean="0"/>
              <a:t>Day +2-3</a:t>
            </a:r>
            <a:endParaRPr lang="en-US" dirty="0"/>
          </a:p>
        </p:txBody>
      </p:sp>
      <p:sp>
        <p:nvSpPr>
          <p:cNvPr id="11" name="TextBox 10"/>
          <p:cNvSpPr txBox="1"/>
          <p:nvPr/>
        </p:nvSpPr>
        <p:spPr>
          <a:xfrm>
            <a:off x="7011433" y="1268774"/>
            <a:ext cx="1013544" cy="369332"/>
          </a:xfrm>
          <a:prstGeom prst="rect">
            <a:avLst/>
          </a:prstGeom>
          <a:noFill/>
        </p:spPr>
        <p:txBody>
          <a:bodyPr wrap="none" rtlCol="0">
            <a:spAutoFit/>
          </a:bodyPr>
          <a:lstStyle/>
          <a:p>
            <a:r>
              <a:rPr lang="en-US" dirty="0" smtClean="0"/>
              <a:t>Day +4-5</a:t>
            </a:r>
            <a:endParaRPr lang="en-US" dirty="0"/>
          </a:p>
        </p:txBody>
      </p:sp>
      <p:sp>
        <p:nvSpPr>
          <p:cNvPr id="25" name="TextBox 24"/>
          <p:cNvSpPr txBox="1"/>
          <p:nvPr/>
        </p:nvSpPr>
        <p:spPr>
          <a:xfrm>
            <a:off x="8070367" y="2744290"/>
            <a:ext cx="976888" cy="954107"/>
          </a:xfrm>
          <a:prstGeom prst="rect">
            <a:avLst/>
          </a:prstGeom>
          <a:noFill/>
        </p:spPr>
        <p:txBody>
          <a:bodyPr wrap="none" rtlCol="0">
            <a:spAutoFit/>
          </a:bodyPr>
          <a:lstStyle/>
          <a:p>
            <a:r>
              <a:rPr lang="en-US" sz="1400" dirty="0" smtClean="0">
                <a:solidFill>
                  <a:srgbClr val="FF0000"/>
                </a:solidFill>
              </a:rPr>
              <a:t>5/95 CI’s</a:t>
            </a:r>
          </a:p>
          <a:p>
            <a:r>
              <a:rPr lang="en-US" sz="1400" dirty="0" smtClean="0">
                <a:solidFill>
                  <a:srgbClr val="FF0000"/>
                </a:solidFill>
              </a:rPr>
              <a:t>from</a:t>
            </a:r>
          </a:p>
          <a:p>
            <a:r>
              <a:rPr lang="en-US" sz="1400" dirty="0" smtClean="0">
                <a:solidFill>
                  <a:srgbClr val="FF0000"/>
                </a:solidFill>
              </a:rPr>
              <a:t>“block</a:t>
            </a:r>
          </a:p>
          <a:p>
            <a:r>
              <a:rPr lang="en-US" sz="1400" dirty="0" smtClean="0">
                <a:solidFill>
                  <a:srgbClr val="FF0000"/>
                </a:solidFill>
              </a:rPr>
              <a:t>bootstrap”</a:t>
            </a:r>
          </a:p>
        </p:txBody>
      </p:sp>
      <p:cxnSp>
        <p:nvCxnSpPr>
          <p:cNvPr id="27" name="Straight Arrow Connector 26"/>
          <p:cNvCxnSpPr/>
          <p:nvPr/>
        </p:nvCxnSpPr>
        <p:spPr>
          <a:xfrm flipH="1" flipV="1">
            <a:off x="7913824" y="2744290"/>
            <a:ext cx="156544" cy="2246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7913824" y="2381410"/>
            <a:ext cx="156544" cy="432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DC862565-2F34-2D47-B87A-6CC773EB7A2F}" type="slidenum">
              <a:rPr lang="en-US" smtClean="0"/>
              <a:t>26</a:t>
            </a:fld>
            <a:endParaRPr lang="en-US"/>
          </a:p>
        </p:txBody>
      </p:sp>
    </p:spTree>
    <p:extLst>
      <p:ext uri="{BB962C8B-B14F-4D97-AF65-F5344CB8AC3E}">
        <p14:creationId xmlns:p14="http://schemas.microsoft.com/office/powerpoint/2010/main" val="26866991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456"/>
            <a:ext cx="8229600" cy="830865"/>
          </a:xfrm>
        </p:spPr>
        <p:txBody>
          <a:bodyPr>
            <a:normAutofit fontScale="90000"/>
          </a:bodyPr>
          <a:lstStyle/>
          <a:p>
            <a:r>
              <a:rPr lang="en-US" dirty="0" smtClean="0"/>
              <a:t>Post-processing to improve deterministic forecasts</a:t>
            </a:r>
            <a:endParaRPr lang="en-US" dirty="0"/>
          </a:p>
        </p:txBody>
      </p:sp>
      <p:pic>
        <p:nvPicPr>
          <p:cNvPr id="5" name="Picture 4" descr="Fig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726" y="1205845"/>
            <a:ext cx="7236278" cy="4422170"/>
          </a:xfrm>
          <a:prstGeom prst="rect">
            <a:avLst/>
          </a:prstGeom>
        </p:spPr>
      </p:pic>
      <p:sp>
        <p:nvSpPr>
          <p:cNvPr id="6" name="TextBox 5"/>
          <p:cNvSpPr txBox="1"/>
          <p:nvPr/>
        </p:nvSpPr>
        <p:spPr>
          <a:xfrm>
            <a:off x="191880" y="5646288"/>
            <a:ext cx="8529010" cy="923330"/>
          </a:xfrm>
          <a:prstGeom prst="rect">
            <a:avLst/>
          </a:prstGeom>
          <a:noFill/>
        </p:spPr>
        <p:txBody>
          <a:bodyPr wrap="none" rtlCol="0">
            <a:spAutoFit/>
          </a:bodyPr>
          <a:lstStyle/>
          <a:p>
            <a:r>
              <a:rPr lang="en-US" dirty="0" smtClean="0"/>
              <a:t>Some further modifications to analog technique, including Ebert’s “probability-matched</a:t>
            </a:r>
          </a:p>
          <a:p>
            <a:r>
              <a:rPr lang="en-US" dirty="0" smtClean="0"/>
              <a:t>mean” approach allow post-processed forecasts to improve significantly on deterministic</a:t>
            </a:r>
          </a:p>
          <a:p>
            <a:r>
              <a:rPr lang="en-US" dirty="0" smtClean="0"/>
              <a:t>forecast guidance supplied by the model.</a:t>
            </a:r>
            <a:endParaRPr lang="en-US" dirty="0"/>
          </a:p>
        </p:txBody>
      </p:sp>
      <p:sp>
        <p:nvSpPr>
          <p:cNvPr id="7" name="Slide Number Placeholder 6"/>
          <p:cNvSpPr>
            <a:spLocks noGrp="1"/>
          </p:cNvSpPr>
          <p:nvPr>
            <p:ph type="sldNum" sz="quarter" idx="12"/>
          </p:nvPr>
        </p:nvSpPr>
        <p:spPr/>
        <p:txBody>
          <a:bodyPr/>
          <a:lstStyle/>
          <a:p>
            <a:fld id="{4F596C0C-D53C-9C4D-82CB-C2886D962FE0}" type="slidenum">
              <a:rPr lang="en-US" smtClean="0"/>
              <a:t>27</a:t>
            </a:fld>
            <a:endParaRPr lang="en-US"/>
          </a:p>
        </p:txBody>
      </p:sp>
    </p:spTree>
    <p:extLst>
      <p:ext uri="{BB962C8B-B14F-4D97-AF65-F5344CB8AC3E}">
        <p14:creationId xmlns:p14="http://schemas.microsoft.com/office/powerpoint/2010/main" val="3803800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5-25 at 2.31.11 PM.png"/>
          <p:cNvPicPr>
            <a:picLocks noChangeAspect="1"/>
          </p:cNvPicPr>
          <p:nvPr/>
        </p:nvPicPr>
        <p:blipFill>
          <a:blip r:embed="rId2">
            <a:alphaModFix amt="47000"/>
            <a:extLst>
              <a:ext uri="{28A0092B-C50C-407E-A947-70E740481C1C}">
                <a14:useLocalDpi xmlns:a14="http://schemas.microsoft.com/office/drawing/2010/main" val="0"/>
              </a:ext>
            </a:extLst>
          </a:blip>
          <a:stretch>
            <a:fillRect/>
          </a:stretch>
        </p:blipFill>
        <p:spPr>
          <a:xfrm>
            <a:off x="0" y="237546"/>
            <a:ext cx="9144000" cy="6347182"/>
          </a:xfrm>
          <a:prstGeom prst="rect">
            <a:avLst/>
          </a:prstGeom>
        </p:spPr>
      </p:pic>
      <p:sp>
        <p:nvSpPr>
          <p:cNvPr id="2" name="Title 1"/>
          <p:cNvSpPr>
            <a:spLocks noGrp="1"/>
          </p:cNvSpPr>
          <p:nvPr>
            <p:ph type="title"/>
          </p:nvPr>
        </p:nvSpPr>
        <p:spPr>
          <a:xfrm>
            <a:off x="4345750" y="758478"/>
            <a:ext cx="4648136" cy="2205042"/>
          </a:xfrm>
        </p:spPr>
        <p:txBody>
          <a:bodyPr>
            <a:noAutofit/>
          </a:bodyPr>
          <a:lstStyle/>
          <a:p>
            <a:r>
              <a:rPr lang="en-US" sz="4000" dirty="0" smtClean="0">
                <a:effectLst>
                  <a:outerShdw blurRad="50800" dist="38100" dir="2700000" algn="tl" rotWithShape="0">
                    <a:srgbClr val="000000">
                      <a:alpha val="43000"/>
                    </a:srgbClr>
                  </a:outerShdw>
                </a:effectLst>
              </a:rPr>
              <a:t>Case studies with </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“atmospheric rivers”</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in the western US: </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the good, </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the bad and ugly</a:t>
            </a:r>
            <a:endParaRPr lang="en-US" sz="4000" dirty="0">
              <a:effectLst>
                <a:outerShdw blurRad="50800" dist="38100" dir="2700000" algn="tl" rotWithShape="0">
                  <a:srgbClr val="000000">
                    <a:alpha val="43000"/>
                  </a:srgbClr>
                </a:outerShdw>
              </a:effectLst>
            </a:endParaRPr>
          </a:p>
        </p:txBody>
      </p:sp>
      <p:sp>
        <p:nvSpPr>
          <p:cNvPr id="3" name="Slide Number Placeholder 2"/>
          <p:cNvSpPr>
            <a:spLocks noGrp="1"/>
          </p:cNvSpPr>
          <p:nvPr>
            <p:ph type="sldNum" sz="quarter" idx="12"/>
          </p:nvPr>
        </p:nvSpPr>
        <p:spPr/>
        <p:txBody>
          <a:bodyPr/>
          <a:lstStyle/>
          <a:p>
            <a:fld id="{DC862565-2F34-2D47-B87A-6CC773EB7A2F}" type="slidenum">
              <a:rPr lang="en-US" smtClean="0"/>
              <a:t>28</a:t>
            </a:fld>
            <a:endParaRPr lang="en-US"/>
          </a:p>
        </p:txBody>
      </p:sp>
    </p:spTree>
    <p:extLst>
      <p:ext uri="{BB962C8B-B14F-4D97-AF65-F5344CB8AC3E}">
        <p14:creationId xmlns:p14="http://schemas.microsoft.com/office/powerpoint/2010/main" val="2652215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55" y="101838"/>
            <a:ext cx="8890209" cy="693042"/>
          </a:xfrm>
        </p:spPr>
        <p:txBody>
          <a:bodyPr>
            <a:noAutofit/>
          </a:bodyPr>
          <a:lstStyle/>
          <a:p>
            <a:r>
              <a:rPr lang="en-US" sz="3200" dirty="0" smtClean="0"/>
              <a:t>The bad and ugly atmospheric rivers case study</a:t>
            </a:r>
            <a:endParaRPr lang="en-US" sz="3200" dirty="0"/>
          </a:p>
        </p:txBody>
      </p:sp>
      <p:pic>
        <p:nvPicPr>
          <p:cNvPr id="4" name="Picture 3"/>
          <p:cNvPicPr>
            <a:picLocks noChangeAspect="1"/>
          </p:cNvPicPr>
          <p:nvPr/>
        </p:nvPicPr>
        <p:blipFill>
          <a:blip r:embed="rId2"/>
          <a:stretch>
            <a:fillRect/>
          </a:stretch>
        </p:blipFill>
        <p:spPr>
          <a:xfrm>
            <a:off x="578154" y="794880"/>
            <a:ext cx="7543125" cy="4535245"/>
          </a:xfrm>
          <a:prstGeom prst="rect">
            <a:avLst/>
          </a:prstGeom>
        </p:spPr>
      </p:pic>
      <p:sp>
        <p:nvSpPr>
          <p:cNvPr id="7" name="TextBox 6"/>
          <p:cNvSpPr txBox="1"/>
          <p:nvPr/>
        </p:nvSpPr>
        <p:spPr>
          <a:xfrm>
            <a:off x="457200" y="5310892"/>
            <a:ext cx="8065128" cy="830997"/>
          </a:xfrm>
          <a:prstGeom prst="rect">
            <a:avLst/>
          </a:prstGeom>
          <a:noFill/>
        </p:spPr>
        <p:txBody>
          <a:bodyPr wrap="none" rtlCol="0">
            <a:spAutoFit/>
          </a:bodyPr>
          <a:lstStyle/>
          <a:p>
            <a:pPr marL="285750" indent="-285750">
              <a:buFont typeface="Wingdings" charset="0"/>
              <a:buChar char="Ø"/>
            </a:pPr>
            <a:r>
              <a:rPr lang="en-US" sz="2400" dirty="0" smtClean="0"/>
              <a:t>10” rain in the coastal mountains, 4-7” in Russian River </a:t>
            </a:r>
          </a:p>
          <a:p>
            <a:r>
              <a:rPr lang="en-US" sz="2400" dirty="0" smtClean="0"/>
              <a:t>watershed.  </a:t>
            </a:r>
            <a:r>
              <a:rPr lang="en-US" sz="2400" dirty="0" err="1" smtClean="0"/>
              <a:t>Streamflows</a:t>
            </a:r>
            <a:r>
              <a:rPr lang="en-US" sz="2400" dirty="0" smtClean="0"/>
              <a:t> in top 0.2% of historical observations.</a:t>
            </a:r>
          </a:p>
        </p:txBody>
      </p:sp>
      <p:sp>
        <p:nvSpPr>
          <p:cNvPr id="8" name="TextBox 7"/>
          <p:cNvSpPr txBox="1"/>
          <p:nvPr/>
        </p:nvSpPr>
        <p:spPr>
          <a:xfrm>
            <a:off x="120956" y="6390374"/>
            <a:ext cx="4984758" cy="338554"/>
          </a:xfrm>
          <a:prstGeom prst="rect">
            <a:avLst/>
          </a:prstGeom>
          <a:noFill/>
        </p:spPr>
        <p:txBody>
          <a:bodyPr wrap="none" rtlCol="0">
            <a:spAutoFit/>
          </a:bodyPr>
          <a:lstStyle/>
          <a:p>
            <a:r>
              <a:rPr lang="en-US" sz="1600" dirty="0" smtClean="0">
                <a:solidFill>
                  <a:schemeClr val="bg1">
                    <a:lumMod val="65000"/>
                  </a:schemeClr>
                </a:solidFill>
              </a:rPr>
              <a:t>Source: http://</a:t>
            </a:r>
            <a:r>
              <a:rPr lang="en-US" sz="1600" dirty="0" err="1" smtClean="0">
                <a:solidFill>
                  <a:schemeClr val="bg1">
                    <a:lumMod val="65000"/>
                  </a:schemeClr>
                </a:solidFill>
              </a:rPr>
              <a:t>www.esrl.noaa.gov</a:t>
            </a:r>
            <a:r>
              <a:rPr lang="en-US" sz="1600" dirty="0" smtClean="0">
                <a:solidFill>
                  <a:schemeClr val="bg1">
                    <a:lumMod val="65000"/>
                  </a:schemeClr>
                </a:solidFill>
              </a:rPr>
              <a:t>/</a:t>
            </a:r>
            <a:r>
              <a:rPr lang="en-US" sz="1600" dirty="0" err="1" smtClean="0">
                <a:solidFill>
                  <a:schemeClr val="bg1">
                    <a:lumMod val="65000"/>
                  </a:schemeClr>
                </a:solidFill>
              </a:rPr>
              <a:t>psd</a:t>
            </a:r>
            <a:r>
              <a:rPr lang="en-US" sz="1600" dirty="0" smtClean="0">
                <a:solidFill>
                  <a:schemeClr val="bg1">
                    <a:lumMod val="65000"/>
                  </a:schemeClr>
                </a:solidFill>
              </a:rPr>
              <a:t>/</a:t>
            </a:r>
            <a:r>
              <a:rPr lang="en-US" sz="1600" dirty="0" err="1" smtClean="0">
                <a:solidFill>
                  <a:schemeClr val="bg1">
                    <a:lumMod val="65000"/>
                  </a:schemeClr>
                </a:solidFill>
              </a:rPr>
              <a:t>atmrivers</a:t>
            </a:r>
            <a:r>
              <a:rPr lang="en-US" sz="1600" dirty="0" smtClean="0">
                <a:solidFill>
                  <a:schemeClr val="bg1">
                    <a:lumMod val="65000"/>
                  </a:schemeClr>
                </a:solidFill>
              </a:rPr>
              <a:t>/events/</a:t>
            </a:r>
            <a:endParaRPr lang="en-US" sz="1600"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DC862565-2F34-2D47-B87A-6CC773EB7A2F}" type="slidenum">
              <a:rPr lang="en-US" smtClean="0"/>
              <a:t>29</a:t>
            </a:fld>
            <a:endParaRPr lang="en-US"/>
          </a:p>
        </p:txBody>
      </p:sp>
    </p:spTree>
    <p:extLst>
      <p:ext uri="{BB962C8B-B14F-4D97-AF65-F5344CB8AC3E}">
        <p14:creationId xmlns:p14="http://schemas.microsoft.com/office/powerpoint/2010/main" val="5547365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678"/>
            <a:ext cx="8229600" cy="1143000"/>
          </a:xfrm>
        </p:spPr>
        <p:txBody>
          <a:bodyPr>
            <a:normAutofit fontScale="90000"/>
          </a:bodyPr>
          <a:lstStyle/>
          <a:p>
            <a:r>
              <a:rPr lang="en-US" dirty="0" smtClean="0"/>
              <a:t>2005 Rita official forecast</a:t>
            </a:r>
            <a:br>
              <a:rPr lang="en-US" dirty="0" smtClean="0"/>
            </a:br>
            <a:r>
              <a:rPr lang="en-US" dirty="0" smtClean="0"/>
              <a:t>(Houston, TX evacuated)</a:t>
            </a:r>
            <a:endParaRPr lang="en-US" dirty="0"/>
          </a:p>
        </p:txBody>
      </p:sp>
      <p:pic>
        <p:nvPicPr>
          <p:cNvPr id="4" name="Picture 3" descr="18.AL1805W.GIF"/>
          <p:cNvPicPr>
            <a:picLocks noChangeAspect="1"/>
          </p:cNvPicPr>
          <p:nvPr/>
        </p:nvPicPr>
        <p:blipFill>
          <a:blip r:embed="rId2"/>
          <a:stretch>
            <a:fillRect/>
          </a:stretch>
        </p:blipFill>
        <p:spPr>
          <a:xfrm>
            <a:off x="555016" y="1604392"/>
            <a:ext cx="6567009" cy="5253607"/>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3</a:t>
            </a:fld>
            <a:endParaRPr lang="en-US"/>
          </a:p>
        </p:txBody>
      </p:sp>
    </p:spTree>
    <p:extLst>
      <p:ext uri="{BB962C8B-B14F-4D97-AF65-F5344CB8AC3E}">
        <p14:creationId xmlns:p14="http://schemas.microsoft.com/office/powerpoint/2010/main" val="311412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23" y="274638"/>
            <a:ext cx="2414407" cy="1591602"/>
          </a:xfrm>
        </p:spPr>
        <p:txBody>
          <a:bodyPr/>
          <a:lstStyle/>
          <a:p>
            <a:r>
              <a:rPr lang="en-US" dirty="0" smtClean="0"/>
              <a:t>+4</a:t>
            </a:r>
            <a:r>
              <a:rPr lang="en-US" dirty="0" smtClean="0"/>
              <a:t>-day</a:t>
            </a:r>
            <a:br>
              <a:rPr lang="en-US" dirty="0" smtClean="0"/>
            </a:br>
            <a:r>
              <a:rPr lang="en-US" dirty="0" smtClean="0"/>
              <a:t>forecast</a:t>
            </a:r>
            <a:endParaRPr lang="en-US" dirty="0"/>
          </a:p>
        </p:txBody>
      </p:sp>
      <p:pic>
        <p:nvPicPr>
          <p:cNvPr id="3" name="Picture 2" descr="refcstv2_probs_flead072_to_096_IC20040213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
        <p:nvSpPr>
          <p:cNvPr id="4" name="Slide Number Placeholder 3"/>
          <p:cNvSpPr>
            <a:spLocks noGrp="1"/>
          </p:cNvSpPr>
          <p:nvPr>
            <p:ph type="sldNum" sz="quarter" idx="12"/>
          </p:nvPr>
        </p:nvSpPr>
        <p:spPr/>
        <p:txBody>
          <a:bodyPr/>
          <a:lstStyle/>
          <a:p>
            <a:fld id="{DC862565-2F34-2D47-B87A-6CC773EB7A2F}" type="slidenum">
              <a:rPr lang="en-US" smtClean="0"/>
              <a:t>30</a:t>
            </a:fld>
            <a:endParaRPr lang="en-US"/>
          </a:p>
        </p:txBody>
      </p:sp>
    </p:spTree>
    <p:extLst>
      <p:ext uri="{BB962C8B-B14F-4D97-AF65-F5344CB8AC3E}">
        <p14:creationId xmlns:p14="http://schemas.microsoft.com/office/powerpoint/2010/main" val="33529438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+4</a:t>
            </a:r>
            <a:r>
              <a:rPr lang="en-US" dirty="0" smtClean="0"/>
              <a:t>-day</a:t>
            </a:r>
            <a:br>
              <a:rPr lang="en-US" dirty="0" smtClean="0"/>
            </a:br>
            <a:r>
              <a:rPr lang="en-US" dirty="0" smtClean="0"/>
              <a:t>forecast</a:t>
            </a:r>
            <a:endParaRPr lang="en-US" dirty="0"/>
          </a:p>
        </p:txBody>
      </p:sp>
      <p:pic>
        <p:nvPicPr>
          <p:cNvPr id="5" name="Picture 4" descr="rivers_ensdata_2004021300_f09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 y="0"/>
            <a:ext cx="6858000" cy="6858000"/>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31</a:t>
            </a:fld>
            <a:endParaRPr lang="en-US"/>
          </a:p>
        </p:txBody>
      </p:sp>
      <p:sp>
        <p:nvSpPr>
          <p:cNvPr id="6" name="TextBox 5"/>
          <p:cNvSpPr txBox="1"/>
          <p:nvPr/>
        </p:nvSpPr>
        <p:spPr>
          <a:xfrm>
            <a:off x="6938322" y="2324160"/>
            <a:ext cx="2054544" cy="3693319"/>
          </a:xfrm>
          <a:prstGeom prst="rect">
            <a:avLst/>
          </a:prstGeom>
          <a:noFill/>
        </p:spPr>
        <p:txBody>
          <a:bodyPr wrap="none" rtlCol="0">
            <a:spAutoFit/>
          </a:bodyPr>
          <a:lstStyle/>
          <a:p>
            <a:r>
              <a:rPr lang="en-US" dirty="0" smtClean="0"/>
              <a:t>Colors: over the </a:t>
            </a:r>
          </a:p>
          <a:p>
            <a:r>
              <a:rPr lang="en-US" dirty="0" smtClean="0"/>
              <a:t>ocean, the total-</a:t>
            </a:r>
          </a:p>
          <a:p>
            <a:r>
              <a:rPr lang="en-US" dirty="0" smtClean="0"/>
              <a:t>column </a:t>
            </a:r>
            <a:r>
              <a:rPr lang="en-US" dirty="0" err="1" smtClean="0"/>
              <a:t>precipitable</a:t>
            </a:r>
            <a:endParaRPr lang="en-US" dirty="0" smtClean="0"/>
          </a:p>
          <a:p>
            <a:r>
              <a:rPr lang="en-US" dirty="0" smtClean="0"/>
              <a:t>water.  Over land,</a:t>
            </a:r>
          </a:p>
          <a:p>
            <a:r>
              <a:rPr lang="en-US" dirty="0" smtClean="0"/>
              <a:t>the 24-h </a:t>
            </a:r>
            <a:r>
              <a:rPr lang="en-US" dirty="0" err="1" smtClean="0"/>
              <a:t>accum</a:t>
            </a:r>
            <a:r>
              <a:rPr lang="en-US" dirty="0" smtClean="0"/>
              <a:t>.</a:t>
            </a:r>
          </a:p>
          <a:p>
            <a:r>
              <a:rPr lang="en-US" dirty="0" smtClean="0"/>
              <a:t>precipitation.</a:t>
            </a:r>
          </a:p>
          <a:p>
            <a:endParaRPr lang="en-US" dirty="0"/>
          </a:p>
          <a:p>
            <a:r>
              <a:rPr lang="en-US" dirty="0" smtClean="0"/>
              <a:t>Wind barbs for the</a:t>
            </a:r>
          </a:p>
          <a:p>
            <a:r>
              <a:rPr lang="en-US" dirty="0" smtClean="0"/>
              <a:t>925 hPa level.</a:t>
            </a:r>
          </a:p>
          <a:p>
            <a:endParaRPr lang="en-US" dirty="0"/>
          </a:p>
          <a:p>
            <a:r>
              <a:rPr lang="en-US" dirty="0" smtClean="0"/>
              <a:t>Red contours:</a:t>
            </a:r>
          </a:p>
          <a:p>
            <a:r>
              <a:rPr lang="en-US" dirty="0" smtClean="0"/>
              <a:t>mean sea-level</a:t>
            </a:r>
          </a:p>
          <a:p>
            <a:r>
              <a:rPr lang="en-US" dirty="0" smtClean="0"/>
              <a:t>pressure.</a:t>
            </a:r>
            <a:endParaRPr lang="en-US" dirty="0"/>
          </a:p>
        </p:txBody>
      </p:sp>
    </p:spTree>
    <p:extLst>
      <p:ext uri="{BB962C8B-B14F-4D97-AF65-F5344CB8AC3E}">
        <p14:creationId xmlns:p14="http://schemas.microsoft.com/office/powerpoint/2010/main" val="22058702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90" y="127758"/>
            <a:ext cx="8587822" cy="1143000"/>
          </a:xfrm>
        </p:spPr>
        <p:txBody>
          <a:bodyPr>
            <a:normAutofit fontScale="90000"/>
          </a:bodyPr>
          <a:lstStyle/>
          <a:p>
            <a:r>
              <a:rPr lang="en-US" sz="4000" dirty="0" smtClean="0"/>
              <a:t>The “good” atmospheric rivers case study:</a:t>
            </a:r>
            <a:br>
              <a:rPr lang="en-US" sz="4000" dirty="0" smtClean="0"/>
            </a:br>
            <a:r>
              <a:rPr lang="en-US" sz="3600" dirty="0" smtClean="0"/>
              <a:t>Nov 2006 Oregon-Washington floods</a:t>
            </a:r>
            <a:endParaRPr lang="en-US" sz="3600" dirty="0"/>
          </a:p>
        </p:txBody>
      </p:sp>
      <p:pic>
        <p:nvPicPr>
          <p:cNvPr id="4" name="Picture 3"/>
          <p:cNvPicPr>
            <a:picLocks noChangeAspect="1"/>
          </p:cNvPicPr>
          <p:nvPr/>
        </p:nvPicPr>
        <p:blipFill>
          <a:blip r:embed="rId2"/>
          <a:stretch>
            <a:fillRect/>
          </a:stretch>
        </p:blipFill>
        <p:spPr>
          <a:xfrm>
            <a:off x="630695" y="1270758"/>
            <a:ext cx="7792973" cy="4685465"/>
          </a:xfrm>
          <a:prstGeom prst="rect">
            <a:avLst/>
          </a:prstGeom>
        </p:spPr>
      </p:pic>
      <p:sp>
        <p:nvSpPr>
          <p:cNvPr id="5" name="TextBox 4"/>
          <p:cNvSpPr txBox="1"/>
          <p:nvPr/>
        </p:nvSpPr>
        <p:spPr>
          <a:xfrm>
            <a:off x="630695" y="5771557"/>
            <a:ext cx="7943200" cy="369332"/>
          </a:xfrm>
          <a:prstGeom prst="rect">
            <a:avLst/>
          </a:prstGeom>
          <a:noFill/>
        </p:spPr>
        <p:txBody>
          <a:bodyPr wrap="none" rtlCol="0">
            <a:spAutoFit/>
          </a:bodyPr>
          <a:lstStyle/>
          <a:p>
            <a:r>
              <a:rPr lang="en-US" dirty="0" smtClean="0"/>
              <a:t>8-20 inches of rain in Cascades; flooded rivers; extensive damage to Mt. Rainier NP.</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32</a:t>
            </a:fld>
            <a:endParaRPr lang="en-US"/>
          </a:p>
        </p:txBody>
      </p:sp>
    </p:spTree>
    <p:extLst>
      <p:ext uri="{BB962C8B-B14F-4D97-AF65-F5344CB8AC3E}">
        <p14:creationId xmlns:p14="http://schemas.microsoft.com/office/powerpoint/2010/main" val="33316779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23" y="274638"/>
            <a:ext cx="2414407" cy="1591602"/>
          </a:xfrm>
        </p:spPr>
        <p:txBody>
          <a:bodyPr/>
          <a:lstStyle/>
          <a:p>
            <a:r>
              <a:rPr lang="en-US" dirty="0" smtClean="0"/>
              <a:t>+4</a:t>
            </a:r>
            <a:r>
              <a:rPr lang="en-US" dirty="0" smtClean="0"/>
              <a:t>-day</a:t>
            </a:r>
            <a:br>
              <a:rPr lang="en-US" dirty="0" smtClean="0"/>
            </a:br>
            <a:r>
              <a:rPr lang="en-US" dirty="0" smtClean="0"/>
              <a:t>forecast</a:t>
            </a:r>
            <a:endParaRPr lang="en-US" dirty="0"/>
          </a:p>
        </p:txBody>
      </p:sp>
      <p:pic>
        <p:nvPicPr>
          <p:cNvPr id="4" name="Picture 3" descr="refcstv2_probs_flead072_to_096_IC20061103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33</a:t>
            </a:fld>
            <a:endParaRPr lang="en-US"/>
          </a:p>
        </p:txBody>
      </p:sp>
    </p:spTree>
    <p:extLst>
      <p:ext uri="{BB962C8B-B14F-4D97-AF65-F5344CB8AC3E}">
        <p14:creationId xmlns:p14="http://schemas.microsoft.com/office/powerpoint/2010/main" val="31369146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+4</a:t>
            </a:r>
            <a:r>
              <a:rPr lang="en-US" dirty="0" smtClean="0"/>
              <a:t>-day</a:t>
            </a:r>
            <a:br>
              <a:rPr lang="en-US" dirty="0" smtClean="0"/>
            </a:br>
            <a:r>
              <a:rPr lang="en-US" dirty="0" smtClean="0"/>
              <a:t>forecast</a:t>
            </a:r>
            <a:endParaRPr lang="en-US" dirty="0"/>
          </a:p>
        </p:txBody>
      </p:sp>
      <p:pic>
        <p:nvPicPr>
          <p:cNvPr id="3" name="Picture 2" descr="rivers_ensdata_2006110300_f09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 y="0"/>
            <a:ext cx="6858000" cy="6858000"/>
          </a:xfrm>
          <a:prstGeom prst="rect">
            <a:avLst/>
          </a:prstGeom>
        </p:spPr>
      </p:pic>
      <p:sp>
        <p:nvSpPr>
          <p:cNvPr id="4" name="Slide Number Placeholder 3"/>
          <p:cNvSpPr>
            <a:spLocks noGrp="1"/>
          </p:cNvSpPr>
          <p:nvPr>
            <p:ph type="sldNum" sz="quarter" idx="12"/>
          </p:nvPr>
        </p:nvSpPr>
        <p:spPr/>
        <p:txBody>
          <a:bodyPr/>
          <a:lstStyle/>
          <a:p>
            <a:fld id="{DC862565-2F34-2D47-B87A-6CC773EB7A2F}" type="slidenum">
              <a:rPr lang="en-US" smtClean="0"/>
              <a:t>34</a:t>
            </a:fld>
            <a:endParaRPr lang="en-US"/>
          </a:p>
        </p:txBody>
      </p:sp>
    </p:spTree>
    <p:extLst>
      <p:ext uri="{BB962C8B-B14F-4D97-AF65-F5344CB8AC3E}">
        <p14:creationId xmlns:p14="http://schemas.microsoft.com/office/powerpoint/2010/main" val="22104084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5-25 at 2.31.11 PM.png"/>
          <p:cNvPicPr>
            <a:picLocks noChangeAspect="1"/>
          </p:cNvPicPr>
          <p:nvPr/>
        </p:nvPicPr>
        <p:blipFill>
          <a:blip r:embed="rId2">
            <a:alphaModFix amt="47000"/>
            <a:extLst>
              <a:ext uri="{28A0092B-C50C-407E-A947-70E740481C1C}">
                <a14:useLocalDpi xmlns:a14="http://schemas.microsoft.com/office/drawing/2010/main" val="0"/>
              </a:ext>
            </a:extLst>
          </a:blip>
          <a:stretch>
            <a:fillRect/>
          </a:stretch>
        </p:blipFill>
        <p:spPr>
          <a:xfrm>
            <a:off x="0" y="259200"/>
            <a:ext cx="9144000" cy="6347182"/>
          </a:xfrm>
          <a:prstGeom prst="rect">
            <a:avLst/>
          </a:prstGeom>
        </p:spPr>
      </p:pic>
      <p:sp>
        <p:nvSpPr>
          <p:cNvPr id="3" name="Title 2"/>
          <p:cNvSpPr>
            <a:spLocks noGrp="1"/>
          </p:cNvSpPr>
          <p:nvPr>
            <p:ph type="title"/>
          </p:nvPr>
        </p:nvSpPr>
        <p:spPr>
          <a:xfrm>
            <a:off x="5028284" y="274638"/>
            <a:ext cx="3658516" cy="2268762"/>
          </a:xfrm>
        </p:spPr>
        <p:txBody>
          <a:bodyPr>
            <a:noAutofit/>
          </a:bodyPr>
          <a:lstStyle/>
          <a:p>
            <a:r>
              <a:rPr lang="en-US" sz="5400" dirty="0" smtClean="0"/>
              <a:t>Spaghetti</a:t>
            </a:r>
            <a:br>
              <a:rPr lang="en-US" sz="5400" dirty="0" smtClean="0"/>
            </a:br>
            <a:r>
              <a:rPr lang="en-US" sz="5400" dirty="0" smtClean="0"/>
              <a:t>Westerns</a:t>
            </a:r>
            <a:endParaRPr lang="en-US" sz="5400" dirty="0"/>
          </a:p>
        </p:txBody>
      </p:sp>
      <p:pic>
        <p:nvPicPr>
          <p:cNvPr id="6" name="Picture 5" descr="MSLP_spaghetti_20040217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7000"/>
            <a:ext cx="5326701" cy="3364232"/>
          </a:xfrm>
          <a:prstGeom prst="rect">
            <a:avLst/>
          </a:prstGeom>
        </p:spPr>
      </p:pic>
      <p:pic>
        <p:nvPicPr>
          <p:cNvPr id="7" name="Picture 6" descr="MSLP_spaghetti_200611070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8526" y="3326422"/>
            <a:ext cx="5193270" cy="3279960"/>
          </a:xfrm>
          <a:prstGeom prst="rect">
            <a:avLst/>
          </a:prstGeom>
        </p:spPr>
      </p:pic>
      <p:sp>
        <p:nvSpPr>
          <p:cNvPr id="8" name="TextBox 7"/>
          <p:cNvSpPr txBox="1"/>
          <p:nvPr/>
        </p:nvSpPr>
        <p:spPr>
          <a:xfrm>
            <a:off x="5028283" y="5261760"/>
            <a:ext cx="1052015" cy="954107"/>
          </a:xfrm>
          <a:prstGeom prst="rect">
            <a:avLst/>
          </a:prstGeom>
          <a:noFill/>
        </p:spPr>
        <p:txBody>
          <a:bodyPr wrap="none" rtlCol="0">
            <a:spAutoFit/>
          </a:bodyPr>
          <a:lstStyle/>
          <a:p>
            <a:r>
              <a:rPr lang="en-US" sz="1400" dirty="0" smtClean="0">
                <a:solidFill>
                  <a:srgbClr val="FF0000"/>
                </a:solidFill>
              </a:rPr>
              <a:t>Day + 6  </a:t>
            </a:r>
            <a:r>
              <a:rPr lang="en-US" sz="1400" baseline="30000" dirty="0" smtClean="0">
                <a:solidFill>
                  <a:srgbClr val="FF0000"/>
                </a:solidFill>
              </a:rPr>
              <a:t>____</a:t>
            </a:r>
          </a:p>
          <a:p>
            <a:r>
              <a:rPr lang="en-US" sz="1400" dirty="0" smtClean="0">
                <a:solidFill>
                  <a:srgbClr val="008000"/>
                </a:solidFill>
              </a:rPr>
              <a:t>Day + 4  </a:t>
            </a:r>
            <a:r>
              <a:rPr lang="en-US" sz="1400" baseline="30000" dirty="0" smtClean="0">
                <a:solidFill>
                  <a:srgbClr val="008000"/>
                </a:solidFill>
              </a:rPr>
              <a:t>____</a:t>
            </a:r>
          </a:p>
          <a:p>
            <a:r>
              <a:rPr lang="en-US" sz="1400" dirty="0" smtClean="0">
                <a:solidFill>
                  <a:srgbClr val="65F3ED"/>
                </a:solidFill>
              </a:rPr>
              <a:t>Day + 2  </a:t>
            </a:r>
            <a:r>
              <a:rPr lang="en-US" sz="1400" baseline="30000" dirty="0" smtClean="0">
                <a:solidFill>
                  <a:srgbClr val="65F3ED"/>
                </a:solidFill>
              </a:rPr>
              <a:t>____</a:t>
            </a:r>
          </a:p>
          <a:p>
            <a:r>
              <a:rPr lang="en-US" sz="1400" dirty="0" smtClean="0"/>
              <a:t>Analysis </a:t>
            </a:r>
            <a:r>
              <a:rPr lang="en-US" sz="1400" b="1" baseline="30000" dirty="0" smtClean="0"/>
              <a:t>____</a:t>
            </a:r>
            <a:endParaRPr lang="en-US" sz="1400" b="1" baseline="30000" dirty="0"/>
          </a:p>
        </p:txBody>
      </p:sp>
      <p:sp>
        <p:nvSpPr>
          <p:cNvPr id="9" name="TextBox 8"/>
          <p:cNvSpPr txBox="1"/>
          <p:nvPr/>
        </p:nvSpPr>
        <p:spPr>
          <a:xfrm>
            <a:off x="1339148" y="5393668"/>
            <a:ext cx="2149108" cy="369332"/>
          </a:xfrm>
          <a:prstGeom prst="rect">
            <a:avLst/>
          </a:prstGeom>
          <a:noFill/>
        </p:spPr>
        <p:txBody>
          <a:bodyPr wrap="none" rtlCol="0">
            <a:spAutoFit/>
          </a:bodyPr>
          <a:lstStyle/>
          <a:p>
            <a:r>
              <a:rPr lang="en-US" dirty="0" smtClean="0"/>
              <a:t>The bad and the ugly</a:t>
            </a:r>
            <a:endParaRPr lang="en-US" dirty="0"/>
          </a:p>
        </p:txBody>
      </p:sp>
      <p:sp>
        <p:nvSpPr>
          <p:cNvPr id="10" name="TextBox 9"/>
          <p:cNvSpPr txBox="1"/>
          <p:nvPr/>
        </p:nvSpPr>
        <p:spPr>
          <a:xfrm>
            <a:off x="5978644" y="6247878"/>
            <a:ext cx="1058854" cy="369332"/>
          </a:xfrm>
          <a:prstGeom prst="rect">
            <a:avLst/>
          </a:prstGeom>
          <a:noFill/>
        </p:spPr>
        <p:txBody>
          <a:bodyPr wrap="none" rtlCol="0">
            <a:spAutoFit/>
          </a:bodyPr>
          <a:lstStyle/>
          <a:p>
            <a:r>
              <a:rPr lang="en-US" dirty="0" smtClean="0"/>
              <a:t>The good</a:t>
            </a:r>
            <a:endParaRPr lang="en-US" dirty="0"/>
          </a:p>
        </p:txBody>
      </p:sp>
      <p:sp>
        <p:nvSpPr>
          <p:cNvPr id="4" name="Rounded Rectangle 3"/>
          <p:cNvSpPr/>
          <p:nvPr/>
        </p:nvSpPr>
        <p:spPr>
          <a:xfrm>
            <a:off x="95037" y="1520640"/>
            <a:ext cx="2712852" cy="1114560"/>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78329" y="1620070"/>
            <a:ext cx="2563547" cy="923330"/>
          </a:xfrm>
          <a:prstGeom prst="rect">
            <a:avLst/>
          </a:prstGeom>
          <a:noFill/>
        </p:spPr>
        <p:txBody>
          <a:bodyPr wrap="none" rtlCol="0">
            <a:spAutoFit/>
          </a:bodyPr>
          <a:lstStyle/>
          <a:p>
            <a:r>
              <a:rPr lang="en-US" dirty="0" smtClean="0"/>
              <a:t>Inconsistent forecasts of</a:t>
            </a:r>
          </a:p>
          <a:p>
            <a:r>
              <a:rPr lang="en-US" dirty="0" smtClean="0"/>
              <a:t>orientation of isobars</a:t>
            </a:r>
          </a:p>
          <a:p>
            <a:r>
              <a:rPr lang="en-US" dirty="0" smtClean="0"/>
              <a:t>and hence wind direction</a:t>
            </a:r>
            <a:endParaRPr lang="en-US" dirty="0"/>
          </a:p>
        </p:txBody>
      </p:sp>
      <p:sp>
        <p:nvSpPr>
          <p:cNvPr id="11" name="Rounded Rectangle 10"/>
          <p:cNvSpPr/>
          <p:nvPr/>
        </p:nvSpPr>
        <p:spPr>
          <a:xfrm>
            <a:off x="5871855" y="2372880"/>
            <a:ext cx="2574618" cy="1114560"/>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871855" y="2472310"/>
            <a:ext cx="2563547" cy="923330"/>
          </a:xfrm>
          <a:prstGeom prst="rect">
            <a:avLst/>
          </a:prstGeom>
          <a:noFill/>
        </p:spPr>
        <p:txBody>
          <a:bodyPr wrap="none" rtlCol="0">
            <a:spAutoFit/>
          </a:bodyPr>
          <a:lstStyle/>
          <a:p>
            <a:r>
              <a:rPr lang="en-US" dirty="0"/>
              <a:t>C</a:t>
            </a:r>
            <a:r>
              <a:rPr lang="en-US" dirty="0" smtClean="0"/>
              <a:t>onsistent forecasts of</a:t>
            </a:r>
          </a:p>
          <a:p>
            <a:r>
              <a:rPr lang="en-US" dirty="0" smtClean="0"/>
              <a:t>orientation of isobars</a:t>
            </a:r>
          </a:p>
          <a:p>
            <a:r>
              <a:rPr lang="en-US" dirty="0" smtClean="0"/>
              <a:t>and hence wind direction</a:t>
            </a:r>
            <a:endParaRPr lang="en-US" dirty="0"/>
          </a:p>
        </p:txBody>
      </p:sp>
      <p:cxnSp>
        <p:nvCxnSpPr>
          <p:cNvPr id="14" name="Straight Arrow Connector 13"/>
          <p:cNvCxnSpPr/>
          <p:nvPr/>
        </p:nvCxnSpPr>
        <p:spPr>
          <a:xfrm>
            <a:off x="1460103" y="2626560"/>
            <a:ext cx="1710652" cy="18403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35624" y="3568320"/>
            <a:ext cx="243934" cy="143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Slide Number Placeholder 12"/>
          <p:cNvSpPr>
            <a:spLocks noGrp="1"/>
          </p:cNvSpPr>
          <p:nvPr>
            <p:ph type="sldNum" sz="quarter" idx="12"/>
          </p:nvPr>
        </p:nvSpPr>
        <p:spPr/>
        <p:txBody>
          <a:bodyPr/>
          <a:lstStyle/>
          <a:p>
            <a:fld id="{DC862565-2F34-2D47-B87A-6CC773EB7A2F}" type="slidenum">
              <a:rPr lang="en-US" smtClean="0"/>
              <a:t>35</a:t>
            </a:fld>
            <a:endParaRPr lang="en-US"/>
          </a:p>
        </p:txBody>
      </p:sp>
    </p:spTree>
    <p:extLst>
      <p:ext uri="{BB962C8B-B14F-4D97-AF65-F5344CB8AC3E}">
        <p14:creationId xmlns:p14="http://schemas.microsoft.com/office/powerpoint/2010/main" val="1824630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31" y="152190"/>
            <a:ext cx="8847122" cy="684402"/>
          </a:xfrm>
        </p:spPr>
        <p:txBody>
          <a:bodyPr>
            <a:noAutofit/>
          </a:bodyPr>
          <a:lstStyle/>
          <a:p>
            <a:r>
              <a:rPr lang="en-US" sz="3200" dirty="0" smtClean="0"/>
              <a:t>Other </a:t>
            </a:r>
            <a:r>
              <a:rPr lang="en-US" sz="3200" dirty="0" smtClean="0"/>
              <a:t>statistical post-processing work in progress</a:t>
            </a:r>
            <a:endParaRPr lang="en-US" sz="3200" dirty="0"/>
          </a:p>
        </p:txBody>
      </p:sp>
      <p:sp>
        <p:nvSpPr>
          <p:cNvPr id="6" name="Slide Number Placeholder 5"/>
          <p:cNvSpPr>
            <a:spLocks noGrp="1"/>
          </p:cNvSpPr>
          <p:nvPr>
            <p:ph type="sldNum" sz="quarter" idx="12"/>
          </p:nvPr>
        </p:nvSpPr>
        <p:spPr/>
        <p:txBody>
          <a:bodyPr/>
          <a:lstStyle/>
          <a:p>
            <a:fld id="{DC862565-2F34-2D47-B87A-6CC773EB7A2F}" type="slidenum">
              <a:rPr lang="en-US" smtClean="0"/>
              <a:t>36</a:t>
            </a:fld>
            <a:endParaRPr lang="en-US"/>
          </a:p>
        </p:txBody>
      </p:sp>
      <p:pic>
        <p:nvPicPr>
          <p:cNvPr id="10" name="Picture 9" descr="winds_IC2010010100_days5to10_central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592"/>
            <a:ext cx="5429829" cy="5680436"/>
          </a:xfrm>
          <a:prstGeom prst="rect">
            <a:avLst/>
          </a:prstGeom>
        </p:spPr>
      </p:pic>
      <p:sp>
        <p:nvSpPr>
          <p:cNvPr id="11" name="TextBox 10"/>
          <p:cNvSpPr txBox="1"/>
          <p:nvPr/>
        </p:nvSpPr>
        <p:spPr>
          <a:xfrm>
            <a:off x="5509700" y="1379595"/>
            <a:ext cx="3352200" cy="4524316"/>
          </a:xfrm>
          <a:prstGeom prst="rect">
            <a:avLst/>
          </a:prstGeom>
          <a:noFill/>
        </p:spPr>
        <p:txBody>
          <a:bodyPr wrap="none" rtlCol="0">
            <a:spAutoFit/>
          </a:bodyPr>
          <a:lstStyle/>
          <a:p>
            <a:r>
              <a:rPr lang="en-US" dirty="0" smtClean="0"/>
              <a:t>Say you don’t have observational</a:t>
            </a:r>
          </a:p>
          <a:p>
            <a:r>
              <a:rPr lang="en-US" dirty="0" smtClean="0"/>
              <a:t>or analysis data widely available</a:t>
            </a:r>
          </a:p>
          <a:p>
            <a:r>
              <a:rPr lang="en-US" dirty="0" smtClean="0"/>
              <a:t>for statistical post-processing.</a:t>
            </a:r>
          </a:p>
          <a:p>
            <a:r>
              <a:rPr lang="en-US" dirty="0" smtClean="0"/>
              <a:t>How can you leverage reforecasts</a:t>
            </a:r>
          </a:p>
          <a:p>
            <a:r>
              <a:rPr lang="en-US" dirty="0" smtClean="0"/>
              <a:t>to tell you whether or not today’s </a:t>
            </a:r>
          </a:p>
          <a:p>
            <a:r>
              <a:rPr lang="en-US" dirty="0" smtClean="0"/>
              <a:t>weather is unusual?</a:t>
            </a:r>
          </a:p>
          <a:p>
            <a:endParaRPr lang="en-US" dirty="0"/>
          </a:p>
          <a:p>
            <a:r>
              <a:rPr lang="en-US" dirty="0" smtClean="0"/>
              <a:t>Here’s an example quantifying</a:t>
            </a:r>
          </a:p>
          <a:p>
            <a:r>
              <a:rPr lang="en-US" dirty="0" smtClean="0"/>
              <a:t>how unusual the forecast wind</a:t>
            </a:r>
          </a:p>
          <a:p>
            <a:r>
              <a:rPr lang="en-US" dirty="0" smtClean="0"/>
              <a:t>speed is relative to past model</a:t>
            </a:r>
          </a:p>
          <a:p>
            <a:r>
              <a:rPr lang="en-US" dirty="0" smtClean="0"/>
              <a:t>forecasts of wind speed for a </a:t>
            </a:r>
          </a:p>
          <a:p>
            <a:r>
              <a:rPr lang="en-US" dirty="0" smtClean="0"/>
              <a:t>similar time of the year. </a:t>
            </a:r>
          </a:p>
          <a:p>
            <a:endParaRPr lang="en-US" dirty="0"/>
          </a:p>
          <a:p>
            <a:r>
              <a:rPr lang="en-US" dirty="0" smtClean="0"/>
              <a:t>This might be useful for making</a:t>
            </a:r>
          </a:p>
          <a:p>
            <a:r>
              <a:rPr lang="en-US" dirty="0" smtClean="0"/>
              <a:t>decisions for wind energy, for</a:t>
            </a:r>
          </a:p>
          <a:p>
            <a:r>
              <a:rPr lang="en-US" dirty="0" smtClean="0"/>
              <a:t>example.</a:t>
            </a:r>
          </a:p>
        </p:txBody>
      </p:sp>
    </p:spTree>
    <p:extLst>
      <p:ext uri="{BB962C8B-B14F-4D97-AF65-F5344CB8AC3E}">
        <p14:creationId xmlns:p14="http://schemas.microsoft.com/office/powerpoint/2010/main" val="182423794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 extended-range</a:t>
            </a:r>
            <a:br>
              <a:rPr lang="en-US" dirty="0" smtClean="0"/>
            </a:br>
            <a:r>
              <a:rPr lang="en-US" dirty="0" smtClean="0"/>
              <a:t>tornado forecasting</a:t>
            </a:r>
            <a:endParaRPr lang="en-US" dirty="0"/>
          </a:p>
        </p:txBody>
      </p:sp>
      <p:pic>
        <p:nvPicPr>
          <p:cNvPr id="4" name="Picture 3"/>
          <p:cNvPicPr>
            <a:picLocks noChangeAspect="1"/>
          </p:cNvPicPr>
          <p:nvPr/>
        </p:nvPicPr>
        <p:blipFill>
          <a:blip r:embed="rId2"/>
          <a:stretch>
            <a:fillRect/>
          </a:stretch>
        </p:blipFill>
        <p:spPr>
          <a:xfrm>
            <a:off x="0" y="1624520"/>
            <a:ext cx="6816692" cy="5112519"/>
          </a:xfrm>
          <a:prstGeom prst="rect">
            <a:avLst/>
          </a:prstGeom>
        </p:spPr>
      </p:pic>
      <p:sp>
        <p:nvSpPr>
          <p:cNvPr id="5" name="TextBox 4"/>
          <p:cNvSpPr txBox="1"/>
          <p:nvPr/>
        </p:nvSpPr>
        <p:spPr>
          <a:xfrm>
            <a:off x="6453826" y="2600640"/>
            <a:ext cx="2403385" cy="3139321"/>
          </a:xfrm>
          <a:prstGeom prst="rect">
            <a:avLst/>
          </a:prstGeom>
          <a:noFill/>
        </p:spPr>
        <p:txBody>
          <a:bodyPr wrap="none" rtlCol="0">
            <a:spAutoFit/>
          </a:bodyPr>
          <a:lstStyle/>
          <a:p>
            <a:r>
              <a:rPr lang="en-US" dirty="0" smtClean="0"/>
              <a:t>Francisco Alvarez,</a:t>
            </a:r>
          </a:p>
          <a:p>
            <a:r>
              <a:rPr lang="en-US" dirty="0" smtClean="0"/>
              <a:t>St. Louis University,</a:t>
            </a:r>
          </a:p>
          <a:p>
            <a:r>
              <a:rPr lang="en-US" dirty="0" smtClean="0"/>
              <a:t>is working with me</a:t>
            </a:r>
          </a:p>
          <a:p>
            <a:r>
              <a:rPr lang="en-US" dirty="0" smtClean="0"/>
              <a:t>and others on using the</a:t>
            </a:r>
          </a:p>
          <a:p>
            <a:r>
              <a:rPr lang="en-US" dirty="0" smtClean="0"/>
              <a:t>reforecasts to make</a:t>
            </a:r>
          </a:p>
          <a:p>
            <a:r>
              <a:rPr lang="en-US" dirty="0" smtClean="0"/>
              <a:t>extended-range</a:t>
            </a:r>
          </a:p>
          <a:p>
            <a:r>
              <a:rPr lang="en-US" dirty="0" smtClean="0"/>
              <a:t>predictions of</a:t>
            </a:r>
          </a:p>
          <a:p>
            <a:r>
              <a:rPr lang="en-US" dirty="0" smtClean="0"/>
              <a:t>tornado probabilities.</a:t>
            </a:r>
          </a:p>
          <a:p>
            <a:endParaRPr lang="en-US" dirty="0"/>
          </a:p>
          <a:p>
            <a:r>
              <a:rPr lang="en-US" dirty="0" smtClean="0"/>
              <a:t>Ph.D. work,</a:t>
            </a:r>
          </a:p>
          <a:p>
            <a:r>
              <a:rPr lang="en-US" dirty="0" smtClean="0"/>
              <a:t>in progress.</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37</a:t>
            </a:fld>
            <a:endParaRPr lang="en-US"/>
          </a:p>
        </p:txBody>
      </p:sp>
    </p:spTree>
    <p:extLst>
      <p:ext uri="{BB962C8B-B14F-4D97-AF65-F5344CB8AC3E}">
        <p14:creationId xmlns:p14="http://schemas.microsoft.com/office/powerpoint/2010/main" val="172160870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318"/>
            <a:ext cx="8229600" cy="1143000"/>
          </a:xfrm>
        </p:spPr>
        <p:txBody>
          <a:bodyPr>
            <a:normAutofit fontScale="90000"/>
          </a:bodyPr>
          <a:lstStyle/>
          <a:p>
            <a:r>
              <a:rPr lang="en-US" dirty="0" smtClean="0"/>
              <a:t>Application: Improved 6-10 day and week-2 forecast guidance from CPC</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38</a:t>
            </a:fld>
            <a:endParaRPr lang="en-US"/>
          </a:p>
        </p:txBody>
      </p:sp>
      <p:pic>
        <p:nvPicPr>
          <p:cNvPr id="5" name="Picture 4"/>
          <p:cNvPicPr>
            <a:picLocks noChangeAspect="1"/>
          </p:cNvPicPr>
          <p:nvPr/>
        </p:nvPicPr>
        <p:blipFill>
          <a:blip r:embed="rId2"/>
          <a:stretch>
            <a:fillRect/>
          </a:stretch>
        </p:blipFill>
        <p:spPr>
          <a:xfrm>
            <a:off x="172352" y="1529280"/>
            <a:ext cx="4111240" cy="4345920"/>
          </a:xfrm>
          <a:prstGeom prst="rect">
            <a:avLst/>
          </a:prstGeom>
        </p:spPr>
      </p:pic>
      <p:pic>
        <p:nvPicPr>
          <p:cNvPr id="6" name="Picture 5"/>
          <p:cNvPicPr>
            <a:picLocks noChangeAspect="1"/>
          </p:cNvPicPr>
          <p:nvPr/>
        </p:nvPicPr>
        <p:blipFill>
          <a:blip r:embed="rId3"/>
          <a:stretch>
            <a:fillRect/>
          </a:stretch>
        </p:blipFill>
        <p:spPr>
          <a:xfrm>
            <a:off x="4495522" y="1529280"/>
            <a:ext cx="4115356" cy="4345920"/>
          </a:xfrm>
          <a:prstGeom prst="rect">
            <a:avLst/>
          </a:prstGeom>
        </p:spPr>
      </p:pic>
      <p:sp>
        <p:nvSpPr>
          <p:cNvPr id="7" name="TextBox 6"/>
          <p:cNvSpPr txBox="1"/>
          <p:nvPr/>
        </p:nvSpPr>
        <p:spPr>
          <a:xfrm>
            <a:off x="1840248" y="5978880"/>
            <a:ext cx="4564471" cy="461665"/>
          </a:xfrm>
          <a:prstGeom prst="rect">
            <a:avLst/>
          </a:prstGeom>
          <a:noFill/>
        </p:spPr>
        <p:txBody>
          <a:bodyPr wrap="none" rtlCol="0">
            <a:spAutoFit/>
          </a:bodyPr>
          <a:lstStyle/>
          <a:p>
            <a:r>
              <a:rPr lang="en-US" sz="2400" dirty="0" smtClean="0"/>
              <a:t>Dan Collins, CPC leading this effort.</a:t>
            </a:r>
            <a:endParaRPr lang="en-US" sz="2400" dirty="0"/>
          </a:p>
        </p:txBody>
      </p:sp>
    </p:spTree>
    <p:extLst>
      <p:ext uri="{BB962C8B-B14F-4D97-AF65-F5344CB8AC3E}">
        <p14:creationId xmlns:p14="http://schemas.microsoft.com/office/powerpoint/2010/main" val="32471902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70" y="-6120"/>
            <a:ext cx="8726030" cy="898560"/>
          </a:xfrm>
        </p:spPr>
        <p:txBody>
          <a:bodyPr>
            <a:noAutofit/>
          </a:bodyPr>
          <a:lstStyle/>
          <a:p>
            <a:r>
              <a:rPr lang="en-US" sz="2800" dirty="0" smtClean="0"/>
              <a:t>Demo: Regional reforecast with WRF ARW v3.4</a:t>
            </a:r>
            <a:br>
              <a:rPr lang="en-US" sz="2800" dirty="0" smtClean="0"/>
            </a:br>
            <a:r>
              <a:rPr lang="en-US" sz="2800" dirty="0" smtClean="0"/>
              <a:t>using global reforecast for initial, boundary conditions</a:t>
            </a:r>
            <a:endParaRPr lang="en-US" sz="2800" dirty="0"/>
          </a:p>
        </p:txBody>
      </p:sp>
      <p:sp>
        <p:nvSpPr>
          <p:cNvPr id="3" name="Content Placeholder 2"/>
          <p:cNvSpPr>
            <a:spLocks noGrp="1"/>
          </p:cNvSpPr>
          <p:nvPr>
            <p:ph idx="1"/>
          </p:nvPr>
        </p:nvSpPr>
        <p:spPr>
          <a:xfrm>
            <a:off x="434394" y="1160280"/>
            <a:ext cx="8610600" cy="5486400"/>
          </a:xfrm>
        </p:spPr>
        <p:txBody>
          <a:bodyPr>
            <a:noAutofit/>
          </a:bodyPr>
          <a:lstStyle/>
          <a:p>
            <a:r>
              <a:rPr lang="en-US" sz="1600" dirty="0" smtClean="0"/>
              <a:t>2-way nested simulation 36-, 12- and 4-km with 36 vertical levels</a:t>
            </a:r>
          </a:p>
          <a:p>
            <a:pPr lvl="1"/>
            <a:r>
              <a:rPr lang="en-US" sz="1400" dirty="0" smtClean="0"/>
              <a:t>12- and 4-km moving nests</a:t>
            </a:r>
          </a:p>
          <a:p>
            <a:r>
              <a:rPr lang="en-US" sz="1600" dirty="0" smtClean="0"/>
              <a:t>Time step: 180, 60, and 20 s</a:t>
            </a:r>
          </a:p>
          <a:p>
            <a:r>
              <a:rPr lang="en-US" sz="1600" dirty="0" smtClean="0"/>
              <a:t>Initial and boundary condition: GFS reforecast ensemble member</a:t>
            </a:r>
          </a:p>
          <a:p>
            <a:r>
              <a:rPr lang="en-US" sz="1600" dirty="0" err="1" smtClean="0"/>
              <a:t>Tiedtke</a:t>
            </a:r>
            <a:r>
              <a:rPr lang="en-US" sz="1600" dirty="0"/>
              <a:t> </a:t>
            </a:r>
            <a:r>
              <a:rPr lang="en-US" sz="1600" dirty="0" smtClean="0"/>
              <a:t>cumulus scheme on 36 and 12 km; explicit on 4 km</a:t>
            </a:r>
          </a:p>
          <a:p>
            <a:r>
              <a:rPr lang="en-US" sz="1600" dirty="0" smtClean="0"/>
              <a:t>YSU PBL scheme</a:t>
            </a:r>
          </a:p>
          <a:p>
            <a:r>
              <a:rPr lang="en-US" sz="1600" dirty="0" smtClean="0"/>
              <a:t>HYCOM ocean analysis</a:t>
            </a:r>
          </a:p>
          <a:p>
            <a:r>
              <a:rPr lang="en-US" sz="1600" dirty="0" smtClean="0"/>
              <a:t>WSM6 microphysics</a:t>
            </a:r>
          </a:p>
          <a:p>
            <a:r>
              <a:rPr lang="en-US" sz="1600" dirty="0" smtClean="0"/>
              <a:t>Noah land surface</a:t>
            </a:r>
          </a:p>
          <a:p>
            <a:r>
              <a:rPr lang="en-US" sz="1600" dirty="0" smtClean="0"/>
              <a:t>2D </a:t>
            </a:r>
            <a:r>
              <a:rPr lang="en-US" sz="1600" dirty="0" err="1" smtClean="0"/>
              <a:t>Smagorinsky</a:t>
            </a:r>
            <a:r>
              <a:rPr lang="en-US" sz="1600" dirty="0" smtClean="0"/>
              <a:t> turbulence scheme</a:t>
            </a:r>
          </a:p>
          <a:p>
            <a:r>
              <a:rPr lang="en-US" sz="1600" dirty="0" smtClean="0"/>
              <a:t>Goddard shortwave radiation</a:t>
            </a:r>
          </a:p>
          <a:p>
            <a:r>
              <a:rPr lang="en-US" sz="1600" dirty="0" smtClean="0"/>
              <a:t>RRTM </a:t>
            </a:r>
            <a:r>
              <a:rPr lang="en-US" sz="1600" dirty="0" err="1" smtClean="0"/>
              <a:t>longwave</a:t>
            </a:r>
            <a:r>
              <a:rPr lang="en-US" sz="1600" dirty="0" smtClean="0"/>
              <a:t> radiation</a:t>
            </a:r>
          </a:p>
          <a:p>
            <a:r>
              <a:rPr lang="en-US" sz="1600" dirty="0" smtClean="0"/>
              <a:t>Second order diffusion</a:t>
            </a:r>
          </a:p>
          <a:p>
            <a:r>
              <a:rPr lang="en-US" sz="1600" dirty="0" smtClean="0"/>
              <a:t>Positive definite scalar advection</a:t>
            </a:r>
          </a:p>
          <a:p>
            <a:r>
              <a:rPr lang="en-US" sz="1600" dirty="0" err="1" smtClean="0"/>
              <a:t>Donelan</a:t>
            </a:r>
            <a:r>
              <a:rPr lang="en-US" sz="1600" dirty="0" smtClean="0"/>
              <a:t> wind-dependent drag formulation</a:t>
            </a:r>
          </a:p>
          <a:p>
            <a:r>
              <a:rPr lang="en-US" sz="1600" dirty="0" smtClean="0"/>
              <a:t>Garratt wind-dependent enthalpy surface fluxes</a:t>
            </a:r>
            <a:endParaRPr lang="en-US" sz="1600" dirty="0"/>
          </a:p>
        </p:txBody>
      </p:sp>
      <p:sp>
        <p:nvSpPr>
          <p:cNvPr id="4" name="TextBox 3"/>
          <p:cNvSpPr txBox="1"/>
          <p:nvPr/>
        </p:nvSpPr>
        <p:spPr>
          <a:xfrm>
            <a:off x="120955" y="6387480"/>
            <a:ext cx="4485836" cy="369332"/>
          </a:xfrm>
          <a:prstGeom prst="rect">
            <a:avLst/>
          </a:prstGeom>
          <a:noFill/>
        </p:spPr>
        <p:txBody>
          <a:bodyPr wrap="none" rtlCol="0">
            <a:spAutoFit/>
          </a:bodyPr>
          <a:lstStyle/>
          <a:p>
            <a:r>
              <a:rPr lang="en-US" dirty="0" smtClean="0"/>
              <a:t>c/o Tom Galarneau, NCAR &amp; </a:t>
            </a:r>
            <a:r>
              <a:rPr lang="en-US" dirty="0" smtClean="0"/>
              <a:t>NOAA HFIP grant</a:t>
            </a:r>
            <a:endParaRPr lang="en-US" dirty="0"/>
          </a:p>
        </p:txBody>
      </p:sp>
      <p:sp>
        <p:nvSpPr>
          <p:cNvPr id="5" name="Slide Number Placeholder 4"/>
          <p:cNvSpPr>
            <a:spLocks noGrp="1"/>
          </p:cNvSpPr>
          <p:nvPr>
            <p:ph type="sldNum" sz="quarter" idx="12"/>
          </p:nvPr>
        </p:nvSpPr>
        <p:spPr/>
        <p:txBody>
          <a:bodyPr/>
          <a:lstStyle/>
          <a:p>
            <a:fld id="{DC862565-2F34-2D47-B87A-6CC773EB7A2F}" type="slidenum">
              <a:rPr lang="en-US" smtClean="0"/>
              <a:t>39</a:t>
            </a:fld>
            <a:endParaRPr lang="en-US"/>
          </a:p>
        </p:txBody>
      </p:sp>
    </p:spTree>
    <p:extLst>
      <p:ext uri="{BB962C8B-B14F-4D97-AF65-F5344CB8AC3E}">
        <p14:creationId xmlns:p14="http://schemas.microsoft.com/office/powerpoint/2010/main" val="30449433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678"/>
            <a:ext cx="8229600" cy="1143000"/>
          </a:xfrm>
        </p:spPr>
        <p:txBody>
          <a:bodyPr>
            <a:normAutofit fontScale="90000"/>
          </a:bodyPr>
          <a:lstStyle/>
          <a:p>
            <a:r>
              <a:rPr lang="en-US" dirty="0" smtClean="0"/>
              <a:t>2005 Rita official forecast</a:t>
            </a:r>
            <a:br>
              <a:rPr lang="en-US" dirty="0" smtClean="0"/>
            </a:br>
            <a:r>
              <a:rPr lang="en-US" dirty="0" smtClean="0"/>
              <a:t>(Houston, TX evacuated)</a:t>
            </a:r>
            <a:endParaRPr lang="en-US" dirty="0"/>
          </a:p>
        </p:txBody>
      </p:sp>
      <p:pic>
        <p:nvPicPr>
          <p:cNvPr id="4" name="Picture 3" descr="18.AL1805W.GIF"/>
          <p:cNvPicPr>
            <a:picLocks noChangeAspect="1"/>
          </p:cNvPicPr>
          <p:nvPr/>
        </p:nvPicPr>
        <p:blipFill>
          <a:blip r:embed="rId2"/>
          <a:stretch>
            <a:fillRect/>
          </a:stretch>
        </p:blipFill>
        <p:spPr>
          <a:xfrm>
            <a:off x="555016" y="1604392"/>
            <a:ext cx="6567009" cy="5253607"/>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4</a:t>
            </a:fld>
            <a:endParaRPr lang="en-US"/>
          </a:p>
        </p:txBody>
      </p:sp>
      <p:sp>
        <p:nvSpPr>
          <p:cNvPr id="5" name="Rounded Rectangle 4"/>
          <p:cNvSpPr/>
          <p:nvPr/>
        </p:nvSpPr>
        <p:spPr>
          <a:xfrm>
            <a:off x="4444888" y="2503019"/>
            <a:ext cx="4408078" cy="2301032"/>
          </a:xfrm>
          <a:prstGeom prst="round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Is the model guidance for Rita</a:t>
            </a:r>
          </a:p>
          <a:p>
            <a:pPr algn="ctr"/>
            <a:r>
              <a:rPr lang="en-US" dirty="0" smtClean="0">
                <a:solidFill>
                  <a:schemeClr val="tx1"/>
                </a:solidFill>
              </a:rPr>
              <a:t>biased too far east or west?</a:t>
            </a:r>
          </a:p>
          <a:p>
            <a:pPr algn="ctr"/>
            <a:r>
              <a:rPr lang="en-US" dirty="0" smtClean="0">
                <a:solidFill>
                  <a:schemeClr val="tx1"/>
                </a:solidFill>
              </a:rPr>
              <a:t>Is the model guidance producing storms that are systematically less intense</a:t>
            </a:r>
          </a:p>
          <a:p>
            <a:pPr algn="ctr"/>
            <a:r>
              <a:rPr lang="en-US" dirty="0" smtClean="0">
                <a:solidFill>
                  <a:schemeClr val="tx1"/>
                </a:solidFill>
              </a:rPr>
              <a:t>than they should be?  Does the model</a:t>
            </a:r>
          </a:p>
          <a:p>
            <a:pPr algn="ctr"/>
            <a:r>
              <a:rPr lang="en-US" dirty="0" smtClean="0">
                <a:solidFill>
                  <a:schemeClr val="tx1"/>
                </a:solidFill>
              </a:rPr>
              <a:t>spin up too many hurricanes in the Caribbean?</a:t>
            </a:r>
            <a:r>
              <a:rPr lang="en-US" dirty="0">
                <a:solidFill>
                  <a:schemeClr val="tx1"/>
                </a:solidFill>
              </a:rPr>
              <a:t> </a:t>
            </a:r>
            <a:r>
              <a:rPr lang="en-US" dirty="0" smtClean="0">
                <a:solidFill>
                  <a:schemeClr val="tx1"/>
                </a:solidFill>
              </a:rPr>
              <a:t>How will you generate </a:t>
            </a:r>
          </a:p>
          <a:p>
            <a:pPr algn="ctr"/>
            <a:r>
              <a:rPr lang="en-US" dirty="0" smtClean="0">
                <a:solidFill>
                  <a:schemeClr val="tx1"/>
                </a:solidFill>
              </a:rPr>
              <a:t>enough samples to know?</a:t>
            </a:r>
            <a:endParaRPr lang="en-US" dirty="0">
              <a:solidFill>
                <a:schemeClr val="tx1"/>
              </a:solidFill>
            </a:endParaRPr>
          </a:p>
        </p:txBody>
      </p:sp>
    </p:spTree>
    <p:extLst>
      <p:ext uri="{BB962C8B-B14F-4D97-AF65-F5344CB8AC3E}">
        <p14:creationId xmlns:p14="http://schemas.microsoft.com/office/powerpoint/2010/main" val="3283096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678"/>
            <a:ext cx="8229600" cy="1143000"/>
          </a:xfrm>
        </p:spPr>
        <p:txBody>
          <a:bodyPr>
            <a:normAutofit fontScale="90000"/>
          </a:bodyPr>
          <a:lstStyle/>
          <a:p>
            <a:r>
              <a:rPr lang="en-US" dirty="0" smtClean="0"/>
              <a:t>2005 Rita official forecast</a:t>
            </a:r>
            <a:br>
              <a:rPr lang="en-US" dirty="0" smtClean="0"/>
            </a:br>
            <a:r>
              <a:rPr lang="en-US" dirty="0" smtClean="0"/>
              <a:t>(Houston, TX evacuated)</a:t>
            </a:r>
            <a:endParaRPr lang="en-US" dirty="0"/>
          </a:p>
        </p:txBody>
      </p:sp>
      <p:pic>
        <p:nvPicPr>
          <p:cNvPr id="4" name="Picture 3" descr="18.AL1805W.GIF"/>
          <p:cNvPicPr>
            <a:picLocks noChangeAspect="1"/>
          </p:cNvPicPr>
          <p:nvPr/>
        </p:nvPicPr>
        <p:blipFill>
          <a:blip r:embed="rId2"/>
          <a:stretch>
            <a:fillRect/>
          </a:stretch>
        </p:blipFill>
        <p:spPr>
          <a:xfrm>
            <a:off x="1328040" y="1604392"/>
            <a:ext cx="6567009" cy="5253607"/>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40</a:t>
            </a:fld>
            <a:endParaRPr lang="en-US"/>
          </a:p>
        </p:txBody>
      </p:sp>
    </p:spTree>
    <p:extLst>
      <p:ext uri="{BB962C8B-B14F-4D97-AF65-F5344CB8AC3E}">
        <p14:creationId xmlns:p14="http://schemas.microsoft.com/office/powerpoint/2010/main" val="6055026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s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082" y="211783"/>
            <a:ext cx="5640006" cy="3630061"/>
          </a:xfrm>
          <a:prstGeom prst="rect">
            <a:avLst/>
          </a:prstGeom>
          <a:ln w="19050" cmpd="sng">
            <a:solidFill>
              <a:schemeClr val="tx1"/>
            </a:solidFill>
          </a:ln>
          <a:effectLst/>
        </p:spPr>
      </p:pic>
      <p:pic>
        <p:nvPicPr>
          <p:cNvPr id="5" name="Picture 4" descr="gfs-mslp-timese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26" y="3957119"/>
            <a:ext cx="4072948" cy="2675998"/>
          </a:xfrm>
          <a:prstGeom prst="rect">
            <a:avLst/>
          </a:prstGeom>
        </p:spPr>
      </p:pic>
      <p:pic>
        <p:nvPicPr>
          <p:cNvPr id="6" name="Picture 5" descr="gfs-intensity-timeser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941" y="3966458"/>
            <a:ext cx="4080918" cy="2677655"/>
          </a:xfrm>
          <a:prstGeom prst="rect">
            <a:avLst/>
          </a:prstGeom>
        </p:spPr>
      </p:pic>
      <p:sp>
        <p:nvSpPr>
          <p:cNvPr id="7" name="TextBox 6"/>
          <p:cNvSpPr txBox="1"/>
          <p:nvPr/>
        </p:nvSpPr>
        <p:spPr>
          <a:xfrm>
            <a:off x="84040" y="318697"/>
            <a:ext cx="2560392" cy="1754327"/>
          </a:xfrm>
          <a:prstGeom prst="rect">
            <a:avLst/>
          </a:prstGeom>
          <a:noFill/>
        </p:spPr>
        <p:txBody>
          <a:bodyPr wrap="none" rtlCol="0">
            <a:spAutoFit/>
          </a:bodyPr>
          <a:lstStyle/>
          <a:p>
            <a:r>
              <a:rPr lang="en-US" b="1" dirty="0" smtClean="0"/>
              <a:t>TC Rita (2005)</a:t>
            </a:r>
          </a:p>
          <a:p>
            <a:endParaRPr lang="en-US" b="1" dirty="0" smtClean="0"/>
          </a:p>
          <a:p>
            <a:r>
              <a:rPr lang="en-US" b="1" dirty="0" smtClean="0"/>
              <a:t>GFS reforecast </a:t>
            </a:r>
            <a:r>
              <a:rPr lang="en-US" b="1" dirty="0"/>
              <a:t>e</a:t>
            </a:r>
            <a:r>
              <a:rPr lang="en-US" b="1" dirty="0" smtClean="0"/>
              <a:t>nsemble</a:t>
            </a:r>
          </a:p>
          <a:p>
            <a:endParaRPr lang="en-US" b="1" dirty="0" smtClean="0"/>
          </a:p>
          <a:p>
            <a:r>
              <a:rPr lang="en-US" b="1" dirty="0" smtClean="0"/>
              <a:t>72-h forecast</a:t>
            </a:r>
          </a:p>
          <a:p>
            <a:r>
              <a:rPr lang="en-US" b="1" dirty="0"/>
              <a:t>i</a:t>
            </a:r>
            <a:r>
              <a:rPr lang="en-US" b="1" dirty="0" smtClean="0"/>
              <a:t>nitialized at 00Z 22 Sept </a:t>
            </a:r>
            <a:endParaRPr lang="en-US" b="1" dirty="0"/>
          </a:p>
        </p:txBody>
      </p:sp>
      <p:sp>
        <p:nvSpPr>
          <p:cNvPr id="8" name="TextBox 7"/>
          <p:cNvSpPr txBox="1"/>
          <p:nvPr/>
        </p:nvSpPr>
        <p:spPr>
          <a:xfrm>
            <a:off x="8090185" y="346712"/>
            <a:ext cx="579268" cy="3416320"/>
          </a:xfrm>
          <a:prstGeom prst="rect">
            <a:avLst/>
          </a:prstGeom>
          <a:noFill/>
        </p:spPr>
        <p:txBody>
          <a:bodyPr wrap="none" rtlCol="0">
            <a:spAutoFit/>
          </a:bodyPr>
          <a:lstStyle/>
          <a:p>
            <a:r>
              <a:rPr lang="en-US" b="1" dirty="0" smtClean="0"/>
              <a:t>P01</a:t>
            </a:r>
          </a:p>
          <a:p>
            <a:r>
              <a:rPr lang="en-US" b="1" dirty="0" smtClean="0"/>
              <a:t>P02</a:t>
            </a:r>
          </a:p>
          <a:p>
            <a:r>
              <a:rPr lang="en-US" b="1" dirty="0" smtClean="0"/>
              <a:t>P03</a:t>
            </a:r>
          </a:p>
          <a:p>
            <a:r>
              <a:rPr lang="en-US" b="1" dirty="0" smtClean="0"/>
              <a:t>P04</a:t>
            </a:r>
          </a:p>
          <a:p>
            <a:r>
              <a:rPr lang="en-US" b="1" dirty="0" smtClean="0"/>
              <a:t>P05</a:t>
            </a:r>
          </a:p>
          <a:p>
            <a:r>
              <a:rPr lang="en-US" b="1" dirty="0" smtClean="0"/>
              <a:t>P06</a:t>
            </a:r>
          </a:p>
          <a:p>
            <a:r>
              <a:rPr lang="en-US" b="1" dirty="0" smtClean="0"/>
              <a:t>P07</a:t>
            </a:r>
          </a:p>
          <a:p>
            <a:r>
              <a:rPr lang="en-US" b="1" dirty="0" smtClean="0"/>
              <a:t>P08</a:t>
            </a:r>
          </a:p>
          <a:p>
            <a:r>
              <a:rPr lang="en-US" b="1" dirty="0" smtClean="0"/>
              <a:t>P09</a:t>
            </a:r>
          </a:p>
          <a:p>
            <a:r>
              <a:rPr lang="en-US" b="1" dirty="0" smtClean="0"/>
              <a:t>P10</a:t>
            </a:r>
          </a:p>
          <a:p>
            <a:r>
              <a:rPr lang="en-US" b="1" dirty="0" smtClean="0"/>
              <a:t>P11</a:t>
            </a:r>
          </a:p>
          <a:p>
            <a:r>
              <a:rPr lang="en-US" b="1" dirty="0" smtClean="0"/>
              <a:t>OBS</a:t>
            </a:r>
            <a:endParaRPr lang="en-US" b="1" dirty="0"/>
          </a:p>
        </p:txBody>
      </p:sp>
      <p:cxnSp>
        <p:nvCxnSpPr>
          <p:cNvPr id="10" name="Straight Connector 9"/>
          <p:cNvCxnSpPr/>
          <p:nvPr/>
        </p:nvCxnSpPr>
        <p:spPr>
          <a:xfrm>
            <a:off x="7744687" y="550973"/>
            <a:ext cx="345498" cy="0"/>
          </a:xfrm>
          <a:prstGeom prst="line">
            <a:avLst/>
          </a:prstGeom>
          <a:ln>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744687" y="824774"/>
            <a:ext cx="345498" cy="0"/>
          </a:xfrm>
          <a:prstGeom prst="line">
            <a:avLst/>
          </a:prstGeom>
          <a:ln>
            <a:solidFill>
              <a:srgbClr val="00FF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44687" y="1098575"/>
            <a:ext cx="345498"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744687" y="1381714"/>
            <a:ext cx="345498"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744687" y="1674192"/>
            <a:ext cx="345498"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44687" y="1919977"/>
            <a:ext cx="345498"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4687" y="2175101"/>
            <a:ext cx="34549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744687" y="2467580"/>
            <a:ext cx="34549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44687" y="2732042"/>
            <a:ext cx="345498" cy="0"/>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744687" y="3005844"/>
            <a:ext cx="345498"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744687" y="3298323"/>
            <a:ext cx="345498" cy="0"/>
          </a:xfrm>
          <a:prstGeom prst="line">
            <a:avLst/>
          </a:prstGeom>
          <a:ln>
            <a:solidFill>
              <a:srgbClr val="99663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744687" y="3572124"/>
            <a:ext cx="34549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128145" y="3306490"/>
            <a:ext cx="1361032" cy="369332"/>
          </a:xfrm>
          <a:prstGeom prst="rect">
            <a:avLst/>
          </a:prstGeom>
          <a:noFill/>
        </p:spPr>
        <p:txBody>
          <a:bodyPr wrap="none" rtlCol="0">
            <a:spAutoFit/>
          </a:bodyPr>
          <a:lstStyle/>
          <a:p>
            <a:r>
              <a:rPr lang="en-US" b="1" dirty="0" smtClean="0"/>
              <a:t>00Z position</a:t>
            </a:r>
            <a:endParaRPr lang="en-US" b="1" dirty="0"/>
          </a:p>
        </p:txBody>
      </p:sp>
      <p:sp>
        <p:nvSpPr>
          <p:cNvPr id="23" name="Oval 22"/>
          <p:cNvSpPr/>
          <p:nvPr/>
        </p:nvSpPr>
        <p:spPr>
          <a:xfrm>
            <a:off x="3053448" y="3452730"/>
            <a:ext cx="121390" cy="13327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282830" y="1566598"/>
            <a:ext cx="864339" cy="369332"/>
          </a:xfrm>
          <a:prstGeom prst="rect">
            <a:avLst/>
          </a:prstGeom>
          <a:noFill/>
        </p:spPr>
        <p:txBody>
          <a:bodyPr wrap="none" rtlCol="0">
            <a:spAutoFit/>
          </a:bodyPr>
          <a:lstStyle/>
          <a:p>
            <a:r>
              <a:rPr lang="en-US" b="1" dirty="0" smtClean="0"/>
              <a:t>00Z/22</a:t>
            </a:r>
            <a:endParaRPr lang="en-US" b="1" dirty="0"/>
          </a:p>
        </p:txBody>
      </p:sp>
      <p:cxnSp>
        <p:nvCxnSpPr>
          <p:cNvPr id="26" name="Straight Arrow Connector 25"/>
          <p:cNvCxnSpPr>
            <a:stCxn id="24" idx="2"/>
          </p:cNvCxnSpPr>
          <p:nvPr/>
        </p:nvCxnSpPr>
        <p:spPr>
          <a:xfrm flipH="1">
            <a:off x="5574642" y="1935930"/>
            <a:ext cx="140358" cy="41738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DC862565-2F34-2D47-B87A-6CC773EB7A2F}" type="slidenum">
              <a:rPr lang="en-US" smtClean="0"/>
              <a:t>41</a:t>
            </a:fld>
            <a:endParaRPr lang="en-US"/>
          </a:p>
        </p:txBody>
      </p:sp>
    </p:spTree>
    <p:extLst>
      <p:ext uri="{BB962C8B-B14F-4D97-AF65-F5344CB8AC3E}">
        <p14:creationId xmlns:p14="http://schemas.microsoft.com/office/powerpoint/2010/main" val="424741715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082" y="211783"/>
            <a:ext cx="5640005" cy="3630061"/>
          </a:xfrm>
          <a:prstGeom prst="rect">
            <a:avLst/>
          </a:prstGeom>
          <a:ln w="19050" cmpd="sng">
            <a:solidFill>
              <a:schemeClr val="tx1"/>
            </a:solidFill>
          </a:ln>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26" y="3957119"/>
            <a:ext cx="4072947" cy="26759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941" y="3966458"/>
            <a:ext cx="4080918" cy="2677654"/>
          </a:xfrm>
          <a:prstGeom prst="rect">
            <a:avLst/>
          </a:prstGeom>
        </p:spPr>
      </p:pic>
      <p:sp>
        <p:nvSpPr>
          <p:cNvPr id="7" name="TextBox 6"/>
          <p:cNvSpPr txBox="1"/>
          <p:nvPr/>
        </p:nvSpPr>
        <p:spPr>
          <a:xfrm>
            <a:off x="84040" y="318697"/>
            <a:ext cx="2735360" cy="2585323"/>
          </a:xfrm>
          <a:prstGeom prst="rect">
            <a:avLst/>
          </a:prstGeom>
          <a:noFill/>
        </p:spPr>
        <p:txBody>
          <a:bodyPr wrap="square" rtlCol="0">
            <a:spAutoFit/>
          </a:bodyPr>
          <a:lstStyle/>
          <a:p>
            <a:r>
              <a:rPr lang="en-US" b="1" dirty="0" smtClean="0"/>
              <a:t>TC Rita (2005)</a:t>
            </a:r>
          </a:p>
          <a:p>
            <a:endParaRPr lang="en-US" b="1" dirty="0" smtClean="0"/>
          </a:p>
          <a:p>
            <a:r>
              <a:rPr lang="en-US" b="1" dirty="0" smtClean="0"/>
              <a:t>ARW ensemble with GFS reforecast ensemble as boundary and initial conditions </a:t>
            </a:r>
          </a:p>
          <a:p>
            <a:endParaRPr lang="en-US" b="1" dirty="0" smtClean="0"/>
          </a:p>
          <a:p>
            <a:r>
              <a:rPr lang="en-US" b="1" dirty="0" smtClean="0"/>
              <a:t>72-h forecast</a:t>
            </a:r>
          </a:p>
          <a:p>
            <a:r>
              <a:rPr lang="en-US" b="1" dirty="0"/>
              <a:t>i</a:t>
            </a:r>
            <a:r>
              <a:rPr lang="en-US" b="1" dirty="0" smtClean="0"/>
              <a:t>nitialized at 00Z 22 Sept </a:t>
            </a:r>
            <a:endParaRPr lang="en-US" b="1" dirty="0"/>
          </a:p>
        </p:txBody>
      </p:sp>
      <p:sp>
        <p:nvSpPr>
          <p:cNvPr id="8" name="TextBox 7"/>
          <p:cNvSpPr txBox="1"/>
          <p:nvPr/>
        </p:nvSpPr>
        <p:spPr>
          <a:xfrm>
            <a:off x="8090185" y="346712"/>
            <a:ext cx="579268" cy="3416320"/>
          </a:xfrm>
          <a:prstGeom prst="rect">
            <a:avLst/>
          </a:prstGeom>
          <a:noFill/>
        </p:spPr>
        <p:txBody>
          <a:bodyPr wrap="none" rtlCol="0">
            <a:spAutoFit/>
          </a:bodyPr>
          <a:lstStyle/>
          <a:p>
            <a:r>
              <a:rPr lang="en-US" b="1" dirty="0" smtClean="0"/>
              <a:t>P01</a:t>
            </a:r>
          </a:p>
          <a:p>
            <a:r>
              <a:rPr lang="en-US" b="1" dirty="0" smtClean="0"/>
              <a:t>P02</a:t>
            </a:r>
          </a:p>
          <a:p>
            <a:r>
              <a:rPr lang="en-US" b="1" dirty="0" smtClean="0"/>
              <a:t>P03</a:t>
            </a:r>
          </a:p>
          <a:p>
            <a:r>
              <a:rPr lang="en-US" b="1" dirty="0" smtClean="0"/>
              <a:t>P04</a:t>
            </a:r>
          </a:p>
          <a:p>
            <a:r>
              <a:rPr lang="en-US" b="1" dirty="0" smtClean="0"/>
              <a:t>P05</a:t>
            </a:r>
          </a:p>
          <a:p>
            <a:r>
              <a:rPr lang="en-US" b="1" dirty="0" smtClean="0"/>
              <a:t>P06</a:t>
            </a:r>
          </a:p>
          <a:p>
            <a:r>
              <a:rPr lang="en-US" b="1" dirty="0" smtClean="0"/>
              <a:t>P07</a:t>
            </a:r>
          </a:p>
          <a:p>
            <a:r>
              <a:rPr lang="en-US" b="1" dirty="0" smtClean="0"/>
              <a:t>P08</a:t>
            </a:r>
          </a:p>
          <a:p>
            <a:r>
              <a:rPr lang="en-US" b="1" dirty="0" smtClean="0"/>
              <a:t>P09</a:t>
            </a:r>
          </a:p>
          <a:p>
            <a:r>
              <a:rPr lang="en-US" b="1" dirty="0" smtClean="0"/>
              <a:t>P10</a:t>
            </a:r>
          </a:p>
          <a:p>
            <a:r>
              <a:rPr lang="en-US" b="1" dirty="0" smtClean="0"/>
              <a:t>P11</a:t>
            </a:r>
          </a:p>
          <a:p>
            <a:r>
              <a:rPr lang="en-US" b="1" dirty="0" smtClean="0"/>
              <a:t>OBS</a:t>
            </a:r>
            <a:endParaRPr lang="en-US" b="1" dirty="0"/>
          </a:p>
        </p:txBody>
      </p:sp>
      <p:cxnSp>
        <p:nvCxnSpPr>
          <p:cNvPr id="10" name="Straight Connector 9"/>
          <p:cNvCxnSpPr/>
          <p:nvPr/>
        </p:nvCxnSpPr>
        <p:spPr>
          <a:xfrm>
            <a:off x="7744687" y="550973"/>
            <a:ext cx="345498" cy="0"/>
          </a:xfrm>
          <a:prstGeom prst="line">
            <a:avLst/>
          </a:prstGeom>
          <a:ln>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744687" y="824774"/>
            <a:ext cx="345498" cy="0"/>
          </a:xfrm>
          <a:prstGeom prst="line">
            <a:avLst/>
          </a:prstGeom>
          <a:ln>
            <a:solidFill>
              <a:srgbClr val="00FF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44687" y="1098575"/>
            <a:ext cx="345498"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744687" y="1381714"/>
            <a:ext cx="345498"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744687" y="1674192"/>
            <a:ext cx="345498"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44687" y="1919977"/>
            <a:ext cx="345498"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4687" y="2175101"/>
            <a:ext cx="34549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744687" y="2467580"/>
            <a:ext cx="34549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44687" y="2732042"/>
            <a:ext cx="345498" cy="0"/>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744687" y="3005844"/>
            <a:ext cx="345498"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744687" y="3298323"/>
            <a:ext cx="345498" cy="0"/>
          </a:xfrm>
          <a:prstGeom prst="line">
            <a:avLst/>
          </a:prstGeom>
          <a:ln>
            <a:solidFill>
              <a:srgbClr val="99663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744687" y="3572124"/>
            <a:ext cx="34549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128145" y="3306490"/>
            <a:ext cx="1361032" cy="369332"/>
          </a:xfrm>
          <a:prstGeom prst="rect">
            <a:avLst/>
          </a:prstGeom>
          <a:noFill/>
        </p:spPr>
        <p:txBody>
          <a:bodyPr wrap="none" rtlCol="0">
            <a:spAutoFit/>
          </a:bodyPr>
          <a:lstStyle/>
          <a:p>
            <a:r>
              <a:rPr lang="en-US" b="1" dirty="0" smtClean="0"/>
              <a:t>00Z position</a:t>
            </a:r>
            <a:endParaRPr lang="en-US" b="1" dirty="0"/>
          </a:p>
        </p:txBody>
      </p:sp>
      <p:sp>
        <p:nvSpPr>
          <p:cNvPr id="23" name="Oval 22"/>
          <p:cNvSpPr/>
          <p:nvPr/>
        </p:nvSpPr>
        <p:spPr>
          <a:xfrm>
            <a:off x="3053448" y="3452730"/>
            <a:ext cx="121390" cy="13327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282830" y="1566598"/>
            <a:ext cx="864339" cy="369332"/>
          </a:xfrm>
          <a:prstGeom prst="rect">
            <a:avLst/>
          </a:prstGeom>
          <a:noFill/>
        </p:spPr>
        <p:txBody>
          <a:bodyPr wrap="none" rtlCol="0">
            <a:spAutoFit/>
          </a:bodyPr>
          <a:lstStyle/>
          <a:p>
            <a:r>
              <a:rPr lang="en-US" b="1" dirty="0" smtClean="0"/>
              <a:t>00Z/22</a:t>
            </a:r>
            <a:endParaRPr lang="en-US" b="1" dirty="0"/>
          </a:p>
        </p:txBody>
      </p:sp>
      <p:cxnSp>
        <p:nvCxnSpPr>
          <p:cNvPr id="26" name="Straight Arrow Connector 25"/>
          <p:cNvCxnSpPr>
            <a:stCxn id="24" idx="2"/>
          </p:cNvCxnSpPr>
          <p:nvPr/>
        </p:nvCxnSpPr>
        <p:spPr>
          <a:xfrm flipH="1">
            <a:off x="5574642" y="1935930"/>
            <a:ext cx="140358" cy="41738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DC862565-2F34-2D47-B87A-6CC773EB7A2F}" type="slidenum">
              <a:rPr lang="en-US" smtClean="0"/>
              <a:t>42</a:t>
            </a:fld>
            <a:endParaRPr lang="en-US"/>
          </a:p>
        </p:txBody>
      </p:sp>
      <p:pic>
        <p:nvPicPr>
          <p:cNvPr id="25" name="Picture 24" descr="Screen Shot 2012-10-31 at 8.46.4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7169" y="318696"/>
            <a:ext cx="1416234" cy="1317043"/>
          </a:xfrm>
          <a:prstGeom prst="rect">
            <a:avLst/>
          </a:prstGeom>
        </p:spPr>
      </p:pic>
    </p:spTree>
    <p:extLst>
      <p:ext uri="{BB962C8B-B14F-4D97-AF65-F5344CB8AC3E}">
        <p14:creationId xmlns:p14="http://schemas.microsoft.com/office/powerpoint/2010/main" val="22870441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ot1.png"/>
          <p:cNvPicPr>
            <a:picLocks noChangeAspect="1"/>
          </p:cNvPicPr>
          <p:nvPr/>
        </p:nvPicPr>
        <p:blipFill rotWithShape="1">
          <a:blip r:embed="rId2">
            <a:extLst>
              <a:ext uri="{28A0092B-C50C-407E-A947-70E740481C1C}">
                <a14:useLocalDpi xmlns:a14="http://schemas.microsoft.com/office/drawing/2010/main" val="0"/>
              </a:ext>
            </a:extLst>
          </a:blip>
          <a:srcRect l="16131" t="4630" r="15896" b="4313"/>
          <a:stretch/>
        </p:blipFill>
        <p:spPr>
          <a:xfrm>
            <a:off x="287247" y="1948232"/>
            <a:ext cx="2751740" cy="2848417"/>
          </a:xfrm>
          <a:prstGeom prst="rect">
            <a:avLst/>
          </a:prstGeom>
          <a:ln w="25400">
            <a:solidFill>
              <a:schemeClr val="tx1"/>
            </a:solidFill>
          </a:ln>
        </p:spPr>
      </p:pic>
      <p:pic>
        <p:nvPicPr>
          <p:cNvPr id="5" name="Picture 4" descr="plot2.png"/>
          <p:cNvPicPr>
            <a:picLocks noChangeAspect="1"/>
          </p:cNvPicPr>
          <p:nvPr/>
        </p:nvPicPr>
        <p:blipFill rotWithShape="1">
          <a:blip r:embed="rId3">
            <a:extLst>
              <a:ext uri="{28A0092B-C50C-407E-A947-70E740481C1C}">
                <a14:useLocalDpi xmlns:a14="http://schemas.microsoft.com/office/drawing/2010/main" val="0"/>
              </a:ext>
            </a:extLst>
          </a:blip>
          <a:srcRect l="16240" t="4630" r="16329" b="4595"/>
          <a:stretch/>
        </p:blipFill>
        <p:spPr>
          <a:xfrm>
            <a:off x="6112118" y="1948232"/>
            <a:ext cx="2738235" cy="2848417"/>
          </a:xfrm>
          <a:prstGeom prst="rect">
            <a:avLst/>
          </a:prstGeom>
          <a:ln w="25400">
            <a:solidFill>
              <a:srgbClr val="000000"/>
            </a:solidFill>
          </a:ln>
        </p:spPr>
      </p:pic>
      <p:cxnSp>
        <p:nvCxnSpPr>
          <p:cNvPr id="7" name="Straight Connector 6"/>
          <p:cNvCxnSpPr/>
          <p:nvPr/>
        </p:nvCxnSpPr>
        <p:spPr>
          <a:xfrm flipV="1">
            <a:off x="1205104" y="3254241"/>
            <a:ext cx="88900" cy="1460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1573404" y="3178041"/>
            <a:ext cx="7620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71804" y="3162166"/>
            <a:ext cx="22225" cy="161925"/>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1382904" y="2790691"/>
            <a:ext cx="34925" cy="17780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548004" y="2619241"/>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287654" y="2568441"/>
            <a:ext cx="158750" cy="190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836804" y="3400291"/>
            <a:ext cx="215900" cy="187325"/>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065404" y="2619241"/>
            <a:ext cx="317500" cy="16510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128904" y="3070091"/>
            <a:ext cx="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951104" y="3222491"/>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951104" y="3101841"/>
            <a:ext cx="38100" cy="444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040004" y="2990716"/>
            <a:ext cx="158750" cy="85725"/>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097154" y="2898641"/>
            <a:ext cx="95250" cy="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697104" y="3273291"/>
            <a:ext cx="400050" cy="222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697104" y="3247891"/>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55854" y="3247891"/>
            <a:ext cx="0" cy="698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951104" y="2873241"/>
            <a:ext cx="114300" cy="2540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824104" y="2962141"/>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855854" y="2708141"/>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230754" y="1935531"/>
            <a:ext cx="2711450" cy="2861118"/>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43" name="Straight Arrow Connector 42"/>
          <p:cNvCxnSpPr/>
          <p:nvPr/>
        </p:nvCxnSpPr>
        <p:spPr>
          <a:xfrm>
            <a:off x="4557904" y="2060441"/>
            <a:ext cx="0" cy="262890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319654" y="3387591"/>
            <a:ext cx="255905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538854" y="1939275"/>
            <a:ext cx="333670" cy="369332"/>
          </a:xfrm>
          <a:prstGeom prst="rect">
            <a:avLst/>
          </a:prstGeom>
          <a:noFill/>
        </p:spPr>
        <p:txBody>
          <a:bodyPr wrap="none" rtlCol="0">
            <a:spAutoFit/>
          </a:bodyPr>
          <a:lstStyle/>
          <a:p>
            <a:r>
              <a:rPr lang="en-US" dirty="0" smtClean="0"/>
              <a:t>N</a:t>
            </a:r>
            <a:endParaRPr lang="en-US" dirty="0"/>
          </a:p>
        </p:txBody>
      </p:sp>
      <p:sp>
        <p:nvSpPr>
          <p:cNvPr id="47" name="TextBox 46"/>
          <p:cNvSpPr txBox="1"/>
          <p:nvPr/>
        </p:nvSpPr>
        <p:spPr>
          <a:xfrm>
            <a:off x="5646634" y="3329925"/>
            <a:ext cx="297377" cy="369332"/>
          </a:xfrm>
          <a:prstGeom prst="rect">
            <a:avLst/>
          </a:prstGeom>
          <a:noFill/>
        </p:spPr>
        <p:txBody>
          <a:bodyPr wrap="none" rtlCol="0">
            <a:spAutoFit/>
          </a:bodyPr>
          <a:lstStyle/>
          <a:p>
            <a:r>
              <a:rPr lang="en-US" dirty="0"/>
              <a:t>E</a:t>
            </a:r>
          </a:p>
        </p:txBody>
      </p:sp>
      <p:sp>
        <p:nvSpPr>
          <p:cNvPr id="48" name="TextBox 47"/>
          <p:cNvSpPr txBox="1"/>
          <p:nvPr/>
        </p:nvSpPr>
        <p:spPr>
          <a:xfrm>
            <a:off x="3230754" y="3324091"/>
            <a:ext cx="390026" cy="369332"/>
          </a:xfrm>
          <a:prstGeom prst="rect">
            <a:avLst/>
          </a:prstGeom>
          <a:noFill/>
        </p:spPr>
        <p:txBody>
          <a:bodyPr wrap="none" rtlCol="0">
            <a:spAutoFit/>
          </a:bodyPr>
          <a:lstStyle/>
          <a:p>
            <a:r>
              <a:rPr lang="en-US" dirty="0"/>
              <a:t>W</a:t>
            </a:r>
          </a:p>
        </p:txBody>
      </p:sp>
      <p:sp>
        <p:nvSpPr>
          <p:cNvPr id="49" name="TextBox 48"/>
          <p:cNvSpPr txBox="1"/>
          <p:nvPr/>
        </p:nvSpPr>
        <p:spPr>
          <a:xfrm>
            <a:off x="4557904" y="4427317"/>
            <a:ext cx="290727" cy="369332"/>
          </a:xfrm>
          <a:prstGeom prst="rect">
            <a:avLst/>
          </a:prstGeom>
          <a:noFill/>
        </p:spPr>
        <p:txBody>
          <a:bodyPr wrap="none" rtlCol="0">
            <a:spAutoFit/>
          </a:bodyPr>
          <a:lstStyle/>
          <a:p>
            <a:r>
              <a:rPr lang="en-US" dirty="0"/>
              <a:t>S</a:t>
            </a:r>
          </a:p>
        </p:txBody>
      </p:sp>
      <p:cxnSp>
        <p:nvCxnSpPr>
          <p:cNvPr id="51" name="Straight Arrow Connector 50"/>
          <p:cNvCxnSpPr/>
          <p:nvPr/>
        </p:nvCxnSpPr>
        <p:spPr>
          <a:xfrm>
            <a:off x="5440554" y="4564100"/>
            <a:ext cx="3048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189188" y="4538700"/>
            <a:ext cx="838691" cy="276999"/>
          </a:xfrm>
          <a:prstGeom prst="rect">
            <a:avLst/>
          </a:prstGeom>
          <a:noFill/>
        </p:spPr>
        <p:txBody>
          <a:bodyPr wrap="none" rtlCol="0">
            <a:spAutoFit/>
          </a:bodyPr>
          <a:lstStyle/>
          <a:p>
            <a:r>
              <a:rPr lang="en-US" sz="1200" b="1" dirty="0" smtClean="0"/>
              <a:t>Error (km)</a:t>
            </a:r>
            <a:endParaRPr lang="en-US" sz="1200" b="1" dirty="0"/>
          </a:p>
        </p:txBody>
      </p:sp>
      <p:cxnSp>
        <p:nvCxnSpPr>
          <p:cNvPr id="55" name="Straight Arrow Connector 54"/>
          <p:cNvCxnSpPr/>
          <p:nvPr/>
        </p:nvCxnSpPr>
        <p:spPr>
          <a:xfrm flipH="1" flipV="1">
            <a:off x="4576954" y="3412991"/>
            <a:ext cx="807930" cy="657694"/>
          </a:xfrm>
          <a:prstGeom prst="straightConnector1">
            <a:avLst/>
          </a:prstGeom>
          <a:ln w="12700" cmpd="sng">
            <a:solidFill>
              <a:srgbClr val="008000"/>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022634" y="3955142"/>
            <a:ext cx="797739" cy="276999"/>
          </a:xfrm>
          <a:prstGeom prst="rect">
            <a:avLst/>
          </a:prstGeom>
          <a:noFill/>
        </p:spPr>
        <p:txBody>
          <a:bodyPr wrap="none" rtlCol="0">
            <a:spAutoFit/>
          </a:bodyPr>
          <a:lstStyle/>
          <a:p>
            <a:r>
              <a:rPr lang="en-US" sz="1200" b="1" dirty="0" smtClean="0"/>
              <a:t>Observed</a:t>
            </a:r>
            <a:endParaRPr lang="en-US" sz="1200" b="1" dirty="0"/>
          </a:p>
        </p:txBody>
      </p:sp>
      <p:sp>
        <p:nvSpPr>
          <p:cNvPr id="58" name="Oval 57"/>
          <p:cNvSpPr/>
          <p:nvPr/>
        </p:nvSpPr>
        <p:spPr>
          <a:xfrm>
            <a:off x="3764154" y="3756407"/>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22904" y="3877057"/>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157854" y="3877057"/>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4399154" y="3417667"/>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4507104" y="3191773"/>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357879" y="3584910"/>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361054" y="3715648"/>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4519804" y="3603960"/>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4240404" y="345478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4240404" y="3621383"/>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284854" y="3631424"/>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4275329" y="3131917"/>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519804" y="3343141"/>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456304" y="3020323"/>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665854" y="3621383"/>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624579" y="3835219"/>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322954" y="351973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961004" y="3376908"/>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405504" y="352244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275329" y="337223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rot="7326900">
            <a:off x="6675203" y="2643905"/>
            <a:ext cx="847396" cy="56507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2225986" y="1544624"/>
            <a:ext cx="4628528" cy="369332"/>
          </a:xfrm>
          <a:prstGeom prst="rect">
            <a:avLst/>
          </a:prstGeom>
          <a:noFill/>
        </p:spPr>
        <p:txBody>
          <a:bodyPr wrap="none" rtlCol="0">
            <a:spAutoFit/>
          </a:bodyPr>
          <a:lstStyle/>
          <a:p>
            <a:r>
              <a:rPr lang="en-US" b="1" dirty="0" smtClean="0"/>
              <a:t>72-h Forecast Verifying 1200 UTC 9 September</a:t>
            </a:r>
            <a:endParaRPr lang="en-US" b="1" dirty="0"/>
          </a:p>
        </p:txBody>
      </p:sp>
      <p:sp>
        <p:nvSpPr>
          <p:cNvPr id="82" name="Rectangle 81"/>
          <p:cNvSpPr/>
          <p:nvPr/>
        </p:nvSpPr>
        <p:spPr>
          <a:xfrm>
            <a:off x="855853" y="4679572"/>
            <a:ext cx="1565519" cy="970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6728380" y="4684471"/>
            <a:ext cx="1565519" cy="970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406340" y="1884248"/>
            <a:ext cx="2486528" cy="461665"/>
          </a:xfrm>
          <a:prstGeom prst="rect">
            <a:avLst/>
          </a:prstGeom>
          <a:noFill/>
        </p:spPr>
        <p:txBody>
          <a:bodyPr wrap="none" rtlCol="0">
            <a:spAutoFit/>
          </a:bodyPr>
          <a:lstStyle/>
          <a:p>
            <a:r>
              <a:rPr lang="en-US" sz="1200" b="1" dirty="0" smtClean="0"/>
              <a:t>Ensemble Mean, Reforecast Analog,</a:t>
            </a:r>
          </a:p>
          <a:p>
            <a:r>
              <a:rPr lang="en-US" sz="1200" b="1" dirty="0" smtClean="0"/>
              <a:t>and Observed Positions</a:t>
            </a:r>
            <a:endParaRPr lang="en-US" sz="1200" b="1" dirty="0"/>
          </a:p>
        </p:txBody>
      </p:sp>
      <p:sp>
        <p:nvSpPr>
          <p:cNvPr id="85" name="TextBox 84"/>
          <p:cNvSpPr txBox="1"/>
          <p:nvPr/>
        </p:nvSpPr>
        <p:spPr>
          <a:xfrm>
            <a:off x="3218464" y="1883789"/>
            <a:ext cx="1351652" cy="461665"/>
          </a:xfrm>
          <a:prstGeom prst="rect">
            <a:avLst/>
          </a:prstGeom>
          <a:noFill/>
        </p:spPr>
        <p:txBody>
          <a:bodyPr wrap="none" rtlCol="0">
            <a:spAutoFit/>
          </a:bodyPr>
          <a:lstStyle/>
          <a:p>
            <a:r>
              <a:rPr lang="en-US" sz="1200" b="1" dirty="0" smtClean="0"/>
              <a:t>Reforecast Analog </a:t>
            </a:r>
          </a:p>
          <a:p>
            <a:r>
              <a:rPr lang="en-US" sz="1200" b="1" dirty="0" smtClean="0"/>
              <a:t>Position Errors</a:t>
            </a:r>
            <a:endParaRPr lang="en-US" sz="1200" b="1" dirty="0"/>
          </a:p>
        </p:txBody>
      </p:sp>
      <p:sp>
        <p:nvSpPr>
          <p:cNvPr id="86" name="TextBox 85"/>
          <p:cNvSpPr txBox="1"/>
          <p:nvPr/>
        </p:nvSpPr>
        <p:spPr>
          <a:xfrm>
            <a:off x="6121946" y="1874880"/>
            <a:ext cx="2718638" cy="461665"/>
          </a:xfrm>
          <a:prstGeom prst="rect">
            <a:avLst/>
          </a:prstGeom>
          <a:noFill/>
        </p:spPr>
        <p:txBody>
          <a:bodyPr wrap="none" rtlCol="0">
            <a:spAutoFit/>
          </a:bodyPr>
          <a:lstStyle/>
          <a:p>
            <a:r>
              <a:rPr lang="en-US" sz="1200" b="1" dirty="0" smtClean="0"/>
              <a:t>Bias-Corrected Ensemble Mean Position</a:t>
            </a:r>
          </a:p>
          <a:p>
            <a:r>
              <a:rPr lang="en-US" sz="1200" b="1" dirty="0"/>
              <a:t>a</a:t>
            </a:r>
            <a:r>
              <a:rPr lang="en-US" sz="1200" b="1" dirty="0" smtClean="0"/>
              <a:t>nd Probability Ellipse</a:t>
            </a:r>
            <a:endParaRPr lang="en-US" sz="1200" b="1" dirty="0"/>
          </a:p>
        </p:txBody>
      </p:sp>
      <p:sp>
        <p:nvSpPr>
          <p:cNvPr id="2" name="TextBox 1"/>
          <p:cNvSpPr txBox="1"/>
          <p:nvPr/>
        </p:nvSpPr>
        <p:spPr>
          <a:xfrm>
            <a:off x="701402" y="155334"/>
            <a:ext cx="7753895" cy="1200329"/>
          </a:xfrm>
          <a:prstGeom prst="rect">
            <a:avLst/>
          </a:prstGeom>
          <a:noFill/>
        </p:spPr>
        <p:txBody>
          <a:bodyPr wrap="none" rtlCol="0">
            <a:spAutoFit/>
          </a:bodyPr>
          <a:lstStyle/>
          <a:p>
            <a:pPr algn="ctr"/>
            <a:r>
              <a:rPr lang="en-US" sz="3600" dirty="0" smtClean="0"/>
              <a:t>A synthetic example of using reforecasts </a:t>
            </a:r>
          </a:p>
          <a:p>
            <a:pPr algn="ctr"/>
            <a:r>
              <a:rPr lang="en-US" sz="3600" dirty="0" smtClean="0"/>
              <a:t>to make track error bias corrections</a:t>
            </a:r>
            <a:endParaRPr lang="en-US" sz="3600" dirty="0"/>
          </a:p>
        </p:txBody>
      </p:sp>
      <p:sp>
        <p:nvSpPr>
          <p:cNvPr id="3" name="TextBox 2"/>
          <p:cNvSpPr txBox="1"/>
          <p:nvPr/>
        </p:nvSpPr>
        <p:spPr>
          <a:xfrm>
            <a:off x="1040004" y="4949601"/>
            <a:ext cx="6832520" cy="1200328"/>
          </a:xfrm>
          <a:prstGeom prst="rect">
            <a:avLst/>
          </a:prstGeom>
          <a:noFill/>
        </p:spPr>
        <p:txBody>
          <a:bodyPr wrap="none" rtlCol="0">
            <a:spAutoFit/>
          </a:bodyPr>
          <a:lstStyle/>
          <a:p>
            <a:r>
              <a:rPr lang="en-US" sz="2400" dirty="0" smtClean="0"/>
              <a:t>Red    :  mean forecast position</a:t>
            </a:r>
          </a:p>
          <a:p>
            <a:r>
              <a:rPr lang="en-US" sz="2400" dirty="0" smtClean="0">
                <a:solidFill>
                  <a:schemeClr val="tx2">
                    <a:lumMod val="60000"/>
                    <a:lumOff val="40000"/>
                  </a:schemeClr>
                </a:solidFill>
              </a:rPr>
              <a:t>Blue</a:t>
            </a:r>
            <a:r>
              <a:rPr lang="en-US" sz="2400" dirty="0" smtClean="0"/>
              <a:t> dot: forecast positions of +72-h forecast analogs</a:t>
            </a:r>
          </a:p>
          <a:p>
            <a:r>
              <a:rPr lang="en-US" sz="2400" dirty="0" smtClean="0"/>
              <a:t>End of </a:t>
            </a:r>
            <a:r>
              <a:rPr lang="en-US" sz="2400" dirty="0" smtClean="0">
                <a:solidFill>
                  <a:srgbClr val="FF0000"/>
                </a:solidFill>
              </a:rPr>
              <a:t>red tail ___ </a:t>
            </a:r>
            <a:r>
              <a:rPr lang="en-US" sz="2400" dirty="0" smtClean="0"/>
              <a:t>:  observed positions at +72 h</a:t>
            </a:r>
            <a:endParaRPr lang="en-US" sz="2400" dirty="0"/>
          </a:p>
        </p:txBody>
      </p:sp>
      <p:cxnSp>
        <p:nvCxnSpPr>
          <p:cNvPr id="14" name="Straight Arrow Connector 13"/>
          <p:cNvCxnSpPr/>
          <p:nvPr/>
        </p:nvCxnSpPr>
        <p:spPr>
          <a:xfrm flipH="1" flipV="1">
            <a:off x="1294004" y="3666428"/>
            <a:ext cx="674442" cy="12831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DC862565-2F34-2D47-B87A-6CC773EB7A2F}" type="slidenum">
              <a:rPr lang="en-US" smtClean="0"/>
              <a:t>43</a:t>
            </a:fld>
            <a:endParaRPr lang="en-US"/>
          </a:p>
        </p:txBody>
      </p:sp>
      <p:pic>
        <p:nvPicPr>
          <p:cNvPr id="16" name="Picture 15" descr="Screen Shot 2012-07-26 at 8.55.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133" y="5061921"/>
            <a:ext cx="296262" cy="272920"/>
          </a:xfrm>
          <a:prstGeom prst="rect">
            <a:avLst/>
          </a:prstGeom>
        </p:spPr>
      </p:pic>
      <p:pic>
        <p:nvPicPr>
          <p:cNvPr id="71" name="Picture 70" descr="Screen Shot 2012-07-26 at 8.55.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73" y="2968491"/>
            <a:ext cx="296262" cy="272920"/>
          </a:xfrm>
          <a:prstGeom prst="rect">
            <a:avLst/>
          </a:prstGeom>
        </p:spPr>
      </p:pic>
    </p:spTree>
    <p:extLst>
      <p:ext uri="{BB962C8B-B14F-4D97-AF65-F5344CB8AC3E}">
        <p14:creationId xmlns:p14="http://schemas.microsoft.com/office/powerpoint/2010/main" val="34335100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226"/>
            <a:ext cx="8229600" cy="1143000"/>
          </a:xfrm>
        </p:spPr>
        <p:txBody>
          <a:bodyPr/>
          <a:lstStyle/>
          <a:p>
            <a:r>
              <a:rPr lang="en-US" dirty="0" smtClean="0"/>
              <a:t>MJO – blocking interactions</a:t>
            </a:r>
            <a:endParaRPr lang="en-US" dirty="0"/>
          </a:p>
        </p:txBody>
      </p:sp>
      <p:sp>
        <p:nvSpPr>
          <p:cNvPr id="4" name="Slide Number Placeholder 3"/>
          <p:cNvSpPr>
            <a:spLocks noGrp="1"/>
          </p:cNvSpPr>
          <p:nvPr>
            <p:ph type="sldNum" sz="quarter" idx="12"/>
          </p:nvPr>
        </p:nvSpPr>
        <p:spPr/>
        <p:txBody>
          <a:bodyPr/>
          <a:lstStyle/>
          <a:p>
            <a:fld id="{79F35564-EB55-E244-9EF3-03A5D779E29E}" type="slidenum">
              <a:rPr lang="en-US" smtClean="0"/>
              <a:t>44</a:t>
            </a:fld>
            <a:endParaRPr lang="en-US"/>
          </a:p>
        </p:txBody>
      </p:sp>
    </p:spTree>
    <p:extLst>
      <p:ext uri="{BB962C8B-B14F-4D97-AF65-F5344CB8AC3E}">
        <p14:creationId xmlns:p14="http://schemas.microsoft.com/office/powerpoint/2010/main" val="13302980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649"/>
            <a:ext cx="8229600" cy="856220"/>
          </a:xfrm>
        </p:spPr>
        <p:txBody>
          <a:bodyPr>
            <a:normAutofit fontScale="90000"/>
          </a:bodyPr>
          <a:lstStyle/>
          <a:p>
            <a:r>
              <a:rPr lang="en-US" dirty="0" smtClean="0"/>
              <a:t>My method of quantifying MJO phase</a:t>
            </a:r>
            <a:endParaRPr lang="en-US" dirty="0"/>
          </a:p>
        </p:txBody>
      </p:sp>
      <p:pic>
        <p:nvPicPr>
          <p:cNvPr id="4" name="Picture 3" descr="RMM12_memc00day0_WHdi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3125"/>
            <a:ext cx="5332429" cy="5332429"/>
          </a:xfrm>
          <a:prstGeom prst="rect">
            <a:avLst/>
          </a:prstGeom>
        </p:spPr>
      </p:pic>
      <p:sp>
        <p:nvSpPr>
          <p:cNvPr id="6" name="TextBox 5"/>
          <p:cNvSpPr txBox="1"/>
          <p:nvPr/>
        </p:nvSpPr>
        <p:spPr>
          <a:xfrm>
            <a:off x="5972782" y="1391198"/>
            <a:ext cx="3010367" cy="4801315"/>
          </a:xfrm>
          <a:prstGeom prst="rect">
            <a:avLst/>
          </a:prstGeom>
          <a:noFill/>
        </p:spPr>
        <p:txBody>
          <a:bodyPr wrap="square" rtlCol="0">
            <a:spAutoFit/>
          </a:bodyPr>
          <a:lstStyle/>
          <a:p>
            <a:r>
              <a:rPr lang="en-US" dirty="0" smtClean="0"/>
              <a:t>In subsequent plots you’ll see</a:t>
            </a:r>
          </a:p>
          <a:p>
            <a:r>
              <a:rPr lang="en-US" dirty="0" smtClean="0"/>
              <a:t>I refer to the phase of MJO by</a:t>
            </a:r>
          </a:p>
          <a:p>
            <a:r>
              <a:rPr lang="en-US" dirty="0" smtClean="0"/>
              <a:t>its angle from x axis, a </a:t>
            </a:r>
            <a:r>
              <a:rPr lang="en-US" dirty="0" err="1" smtClean="0"/>
              <a:t>θ</a:t>
            </a:r>
            <a:r>
              <a:rPr lang="en-US" dirty="0" smtClean="0"/>
              <a:t> in </a:t>
            </a:r>
          </a:p>
          <a:p>
            <a:r>
              <a:rPr lang="en-US" dirty="0" smtClean="0"/>
              <a:t>conventional polar coordinates.</a:t>
            </a:r>
          </a:p>
          <a:p>
            <a:endParaRPr lang="en-US" dirty="0"/>
          </a:p>
          <a:p>
            <a:r>
              <a:rPr lang="en-US" dirty="0" smtClean="0"/>
              <a:t>When examining statistics</a:t>
            </a:r>
          </a:p>
          <a:p>
            <a:r>
              <a:rPr lang="en-US" dirty="0" smtClean="0"/>
              <a:t>for </a:t>
            </a:r>
            <a:r>
              <a:rPr lang="en-US" dirty="0" err="1" smtClean="0"/>
              <a:t>θ</a:t>
            </a:r>
            <a:r>
              <a:rPr lang="en-US" dirty="0" smtClean="0"/>
              <a:t>=θ</a:t>
            </a:r>
            <a:r>
              <a:rPr lang="en-US" baseline="-25000" dirty="0" smtClean="0"/>
              <a:t>0</a:t>
            </a:r>
            <a:r>
              <a:rPr lang="en-US" dirty="0" smtClean="0"/>
              <a:t> , I use RMM 1/2 </a:t>
            </a:r>
          </a:p>
          <a:p>
            <a:r>
              <a:rPr lang="en-US" dirty="0" smtClean="0"/>
              <a:t>samples with associated  </a:t>
            </a:r>
          </a:p>
          <a:p>
            <a:r>
              <a:rPr lang="en-US" dirty="0" smtClean="0"/>
              <a:t>θ</a:t>
            </a:r>
            <a:r>
              <a:rPr lang="en-US" baseline="-25000" dirty="0" smtClean="0"/>
              <a:t>0</a:t>
            </a:r>
            <a:r>
              <a:rPr lang="en-US" dirty="0" smtClean="0"/>
              <a:t> +/- 22.5 degrees.</a:t>
            </a:r>
          </a:p>
          <a:p>
            <a:endParaRPr lang="en-US" dirty="0"/>
          </a:p>
          <a:p>
            <a:r>
              <a:rPr lang="en-US" dirty="0" smtClean="0"/>
              <a:t>Example below for θ</a:t>
            </a:r>
            <a:r>
              <a:rPr lang="en-US" baseline="-25000" dirty="0" smtClean="0"/>
              <a:t>0</a:t>
            </a:r>
            <a:r>
              <a:rPr lang="en-US" dirty="0" smtClean="0"/>
              <a:t>=-90</a:t>
            </a:r>
          </a:p>
          <a:p>
            <a:r>
              <a:rPr lang="en-US" dirty="0" smtClean="0"/>
              <a:t>uses samples in blue cone.</a:t>
            </a:r>
          </a:p>
          <a:p>
            <a:endParaRPr lang="en-US" dirty="0"/>
          </a:p>
          <a:p>
            <a:r>
              <a:rPr lang="en-US" dirty="0" smtClean="0"/>
              <a:t>A “strong” MJO is in the </a:t>
            </a:r>
          </a:p>
          <a:p>
            <a:r>
              <a:rPr lang="en-US" dirty="0" smtClean="0"/>
              <a:t>top 25% of RMM 1/2 </a:t>
            </a:r>
          </a:p>
          <a:p>
            <a:r>
              <a:rPr lang="en-US" dirty="0" smtClean="0"/>
              <a:t>amplitudes within the cone. </a:t>
            </a:r>
          </a:p>
        </p:txBody>
      </p:sp>
      <p:sp>
        <p:nvSpPr>
          <p:cNvPr id="7" name="TextBox 6"/>
          <p:cNvSpPr txBox="1"/>
          <p:nvPr/>
        </p:nvSpPr>
        <p:spPr>
          <a:xfrm>
            <a:off x="5201455" y="3666961"/>
            <a:ext cx="539368" cy="369332"/>
          </a:xfrm>
          <a:prstGeom prst="rect">
            <a:avLst/>
          </a:prstGeom>
          <a:noFill/>
        </p:spPr>
        <p:txBody>
          <a:bodyPr wrap="none" rtlCol="0">
            <a:spAutoFit/>
          </a:bodyPr>
          <a:lstStyle/>
          <a:p>
            <a:r>
              <a:rPr lang="en-US" dirty="0" err="1" smtClean="0"/>
              <a:t>θ</a:t>
            </a:r>
            <a:r>
              <a:rPr lang="en-US" dirty="0" smtClean="0"/>
              <a:t>=0</a:t>
            </a:r>
            <a:endParaRPr lang="en-US" dirty="0"/>
          </a:p>
        </p:txBody>
      </p:sp>
      <p:sp>
        <p:nvSpPr>
          <p:cNvPr id="8" name="TextBox 7"/>
          <p:cNvSpPr txBox="1"/>
          <p:nvPr/>
        </p:nvSpPr>
        <p:spPr>
          <a:xfrm>
            <a:off x="5201455" y="5985389"/>
            <a:ext cx="727032" cy="369332"/>
          </a:xfrm>
          <a:prstGeom prst="rect">
            <a:avLst/>
          </a:prstGeom>
          <a:noFill/>
        </p:spPr>
        <p:txBody>
          <a:bodyPr wrap="none" rtlCol="0">
            <a:spAutoFit/>
          </a:bodyPr>
          <a:lstStyle/>
          <a:p>
            <a:r>
              <a:rPr lang="en-US" dirty="0" err="1" smtClean="0"/>
              <a:t>θ</a:t>
            </a:r>
            <a:r>
              <a:rPr lang="en-US" dirty="0" smtClean="0"/>
              <a:t>=-45</a:t>
            </a:r>
            <a:endParaRPr lang="en-US" dirty="0"/>
          </a:p>
        </p:txBody>
      </p:sp>
      <p:sp>
        <p:nvSpPr>
          <p:cNvPr id="9" name="TextBox 8"/>
          <p:cNvSpPr txBox="1"/>
          <p:nvPr/>
        </p:nvSpPr>
        <p:spPr>
          <a:xfrm>
            <a:off x="2579124" y="6377179"/>
            <a:ext cx="727032" cy="369332"/>
          </a:xfrm>
          <a:prstGeom prst="rect">
            <a:avLst/>
          </a:prstGeom>
          <a:noFill/>
        </p:spPr>
        <p:txBody>
          <a:bodyPr wrap="none" rtlCol="0">
            <a:spAutoFit/>
          </a:bodyPr>
          <a:lstStyle/>
          <a:p>
            <a:r>
              <a:rPr lang="en-US" dirty="0" err="1" smtClean="0"/>
              <a:t>θ</a:t>
            </a:r>
            <a:r>
              <a:rPr lang="en-US" dirty="0" smtClean="0"/>
              <a:t>=-90</a:t>
            </a:r>
            <a:endParaRPr lang="en-US" dirty="0"/>
          </a:p>
        </p:txBody>
      </p:sp>
      <p:sp>
        <p:nvSpPr>
          <p:cNvPr id="10" name="TextBox 9"/>
          <p:cNvSpPr txBox="1"/>
          <p:nvPr/>
        </p:nvSpPr>
        <p:spPr>
          <a:xfrm>
            <a:off x="256700" y="6192513"/>
            <a:ext cx="844026" cy="369332"/>
          </a:xfrm>
          <a:prstGeom prst="rect">
            <a:avLst/>
          </a:prstGeom>
          <a:noFill/>
        </p:spPr>
        <p:txBody>
          <a:bodyPr wrap="none" rtlCol="0">
            <a:spAutoFit/>
          </a:bodyPr>
          <a:lstStyle/>
          <a:p>
            <a:r>
              <a:rPr lang="en-US" dirty="0" err="1" smtClean="0"/>
              <a:t>θ</a:t>
            </a:r>
            <a:r>
              <a:rPr lang="en-US" dirty="0" smtClean="0"/>
              <a:t>=-135</a:t>
            </a:r>
            <a:endParaRPr lang="en-US" dirty="0"/>
          </a:p>
        </p:txBody>
      </p:sp>
      <p:sp>
        <p:nvSpPr>
          <p:cNvPr id="12" name="Freeform 11"/>
          <p:cNvSpPr/>
          <p:nvPr/>
        </p:nvSpPr>
        <p:spPr>
          <a:xfrm>
            <a:off x="1815606" y="3871555"/>
            <a:ext cx="2205095" cy="2113834"/>
          </a:xfrm>
          <a:custGeom>
            <a:avLst/>
            <a:gdLst>
              <a:gd name="connsiteX0" fmla="*/ 2174554 w 4409995"/>
              <a:gd name="connsiteY0" fmla="*/ 0 h 2113834"/>
              <a:gd name="connsiteX1" fmla="*/ 0 w 4409995"/>
              <a:gd name="connsiteY1" fmla="*/ 2105135 h 2113834"/>
              <a:gd name="connsiteX2" fmla="*/ 4409995 w 4409995"/>
              <a:gd name="connsiteY2" fmla="*/ 2113834 h 2113834"/>
              <a:gd name="connsiteX3" fmla="*/ 2174554 w 4409995"/>
              <a:gd name="connsiteY3" fmla="*/ 0 h 2113834"/>
            </a:gdLst>
            <a:ahLst/>
            <a:cxnLst>
              <a:cxn ang="0">
                <a:pos x="connsiteX0" y="connsiteY0"/>
              </a:cxn>
              <a:cxn ang="0">
                <a:pos x="connsiteX1" y="connsiteY1"/>
              </a:cxn>
              <a:cxn ang="0">
                <a:pos x="connsiteX2" y="connsiteY2"/>
              </a:cxn>
              <a:cxn ang="0">
                <a:pos x="connsiteX3" y="connsiteY3"/>
              </a:cxn>
            </a:cxnLst>
            <a:rect l="l" t="t" r="r" b="b"/>
            <a:pathLst>
              <a:path w="4409995" h="2113834">
                <a:moveTo>
                  <a:pt x="2174554" y="0"/>
                </a:moveTo>
                <a:lnTo>
                  <a:pt x="0" y="2105135"/>
                </a:lnTo>
                <a:lnTo>
                  <a:pt x="4409995" y="2113834"/>
                </a:lnTo>
                <a:lnTo>
                  <a:pt x="2174554" y="0"/>
                </a:lnTo>
                <a:close/>
              </a:path>
            </a:pathLst>
          </a:custGeom>
          <a:gradFill flip="none" rotWithShape="1">
            <a:gsLst>
              <a:gs pos="0">
                <a:schemeClr val="accent1">
                  <a:tint val="100000"/>
                  <a:shade val="100000"/>
                  <a:satMod val="130000"/>
                  <a:alpha val="24000"/>
                </a:schemeClr>
              </a:gs>
              <a:gs pos="100000">
                <a:schemeClr val="accent1">
                  <a:tint val="50000"/>
                  <a:shade val="100000"/>
                  <a:satMod val="350000"/>
                  <a:alpha val="24000"/>
                </a:schemeClr>
              </a:gs>
            </a:gsLst>
            <a:lin ang="16200000" scaled="0"/>
            <a:tileRec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201455" y="1575382"/>
            <a:ext cx="771327" cy="369332"/>
          </a:xfrm>
          <a:prstGeom prst="rect">
            <a:avLst/>
          </a:prstGeom>
          <a:noFill/>
        </p:spPr>
        <p:txBody>
          <a:bodyPr wrap="none" rtlCol="0">
            <a:spAutoFit/>
          </a:bodyPr>
          <a:lstStyle/>
          <a:p>
            <a:r>
              <a:rPr lang="en-US" dirty="0" err="1" smtClean="0"/>
              <a:t>θ</a:t>
            </a:r>
            <a:r>
              <a:rPr lang="en-US" dirty="0" smtClean="0"/>
              <a:t>=+45</a:t>
            </a:r>
            <a:endParaRPr lang="en-US" dirty="0"/>
          </a:p>
        </p:txBody>
      </p:sp>
      <p:sp>
        <p:nvSpPr>
          <p:cNvPr id="13" name="Slide Number Placeholder 12"/>
          <p:cNvSpPr>
            <a:spLocks noGrp="1"/>
          </p:cNvSpPr>
          <p:nvPr>
            <p:ph type="sldNum" sz="quarter" idx="12"/>
          </p:nvPr>
        </p:nvSpPr>
        <p:spPr/>
        <p:txBody>
          <a:bodyPr/>
          <a:lstStyle/>
          <a:p>
            <a:fld id="{79F35564-EB55-E244-9EF3-03A5D779E29E}" type="slidenum">
              <a:rPr lang="en-US" smtClean="0"/>
              <a:t>45</a:t>
            </a:fld>
            <a:endParaRPr lang="en-US" dirty="0"/>
          </a:p>
        </p:txBody>
      </p:sp>
    </p:spTree>
    <p:extLst>
      <p:ext uri="{BB962C8B-B14F-4D97-AF65-F5344CB8AC3E}">
        <p14:creationId xmlns:p14="http://schemas.microsoft.com/office/powerpoint/2010/main" val="24734910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F35564-EB55-E244-9EF3-03A5D779E29E}" type="slidenum">
              <a:rPr lang="en-US" smtClean="0"/>
              <a:t>46</a:t>
            </a:fld>
            <a:endParaRPr lang="en-US"/>
          </a:p>
        </p:txBody>
      </p:sp>
      <p:sp>
        <p:nvSpPr>
          <p:cNvPr id="8" name="TextBox 7"/>
          <p:cNvSpPr txBox="1"/>
          <p:nvPr/>
        </p:nvSpPr>
        <p:spPr>
          <a:xfrm>
            <a:off x="985665" y="6259810"/>
            <a:ext cx="7440558" cy="461665"/>
          </a:xfrm>
          <a:prstGeom prst="rect">
            <a:avLst/>
          </a:prstGeom>
          <a:noFill/>
        </p:spPr>
        <p:txBody>
          <a:bodyPr wrap="none" rtlCol="0">
            <a:spAutoFit/>
          </a:bodyPr>
          <a:lstStyle/>
          <a:p>
            <a:r>
              <a:rPr lang="en-US" sz="2400" dirty="0" smtClean="0"/>
              <a:t>Under-forecasting of Atlantic block frequency after day +3</a:t>
            </a:r>
            <a:endParaRPr lang="en-US" sz="2400" dirty="0"/>
          </a:p>
        </p:txBody>
      </p:sp>
      <p:pic>
        <p:nvPicPr>
          <p:cNvPr id="3" name="Picture 2" descr="blockfrequency_ens_DJ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19" y="143119"/>
            <a:ext cx="8705879" cy="6027147"/>
          </a:xfrm>
          <a:prstGeom prst="rect">
            <a:avLst/>
          </a:prstGeom>
        </p:spPr>
      </p:pic>
    </p:spTree>
    <p:extLst>
      <p:ext uri="{BB962C8B-B14F-4D97-AF65-F5344CB8AC3E}">
        <p14:creationId xmlns:p14="http://schemas.microsoft.com/office/powerpoint/2010/main" val="416659178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3994" y="274638"/>
            <a:ext cx="3362806" cy="2949304"/>
          </a:xfrm>
        </p:spPr>
        <p:txBody>
          <a:bodyPr>
            <a:normAutofit/>
          </a:bodyPr>
          <a:lstStyle/>
          <a:p>
            <a:r>
              <a:rPr lang="en-US" sz="3200" dirty="0" smtClean="0"/>
              <a:t>Change in blocking frequency under strong Indian Ocean MJO</a:t>
            </a:r>
            <a:endParaRPr lang="en-US" sz="3200" dirty="0"/>
          </a:p>
        </p:txBody>
      </p:sp>
      <p:sp>
        <p:nvSpPr>
          <p:cNvPr id="4" name="Slide Number Placeholder 3"/>
          <p:cNvSpPr>
            <a:spLocks noGrp="1"/>
          </p:cNvSpPr>
          <p:nvPr>
            <p:ph type="sldNum" sz="quarter" idx="12"/>
          </p:nvPr>
        </p:nvSpPr>
        <p:spPr/>
        <p:txBody>
          <a:bodyPr/>
          <a:lstStyle/>
          <a:p>
            <a:fld id="{79F35564-EB55-E244-9EF3-03A5D779E29E}" type="slidenum">
              <a:rPr lang="en-US" smtClean="0"/>
              <a:t>47</a:t>
            </a:fld>
            <a:endParaRPr lang="en-US"/>
          </a:p>
        </p:txBody>
      </p:sp>
      <p:pic>
        <p:nvPicPr>
          <p:cNvPr id="5" name="Picture 4" descr="Fig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7" y="98984"/>
            <a:ext cx="4990226" cy="6615937"/>
          </a:xfrm>
          <a:prstGeom prst="rect">
            <a:avLst/>
          </a:prstGeom>
        </p:spPr>
      </p:pic>
      <p:sp>
        <p:nvSpPr>
          <p:cNvPr id="6" name="TextBox 5"/>
          <p:cNvSpPr txBox="1"/>
          <p:nvPr/>
        </p:nvSpPr>
        <p:spPr>
          <a:xfrm>
            <a:off x="5323994" y="3394909"/>
            <a:ext cx="3544560" cy="2031325"/>
          </a:xfrm>
          <a:prstGeom prst="rect">
            <a:avLst/>
          </a:prstGeom>
          <a:noFill/>
        </p:spPr>
        <p:txBody>
          <a:bodyPr wrap="none" rtlCol="0">
            <a:spAutoFit/>
          </a:bodyPr>
          <a:lstStyle/>
          <a:p>
            <a:r>
              <a:rPr lang="en-US" dirty="0" smtClean="0"/>
              <a:t>Shaded areas are confidence 5/95%</a:t>
            </a:r>
          </a:p>
          <a:p>
            <a:r>
              <a:rPr lang="en-US" dirty="0" smtClean="0"/>
              <a:t>confidence intervals.</a:t>
            </a:r>
          </a:p>
          <a:p>
            <a:endParaRPr lang="en-US" dirty="0"/>
          </a:p>
          <a:p>
            <a:r>
              <a:rPr lang="en-US" dirty="0" smtClean="0"/>
              <a:t>Suppression of blocking frequency</a:t>
            </a:r>
          </a:p>
          <a:p>
            <a:r>
              <a:rPr lang="en-US" dirty="0" smtClean="0"/>
              <a:t>in the east Pacific and Atlantic </a:t>
            </a:r>
          </a:p>
          <a:p>
            <a:r>
              <a:rPr lang="en-US" dirty="0" smtClean="0"/>
              <a:t>under strong MJO.  Day +6 GEFS</a:t>
            </a:r>
          </a:p>
          <a:p>
            <a:r>
              <a:rPr lang="en-US" dirty="0" smtClean="0"/>
              <a:t>nicely replicates this suppression.</a:t>
            </a:r>
            <a:endParaRPr lang="en-US" dirty="0"/>
          </a:p>
        </p:txBody>
      </p:sp>
    </p:spTree>
    <p:extLst>
      <p:ext uri="{BB962C8B-B14F-4D97-AF65-F5344CB8AC3E}">
        <p14:creationId xmlns:p14="http://schemas.microsoft.com/office/powerpoint/2010/main" val="304153131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F35564-EB55-E244-9EF3-03A5D779E29E}" type="slidenum">
              <a:rPr lang="en-US" smtClean="0"/>
              <a:t>48</a:t>
            </a:fld>
            <a:endParaRPr lang="en-US"/>
          </a:p>
        </p:txBody>
      </p:sp>
      <p:pic>
        <p:nvPicPr>
          <p:cNvPr id="5" name="Picture 4" descr="Z500_strong_MJO_DJF_theta-9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27" y="927606"/>
            <a:ext cx="7305884" cy="5930394"/>
          </a:xfrm>
          <a:prstGeom prst="rect">
            <a:avLst/>
          </a:prstGeom>
        </p:spPr>
      </p:pic>
      <p:sp>
        <p:nvSpPr>
          <p:cNvPr id="2" name="Title 1"/>
          <p:cNvSpPr>
            <a:spLocks noGrp="1"/>
          </p:cNvSpPr>
          <p:nvPr>
            <p:ph type="title"/>
          </p:nvPr>
        </p:nvSpPr>
        <p:spPr>
          <a:xfrm>
            <a:off x="441061" y="241420"/>
            <a:ext cx="8229600" cy="620901"/>
          </a:xfrm>
        </p:spPr>
        <p:txBody>
          <a:bodyPr>
            <a:noAutofit/>
          </a:bodyPr>
          <a:lstStyle/>
          <a:p>
            <a:r>
              <a:rPr lang="en-US" sz="3200" dirty="0" smtClean="0"/>
              <a:t>Z500 anomalies under strong </a:t>
            </a:r>
            <a:br>
              <a:rPr lang="en-US" sz="3200" dirty="0" smtClean="0"/>
            </a:br>
            <a:r>
              <a:rPr lang="en-US" sz="3200" dirty="0" smtClean="0"/>
              <a:t>(6-day lagged) Indian Ocean MJO</a:t>
            </a:r>
            <a:endParaRPr lang="en-US" sz="3200" dirty="0"/>
          </a:p>
        </p:txBody>
      </p:sp>
    </p:spTree>
    <p:extLst>
      <p:ext uri="{BB962C8B-B14F-4D97-AF65-F5344CB8AC3E}">
        <p14:creationId xmlns:p14="http://schemas.microsoft.com/office/powerpoint/2010/main" val="11332076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ock_freqanom_anal_strong_MJO_DJF_lag_theta-90_f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81112"/>
            <a:ext cx="4612472" cy="5676888"/>
          </a:xfrm>
          <a:prstGeom prst="rect">
            <a:avLst/>
          </a:prstGeom>
        </p:spPr>
      </p:pic>
      <p:sp>
        <p:nvSpPr>
          <p:cNvPr id="2" name="Title 1"/>
          <p:cNvSpPr>
            <a:spLocks noGrp="1"/>
          </p:cNvSpPr>
          <p:nvPr>
            <p:ph type="title"/>
          </p:nvPr>
        </p:nvSpPr>
        <p:spPr>
          <a:xfrm>
            <a:off x="191361" y="121785"/>
            <a:ext cx="8647142" cy="1148253"/>
          </a:xfrm>
        </p:spPr>
        <p:txBody>
          <a:bodyPr>
            <a:noAutofit/>
          </a:bodyPr>
          <a:lstStyle/>
          <a:p>
            <a:r>
              <a:rPr lang="en-US" sz="3200" dirty="0" smtClean="0"/>
              <a:t>How does (observed) blocking frequency change </a:t>
            </a:r>
            <a:br>
              <a:rPr lang="en-US" sz="3200" dirty="0" smtClean="0"/>
            </a:br>
            <a:r>
              <a:rPr lang="en-US" sz="3200" dirty="0" smtClean="0"/>
              <a:t>according to the </a:t>
            </a:r>
            <a:r>
              <a:rPr lang="en-US" sz="3200" dirty="0" smtClean="0">
                <a:solidFill>
                  <a:srgbClr val="FF0000"/>
                </a:solidFill>
              </a:rPr>
              <a:t>lag time </a:t>
            </a:r>
            <a:r>
              <a:rPr lang="en-US" sz="3200" dirty="0" smtClean="0"/>
              <a:t>of the MJO?</a:t>
            </a:r>
            <a:endParaRPr lang="en-US" sz="3200" dirty="0"/>
          </a:p>
        </p:txBody>
      </p:sp>
      <p:sp>
        <p:nvSpPr>
          <p:cNvPr id="4" name="Slide Number Placeholder 3"/>
          <p:cNvSpPr>
            <a:spLocks noGrp="1"/>
          </p:cNvSpPr>
          <p:nvPr>
            <p:ph type="sldNum" sz="quarter" idx="12"/>
          </p:nvPr>
        </p:nvSpPr>
        <p:spPr/>
        <p:txBody>
          <a:bodyPr/>
          <a:lstStyle/>
          <a:p>
            <a:fld id="{79F35564-EB55-E244-9EF3-03A5D779E29E}" type="slidenum">
              <a:rPr lang="en-US" smtClean="0"/>
              <a:t>49</a:t>
            </a:fld>
            <a:endParaRPr lang="en-US" dirty="0"/>
          </a:p>
        </p:txBody>
      </p:sp>
      <p:sp>
        <p:nvSpPr>
          <p:cNvPr id="6" name="TextBox 5"/>
          <p:cNvSpPr txBox="1"/>
          <p:nvPr/>
        </p:nvSpPr>
        <p:spPr>
          <a:xfrm>
            <a:off x="4993223" y="1548403"/>
            <a:ext cx="3985929" cy="4622677"/>
          </a:xfrm>
          <a:prstGeom prst="rect">
            <a:avLst/>
          </a:prstGeom>
          <a:noFill/>
        </p:spPr>
        <p:txBody>
          <a:bodyPr wrap="square" rtlCol="0">
            <a:spAutoFit/>
          </a:bodyPr>
          <a:lstStyle/>
          <a:p>
            <a:r>
              <a:rPr lang="en-US" sz="1600" dirty="0" smtClean="0"/>
              <a:t>Top panel is unconditional DJF blocking</a:t>
            </a:r>
          </a:p>
          <a:p>
            <a:r>
              <a:rPr lang="en-US" sz="1600" dirty="0" smtClean="0"/>
              <a:t>frequency, for reference.  Bottom panel is</a:t>
            </a:r>
          </a:p>
          <a:p>
            <a:r>
              <a:rPr lang="en-US" sz="1600" dirty="0" smtClean="0"/>
              <a:t>difference in strong MJO blocking frequency</a:t>
            </a:r>
          </a:p>
          <a:p>
            <a:r>
              <a:rPr lang="en-US" sz="1600" dirty="0" smtClean="0"/>
              <a:t>from unconditional DJF average as a function</a:t>
            </a:r>
          </a:p>
          <a:p>
            <a:r>
              <a:rPr lang="en-US" sz="1600" dirty="0" smtClean="0"/>
              <a:t>of latitude and time lag of MJO data</a:t>
            </a:r>
          </a:p>
          <a:p>
            <a:r>
              <a:rPr lang="en-US" sz="1600" dirty="0" smtClean="0"/>
              <a:t>relative to blocking data.  Blue = less blocks.</a:t>
            </a:r>
          </a:p>
          <a:p>
            <a:endParaRPr lang="en-US" sz="1600" dirty="0"/>
          </a:p>
          <a:p>
            <a:r>
              <a:rPr lang="en-US" sz="1600" dirty="0" smtClean="0"/>
              <a:t>Here, </a:t>
            </a:r>
            <a:r>
              <a:rPr lang="en-US" sz="1600" dirty="0" err="1" smtClean="0"/>
              <a:t>θ</a:t>
            </a:r>
            <a:r>
              <a:rPr lang="en-US" sz="1600" dirty="0" smtClean="0"/>
              <a:t>= -90, i.e., ~ Indian Ocean MJO.</a:t>
            </a:r>
          </a:p>
          <a:p>
            <a:endParaRPr lang="en-US" sz="1600" dirty="0" smtClean="0"/>
          </a:p>
          <a:p>
            <a:r>
              <a:rPr lang="en-US" sz="1600" dirty="0"/>
              <a:t>Here, n-day negative lag </a:t>
            </a:r>
            <a:r>
              <a:rPr lang="en-US" sz="1600" dirty="0" smtClean="0"/>
              <a:t>means </a:t>
            </a:r>
            <a:r>
              <a:rPr lang="en-US" sz="1600" dirty="0"/>
              <a:t>the MJO data was preceding the </a:t>
            </a:r>
            <a:r>
              <a:rPr lang="en-US" sz="1600" dirty="0" smtClean="0"/>
              <a:t>blocking </a:t>
            </a:r>
            <a:r>
              <a:rPr lang="en-US" sz="1600" dirty="0"/>
              <a:t>calculation by n days.</a:t>
            </a:r>
          </a:p>
          <a:p>
            <a:endParaRPr lang="en-US" sz="1600" dirty="0"/>
          </a:p>
          <a:p>
            <a:r>
              <a:rPr lang="en-US" sz="1600" dirty="0" smtClean="0"/>
              <a:t>Again, note strong suppression of blocking</a:t>
            </a:r>
          </a:p>
          <a:p>
            <a:r>
              <a:rPr lang="en-US" sz="1600" dirty="0" smtClean="0"/>
              <a:t>in Pacific both prior to and subsequent to </a:t>
            </a:r>
          </a:p>
          <a:p>
            <a:r>
              <a:rPr lang="en-US" sz="1600" dirty="0" smtClean="0"/>
              <a:t>strong Indian Ocean MJO.  Very strong </a:t>
            </a:r>
          </a:p>
          <a:p>
            <a:r>
              <a:rPr lang="en-US" sz="1600" dirty="0" smtClean="0"/>
              <a:t>suppression of Atlantic block subsequent</a:t>
            </a:r>
          </a:p>
          <a:p>
            <a:r>
              <a:rPr lang="en-US" sz="1600" dirty="0" smtClean="0"/>
              <a:t>to Indian Ocean MJO.  </a:t>
            </a:r>
          </a:p>
        </p:txBody>
      </p:sp>
      <p:cxnSp>
        <p:nvCxnSpPr>
          <p:cNvPr id="7" name="Straight Connector 6"/>
          <p:cNvCxnSpPr/>
          <p:nvPr/>
        </p:nvCxnSpPr>
        <p:spPr>
          <a:xfrm flipV="1">
            <a:off x="595020" y="5223546"/>
            <a:ext cx="3676694" cy="888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77736" y="5211397"/>
            <a:ext cx="3209720" cy="369332"/>
          </a:xfrm>
          <a:prstGeom prst="rect">
            <a:avLst/>
          </a:prstGeom>
          <a:noFill/>
        </p:spPr>
        <p:txBody>
          <a:bodyPr wrap="none" rtlCol="0">
            <a:spAutoFit/>
          </a:bodyPr>
          <a:lstStyle/>
          <a:p>
            <a:r>
              <a:rPr lang="en-US" dirty="0" smtClean="0">
                <a:solidFill>
                  <a:srgbClr val="000090"/>
                </a:solidFill>
                <a:latin typeface="Wingdings"/>
                <a:ea typeface="Wingdings"/>
                <a:cs typeface="Wingdings"/>
                <a:sym typeface="Wingdings"/>
              </a:rPr>
              <a:t></a:t>
            </a:r>
            <a:r>
              <a:rPr lang="en-US" dirty="0" smtClean="0">
                <a:solidFill>
                  <a:srgbClr val="000090"/>
                </a:solidFill>
              </a:rPr>
              <a:t>data from previous 2 slides</a:t>
            </a:r>
            <a:r>
              <a:rPr lang="en-US" dirty="0" smtClean="0">
                <a:solidFill>
                  <a:srgbClr val="000090"/>
                </a:solidFill>
                <a:latin typeface="Wingdings"/>
                <a:ea typeface="Wingdings"/>
                <a:cs typeface="Wingdings"/>
                <a:sym typeface="Wingdings"/>
              </a:rPr>
              <a:t></a:t>
            </a:r>
            <a:endParaRPr lang="en-US" dirty="0">
              <a:solidFill>
                <a:srgbClr val="000090"/>
              </a:solidFill>
            </a:endParaRPr>
          </a:p>
        </p:txBody>
      </p:sp>
    </p:spTree>
    <p:extLst>
      <p:ext uri="{BB962C8B-B14F-4D97-AF65-F5344CB8AC3E}">
        <p14:creationId xmlns:p14="http://schemas.microsoft.com/office/powerpoint/2010/main" val="15094991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4683"/>
          </a:xfrm>
        </p:spPr>
        <p:txBody>
          <a:bodyPr>
            <a:normAutofit fontScale="90000"/>
          </a:bodyPr>
          <a:lstStyle/>
          <a:p>
            <a:r>
              <a:rPr lang="en-US" dirty="0" smtClean="0"/>
              <a:t>Regional simulations of past weather</a:t>
            </a:r>
            <a:endParaRPr lang="en-US" dirty="0"/>
          </a:p>
        </p:txBody>
      </p:sp>
      <p:pic>
        <p:nvPicPr>
          <p:cNvPr id="4" name="Picture 3" descr="Screen Shot 2012-10-31 at 8.46.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911" y="1041547"/>
            <a:ext cx="4377137" cy="4070567"/>
          </a:xfrm>
          <a:prstGeom prst="rect">
            <a:avLst/>
          </a:prstGeom>
        </p:spPr>
      </p:pic>
      <p:sp>
        <p:nvSpPr>
          <p:cNvPr id="5" name="TextBox 4"/>
          <p:cNvSpPr txBox="1"/>
          <p:nvPr/>
        </p:nvSpPr>
        <p:spPr>
          <a:xfrm>
            <a:off x="365486" y="5344785"/>
            <a:ext cx="8374257" cy="1200329"/>
          </a:xfrm>
          <a:prstGeom prst="rect">
            <a:avLst/>
          </a:prstGeom>
          <a:noFill/>
        </p:spPr>
        <p:txBody>
          <a:bodyPr wrap="none" rtlCol="0">
            <a:spAutoFit/>
          </a:bodyPr>
          <a:lstStyle/>
          <a:p>
            <a:r>
              <a:rPr lang="en-US" dirty="0" smtClean="0"/>
              <a:t>Say you’d like to run a realistic, regional simulation of hurricane Rita at high resolution</a:t>
            </a:r>
          </a:p>
          <a:p>
            <a:r>
              <a:rPr lang="en-US" dirty="0" smtClean="0"/>
              <a:t>and not get the false skill that you will get if you force it with observed lateral boundary </a:t>
            </a:r>
          </a:p>
          <a:p>
            <a:r>
              <a:rPr lang="en-US" dirty="0" smtClean="0"/>
              <a:t>conditions.  Where can you get lateral boundary conditions from a current-generation </a:t>
            </a:r>
          </a:p>
          <a:p>
            <a:r>
              <a:rPr lang="en-US" dirty="0" smtClean="0"/>
              <a:t>larger-scale forecast?</a:t>
            </a:r>
            <a:endParaRPr lang="en-US" dirty="0"/>
          </a:p>
        </p:txBody>
      </p:sp>
      <p:sp>
        <p:nvSpPr>
          <p:cNvPr id="6" name="Slide Number Placeholder 5"/>
          <p:cNvSpPr>
            <a:spLocks noGrp="1"/>
          </p:cNvSpPr>
          <p:nvPr>
            <p:ph type="sldNum" sz="quarter" idx="12"/>
          </p:nvPr>
        </p:nvSpPr>
        <p:spPr/>
        <p:txBody>
          <a:bodyPr/>
          <a:lstStyle/>
          <a:p>
            <a:fld id="{4F596C0C-D53C-9C4D-82CB-C2886D962FE0}" type="slidenum">
              <a:rPr lang="en-US" smtClean="0"/>
              <a:t>5</a:t>
            </a:fld>
            <a:endParaRPr lang="en-US"/>
          </a:p>
        </p:txBody>
      </p:sp>
    </p:spTree>
    <p:extLst>
      <p:ext uri="{BB962C8B-B14F-4D97-AF65-F5344CB8AC3E}">
        <p14:creationId xmlns:p14="http://schemas.microsoft.com/office/powerpoint/2010/main" val="2130971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ock_freqanom_anal_strong_MJO_DJF_lag_theta-90_f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81112"/>
            <a:ext cx="4612472" cy="5676888"/>
          </a:xfrm>
          <a:prstGeom prst="rect">
            <a:avLst/>
          </a:prstGeom>
        </p:spPr>
      </p:pic>
      <p:sp>
        <p:nvSpPr>
          <p:cNvPr id="2" name="Title 1"/>
          <p:cNvSpPr>
            <a:spLocks noGrp="1"/>
          </p:cNvSpPr>
          <p:nvPr>
            <p:ph type="title"/>
          </p:nvPr>
        </p:nvSpPr>
        <p:spPr>
          <a:xfrm>
            <a:off x="191361" y="121785"/>
            <a:ext cx="8647142" cy="1148253"/>
          </a:xfrm>
        </p:spPr>
        <p:txBody>
          <a:bodyPr>
            <a:noAutofit/>
          </a:bodyPr>
          <a:lstStyle/>
          <a:p>
            <a:r>
              <a:rPr lang="en-US" sz="3200" dirty="0" smtClean="0"/>
              <a:t>How does (observed) blocking frequency change </a:t>
            </a:r>
            <a:br>
              <a:rPr lang="en-US" sz="3200" dirty="0" smtClean="0"/>
            </a:br>
            <a:r>
              <a:rPr lang="en-US" sz="3200" dirty="0" smtClean="0"/>
              <a:t>according to the </a:t>
            </a:r>
            <a:r>
              <a:rPr lang="en-US" sz="3200" dirty="0" smtClean="0">
                <a:solidFill>
                  <a:srgbClr val="FF0000"/>
                </a:solidFill>
              </a:rPr>
              <a:t>lag time </a:t>
            </a:r>
            <a:r>
              <a:rPr lang="en-US" sz="3200" dirty="0" smtClean="0"/>
              <a:t>of the MJO?</a:t>
            </a:r>
            <a:endParaRPr lang="en-US" sz="3200" dirty="0"/>
          </a:p>
        </p:txBody>
      </p:sp>
      <p:sp>
        <p:nvSpPr>
          <p:cNvPr id="4" name="Slide Number Placeholder 3"/>
          <p:cNvSpPr>
            <a:spLocks noGrp="1"/>
          </p:cNvSpPr>
          <p:nvPr>
            <p:ph type="sldNum" sz="quarter" idx="12"/>
          </p:nvPr>
        </p:nvSpPr>
        <p:spPr/>
        <p:txBody>
          <a:bodyPr/>
          <a:lstStyle/>
          <a:p>
            <a:fld id="{79F35564-EB55-E244-9EF3-03A5D779E29E}" type="slidenum">
              <a:rPr lang="en-US" smtClean="0"/>
              <a:t>50</a:t>
            </a:fld>
            <a:endParaRPr lang="en-US" dirty="0"/>
          </a:p>
        </p:txBody>
      </p:sp>
      <p:sp>
        <p:nvSpPr>
          <p:cNvPr id="3" name="TextBox 2"/>
          <p:cNvSpPr txBox="1"/>
          <p:nvPr/>
        </p:nvSpPr>
        <p:spPr>
          <a:xfrm>
            <a:off x="5390708" y="2522074"/>
            <a:ext cx="3413840" cy="1477328"/>
          </a:xfrm>
          <a:prstGeom prst="rect">
            <a:avLst/>
          </a:prstGeom>
          <a:noFill/>
        </p:spPr>
        <p:txBody>
          <a:bodyPr wrap="none" rtlCol="0">
            <a:spAutoFit/>
          </a:bodyPr>
          <a:lstStyle/>
          <a:p>
            <a:r>
              <a:rPr lang="en-US" dirty="0" smtClean="0"/>
              <a:t>What the heck is happening here?</a:t>
            </a:r>
          </a:p>
          <a:p>
            <a:r>
              <a:rPr lang="en-US" dirty="0" smtClean="0"/>
              <a:t>3-10 days prior to active MJOs in</a:t>
            </a:r>
          </a:p>
          <a:p>
            <a:r>
              <a:rPr lang="en-US" dirty="0" smtClean="0"/>
              <a:t>the Indian Ocean, there is a strong</a:t>
            </a:r>
          </a:p>
          <a:p>
            <a:r>
              <a:rPr lang="en-US" dirty="0" smtClean="0"/>
              <a:t>suppression of blocking in the</a:t>
            </a:r>
          </a:p>
          <a:p>
            <a:r>
              <a:rPr lang="en-US" dirty="0" smtClean="0"/>
              <a:t>Pacific, apparently.</a:t>
            </a:r>
          </a:p>
        </p:txBody>
      </p:sp>
      <p:cxnSp>
        <p:nvCxnSpPr>
          <p:cNvPr id="10" name="Straight Arrow Connector 9"/>
          <p:cNvCxnSpPr/>
          <p:nvPr/>
        </p:nvCxnSpPr>
        <p:spPr>
          <a:xfrm flipH="1">
            <a:off x="2504415" y="3303562"/>
            <a:ext cx="2761961" cy="7459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104941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ock_freqanom_anal_strong_MJO_DJF_lag_theta-90_f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221" y="1270038"/>
            <a:ext cx="4540219" cy="5587962"/>
          </a:xfrm>
          <a:prstGeom prst="rect">
            <a:avLst/>
          </a:prstGeom>
        </p:spPr>
      </p:pic>
      <p:pic>
        <p:nvPicPr>
          <p:cNvPr id="12" name="Picture 11" descr="block_freqanom_anal_strong_MJO_DJF_lag_theta-90_f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70038"/>
            <a:ext cx="4540220" cy="5587962"/>
          </a:xfrm>
          <a:prstGeom prst="rect">
            <a:avLst/>
          </a:prstGeom>
        </p:spPr>
      </p:pic>
      <p:sp>
        <p:nvSpPr>
          <p:cNvPr id="2" name="Title 1"/>
          <p:cNvSpPr>
            <a:spLocks noGrp="1"/>
          </p:cNvSpPr>
          <p:nvPr>
            <p:ph type="title"/>
          </p:nvPr>
        </p:nvSpPr>
        <p:spPr>
          <a:xfrm>
            <a:off x="191361" y="121785"/>
            <a:ext cx="8647142" cy="1148253"/>
          </a:xfrm>
        </p:spPr>
        <p:txBody>
          <a:bodyPr>
            <a:noAutofit/>
          </a:bodyPr>
          <a:lstStyle/>
          <a:p>
            <a:r>
              <a:rPr lang="en-US" sz="3200" dirty="0" smtClean="0"/>
              <a:t>Observed </a:t>
            </a:r>
            <a:r>
              <a:rPr lang="en-US" sz="3200" dirty="0" smtClean="0">
                <a:solidFill>
                  <a:srgbClr val="FF0000"/>
                </a:solidFill>
              </a:rPr>
              <a:t>and forecast </a:t>
            </a:r>
            <a:r>
              <a:rPr lang="en-US" sz="3200" dirty="0" smtClean="0"/>
              <a:t>blocking frequency change </a:t>
            </a:r>
            <a:br>
              <a:rPr lang="en-US" sz="3200" dirty="0" smtClean="0"/>
            </a:br>
            <a:r>
              <a:rPr lang="en-US" sz="3200" dirty="0" smtClean="0"/>
              <a:t>according to the lag time of the MJO</a:t>
            </a:r>
            <a:endParaRPr lang="en-US" sz="3200" dirty="0"/>
          </a:p>
        </p:txBody>
      </p:sp>
      <p:sp>
        <p:nvSpPr>
          <p:cNvPr id="4" name="Slide Number Placeholder 3"/>
          <p:cNvSpPr>
            <a:spLocks noGrp="1"/>
          </p:cNvSpPr>
          <p:nvPr>
            <p:ph type="sldNum" sz="quarter" idx="12"/>
          </p:nvPr>
        </p:nvSpPr>
        <p:spPr/>
        <p:txBody>
          <a:bodyPr/>
          <a:lstStyle/>
          <a:p>
            <a:fld id="{79F35564-EB55-E244-9EF3-03A5D779E29E}" type="slidenum">
              <a:rPr lang="en-US" smtClean="0"/>
              <a:t>51</a:t>
            </a:fld>
            <a:endParaRPr lang="en-US" dirty="0"/>
          </a:p>
        </p:txBody>
      </p:sp>
      <p:sp>
        <p:nvSpPr>
          <p:cNvPr id="6" name="Oval 5"/>
          <p:cNvSpPr/>
          <p:nvPr/>
        </p:nvSpPr>
        <p:spPr>
          <a:xfrm>
            <a:off x="6374139" y="3370485"/>
            <a:ext cx="1278084" cy="140029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26629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ock_freqanom_anal_strong_MJO_DJF_lag_theta-90_f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221" y="1270038"/>
            <a:ext cx="4540219" cy="5587962"/>
          </a:xfrm>
          <a:prstGeom prst="rect">
            <a:avLst/>
          </a:prstGeom>
        </p:spPr>
      </p:pic>
      <p:pic>
        <p:nvPicPr>
          <p:cNvPr id="12" name="Picture 11" descr="block_freqanom_anal_strong_MJO_DJF_lag_theta-90_f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70038"/>
            <a:ext cx="4540220" cy="5587962"/>
          </a:xfrm>
          <a:prstGeom prst="rect">
            <a:avLst/>
          </a:prstGeom>
        </p:spPr>
      </p:pic>
      <p:sp>
        <p:nvSpPr>
          <p:cNvPr id="2" name="Title 1"/>
          <p:cNvSpPr>
            <a:spLocks noGrp="1"/>
          </p:cNvSpPr>
          <p:nvPr>
            <p:ph type="title"/>
          </p:nvPr>
        </p:nvSpPr>
        <p:spPr>
          <a:xfrm>
            <a:off x="191361" y="121785"/>
            <a:ext cx="8647142" cy="1148253"/>
          </a:xfrm>
        </p:spPr>
        <p:txBody>
          <a:bodyPr>
            <a:noAutofit/>
          </a:bodyPr>
          <a:lstStyle/>
          <a:p>
            <a:r>
              <a:rPr lang="en-US" sz="3200" dirty="0" smtClean="0"/>
              <a:t>Observed and forecast blocking frequency change </a:t>
            </a:r>
            <a:br>
              <a:rPr lang="en-US" sz="3200" dirty="0" smtClean="0"/>
            </a:br>
            <a:r>
              <a:rPr lang="en-US" sz="3200" dirty="0" smtClean="0"/>
              <a:t>according to the </a:t>
            </a:r>
            <a:r>
              <a:rPr lang="en-US" sz="3200" dirty="0" smtClean="0">
                <a:solidFill>
                  <a:srgbClr val="FF0000"/>
                </a:solidFill>
              </a:rPr>
              <a:t>lag time </a:t>
            </a:r>
            <a:r>
              <a:rPr lang="en-US" sz="3200" dirty="0" smtClean="0"/>
              <a:t>of the MJO</a:t>
            </a:r>
            <a:endParaRPr lang="en-US" sz="3200" dirty="0"/>
          </a:p>
        </p:txBody>
      </p:sp>
      <p:sp>
        <p:nvSpPr>
          <p:cNvPr id="4" name="Slide Number Placeholder 3"/>
          <p:cNvSpPr>
            <a:spLocks noGrp="1"/>
          </p:cNvSpPr>
          <p:nvPr>
            <p:ph type="sldNum" sz="quarter" idx="12"/>
          </p:nvPr>
        </p:nvSpPr>
        <p:spPr/>
        <p:txBody>
          <a:bodyPr/>
          <a:lstStyle/>
          <a:p>
            <a:fld id="{79F35564-EB55-E244-9EF3-03A5D779E29E}" type="slidenum">
              <a:rPr lang="en-US" smtClean="0"/>
              <a:t>52</a:t>
            </a:fld>
            <a:endParaRPr lang="en-US" dirty="0"/>
          </a:p>
        </p:txBody>
      </p:sp>
      <p:sp>
        <p:nvSpPr>
          <p:cNvPr id="3" name="Rectangle 2"/>
          <p:cNvSpPr/>
          <p:nvPr/>
        </p:nvSpPr>
        <p:spPr>
          <a:xfrm>
            <a:off x="2229107" y="5053029"/>
            <a:ext cx="3410267" cy="1118949"/>
          </a:xfrm>
          <a:prstGeom prst="rect">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forecast frequency of Pacific</a:t>
            </a:r>
          </a:p>
          <a:p>
            <a:pPr algn="ctr"/>
            <a:r>
              <a:rPr lang="en-US" dirty="0" smtClean="0">
                <a:solidFill>
                  <a:schemeClr val="tx1"/>
                </a:solidFill>
              </a:rPr>
              <a:t>blocks prior to Indian Ocean MJO</a:t>
            </a:r>
          </a:p>
          <a:p>
            <a:pPr algn="ctr"/>
            <a:r>
              <a:rPr lang="en-US" dirty="0" smtClean="0">
                <a:solidFill>
                  <a:schemeClr val="tx1"/>
                </a:solidFill>
              </a:rPr>
              <a:t>not suppressed like analyzed.</a:t>
            </a:r>
            <a:endParaRPr lang="en-US" dirty="0">
              <a:solidFill>
                <a:schemeClr val="tx1"/>
              </a:solidFill>
            </a:endParaRPr>
          </a:p>
        </p:txBody>
      </p:sp>
      <p:cxnSp>
        <p:nvCxnSpPr>
          <p:cNvPr id="7" name="Straight Arrow Connector 6"/>
          <p:cNvCxnSpPr/>
          <p:nvPr/>
        </p:nvCxnSpPr>
        <p:spPr>
          <a:xfrm flipV="1">
            <a:off x="5639374" y="4156095"/>
            <a:ext cx="1154517" cy="8969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6374139" y="3370485"/>
            <a:ext cx="1278084" cy="140029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42961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93" y="25983"/>
            <a:ext cx="8916427" cy="1143000"/>
          </a:xfrm>
        </p:spPr>
        <p:txBody>
          <a:bodyPr>
            <a:noAutofit/>
          </a:bodyPr>
          <a:lstStyle/>
          <a:p>
            <a:r>
              <a:rPr lang="en-US" sz="3200" dirty="0" smtClean="0"/>
              <a:t>Flow anomalies associated with suppressed Pacific blocking 5 days prior to active Indian Ocean MJO</a:t>
            </a:r>
            <a:endParaRPr lang="en-US" sz="3200" dirty="0"/>
          </a:p>
        </p:txBody>
      </p:sp>
      <p:sp>
        <p:nvSpPr>
          <p:cNvPr id="4" name="Slide Number Placeholder 3"/>
          <p:cNvSpPr>
            <a:spLocks noGrp="1"/>
          </p:cNvSpPr>
          <p:nvPr>
            <p:ph type="sldNum" sz="quarter" idx="12"/>
          </p:nvPr>
        </p:nvSpPr>
        <p:spPr/>
        <p:txBody>
          <a:bodyPr/>
          <a:lstStyle/>
          <a:p>
            <a:fld id="{79F35564-EB55-E244-9EF3-03A5D779E29E}" type="slidenum">
              <a:rPr lang="en-US" smtClean="0"/>
              <a:t>53</a:t>
            </a:fld>
            <a:endParaRPr lang="en-US"/>
          </a:p>
        </p:txBody>
      </p:sp>
      <p:pic>
        <p:nvPicPr>
          <p:cNvPr id="6" name="Picture 5" descr="Z500_strong_MJO_DJF_theta-90_lag+5day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37" y="1065529"/>
            <a:ext cx="7135971" cy="5792471"/>
          </a:xfrm>
          <a:prstGeom prst="rect">
            <a:avLst/>
          </a:prstGeom>
        </p:spPr>
      </p:pic>
    </p:spTree>
    <p:extLst>
      <p:ext uri="{BB962C8B-B14F-4D97-AF65-F5344CB8AC3E}">
        <p14:creationId xmlns:p14="http://schemas.microsoft.com/office/powerpoint/2010/main" val="372865005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816200"/>
            <a:ext cx="8229600" cy="4525963"/>
          </a:xfrm>
        </p:spPr>
        <p:txBody>
          <a:bodyPr>
            <a:normAutofit/>
          </a:bodyPr>
          <a:lstStyle/>
          <a:p>
            <a:r>
              <a:rPr lang="en-US" dirty="0" smtClean="0"/>
              <a:t>Reforecast data set created for current operational NCEP GEFS.</a:t>
            </a:r>
          </a:p>
          <a:p>
            <a:r>
              <a:rPr lang="en-US" dirty="0" smtClean="0"/>
              <a:t>Reforecast data and real-time forecasts </a:t>
            </a:r>
            <a:r>
              <a:rPr lang="en-US" dirty="0" smtClean="0"/>
              <a:t>available now, or will be soon.</a:t>
            </a:r>
            <a:endParaRPr lang="en-US" dirty="0" smtClean="0"/>
          </a:p>
          <a:p>
            <a:r>
              <a:rPr lang="en-US" dirty="0" smtClean="0"/>
              <a:t>Useful for statistical </a:t>
            </a:r>
            <a:r>
              <a:rPr lang="en-US" dirty="0" smtClean="0"/>
              <a:t>calibration, regional reforecasting, understanding model biases, and much more.</a:t>
            </a:r>
          </a:p>
        </p:txBody>
      </p:sp>
      <p:sp>
        <p:nvSpPr>
          <p:cNvPr id="4" name="Slide Number Placeholder 3"/>
          <p:cNvSpPr>
            <a:spLocks noGrp="1"/>
          </p:cNvSpPr>
          <p:nvPr>
            <p:ph type="sldNum" sz="quarter" idx="12"/>
          </p:nvPr>
        </p:nvSpPr>
        <p:spPr/>
        <p:txBody>
          <a:bodyPr/>
          <a:lstStyle/>
          <a:p>
            <a:fld id="{DC862565-2F34-2D47-B87A-6CC773EB7A2F}" type="slidenum">
              <a:rPr lang="en-US" smtClean="0"/>
              <a:t>54</a:t>
            </a:fld>
            <a:endParaRPr lang="en-US"/>
          </a:p>
        </p:txBody>
      </p:sp>
    </p:spTree>
    <p:extLst>
      <p:ext uri="{BB962C8B-B14F-4D97-AF65-F5344CB8AC3E}">
        <p14:creationId xmlns:p14="http://schemas.microsoft.com/office/powerpoint/2010/main" val="182983973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C862565-2F34-2D47-B87A-6CC773EB7A2F}" type="slidenum">
              <a:rPr lang="en-US" smtClean="0"/>
              <a:t>55</a:t>
            </a:fld>
            <a:endParaRPr lang="en-US"/>
          </a:p>
        </p:txBody>
      </p:sp>
    </p:spTree>
    <p:extLst>
      <p:ext uri="{BB962C8B-B14F-4D97-AF65-F5344CB8AC3E}">
        <p14:creationId xmlns:p14="http://schemas.microsoft.com/office/powerpoint/2010/main" val="272942082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5" name="Picture 23" descr="analog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sp>
        <p:nvSpPr>
          <p:cNvPr id="49" name="Slide Number Placeholder 5"/>
          <p:cNvSpPr>
            <a:spLocks noGrp="1"/>
          </p:cNvSpPr>
          <p:nvPr>
            <p:ph type="sldNum" sz="quarter" idx="12"/>
          </p:nvPr>
        </p:nvSpPr>
        <p:spPr/>
        <p:txBody>
          <a:bodyPr/>
          <a:lstStyle/>
          <a:p>
            <a:fld id="{66792965-FDC9-1F43-AC71-EFF92FB5BE45}" type="slidenum">
              <a:rPr lang="en-US"/>
              <a:pPr/>
              <a:t>56</a:t>
            </a:fld>
            <a:endParaRPr lang="en-US"/>
          </a:p>
        </p:txBody>
      </p:sp>
      <p:pic>
        <p:nvPicPr>
          <p:cNvPr id="13314" name="Picture 2" descr="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0"/>
            <a:ext cx="2743200" cy="211137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analog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nalog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analog_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nalog_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analog_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analog_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analog_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analog_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11" descr="analog_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analog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descr="analog_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analog_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7" name="Picture 15" descr="analog_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analog_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9" name="Picture 17" descr="analog_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analog_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1" name="Picture 19" descr="analog_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analog_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3" name="Picture 21" descr="analog_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analog_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extLst>
            <a:ext uri="{909E8E84-426E-40dd-AFC4-6F175D3DCCD1}">
              <a14:hiddenFill xmlns:a14="http://schemas.microsoft.com/office/drawing/2010/main">
                <a:solidFill>
                  <a:srgbClr val="FFFFFF"/>
                </a:solidFill>
              </a14:hiddenFill>
            </a:ext>
          </a:extLst>
        </p:spPr>
      </p:pic>
      <p:sp>
        <p:nvSpPr>
          <p:cNvPr id="13336" name="Rectangle 24"/>
          <p:cNvSpPr>
            <a:spLocks noChangeArrowheads="1"/>
          </p:cNvSpPr>
          <p:nvPr/>
        </p:nvSpPr>
        <p:spPr bwMode="auto">
          <a:xfrm>
            <a:off x="152400" y="152400"/>
            <a:ext cx="887113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dirty="0" smtClean="0">
                <a:latin typeface="Calibri"/>
                <a:cs typeface="Calibri"/>
              </a:rPr>
              <a:t>Basic analog technique for statistical downscaling (here, v1)</a:t>
            </a:r>
            <a:endParaRPr lang="en-US" dirty="0">
              <a:latin typeface="Calibri"/>
              <a:cs typeface="Calibri"/>
            </a:endParaRPr>
          </a:p>
        </p:txBody>
      </p:sp>
      <p:sp>
        <p:nvSpPr>
          <p:cNvPr id="13337" name="Rectangle 25"/>
          <p:cNvSpPr>
            <a:spLocks noChangeArrowheads="1"/>
          </p:cNvSpPr>
          <p:nvPr/>
        </p:nvSpPr>
        <p:spPr bwMode="auto">
          <a:xfrm>
            <a:off x="228600" y="4648200"/>
            <a:ext cx="2289922" cy="181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latin typeface="Calibri"/>
                <a:cs typeface="Calibri"/>
              </a:rPr>
              <a:t>On the left are old forecasts</a:t>
            </a:r>
          </a:p>
          <a:p>
            <a:r>
              <a:rPr lang="en-US" sz="1400" dirty="0">
                <a:latin typeface="Calibri"/>
                <a:cs typeface="Calibri"/>
              </a:rPr>
              <a:t>similar to today</a:t>
            </a:r>
            <a:r>
              <a:rPr lang="ja-JP" altLang="en-US" sz="1400" dirty="0">
                <a:latin typeface="Calibri"/>
                <a:cs typeface="Calibri"/>
              </a:rPr>
              <a:t>’</a:t>
            </a:r>
            <a:r>
              <a:rPr lang="en-US" sz="1400" dirty="0">
                <a:latin typeface="Calibri"/>
                <a:cs typeface="Calibri"/>
              </a:rPr>
              <a:t>s ensemble-</a:t>
            </a:r>
          </a:p>
          <a:p>
            <a:r>
              <a:rPr lang="en-US" sz="1400" dirty="0">
                <a:latin typeface="Calibri"/>
                <a:cs typeface="Calibri"/>
              </a:rPr>
              <a:t>mean forecast.  For making </a:t>
            </a:r>
          </a:p>
          <a:p>
            <a:r>
              <a:rPr lang="en-US" sz="1400" dirty="0">
                <a:latin typeface="Calibri"/>
                <a:cs typeface="Calibri"/>
              </a:rPr>
              <a:t>probabilistic forecasts,</a:t>
            </a:r>
          </a:p>
          <a:p>
            <a:r>
              <a:rPr lang="en-US" sz="1400" dirty="0">
                <a:latin typeface="Calibri"/>
                <a:cs typeface="Calibri"/>
              </a:rPr>
              <a:t>form an ensemble from </a:t>
            </a:r>
          </a:p>
          <a:p>
            <a:r>
              <a:rPr lang="en-US" sz="1400" dirty="0">
                <a:latin typeface="Calibri"/>
                <a:cs typeface="Calibri"/>
              </a:rPr>
              <a:t>the accompanying</a:t>
            </a:r>
          </a:p>
          <a:p>
            <a:r>
              <a:rPr lang="en-US" sz="1400" dirty="0">
                <a:latin typeface="Calibri"/>
                <a:cs typeface="Calibri"/>
              </a:rPr>
              <a:t>analyzed weather on the</a:t>
            </a:r>
          </a:p>
          <a:p>
            <a:r>
              <a:rPr lang="en-US" sz="1400" dirty="0">
                <a:latin typeface="Calibri"/>
                <a:cs typeface="Calibri"/>
              </a:rPr>
              <a:t>right-hand side.</a:t>
            </a:r>
            <a:endParaRPr lang="en-US" sz="1600" dirty="0">
              <a:latin typeface="Calibri"/>
              <a:cs typeface="Calibri"/>
            </a:endParaRPr>
          </a:p>
        </p:txBody>
      </p:sp>
      <p:sp>
        <p:nvSpPr>
          <p:cNvPr id="13338" name="Line 26"/>
          <p:cNvSpPr>
            <a:spLocks noChangeShapeType="1"/>
          </p:cNvSpPr>
          <p:nvPr/>
        </p:nvSpPr>
        <p:spPr bwMode="auto">
          <a:xfrm flipV="1">
            <a:off x="2209800" y="5334000"/>
            <a:ext cx="609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3339" name="Picture 27" descr="analog_0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41"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grpSp>
        <p:nvGrpSpPr>
          <p:cNvPr id="13361" name="Group 49"/>
          <p:cNvGrpSpPr>
            <a:grpSpLocks/>
          </p:cNvGrpSpPr>
          <p:nvPr/>
        </p:nvGrpSpPr>
        <p:grpSpPr bwMode="auto">
          <a:xfrm>
            <a:off x="304800" y="2438400"/>
            <a:ext cx="1143000" cy="1143000"/>
            <a:chOff x="528" y="384"/>
            <a:chExt cx="768" cy="768"/>
          </a:xfrm>
        </p:grpSpPr>
        <p:sp>
          <p:nvSpPr>
            <p:cNvPr id="13342" name="Oval 30"/>
            <p:cNvSpPr>
              <a:spLocks noChangeArrowheads="1"/>
            </p:cNvSpPr>
            <p:nvPr/>
          </p:nvSpPr>
          <p:spPr bwMode="auto">
            <a:xfrm>
              <a:off x="52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6" name="Oval 34"/>
            <p:cNvSpPr>
              <a:spLocks noChangeArrowheads="1"/>
            </p:cNvSpPr>
            <p:nvPr/>
          </p:nvSpPr>
          <p:spPr bwMode="auto">
            <a:xfrm>
              <a:off x="76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7" name="Oval 35"/>
            <p:cNvSpPr>
              <a:spLocks noChangeArrowheads="1"/>
            </p:cNvSpPr>
            <p:nvPr/>
          </p:nvSpPr>
          <p:spPr bwMode="auto">
            <a:xfrm>
              <a:off x="100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8" name="Oval 36"/>
            <p:cNvSpPr>
              <a:spLocks noChangeArrowheads="1"/>
            </p:cNvSpPr>
            <p:nvPr/>
          </p:nvSpPr>
          <p:spPr bwMode="auto">
            <a:xfrm>
              <a:off x="124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9" name="Oval 37"/>
            <p:cNvSpPr>
              <a:spLocks noChangeArrowheads="1"/>
            </p:cNvSpPr>
            <p:nvPr/>
          </p:nvSpPr>
          <p:spPr bwMode="auto">
            <a:xfrm>
              <a:off x="52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0" name="Oval 38"/>
            <p:cNvSpPr>
              <a:spLocks noChangeArrowheads="1"/>
            </p:cNvSpPr>
            <p:nvPr/>
          </p:nvSpPr>
          <p:spPr bwMode="auto">
            <a:xfrm>
              <a:off x="76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1" name="Oval 39"/>
            <p:cNvSpPr>
              <a:spLocks noChangeArrowheads="1"/>
            </p:cNvSpPr>
            <p:nvPr/>
          </p:nvSpPr>
          <p:spPr bwMode="auto">
            <a:xfrm>
              <a:off x="100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2" name="Oval 40"/>
            <p:cNvSpPr>
              <a:spLocks noChangeArrowheads="1"/>
            </p:cNvSpPr>
            <p:nvPr/>
          </p:nvSpPr>
          <p:spPr bwMode="auto">
            <a:xfrm>
              <a:off x="124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3" name="Oval 41"/>
            <p:cNvSpPr>
              <a:spLocks noChangeArrowheads="1"/>
            </p:cNvSpPr>
            <p:nvPr/>
          </p:nvSpPr>
          <p:spPr bwMode="auto">
            <a:xfrm>
              <a:off x="52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4" name="Oval 42"/>
            <p:cNvSpPr>
              <a:spLocks noChangeArrowheads="1"/>
            </p:cNvSpPr>
            <p:nvPr/>
          </p:nvSpPr>
          <p:spPr bwMode="auto">
            <a:xfrm>
              <a:off x="76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5" name="Oval 43"/>
            <p:cNvSpPr>
              <a:spLocks noChangeArrowheads="1"/>
            </p:cNvSpPr>
            <p:nvPr/>
          </p:nvSpPr>
          <p:spPr bwMode="auto">
            <a:xfrm>
              <a:off x="100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6" name="Oval 44"/>
            <p:cNvSpPr>
              <a:spLocks noChangeArrowheads="1"/>
            </p:cNvSpPr>
            <p:nvPr/>
          </p:nvSpPr>
          <p:spPr bwMode="auto">
            <a:xfrm>
              <a:off x="124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7" name="Oval 45"/>
            <p:cNvSpPr>
              <a:spLocks noChangeArrowheads="1"/>
            </p:cNvSpPr>
            <p:nvPr/>
          </p:nvSpPr>
          <p:spPr bwMode="auto">
            <a:xfrm>
              <a:off x="52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8" name="Oval 46"/>
            <p:cNvSpPr>
              <a:spLocks noChangeArrowheads="1"/>
            </p:cNvSpPr>
            <p:nvPr/>
          </p:nvSpPr>
          <p:spPr bwMode="auto">
            <a:xfrm>
              <a:off x="76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9" name="Oval 47"/>
            <p:cNvSpPr>
              <a:spLocks noChangeArrowheads="1"/>
            </p:cNvSpPr>
            <p:nvPr/>
          </p:nvSpPr>
          <p:spPr bwMode="auto">
            <a:xfrm>
              <a:off x="100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60" name="Oval 48"/>
            <p:cNvSpPr>
              <a:spLocks noChangeArrowheads="1"/>
            </p:cNvSpPr>
            <p:nvPr/>
          </p:nvSpPr>
          <p:spPr bwMode="auto">
            <a:xfrm>
              <a:off x="1248" y="1104"/>
              <a:ext cx="48" cy="48"/>
            </a:xfrm>
            <a:prstGeom prst="ellipse">
              <a:avLst/>
            </a:prstGeom>
            <a:solidFill>
              <a:schemeClr val="bg2"/>
            </a:solidFill>
            <a:ln w="3175">
              <a:solidFill>
                <a:schemeClr val="tx1"/>
              </a:solidFill>
              <a:round/>
              <a:headEnd/>
              <a:tailEnd/>
            </a:ln>
          </p:spPr>
          <p:txBody>
            <a:bodyPr wrap="none" anchor="ctr"/>
            <a:lstStyle/>
            <a:p>
              <a:endParaRPr lang="en-US"/>
            </a:p>
          </p:txBody>
        </p:sp>
      </p:grpSp>
      <p:sp>
        <p:nvSpPr>
          <p:cNvPr id="13362" name="Rectangle 50"/>
          <p:cNvSpPr>
            <a:spLocks noChangeArrowheads="1"/>
          </p:cNvSpPr>
          <p:nvPr/>
        </p:nvSpPr>
        <p:spPr bwMode="auto">
          <a:xfrm>
            <a:off x="457200" y="762000"/>
            <a:ext cx="22860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dirty="0">
                <a:latin typeface="Calibri"/>
                <a:cs typeface="Calibri"/>
              </a:rPr>
              <a:t>Today</a:t>
            </a:r>
            <a:r>
              <a:rPr lang="ja-JP" altLang="en-US" sz="1600" dirty="0">
                <a:latin typeface="Calibri"/>
                <a:cs typeface="Calibri"/>
              </a:rPr>
              <a:t>’</a:t>
            </a:r>
            <a:r>
              <a:rPr lang="en-US" sz="1600" dirty="0">
                <a:latin typeface="Calibri"/>
                <a:cs typeface="Calibri"/>
              </a:rPr>
              <a:t>s ens. mean forecast + </a:t>
            </a:r>
            <a:r>
              <a:rPr lang="en-US" sz="1600" dirty="0" smtClean="0">
                <a:latin typeface="Calibri"/>
                <a:cs typeface="Calibri"/>
              </a:rPr>
              <a:t>subsequent</a:t>
            </a:r>
          </a:p>
          <a:p>
            <a:r>
              <a:rPr lang="en-US" sz="1600" dirty="0" smtClean="0">
                <a:latin typeface="Calibri"/>
                <a:cs typeface="Calibri"/>
              </a:rPr>
              <a:t>analyzed precipitation</a:t>
            </a:r>
            <a:endParaRPr lang="en-US" dirty="0">
              <a:latin typeface="Calibri"/>
              <a:cs typeface="Calibri"/>
            </a:endParaRPr>
          </a:p>
        </p:txBody>
      </p:sp>
      <p:sp>
        <p:nvSpPr>
          <p:cNvPr id="13363" name="Line 51"/>
          <p:cNvSpPr>
            <a:spLocks noChangeShapeType="1"/>
          </p:cNvSpPr>
          <p:nvPr/>
        </p:nvSpPr>
        <p:spPr bwMode="auto">
          <a:xfrm>
            <a:off x="1524000" y="16002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2032845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lide Number Placeholder 5"/>
          <p:cNvSpPr>
            <a:spLocks noGrp="1"/>
          </p:cNvSpPr>
          <p:nvPr>
            <p:ph type="sldNum" sz="quarter" idx="12"/>
          </p:nvPr>
        </p:nvSpPr>
        <p:spPr/>
        <p:txBody>
          <a:bodyPr/>
          <a:lstStyle/>
          <a:p>
            <a:fld id="{2F9C0C1F-7164-FD49-98D8-F25B0D836F0A}" type="slidenum">
              <a:rPr lang="en-US"/>
              <a:pPr/>
              <a:t>57</a:t>
            </a:fld>
            <a:endParaRPr lang="en-US"/>
          </a:p>
        </p:txBody>
      </p:sp>
      <p:pic>
        <p:nvPicPr>
          <p:cNvPr id="52226" name="Picture 2" descr="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2743200" cy="2111375"/>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analog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analog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29" name="Picture 5" descr="analog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analog_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1" name="Picture 7" descr="analog_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2" name="Picture 8" descr="analog_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3" name="Picture 9" descr="analog_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4" name="Picture 10" descr="analog_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5" name="Picture 11" descr="analog_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analog_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7" name="Picture 13" descr="analog_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2238" name="Picture 14" descr="analog_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9" name="Picture 15" descr="analog_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0" name="Picture 16" descr="analog_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1" name="Picture 17" descr="analog_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2" name="Picture 18" descr="analog_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3" name="Picture 19" descr="analog_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4" name="Picture 20" descr="analog_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5" name="Picture 21" descr="analog_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extLst>
            <a:ext uri="{909E8E84-426E-40dd-AFC4-6F175D3DCCD1}">
              <a14:hiddenFill xmlns:a14="http://schemas.microsoft.com/office/drawing/2010/main">
                <a:solidFill>
                  <a:srgbClr val="FFFFFF"/>
                </a:solidFill>
              </a14:hiddenFill>
            </a:ext>
          </a:extLst>
        </p:spPr>
      </p:pic>
      <p:pic>
        <p:nvPicPr>
          <p:cNvPr id="52246" name="Picture 22" descr="analog_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extLst>
            <a:ext uri="{909E8E84-426E-40dd-AFC4-6F175D3DCCD1}">
              <a14:hiddenFill xmlns:a14="http://schemas.microsoft.com/office/drawing/2010/main">
                <a:solidFill>
                  <a:srgbClr val="FFFFFF"/>
                </a:solidFill>
              </a14:hiddenFill>
            </a:ext>
          </a:extLst>
        </p:spPr>
      </p:pic>
      <p:pic>
        <p:nvPicPr>
          <p:cNvPr id="52247" name="Picture 23" descr="analog_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51" name="Picture 27" descr="analog_0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52"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2253"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grpSp>
        <p:nvGrpSpPr>
          <p:cNvPr id="52254" name="Group 30"/>
          <p:cNvGrpSpPr>
            <a:grpSpLocks/>
          </p:cNvGrpSpPr>
          <p:nvPr/>
        </p:nvGrpSpPr>
        <p:grpSpPr bwMode="auto">
          <a:xfrm>
            <a:off x="304800" y="2438400"/>
            <a:ext cx="1143000" cy="1143000"/>
            <a:chOff x="528" y="384"/>
            <a:chExt cx="768" cy="768"/>
          </a:xfrm>
        </p:grpSpPr>
        <p:sp>
          <p:nvSpPr>
            <p:cNvPr id="52255" name="Oval 31"/>
            <p:cNvSpPr>
              <a:spLocks noChangeArrowheads="1"/>
            </p:cNvSpPr>
            <p:nvPr/>
          </p:nvSpPr>
          <p:spPr bwMode="auto">
            <a:xfrm>
              <a:off x="52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6" name="Oval 32"/>
            <p:cNvSpPr>
              <a:spLocks noChangeArrowheads="1"/>
            </p:cNvSpPr>
            <p:nvPr/>
          </p:nvSpPr>
          <p:spPr bwMode="auto">
            <a:xfrm>
              <a:off x="76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7" name="Oval 33"/>
            <p:cNvSpPr>
              <a:spLocks noChangeArrowheads="1"/>
            </p:cNvSpPr>
            <p:nvPr/>
          </p:nvSpPr>
          <p:spPr bwMode="auto">
            <a:xfrm>
              <a:off x="100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8" name="Oval 34"/>
            <p:cNvSpPr>
              <a:spLocks noChangeArrowheads="1"/>
            </p:cNvSpPr>
            <p:nvPr/>
          </p:nvSpPr>
          <p:spPr bwMode="auto">
            <a:xfrm>
              <a:off x="124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9" name="Oval 35"/>
            <p:cNvSpPr>
              <a:spLocks noChangeArrowheads="1"/>
            </p:cNvSpPr>
            <p:nvPr/>
          </p:nvSpPr>
          <p:spPr bwMode="auto">
            <a:xfrm>
              <a:off x="52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0" name="Oval 36"/>
            <p:cNvSpPr>
              <a:spLocks noChangeArrowheads="1"/>
            </p:cNvSpPr>
            <p:nvPr/>
          </p:nvSpPr>
          <p:spPr bwMode="auto">
            <a:xfrm>
              <a:off x="76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1" name="Oval 37"/>
            <p:cNvSpPr>
              <a:spLocks noChangeArrowheads="1"/>
            </p:cNvSpPr>
            <p:nvPr/>
          </p:nvSpPr>
          <p:spPr bwMode="auto">
            <a:xfrm>
              <a:off x="100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2" name="Oval 38"/>
            <p:cNvSpPr>
              <a:spLocks noChangeArrowheads="1"/>
            </p:cNvSpPr>
            <p:nvPr/>
          </p:nvSpPr>
          <p:spPr bwMode="auto">
            <a:xfrm>
              <a:off x="124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3" name="Oval 39"/>
            <p:cNvSpPr>
              <a:spLocks noChangeArrowheads="1"/>
            </p:cNvSpPr>
            <p:nvPr/>
          </p:nvSpPr>
          <p:spPr bwMode="auto">
            <a:xfrm>
              <a:off x="52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4" name="Oval 40"/>
            <p:cNvSpPr>
              <a:spLocks noChangeArrowheads="1"/>
            </p:cNvSpPr>
            <p:nvPr/>
          </p:nvSpPr>
          <p:spPr bwMode="auto">
            <a:xfrm>
              <a:off x="76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5" name="Oval 41"/>
            <p:cNvSpPr>
              <a:spLocks noChangeArrowheads="1"/>
            </p:cNvSpPr>
            <p:nvPr/>
          </p:nvSpPr>
          <p:spPr bwMode="auto">
            <a:xfrm>
              <a:off x="100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6" name="Oval 42"/>
            <p:cNvSpPr>
              <a:spLocks noChangeArrowheads="1"/>
            </p:cNvSpPr>
            <p:nvPr/>
          </p:nvSpPr>
          <p:spPr bwMode="auto">
            <a:xfrm>
              <a:off x="124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7" name="Oval 43"/>
            <p:cNvSpPr>
              <a:spLocks noChangeArrowheads="1"/>
            </p:cNvSpPr>
            <p:nvPr/>
          </p:nvSpPr>
          <p:spPr bwMode="auto">
            <a:xfrm>
              <a:off x="52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8" name="Oval 44"/>
            <p:cNvSpPr>
              <a:spLocks noChangeArrowheads="1"/>
            </p:cNvSpPr>
            <p:nvPr/>
          </p:nvSpPr>
          <p:spPr bwMode="auto">
            <a:xfrm>
              <a:off x="76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9" name="Oval 45"/>
            <p:cNvSpPr>
              <a:spLocks noChangeArrowheads="1"/>
            </p:cNvSpPr>
            <p:nvPr/>
          </p:nvSpPr>
          <p:spPr bwMode="auto">
            <a:xfrm>
              <a:off x="100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70" name="Oval 46"/>
            <p:cNvSpPr>
              <a:spLocks noChangeArrowheads="1"/>
            </p:cNvSpPr>
            <p:nvPr/>
          </p:nvSpPr>
          <p:spPr bwMode="auto">
            <a:xfrm>
              <a:off x="1248" y="1104"/>
              <a:ext cx="48" cy="48"/>
            </a:xfrm>
            <a:prstGeom prst="ellipse">
              <a:avLst/>
            </a:prstGeom>
            <a:solidFill>
              <a:schemeClr val="bg2"/>
            </a:solidFill>
            <a:ln w="3175">
              <a:solidFill>
                <a:schemeClr val="tx1"/>
              </a:solidFill>
              <a:round/>
              <a:headEnd/>
              <a:tailEnd/>
            </a:ln>
          </p:spPr>
          <p:txBody>
            <a:bodyPr wrap="none" anchor="ctr"/>
            <a:lstStyle/>
            <a:p>
              <a:endParaRPr lang="en-US"/>
            </a:p>
          </p:txBody>
        </p:sp>
      </p:grpSp>
      <p:sp>
        <p:nvSpPr>
          <p:cNvPr id="52271" name="Rectangle 47"/>
          <p:cNvSpPr>
            <a:spLocks noChangeArrowheads="1"/>
          </p:cNvSpPr>
          <p:nvPr/>
        </p:nvSpPr>
        <p:spPr bwMode="auto">
          <a:xfrm>
            <a:off x="2971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2" name="Rectangle 48"/>
          <p:cNvSpPr>
            <a:spLocks noChangeArrowheads="1"/>
          </p:cNvSpPr>
          <p:nvPr/>
        </p:nvSpPr>
        <p:spPr bwMode="auto">
          <a:xfrm>
            <a:off x="2971800" y="18288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3" name="Rectangle 49"/>
          <p:cNvSpPr>
            <a:spLocks noChangeArrowheads="1"/>
          </p:cNvSpPr>
          <p:nvPr/>
        </p:nvSpPr>
        <p:spPr bwMode="auto">
          <a:xfrm>
            <a:off x="2971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4" name="Rectangle 50"/>
          <p:cNvSpPr>
            <a:spLocks noChangeArrowheads="1"/>
          </p:cNvSpPr>
          <p:nvPr/>
        </p:nvSpPr>
        <p:spPr bwMode="auto">
          <a:xfrm>
            <a:off x="2971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5" name="Rectangle 51"/>
          <p:cNvSpPr>
            <a:spLocks noChangeArrowheads="1"/>
          </p:cNvSpPr>
          <p:nvPr/>
        </p:nvSpPr>
        <p:spPr bwMode="auto">
          <a:xfrm>
            <a:off x="2971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6" name="Rectangle 52"/>
          <p:cNvSpPr>
            <a:spLocks noChangeArrowheads="1"/>
          </p:cNvSpPr>
          <p:nvPr/>
        </p:nvSpPr>
        <p:spPr bwMode="auto">
          <a:xfrm>
            <a:off x="2971800" y="5791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7" name="Rectangle 53"/>
          <p:cNvSpPr>
            <a:spLocks noChangeArrowheads="1"/>
          </p:cNvSpPr>
          <p:nvPr/>
        </p:nvSpPr>
        <p:spPr bwMode="auto">
          <a:xfrm>
            <a:off x="4495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8" name="Rectangle 54"/>
          <p:cNvSpPr>
            <a:spLocks noChangeArrowheads="1"/>
          </p:cNvSpPr>
          <p:nvPr/>
        </p:nvSpPr>
        <p:spPr bwMode="auto">
          <a:xfrm>
            <a:off x="4495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9" name="Rectangle 55"/>
          <p:cNvSpPr>
            <a:spLocks noChangeArrowheads="1"/>
          </p:cNvSpPr>
          <p:nvPr/>
        </p:nvSpPr>
        <p:spPr bwMode="auto">
          <a:xfrm>
            <a:off x="4495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0" name="Rectangle 56"/>
          <p:cNvSpPr>
            <a:spLocks noChangeArrowheads="1"/>
          </p:cNvSpPr>
          <p:nvPr/>
        </p:nvSpPr>
        <p:spPr bwMode="auto">
          <a:xfrm>
            <a:off x="4495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1" name="Rectangle 57"/>
          <p:cNvSpPr>
            <a:spLocks noChangeArrowheads="1"/>
          </p:cNvSpPr>
          <p:nvPr/>
        </p:nvSpPr>
        <p:spPr bwMode="auto">
          <a:xfrm>
            <a:off x="4495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2" name="Rectangle 58"/>
          <p:cNvSpPr>
            <a:spLocks noChangeArrowheads="1"/>
          </p:cNvSpPr>
          <p:nvPr/>
        </p:nvSpPr>
        <p:spPr bwMode="auto">
          <a:xfrm>
            <a:off x="4495800" y="5791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3" name="Rectangle 59"/>
          <p:cNvSpPr>
            <a:spLocks noChangeArrowheads="1"/>
          </p:cNvSpPr>
          <p:nvPr/>
        </p:nvSpPr>
        <p:spPr bwMode="auto">
          <a:xfrm>
            <a:off x="6019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4" name="Rectangle 60"/>
          <p:cNvSpPr>
            <a:spLocks noChangeArrowheads="1"/>
          </p:cNvSpPr>
          <p:nvPr/>
        </p:nvSpPr>
        <p:spPr bwMode="auto">
          <a:xfrm>
            <a:off x="6019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5" name="Rectangle 61"/>
          <p:cNvSpPr>
            <a:spLocks noChangeArrowheads="1"/>
          </p:cNvSpPr>
          <p:nvPr/>
        </p:nvSpPr>
        <p:spPr bwMode="auto">
          <a:xfrm>
            <a:off x="6019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6" name="Rectangle 62"/>
          <p:cNvSpPr>
            <a:spLocks noChangeArrowheads="1"/>
          </p:cNvSpPr>
          <p:nvPr/>
        </p:nvSpPr>
        <p:spPr bwMode="auto">
          <a:xfrm>
            <a:off x="6019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7" name="Rectangle 63"/>
          <p:cNvSpPr>
            <a:spLocks noChangeArrowheads="1"/>
          </p:cNvSpPr>
          <p:nvPr/>
        </p:nvSpPr>
        <p:spPr bwMode="auto">
          <a:xfrm>
            <a:off x="6019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8" name="Rectangle 64"/>
          <p:cNvSpPr>
            <a:spLocks noChangeArrowheads="1"/>
          </p:cNvSpPr>
          <p:nvPr/>
        </p:nvSpPr>
        <p:spPr bwMode="auto">
          <a:xfrm>
            <a:off x="6019800" y="57912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9" name="Rectangle 65"/>
          <p:cNvSpPr>
            <a:spLocks noChangeArrowheads="1"/>
          </p:cNvSpPr>
          <p:nvPr/>
        </p:nvSpPr>
        <p:spPr bwMode="auto">
          <a:xfrm>
            <a:off x="7543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0" name="Rectangle 66"/>
          <p:cNvSpPr>
            <a:spLocks noChangeArrowheads="1"/>
          </p:cNvSpPr>
          <p:nvPr/>
        </p:nvSpPr>
        <p:spPr bwMode="auto">
          <a:xfrm>
            <a:off x="7543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1" name="Rectangle 67"/>
          <p:cNvSpPr>
            <a:spLocks noChangeArrowheads="1"/>
          </p:cNvSpPr>
          <p:nvPr/>
        </p:nvSpPr>
        <p:spPr bwMode="auto">
          <a:xfrm>
            <a:off x="7543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2" name="Rectangle 68"/>
          <p:cNvSpPr>
            <a:spLocks noChangeArrowheads="1"/>
          </p:cNvSpPr>
          <p:nvPr/>
        </p:nvSpPr>
        <p:spPr bwMode="auto">
          <a:xfrm>
            <a:off x="7543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3" name="Rectangle 69"/>
          <p:cNvSpPr>
            <a:spLocks noChangeArrowheads="1"/>
          </p:cNvSpPr>
          <p:nvPr/>
        </p:nvSpPr>
        <p:spPr bwMode="auto">
          <a:xfrm>
            <a:off x="7543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4" name="Rectangle 70"/>
          <p:cNvSpPr>
            <a:spLocks noChangeArrowheads="1"/>
          </p:cNvSpPr>
          <p:nvPr/>
        </p:nvSpPr>
        <p:spPr bwMode="auto">
          <a:xfrm>
            <a:off x="7543800" y="57912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5" name="Rectangle 71"/>
          <p:cNvSpPr>
            <a:spLocks noChangeArrowheads="1"/>
          </p:cNvSpPr>
          <p:nvPr/>
        </p:nvSpPr>
        <p:spPr bwMode="auto">
          <a:xfrm>
            <a:off x="1066800" y="5257800"/>
            <a:ext cx="1608659"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dirty="0">
                <a:latin typeface="Calibri"/>
                <a:cs typeface="Calibri"/>
              </a:rPr>
              <a:t>Form an</a:t>
            </a:r>
          </a:p>
          <a:p>
            <a:r>
              <a:rPr lang="en-US" sz="1800" dirty="0">
                <a:latin typeface="Calibri"/>
                <a:cs typeface="Calibri"/>
              </a:rPr>
              <a:t>ensemble from</a:t>
            </a:r>
          </a:p>
          <a:p>
            <a:r>
              <a:rPr lang="en-US" sz="1800" dirty="0">
                <a:latin typeface="Calibri"/>
                <a:cs typeface="Calibri"/>
              </a:rPr>
              <a:t>these</a:t>
            </a:r>
            <a:endParaRPr lang="en-US" dirty="0">
              <a:latin typeface="Calibri"/>
              <a:cs typeface="Calibri"/>
            </a:endParaRPr>
          </a:p>
        </p:txBody>
      </p:sp>
      <p:sp>
        <p:nvSpPr>
          <p:cNvPr id="52296" name="Line 72"/>
          <p:cNvSpPr>
            <a:spLocks noChangeShapeType="1"/>
          </p:cNvSpPr>
          <p:nvPr/>
        </p:nvSpPr>
        <p:spPr bwMode="auto">
          <a:xfrm flipV="1">
            <a:off x="2286000" y="4114800"/>
            <a:ext cx="11430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p:cNvSpPr/>
          <p:nvPr/>
        </p:nvSpPr>
        <p:spPr>
          <a:xfrm>
            <a:off x="1143000" y="152400"/>
            <a:ext cx="6781800" cy="523220"/>
          </a:xfrm>
          <a:prstGeom prst="rect">
            <a:avLst/>
          </a:prstGeom>
        </p:spPr>
        <p:txBody>
          <a:bodyPr wrap="square">
            <a:spAutoFit/>
          </a:bodyPr>
          <a:lstStyle/>
          <a:p>
            <a:r>
              <a:rPr lang="en-US" sz="2800" dirty="0">
                <a:latin typeface="Calibri"/>
                <a:cs typeface="Calibri"/>
              </a:rPr>
              <a:t>Analog technique for statistical downscaling</a:t>
            </a:r>
          </a:p>
        </p:txBody>
      </p:sp>
    </p:spTree>
    <p:extLst>
      <p:ext uri="{BB962C8B-B14F-4D97-AF65-F5344CB8AC3E}">
        <p14:creationId xmlns:p14="http://schemas.microsoft.com/office/powerpoint/2010/main" val="204759561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with basic analog </a:t>
            </a:r>
            <a:br>
              <a:rPr lang="en-US" dirty="0" smtClean="0"/>
            </a:br>
            <a:r>
              <a:rPr lang="en-US" dirty="0" smtClean="0"/>
              <a:t>reforecast technique</a:t>
            </a:r>
            <a:endParaRPr lang="en-US" dirty="0"/>
          </a:p>
        </p:txBody>
      </p:sp>
      <p:pic>
        <p:nvPicPr>
          <p:cNvPr id="5" name="Picture 4" descr="histogram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47" y="1606083"/>
            <a:ext cx="7032752" cy="5079210"/>
          </a:xfrm>
          <a:prstGeom prst="rect">
            <a:avLst/>
          </a:prstGeom>
        </p:spPr>
      </p:pic>
      <p:sp>
        <p:nvSpPr>
          <p:cNvPr id="6" name="TextBox 5"/>
          <p:cNvSpPr txBox="1"/>
          <p:nvPr/>
        </p:nvSpPr>
        <p:spPr>
          <a:xfrm>
            <a:off x="6531429" y="2240643"/>
            <a:ext cx="2435958" cy="3693319"/>
          </a:xfrm>
          <a:prstGeom prst="rect">
            <a:avLst/>
          </a:prstGeom>
          <a:noFill/>
        </p:spPr>
        <p:txBody>
          <a:bodyPr wrap="none" rtlCol="0">
            <a:spAutoFit/>
          </a:bodyPr>
          <a:lstStyle/>
          <a:p>
            <a:r>
              <a:rPr lang="en-US" dirty="0" smtClean="0"/>
              <a:t>Say today’s forecast is </a:t>
            </a:r>
          </a:p>
          <a:p>
            <a:r>
              <a:rPr lang="en-US" dirty="0" smtClean="0"/>
              <a:t>for 20 mm.  There</a:t>
            </a:r>
          </a:p>
          <a:p>
            <a:r>
              <a:rPr lang="en-US" dirty="0" smtClean="0"/>
              <a:t>are more forecasts</a:t>
            </a:r>
          </a:p>
          <a:p>
            <a:r>
              <a:rPr lang="en-US" dirty="0" smtClean="0"/>
              <a:t>slightly less than 20 mm</a:t>
            </a:r>
          </a:p>
          <a:p>
            <a:r>
              <a:rPr lang="en-US" dirty="0" smtClean="0"/>
              <a:t>than slightly more than</a:t>
            </a:r>
          </a:p>
          <a:p>
            <a:r>
              <a:rPr lang="en-US" dirty="0" smtClean="0"/>
              <a:t>20 mm.</a:t>
            </a:r>
          </a:p>
          <a:p>
            <a:endParaRPr lang="en-US" dirty="0"/>
          </a:p>
          <a:p>
            <a:r>
              <a:rPr lang="en-US" dirty="0" smtClean="0"/>
              <a:t>Assuming correlation</a:t>
            </a:r>
          </a:p>
          <a:p>
            <a:r>
              <a:rPr lang="en-US" dirty="0" smtClean="0"/>
              <a:t>between forecast and</a:t>
            </a:r>
          </a:p>
          <a:p>
            <a:r>
              <a:rPr lang="en-US" dirty="0" smtClean="0"/>
              <a:t>observations, analogs</a:t>
            </a:r>
          </a:p>
          <a:p>
            <a:r>
              <a:rPr lang="en-US" dirty="0" smtClean="0"/>
              <a:t>will be biased toward</a:t>
            </a:r>
          </a:p>
          <a:p>
            <a:r>
              <a:rPr lang="en-US" dirty="0" smtClean="0"/>
              <a:t>lower precipitation</a:t>
            </a:r>
          </a:p>
          <a:p>
            <a:r>
              <a:rPr lang="en-US" dirty="0" smtClean="0"/>
              <a:t>amounts.</a:t>
            </a:r>
            <a:endParaRPr lang="en-US" dirty="0"/>
          </a:p>
        </p:txBody>
      </p:sp>
      <p:cxnSp>
        <p:nvCxnSpPr>
          <p:cNvPr id="8" name="Straight Arrow Connector 7"/>
          <p:cNvCxnSpPr/>
          <p:nvPr/>
        </p:nvCxnSpPr>
        <p:spPr>
          <a:xfrm>
            <a:off x="3116692" y="3329214"/>
            <a:ext cx="0" cy="12065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710639" y="3329214"/>
            <a:ext cx="0" cy="916215"/>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540331" y="3329214"/>
            <a:ext cx="0" cy="1124857"/>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DC862565-2F34-2D47-B87A-6CC773EB7A2F}" type="slidenum">
              <a:rPr lang="en-US" smtClean="0"/>
              <a:t>58</a:t>
            </a:fld>
            <a:endParaRPr lang="en-US"/>
          </a:p>
        </p:txBody>
      </p:sp>
    </p:spTree>
    <p:extLst>
      <p:ext uri="{BB962C8B-B14F-4D97-AF65-F5344CB8AC3E}">
        <p14:creationId xmlns:p14="http://schemas.microsoft.com/office/powerpoint/2010/main" val="25994191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“Rank” analog procedure</a:t>
            </a:r>
            <a:endParaRPr lang="en-US" dirty="0"/>
          </a:p>
        </p:txBody>
      </p:sp>
      <p:sp>
        <p:nvSpPr>
          <p:cNvPr id="3" name="Content Placeholder 2"/>
          <p:cNvSpPr>
            <a:spLocks noGrp="1"/>
          </p:cNvSpPr>
          <p:nvPr>
            <p:ph idx="1"/>
          </p:nvPr>
        </p:nvSpPr>
        <p:spPr/>
        <p:txBody>
          <a:bodyPr/>
          <a:lstStyle/>
          <a:p>
            <a:r>
              <a:rPr lang="en-US" dirty="0" smtClean="0"/>
              <a:t>Convert precipitation forecast time series to ranks:</a:t>
            </a:r>
          </a:p>
          <a:p>
            <a:pPr marL="0" indent="0">
              <a:buNone/>
            </a:pPr>
            <a:endParaRPr lang="en-US" dirty="0" smtClean="0"/>
          </a:p>
          <a:p>
            <a:pPr marL="0" indent="0">
              <a:buNone/>
            </a:pPr>
            <a:r>
              <a:rPr lang="en-US" sz="1600" dirty="0" smtClean="0">
                <a:latin typeface="Courier"/>
                <a:cs typeface="Courier"/>
              </a:rPr>
              <a:t>x   = [0,   0,    7, 15,   1,  3, 6, 4,   1, 2, 12, 5, 6, </a:t>
            </a:r>
            <a:r>
              <a:rPr lang="en-US" sz="1600" dirty="0" smtClean="0">
                <a:solidFill>
                  <a:srgbClr val="FF0000"/>
                </a:solidFill>
                <a:latin typeface="Courier"/>
                <a:cs typeface="Courier"/>
              </a:rPr>
              <a:t>8</a:t>
            </a:r>
            <a:r>
              <a:rPr lang="en-US" sz="1600" dirty="0" smtClean="0">
                <a:latin typeface="Courier"/>
                <a:cs typeface="Courier"/>
              </a:rPr>
              <a:t>]</a:t>
            </a:r>
          </a:p>
          <a:p>
            <a:pPr marL="0" indent="0">
              <a:buNone/>
            </a:pPr>
            <a:endParaRPr lang="en-US" sz="1600" dirty="0" smtClean="0">
              <a:latin typeface="Courier"/>
              <a:cs typeface="Courier"/>
            </a:endParaRPr>
          </a:p>
          <a:p>
            <a:pPr marL="0" indent="0">
              <a:buNone/>
            </a:pPr>
            <a:r>
              <a:rPr lang="en-US" sz="1600" dirty="0" smtClean="0">
                <a:latin typeface="Courier"/>
                <a:cs typeface="Courier"/>
              </a:rPr>
              <a:t>x(r)= [1.5, 1.5, 11, 14, 3.5,  6, 9, 7, 3.5, 5, 13, 8,10,</a:t>
            </a:r>
            <a:r>
              <a:rPr lang="en-US" sz="1600" dirty="0" smtClean="0">
                <a:solidFill>
                  <a:srgbClr val="FF0000"/>
                </a:solidFill>
                <a:latin typeface="Courier"/>
                <a:cs typeface="Courier"/>
              </a:rPr>
              <a:t>12</a:t>
            </a:r>
            <a:r>
              <a:rPr lang="en-US" sz="1600" dirty="0" smtClean="0">
                <a:latin typeface="Courier"/>
                <a:cs typeface="Courier"/>
              </a:rPr>
              <a:t>] </a:t>
            </a:r>
            <a:endParaRPr lang="en-US" sz="1600" dirty="0">
              <a:latin typeface="Courier"/>
              <a:cs typeface="Courier"/>
            </a:endParaRPr>
          </a:p>
        </p:txBody>
      </p:sp>
      <p:sp>
        <p:nvSpPr>
          <p:cNvPr id="4" name="TextBox 3"/>
          <p:cNvSpPr txBox="1"/>
          <p:nvPr/>
        </p:nvSpPr>
        <p:spPr>
          <a:xfrm>
            <a:off x="7302204" y="2473712"/>
            <a:ext cx="867921" cy="369332"/>
          </a:xfrm>
          <a:prstGeom prst="rect">
            <a:avLst/>
          </a:prstGeom>
          <a:noFill/>
        </p:spPr>
        <p:txBody>
          <a:bodyPr wrap="none" rtlCol="0">
            <a:spAutoFit/>
          </a:bodyPr>
          <a:lstStyle/>
          <a:p>
            <a:r>
              <a:rPr lang="en-US" dirty="0" smtClean="0">
                <a:solidFill>
                  <a:srgbClr val="FF0000"/>
                </a:solidFill>
              </a:rPr>
              <a:t>today’s </a:t>
            </a:r>
            <a:endParaRPr lang="en-US" dirty="0">
              <a:solidFill>
                <a:srgbClr val="FF0000"/>
              </a:solidFill>
            </a:endParaRPr>
          </a:p>
        </p:txBody>
      </p:sp>
      <p:cxnSp>
        <p:nvCxnSpPr>
          <p:cNvPr id="6" name="Straight Arrow Connector 5"/>
          <p:cNvCxnSpPr/>
          <p:nvPr/>
        </p:nvCxnSpPr>
        <p:spPr>
          <a:xfrm flipH="1">
            <a:off x="7667786" y="2871617"/>
            <a:ext cx="75826" cy="2748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DC862565-2F34-2D47-B87A-6CC773EB7A2F}" type="slidenum">
              <a:rPr lang="en-US" smtClean="0"/>
              <a:t>59</a:t>
            </a:fld>
            <a:endParaRPr lang="en-US"/>
          </a:p>
        </p:txBody>
      </p:sp>
    </p:spTree>
    <p:extLst>
      <p:ext uri="{BB962C8B-B14F-4D97-AF65-F5344CB8AC3E}">
        <p14:creationId xmlns:p14="http://schemas.microsoft.com/office/powerpoint/2010/main" val="17707325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75" y="73237"/>
            <a:ext cx="8410725" cy="1239940"/>
          </a:xfrm>
        </p:spPr>
        <p:txBody>
          <a:bodyPr>
            <a:normAutofit/>
          </a:bodyPr>
          <a:lstStyle/>
          <a:p>
            <a:r>
              <a:rPr lang="en-US" sz="3600" dirty="0" smtClean="0"/>
              <a:t>Change in blocking frequency under </a:t>
            </a:r>
            <a:r>
              <a:rPr lang="en-US" sz="3600" dirty="0" smtClean="0"/>
              <a:t/>
            </a:r>
            <a:br>
              <a:rPr lang="en-US" sz="3600" dirty="0" smtClean="0"/>
            </a:br>
            <a:r>
              <a:rPr lang="en-US" sz="3600" dirty="0" smtClean="0"/>
              <a:t>strong </a:t>
            </a:r>
            <a:r>
              <a:rPr lang="en-US" sz="3600" dirty="0" smtClean="0"/>
              <a:t>Indian Ocean MJO</a:t>
            </a:r>
            <a:endParaRPr lang="en-US" sz="3600" dirty="0"/>
          </a:p>
        </p:txBody>
      </p:sp>
      <p:sp>
        <p:nvSpPr>
          <p:cNvPr id="4" name="Slide Number Placeholder 3"/>
          <p:cNvSpPr>
            <a:spLocks noGrp="1"/>
          </p:cNvSpPr>
          <p:nvPr>
            <p:ph type="sldNum" sz="quarter" idx="12"/>
          </p:nvPr>
        </p:nvSpPr>
        <p:spPr/>
        <p:txBody>
          <a:bodyPr/>
          <a:lstStyle/>
          <a:p>
            <a:fld id="{79F35564-EB55-E244-9EF3-03A5D779E29E}" type="slidenum">
              <a:rPr lang="en-US" smtClean="0"/>
              <a:t>6</a:t>
            </a:fld>
            <a:endParaRPr lang="en-US"/>
          </a:p>
        </p:txBody>
      </p:sp>
      <p:pic>
        <p:nvPicPr>
          <p:cNvPr id="3" name="Picture 2" descr="Screen Shot 2012-10-31 at 8.41.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36" y="1227739"/>
            <a:ext cx="6521401" cy="4369700"/>
          </a:xfrm>
          <a:prstGeom prst="rect">
            <a:avLst/>
          </a:prstGeom>
        </p:spPr>
      </p:pic>
      <p:sp>
        <p:nvSpPr>
          <p:cNvPr id="7" name="TextBox 6"/>
          <p:cNvSpPr txBox="1"/>
          <p:nvPr/>
        </p:nvSpPr>
        <p:spPr>
          <a:xfrm>
            <a:off x="276075" y="5466399"/>
            <a:ext cx="8263801" cy="1200329"/>
          </a:xfrm>
          <a:prstGeom prst="rect">
            <a:avLst/>
          </a:prstGeom>
          <a:noFill/>
        </p:spPr>
        <p:txBody>
          <a:bodyPr wrap="none" rtlCol="0">
            <a:spAutoFit/>
          </a:bodyPr>
          <a:lstStyle/>
          <a:p>
            <a:r>
              <a:rPr lang="en-US" dirty="0" smtClean="0"/>
              <a:t>The atmosphere suppresses blocking subsequent to an active Indian-Ocean Madden-</a:t>
            </a:r>
          </a:p>
          <a:p>
            <a:r>
              <a:rPr lang="en-US" dirty="0" smtClean="0"/>
              <a:t>Julian Oscillation (MJO) during the Northern Hemisphere winter.  Does the forecast </a:t>
            </a:r>
          </a:p>
          <a:p>
            <a:r>
              <a:rPr lang="en-US" dirty="0" smtClean="0"/>
              <a:t>model suppress blocking as well?  How can one detect that with only a season or so of </a:t>
            </a:r>
          </a:p>
          <a:p>
            <a:r>
              <a:rPr lang="en-US" dirty="0" smtClean="0"/>
              <a:t>past forecasts and with both blocking and strong MJOs happening infrequently?</a:t>
            </a:r>
            <a:endParaRPr lang="en-US" dirty="0"/>
          </a:p>
        </p:txBody>
      </p:sp>
    </p:spTree>
    <p:extLst>
      <p:ext uri="{BB962C8B-B14F-4D97-AF65-F5344CB8AC3E}">
        <p14:creationId xmlns:p14="http://schemas.microsoft.com/office/powerpoint/2010/main" val="13041146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“Rank” analog procedure</a:t>
            </a:r>
            <a:endParaRPr lang="en-US" dirty="0"/>
          </a:p>
        </p:txBody>
      </p:sp>
      <p:sp>
        <p:nvSpPr>
          <p:cNvPr id="3" name="Content Placeholder 2"/>
          <p:cNvSpPr>
            <a:spLocks noGrp="1"/>
          </p:cNvSpPr>
          <p:nvPr>
            <p:ph idx="1"/>
          </p:nvPr>
        </p:nvSpPr>
        <p:spPr/>
        <p:txBody>
          <a:bodyPr/>
          <a:lstStyle/>
          <a:p>
            <a:r>
              <a:rPr lang="en-US" dirty="0" smtClean="0"/>
              <a:t>Convert precipitation forecast time series to ranks:</a:t>
            </a:r>
          </a:p>
          <a:p>
            <a:pPr marL="0" indent="0">
              <a:buNone/>
            </a:pPr>
            <a:endParaRPr lang="en-US" dirty="0" smtClean="0"/>
          </a:p>
          <a:p>
            <a:pPr marL="0" indent="0">
              <a:buNone/>
            </a:pPr>
            <a:r>
              <a:rPr lang="en-US" sz="1600" dirty="0" smtClean="0">
                <a:latin typeface="Courier"/>
                <a:cs typeface="Courier"/>
              </a:rPr>
              <a:t>x   = [0,   0,    7, 15,   1,  3, 6, 4,   1, 2, 12, 5, 6, </a:t>
            </a:r>
            <a:r>
              <a:rPr lang="en-US" sz="1600" dirty="0" smtClean="0">
                <a:solidFill>
                  <a:srgbClr val="FF0000"/>
                </a:solidFill>
                <a:latin typeface="Courier"/>
                <a:cs typeface="Courier"/>
              </a:rPr>
              <a:t>8</a:t>
            </a:r>
            <a:r>
              <a:rPr lang="en-US" sz="1600" dirty="0" smtClean="0">
                <a:latin typeface="Courier"/>
                <a:cs typeface="Courier"/>
              </a:rPr>
              <a:t>]</a:t>
            </a:r>
          </a:p>
          <a:p>
            <a:pPr marL="0" indent="0">
              <a:buNone/>
            </a:pPr>
            <a:endParaRPr lang="en-US" sz="1600" dirty="0" smtClean="0">
              <a:latin typeface="Courier"/>
              <a:cs typeface="Courier"/>
            </a:endParaRPr>
          </a:p>
          <a:p>
            <a:pPr marL="0" indent="0">
              <a:buNone/>
            </a:pPr>
            <a:r>
              <a:rPr lang="en-US" sz="1600" dirty="0" smtClean="0">
                <a:latin typeface="Courier"/>
                <a:cs typeface="Courier"/>
              </a:rPr>
              <a:t>x(r)= [1.5, 1.5, 11, 14, 3.5,  6, 9, 7, 3.5, 5, 13, 8,10,</a:t>
            </a:r>
            <a:r>
              <a:rPr lang="en-US" sz="1600" dirty="0" smtClean="0">
                <a:solidFill>
                  <a:srgbClr val="FF0000"/>
                </a:solidFill>
                <a:latin typeface="Courier"/>
                <a:cs typeface="Courier"/>
              </a:rPr>
              <a:t>12</a:t>
            </a:r>
            <a:r>
              <a:rPr lang="en-US" sz="1600" dirty="0" smtClean="0">
                <a:latin typeface="Courier"/>
                <a:cs typeface="Courier"/>
              </a:rPr>
              <a:t>] </a:t>
            </a:r>
            <a:endParaRPr lang="en-US" sz="1600" dirty="0">
              <a:latin typeface="Courier"/>
              <a:cs typeface="Courier"/>
            </a:endParaRPr>
          </a:p>
        </p:txBody>
      </p:sp>
      <p:sp>
        <p:nvSpPr>
          <p:cNvPr id="4" name="TextBox 3"/>
          <p:cNvSpPr txBox="1"/>
          <p:nvPr/>
        </p:nvSpPr>
        <p:spPr>
          <a:xfrm>
            <a:off x="7302204" y="2473712"/>
            <a:ext cx="867921" cy="369332"/>
          </a:xfrm>
          <a:prstGeom prst="rect">
            <a:avLst/>
          </a:prstGeom>
          <a:noFill/>
        </p:spPr>
        <p:txBody>
          <a:bodyPr wrap="none" rtlCol="0">
            <a:spAutoFit/>
          </a:bodyPr>
          <a:lstStyle/>
          <a:p>
            <a:r>
              <a:rPr lang="en-US" dirty="0" smtClean="0">
                <a:solidFill>
                  <a:srgbClr val="FF0000"/>
                </a:solidFill>
              </a:rPr>
              <a:t>today’s </a:t>
            </a:r>
            <a:endParaRPr lang="en-US" dirty="0">
              <a:solidFill>
                <a:srgbClr val="FF0000"/>
              </a:solidFill>
            </a:endParaRPr>
          </a:p>
        </p:txBody>
      </p:sp>
      <p:cxnSp>
        <p:nvCxnSpPr>
          <p:cNvPr id="6" name="Straight Arrow Connector 5"/>
          <p:cNvCxnSpPr/>
          <p:nvPr/>
        </p:nvCxnSpPr>
        <p:spPr>
          <a:xfrm flipH="1">
            <a:off x="7667786" y="2871617"/>
            <a:ext cx="75826" cy="2748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578044" y="3146458"/>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074729" y="3146458"/>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8686" y="5098779"/>
            <a:ext cx="7942651" cy="369332"/>
          </a:xfrm>
          <a:prstGeom prst="rect">
            <a:avLst/>
          </a:prstGeom>
          <a:noFill/>
        </p:spPr>
        <p:txBody>
          <a:bodyPr wrap="square" rtlCol="0">
            <a:spAutoFit/>
          </a:bodyPr>
          <a:lstStyle/>
          <a:p>
            <a:r>
              <a:rPr lang="en-US" dirty="0" smtClean="0">
                <a:solidFill>
                  <a:srgbClr val="008000"/>
                </a:solidFill>
              </a:rPr>
              <a:t>with standard analog, these would be the two forecasts with the closest values.</a:t>
            </a:r>
            <a:endParaRPr lang="en-US" dirty="0">
              <a:solidFill>
                <a:srgbClr val="008000"/>
              </a:solidFill>
            </a:endParaRPr>
          </a:p>
        </p:txBody>
      </p:sp>
      <p:cxnSp>
        <p:nvCxnSpPr>
          <p:cNvPr id="9" name="Straight Arrow Connector 8"/>
          <p:cNvCxnSpPr/>
          <p:nvPr/>
        </p:nvCxnSpPr>
        <p:spPr>
          <a:xfrm flipV="1">
            <a:off x="5051829" y="3402345"/>
            <a:ext cx="2179964" cy="169643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2862387" y="3554745"/>
            <a:ext cx="1563887" cy="154403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DC862565-2F34-2D47-B87A-6CC773EB7A2F}" type="slidenum">
              <a:rPr lang="en-US" smtClean="0"/>
              <a:t>60</a:t>
            </a:fld>
            <a:endParaRPr lang="en-US"/>
          </a:p>
        </p:txBody>
      </p:sp>
    </p:spTree>
    <p:extLst>
      <p:ext uri="{BB962C8B-B14F-4D97-AF65-F5344CB8AC3E}">
        <p14:creationId xmlns:p14="http://schemas.microsoft.com/office/powerpoint/2010/main" val="26320970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“Rank” analog procedure</a:t>
            </a:r>
            <a:endParaRPr lang="en-US" dirty="0"/>
          </a:p>
        </p:txBody>
      </p:sp>
      <p:sp>
        <p:nvSpPr>
          <p:cNvPr id="3" name="Content Placeholder 2"/>
          <p:cNvSpPr>
            <a:spLocks noGrp="1"/>
          </p:cNvSpPr>
          <p:nvPr>
            <p:ph idx="1"/>
          </p:nvPr>
        </p:nvSpPr>
        <p:spPr/>
        <p:txBody>
          <a:bodyPr/>
          <a:lstStyle/>
          <a:p>
            <a:r>
              <a:rPr lang="en-US" dirty="0" smtClean="0"/>
              <a:t>Convert precipitation forecast time series to ranks:</a:t>
            </a:r>
          </a:p>
          <a:p>
            <a:pPr marL="0" indent="0">
              <a:buNone/>
            </a:pPr>
            <a:endParaRPr lang="en-US" dirty="0" smtClean="0"/>
          </a:p>
          <a:p>
            <a:pPr marL="0" indent="0">
              <a:buNone/>
            </a:pPr>
            <a:r>
              <a:rPr lang="en-US" sz="1600" dirty="0" smtClean="0">
                <a:latin typeface="Courier"/>
                <a:cs typeface="Courier"/>
              </a:rPr>
              <a:t>x   = [0,   0,    7, 15,   1,  3, 6, 4,   1, 2, 12, 5, 6, </a:t>
            </a:r>
            <a:r>
              <a:rPr lang="en-US" sz="1600" dirty="0" smtClean="0">
                <a:solidFill>
                  <a:srgbClr val="FF0000"/>
                </a:solidFill>
                <a:latin typeface="Courier"/>
                <a:cs typeface="Courier"/>
              </a:rPr>
              <a:t>8</a:t>
            </a:r>
            <a:r>
              <a:rPr lang="en-US" sz="1600" dirty="0" smtClean="0">
                <a:latin typeface="Courier"/>
                <a:cs typeface="Courier"/>
              </a:rPr>
              <a:t>]</a:t>
            </a:r>
          </a:p>
          <a:p>
            <a:pPr marL="0" indent="0">
              <a:buNone/>
            </a:pPr>
            <a:endParaRPr lang="en-US" sz="1600" dirty="0" smtClean="0">
              <a:latin typeface="Courier"/>
              <a:cs typeface="Courier"/>
            </a:endParaRPr>
          </a:p>
          <a:p>
            <a:pPr marL="0" indent="0">
              <a:buNone/>
            </a:pPr>
            <a:r>
              <a:rPr lang="en-US" sz="1600" dirty="0" smtClean="0">
                <a:latin typeface="Courier"/>
                <a:cs typeface="Courier"/>
              </a:rPr>
              <a:t>x(r)= [1.5, 1.5, 11, 14, 3.5,  6, 9, 7, 3.5, 5, 13, 8,10,</a:t>
            </a:r>
            <a:r>
              <a:rPr lang="en-US" sz="1600" dirty="0" smtClean="0">
                <a:solidFill>
                  <a:srgbClr val="FF0000"/>
                </a:solidFill>
                <a:latin typeface="Courier"/>
                <a:cs typeface="Courier"/>
              </a:rPr>
              <a:t>12</a:t>
            </a:r>
            <a:r>
              <a:rPr lang="en-US" sz="1600" dirty="0" smtClean="0">
                <a:latin typeface="Courier"/>
                <a:cs typeface="Courier"/>
              </a:rPr>
              <a:t>] </a:t>
            </a:r>
            <a:endParaRPr lang="en-US" sz="1600" dirty="0">
              <a:latin typeface="Courier"/>
              <a:cs typeface="Courier"/>
            </a:endParaRPr>
          </a:p>
        </p:txBody>
      </p:sp>
      <p:sp>
        <p:nvSpPr>
          <p:cNvPr id="4" name="TextBox 3"/>
          <p:cNvSpPr txBox="1"/>
          <p:nvPr/>
        </p:nvSpPr>
        <p:spPr>
          <a:xfrm>
            <a:off x="7302204" y="2473712"/>
            <a:ext cx="867921" cy="369332"/>
          </a:xfrm>
          <a:prstGeom prst="rect">
            <a:avLst/>
          </a:prstGeom>
          <a:noFill/>
        </p:spPr>
        <p:txBody>
          <a:bodyPr wrap="none" rtlCol="0">
            <a:spAutoFit/>
          </a:bodyPr>
          <a:lstStyle/>
          <a:p>
            <a:r>
              <a:rPr lang="en-US" dirty="0" smtClean="0">
                <a:solidFill>
                  <a:srgbClr val="FF0000"/>
                </a:solidFill>
              </a:rPr>
              <a:t>today’s </a:t>
            </a:r>
            <a:endParaRPr lang="en-US" dirty="0">
              <a:solidFill>
                <a:srgbClr val="FF0000"/>
              </a:solidFill>
            </a:endParaRPr>
          </a:p>
        </p:txBody>
      </p:sp>
      <p:cxnSp>
        <p:nvCxnSpPr>
          <p:cNvPr id="6" name="Straight Arrow Connector 5"/>
          <p:cNvCxnSpPr/>
          <p:nvPr/>
        </p:nvCxnSpPr>
        <p:spPr>
          <a:xfrm flipH="1">
            <a:off x="7667786" y="2871617"/>
            <a:ext cx="75826" cy="2748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578044" y="3146458"/>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307002" y="3118789"/>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8686" y="5098779"/>
            <a:ext cx="7942651" cy="369332"/>
          </a:xfrm>
          <a:prstGeom prst="rect">
            <a:avLst/>
          </a:prstGeom>
          <a:noFill/>
        </p:spPr>
        <p:txBody>
          <a:bodyPr wrap="square" rtlCol="0">
            <a:spAutoFit/>
          </a:bodyPr>
          <a:lstStyle/>
          <a:p>
            <a:r>
              <a:rPr lang="en-US" dirty="0" smtClean="0">
                <a:solidFill>
                  <a:srgbClr val="008000"/>
                </a:solidFill>
              </a:rPr>
              <a:t>with rank analog, these would be the two forecasts with the closest ranks.</a:t>
            </a:r>
            <a:endParaRPr lang="en-US" dirty="0">
              <a:solidFill>
                <a:srgbClr val="008000"/>
              </a:solidFill>
            </a:endParaRPr>
          </a:p>
        </p:txBody>
      </p:sp>
      <p:cxnSp>
        <p:nvCxnSpPr>
          <p:cNvPr id="9" name="Straight Arrow Connector 8"/>
          <p:cNvCxnSpPr/>
          <p:nvPr/>
        </p:nvCxnSpPr>
        <p:spPr>
          <a:xfrm flipV="1">
            <a:off x="5051829" y="4207914"/>
            <a:ext cx="1255173" cy="89086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2777084" y="4094187"/>
            <a:ext cx="1649191" cy="100459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DC862565-2F34-2D47-B87A-6CC773EB7A2F}" type="slidenum">
              <a:rPr lang="en-US" smtClean="0"/>
              <a:t>61</a:t>
            </a:fld>
            <a:endParaRPr lang="en-US"/>
          </a:p>
        </p:txBody>
      </p:sp>
    </p:spTree>
    <p:extLst>
      <p:ext uri="{BB962C8B-B14F-4D97-AF65-F5344CB8AC3E}">
        <p14:creationId xmlns:p14="http://schemas.microsoft.com/office/powerpoint/2010/main" val="407546904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 analog calibration details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24-h accumulated precipitation, validated on NARR grid (~32 km) over CONUS, 1985-2009.</a:t>
            </a:r>
          </a:p>
          <a:p>
            <a:r>
              <a:rPr lang="en-US" dirty="0" smtClean="0"/>
              <a:t>Rank analog approach: at each grid point in CONUS, using that grid point and +/- 3 surrounding grid points in N-S, E-W direction, find dates of 75 past forecasts that are closest in average precipitation rank of ensemble mean forecast.  Make probabilistic forecasts from analyzed NARR precipitation data on dates of those 75 analogs.</a:t>
            </a:r>
          </a:p>
          <a:p>
            <a:r>
              <a:rPr lang="en-US" dirty="0" smtClean="0"/>
              <a:t>(Conventionally calculated) Brier Skill Scores, reliability diagrams, etc.  NARR again used for verification.</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62</a:t>
            </a:fld>
            <a:endParaRPr lang="en-US"/>
          </a:p>
        </p:txBody>
      </p:sp>
    </p:spTree>
    <p:extLst>
      <p:ext uri="{BB962C8B-B14F-4D97-AF65-F5344CB8AC3E}">
        <p14:creationId xmlns:p14="http://schemas.microsoft.com/office/powerpoint/2010/main" val="375692705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known applications</a:t>
            </a:r>
            <a:br>
              <a:rPr lang="en-US" dirty="0" smtClean="0"/>
            </a:br>
            <a:r>
              <a:rPr lang="en-US" dirty="0" smtClean="0"/>
              <a:t>in development</a:t>
            </a:r>
            <a:endParaRPr lang="en-US" dirty="0"/>
          </a:p>
        </p:txBody>
      </p:sp>
      <p:sp>
        <p:nvSpPr>
          <p:cNvPr id="3" name="Content Placeholder 2"/>
          <p:cNvSpPr>
            <a:spLocks noGrp="1"/>
          </p:cNvSpPr>
          <p:nvPr>
            <p:ph idx="1"/>
          </p:nvPr>
        </p:nvSpPr>
        <p:spPr>
          <a:xfrm>
            <a:off x="457200" y="1875248"/>
            <a:ext cx="8229600" cy="4525963"/>
          </a:xfrm>
        </p:spPr>
        <p:txBody>
          <a:bodyPr>
            <a:normAutofit fontScale="77500" lnSpcReduction="20000"/>
          </a:bodyPr>
          <a:lstStyle/>
          <a:p>
            <a:r>
              <a:rPr lang="en-US" dirty="0" smtClean="0"/>
              <a:t>Real-time web page of experimental PQPF forecasts (ESRL, in development to replace v1 web page)</a:t>
            </a:r>
          </a:p>
          <a:p>
            <a:r>
              <a:rPr lang="en-US" dirty="0" smtClean="0"/>
              <a:t>Development of experimental forecast products for renewable energy sector (Hamill, ESRL).</a:t>
            </a:r>
          </a:p>
          <a:p>
            <a:r>
              <a:rPr lang="en-US" dirty="0" smtClean="0"/>
              <a:t>6-10 day and 8-14 day forecasts (Dan Collins, CPC).</a:t>
            </a:r>
          </a:p>
          <a:p>
            <a:r>
              <a:rPr lang="en-US" dirty="0" smtClean="0"/>
              <a:t>Detecting and correcting bias in hurricane track and intensity (</a:t>
            </a:r>
            <a:r>
              <a:rPr lang="en-US" dirty="0" err="1" smtClean="0"/>
              <a:t>Jiayi</a:t>
            </a:r>
            <a:r>
              <a:rPr lang="en-US" dirty="0" smtClean="0"/>
              <a:t> </a:t>
            </a:r>
            <a:r>
              <a:rPr lang="en-US" dirty="0" err="1" smtClean="0"/>
              <a:t>Peng</a:t>
            </a:r>
            <a:r>
              <a:rPr lang="en-US" dirty="0" smtClean="0"/>
              <a:t>, NCEP/EMC, Tom </a:t>
            </a:r>
            <a:r>
              <a:rPr lang="en-US" dirty="0" err="1" smtClean="0"/>
              <a:t>Galarneau</a:t>
            </a:r>
            <a:r>
              <a:rPr lang="en-US" dirty="0" smtClean="0"/>
              <a:t>, NCAR).</a:t>
            </a:r>
          </a:p>
          <a:p>
            <a:r>
              <a:rPr lang="en-US" dirty="0" smtClean="0"/>
              <a:t>Objective probabilities for severe weather several days to weeks hence (Francisco Alvarez, St. Louis Univ. + Hamill)</a:t>
            </a:r>
          </a:p>
          <a:p>
            <a:r>
              <a:rPr lang="en-US" dirty="0" smtClean="0"/>
              <a:t>Improving hydrologic predictions (</a:t>
            </a:r>
            <a:r>
              <a:rPr lang="en-US" dirty="0" err="1" smtClean="0"/>
              <a:t>Haksu</a:t>
            </a:r>
            <a:r>
              <a:rPr lang="en-US" dirty="0" smtClean="0"/>
              <a:t> Lee et al., NOAA/NWS/OHD).</a:t>
            </a:r>
          </a:p>
          <a:p>
            <a:r>
              <a:rPr lang="en-US" dirty="0" smtClean="0"/>
              <a:t>Also: BAMS article once published will presumably spur wider usage.</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63</a:t>
            </a:fld>
            <a:endParaRPr lang="en-US"/>
          </a:p>
        </p:txBody>
      </p:sp>
    </p:spTree>
    <p:extLst>
      <p:ext uri="{BB962C8B-B14F-4D97-AF65-F5344CB8AC3E}">
        <p14:creationId xmlns:p14="http://schemas.microsoft.com/office/powerpoint/2010/main" val="122836416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0455"/>
          </a:xfrm>
        </p:spPr>
        <p:txBody>
          <a:bodyPr>
            <a:normAutofit fontScale="90000"/>
          </a:bodyPr>
          <a:lstStyle/>
          <a:p>
            <a:r>
              <a:rPr lang="en-US" dirty="0" smtClean="0"/>
              <a:t>Define BSS for evaluating blocking skill</a:t>
            </a:r>
            <a:endParaRPr lang="en-US" dirty="0"/>
          </a:p>
        </p:txBody>
      </p:sp>
      <p:sp>
        <p:nvSpPr>
          <p:cNvPr id="3" name="Content Placeholder 2"/>
          <p:cNvSpPr>
            <a:spLocks noGrp="1"/>
          </p:cNvSpPr>
          <p:nvPr>
            <p:ph idx="1"/>
          </p:nvPr>
        </p:nvSpPr>
        <p:spPr>
          <a:xfrm>
            <a:off x="400215" y="1234939"/>
            <a:ext cx="8229600" cy="4525963"/>
          </a:xfrm>
        </p:spPr>
        <p:txBody>
          <a:bodyPr/>
          <a:lstStyle/>
          <a:p>
            <a:r>
              <a:rPr lang="en-US" sz="2000" dirty="0" smtClean="0"/>
              <a:t>The blocking Brier Skill score is calculated after summing forecast and climatological Brier scores over the relevant longitudes in either the Pacific or Atlantic basins, respectively, then averaged. For example (Pac):</a:t>
            </a:r>
          </a:p>
        </p:txBody>
      </p:sp>
      <p:sp>
        <p:nvSpPr>
          <p:cNvPr id="4" name="Slide Number Placeholder 3"/>
          <p:cNvSpPr>
            <a:spLocks noGrp="1"/>
          </p:cNvSpPr>
          <p:nvPr>
            <p:ph type="sldNum" sz="quarter" idx="12"/>
          </p:nvPr>
        </p:nvSpPr>
        <p:spPr/>
        <p:txBody>
          <a:bodyPr/>
          <a:lstStyle/>
          <a:p>
            <a:fld id="{79F35564-EB55-E244-9EF3-03A5D779E29E}" type="slidenum">
              <a:rPr lang="en-US" smtClean="0"/>
              <a:t>64</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80554647"/>
              </p:ext>
            </p:extLst>
          </p:nvPr>
        </p:nvGraphicFramePr>
        <p:xfrm>
          <a:off x="1011238" y="2347913"/>
          <a:ext cx="6964362" cy="4244975"/>
        </p:xfrm>
        <a:graphic>
          <a:graphicData uri="http://schemas.openxmlformats.org/presentationml/2006/ole">
            <mc:AlternateContent xmlns:mc="http://schemas.openxmlformats.org/markup-compatibility/2006">
              <mc:Choice xmlns:v="urn:schemas-microsoft-com:vml" Requires="v">
                <p:oleObj spid="_x0000_s2052" name="Equation" r:id="rId3" imgW="4229100" imgH="2578100" progId="Equation.3">
                  <p:embed/>
                </p:oleObj>
              </mc:Choice>
              <mc:Fallback>
                <p:oleObj name="Equation" r:id="rId3" imgW="4229100" imgH="2578100" progId="Equation.3">
                  <p:embed/>
                  <p:pic>
                    <p:nvPicPr>
                      <p:cNvPr id="0" name=""/>
                      <p:cNvPicPr/>
                      <p:nvPr/>
                    </p:nvPicPr>
                    <p:blipFill>
                      <a:blip r:embed="rId4"/>
                      <a:stretch>
                        <a:fillRect/>
                      </a:stretch>
                    </p:blipFill>
                    <p:spPr>
                      <a:xfrm>
                        <a:off x="1011238" y="2347913"/>
                        <a:ext cx="6964362" cy="4244975"/>
                      </a:xfrm>
                      <a:prstGeom prst="rect">
                        <a:avLst/>
                      </a:prstGeom>
                    </p:spPr>
                  </p:pic>
                </p:oleObj>
              </mc:Fallback>
            </mc:AlternateContent>
          </a:graphicData>
        </a:graphic>
      </p:graphicFrame>
    </p:spTree>
    <p:extLst>
      <p:ext uri="{BB962C8B-B14F-4D97-AF65-F5344CB8AC3E}">
        <p14:creationId xmlns:p14="http://schemas.microsoft.com/office/powerpoint/2010/main" val="86737601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Computing the CRPSS of </a:t>
            </a:r>
            <a:br>
              <a:rPr lang="en-US" dirty="0" smtClean="0"/>
            </a:br>
            <a:r>
              <a:rPr lang="en-US" dirty="0" smtClean="0"/>
              <a:t>GEFS RMM1 and RMM2 forecasts</a:t>
            </a:r>
            <a:endParaRPr lang="en-US" dirty="0"/>
          </a:p>
        </p:txBody>
      </p:sp>
      <p:sp>
        <p:nvSpPr>
          <p:cNvPr id="3" name="Content Placeholder 2"/>
          <p:cNvSpPr>
            <a:spLocks noGrp="1"/>
          </p:cNvSpPr>
          <p:nvPr>
            <p:ph idx="1"/>
          </p:nvPr>
        </p:nvSpPr>
        <p:spPr>
          <a:xfrm>
            <a:off x="375793" y="1830387"/>
            <a:ext cx="8407982" cy="4525963"/>
          </a:xfrm>
        </p:spPr>
        <p:txBody>
          <a:bodyPr>
            <a:normAutofit lnSpcReduction="10000"/>
          </a:bodyPr>
          <a:lstStyle/>
          <a:p>
            <a:r>
              <a:rPr lang="en-US" dirty="0" smtClean="0"/>
              <a:t>CRPSS = 1 – CRPS(forecast) / CRPS(climatology)</a:t>
            </a:r>
          </a:p>
          <a:p>
            <a:endParaRPr lang="en-US" dirty="0"/>
          </a:p>
          <a:p>
            <a:endParaRPr lang="en-US" dirty="0" smtClean="0"/>
          </a:p>
          <a:p>
            <a:endParaRPr lang="en-US" dirty="0"/>
          </a:p>
          <a:p>
            <a:endParaRPr lang="en-US" dirty="0"/>
          </a:p>
          <a:p>
            <a:endParaRPr lang="en-US" dirty="0" smtClean="0"/>
          </a:p>
          <a:p>
            <a:r>
              <a:rPr lang="en-US" dirty="0" err="1" smtClean="0">
                <a:latin typeface="Times New Roman"/>
                <a:cs typeface="Times New Roman"/>
              </a:rPr>
              <a:t>Φ</a:t>
            </a:r>
            <a:r>
              <a:rPr lang="en-US" dirty="0" smtClean="0">
                <a:latin typeface="Times New Roman"/>
                <a:cs typeface="Times New Roman"/>
              </a:rPr>
              <a:t>(</a:t>
            </a:r>
            <a:r>
              <a:rPr lang="en-US" b="1" baseline="30000" dirty="0" smtClean="0">
                <a:latin typeface="Times New Roman"/>
                <a:cs typeface="Times New Roman"/>
              </a:rPr>
              <a:t>.</a:t>
            </a:r>
            <a:r>
              <a:rPr lang="en-US" dirty="0" smtClean="0">
                <a:latin typeface="Times New Roman"/>
                <a:cs typeface="Times New Roman"/>
              </a:rPr>
              <a:t>)</a:t>
            </a:r>
            <a:r>
              <a:rPr lang="en-US" dirty="0" smtClean="0"/>
              <a:t> estimated from normal distribution fit to sample mean and standard deviation. </a:t>
            </a:r>
          </a:p>
        </p:txBody>
      </p:sp>
      <p:sp>
        <p:nvSpPr>
          <p:cNvPr id="4" name="Slide Number Placeholder 3"/>
          <p:cNvSpPr>
            <a:spLocks noGrp="1"/>
          </p:cNvSpPr>
          <p:nvPr>
            <p:ph type="sldNum" sz="quarter" idx="12"/>
          </p:nvPr>
        </p:nvSpPr>
        <p:spPr/>
        <p:txBody>
          <a:bodyPr/>
          <a:lstStyle/>
          <a:p>
            <a:fld id="{79F35564-EB55-E244-9EF3-03A5D779E29E}" type="slidenum">
              <a:rPr lang="en-US" smtClean="0"/>
              <a:t>65</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549414153"/>
              </p:ext>
            </p:extLst>
          </p:nvPr>
        </p:nvGraphicFramePr>
        <p:xfrm>
          <a:off x="1199210" y="2557956"/>
          <a:ext cx="6376987" cy="2208212"/>
        </p:xfrm>
        <a:graphic>
          <a:graphicData uri="http://schemas.openxmlformats.org/presentationml/2006/ole">
            <mc:AlternateContent xmlns:mc="http://schemas.openxmlformats.org/markup-compatibility/2006">
              <mc:Choice xmlns:v="urn:schemas-microsoft-com:vml" Requires="v">
                <p:oleObj spid="_x0000_s3076" name="Equation" r:id="rId3" imgW="4254500" imgH="1473200" progId="Equation.3">
                  <p:embed/>
                </p:oleObj>
              </mc:Choice>
              <mc:Fallback>
                <p:oleObj name="Equation" r:id="rId3" imgW="4254500" imgH="1473200" progId="Equation.3">
                  <p:embed/>
                  <p:pic>
                    <p:nvPicPr>
                      <p:cNvPr id="0" name=""/>
                      <p:cNvPicPr/>
                      <p:nvPr/>
                    </p:nvPicPr>
                    <p:blipFill>
                      <a:blip r:embed="rId4"/>
                      <a:stretch>
                        <a:fillRect/>
                      </a:stretch>
                    </p:blipFill>
                    <p:spPr>
                      <a:xfrm>
                        <a:off x="1199210" y="2557956"/>
                        <a:ext cx="6376987" cy="2208212"/>
                      </a:xfrm>
                      <a:prstGeom prst="rect">
                        <a:avLst/>
                      </a:prstGeom>
                    </p:spPr>
                  </p:pic>
                </p:oleObj>
              </mc:Fallback>
            </mc:AlternateContent>
          </a:graphicData>
        </a:graphic>
      </p:graphicFrame>
    </p:spTree>
    <p:extLst>
      <p:ext uri="{BB962C8B-B14F-4D97-AF65-F5344CB8AC3E}">
        <p14:creationId xmlns:p14="http://schemas.microsoft.com/office/powerpoint/2010/main" val="408162545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969" y="227658"/>
            <a:ext cx="4229970" cy="1987517"/>
          </a:xfrm>
        </p:spPr>
        <p:txBody>
          <a:bodyPr>
            <a:noAutofit/>
          </a:bodyPr>
          <a:lstStyle/>
          <a:p>
            <a:r>
              <a:rPr lang="en-US" sz="3600" dirty="0" smtClean="0"/>
              <a:t>Blocking computation method:</a:t>
            </a:r>
            <a:r>
              <a:rPr lang="en-US" sz="3600" dirty="0"/>
              <a:t> </a:t>
            </a:r>
            <a:r>
              <a:rPr lang="en-US" sz="3600" dirty="0" smtClean="0"/>
              <a:t>follows Tibaldi and Molteni, 1990 </a:t>
            </a:r>
            <a:r>
              <a:rPr lang="en-US" sz="3600" i="1" dirty="0" smtClean="0"/>
              <a:t>Tellus</a:t>
            </a:r>
            <a:endParaRPr lang="en-US" sz="3600" i="1" dirty="0"/>
          </a:p>
        </p:txBody>
      </p:sp>
      <p:sp>
        <p:nvSpPr>
          <p:cNvPr id="4" name="Slide Number Placeholder 3"/>
          <p:cNvSpPr>
            <a:spLocks noGrp="1"/>
          </p:cNvSpPr>
          <p:nvPr>
            <p:ph type="sldNum" sz="quarter" idx="12"/>
          </p:nvPr>
        </p:nvSpPr>
        <p:spPr/>
        <p:txBody>
          <a:bodyPr/>
          <a:lstStyle/>
          <a:p>
            <a:fld id="{79F35564-EB55-E244-9EF3-03A5D779E29E}" type="slidenum">
              <a:rPr lang="en-US" smtClean="0"/>
              <a:t>66</a:t>
            </a:fld>
            <a:endParaRPr lang="en-US" dirty="0"/>
          </a:p>
        </p:txBody>
      </p:sp>
      <p:pic>
        <p:nvPicPr>
          <p:cNvPr id="11" name="Picture 10" descr="Screen Shot 2012-08-06 at 8.57.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71" y="204282"/>
            <a:ext cx="3982152" cy="6584126"/>
          </a:xfrm>
          <a:prstGeom prst="rect">
            <a:avLst/>
          </a:prstGeom>
        </p:spPr>
      </p:pic>
      <p:sp>
        <p:nvSpPr>
          <p:cNvPr id="3" name="Rectangle 2"/>
          <p:cNvSpPr/>
          <p:nvPr/>
        </p:nvSpPr>
        <p:spPr>
          <a:xfrm>
            <a:off x="163871" y="126756"/>
            <a:ext cx="3859161" cy="1053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717294" y="5410237"/>
            <a:ext cx="3969506" cy="1200329"/>
          </a:xfrm>
          <a:prstGeom prst="rect">
            <a:avLst/>
          </a:prstGeom>
          <a:noFill/>
        </p:spPr>
        <p:txBody>
          <a:bodyPr wrap="none" rtlCol="0">
            <a:spAutoFit/>
          </a:bodyPr>
          <a:lstStyle/>
          <a:p>
            <a:r>
              <a:rPr lang="en-US" dirty="0" smtClean="0"/>
              <a:t>There are alternatives, such as PV-based</a:t>
            </a:r>
          </a:p>
          <a:p>
            <a:r>
              <a:rPr lang="en-US" dirty="0" smtClean="0"/>
              <a:t>index by Pelly and Hoskins.  While these</a:t>
            </a:r>
          </a:p>
          <a:p>
            <a:r>
              <a:rPr lang="en-US" dirty="0" smtClean="0"/>
              <a:t>may have some advantages, this old</a:t>
            </a:r>
          </a:p>
          <a:p>
            <a:r>
              <a:rPr lang="en-US" dirty="0" smtClean="0"/>
              <a:t>standard used hereafter.</a:t>
            </a:r>
            <a:endParaRPr lang="en-US" dirty="0"/>
          </a:p>
        </p:txBody>
      </p:sp>
      <p:pic>
        <p:nvPicPr>
          <p:cNvPr id="7" name="Picture 6" descr="Screen Shot 2012-08-06 at 8.48.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482" y="2372013"/>
            <a:ext cx="3302222" cy="2748844"/>
          </a:xfrm>
          <a:prstGeom prst="rect">
            <a:avLst/>
          </a:prstGeom>
        </p:spPr>
      </p:pic>
    </p:spTree>
    <p:extLst>
      <p:ext uri="{BB962C8B-B14F-4D97-AF65-F5344CB8AC3E}">
        <p14:creationId xmlns:p14="http://schemas.microsoft.com/office/powerpoint/2010/main" val="7045324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Reforecasts (hindcasts)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Numerical simulations of the past weather (or climate) using the same forecast model and assimilation system that (ideally) is used operationally.  </a:t>
            </a:r>
          </a:p>
          <a:p>
            <a:pPr lvl="1"/>
            <a:r>
              <a:rPr lang="en-US" dirty="0" smtClean="0"/>
              <a:t>Common with climate, uncommon with weather models.</a:t>
            </a:r>
          </a:p>
          <a:p>
            <a:r>
              <a:rPr lang="en-US" dirty="0" smtClean="0">
                <a:solidFill>
                  <a:srgbClr val="000000"/>
                </a:solidFill>
              </a:rPr>
              <a:t>Say you run 20 ensemble members in real time this 1 Nov.  </a:t>
            </a:r>
            <a:r>
              <a:rPr lang="en-US" dirty="0">
                <a:solidFill>
                  <a:srgbClr val="000000"/>
                </a:solidFill>
              </a:rPr>
              <a:t>Y</a:t>
            </a:r>
            <a:r>
              <a:rPr lang="en-US" dirty="0" smtClean="0">
                <a:solidFill>
                  <a:srgbClr val="000000"/>
                </a:solidFill>
              </a:rPr>
              <a:t>ou want 20 years of past 20-member 1 Nov </a:t>
            </a:r>
            <a:r>
              <a:rPr lang="en-US" dirty="0" smtClean="0"/>
              <a:t>reforecasts. 20x more computationally expensive.  Is this the best use of computers?   </a:t>
            </a:r>
          </a:p>
        </p:txBody>
      </p:sp>
      <p:sp>
        <p:nvSpPr>
          <p:cNvPr id="4" name="Slide Number Placeholder 3"/>
          <p:cNvSpPr>
            <a:spLocks noGrp="1"/>
          </p:cNvSpPr>
          <p:nvPr>
            <p:ph type="sldNum" sz="quarter" idx="12"/>
          </p:nvPr>
        </p:nvSpPr>
        <p:spPr/>
        <p:txBody>
          <a:bodyPr/>
          <a:lstStyle/>
          <a:p>
            <a:fld id="{4F596C0C-D53C-9C4D-82CB-C2886D962FE0}" type="slidenum">
              <a:rPr lang="en-US" smtClean="0"/>
              <a:t>7</a:t>
            </a:fld>
            <a:endParaRPr lang="en-US"/>
          </a:p>
        </p:txBody>
      </p:sp>
    </p:spTree>
    <p:extLst>
      <p:ext uri="{BB962C8B-B14F-4D97-AF65-F5344CB8AC3E}">
        <p14:creationId xmlns:p14="http://schemas.microsoft.com/office/powerpoint/2010/main" val="1145688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838"/>
            <a:ext cx="8229600" cy="839922"/>
          </a:xfrm>
        </p:spPr>
        <p:txBody>
          <a:bodyPr>
            <a:normAutofit/>
          </a:bodyPr>
          <a:lstStyle/>
          <a:p>
            <a:r>
              <a:rPr lang="en-US" sz="4800" dirty="0" smtClean="0"/>
              <a:t>GEFS reforecast v2 details</a:t>
            </a:r>
            <a:endParaRPr lang="en-US" sz="4800" dirty="0"/>
          </a:p>
        </p:txBody>
      </p:sp>
      <p:sp>
        <p:nvSpPr>
          <p:cNvPr id="3" name="Content Placeholder 2"/>
          <p:cNvSpPr>
            <a:spLocks noGrp="1"/>
          </p:cNvSpPr>
          <p:nvPr>
            <p:ph idx="1"/>
          </p:nvPr>
        </p:nvSpPr>
        <p:spPr>
          <a:xfrm>
            <a:off x="227871" y="1208307"/>
            <a:ext cx="8458929" cy="5148043"/>
          </a:xfrm>
        </p:spPr>
        <p:txBody>
          <a:bodyPr>
            <a:noAutofit/>
          </a:bodyPr>
          <a:lstStyle/>
          <a:p>
            <a:pPr>
              <a:spcAft>
                <a:spcPts val="600"/>
              </a:spcAft>
            </a:pPr>
            <a:r>
              <a:rPr lang="en-US" sz="2000" dirty="0" smtClean="0"/>
              <a:t>Seeks to mimic GEFS operational configuration as of February 2012.</a:t>
            </a:r>
            <a:endParaRPr lang="en-US" sz="2000" dirty="0"/>
          </a:p>
          <a:p>
            <a:pPr>
              <a:spcAft>
                <a:spcPts val="600"/>
              </a:spcAft>
            </a:pPr>
            <a:r>
              <a:rPr lang="en-US" sz="2000" dirty="0" smtClean="0">
                <a:solidFill>
                  <a:srgbClr val="FF0000"/>
                </a:solidFill>
              </a:rPr>
              <a:t>Each 00Z, 11-member forecast</a:t>
            </a:r>
            <a:r>
              <a:rPr lang="en-US" sz="2000" dirty="0" smtClean="0"/>
              <a:t>, 1 control + 10 perturbed.\</a:t>
            </a:r>
          </a:p>
          <a:p>
            <a:pPr>
              <a:spcAft>
                <a:spcPts val="600"/>
              </a:spcAft>
            </a:pPr>
            <a:r>
              <a:rPr lang="en-US" sz="2000" dirty="0"/>
              <a:t>Reforecasts produced </a:t>
            </a:r>
            <a:r>
              <a:rPr lang="en-US" sz="2000" dirty="0">
                <a:solidFill>
                  <a:srgbClr val="FF0000"/>
                </a:solidFill>
              </a:rPr>
              <a:t>every day, for 1984120100 to current</a:t>
            </a:r>
            <a:r>
              <a:rPr lang="en-US" sz="2000" dirty="0"/>
              <a:t> (actually, working on </a:t>
            </a:r>
            <a:r>
              <a:rPr lang="en-US" sz="2000" dirty="0" smtClean="0"/>
              <a:t>finishing late 2012 </a:t>
            </a:r>
            <a:r>
              <a:rPr lang="en-US" sz="2000" dirty="0" smtClean="0"/>
              <a:t>now).</a:t>
            </a:r>
          </a:p>
          <a:p>
            <a:pPr>
              <a:spcAft>
                <a:spcPts val="600"/>
              </a:spcAft>
            </a:pPr>
            <a:r>
              <a:rPr lang="en-US" sz="2000" dirty="0" smtClean="0"/>
              <a:t>CFSR </a:t>
            </a:r>
            <a:r>
              <a:rPr lang="en-US" sz="2000" dirty="0" smtClean="0"/>
              <a:t>(NCEP’s Climate Forecast System Reanalysis) initial </a:t>
            </a:r>
            <a:r>
              <a:rPr lang="en-US" sz="2000" dirty="0" smtClean="0"/>
              <a:t>conditions </a:t>
            </a:r>
            <a:r>
              <a:rPr lang="en-US" sz="2000" dirty="0" smtClean="0"/>
              <a:t>(3D-Var</a:t>
            </a:r>
            <a:r>
              <a:rPr lang="en-US" sz="2000" dirty="0" smtClean="0"/>
              <a:t>) </a:t>
            </a:r>
            <a:r>
              <a:rPr lang="en-US" sz="2000" dirty="0" smtClean="0"/>
              <a:t>+ ETR perturbations (cycled with 10 perturbed members).  After ~ 22 May 2012, initial conditions from hybrid EnKF</a:t>
            </a:r>
            <a:r>
              <a:rPr lang="en-US" sz="2000" dirty="0" smtClean="0"/>
              <a:t>/3D-Var.</a:t>
            </a:r>
            <a:endParaRPr lang="en-US" sz="2000" dirty="0"/>
          </a:p>
          <a:p>
            <a:pPr>
              <a:spcAft>
                <a:spcPts val="600"/>
              </a:spcAft>
            </a:pPr>
            <a:r>
              <a:rPr lang="en-US" sz="2000" dirty="0" smtClean="0"/>
              <a:t>Resolution: T254L42 to day 8,  T190L42 from days 7.5 to day 16.</a:t>
            </a:r>
          </a:p>
          <a:p>
            <a:pPr>
              <a:spcAft>
                <a:spcPts val="600"/>
              </a:spcAft>
            </a:pPr>
            <a:r>
              <a:rPr lang="en-US" sz="2000" dirty="0" smtClean="0"/>
              <a:t>Fast data archive at ESRL of 99 variables, 28 of which stored at original ~1/2-degree resolution during week 1.  All stored at 1 degree.  Also: mean and spread to be stored.</a:t>
            </a:r>
          </a:p>
          <a:p>
            <a:pPr>
              <a:spcAft>
                <a:spcPts val="600"/>
              </a:spcAft>
            </a:pPr>
            <a:r>
              <a:rPr lang="en-US" sz="2000" dirty="0" smtClean="0"/>
              <a:t>Full archive at DOE/Lawrence Berkeley Lab, where data set was created under DOE grant</a:t>
            </a:r>
            <a:r>
              <a:rPr lang="en-US" sz="2000" dirty="0" smtClean="0"/>
              <a:t>.</a:t>
            </a:r>
            <a:endParaRPr lang="en-US" sz="2000" dirty="0" smtClean="0"/>
          </a:p>
        </p:txBody>
      </p:sp>
      <p:sp>
        <p:nvSpPr>
          <p:cNvPr id="4" name="Slide Number Placeholder 3"/>
          <p:cNvSpPr>
            <a:spLocks noGrp="1"/>
          </p:cNvSpPr>
          <p:nvPr>
            <p:ph type="sldNum" sz="quarter" idx="12"/>
          </p:nvPr>
        </p:nvSpPr>
        <p:spPr/>
        <p:txBody>
          <a:bodyPr/>
          <a:lstStyle/>
          <a:p>
            <a:fld id="{2183A5A5-421E-B84D-B842-3B6454191453}" type="slidenum">
              <a:rPr lang="en-US" smtClean="0"/>
              <a:pPr/>
              <a:t>8</a:t>
            </a:fld>
            <a:endParaRPr lang="en-US"/>
          </a:p>
        </p:txBody>
      </p:sp>
    </p:spTree>
    <p:extLst>
      <p:ext uri="{BB962C8B-B14F-4D97-AF65-F5344CB8AC3E}">
        <p14:creationId xmlns:p14="http://schemas.microsoft.com/office/powerpoint/2010/main" val="25292420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7202"/>
          </a:xfrm>
        </p:spPr>
        <p:txBody>
          <a:bodyPr/>
          <a:lstStyle/>
          <a:p>
            <a:r>
              <a:rPr lang="en-US" dirty="0" smtClean="0"/>
              <a:t>Status</a:t>
            </a:r>
            <a:endParaRPr lang="en-US" dirty="0"/>
          </a:p>
        </p:txBody>
      </p:sp>
      <p:sp>
        <p:nvSpPr>
          <p:cNvPr id="3" name="Content Placeholder 2"/>
          <p:cNvSpPr>
            <a:spLocks noGrp="1"/>
          </p:cNvSpPr>
          <p:nvPr>
            <p:ph idx="1"/>
          </p:nvPr>
        </p:nvSpPr>
        <p:spPr>
          <a:xfrm>
            <a:off x="344884" y="1306440"/>
            <a:ext cx="8341916" cy="5000760"/>
          </a:xfrm>
        </p:spPr>
        <p:txBody>
          <a:bodyPr>
            <a:normAutofit fontScale="92500" lnSpcReduction="20000"/>
          </a:bodyPr>
          <a:lstStyle/>
          <a:p>
            <a:r>
              <a:rPr lang="en-US" dirty="0" smtClean="0"/>
              <a:t>00Z reforecasts 1985-2010 </a:t>
            </a:r>
            <a:r>
              <a:rPr lang="en-US" dirty="0" smtClean="0"/>
              <a:t>completed and publicly available.</a:t>
            </a:r>
            <a:endParaRPr lang="en-US" dirty="0" smtClean="0"/>
          </a:p>
          <a:p>
            <a:r>
              <a:rPr lang="en-US" dirty="0" smtClean="0"/>
              <a:t>2011- Sep 2012 reforecasts are being processed, available within weeks.</a:t>
            </a:r>
            <a:endParaRPr lang="en-US" dirty="0" smtClean="0"/>
          </a:p>
          <a:p>
            <a:r>
              <a:rPr lang="en-US" dirty="0" smtClean="0"/>
              <a:t>Within a month or two, we will be pulling real-time GEFS data over from NCEP and putting it in our archive.</a:t>
            </a:r>
            <a:endParaRPr lang="en-US" dirty="0" smtClean="0"/>
          </a:p>
          <a:p>
            <a:r>
              <a:rPr lang="en-US" dirty="0" smtClean="0"/>
              <a:t>Web sites are open to you now:</a:t>
            </a:r>
            <a:endParaRPr lang="en-US" dirty="0" smtClean="0"/>
          </a:p>
          <a:p>
            <a:pPr lvl="1"/>
            <a:r>
              <a:rPr lang="en-US" dirty="0" smtClean="0"/>
              <a:t>NOAA/ESRL site: fast access, limited data (99 fields).</a:t>
            </a:r>
          </a:p>
          <a:p>
            <a:pPr lvl="1"/>
            <a:r>
              <a:rPr lang="en-US" dirty="0" smtClean="0"/>
              <a:t>US Department of Energy: slow access, but full data </a:t>
            </a:r>
            <a:r>
              <a:rPr lang="en-US" dirty="0" smtClean="0"/>
              <a:t>set</a:t>
            </a:r>
          </a:p>
          <a:p>
            <a:r>
              <a:rPr lang="en-US" dirty="0" smtClean="0"/>
              <a:t>Soon: experimental probabilistic precipitation forecast graphics in real time.</a:t>
            </a:r>
            <a:endParaRPr lang="en-US" dirty="0" smtClean="0"/>
          </a:p>
        </p:txBody>
      </p:sp>
      <p:sp>
        <p:nvSpPr>
          <p:cNvPr id="4" name="Slide Number Placeholder 3"/>
          <p:cNvSpPr>
            <a:spLocks noGrp="1"/>
          </p:cNvSpPr>
          <p:nvPr>
            <p:ph type="sldNum" sz="quarter" idx="12"/>
          </p:nvPr>
        </p:nvSpPr>
        <p:spPr/>
        <p:txBody>
          <a:bodyPr/>
          <a:lstStyle/>
          <a:p>
            <a:fld id="{DC862565-2F34-2D47-B87A-6CC773EB7A2F}" type="slidenum">
              <a:rPr lang="en-US" smtClean="0"/>
              <a:t>9</a:t>
            </a:fld>
            <a:endParaRPr lang="en-US"/>
          </a:p>
        </p:txBody>
      </p:sp>
    </p:spTree>
    <p:extLst>
      <p:ext uri="{BB962C8B-B14F-4D97-AF65-F5344CB8AC3E}">
        <p14:creationId xmlns:p14="http://schemas.microsoft.com/office/powerpoint/2010/main" val="16129473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256</TotalTime>
  <Words>3010</Words>
  <Application>Microsoft Macintosh PowerPoint</Application>
  <PresentationFormat>On-screen Show (4:3)</PresentationFormat>
  <Paragraphs>494</Paragraphs>
  <Slides>66</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69" baseType="lpstr">
      <vt:lpstr>Office Theme</vt:lpstr>
      <vt:lpstr>Microsoft Equation</vt:lpstr>
      <vt:lpstr>Microsoft Word 97 - 2004 Document</vt:lpstr>
      <vt:lpstr>Reforecasts: what are they good for? Using multi-decadal reforecasts from the NCEP Global Ensemble Forecast System. </vt:lpstr>
      <vt:lpstr>Statistical post-processing for rare events is challenging without a large training sample</vt:lpstr>
      <vt:lpstr>2005 Rita official forecast (Houston, TX evacuated)</vt:lpstr>
      <vt:lpstr>2005 Rita official forecast (Houston, TX evacuated)</vt:lpstr>
      <vt:lpstr>Regional simulations of past weather</vt:lpstr>
      <vt:lpstr>Change in blocking frequency under  strong Indian Ocean MJO</vt:lpstr>
      <vt:lpstr>Reforecasts (hindcasts)</vt:lpstr>
      <vt:lpstr>GEFS reforecast v2 details</vt:lpstr>
      <vt:lpstr>Status</vt:lpstr>
      <vt:lpstr>Data to be readily available from ESRL</vt:lpstr>
      <vt:lpstr>Data to be readily available from ESRL</vt:lpstr>
      <vt:lpstr>esrl.noaa.gov/psd/forecasts/reforecast2/download.html</vt:lpstr>
      <vt:lpstr>PowerPoint Presentation</vt:lpstr>
      <vt:lpstr>Skill of raw reforecasts (no post-processing)</vt:lpstr>
      <vt:lpstr>500 hPa Z anomaly correlation (from deterministic control)</vt:lpstr>
      <vt:lpstr>MJO deterministic verification metrics</vt:lpstr>
      <vt:lpstr>Bi-variate RMM1 and RMM2 correlation and RMSE by half decade</vt:lpstr>
      <vt:lpstr>PowerPoint Presentation</vt:lpstr>
      <vt:lpstr>N Hem. blocking: more common in winter, spring</vt:lpstr>
      <vt:lpstr>GEFS blocking skill by half decade</vt:lpstr>
      <vt:lpstr>Statistical post-processing using reforecasts</vt:lpstr>
      <vt:lpstr>Statistical post-processing of precipitation forecasts</vt:lpstr>
      <vt:lpstr>PowerPoint Presentation</vt:lpstr>
      <vt:lpstr>Skill of calibrated precipitation forecasts (over US, 1985-2010, “rank analog” calibration method)</vt:lpstr>
      <vt:lpstr>Reliability, &gt; 10 mm precipitation 24 h-1</vt:lpstr>
      <vt:lpstr>Reliability, &gt; 50 mm precipitation 24 h-1</vt:lpstr>
      <vt:lpstr>Post-processing to improve deterministic forecasts</vt:lpstr>
      <vt:lpstr>Case studies with  “atmospheric rivers” in the western US:  the good,  the bad and ugly</vt:lpstr>
      <vt:lpstr>The bad and ugly atmospheric rivers case study</vt:lpstr>
      <vt:lpstr>+4-day forecast</vt:lpstr>
      <vt:lpstr>+4-day forecast</vt:lpstr>
      <vt:lpstr>The “good” atmospheric rivers case study: Nov 2006 Oregon-Washington floods</vt:lpstr>
      <vt:lpstr>+4-day forecast</vt:lpstr>
      <vt:lpstr>+4-day forecast</vt:lpstr>
      <vt:lpstr>Spaghetti Westerns</vt:lpstr>
      <vt:lpstr>Other statistical post-processing work in progress</vt:lpstr>
      <vt:lpstr>Application: extended-range tornado forecasting</vt:lpstr>
      <vt:lpstr>Application: Improved 6-10 day and week-2 forecast guidance from CPC</vt:lpstr>
      <vt:lpstr>Demo: Regional reforecast with WRF ARW v3.4 using global reforecast for initial, boundary conditions</vt:lpstr>
      <vt:lpstr>2005 Rita official forecast (Houston, TX evacuated)</vt:lpstr>
      <vt:lpstr>PowerPoint Presentation</vt:lpstr>
      <vt:lpstr>PowerPoint Presentation</vt:lpstr>
      <vt:lpstr>PowerPoint Presentation</vt:lpstr>
      <vt:lpstr>MJO – blocking interactions</vt:lpstr>
      <vt:lpstr>My method of quantifying MJO phase</vt:lpstr>
      <vt:lpstr>PowerPoint Presentation</vt:lpstr>
      <vt:lpstr>Change in blocking frequency under strong Indian Ocean MJO</vt:lpstr>
      <vt:lpstr>Z500 anomalies under strong  (6-day lagged) Indian Ocean MJO</vt:lpstr>
      <vt:lpstr>How does (observed) blocking frequency change  according to the lag time of the MJO?</vt:lpstr>
      <vt:lpstr>How does (observed) blocking frequency change  according to the lag time of the MJO?</vt:lpstr>
      <vt:lpstr>Observed and forecast blocking frequency change  according to the lag time of the MJO</vt:lpstr>
      <vt:lpstr>Observed and forecast blocking frequency change  according to the lag time of the MJO</vt:lpstr>
      <vt:lpstr>Flow anomalies associated with suppressed Pacific blocking 5 days prior to active Indian Ocean MJO</vt:lpstr>
      <vt:lpstr>Conclusions</vt:lpstr>
      <vt:lpstr>Supplementary slides</vt:lpstr>
      <vt:lpstr>PowerPoint Presentation</vt:lpstr>
      <vt:lpstr>PowerPoint Presentation</vt:lpstr>
      <vt:lpstr>Problem with basic analog  reforecast technique</vt:lpstr>
      <vt:lpstr>“Rank” analog procedure</vt:lpstr>
      <vt:lpstr>“Rank” analog procedure</vt:lpstr>
      <vt:lpstr>“Rank” analog procedure</vt:lpstr>
      <vt:lpstr>Rank analog calibration details</vt:lpstr>
      <vt:lpstr>Some known applications in development</vt:lpstr>
      <vt:lpstr>Define BSS for evaluating blocking skill</vt:lpstr>
      <vt:lpstr>Computing the CRPSS of  GEFS RMM1 and RMM2 forecasts</vt:lpstr>
      <vt:lpstr>Blocking computation method: follows Tibaldi and Molteni, 1990 Tellus</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Reforecasts: what are they good for? Lessons in using the multi-decadal reforecasts from the  NCEP Global Ensemble Forecast System. </dc:title>
  <dc:creator>Tom Hamill</dc:creator>
  <cp:lastModifiedBy>Tom Hamill</cp:lastModifiedBy>
  <cp:revision>12</cp:revision>
  <dcterms:created xsi:type="dcterms:W3CDTF">2012-10-31T14:27:12Z</dcterms:created>
  <dcterms:modified xsi:type="dcterms:W3CDTF">2012-10-31T18:44:07Z</dcterms:modified>
</cp:coreProperties>
</file>