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7" r:id="rId3"/>
    <p:sldId id="270" r:id="rId4"/>
    <p:sldId id="269" r:id="rId5"/>
    <p:sldId id="268" r:id="rId6"/>
    <p:sldId id="289" r:id="rId7"/>
    <p:sldId id="290" r:id="rId8"/>
    <p:sldId id="259" r:id="rId9"/>
    <p:sldId id="260" r:id="rId10"/>
    <p:sldId id="261" r:id="rId11"/>
    <p:sldId id="263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22AA0-56B1-6745-B18C-C177149E00C4}" type="datetimeFigureOut">
              <a:rPr lang="en-US" smtClean="0"/>
              <a:pPr/>
              <a:t>10/11/10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7426E-1322-C046-960C-50130EB04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246B8-43A8-0B4F-816E-EEF440E7AE34}" type="datetimeFigureOut">
              <a:rPr lang="en-US" smtClean="0"/>
              <a:pPr/>
              <a:t>10/11/10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3ADB6-F912-A349-B07A-298BE5755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D78C-0D0D-7741-B481-9F62D23DC370}" type="datetime1">
              <a:rPr lang="en-US" smtClean="0"/>
              <a:pPr/>
              <a:t>10/11/10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A5A5-421E-B84D-B842-3B6454191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C717-F9DE-CD42-BA6E-957144281280}" type="datetime1">
              <a:rPr lang="en-US" smtClean="0"/>
              <a:pPr/>
              <a:t>10/11/10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A5A5-421E-B84D-B842-3B6454191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DFAB-25AF-E24C-9075-EB4219F28E72}" type="datetime1">
              <a:rPr lang="en-US" smtClean="0"/>
              <a:pPr/>
              <a:t>10/11/10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A5A5-421E-B84D-B842-3B6454191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C2C3-E486-E14B-8030-0727283AF319}" type="datetime1">
              <a:rPr lang="en-US" smtClean="0"/>
              <a:pPr/>
              <a:t>10/11/10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A5A5-421E-B84D-B842-3B6454191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2A7D-FF7C-1446-AA53-94910AC424F3}" type="datetime1">
              <a:rPr lang="en-US" smtClean="0"/>
              <a:pPr/>
              <a:t>10/11/10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A5A5-421E-B84D-B842-3B6454191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F7EE-0835-2A49-A2EF-8DC6BF2FB4F7}" type="datetime1">
              <a:rPr lang="en-US" smtClean="0"/>
              <a:pPr/>
              <a:t>10/11/10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A5A5-421E-B84D-B842-3B6454191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ED0A-4DB2-8A43-BCF1-E5177F2776FF}" type="datetime1">
              <a:rPr lang="en-US" smtClean="0"/>
              <a:pPr/>
              <a:t>10/11/10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A5A5-421E-B84D-B842-3B6454191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32A4-80E4-144D-908F-B37E57FBD733}" type="datetime1">
              <a:rPr lang="en-US" smtClean="0"/>
              <a:pPr/>
              <a:t>10/11/10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A5A5-421E-B84D-B842-3B6454191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19D6-4CFB-344C-A13F-E7CC0B8737C1}" type="datetime1">
              <a:rPr lang="en-US" smtClean="0"/>
              <a:pPr/>
              <a:t>10/11/10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A5A5-421E-B84D-B842-3B6454191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A705-E5F1-3C4C-8F54-1FC6F035EBC3}" type="datetime1">
              <a:rPr lang="en-US" smtClean="0"/>
              <a:pPr/>
              <a:t>10/11/10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A5A5-421E-B84D-B842-3B6454191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063B-0861-5C43-9635-C8F894BBD621}" type="datetime1">
              <a:rPr lang="en-US" smtClean="0"/>
              <a:pPr/>
              <a:t>10/11/10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A5A5-421E-B84D-B842-3B6454191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D445-BF0C-3944-8A71-68DB2909586B}" type="datetime1">
              <a:rPr lang="en-US" smtClean="0"/>
              <a:pPr/>
              <a:t>10/11/10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3A5A5-421E-B84D-B842-3B6454191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35200"/>
            <a:ext cx="7772400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Configuring, storing, and serving</a:t>
            </a:r>
            <a:br>
              <a:rPr lang="en-US" dirty="0" smtClean="0"/>
            </a:br>
            <a:r>
              <a:rPr lang="en-US" dirty="0" smtClean="0"/>
              <a:t> the next-generation global reforecast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03750"/>
            <a:ext cx="6400800" cy="1752600"/>
          </a:xfrm>
        </p:spPr>
        <p:txBody>
          <a:bodyPr/>
          <a:lstStyle/>
          <a:p>
            <a:r>
              <a:rPr lang="en-US" dirty="0" smtClean="0"/>
              <a:t>Tom Hamill </a:t>
            </a:r>
          </a:p>
          <a:p>
            <a:r>
              <a:rPr lang="en-US" dirty="0" smtClean="0"/>
              <a:t>NOAA Earth System Research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A5A5-421E-B84D-B842-3B6454191453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 descr="noaa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884" y="152400"/>
            <a:ext cx="1487024" cy="1460811"/>
          </a:xfrm>
          <a:prstGeom prst="rect">
            <a:avLst/>
          </a:prstGeom>
          <a:noFill/>
        </p:spPr>
      </p:pic>
      <p:pic>
        <p:nvPicPr>
          <p:cNvPr id="6" name="Picture 5" descr="dsrc_glo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4042" y="228600"/>
            <a:ext cx="1944158" cy="135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00" y="152400"/>
            <a:ext cx="12747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 dirty="0">
                <a:solidFill>
                  <a:srgbClr val="AD7A3A"/>
                </a:solidFill>
                <a:latin typeface="+mj-lt"/>
              </a:rPr>
              <a:t>NOAA Earth System</a:t>
            </a:r>
          </a:p>
          <a:p>
            <a:r>
              <a:rPr lang="en-US" sz="1000" b="1" dirty="0">
                <a:solidFill>
                  <a:srgbClr val="AD7A3A"/>
                </a:solidFill>
                <a:latin typeface="+mj-lt"/>
              </a:rPr>
              <a:t>Research Laboratory</a:t>
            </a:r>
            <a:endParaRPr lang="en-US" sz="1200" b="1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fields for “fast” archive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Mean and every member</a:t>
            </a:r>
          </a:p>
          <a:p>
            <a:r>
              <a:rPr lang="en-US" sz="2400" dirty="0" smtClean="0"/>
              <a:t>“Fast” archive will be on disk, readily accessible (as opposed to full model output that may be on some slower archival system)</a:t>
            </a:r>
          </a:p>
          <a:p>
            <a:r>
              <a:rPr lang="en-US" sz="2400" dirty="0" smtClean="0"/>
              <a:t>Mandatory level data: </a:t>
            </a:r>
            <a:r>
              <a:rPr lang="en-US" sz="2400" dirty="0" err="1" smtClean="0"/>
              <a:t>Geopotential</a:t>
            </a:r>
            <a:r>
              <a:rPr lang="en-US" sz="2400" dirty="0" smtClean="0"/>
              <a:t> height, temperature, </a:t>
            </a:r>
            <a:r>
              <a:rPr lang="en-US" sz="2400" dirty="0" err="1" smtClean="0"/>
              <a:t>u</a:t>
            </a:r>
            <a:r>
              <a:rPr lang="en-US" sz="2400" dirty="0" smtClean="0"/>
              <a:t>, </a:t>
            </a:r>
            <a:r>
              <a:rPr lang="en-US" sz="2400" dirty="0" err="1" smtClean="0"/>
              <a:t>v</a:t>
            </a:r>
            <a:r>
              <a:rPr lang="en-US" sz="2400" dirty="0" smtClean="0"/>
              <a:t>, specific humidity at 1000, 925, 850, 700, 500, 300, 250, 200,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100, 50, and 10</a:t>
            </a:r>
            <a:r>
              <a:rPr lang="en-US" sz="2400" dirty="0" smtClean="0"/>
              <a:t> hPa.  </a:t>
            </a:r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PV (K m</a:t>
            </a:r>
            <a:r>
              <a:rPr lang="en-US" sz="2400" baseline="30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 kg</a:t>
            </a:r>
            <a:r>
              <a:rPr lang="en-US" sz="2400" baseline="30000" dirty="0" smtClean="0">
                <a:solidFill>
                  <a:srgbClr val="000000"/>
                </a:solidFill>
              </a:rPr>
              <a:t>-1</a:t>
            </a:r>
            <a:r>
              <a:rPr lang="en-US" sz="2400" dirty="0" smtClean="0">
                <a:solidFill>
                  <a:srgbClr val="000000"/>
                </a:solidFill>
              </a:rPr>
              <a:t> s</a:t>
            </a:r>
            <a:r>
              <a:rPr lang="en-US" sz="2400" baseline="30000" dirty="0" smtClean="0">
                <a:solidFill>
                  <a:srgbClr val="000000"/>
                </a:solidFill>
              </a:rPr>
              <a:t>-1 </a:t>
            </a:r>
            <a:r>
              <a:rPr lang="en-US" sz="2400" dirty="0" smtClean="0">
                <a:solidFill>
                  <a:srgbClr val="000000"/>
                </a:solidFill>
              </a:rPr>
              <a:t>) on </a:t>
            </a:r>
            <a:r>
              <a:rPr lang="en-US" sz="2400" dirty="0" err="1" smtClean="0">
                <a:solidFill>
                  <a:srgbClr val="000000"/>
                </a:solidFill>
              </a:rPr>
              <a:t>θ</a:t>
            </a:r>
            <a:r>
              <a:rPr lang="en-US" sz="2400" dirty="0" smtClean="0">
                <a:solidFill>
                  <a:srgbClr val="000000"/>
                </a:solidFill>
              </a:rPr>
              <a:t> = 320K surface.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Wind components, potential temperature on 2 PVU surface.</a:t>
            </a:r>
          </a:p>
          <a:p>
            <a:r>
              <a:rPr lang="en-US" sz="2400" dirty="0" smtClean="0"/>
              <a:t>Fixed fields saved once:</a:t>
            </a:r>
          </a:p>
          <a:p>
            <a:pPr lvl="1"/>
            <a:r>
              <a:rPr lang="en-US" sz="1800" dirty="0" smtClean="0"/>
              <a:t>field capacity</a:t>
            </a:r>
          </a:p>
          <a:p>
            <a:pPr lvl="1"/>
            <a:r>
              <a:rPr lang="en-US" sz="1800" dirty="0" smtClean="0"/>
              <a:t>wilting point</a:t>
            </a:r>
          </a:p>
          <a:p>
            <a:pPr lvl="1"/>
            <a:r>
              <a:rPr lang="en-US" sz="1800" dirty="0" smtClean="0"/>
              <a:t>land-sea mask </a:t>
            </a:r>
          </a:p>
          <a:p>
            <a:pPr lvl="1"/>
            <a:r>
              <a:rPr lang="en-US" sz="1800" dirty="0" smtClean="0"/>
              <a:t>terrain height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A5A5-421E-B84D-B842-3B645419145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06333" y="5987018"/>
            <a:ext cx="4429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blue </a:t>
            </a:r>
            <a:r>
              <a:rPr lang="en-US" dirty="0" smtClean="0"/>
              <a:t>= new fields based on recent discussions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67" y="0"/>
            <a:ext cx="8754533" cy="812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Proposed single-level fields  for “fast” archive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4933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1200" dirty="0" smtClean="0"/>
          </a:p>
          <a:p>
            <a:r>
              <a:rPr lang="en-US" sz="1200" dirty="0" smtClean="0"/>
              <a:t>Surface pressure (Pa)  </a:t>
            </a:r>
          </a:p>
          <a:p>
            <a:r>
              <a:rPr lang="en-US" sz="1200" dirty="0" smtClean="0"/>
              <a:t>Sea-level pressure (Pa)</a:t>
            </a:r>
          </a:p>
          <a:p>
            <a:r>
              <a:rPr lang="en-US" sz="1200" dirty="0" smtClean="0"/>
              <a:t>Surface (2-m) temperature (K)</a:t>
            </a:r>
          </a:p>
          <a:p>
            <a:r>
              <a:rPr lang="en-US" sz="1200" dirty="0" smtClean="0"/>
              <a:t>Skin temperature (K)</a:t>
            </a:r>
          </a:p>
          <a:p>
            <a:r>
              <a:rPr lang="en-US" sz="1200" dirty="0" smtClean="0"/>
              <a:t>Maximum temperature since last storage time (K)</a:t>
            </a: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1200" dirty="0" smtClean="0"/>
              <a:t>Minimum temperature since last storage time (K)</a:t>
            </a:r>
          </a:p>
          <a:p>
            <a:r>
              <a:rPr lang="en-US" sz="1200" dirty="0" smtClean="0"/>
              <a:t>Soil temperature (0-10 cm; K)</a:t>
            </a: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1200" dirty="0" smtClean="0"/>
              <a:t>Volumetric soil moisture content (proportion, 0-10 cm) </a:t>
            </a:r>
            <a:r>
              <a:rPr lang="en-US" sz="1200" dirty="0" smtClean="0">
                <a:solidFill>
                  <a:srgbClr val="FF0000"/>
                </a:solidFill>
              </a:rPr>
              <a:t>– kg/m</a:t>
            </a:r>
            <a:r>
              <a:rPr lang="en-US" sz="1200" baseline="30000" dirty="0" smtClean="0">
                <a:solidFill>
                  <a:srgbClr val="FF0000"/>
                </a:solidFill>
              </a:rPr>
              <a:t>3</a:t>
            </a:r>
            <a:r>
              <a:rPr lang="en-US" sz="1200" dirty="0" smtClean="0">
                <a:solidFill>
                  <a:srgbClr val="FF0000"/>
                </a:solidFill>
              </a:rPr>
              <a:t> in TIGGE archive</a:t>
            </a:r>
          </a:p>
          <a:p>
            <a:r>
              <a:rPr lang="en-US" sz="1200" dirty="0" smtClean="0"/>
              <a:t>Total accumulated precipitation since beginning of integration (kg/m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)</a:t>
            </a:r>
          </a:p>
          <a:p>
            <a:r>
              <a:rPr lang="en-US" sz="1200" dirty="0" err="1" smtClean="0"/>
              <a:t>Precipitable</a:t>
            </a:r>
            <a:r>
              <a:rPr lang="en-US" sz="1200" dirty="0" smtClean="0"/>
              <a:t> water (kg/m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, vapor only, no condensate)</a:t>
            </a:r>
          </a:p>
          <a:p>
            <a:r>
              <a:rPr lang="en-US" sz="1200" dirty="0" smtClean="0"/>
              <a:t>Specific humidity at 2-m AGL (kg/kg; instantaneous) – </a:t>
            </a:r>
            <a:r>
              <a:rPr lang="en-US" sz="1200" dirty="0" smtClean="0">
                <a:solidFill>
                  <a:srgbClr val="FF0000"/>
                </a:solidFill>
              </a:rPr>
              <a:t>surface </a:t>
            </a:r>
            <a:r>
              <a:rPr lang="en-US" sz="1200" dirty="0" err="1" smtClean="0">
                <a:solidFill>
                  <a:srgbClr val="FF0000"/>
                </a:solidFill>
              </a:rPr>
              <a:t>dewpoint</a:t>
            </a:r>
            <a:r>
              <a:rPr lang="en-US" sz="1200" dirty="0" smtClean="0">
                <a:solidFill>
                  <a:srgbClr val="FF0000"/>
                </a:solidFill>
              </a:rPr>
              <a:t> in TIGGE archive</a:t>
            </a:r>
          </a:p>
          <a:p>
            <a:r>
              <a:rPr lang="en-US" sz="1200" dirty="0" smtClean="0"/>
              <a:t>Water equivalent of accumulated snow depth (kg/m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) – </a:t>
            </a:r>
            <a:r>
              <a:rPr lang="en-US" sz="1200" dirty="0" smtClean="0">
                <a:solidFill>
                  <a:srgbClr val="FF0000"/>
                </a:solidFill>
              </a:rPr>
              <a:t>from beginning of integration?</a:t>
            </a:r>
          </a:p>
          <a:p>
            <a:r>
              <a:rPr lang="en-US" sz="1200" dirty="0" smtClean="0"/>
              <a:t>CAPE (J/kg) </a:t>
            </a:r>
          </a:p>
          <a:p>
            <a:r>
              <a:rPr lang="en-US" sz="1200" dirty="0" smtClean="0"/>
              <a:t>CIN (J/kg)</a:t>
            </a:r>
          </a:p>
          <a:p>
            <a:r>
              <a:rPr lang="en-US" sz="1200" dirty="0" smtClean="0"/>
              <a:t>Total cloud cover (%) </a:t>
            </a:r>
          </a:p>
          <a:p>
            <a:r>
              <a:rPr lang="en-US" sz="1200" dirty="0" smtClean="0"/>
              <a:t>10-m </a:t>
            </a:r>
            <a:r>
              <a:rPr lang="en-US" sz="1200" dirty="0" err="1" smtClean="0"/>
              <a:t>u</a:t>
            </a:r>
            <a:r>
              <a:rPr lang="en-US" sz="1200" dirty="0" smtClean="0"/>
              <a:t>- and </a:t>
            </a:r>
            <a:r>
              <a:rPr lang="en-US" sz="1200" dirty="0" err="1" smtClean="0"/>
              <a:t>v</a:t>
            </a:r>
            <a:r>
              <a:rPr lang="en-US" sz="1200" dirty="0" smtClean="0"/>
              <a:t>-wind component (</a:t>
            </a:r>
            <a:r>
              <a:rPr lang="en-US" sz="1200" dirty="0" err="1" smtClean="0"/>
              <a:t>m/s</a:t>
            </a:r>
            <a:r>
              <a:rPr lang="en-US" sz="1200" dirty="0" smtClean="0"/>
              <a:t>)</a:t>
            </a:r>
          </a:p>
          <a:p>
            <a:r>
              <a:rPr lang="en-US" sz="1200" dirty="0" smtClean="0"/>
              <a:t>80-m </a:t>
            </a:r>
            <a:r>
              <a:rPr lang="en-US" sz="1200" dirty="0" err="1" smtClean="0"/>
              <a:t>u</a:t>
            </a:r>
            <a:r>
              <a:rPr lang="en-US" sz="1200" dirty="0" smtClean="0"/>
              <a:t>- and </a:t>
            </a:r>
            <a:r>
              <a:rPr lang="en-US" sz="1200" dirty="0" err="1" smtClean="0"/>
              <a:t>v</a:t>
            </a:r>
            <a:r>
              <a:rPr lang="en-US" sz="1200" dirty="0" smtClean="0"/>
              <a:t>-wind component (</a:t>
            </a:r>
            <a:r>
              <a:rPr lang="en-US" sz="1200" dirty="0" err="1" smtClean="0"/>
              <a:t>m/s</a:t>
            </a:r>
            <a:r>
              <a:rPr lang="en-US" sz="1200" dirty="0" smtClean="0"/>
              <a:t>)</a:t>
            </a:r>
          </a:p>
          <a:p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Sunshine duration (min)</a:t>
            </a:r>
          </a:p>
          <a:p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Snow depth water equivalent </a:t>
            </a:r>
            <a:r>
              <a:rPr lang="en-US" sz="1200" dirty="0" smtClean="0">
                <a:solidFill>
                  <a:srgbClr val="558ED5"/>
                </a:solidFill>
              </a:rPr>
              <a:t>(kg/m</a:t>
            </a:r>
            <a:r>
              <a:rPr lang="en-US" sz="1200" baseline="30000" dirty="0" smtClean="0">
                <a:solidFill>
                  <a:srgbClr val="558ED5"/>
                </a:solidFill>
              </a:rPr>
              <a:t>2</a:t>
            </a:r>
            <a:r>
              <a:rPr lang="en-US" sz="1200" dirty="0" smtClean="0">
                <a:solidFill>
                  <a:srgbClr val="558ED5"/>
                </a:solidFill>
              </a:rPr>
              <a:t>)</a:t>
            </a:r>
          </a:p>
          <a:p>
            <a:r>
              <a:rPr lang="en-US" sz="1200" dirty="0" smtClean="0">
                <a:solidFill>
                  <a:srgbClr val="558ED5"/>
                </a:solidFill>
              </a:rPr>
              <a:t>Runoff</a:t>
            </a:r>
          </a:p>
          <a:p>
            <a:r>
              <a:rPr lang="en-US" sz="1200" dirty="0" smtClean="0">
                <a:solidFill>
                  <a:srgbClr val="558ED5"/>
                </a:solidFill>
              </a:rPr>
              <a:t>Solid precipitation</a:t>
            </a:r>
          </a:p>
          <a:p>
            <a:r>
              <a:rPr lang="en-US" sz="1200" dirty="0" smtClean="0">
                <a:solidFill>
                  <a:srgbClr val="558ED5"/>
                </a:solidFill>
              </a:rPr>
              <a:t>Liquid precipitation</a:t>
            </a:r>
          </a:p>
          <a:p>
            <a:r>
              <a:rPr lang="en-US" sz="1200" dirty="0" smtClean="0">
                <a:solidFill>
                  <a:srgbClr val="558ED5"/>
                </a:solidFill>
              </a:rPr>
              <a:t>Vertical velocity (850 hPa)</a:t>
            </a:r>
          </a:p>
          <a:p>
            <a:r>
              <a:rPr lang="en-US" sz="1200" dirty="0" err="1" smtClean="0">
                <a:solidFill>
                  <a:srgbClr val="558ED5"/>
                </a:solidFill>
              </a:rPr>
              <a:t>Geopotential</a:t>
            </a:r>
            <a:r>
              <a:rPr lang="en-US" sz="1200" dirty="0" smtClean="0">
                <a:solidFill>
                  <a:srgbClr val="558ED5"/>
                </a:solidFill>
              </a:rPr>
              <a:t> height of surface</a:t>
            </a:r>
          </a:p>
          <a:p>
            <a:r>
              <a:rPr lang="en-US" sz="1200" dirty="0" smtClean="0">
                <a:solidFill>
                  <a:srgbClr val="558ED5"/>
                </a:solidFill>
              </a:rPr>
              <a:t>Wind power (=windspeed</a:t>
            </a:r>
            <a:r>
              <a:rPr lang="en-US" sz="1200" baseline="30000" dirty="0" smtClean="0">
                <a:solidFill>
                  <a:srgbClr val="558ED5"/>
                </a:solidFill>
              </a:rPr>
              <a:t>3</a:t>
            </a:r>
            <a:r>
              <a:rPr lang="en-US" sz="1200" dirty="0" smtClean="0">
                <a:solidFill>
                  <a:srgbClr val="558ED5"/>
                </a:solidFill>
              </a:rPr>
              <a:t> at 80 </a:t>
            </a:r>
            <a:r>
              <a:rPr lang="en-US" sz="1200" dirty="0" err="1" smtClean="0">
                <a:solidFill>
                  <a:srgbClr val="558ED5"/>
                </a:solidFill>
              </a:rPr>
              <a:t>m</a:t>
            </a:r>
            <a:r>
              <a:rPr lang="en-US" sz="1200" dirty="0" smtClean="0">
                <a:solidFill>
                  <a:srgbClr val="558ED5"/>
                </a:solidFill>
              </a:rPr>
              <a:t>*density)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Saturation vapor pressure deficit </a:t>
            </a:r>
          </a:p>
          <a:p>
            <a:endParaRPr lang="en-US" sz="1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A5A5-421E-B84D-B842-3B6454191453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867"/>
            <a:ext cx="8229600" cy="1143000"/>
          </a:xfrm>
        </p:spPr>
        <p:txBody>
          <a:bodyPr/>
          <a:lstStyle/>
          <a:p>
            <a:r>
              <a:rPr lang="en-US" dirty="0" smtClean="0"/>
              <a:t>Proposed fields for “fast” archive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Fluxes (W/m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;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average since last archive time)</a:t>
            </a:r>
          </a:p>
          <a:p>
            <a:pPr lvl="1"/>
            <a:r>
              <a:rPr lang="en-US" sz="2000" dirty="0" smtClean="0"/>
              <a:t>sensible heat net flux at surface</a:t>
            </a:r>
          </a:p>
          <a:p>
            <a:pPr lvl="1"/>
            <a:r>
              <a:rPr lang="en-US" sz="2000" dirty="0" smtClean="0"/>
              <a:t>latent heat net flux at surface</a:t>
            </a:r>
          </a:p>
          <a:p>
            <a:pPr lvl="1"/>
            <a:r>
              <a:rPr lang="en-US" sz="2000" dirty="0" smtClean="0"/>
              <a:t>downward long-wave radiation flux at surface</a:t>
            </a:r>
          </a:p>
          <a:p>
            <a:pPr lvl="1"/>
            <a:r>
              <a:rPr lang="en-US" sz="2000" dirty="0" smtClean="0"/>
              <a:t>upward long-wave radiation flux at surface</a:t>
            </a:r>
          </a:p>
          <a:p>
            <a:pPr lvl="1"/>
            <a:r>
              <a:rPr lang="en-US" sz="2000" dirty="0" smtClean="0"/>
              <a:t>upward short-wave radiation at surface</a:t>
            </a:r>
          </a:p>
          <a:p>
            <a:pPr lvl="1"/>
            <a:r>
              <a:rPr lang="en-US" sz="2000" dirty="0" smtClean="0"/>
              <a:t>downward short-wave radiation flux at surface</a:t>
            </a:r>
          </a:p>
          <a:p>
            <a:pPr lvl="1"/>
            <a:r>
              <a:rPr lang="en-US" sz="2000" dirty="0" smtClean="0"/>
              <a:t>upward long-wave radiation at nominal top</a:t>
            </a:r>
          </a:p>
          <a:p>
            <a:pPr lvl="1"/>
            <a:r>
              <a:rPr lang="en-US" sz="2000" dirty="0" smtClean="0">
                <a:solidFill>
                  <a:schemeClr val="accent1"/>
                </a:solidFill>
              </a:rPr>
              <a:t>ground heat flux.</a:t>
            </a:r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A5A5-421E-B84D-B842-3B645419145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534" y="1701800"/>
            <a:ext cx="7112000" cy="4148667"/>
          </a:xfrm>
        </p:spPr>
        <p:txBody>
          <a:bodyPr/>
          <a:lstStyle/>
          <a:p>
            <a:r>
              <a:rPr lang="en-US" dirty="0" smtClean="0"/>
              <a:t>Review of DOE grant &amp; constraints</a:t>
            </a:r>
          </a:p>
          <a:p>
            <a:r>
              <a:rPr lang="en-US" dirty="0" smtClean="0"/>
              <a:t>Principles</a:t>
            </a:r>
          </a:p>
          <a:p>
            <a:r>
              <a:rPr lang="en-US" dirty="0" smtClean="0"/>
              <a:t>Anticipated users</a:t>
            </a:r>
          </a:p>
          <a:p>
            <a:r>
              <a:rPr lang="en-US" dirty="0" smtClean="0"/>
              <a:t>Proposed configuration</a:t>
            </a:r>
          </a:p>
          <a:p>
            <a:r>
              <a:rPr lang="en-US" dirty="0" smtClean="0"/>
              <a:t>Storage benchmarks</a:t>
            </a:r>
          </a:p>
          <a:p>
            <a:r>
              <a:rPr lang="en-US" dirty="0" smtClean="0"/>
              <a:t>Lists of proposed fields to archive.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A5A5-421E-B84D-B842-3B645419145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86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we have been granted by DOE,</a:t>
            </a:r>
            <a:br>
              <a:rPr lang="en-US" dirty="0" smtClean="0"/>
            </a:br>
            <a:r>
              <a:rPr lang="en-US" dirty="0" smtClean="0"/>
              <a:t>and what’s expected of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966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14.5 M CPU hours </a:t>
            </a:r>
            <a:r>
              <a:rPr lang="en-US" dirty="0" smtClean="0"/>
              <a:t>(</a:t>
            </a:r>
            <a:r>
              <a:rPr lang="en-US" dirty="0" err="1" smtClean="0"/>
              <a:t>CPUh</a:t>
            </a:r>
            <a:r>
              <a:rPr lang="en-US" dirty="0" smtClean="0"/>
              <a:t>) on “Franklin” supercomputer at Lawrence Berkeley lab, all to be </a:t>
            </a:r>
            <a:r>
              <a:rPr lang="en-US" dirty="0" smtClean="0">
                <a:solidFill>
                  <a:srgbClr val="FF0000"/>
                </a:solidFill>
              </a:rPr>
              <a:t>used before June 2011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some of those cycles (10%) needed for generating initial conditions, too.</a:t>
            </a:r>
          </a:p>
          <a:p>
            <a:r>
              <a:rPr lang="en-US" dirty="0" smtClean="0"/>
              <a:t>We are expected to make this data set available to the community by mid-2011 and to generate some experimental forecasts for the renewable energy sector (</a:t>
            </a:r>
            <a:r>
              <a:rPr lang="en-US" dirty="0" err="1" smtClean="0"/>
              <a:t>streamflow</a:t>
            </a:r>
            <a:r>
              <a:rPr lang="en-US" dirty="0" smtClean="0"/>
              <a:t>, solar potential, wind-energy potential)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A5A5-421E-B84D-B842-3B645419145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Reforecasts will be computed with a (smaller-ensemble) version of the GEFS that will be operational in 2011.</a:t>
            </a:r>
          </a:p>
          <a:p>
            <a:r>
              <a:rPr lang="en-US" dirty="0" smtClean="0"/>
              <a:t>We hope that GEFS will remain in this configuration, or will be changed only slightly, for several years thereafter.</a:t>
            </a:r>
          </a:p>
          <a:p>
            <a:r>
              <a:rPr lang="en-US" dirty="0" smtClean="0"/>
              <a:t>Once GEFS changes, either EMC or ESRL will continue to run the reforecast version until a next-generation reforecast is in place.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A5A5-421E-B84D-B842-3B645419145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Some anticipated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NCEP/CPC, for calibration of probabilistic 6-10 day, week-2 forecasts, development of new longer-lead threats assessments.</a:t>
            </a:r>
          </a:p>
          <a:p>
            <a:r>
              <a:rPr lang="en-US" dirty="0" smtClean="0"/>
              <a:t>NCEP/HPC and </a:t>
            </a:r>
            <a:r>
              <a:rPr lang="en-US" dirty="0" err="1" smtClean="0"/>
              <a:t>WFOs</a:t>
            </a:r>
            <a:r>
              <a:rPr lang="en-US" dirty="0" smtClean="0"/>
              <a:t>, for calibration of shorter-range heavy precipitation forecasts.</a:t>
            </a:r>
          </a:p>
          <a:p>
            <a:r>
              <a:rPr lang="en-US" dirty="0" smtClean="0"/>
              <a:t>OHD, universities, labs, and international organizations for ensemble </a:t>
            </a:r>
            <a:r>
              <a:rPr lang="en-US" dirty="0" err="1" smtClean="0"/>
              <a:t>streamflow</a:t>
            </a:r>
            <a:r>
              <a:rPr lang="en-US" dirty="0" smtClean="0"/>
              <a:t> calibration and other hydrologic calibration efforts</a:t>
            </a:r>
          </a:p>
          <a:p>
            <a:r>
              <a:rPr lang="en-US" dirty="0" smtClean="0"/>
              <a:t>Federal, state, local and private water, environmental and energy management agencies; e.g. these data will be used to help operate the NYC water supply system</a:t>
            </a:r>
          </a:p>
          <a:p>
            <a:r>
              <a:rPr lang="en-US" dirty="0" smtClean="0"/>
              <a:t>NHC, for statistical calibration of track and intensity forecasts of hurricanes, </a:t>
            </a:r>
            <a:r>
              <a:rPr lang="en-US" dirty="0" err="1" smtClean="0"/>
              <a:t>TCgenesis</a:t>
            </a:r>
            <a:r>
              <a:rPr lang="en-US" dirty="0" smtClean="0"/>
              <a:t> probabilities, etc.</a:t>
            </a:r>
          </a:p>
          <a:p>
            <a:r>
              <a:rPr lang="en-US" dirty="0" smtClean="0"/>
              <a:t>NCEP/SPC, for longer-lead calibrated severe weather forecast products.</a:t>
            </a:r>
          </a:p>
          <a:p>
            <a:r>
              <a:rPr lang="en-US" dirty="0" smtClean="0"/>
              <a:t>Universities, labs, ESRL, MDL, EMC, others for development of advanced statistical post-processing techniques, high-impact events.</a:t>
            </a:r>
          </a:p>
          <a:p>
            <a:r>
              <a:rPr lang="en-US" dirty="0" smtClean="0"/>
              <a:t>ESRL, NCEP/EMC, and universities, for data assimilation research into correcting bias in short-term forecasts.</a:t>
            </a:r>
          </a:p>
          <a:p>
            <a:r>
              <a:rPr lang="en-US" dirty="0" smtClean="0"/>
              <a:t>ESRL, as advertised in proposal, for R&amp;D of longer-lead forecasts of solar-energy potential, wind-power potential.</a:t>
            </a:r>
          </a:p>
          <a:p>
            <a:r>
              <a:rPr lang="en-US" dirty="0" smtClean="0"/>
              <a:t>ERSL and EMC, for determining optimal reforecast configuration into the future.</a:t>
            </a:r>
          </a:p>
          <a:p>
            <a:r>
              <a:rPr lang="en-US" dirty="0" smtClean="0"/>
              <a:t>Many unforeseen users, if we make it easy for them to get the data.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881" y="5671233"/>
            <a:ext cx="8146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agreed-upon reforecast configuration is not likely to be optimal for any one of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these users, but we hope it will be satisfactory for most to make substantial progress.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A5A5-421E-B84D-B842-3B645419145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proposed configuration</a:t>
            </a:r>
            <a:br>
              <a:rPr lang="en-US" dirty="0" smtClean="0"/>
            </a:br>
            <a:r>
              <a:rPr lang="en-US" sz="2667" dirty="0" smtClean="0"/>
              <a:t>(based on 16 July 2010 </a:t>
            </a:r>
            <a:r>
              <a:rPr lang="en-US" sz="2667" dirty="0" err="1" smtClean="0"/>
              <a:t>telecon</a:t>
            </a:r>
            <a:r>
              <a:rPr lang="en-US" sz="2667" dirty="0" smtClean="0"/>
              <a:t> discussion)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600"/>
              </a:spcAft>
            </a:pPr>
            <a:r>
              <a:rPr lang="en-US" sz="3840" dirty="0" smtClean="0"/>
              <a:t>Assume T254L42 GFS model used for 0-8 days. From days 7.5-16, T190L42.  Estimated 92.19 </a:t>
            </a:r>
            <a:r>
              <a:rPr lang="en-US" sz="3840" dirty="0" err="1" smtClean="0"/>
              <a:t>CPUh</a:t>
            </a:r>
            <a:r>
              <a:rPr lang="en-US" sz="3840" dirty="0" smtClean="0"/>
              <a:t> for 16-day forecast on DOE Franklin.  Say 30 years, 365 days/year, 10 members, 2x daily ~= 20.2M CPU </a:t>
            </a:r>
            <a:r>
              <a:rPr lang="en-US" sz="3840" dirty="0" err="1" smtClean="0"/>
              <a:t>h</a:t>
            </a:r>
            <a:r>
              <a:rPr lang="en-US" sz="3840" dirty="0" smtClean="0"/>
              <a:t> , which is greater than 14.5 M total allocation.</a:t>
            </a:r>
          </a:p>
          <a:p>
            <a:pPr>
              <a:spcAft>
                <a:spcPts val="600"/>
              </a:spcAft>
            </a:pPr>
            <a:r>
              <a:rPr lang="en-US" sz="3840" dirty="0" smtClean="0"/>
              <a:t>Also, will need perhaps 10% of allocation for generating initial conditions, testing.</a:t>
            </a:r>
          </a:p>
          <a:p>
            <a:pPr>
              <a:spcAft>
                <a:spcPts val="600"/>
              </a:spcAft>
            </a:pPr>
            <a:r>
              <a:rPr lang="en-US" sz="3789" dirty="0" smtClean="0">
                <a:solidFill>
                  <a:srgbClr val="FF0000"/>
                </a:solidFill>
              </a:rPr>
              <a:t>Proposed configuration based on discussion: At 00Z, full 10-member forecast every day for 30 years out to 16 days.  At 12Z, a T254L42 ensemble to day 8, 5 members, reforecast every other day.  Total = 10.1 + 1.75M </a:t>
            </a:r>
            <a:r>
              <a:rPr lang="en-US" sz="3789" dirty="0" err="1" smtClean="0">
                <a:solidFill>
                  <a:srgbClr val="FF0000"/>
                </a:solidFill>
              </a:rPr>
              <a:t>CPUh</a:t>
            </a:r>
            <a:r>
              <a:rPr lang="en-US" sz="3789" dirty="0" smtClean="0">
                <a:solidFill>
                  <a:srgbClr val="FF0000"/>
                </a:solidFill>
              </a:rPr>
              <a:t> = 11.85 M </a:t>
            </a:r>
            <a:r>
              <a:rPr lang="en-US" sz="3789" dirty="0" err="1" smtClean="0">
                <a:solidFill>
                  <a:srgbClr val="FF0000"/>
                </a:solidFill>
              </a:rPr>
              <a:t>CPUh</a:t>
            </a:r>
            <a:r>
              <a:rPr lang="en-US" sz="3789" dirty="0" smtClean="0">
                <a:solidFill>
                  <a:srgbClr val="FF0000"/>
                </a:solidFill>
              </a:rPr>
              <a:t>.  Doable.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600" dirty="0" smtClean="0"/>
              <a:t>Extra CPU time may be devoted to running some 45-day reforecasts at T126 for the sake of comparison against CFSR reforecasts, with coupled ocean model (it’d be nice to have a few spare cycles to do this).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A5A5-421E-B84D-B842-3B645419145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33" y="0"/>
            <a:ext cx="8763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Benchmarking the storage of full model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7" y="1143000"/>
            <a:ext cx="8348133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Assume we want a permanent archive of the full model fields.  Assume this data infrequently accessed, though if storage solution permits rapid access, great.</a:t>
            </a:r>
          </a:p>
          <a:p>
            <a:r>
              <a:rPr lang="en-US" sz="2000" dirty="0" smtClean="0"/>
              <a:t>The full output of a T254L42 sigma (upper-air) file is ~64 MB, and the “</a:t>
            </a:r>
            <a:r>
              <a:rPr lang="en-US" sz="2000" dirty="0" err="1" smtClean="0"/>
              <a:t>sflx</a:t>
            </a:r>
            <a:r>
              <a:rPr lang="en-US" sz="2000" dirty="0" smtClean="0"/>
              <a:t>” (surface) file is ~40 MB. “Restart” file at end of T254L28 run is ~168MB.  Full output of a T190L42 sigma file is ~35 MB, and </a:t>
            </a:r>
            <a:r>
              <a:rPr lang="en-US" sz="2000" dirty="0" err="1" smtClean="0"/>
              <a:t>sflx</a:t>
            </a:r>
            <a:r>
              <a:rPr lang="en-US" sz="2000" dirty="0" smtClean="0"/>
              <a:t> file is 23 MB.  “Restart” file at end of T190L28 run is ~93MB.</a:t>
            </a:r>
          </a:p>
          <a:p>
            <a:r>
              <a:rPr lang="en-US" sz="2000" dirty="0" smtClean="0"/>
              <a:t>Storage for a single 0- to 8-day T254L42 forecast:</a:t>
            </a:r>
          </a:p>
          <a:p>
            <a:pPr lvl="1"/>
            <a:r>
              <a:rPr lang="en-US" sz="1600" dirty="0" smtClean="0"/>
              <a:t>Output saved 8x daily for 0-3 days, 4x daily for 3-16 days. Restart file at end of day 7.5 for the beginning of the T190L42 forecasts.</a:t>
            </a:r>
          </a:p>
          <a:p>
            <a:pPr lvl="1"/>
            <a:r>
              <a:rPr lang="en-US" sz="1600" dirty="0" smtClean="0"/>
              <a:t>[3 days*8x daily+1 + 5 days*4x daily]*[64+40 MB]+168MB restart=4.9 GB storage</a:t>
            </a:r>
          </a:p>
          <a:p>
            <a:r>
              <a:rPr lang="en-US" sz="2000" dirty="0" smtClean="0"/>
              <a:t>Storage for a single 7.5-16 day T190L42 forecast: </a:t>
            </a:r>
          </a:p>
          <a:p>
            <a:pPr lvl="1"/>
            <a:r>
              <a:rPr lang="en-US" sz="1600" dirty="0" smtClean="0"/>
              <a:t>Output saved 4x daily for 7.5 to 16 days, plus restart file at end of day 16.</a:t>
            </a:r>
          </a:p>
          <a:p>
            <a:pPr lvl="1"/>
            <a:r>
              <a:rPr lang="en-US" sz="1600" dirty="0" smtClean="0"/>
              <a:t>[8.5 days*4x daily + 1]*[35+23 MB] + 93 MB = 2.2 GB</a:t>
            </a:r>
          </a:p>
          <a:p>
            <a:r>
              <a:rPr lang="en-US" sz="2000" dirty="0" smtClean="0"/>
              <a:t>00Z run to 16 days: 10 </a:t>
            </a:r>
            <a:r>
              <a:rPr lang="en-US" sz="2000" dirty="0" err="1" smtClean="0"/>
              <a:t>mbrs</a:t>
            </a:r>
            <a:r>
              <a:rPr lang="en-US" sz="2000" dirty="0" smtClean="0"/>
              <a:t> * 365 days *(4.9+2.2 GB) * 30 years ~= 778 TB</a:t>
            </a:r>
          </a:p>
          <a:p>
            <a:r>
              <a:rPr lang="en-US" sz="2000" dirty="0" smtClean="0"/>
              <a:t>12Z run to 8 days: 5 </a:t>
            </a:r>
            <a:r>
              <a:rPr lang="en-US" sz="2000" dirty="0" err="1" smtClean="0"/>
              <a:t>mbrs</a:t>
            </a:r>
            <a:r>
              <a:rPr lang="en-US" sz="2000" dirty="0" smtClean="0"/>
              <a:t> * (365/2 days) * 4.9 GB * 30 years ~= 134 TB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Total ~= 912 TB for permanent archive of full fields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A5A5-421E-B84D-B842-3B645419145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0933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Benchmarking, part 2:</a:t>
            </a:r>
            <a:br>
              <a:rPr lang="en-US" sz="4000" dirty="0" smtClean="0"/>
            </a:br>
            <a:r>
              <a:rPr lang="en-US" sz="4000" dirty="0" smtClean="0"/>
              <a:t>user-selected fields on fast access.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Assume users will want some subset of fields on fast-access.  Fields are ~ those stored in TIGGE and NAEFS data sets, plus a few extra.  See following slides.</a:t>
            </a:r>
          </a:p>
          <a:p>
            <a:r>
              <a:rPr lang="en-US" dirty="0" smtClean="0"/>
              <a:t>For selected fields and T254 on 768*384 grid,  ~13 MB per time in Grib-2.</a:t>
            </a:r>
          </a:p>
          <a:p>
            <a:r>
              <a:rPr lang="en-US" dirty="0" smtClean="0"/>
              <a:t>For selected fields and T190 on 576*288 grid, ~7.3 MB per time in Grib-2.</a:t>
            </a:r>
          </a:p>
          <a:p>
            <a:r>
              <a:rPr lang="en-US" dirty="0" smtClean="0"/>
              <a:t>Storage of one run at 00Z cycle: For 0-3 days, 8x daily, 3-8 days, 4x daily = 45 output times.  For days 7.5-16 =  8.5 days * 4x daily + 1 = 35 output times:  So 45*13 MB + 35*7.3 = 841 MB.</a:t>
            </a:r>
          </a:p>
          <a:p>
            <a:r>
              <a:rPr lang="en-US" dirty="0" smtClean="0"/>
              <a:t>Storage of one run to 8 days at 12Z cycle: 45 output times*13 MB = 585 MB</a:t>
            </a:r>
          </a:p>
          <a:p>
            <a:r>
              <a:rPr lang="en-US" dirty="0" smtClean="0"/>
              <a:t>Storage of proposed 30-year reforecast for 00Z configuration = 841 MB * 30 years * 365 days * 10 members = 92 TB.</a:t>
            </a:r>
          </a:p>
          <a:p>
            <a:r>
              <a:rPr lang="en-US" dirty="0" smtClean="0"/>
              <a:t>Storage of proposed 30-year reforecast for 12Z configuration = 585 MB * 30 years * (365/2 days) * 5 members = 17 TB.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92 + 17 = 109 TB for </a:t>
            </a:r>
            <a:r>
              <a:rPr lang="en-US" b="1" dirty="0" smtClean="0">
                <a:solidFill>
                  <a:srgbClr val="FF0000"/>
                </a:solidFill>
              </a:rPr>
              <a:t>full TIGGE data set.  </a:t>
            </a:r>
            <a:r>
              <a:rPr lang="en-US" dirty="0" smtClean="0">
                <a:solidFill>
                  <a:srgbClr val="FF0000"/>
                </a:solidFill>
              </a:rPr>
              <a:t>Also, will need 2x for backup, so 218 TB.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A5A5-421E-B84D-B842-3B645419145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make this useful to you, we need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Fast-access storage for ~ 109 TB data, with redundancy</a:t>
            </a:r>
          </a:p>
          <a:p>
            <a:r>
              <a:rPr lang="en-US" dirty="0" smtClean="0"/>
              <a:t>Mass storage for ~ 912 TB  data, ideally with redundancy. </a:t>
            </a:r>
          </a:p>
          <a:p>
            <a:r>
              <a:rPr lang="en-US" dirty="0" smtClean="0"/>
              <a:t>Servers, cooling for servers.</a:t>
            </a:r>
          </a:p>
          <a:p>
            <a:r>
              <a:rPr lang="en-US" dirty="0" smtClean="0"/>
              <a:t>Software to make it easy for you to fetch the data you need.</a:t>
            </a:r>
          </a:p>
          <a:p>
            <a:r>
              <a:rPr lang="en-US" dirty="0" smtClean="0"/>
              <a:t>Without an “enterprise” solution, costs will scale approximately linearly, so storage costs for 5 members will be roughly half that for 10 members.</a:t>
            </a:r>
          </a:p>
          <a:p>
            <a:r>
              <a:rPr lang="en-US" dirty="0" smtClean="0"/>
              <a:t>Lesson:  </a:t>
            </a:r>
            <a:r>
              <a:rPr lang="en-US" dirty="0" smtClean="0">
                <a:solidFill>
                  <a:srgbClr val="FF0000"/>
                </a:solidFill>
              </a:rPr>
              <a:t>we need to really have users for the data that we store.  </a:t>
            </a:r>
            <a:r>
              <a:rPr lang="en-US" dirty="0" smtClean="0"/>
              <a:t>We have only $175K of committed funds now available for storage costs.</a:t>
            </a:r>
          </a:p>
          <a:p>
            <a:pPr lvl="1"/>
            <a:r>
              <a:rPr lang="en-US" dirty="0" smtClean="0"/>
              <a:t>If you are urging we store even more, can you help pay for the extra archival costs?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A5A5-421E-B84D-B842-3B645419145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15882</TotalTime>
  <Words>1791</Words>
  <Application>Microsoft Macintosh PowerPoint</Application>
  <PresentationFormat>On-screen Show (4:3)</PresentationFormat>
  <Paragraphs>131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Configuring, storing, and serving  the next-generation global reforecast </vt:lpstr>
      <vt:lpstr>Outline</vt:lpstr>
      <vt:lpstr>What we have been granted by DOE, and what’s expected of us</vt:lpstr>
      <vt:lpstr>Principles</vt:lpstr>
      <vt:lpstr>Some anticipated users</vt:lpstr>
      <vt:lpstr>A proposed configuration (based on 16 July 2010 telecon discussion)</vt:lpstr>
      <vt:lpstr>Benchmarking the storage of full model</vt:lpstr>
      <vt:lpstr>Benchmarking, part 2: user-selected fields on fast access.</vt:lpstr>
      <vt:lpstr>To make this useful to you, we need …</vt:lpstr>
      <vt:lpstr>Proposed fields for “fast” archive</vt:lpstr>
      <vt:lpstr>Proposed single-level fields  for “fast” archive</vt:lpstr>
      <vt:lpstr>Proposed fields for “fast” archive</vt:lpstr>
    </vt:vector>
  </TitlesOfParts>
  <Company>NOAA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Configuring the next-generation global reforecast: </dc:title>
  <dc:creator>Tom Hamill</dc:creator>
  <cp:lastModifiedBy>Tom Hamill</cp:lastModifiedBy>
  <cp:revision>15</cp:revision>
  <cp:lastPrinted>2010-07-12T18:53:20Z</cp:lastPrinted>
  <dcterms:created xsi:type="dcterms:W3CDTF">2010-10-11T17:42:18Z</dcterms:created>
  <dcterms:modified xsi:type="dcterms:W3CDTF">2010-10-13T21:40:11Z</dcterms:modified>
</cp:coreProperties>
</file>