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8" roundtripDataSignature="AMtx7mixXR6cPwF9W/uV5DE26CyZL8fL8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57FF87-26A7-4A70-A4A0-552A853E9999}">
  <a:tblStyle styleId="{E857FF87-26A7-4A70-A4A0-552A853E9999}"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14" Type="http://schemas.openxmlformats.org/officeDocument/2006/relationships/slide" Target="slides/slide9.xml"/><Relationship Id="rId58"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9" name="Google Shape;38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 name="Google Shape;11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68" name="Google Shape;168;p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8"/>
          <p:cNvSpPr/>
          <p:nvPr>
            <p:ph idx="2" type="pic"/>
          </p:nvPr>
        </p:nvSpPr>
        <p:spPr>
          <a:xfrm>
            <a:off x="5183188" y="987425"/>
            <a:ext cx="6172200" cy="4873625"/>
          </a:xfrm>
          <a:prstGeom prst="rect">
            <a:avLst/>
          </a:prstGeom>
          <a:noFill/>
          <a:ln>
            <a:noFill/>
          </a:ln>
        </p:spPr>
      </p:sp>
      <p:sp>
        <p:nvSpPr>
          <p:cNvPr id="68" name="Google Shape;68;p2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tom.Hamill@noaa.gov"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doi.org/10.1175/JHM-D-20-0069.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hyperlink" Target="https://doi.org/10.1175/MWR-D-20-0096.1"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50.png"/><Relationship Id="rId6" Type="http://schemas.openxmlformats.org/officeDocument/2006/relationships/hyperlink" Target="https://www.tandfonline.com/doi/abs/10.3402/tellusa.v55i1.12082" TargetMode="External"/><Relationship Id="rId7" Type="http://schemas.openxmlformats.org/officeDocument/2006/relationships/hyperlink" Target="https://journals.ametsoc.org/view/journals/mwre/133/5/mwr2906.1.x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2.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8.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55.png"/><Relationship Id="rId6" Type="http://schemas.openxmlformats.org/officeDocument/2006/relationships/image" Target="../media/image61.png"/><Relationship Id="rId7"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0.png"/><Relationship Id="rId11" Type="http://schemas.openxmlformats.org/officeDocument/2006/relationships/image" Target="../media/image17.png"/><Relationship Id="rId10" Type="http://schemas.openxmlformats.org/officeDocument/2006/relationships/image" Target="../media/image15.png"/><Relationship Id="rId12" Type="http://schemas.openxmlformats.org/officeDocument/2006/relationships/image" Target="../media/image16.png"/><Relationship Id="rId9"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519376" y="1928832"/>
            <a:ext cx="11184941"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b="1" lang="en-US" sz="4700">
                <a:latin typeface="Calibri"/>
                <a:ea typeface="Calibri"/>
                <a:cs typeface="Calibri"/>
                <a:sym typeface="Calibri"/>
              </a:rPr>
              <a:t>Collaborating with hydrologic </a:t>
            </a:r>
            <a:br>
              <a:rPr b="1" lang="en-US" sz="4700">
                <a:latin typeface="Calibri"/>
                <a:ea typeface="Calibri"/>
                <a:cs typeface="Calibri"/>
                <a:sym typeface="Calibri"/>
              </a:rPr>
            </a:br>
            <a:r>
              <a:rPr b="1" lang="en-US" sz="4700">
                <a:latin typeface="Calibri"/>
                <a:ea typeface="Calibri"/>
                <a:cs typeface="Calibri"/>
                <a:sym typeface="Calibri"/>
              </a:rPr>
              <a:t>and prediction partners on GEFSv12 precipitation forecast calibration</a:t>
            </a:r>
            <a:endParaRPr b="1" sz="4700">
              <a:latin typeface="Calibri"/>
              <a:ea typeface="Calibri"/>
              <a:cs typeface="Calibri"/>
              <a:sym typeface="Calibri"/>
            </a:endParaRPr>
          </a:p>
        </p:txBody>
      </p:sp>
      <p:sp>
        <p:nvSpPr>
          <p:cNvPr id="89" name="Google Shape;89;p1"/>
          <p:cNvSpPr txBox="1"/>
          <p:nvPr>
            <p:ph idx="1" type="subTitle"/>
          </p:nvPr>
        </p:nvSpPr>
        <p:spPr>
          <a:xfrm>
            <a:off x="1539847" y="4700588"/>
            <a:ext cx="9144000" cy="1655762"/>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90000"/>
              </a:lnSpc>
              <a:spcBef>
                <a:spcPts val="0"/>
              </a:spcBef>
              <a:spcAft>
                <a:spcPts val="0"/>
              </a:spcAft>
              <a:buClr>
                <a:schemeClr val="dk1"/>
              </a:buClr>
              <a:buSzPct val="100000"/>
              <a:buNone/>
            </a:pPr>
            <a:r>
              <a:rPr lang="en-US" sz="3900"/>
              <a:t>Tom Hamill, Rob Cifelli</a:t>
            </a:r>
            <a:endParaRPr/>
          </a:p>
          <a:p>
            <a:pPr indent="0" lvl="0" marL="0" rtl="0" algn="ctr">
              <a:lnSpc>
                <a:spcPct val="90000"/>
              </a:lnSpc>
              <a:spcBef>
                <a:spcPts val="1000"/>
              </a:spcBef>
              <a:spcAft>
                <a:spcPts val="0"/>
              </a:spcAft>
              <a:buClr>
                <a:schemeClr val="dk1"/>
              </a:buClr>
              <a:buSzPct val="100000"/>
              <a:buNone/>
            </a:pPr>
            <a:r>
              <a:rPr i="1" lang="en-US">
                <a:solidFill>
                  <a:srgbClr val="A5A5A5"/>
                </a:solidFill>
              </a:rPr>
              <a:t>NOAA Physical Sciences Laboratory, Boulder CO</a:t>
            </a:r>
            <a:endParaRPr>
              <a:solidFill>
                <a:srgbClr val="A5A5A5"/>
              </a:solidFill>
            </a:endParaRPr>
          </a:p>
          <a:p>
            <a:pPr indent="0" lvl="0" marL="0" rtl="0" algn="ctr">
              <a:lnSpc>
                <a:spcPct val="90000"/>
              </a:lnSpc>
              <a:spcBef>
                <a:spcPts val="1000"/>
              </a:spcBef>
              <a:spcAft>
                <a:spcPts val="0"/>
              </a:spcAft>
              <a:buClr>
                <a:schemeClr val="dk1"/>
              </a:buClr>
              <a:buSzPct val="100000"/>
              <a:buNone/>
            </a:pPr>
            <a:r>
              <a:rPr lang="en-US">
                <a:solidFill>
                  <a:srgbClr val="A5A5A5"/>
                </a:solidFill>
              </a:rPr>
              <a:t>POC: </a:t>
            </a:r>
            <a:r>
              <a:rPr lang="en-US" u="sng">
                <a:solidFill>
                  <a:srgbClr val="A5A5A5"/>
                </a:solidFill>
                <a:hlinkClick r:id="rId3">
                  <a:extLst>
                    <a:ext uri="{A12FA001-AC4F-418D-AE19-62706E023703}">
                      <ahyp:hlinkClr val="tx"/>
                    </a:ext>
                  </a:extLst>
                </a:hlinkClick>
              </a:rPr>
              <a:t>tom.hamill@noaa.gov</a:t>
            </a:r>
            <a:r>
              <a:rPr lang="en-US">
                <a:solidFill>
                  <a:srgbClr val="A5A5A5"/>
                </a:solidFill>
              </a:rPr>
              <a:t>, +1 (303) 516-0340 during Covid.</a:t>
            </a:r>
            <a:endParaRPr>
              <a:solidFill>
                <a:srgbClr val="A5A5A5"/>
              </a:solidFill>
            </a:endParaRPr>
          </a:p>
          <a:p>
            <a:pPr indent="0" lvl="0" marL="0" rtl="0" algn="ctr">
              <a:lnSpc>
                <a:spcPct val="90000"/>
              </a:lnSpc>
              <a:spcBef>
                <a:spcPts val="1000"/>
              </a:spcBef>
              <a:spcAft>
                <a:spcPts val="0"/>
              </a:spcAft>
              <a:buClr>
                <a:schemeClr val="dk1"/>
              </a:buClr>
              <a:buSzPct val="100000"/>
              <a:buNone/>
            </a:pPr>
            <a:r>
              <a:rPr lang="en-US">
                <a:solidFill>
                  <a:srgbClr val="A5A5A5"/>
                </a:solidFill>
              </a:rPr>
              <a:t>23 Feb 2022</a:t>
            </a:r>
            <a:endParaRPr>
              <a:solidFill>
                <a:srgbClr val="A5A5A5"/>
              </a:solidFill>
            </a:endParaRPr>
          </a:p>
          <a:p>
            <a:pPr indent="0" lvl="0" marL="0" rtl="0" algn="ctr">
              <a:lnSpc>
                <a:spcPct val="90000"/>
              </a:lnSpc>
              <a:spcBef>
                <a:spcPts val="1000"/>
              </a:spcBef>
              <a:spcAft>
                <a:spcPts val="0"/>
              </a:spcAft>
              <a:buClr>
                <a:schemeClr val="dk1"/>
              </a:buClr>
              <a:buSzPct val="100000"/>
              <a:buNone/>
            </a:pPr>
            <a:r>
              <a:t/>
            </a:r>
            <a:endParaRPr>
              <a:solidFill>
                <a:srgbClr val="A5A5A5"/>
              </a:solidFill>
            </a:endParaRPr>
          </a:p>
        </p:txBody>
      </p:sp>
      <p:pic>
        <p:nvPicPr>
          <p:cNvPr id="90" name="Google Shape;90;p1"/>
          <p:cNvPicPr preferRelativeResize="0"/>
          <p:nvPr/>
        </p:nvPicPr>
        <p:blipFill rotWithShape="1">
          <a:blip r:embed="rId4">
            <a:alphaModFix/>
          </a:blip>
          <a:srcRect b="0" l="0" r="0" t="0"/>
          <a:stretch/>
        </p:blipFill>
        <p:spPr>
          <a:xfrm>
            <a:off x="5171848" y="205447"/>
            <a:ext cx="1877720" cy="1886701"/>
          </a:xfrm>
          <a:prstGeom prst="rect">
            <a:avLst/>
          </a:prstGeom>
          <a:noFill/>
          <a:ln>
            <a:noFill/>
          </a:ln>
        </p:spPr>
      </p:pic>
      <p:sp>
        <p:nvSpPr>
          <p:cNvPr id="91" name="Google Shape;91;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92" name="Google Shape;92;p1"/>
          <p:cNvPicPr preferRelativeResize="0"/>
          <p:nvPr/>
        </p:nvPicPr>
        <p:blipFill rotWithShape="1">
          <a:blip r:embed="rId5">
            <a:alphaModFix/>
          </a:blip>
          <a:srcRect b="0" l="0" r="0" t="0"/>
          <a:stretch/>
        </p:blipFill>
        <p:spPr>
          <a:xfrm>
            <a:off x="1270000" y="1270000"/>
            <a:ext cx="63500" cy="76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9"/>
          <p:cNvPicPr preferRelativeResize="0"/>
          <p:nvPr/>
        </p:nvPicPr>
        <p:blipFill rotWithShape="1">
          <a:blip r:embed="rId3">
            <a:alphaModFix/>
          </a:blip>
          <a:srcRect b="0" l="0" r="0" t="0"/>
          <a:stretch/>
        </p:blipFill>
        <p:spPr>
          <a:xfrm>
            <a:off x="0" y="0"/>
            <a:ext cx="9495692" cy="6858000"/>
          </a:xfrm>
          <a:prstGeom prst="rect">
            <a:avLst/>
          </a:prstGeom>
          <a:noFill/>
          <a:ln>
            <a:noFill/>
          </a:ln>
        </p:spPr>
      </p:pic>
      <p:sp>
        <p:nvSpPr>
          <p:cNvPr id="231" name="Google Shape;231;p9"/>
          <p:cNvSpPr txBox="1"/>
          <p:nvPr/>
        </p:nvSpPr>
        <p:spPr>
          <a:xfrm>
            <a:off x="9495692" y="1081330"/>
            <a:ext cx="2734962" cy="20312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This approach (a) bias corrects, (b) statistically downscales, (c) provides ensemble forcing scenarios for hydrology.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 name="Google Shape;232;p9"/>
          <p:cNvSpPr txBox="1"/>
          <p:nvPr>
            <p:ph idx="12" type="sldNum"/>
          </p:nvPr>
        </p:nvSpPr>
        <p:spPr>
          <a:xfrm>
            <a:off x="9236675" y="6273902"/>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33" name="Google Shape;233;p9"/>
          <p:cNvSpPr txBox="1"/>
          <p:nvPr/>
        </p:nvSpPr>
        <p:spPr>
          <a:xfrm>
            <a:off x="9372677" y="131667"/>
            <a:ext cx="248016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Calibri"/>
                <a:ea typeface="Calibri"/>
                <a:cs typeface="Calibri"/>
                <a:sym typeface="Calibri"/>
              </a:rPr>
              <a:t>Quantile mapping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The associated ensemble mean.</a:t>
            </a:r>
            <a:endParaRPr/>
          </a:p>
        </p:txBody>
      </p:sp>
      <p:sp>
        <p:nvSpPr>
          <p:cNvPr id="239" name="Google Shape;239;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40" name="Google Shape;240;p10"/>
          <p:cNvPicPr preferRelativeResize="0"/>
          <p:nvPr/>
        </p:nvPicPr>
        <p:blipFill rotWithShape="1">
          <a:blip r:embed="rId3">
            <a:alphaModFix/>
          </a:blip>
          <a:srcRect b="0" l="0" r="0" t="0"/>
          <a:stretch/>
        </p:blipFill>
        <p:spPr>
          <a:xfrm>
            <a:off x="483522" y="2088145"/>
            <a:ext cx="5505912" cy="4404730"/>
          </a:xfrm>
          <a:prstGeom prst="rect">
            <a:avLst/>
          </a:prstGeom>
          <a:noFill/>
          <a:ln>
            <a:noFill/>
          </a:ln>
        </p:spPr>
      </p:pic>
      <p:pic>
        <p:nvPicPr>
          <p:cNvPr id="241" name="Google Shape;241;p10"/>
          <p:cNvPicPr preferRelativeResize="0"/>
          <p:nvPr/>
        </p:nvPicPr>
        <p:blipFill rotWithShape="1">
          <a:blip r:embed="rId4">
            <a:alphaModFix/>
          </a:blip>
          <a:srcRect b="0" l="0" r="0" t="0"/>
          <a:stretch/>
        </p:blipFill>
        <p:spPr>
          <a:xfrm>
            <a:off x="6096000" y="2088145"/>
            <a:ext cx="5505912" cy="44047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47" name="Google Shape;247;p32"/>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248" name="Google Shape;248;p32"/>
          <p:cNvSpPr txBox="1"/>
          <p:nvPr/>
        </p:nvSpPr>
        <p:spPr>
          <a:xfrm>
            <a:off x="6655918" y="954938"/>
            <a:ext cx="5397631"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Each step of the process slightly improves</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the reliability of POP.</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54" name="Google Shape;254;p33"/>
          <p:cNvPicPr preferRelativeResize="0"/>
          <p:nvPr/>
        </p:nvPicPr>
        <p:blipFill rotWithShape="1">
          <a:blip r:embed="rId3">
            <a:alphaModFix/>
          </a:blip>
          <a:srcRect b="0" l="0" r="0" t="0"/>
          <a:stretch/>
        </p:blipFill>
        <p:spPr>
          <a:xfrm>
            <a:off x="0" y="0"/>
            <a:ext cx="6781800" cy="6781800"/>
          </a:xfrm>
          <a:prstGeom prst="rect">
            <a:avLst/>
          </a:prstGeom>
          <a:noFill/>
          <a:ln>
            <a:noFill/>
          </a:ln>
        </p:spPr>
      </p:pic>
      <p:sp>
        <p:nvSpPr>
          <p:cNvPr id="255" name="Google Shape;255;p33"/>
          <p:cNvSpPr txBox="1"/>
          <p:nvPr/>
        </p:nvSpPr>
        <p:spPr>
          <a:xfrm>
            <a:off x="6681825" y="818997"/>
            <a:ext cx="512512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000000"/>
                </a:solidFill>
                <a:latin typeface="Calibri"/>
                <a:ea typeface="Calibri"/>
                <a:cs typeface="Calibri"/>
                <a:sym typeface="Calibri"/>
              </a:rPr>
              <a:t>10 mm forecasts are reliable after</a:t>
            </a:r>
            <a:endParaRPr/>
          </a:p>
          <a:p>
            <a:pPr indent="0" lvl="0" marL="0" marR="0" rtl="0" algn="l">
              <a:lnSpc>
                <a:spcPct val="100000"/>
              </a:lnSpc>
              <a:spcBef>
                <a:spcPts val="0"/>
              </a:spcBef>
              <a:spcAft>
                <a:spcPts val="0"/>
              </a:spcAft>
              <a:buNone/>
            </a:pPr>
            <a:r>
              <a:rPr b="0" i="0" lang="en-US" sz="2800" u="none" cap="none" strike="noStrike">
                <a:solidFill>
                  <a:srgbClr val="000000"/>
                </a:solidFill>
                <a:latin typeface="Calibri"/>
                <a:ea typeface="Calibri"/>
                <a:cs typeface="Calibri"/>
                <a:sym typeface="Calibri"/>
              </a:rPr>
              <a:t>only quantile mapping.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61" name="Google Shape;261;p34"/>
          <p:cNvSpPr txBox="1"/>
          <p:nvPr/>
        </p:nvSpPr>
        <p:spPr>
          <a:xfrm>
            <a:off x="6923227" y="826312"/>
            <a:ext cx="4968027"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Very heavy amounts are not as reliable as</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one would hope.   This can be ameliorated</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by more careful weighting of sorted members</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based on mean precipitation amount</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(discussed in supplemental slides).</a:t>
            </a:r>
            <a:endParaRPr/>
          </a:p>
        </p:txBody>
      </p:sp>
      <p:pic>
        <p:nvPicPr>
          <p:cNvPr id="262" name="Google Shape;262;p34"/>
          <p:cNvPicPr preferRelativeResize="0"/>
          <p:nvPr/>
        </p:nvPicPr>
        <p:blipFill rotWithShape="1">
          <a:blip r:embed="rId3">
            <a:alphaModFix/>
          </a:blip>
          <a:srcRect b="0" l="0" r="0" t="0"/>
          <a:stretch/>
        </p:blipFill>
        <p:spPr>
          <a:xfrm>
            <a:off x="0" y="0"/>
            <a:ext cx="6858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35"/>
          <p:cNvPicPr preferRelativeResize="0"/>
          <p:nvPr/>
        </p:nvPicPr>
        <p:blipFill rotWithShape="1">
          <a:blip r:embed="rId3">
            <a:alphaModFix/>
          </a:blip>
          <a:srcRect b="0" l="0" r="0" t="0"/>
          <a:stretch/>
        </p:blipFill>
        <p:spPr>
          <a:xfrm>
            <a:off x="0" y="0"/>
            <a:ext cx="8842410" cy="6858000"/>
          </a:xfrm>
          <a:prstGeom prst="rect">
            <a:avLst/>
          </a:prstGeom>
          <a:noFill/>
          <a:ln>
            <a:noFill/>
          </a:ln>
        </p:spPr>
      </p:pic>
      <p:sp>
        <p:nvSpPr>
          <p:cNvPr id="268" name="Google Shape;268;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69" name="Google Shape;269;p35"/>
          <p:cNvSpPr txBox="1"/>
          <p:nvPr/>
        </p:nvSpPr>
        <p:spPr>
          <a:xfrm>
            <a:off x="8972666" y="6065936"/>
            <a:ext cx="14895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c/o Diana Stovern</a:t>
            </a:r>
            <a:endParaRPr b="0" i="0" sz="1400" u="none" cap="none" strike="noStrike">
              <a:solidFill>
                <a:srgbClr val="000000"/>
              </a:solidFill>
              <a:latin typeface="Calibri"/>
              <a:ea typeface="Calibri"/>
              <a:cs typeface="Calibri"/>
              <a:sym typeface="Calibri"/>
            </a:endParaRPr>
          </a:p>
        </p:txBody>
      </p:sp>
      <p:sp>
        <p:nvSpPr>
          <p:cNvPr id="270" name="Google Shape;270;p35"/>
          <p:cNvSpPr txBox="1"/>
          <p:nvPr>
            <p:ph type="title"/>
          </p:nvPr>
        </p:nvSpPr>
        <p:spPr>
          <a:xfrm>
            <a:off x="8741663" y="1468835"/>
            <a:ext cx="3065069" cy="32640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latin typeface="Calibri"/>
                <a:ea typeface="Calibri"/>
                <a:cs typeface="Calibri"/>
                <a:sym typeface="Calibri"/>
              </a:rPr>
              <a:t>A web page for real-time GEFSv12 postprocessed forecasts (under construction).</a:t>
            </a:r>
            <a:endParaRPr/>
          </a:p>
        </p:txBody>
      </p:sp>
      <p:sp>
        <p:nvSpPr>
          <p:cNvPr id="271" name="Google Shape;271;p35"/>
          <p:cNvSpPr txBox="1"/>
          <p:nvPr/>
        </p:nvSpPr>
        <p:spPr>
          <a:xfrm>
            <a:off x="8741663" y="5439780"/>
            <a:ext cx="3335732" cy="40007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https://www.psl.noaa.gov/forecasts/GQM/</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1"/>
          <p:cNvSpPr txBox="1"/>
          <p:nvPr/>
        </p:nvSpPr>
        <p:spPr>
          <a:xfrm>
            <a:off x="585315" y="1262249"/>
            <a:ext cx="4901100" cy="2462172"/>
          </a:xfrm>
          <a:prstGeom prst="rect">
            <a:avLst/>
          </a:prstGeom>
          <a:solidFill>
            <a:srgbClr val="D8E2F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MEFP made of “inner” features, including: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000"/>
              <a:buFont typeface="Arial"/>
              <a:buChar char="•"/>
            </a:pPr>
            <a:r>
              <a:rPr b="1" i="0" lang="en-US" sz="1600" u="none" cap="none" strike="noStrike">
                <a:solidFill>
                  <a:schemeClr val="dk1"/>
                </a:solidFill>
                <a:latin typeface="Calibri"/>
                <a:ea typeface="Calibri"/>
                <a:cs typeface="Calibri"/>
                <a:sym typeface="Calibri"/>
              </a:rPr>
              <a:t>Bivariate Meta-Gaussian model  </a:t>
            </a:r>
            <a:r>
              <a:rPr b="0" i="0" lang="en-US" sz="1400" u="none" cap="none" strike="noStrike">
                <a:solidFill>
                  <a:schemeClr val="dk1"/>
                </a:solidFill>
                <a:latin typeface="Calibri"/>
                <a:ea typeface="Calibri"/>
                <a:cs typeface="Calibri"/>
                <a:sym typeface="Calibri"/>
              </a:rPr>
              <a:t>(univariate post-processing mechanism)</a:t>
            </a:r>
            <a:endParaRPr b="0" i="0" sz="11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i="0" lang="en-US" sz="1600" u="none" cap="none" strike="noStrike">
                <a:solidFill>
                  <a:schemeClr val="dk1"/>
                </a:solidFill>
                <a:latin typeface="Calibri"/>
                <a:ea typeface="Calibri"/>
                <a:cs typeface="Calibri"/>
                <a:sym typeface="Calibri"/>
              </a:rPr>
              <a:t>Canonical events </a:t>
            </a:r>
            <a:r>
              <a:rPr b="0" i="0" lang="en-US" sz="1400" u="none" cap="none" strike="noStrike">
                <a:solidFill>
                  <a:schemeClr val="dk1"/>
                </a:solidFill>
                <a:latin typeface="Calibri"/>
                <a:ea typeface="Calibri"/>
                <a:cs typeface="Calibri"/>
                <a:sym typeface="Calibri"/>
              </a:rPr>
              <a:t>(to capture forecast skill at multiple temporal scales of aggregation)</a:t>
            </a:r>
            <a:endParaRPr b="0" i="0" sz="11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i="0" lang="en-US" sz="1600" u="none" cap="none" strike="noStrike">
                <a:solidFill>
                  <a:schemeClr val="dk1"/>
                </a:solidFill>
                <a:latin typeface="Calibri"/>
                <a:ea typeface="Calibri"/>
                <a:cs typeface="Calibri"/>
                <a:sym typeface="Calibri"/>
              </a:rPr>
              <a:t>Schaake shuffle </a:t>
            </a:r>
            <a:r>
              <a:rPr b="0" i="0" lang="en-US" sz="1400" u="none" cap="none" strike="noStrike">
                <a:solidFill>
                  <a:schemeClr val="dk1"/>
                </a:solidFill>
                <a:latin typeface="Calibri"/>
                <a:ea typeface="Calibri"/>
                <a:cs typeface="Calibri"/>
                <a:sym typeface="Calibri"/>
              </a:rPr>
              <a:t>(to reconstruct spatio-temporal dependencies)</a:t>
            </a:r>
            <a:endParaRPr b="0" i="0" sz="11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chemeClr val="dk1"/>
              </a:buClr>
              <a:buSzPts val="20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Experiments </a:t>
            </a:r>
            <a:r>
              <a:rPr b="0" i="0" lang="en-US" sz="1400" u="none" cap="none" strike="noStrike">
                <a:solidFill>
                  <a:schemeClr val="dk1"/>
                </a:solidFill>
                <a:latin typeface="Calibri"/>
                <a:ea typeface="Calibri"/>
                <a:cs typeface="Calibri"/>
                <a:sym typeface="Calibri"/>
              </a:rPr>
              <a:t>(with </a:t>
            </a:r>
            <a:r>
              <a:rPr b="0" i="0" lang="en-US" sz="1400" u="none" cap="none" strike="noStrike">
                <a:solidFill>
                  <a:srgbClr val="FF0000"/>
                </a:solidFill>
                <a:latin typeface="Calibri"/>
                <a:ea typeface="Calibri"/>
                <a:cs typeface="Calibri"/>
                <a:sym typeface="Calibri"/>
              </a:rPr>
              <a:t>GEFSv10</a:t>
            </a:r>
            <a:r>
              <a:rPr b="0" i="0" lang="en-US" sz="1400" u="none" cap="none" strike="noStrike">
                <a:solidFill>
                  <a:schemeClr val="dk1"/>
                </a:solidFill>
                <a:latin typeface="Calibri"/>
                <a:ea typeface="Calibri"/>
                <a:cs typeface="Calibri"/>
                <a:sym typeface="Calibri"/>
              </a:rPr>
              <a:t>, on CNRFC basins):</a:t>
            </a:r>
            <a:endParaRPr b="0" i="0" sz="1600" u="none" cap="none" strike="noStrike">
              <a:solidFill>
                <a:schemeClr val="dk1"/>
              </a:solidFill>
              <a:latin typeface="Calibri"/>
              <a:ea typeface="Calibri"/>
              <a:cs typeface="Calibri"/>
              <a:sym typeface="Calibri"/>
            </a:endParaRPr>
          </a:p>
        </p:txBody>
      </p:sp>
      <p:pic>
        <p:nvPicPr>
          <p:cNvPr id="277" name="Google Shape;277;p11"/>
          <p:cNvPicPr preferRelativeResize="0"/>
          <p:nvPr/>
        </p:nvPicPr>
        <p:blipFill rotWithShape="1">
          <a:blip r:embed="rId3">
            <a:alphaModFix/>
          </a:blip>
          <a:srcRect b="0" l="0" r="0" t="0"/>
          <a:stretch/>
        </p:blipFill>
        <p:spPr>
          <a:xfrm>
            <a:off x="5955323" y="1262249"/>
            <a:ext cx="5057669" cy="2528835"/>
          </a:xfrm>
          <a:prstGeom prst="rect">
            <a:avLst/>
          </a:prstGeom>
          <a:noFill/>
          <a:ln>
            <a:noFill/>
          </a:ln>
        </p:spPr>
      </p:pic>
      <p:sp>
        <p:nvSpPr>
          <p:cNvPr id="278" name="Google Shape;278;p11"/>
          <p:cNvSpPr txBox="1"/>
          <p:nvPr/>
        </p:nvSpPr>
        <p:spPr>
          <a:xfrm>
            <a:off x="6045254" y="994054"/>
            <a:ext cx="5085629"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If we replace the Meta-Gaussian model by an EMOS-CSGD:</a:t>
            </a:r>
            <a:endParaRPr b="0" i="0" sz="1100" u="none" cap="none" strike="noStrike">
              <a:solidFill>
                <a:srgbClr val="000000"/>
              </a:solidFill>
              <a:latin typeface="Arial"/>
              <a:ea typeface="Arial"/>
              <a:cs typeface="Arial"/>
              <a:sym typeface="Arial"/>
            </a:endParaRPr>
          </a:p>
        </p:txBody>
      </p:sp>
      <p:pic>
        <p:nvPicPr>
          <p:cNvPr id="279" name="Google Shape;279;p11"/>
          <p:cNvPicPr preferRelativeResize="0"/>
          <p:nvPr/>
        </p:nvPicPr>
        <p:blipFill rotWithShape="1">
          <a:blip r:embed="rId4">
            <a:alphaModFix/>
          </a:blip>
          <a:srcRect b="0" l="0" r="0" t="0"/>
          <a:stretch/>
        </p:blipFill>
        <p:spPr>
          <a:xfrm>
            <a:off x="5955324" y="4312615"/>
            <a:ext cx="5057669" cy="2528834"/>
          </a:xfrm>
          <a:prstGeom prst="rect">
            <a:avLst/>
          </a:prstGeom>
          <a:noFill/>
          <a:ln>
            <a:noFill/>
          </a:ln>
        </p:spPr>
      </p:pic>
      <p:sp>
        <p:nvSpPr>
          <p:cNvPr id="280" name="Google Shape;280;p11"/>
          <p:cNvSpPr txBox="1"/>
          <p:nvPr/>
        </p:nvSpPr>
        <p:spPr>
          <a:xfrm>
            <a:off x="6747921" y="3890022"/>
            <a:ext cx="470095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If we replace the Schaake shuffle by ensemble copula coupling (ECC):</a:t>
            </a:r>
            <a:endParaRPr b="0" i="0" sz="1400" u="none" cap="none" strike="noStrike">
              <a:solidFill>
                <a:srgbClr val="000000"/>
              </a:solidFill>
              <a:latin typeface="Arial"/>
              <a:ea typeface="Arial"/>
              <a:cs typeface="Arial"/>
              <a:sym typeface="Arial"/>
            </a:endParaRPr>
          </a:p>
        </p:txBody>
      </p:sp>
      <p:pic>
        <p:nvPicPr>
          <p:cNvPr id="281" name="Google Shape;281;p11"/>
          <p:cNvPicPr preferRelativeResize="0"/>
          <p:nvPr/>
        </p:nvPicPr>
        <p:blipFill rotWithShape="1">
          <a:blip r:embed="rId5">
            <a:alphaModFix/>
          </a:blip>
          <a:srcRect b="0" l="0" r="0" t="0"/>
          <a:stretch/>
        </p:blipFill>
        <p:spPr>
          <a:xfrm>
            <a:off x="228600" y="4312615"/>
            <a:ext cx="5057669" cy="2528834"/>
          </a:xfrm>
          <a:prstGeom prst="rect">
            <a:avLst/>
          </a:prstGeom>
          <a:noFill/>
          <a:ln>
            <a:noFill/>
          </a:ln>
        </p:spPr>
      </p:pic>
      <p:sp>
        <p:nvSpPr>
          <p:cNvPr id="282" name="Google Shape;282;p11"/>
          <p:cNvSpPr txBox="1"/>
          <p:nvPr/>
        </p:nvSpPr>
        <p:spPr>
          <a:xfrm>
            <a:off x="785461" y="4112560"/>
            <a:ext cx="470095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If we deactivate the canonical events:</a:t>
            </a:r>
            <a:endParaRPr b="0" i="0" sz="1400" u="none" cap="none" strike="noStrike">
              <a:solidFill>
                <a:srgbClr val="000000"/>
              </a:solidFill>
              <a:latin typeface="Arial"/>
              <a:ea typeface="Arial"/>
              <a:cs typeface="Arial"/>
              <a:sym typeface="Arial"/>
            </a:endParaRPr>
          </a:p>
        </p:txBody>
      </p:sp>
      <p:sp>
        <p:nvSpPr>
          <p:cNvPr id="283" name="Google Shape;283;p11"/>
          <p:cNvSpPr txBox="1"/>
          <p:nvPr/>
        </p:nvSpPr>
        <p:spPr>
          <a:xfrm rot="-5400000">
            <a:off x="10907400" y="4212025"/>
            <a:ext cx="978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 Joseph Bellier (PSL) and Bret Whitin (CNRFC)</a:t>
            </a:r>
            <a:endParaRPr b="0" i="0" sz="1400" u="none" cap="none" strike="noStrike">
              <a:solidFill>
                <a:srgbClr val="000000"/>
              </a:solidFill>
              <a:latin typeface="Calibri"/>
              <a:ea typeface="Calibri"/>
              <a:cs typeface="Calibri"/>
              <a:sym typeface="Calibri"/>
            </a:endParaRPr>
          </a:p>
        </p:txBody>
      </p:sp>
      <p:sp>
        <p:nvSpPr>
          <p:cNvPr id="284" name="Google Shape;284;p11"/>
          <p:cNvSpPr txBox="1"/>
          <p:nvPr/>
        </p:nvSpPr>
        <p:spPr>
          <a:xfrm>
            <a:off x="522114" y="113588"/>
            <a:ext cx="1073242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Joseph Bellier’s (formerly PSL/CIRES) and Brett Whitin’s (CNRFC) work to understand </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what parts of MEFP provide skill relative to newer methods.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Another nascent PSL project with NWM </a:t>
            </a:r>
            <a:br>
              <a:rPr lang="en-US"/>
            </a:br>
            <a:r>
              <a:rPr lang="en-US" sz="2700">
                <a:solidFill>
                  <a:srgbClr val="A5A5A5"/>
                </a:solidFill>
              </a:rPr>
              <a:t>(Mimi Hughes, Diana Stovern, others)</a:t>
            </a:r>
            <a:endParaRPr>
              <a:solidFill>
                <a:srgbClr val="A5A5A5"/>
              </a:solidFill>
            </a:endParaRPr>
          </a:p>
        </p:txBody>
      </p:sp>
      <p:sp>
        <p:nvSpPr>
          <p:cNvPr id="290" name="Google Shape;290;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342900" lvl="0" marL="457200" rtl="0" algn="l">
              <a:lnSpc>
                <a:spcPct val="90000"/>
              </a:lnSpc>
              <a:spcBef>
                <a:spcPts val="1000"/>
              </a:spcBef>
              <a:spcAft>
                <a:spcPts val="0"/>
              </a:spcAft>
              <a:buClr>
                <a:schemeClr val="dk1"/>
              </a:buClr>
              <a:buSzPct val="69498"/>
              <a:buChar char="•"/>
            </a:pPr>
            <a:r>
              <a:rPr lang="en-US"/>
              <a:t>Postprocess GEFS precipitation on its native 25-km grid with CSGD; provide reconstructed ensembles with ensemble copula coupling.</a:t>
            </a:r>
            <a:endParaRPr/>
          </a:p>
          <a:p>
            <a:pPr indent="-342900" lvl="0" marL="457200" rtl="0" algn="l">
              <a:lnSpc>
                <a:spcPct val="90000"/>
              </a:lnSpc>
              <a:spcBef>
                <a:spcPts val="1000"/>
              </a:spcBef>
              <a:spcAft>
                <a:spcPts val="0"/>
              </a:spcAft>
              <a:buClr>
                <a:schemeClr val="dk1"/>
              </a:buClr>
              <a:buSzPct val="69498"/>
              <a:buChar char="•"/>
            </a:pPr>
            <a:r>
              <a:rPr lang="en-US"/>
              <a:t>Apply a statistical downscaling (with terrain detail) to each member using Joseph Bellier’s application of Gibbs Sampling Downscaling Method (GSDM) </a:t>
            </a:r>
            <a:r>
              <a:rPr lang="en-US" u="sng">
                <a:solidFill>
                  <a:schemeClr val="hlink"/>
                </a:solidFill>
                <a:hlinkClick r:id="rId3"/>
              </a:rPr>
              <a:t>https://doi.org/10.1175/JHM-D-20-0069.1</a:t>
            </a:r>
            <a:r>
              <a:rPr lang="en-US"/>
              <a:t> </a:t>
            </a:r>
            <a:endParaRPr/>
          </a:p>
          <a:p>
            <a:pPr indent="-342900" lvl="0" marL="457200" rtl="0" algn="l">
              <a:lnSpc>
                <a:spcPct val="90000"/>
              </a:lnSpc>
              <a:spcBef>
                <a:spcPts val="1000"/>
              </a:spcBef>
              <a:spcAft>
                <a:spcPts val="0"/>
              </a:spcAft>
              <a:buClr>
                <a:schemeClr val="dk1"/>
              </a:buClr>
              <a:buSzPct val="69498"/>
              <a:buChar char="•"/>
            </a:pPr>
            <a:r>
              <a:rPr lang="en-US"/>
              <a:t>Test impact of high-resolution downscaled forcings on NWM.</a:t>
            </a:r>
            <a:endParaRPr/>
          </a:p>
          <a:p>
            <a:pPr indent="-228600" lvl="0" marL="457200" rtl="0" algn="l">
              <a:lnSpc>
                <a:spcPct val="90000"/>
              </a:lnSpc>
              <a:spcBef>
                <a:spcPts val="1000"/>
              </a:spcBef>
              <a:spcAft>
                <a:spcPts val="0"/>
              </a:spcAft>
              <a:buClr>
                <a:schemeClr val="dk1"/>
              </a:buClr>
              <a:buSzPct val="69498"/>
              <a:buNone/>
            </a:pPr>
            <a:r>
              <a:t/>
            </a:r>
            <a:endParaRPr/>
          </a:p>
          <a:p>
            <a:pPr indent="-342900" lvl="0" marL="457200" rtl="0" algn="l">
              <a:lnSpc>
                <a:spcPct val="90000"/>
              </a:lnSpc>
              <a:spcBef>
                <a:spcPts val="1000"/>
              </a:spcBef>
              <a:spcAft>
                <a:spcPts val="0"/>
              </a:spcAft>
              <a:buClr>
                <a:schemeClr val="dk1"/>
              </a:buClr>
              <a:buSzPct val="69498"/>
              <a:buChar char="•"/>
            </a:pPr>
            <a:r>
              <a:rPr lang="en-US"/>
              <a:t>ADV: Statistical downscaling may provide more realistic small-scale uncertainty compared to quantile mapping to CCPA (with deterministic PRISM/Mountain Mapper).</a:t>
            </a:r>
            <a:endParaRPr/>
          </a:p>
          <a:p>
            <a:pPr indent="-342900" lvl="0" marL="457200" rtl="0" algn="l">
              <a:lnSpc>
                <a:spcPct val="90000"/>
              </a:lnSpc>
              <a:spcBef>
                <a:spcPts val="1000"/>
              </a:spcBef>
              <a:spcAft>
                <a:spcPts val="0"/>
              </a:spcAft>
              <a:buClr>
                <a:schemeClr val="dk1"/>
              </a:buClr>
              <a:buSzPct val="69498"/>
              <a:buChar char="•"/>
            </a:pPr>
            <a:r>
              <a:rPr lang="en-US"/>
              <a:t>DIS: GSDM is computationally expensive and complicated, as is NWM.  </a:t>
            </a:r>
            <a:endParaRPr/>
          </a:p>
        </p:txBody>
      </p:sp>
      <p:sp>
        <p:nvSpPr>
          <p:cNvPr id="291" name="Google Shape;291;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292" name="Google Shape;292;p36"/>
          <p:cNvCxnSpPr/>
          <p:nvPr/>
        </p:nvCxnSpPr>
        <p:spPr>
          <a:xfrm>
            <a:off x="4601261" y="4418381"/>
            <a:ext cx="2684678" cy="0"/>
          </a:xfrm>
          <a:prstGeom prst="straightConnector1">
            <a:avLst/>
          </a:prstGeom>
          <a:noFill/>
          <a:ln cap="flat" cmpd="sng" w="38100">
            <a:solidFill>
              <a:schemeClr val="dk1"/>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7"/>
          <p:cNvSpPr txBox="1"/>
          <p:nvPr>
            <p:ph type="title"/>
          </p:nvPr>
        </p:nvSpPr>
        <p:spPr>
          <a:xfrm>
            <a:off x="918668" y="2515793"/>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7735"/>
              <a:buNone/>
            </a:pPr>
            <a:r>
              <a:rPr b="1" lang="en-US" sz="5300">
                <a:latin typeface="Calibri"/>
                <a:ea typeface="Calibri"/>
                <a:cs typeface="Calibri"/>
                <a:sym typeface="Calibri"/>
              </a:rPr>
              <a:t>Summary to this point. </a:t>
            </a:r>
            <a:br>
              <a:rPr lang="en-US"/>
            </a:br>
            <a:br>
              <a:rPr lang="en-US"/>
            </a:br>
            <a:r>
              <a:rPr lang="en-US" sz="3600"/>
              <a:t>PSL has a breadth of experience at the interface between ensemble prediction and hydrologic prediction.</a:t>
            </a:r>
            <a:br>
              <a:rPr lang="en-US" sz="3600"/>
            </a:br>
            <a:br>
              <a:rPr lang="en-US" sz="3600"/>
            </a:br>
            <a:r>
              <a:rPr lang="en-US" sz="3600"/>
              <a:t>What can PSL do next to best serve the interests of NWS and its hydrologic stakeholders?</a:t>
            </a:r>
            <a:endParaRPr/>
          </a:p>
        </p:txBody>
      </p:sp>
      <p:sp>
        <p:nvSpPr>
          <p:cNvPr id="298" name="Google Shape;29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2"/>
          <p:cNvSpPr txBox="1"/>
          <p:nvPr>
            <p:ph type="title"/>
          </p:nvPr>
        </p:nvSpPr>
        <p:spPr>
          <a:xfrm>
            <a:off x="596798" y="261614"/>
            <a:ext cx="10810103"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 straw proposal for discussion.  PSL proposes:</a:t>
            </a:r>
            <a:endParaRPr/>
          </a:p>
        </p:txBody>
      </p:sp>
      <p:sp>
        <p:nvSpPr>
          <p:cNvPr id="304" name="Google Shape;304;p12"/>
          <p:cNvSpPr/>
          <p:nvPr/>
        </p:nvSpPr>
        <p:spPr>
          <a:xfrm>
            <a:off x="138988" y="2416616"/>
            <a:ext cx="2618841" cy="737082"/>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GEFSv12 real-time data</a:t>
            </a:r>
            <a:endParaRPr b="0" i="0" sz="1400" u="none" cap="none" strike="noStrike">
              <a:solidFill>
                <a:srgbClr val="000000"/>
              </a:solidFill>
              <a:latin typeface="Arial"/>
              <a:ea typeface="Arial"/>
              <a:cs typeface="Arial"/>
              <a:sym typeface="Arial"/>
            </a:endParaRPr>
          </a:p>
        </p:txBody>
      </p:sp>
      <p:sp>
        <p:nvSpPr>
          <p:cNvPr id="305" name="Google Shape;305;p12"/>
          <p:cNvSpPr/>
          <p:nvPr/>
        </p:nvSpPr>
        <p:spPr>
          <a:xfrm>
            <a:off x="138988" y="4123466"/>
            <a:ext cx="2618841" cy="109143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Ancillary training data, e.g., spline-fitting functions, weighting functions</a:t>
            </a:r>
            <a:endParaRPr b="0" i="0" sz="1400" u="none" cap="none" strike="noStrike">
              <a:solidFill>
                <a:srgbClr val="000000"/>
              </a:solidFill>
              <a:latin typeface="Arial"/>
              <a:ea typeface="Arial"/>
              <a:cs typeface="Arial"/>
              <a:sym typeface="Arial"/>
            </a:endParaRPr>
          </a:p>
        </p:txBody>
      </p:sp>
      <p:sp>
        <p:nvSpPr>
          <p:cNvPr id="306" name="Google Shape;306;p12"/>
          <p:cNvSpPr/>
          <p:nvPr/>
        </p:nvSpPr>
        <p:spPr>
          <a:xfrm>
            <a:off x="3145513" y="1904361"/>
            <a:ext cx="7006006" cy="3627462"/>
          </a:xfrm>
          <a:prstGeom prst="rect">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307" name="Google Shape;307;p12"/>
          <p:cNvCxnSpPr>
            <a:stCxn id="304" idx="3"/>
          </p:cNvCxnSpPr>
          <p:nvPr/>
        </p:nvCxnSpPr>
        <p:spPr>
          <a:xfrm>
            <a:off x="2757829" y="2785157"/>
            <a:ext cx="712200" cy="0"/>
          </a:xfrm>
          <a:prstGeom prst="straightConnector1">
            <a:avLst/>
          </a:prstGeom>
          <a:noFill/>
          <a:ln cap="flat" cmpd="sng" w="57150">
            <a:solidFill>
              <a:schemeClr val="accent1"/>
            </a:solidFill>
            <a:prstDash val="solid"/>
            <a:miter lim="800000"/>
            <a:headEnd len="sm" w="sm" type="none"/>
            <a:tailEnd len="med" w="med" type="triangle"/>
          </a:ln>
        </p:spPr>
      </p:cxnSp>
      <p:cxnSp>
        <p:nvCxnSpPr>
          <p:cNvPr id="308" name="Google Shape;308;p12"/>
          <p:cNvCxnSpPr>
            <a:stCxn id="309" idx="1"/>
          </p:cNvCxnSpPr>
          <p:nvPr/>
        </p:nvCxnSpPr>
        <p:spPr>
          <a:xfrm>
            <a:off x="3470094" y="3835440"/>
            <a:ext cx="6963900" cy="48300"/>
          </a:xfrm>
          <a:prstGeom prst="straightConnector1">
            <a:avLst/>
          </a:prstGeom>
          <a:noFill/>
          <a:ln cap="flat" cmpd="sng" w="57150">
            <a:solidFill>
              <a:schemeClr val="accent1"/>
            </a:solidFill>
            <a:prstDash val="solid"/>
            <a:miter lim="800000"/>
            <a:headEnd len="sm" w="sm" type="none"/>
            <a:tailEnd len="med" w="med" type="triangle"/>
          </a:ln>
        </p:spPr>
      </p:cxnSp>
      <p:sp>
        <p:nvSpPr>
          <p:cNvPr id="309" name="Google Shape;309;p12"/>
          <p:cNvSpPr/>
          <p:nvPr/>
        </p:nvSpPr>
        <p:spPr>
          <a:xfrm>
            <a:off x="3470094" y="2295590"/>
            <a:ext cx="1729033" cy="3079699"/>
          </a:xfrm>
          <a:prstGeom prst="roundRect">
            <a:avLst>
              <a:gd fmla="val 16667" name="adj"/>
            </a:avLst>
          </a:prstGeom>
          <a:solidFill>
            <a:srgbClr val="BF9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quantile mapping,</a:t>
            </a:r>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possibly weighting and dressing)</a:t>
            </a:r>
            <a:endParaRPr b="0" i="0" sz="1100" u="none" cap="none" strike="noStrike">
              <a:solidFill>
                <a:srgbClr val="000000"/>
              </a:solidFill>
              <a:latin typeface="Arial"/>
              <a:ea typeface="Arial"/>
              <a:cs typeface="Arial"/>
              <a:sym typeface="Arial"/>
            </a:endParaRPr>
          </a:p>
        </p:txBody>
      </p:sp>
      <p:sp>
        <p:nvSpPr>
          <p:cNvPr id="310" name="Google Shape;310;p12"/>
          <p:cNvSpPr/>
          <p:nvPr/>
        </p:nvSpPr>
        <p:spPr>
          <a:xfrm>
            <a:off x="10434132" y="1845276"/>
            <a:ext cx="1631290" cy="1705644"/>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quantile-mapped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members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 tmax, tmin, other)</a:t>
            </a:r>
            <a:endParaRPr b="0" i="0" sz="1400" u="none" cap="none" strike="noStrike">
              <a:solidFill>
                <a:srgbClr val="000000"/>
              </a:solidFill>
              <a:latin typeface="Arial"/>
              <a:ea typeface="Arial"/>
              <a:cs typeface="Arial"/>
              <a:sym typeface="Arial"/>
            </a:endParaRPr>
          </a:p>
        </p:txBody>
      </p:sp>
      <p:sp>
        <p:nvSpPr>
          <p:cNvPr id="311" name="Google Shape;311;p12"/>
          <p:cNvSpPr txBox="1"/>
          <p:nvPr/>
        </p:nvSpPr>
        <p:spPr>
          <a:xfrm>
            <a:off x="10999359" y="3913269"/>
            <a:ext cx="3433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312" name="Google Shape;312;p12"/>
          <p:cNvSpPr/>
          <p:nvPr/>
        </p:nvSpPr>
        <p:spPr>
          <a:xfrm>
            <a:off x="5304197" y="2273969"/>
            <a:ext cx="2278141" cy="3079699"/>
          </a:xfrm>
          <a:prstGeom prst="roundRect">
            <a:avLst>
              <a:gd fmla="val 16667" name="adj"/>
            </a:avLst>
          </a:prstGeom>
          <a:solidFill>
            <a:srgbClr val="BF9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probability generation, ensemble mean</a:t>
            </a:r>
            <a:endParaRPr b="0" i="0" sz="1400" u="none" cap="none" strike="noStrike">
              <a:solidFill>
                <a:srgbClr val="000000"/>
              </a:solidFill>
              <a:latin typeface="Arial"/>
              <a:ea typeface="Arial"/>
              <a:cs typeface="Arial"/>
              <a:sym typeface="Arial"/>
            </a:endParaRPr>
          </a:p>
        </p:txBody>
      </p:sp>
      <p:sp>
        <p:nvSpPr>
          <p:cNvPr id="313" name="Google Shape;313;p12"/>
          <p:cNvSpPr/>
          <p:nvPr/>
        </p:nvSpPr>
        <p:spPr>
          <a:xfrm>
            <a:off x="7687408" y="2273969"/>
            <a:ext cx="2278141" cy="3079699"/>
          </a:xfrm>
          <a:prstGeom prst="roundRect">
            <a:avLst>
              <a:gd fmla="val 16667" name="adj"/>
            </a:avLst>
          </a:prstGeom>
          <a:solidFill>
            <a:srgbClr val="BF9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PSL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web, ftp, https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interface</a:t>
            </a:r>
            <a:endParaRPr b="0" i="0" sz="1400" u="none" cap="none" strike="noStrike">
              <a:solidFill>
                <a:srgbClr val="000000"/>
              </a:solidFill>
              <a:latin typeface="Arial"/>
              <a:ea typeface="Arial"/>
              <a:cs typeface="Arial"/>
              <a:sym typeface="Arial"/>
            </a:endParaRPr>
          </a:p>
        </p:txBody>
      </p:sp>
      <p:sp>
        <p:nvSpPr>
          <p:cNvPr id="314" name="Google Shape;314;p12"/>
          <p:cNvSpPr/>
          <p:nvPr/>
        </p:nvSpPr>
        <p:spPr>
          <a:xfrm>
            <a:off x="10433068" y="3705508"/>
            <a:ext cx="1631290" cy="90586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maps of ensemble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mean</a:t>
            </a:r>
            <a:endParaRPr b="0" i="0" sz="1400" u="none" cap="none" strike="noStrike">
              <a:solidFill>
                <a:srgbClr val="000000"/>
              </a:solidFill>
              <a:latin typeface="Arial"/>
              <a:ea typeface="Arial"/>
              <a:cs typeface="Arial"/>
              <a:sym typeface="Arial"/>
            </a:endParaRPr>
          </a:p>
        </p:txBody>
      </p:sp>
      <p:sp>
        <p:nvSpPr>
          <p:cNvPr id="315" name="Google Shape;315;p12"/>
          <p:cNvSpPr/>
          <p:nvPr/>
        </p:nvSpPr>
        <p:spPr>
          <a:xfrm>
            <a:off x="10433068" y="4764028"/>
            <a:ext cx="1631290" cy="90586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maps of probabilities</a:t>
            </a:r>
            <a:endParaRPr b="0" i="0" sz="1400" u="none" cap="none" strike="noStrike">
              <a:solidFill>
                <a:srgbClr val="000000"/>
              </a:solidFill>
              <a:latin typeface="Arial"/>
              <a:ea typeface="Arial"/>
              <a:cs typeface="Arial"/>
              <a:sym typeface="Arial"/>
            </a:endParaRPr>
          </a:p>
        </p:txBody>
      </p:sp>
      <p:sp>
        <p:nvSpPr>
          <p:cNvPr id="316" name="Google Shape;316;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317" name="Google Shape;317;p12"/>
          <p:cNvCxnSpPr>
            <a:endCxn id="315" idx="1"/>
          </p:cNvCxnSpPr>
          <p:nvPr/>
        </p:nvCxnSpPr>
        <p:spPr>
          <a:xfrm>
            <a:off x="9965668" y="4900161"/>
            <a:ext cx="467400" cy="316800"/>
          </a:xfrm>
          <a:prstGeom prst="straightConnector1">
            <a:avLst/>
          </a:prstGeom>
          <a:noFill/>
          <a:ln cap="flat" cmpd="sng" w="57150">
            <a:solidFill>
              <a:schemeClr val="accent1"/>
            </a:solidFill>
            <a:prstDash val="solid"/>
            <a:miter lim="800000"/>
            <a:headEnd len="sm" w="sm" type="none"/>
            <a:tailEnd len="med" w="med" type="triangle"/>
          </a:ln>
        </p:spPr>
      </p:cxnSp>
      <p:cxnSp>
        <p:nvCxnSpPr>
          <p:cNvPr id="318" name="Google Shape;318;p12"/>
          <p:cNvCxnSpPr>
            <a:endCxn id="310" idx="1"/>
          </p:cNvCxnSpPr>
          <p:nvPr/>
        </p:nvCxnSpPr>
        <p:spPr>
          <a:xfrm flipH="1" rot="10800000">
            <a:off x="9973032" y="2698098"/>
            <a:ext cx="461100" cy="202200"/>
          </a:xfrm>
          <a:prstGeom prst="straightConnector1">
            <a:avLst/>
          </a:prstGeom>
          <a:noFill/>
          <a:ln cap="flat" cmpd="sng" w="57150">
            <a:solidFill>
              <a:schemeClr val="accent1"/>
            </a:solidFill>
            <a:prstDash val="solid"/>
            <a:miter lim="800000"/>
            <a:headEnd len="sm" w="sm" type="none"/>
            <a:tailEnd len="med" w="med" type="triangle"/>
          </a:ln>
        </p:spPr>
      </p:cxnSp>
      <p:sp>
        <p:nvSpPr>
          <p:cNvPr id="319" name="Google Shape;319;p12"/>
          <p:cNvSpPr txBox="1"/>
          <p:nvPr/>
        </p:nvSpPr>
        <p:spPr>
          <a:xfrm>
            <a:off x="270661" y="5851328"/>
            <a:ext cx="10636301"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While not addressing every shortcoming in this simple calibration process, it provides internally consistent, hi-res precip forcings.  Variety of customers (OWP, RFCs, WPC, CPC, MDL) can view what GEFSv12 quantile mapped guidance looks like; provide feedback, make informed decisions about incorporating it into their own products.</a:t>
            </a:r>
            <a:endParaRPr b="0" i="0" sz="1600" u="none" cap="none" strike="noStrike">
              <a:solidFill>
                <a:srgbClr val="000000"/>
              </a:solidFill>
              <a:latin typeface="Calibri"/>
              <a:ea typeface="Calibri"/>
              <a:cs typeface="Calibri"/>
              <a:sym typeface="Calibri"/>
            </a:endParaRPr>
          </a:p>
        </p:txBody>
      </p:sp>
      <p:cxnSp>
        <p:nvCxnSpPr>
          <p:cNvPr id="320" name="Google Shape;320;p12"/>
          <p:cNvCxnSpPr/>
          <p:nvPr/>
        </p:nvCxnSpPr>
        <p:spPr>
          <a:xfrm>
            <a:off x="2757829" y="4669181"/>
            <a:ext cx="712200" cy="0"/>
          </a:xfrm>
          <a:prstGeom prst="straightConnector1">
            <a:avLst/>
          </a:prstGeom>
          <a:noFill/>
          <a:ln cap="flat" cmpd="sng" w="57150">
            <a:solidFill>
              <a:schemeClr val="accent1"/>
            </a:solidFill>
            <a:prstDash val="solid"/>
            <a:miter lim="800000"/>
            <a:headEnd len="sm" w="sm"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p:nvPr/>
        </p:nvSpPr>
        <p:spPr>
          <a:xfrm>
            <a:off x="1431566" y="2244450"/>
            <a:ext cx="6960927" cy="4118918"/>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 name="Google Shape;98;p2"/>
          <p:cNvSpPr txBox="1"/>
          <p:nvPr>
            <p:ph type="title"/>
          </p:nvPr>
        </p:nvSpPr>
        <p:spPr>
          <a:xfrm>
            <a:off x="817652" y="391962"/>
            <a:ext cx="10515600" cy="7427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we’re thinking</a:t>
            </a:r>
            <a:endParaRPr/>
          </a:p>
        </p:txBody>
      </p:sp>
      <p:sp>
        <p:nvSpPr>
          <p:cNvPr id="99" name="Google Shape;99;p2"/>
          <p:cNvSpPr/>
          <p:nvPr/>
        </p:nvSpPr>
        <p:spPr>
          <a:xfrm>
            <a:off x="675699" y="2791239"/>
            <a:ext cx="4788243" cy="2512541"/>
          </a:xfrm>
          <a:prstGeom prst="rect">
            <a:avLst/>
          </a:prstGeom>
          <a:solidFill>
            <a:srgbClr val="8DA9DB">
              <a:alpha val="86274"/>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alibri"/>
                <a:ea typeface="Calibri"/>
                <a:cs typeface="Calibri"/>
                <a:sym typeface="Calibri"/>
              </a:rPr>
              <a:t>GEFS system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2"/>
          <p:cNvSpPr/>
          <p:nvPr/>
        </p:nvSpPr>
        <p:spPr>
          <a:xfrm>
            <a:off x="818073" y="3565092"/>
            <a:ext cx="1260389" cy="782595"/>
          </a:xfrm>
          <a:prstGeom prst="roundRect">
            <a:avLst>
              <a:gd fmla="val 16667" name="adj"/>
            </a:avLst>
          </a:prstGeom>
          <a:solidFill>
            <a:schemeClr val="accent1">
              <a:alpha val="86274"/>
            </a:scheme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system design</a:t>
            </a:r>
            <a:endParaRPr b="0" i="0" sz="1400" u="none" cap="none" strike="noStrike">
              <a:solidFill>
                <a:srgbClr val="000000"/>
              </a:solidFill>
              <a:latin typeface="Arial"/>
              <a:ea typeface="Arial"/>
              <a:cs typeface="Arial"/>
              <a:sym typeface="Arial"/>
            </a:endParaRPr>
          </a:p>
        </p:txBody>
      </p:sp>
      <p:sp>
        <p:nvSpPr>
          <p:cNvPr id="101" name="Google Shape;101;p2"/>
          <p:cNvSpPr/>
          <p:nvPr/>
        </p:nvSpPr>
        <p:spPr>
          <a:xfrm>
            <a:off x="2203818" y="3857006"/>
            <a:ext cx="1260389" cy="893807"/>
          </a:xfrm>
          <a:prstGeom prst="roundRect">
            <a:avLst>
              <a:gd fmla="val 16667" name="adj"/>
            </a:avLst>
          </a:prstGeom>
          <a:solidFill>
            <a:schemeClr val="accent1">
              <a:alpha val="86274"/>
            </a:scheme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reanalysis &amp;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reforecast</a:t>
            </a:r>
            <a:endParaRPr b="0" i="0" sz="1400" u="none" cap="none" strike="noStrike">
              <a:solidFill>
                <a:srgbClr val="000000"/>
              </a:solidFill>
              <a:latin typeface="Arial"/>
              <a:ea typeface="Arial"/>
              <a:cs typeface="Arial"/>
              <a:sym typeface="Arial"/>
            </a:endParaRPr>
          </a:p>
        </p:txBody>
      </p:sp>
      <p:sp>
        <p:nvSpPr>
          <p:cNvPr id="102" name="Google Shape;102;p2"/>
          <p:cNvSpPr/>
          <p:nvPr/>
        </p:nvSpPr>
        <p:spPr>
          <a:xfrm>
            <a:off x="3598072" y="4248303"/>
            <a:ext cx="1723767" cy="874244"/>
          </a:xfrm>
          <a:prstGeom prst="roundRect">
            <a:avLst>
              <a:gd fmla="val 16667" name="adj"/>
            </a:avLst>
          </a:prstGeom>
          <a:solidFill>
            <a:schemeClr val="accent1">
              <a:alpha val="86274"/>
            </a:scheme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statistical postprocessing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algorithms</a:t>
            </a:r>
            <a:endParaRPr b="0" i="0" sz="1400" u="none" cap="none" strike="noStrike">
              <a:solidFill>
                <a:srgbClr val="000000"/>
              </a:solidFill>
              <a:latin typeface="Arial"/>
              <a:ea typeface="Arial"/>
              <a:cs typeface="Arial"/>
              <a:sym typeface="Arial"/>
            </a:endParaRPr>
          </a:p>
        </p:txBody>
      </p:sp>
      <p:sp>
        <p:nvSpPr>
          <p:cNvPr id="103" name="Google Shape;103;p2"/>
          <p:cNvSpPr/>
          <p:nvPr/>
        </p:nvSpPr>
        <p:spPr>
          <a:xfrm>
            <a:off x="6958961" y="2791239"/>
            <a:ext cx="4374291" cy="2504303"/>
          </a:xfrm>
          <a:prstGeom prst="rect">
            <a:avLst/>
          </a:prstGeom>
          <a:solidFill>
            <a:schemeClr val="accent1">
              <a:alpha val="60392"/>
            </a:scheme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Hydrologic prediction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R&amp;D (HEFS, NWM, possible machine learning in future)</a:t>
            </a:r>
            <a:endParaRPr b="0" i="0" sz="1400" u="none" cap="none" strike="noStrike">
              <a:solidFill>
                <a:srgbClr val="000000"/>
              </a:solidFill>
              <a:latin typeface="Arial"/>
              <a:ea typeface="Arial"/>
              <a:cs typeface="Arial"/>
              <a:sym typeface="Arial"/>
            </a:endParaRPr>
          </a:p>
        </p:txBody>
      </p:sp>
      <p:sp>
        <p:nvSpPr>
          <p:cNvPr id="104" name="Google Shape;104;p2"/>
          <p:cNvSpPr txBox="1"/>
          <p:nvPr/>
        </p:nvSpPr>
        <p:spPr>
          <a:xfrm>
            <a:off x="2716625" y="5273338"/>
            <a:ext cx="455522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548135"/>
                </a:solidFill>
                <a:latin typeface="Calibri"/>
                <a:ea typeface="Calibri"/>
                <a:cs typeface="Calibri"/>
                <a:sym typeface="Calibri"/>
              </a:rPr>
              <a:t>Physical Sciences Lab</a:t>
            </a:r>
            <a:endParaRPr b="0" i="0" sz="1400" u="none" cap="none" strike="noStrike">
              <a:solidFill>
                <a:srgbClr val="000000"/>
              </a:solidFill>
              <a:latin typeface="Arial"/>
              <a:ea typeface="Arial"/>
              <a:cs typeface="Arial"/>
              <a:sym typeface="Arial"/>
            </a:endParaRPr>
          </a:p>
        </p:txBody>
      </p:sp>
      <p:sp>
        <p:nvSpPr>
          <p:cNvPr id="105" name="Google Shape;105;p2"/>
          <p:cNvSpPr txBox="1"/>
          <p:nvPr/>
        </p:nvSpPr>
        <p:spPr>
          <a:xfrm>
            <a:off x="313038" y="1354546"/>
            <a:ext cx="1157416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PSL has the capabilities to improve NOAA’s hydrologic predictions and FIRO, not just through GEFS improvement but by developing better connections with hydrologic prediction.   And we have some in-house ability to test end to end.</a:t>
            </a:r>
            <a:endParaRPr b="0" i="0" sz="1400" u="none" cap="none" strike="noStrike">
              <a:solidFill>
                <a:srgbClr val="000000"/>
              </a:solidFill>
              <a:latin typeface="Arial"/>
              <a:ea typeface="Arial"/>
              <a:cs typeface="Arial"/>
              <a:sym typeface="Arial"/>
            </a:endParaRPr>
          </a:p>
        </p:txBody>
      </p:sp>
      <p:pic>
        <p:nvPicPr>
          <p:cNvPr id="106" name="Google Shape;106;p2"/>
          <p:cNvPicPr preferRelativeResize="0"/>
          <p:nvPr/>
        </p:nvPicPr>
        <p:blipFill rotWithShape="1">
          <a:blip r:embed="rId3">
            <a:alphaModFix/>
          </a:blip>
          <a:srcRect b="0" l="0" r="0" t="0"/>
          <a:stretch/>
        </p:blipFill>
        <p:spPr>
          <a:xfrm>
            <a:off x="5455704" y="3392892"/>
            <a:ext cx="1493802" cy="1359964"/>
          </a:xfrm>
          <a:prstGeom prst="rect">
            <a:avLst/>
          </a:prstGeom>
          <a:noFill/>
          <a:ln>
            <a:noFill/>
          </a:ln>
        </p:spPr>
      </p:pic>
      <p:sp>
        <p:nvSpPr>
          <p:cNvPr id="107" name="Google Shape;107;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3"/>
          <p:cNvSpPr txBox="1"/>
          <p:nvPr>
            <p:ph type="title"/>
          </p:nvPr>
        </p:nvSpPr>
        <p:spPr>
          <a:xfrm>
            <a:off x="792798" y="43405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Another straw proposal: testing hydrologic impact in first 10 days of forecast.</a:t>
            </a:r>
            <a:endParaRPr/>
          </a:p>
        </p:txBody>
      </p:sp>
      <p:sp>
        <p:nvSpPr>
          <p:cNvPr id="326" name="Google Shape;326;p13"/>
          <p:cNvSpPr/>
          <p:nvPr/>
        </p:nvSpPr>
        <p:spPr>
          <a:xfrm>
            <a:off x="659433" y="3516157"/>
            <a:ext cx="1631290" cy="2158313"/>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quantile-mapped or other PSL-processed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members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 tmax, tmin, other)</a:t>
            </a:r>
            <a:endParaRPr b="0" i="0" sz="1400" u="none" cap="none" strike="noStrike">
              <a:solidFill>
                <a:srgbClr val="000000"/>
              </a:solidFill>
              <a:latin typeface="Arial"/>
              <a:ea typeface="Arial"/>
              <a:cs typeface="Arial"/>
              <a:sym typeface="Arial"/>
            </a:endParaRPr>
          </a:p>
        </p:txBody>
      </p:sp>
      <p:sp>
        <p:nvSpPr>
          <p:cNvPr id="327" name="Google Shape;327;p13"/>
          <p:cNvSpPr/>
          <p:nvPr/>
        </p:nvSpPr>
        <p:spPr>
          <a:xfrm>
            <a:off x="659433" y="2485027"/>
            <a:ext cx="1631290" cy="90586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ensemble-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mean quantities</a:t>
            </a:r>
            <a:endParaRPr b="0" i="0" sz="1400" u="none" cap="none" strike="noStrike">
              <a:solidFill>
                <a:srgbClr val="000000"/>
              </a:solidFill>
              <a:latin typeface="Arial"/>
              <a:ea typeface="Arial"/>
              <a:cs typeface="Arial"/>
              <a:sym typeface="Arial"/>
            </a:endParaRPr>
          </a:p>
        </p:txBody>
      </p:sp>
      <p:sp>
        <p:nvSpPr>
          <p:cNvPr id="328" name="Google Shape;328;p13"/>
          <p:cNvSpPr/>
          <p:nvPr/>
        </p:nvSpPr>
        <p:spPr>
          <a:xfrm>
            <a:off x="7388301" y="2485027"/>
            <a:ext cx="1631290" cy="90586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reference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ensemble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stream flow</a:t>
            </a:r>
            <a:endParaRPr b="0" i="0" sz="1400" u="none" cap="none" strike="noStrike">
              <a:solidFill>
                <a:srgbClr val="000000"/>
              </a:solidFill>
              <a:latin typeface="Arial"/>
              <a:ea typeface="Arial"/>
              <a:cs typeface="Arial"/>
              <a:sym typeface="Arial"/>
            </a:endParaRPr>
          </a:p>
        </p:txBody>
      </p:sp>
      <p:sp>
        <p:nvSpPr>
          <p:cNvPr id="329" name="Google Shape;329;p13"/>
          <p:cNvSpPr/>
          <p:nvPr/>
        </p:nvSpPr>
        <p:spPr>
          <a:xfrm>
            <a:off x="4921619" y="2490546"/>
            <a:ext cx="1966879" cy="3079699"/>
          </a:xfrm>
          <a:prstGeom prst="roundRect">
            <a:avLst>
              <a:gd fmla="val 16667" name="adj"/>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HEFS</a:t>
            </a:r>
            <a:endParaRPr b="0" i="0" sz="1400" u="none" cap="none" strike="noStrike">
              <a:solidFill>
                <a:srgbClr val="000000"/>
              </a:solidFill>
              <a:latin typeface="Arial"/>
              <a:ea typeface="Arial"/>
              <a:cs typeface="Arial"/>
              <a:sym typeface="Arial"/>
            </a:endParaRPr>
          </a:p>
        </p:txBody>
      </p:sp>
      <p:sp>
        <p:nvSpPr>
          <p:cNvPr id="330" name="Google Shape;330;p13"/>
          <p:cNvSpPr/>
          <p:nvPr/>
        </p:nvSpPr>
        <p:spPr>
          <a:xfrm>
            <a:off x="2790526" y="2490546"/>
            <a:ext cx="1631290" cy="905866"/>
          </a:xfrm>
          <a:prstGeom prst="roundRect">
            <a:avLst>
              <a:gd fmla="val 16667" name="adj"/>
            </a:avLst>
          </a:prstGeom>
          <a:solidFill>
            <a:srgbClr val="54813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MEFP</a:t>
            </a:r>
            <a:endParaRPr b="0" i="0" sz="1400" u="none" cap="none" strike="noStrike">
              <a:solidFill>
                <a:srgbClr val="000000"/>
              </a:solidFill>
              <a:latin typeface="Arial"/>
              <a:ea typeface="Arial"/>
              <a:cs typeface="Arial"/>
              <a:sym typeface="Arial"/>
            </a:endParaRPr>
          </a:p>
        </p:txBody>
      </p:sp>
      <p:sp>
        <p:nvSpPr>
          <p:cNvPr id="331" name="Google Shape;331;p13"/>
          <p:cNvSpPr/>
          <p:nvPr/>
        </p:nvSpPr>
        <p:spPr>
          <a:xfrm>
            <a:off x="7388301" y="4595314"/>
            <a:ext cx="1631290" cy="90586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alternative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ensemble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stream flow</a:t>
            </a:r>
            <a:endParaRPr b="0" i="0" sz="1400" u="none" cap="none" strike="noStrike">
              <a:solidFill>
                <a:srgbClr val="000000"/>
              </a:solidFill>
              <a:latin typeface="Arial"/>
              <a:ea typeface="Arial"/>
              <a:cs typeface="Arial"/>
              <a:sym typeface="Arial"/>
            </a:endParaRPr>
          </a:p>
        </p:txBody>
      </p:sp>
      <p:sp>
        <p:nvSpPr>
          <p:cNvPr id="332" name="Google Shape;332;p13"/>
          <p:cNvSpPr/>
          <p:nvPr/>
        </p:nvSpPr>
        <p:spPr>
          <a:xfrm>
            <a:off x="9519394" y="2490546"/>
            <a:ext cx="1966879" cy="3079699"/>
          </a:xfrm>
          <a:prstGeom prst="roundRect">
            <a:avLst>
              <a:gd fmla="val 16667" name="adj"/>
            </a:avLst>
          </a:prstGeom>
          <a:solidFill>
            <a:srgbClr val="FFC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evaluation</a:t>
            </a:r>
            <a:endParaRPr b="0" i="0" sz="1400" u="none" cap="none" strike="noStrike">
              <a:solidFill>
                <a:srgbClr val="000000"/>
              </a:solidFill>
              <a:latin typeface="Arial"/>
              <a:ea typeface="Arial"/>
              <a:cs typeface="Arial"/>
              <a:sym typeface="Arial"/>
            </a:endParaRPr>
          </a:p>
        </p:txBody>
      </p:sp>
      <p:cxnSp>
        <p:nvCxnSpPr>
          <p:cNvPr id="333" name="Google Shape;333;p13"/>
          <p:cNvCxnSpPr>
            <a:stCxn id="327" idx="3"/>
            <a:endCxn id="330" idx="1"/>
          </p:cNvCxnSpPr>
          <p:nvPr/>
        </p:nvCxnSpPr>
        <p:spPr>
          <a:xfrm>
            <a:off x="2290723" y="2937960"/>
            <a:ext cx="499800" cy="54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334" name="Google Shape;334;p13"/>
          <p:cNvCxnSpPr/>
          <p:nvPr/>
        </p:nvCxnSpPr>
        <p:spPr>
          <a:xfrm>
            <a:off x="2290723" y="5007929"/>
            <a:ext cx="2630896"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335" name="Google Shape;335;p13"/>
          <p:cNvCxnSpPr/>
          <p:nvPr/>
        </p:nvCxnSpPr>
        <p:spPr>
          <a:xfrm>
            <a:off x="4421816" y="2937960"/>
            <a:ext cx="499803" cy="5519"/>
          </a:xfrm>
          <a:prstGeom prst="straightConnector1">
            <a:avLst/>
          </a:prstGeom>
          <a:noFill/>
          <a:ln cap="flat" cmpd="sng" w="38100">
            <a:solidFill>
              <a:schemeClr val="accent1"/>
            </a:solidFill>
            <a:prstDash val="solid"/>
            <a:miter lim="800000"/>
            <a:headEnd len="sm" w="sm" type="none"/>
            <a:tailEnd len="med" w="med" type="triangle"/>
          </a:ln>
        </p:spPr>
      </p:cxnSp>
      <p:cxnSp>
        <p:nvCxnSpPr>
          <p:cNvPr id="336" name="Google Shape;336;p13"/>
          <p:cNvCxnSpPr/>
          <p:nvPr/>
        </p:nvCxnSpPr>
        <p:spPr>
          <a:xfrm>
            <a:off x="6876745" y="2937960"/>
            <a:ext cx="499803" cy="5519"/>
          </a:xfrm>
          <a:prstGeom prst="straightConnector1">
            <a:avLst/>
          </a:prstGeom>
          <a:noFill/>
          <a:ln cap="flat" cmpd="sng" w="38100">
            <a:solidFill>
              <a:schemeClr val="accent1"/>
            </a:solidFill>
            <a:prstDash val="solid"/>
            <a:miter lim="800000"/>
            <a:headEnd len="sm" w="sm" type="none"/>
            <a:tailEnd len="med" w="med" type="triangle"/>
          </a:ln>
        </p:spPr>
      </p:cxnSp>
      <p:cxnSp>
        <p:nvCxnSpPr>
          <p:cNvPr id="337" name="Google Shape;337;p13"/>
          <p:cNvCxnSpPr/>
          <p:nvPr/>
        </p:nvCxnSpPr>
        <p:spPr>
          <a:xfrm>
            <a:off x="9031344" y="2921255"/>
            <a:ext cx="499803" cy="5519"/>
          </a:xfrm>
          <a:prstGeom prst="straightConnector1">
            <a:avLst/>
          </a:prstGeom>
          <a:noFill/>
          <a:ln cap="flat" cmpd="sng" w="38100">
            <a:solidFill>
              <a:schemeClr val="accent1"/>
            </a:solidFill>
            <a:prstDash val="solid"/>
            <a:miter lim="800000"/>
            <a:headEnd len="sm" w="sm" type="none"/>
            <a:tailEnd len="med" w="med" type="triangle"/>
          </a:ln>
        </p:spPr>
      </p:cxnSp>
      <p:cxnSp>
        <p:nvCxnSpPr>
          <p:cNvPr id="338" name="Google Shape;338;p13"/>
          <p:cNvCxnSpPr/>
          <p:nvPr/>
        </p:nvCxnSpPr>
        <p:spPr>
          <a:xfrm>
            <a:off x="6888498" y="5010947"/>
            <a:ext cx="499803" cy="5519"/>
          </a:xfrm>
          <a:prstGeom prst="straightConnector1">
            <a:avLst/>
          </a:prstGeom>
          <a:noFill/>
          <a:ln cap="flat" cmpd="sng" w="38100">
            <a:solidFill>
              <a:schemeClr val="accent1"/>
            </a:solidFill>
            <a:prstDash val="solid"/>
            <a:miter lim="800000"/>
            <a:headEnd len="sm" w="sm" type="none"/>
            <a:tailEnd len="med" w="med" type="triangle"/>
          </a:ln>
        </p:spPr>
      </p:cxnSp>
      <p:cxnSp>
        <p:nvCxnSpPr>
          <p:cNvPr id="339" name="Google Shape;339;p13"/>
          <p:cNvCxnSpPr/>
          <p:nvPr/>
        </p:nvCxnSpPr>
        <p:spPr>
          <a:xfrm>
            <a:off x="9031344" y="5002410"/>
            <a:ext cx="499803" cy="5519"/>
          </a:xfrm>
          <a:prstGeom prst="straightConnector1">
            <a:avLst/>
          </a:prstGeom>
          <a:noFill/>
          <a:ln cap="flat" cmpd="sng" w="38100">
            <a:solidFill>
              <a:schemeClr val="accent1"/>
            </a:solidFill>
            <a:prstDash val="solid"/>
            <a:miter lim="800000"/>
            <a:headEnd len="sm" w="sm" type="none"/>
            <a:tailEnd len="med" w="med" type="triangle"/>
          </a:ln>
        </p:spPr>
      </p:cxnSp>
      <p:sp>
        <p:nvSpPr>
          <p:cNvPr id="340" name="Google Shape;34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41" name="Google Shape;341;p13"/>
          <p:cNvSpPr txBox="1"/>
          <p:nvPr/>
        </p:nvSpPr>
        <p:spPr>
          <a:xfrm>
            <a:off x="795326" y="6056083"/>
            <a:ext cx="102194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This is more involved, possibly beyond the ability of PSL to take on without identification of new resources.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14"/>
          <p:cNvSpPr txBox="1"/>
          <p:nvPr>
            <p:ph type="title"/>
          </p:nvPr>
        </p:nvSpPr>
        <p:spPr>
          <a:xfrm>
            <a:off x="673442" y="150942"/>
            <a:ext cx="10515600" cy="9858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Questions on our mind.</a:t>
            </a:r>
            <a:endParaRPr/>
          </a:p>
        </p:txBody>
      </p:sp>
      <p:sp>
        <p:nvSpPr>
          <p:cNvPr id="347" name="Google Shape;347;p14"/>
          <p:cNvSpPr txBox="1"/>
          <p:nvPr>
            <p:ph idx="1" type="body"/>
          </p:nvPr>
        </p:nvSpPr>
        <p:spPr>
          <a:xfrm>
            <a:off x="691976" y="1250821"/>
            <a:ext cx="10826579" cy="5370470"/>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a:solidFill>
                  <a:srgbClr val="FF0000"/>
                </a:solidFill>
              </a:rPr>
              <a:t>Are hydrologists ready to ID partners we can work with to flesh this out?  </a:t>
            </a:r>
            <a:endParaRPr/>
          </a:p>
          <a:p>
            <a:pPr indent="-228600" lvl="0" marL="228600" rtl="0" algn="l">
              <a:lnSpc>
                <a:spcPct val="90000"/>
              </a:lnSpc>
              <a:spcBef>
                <a:spcPts val="1000"/>
              </a:spcBef>
              <a:spcAft>
                <a:spcPts val="0"/>
              </a:spcAft>
              <a:buClr>
                <a:schemeClr val="dk1"/>
              </a:buClr>
              <a:buSzPct val="100000"/>
              <a:buChar char="•"/>
            </a:pPr>
            <a:r>
              <a:rPr lang="en-US"/>
              <a:t>The inevitable tension between completeness and project expense.  Sweet spot?</a:t>
            </a:r>
            <a:endParaRPr/>
          </a:p>
          <a:p>
            <a:pPr indent="-228600" lvl="1" marL="685800" rtl="0" algn="l">
              <a:lnSpc>
                <a:spcPct val="90000"/>
              </a:lnSpc>
              <a:spcBef>
                <a:spcPts val="500"/>
              </a:spcBef>
              <a:spcAft>
                <a:spcPts val="0"/>
              </a:spcAft>
              <a:buClr>
                <a:schemeClr val="dk1"/>
              </a:buClr>
              <a:buSzPct val="100000"/>
              <a:buChar char="•"/>
            </a:pPr>
            <a:r>
              <a:rPr lang="en-US"/>
              <a:t>Longer record: hydrologists like to test many significant cases in the past.</a:t>
            </a:r>
            <a:endParaRPr/>
          </a:p>
          <a:p>
            <a:pPr indent="-228600" lvl="2" marL="1143000" rtl="0" algn="l">
              <a:lnSpc>
                <a:spcPct val="90000"/>
              </a:lnSpc>
              <a:spcBef>
                <a:spcPts val="500"/>
              </a:spcBef>
              <a:spcAft>
                <a:spcPts val="0"/>
              </a:spcAft>
              <a:buClr>
                <a:schemeClr val="dk1"/>
              </a:buClr>
              <a:buSzPct val="100000"/>
              <a:buChar char="•"/>
            </a:pPr>
            <a:r>
              <a:rPr lang="en-US"/>
              <a:t>ADV: robust results.</a:t>
            </a:r>
            <a:endParaRPr/>
          </a:p>
          <a:p>
            <a:pPr indent="-228600" lvl="2" marL="1143000" rtl="0" algn="l">
              <a:lnSpc>
                <a:spcPct val="90000"/>
              </a:lnSpc>
              <a:spcBef>
                <a:spcPts val="500"/>
              </a:spcBef>
              <a:spcAft>
                <a:spcPts val="0"/>
              </a:spcAft>
              <a:buClr>
                <a:schemeClr val="dk1"/>
              </a:buClr>
              <a:buSzPct val="100000"/>
              <a:buChar char="•"/>
            </a:pPr>
            <a:r>
              <a:rPr lang="en-US"/>
              <a:t>DIS: fewer reforecast members, greater compute and work scope all around if PSL does retro testing.</a:t>
            </a:r>
            <a:endParaRPr/>
          </a:p>
          <a:p>
            <a:pPr indent="-228600" lvl="1" marL="685800" rtl="0" algn="l">
              <a:lnSpc>
                <a:spcPct val="90000"/>
              </a:lnSpc>
              <a:spcBef>
                <a:spcPts val="500"/>
              </a:spcBef>
              <a:spcAft>
                <a:spcPts val="0"/>
              </a:spcAft>
              <a:buClr>
                <a:schemeClr val="dk1"/>
              </a:buClr>
              <a:buSzPct val="100000"/>
              <a:buChar char="•"/>
            </a:pPr>
            <a:r>
              <a:rPr lang="en-US"/>
              <a:t>Fewer vs. more forcing variables post-processed by PSL:</a:t>
            </a:r>
            <a:endParaRPr/>
          </a:p>
          <a:p>
            <a:pPr indent="-228600" lvl="2" marL="1143000" rtl="0" algn="l">
              <a:lnSpc>
                <a:spcPct val="90000"/>
              </a:lnSpc>
              <a:spcBef>
                <a:spcPts val="500"/>
              </a:spcBef>
              <a:spcAft>
                <a:spcPts val="0"/>
              </a:spcAft>
              <a:buClr>
                <a:schemeClr val="dk1"/>
              </a:buClr>
              <a:buSzPct val="100000"/>
              <a:buChar char="•"/>
            </a:pPr>
            <a:r>
              <a:rPr lang="en-US"/>
              <a:t>Precip only: simple, comparatively inexpensive, most impact from this variable.</a:t>
            </a:r>
            <a:endParaRPr/>
          </a:p>
          <a:p>
            <a:pPr indent="-228600" lvl="2" marL="1143000" rtl="0" algn="l">
              <a:lnSpc>
                <a:spcPct val="90000"/>
              </a:lnSpc>
              <a:spcBef>
                <a:spcPts val="500"/>
              </a:spcBef>
              <a:spcAft>
                <a:spcPts val="0"/>
              </a:spcAft>
              <a:buClr>
                <a:schemeClr val="dk1"/>
              </a:buClr>
              <a:buSzPct val="100000"/>
              <a:buChar char="•"/>
            </a:pPr>
            <a:r>
              <a:rPr lang="en-US"/>
              <a:t>6-hourly temp is reasonably straightforward, but more work.  </a:t>
            </a:r>
            <a:endParaRPr/>
          </a:p>
          <a:p>
            <a:pPr indent="-228600" lvl="2" marL="1143000" rtl="0" algn="l">
              <a:lnSpc>
                <a:spcPct val="90000"/>
              </a:lnSpc>
              <a:spcBef>
                <a:spcPts val="500"/>
              </a:spcBef>
              <a:spcAft>
                <a:spcPts val="0"/>
              </a:spcAft>
              <a:buClr>
                <a:schemeClr val="dk1"/>
              </a:buClr>
              <a:buSzPct val="100000"/>
              <a:buChar char="•"/>
            </a:pPr>
            <a:r>
              <a:rPr lang="en-US"/>
              <a:t>Freezing level would involve quite a bit of extra data processing.</a:t>
            </a:r>
            <a:endParaRPr/>
          </a:p>
          <a:p>
            <a:pPr indent="-228600" lvl="1" marL="685800" rtl="0" algn="l">
              <a:lnSpc>
                <a:spcPct val="90000"/>
              </a:lnSpc>
              <a:spcBef>
                <a:spcPts val="500"/>
              </a:spcBef>
              <a:spcAft>
                <a:spcPts val="0"/>
              </a:spcAft>
              <a:buClr>
                <a:schemeClr val="dk1"/>
              </a:buClr>
              <a:buSzPct val="100000"/>
              <a:buChar char="•"/>
            </a:pPr>
            <a:r>
              <a:rPr lang="en-US"/>
              <a:t>Longer leads?  To +10 days is straightforward.  Work scope could also expand to include longer leads, e.g., out to 35 days, of course with greater expense.</a:t>
            </a:r>
            <a:endParaRPr/>
          </a:p>
          <a:p>
            <a:pPr indent="-228600" lvl="1" marL="685800" rtl="0" algn="l">
              <a:lnSpc>
                <a:spcPct val="90000"/>
              </a:lnSpc>
              <a:spcBef>
                <a:spcPts val="500"/>
              </a:spcBef>
              <a:spcAft>
                <a:spcPts val="0"/>
              </a:spcAft>
              <a:buSzPct val="100000"/>
              <a:buChar char="•"/>
            </a:pPr>
            <a:r>
              <a:rPr lang="en-US"/>
              <a:t>Test at selected RFCs?  Across CONUS?  </a:t>
            </a:r>
            <a:endParaRPr/>
          </a:p>
          <a:p>
            <a:pPr indent="-228600" lvl="1" marL="685800" rtl="0" algn="l">
              <a:lnSpc>
                <a:spcPct val="90000"/>
              </a:lnSpc>
              <a:spcBef>
                <a:spcPts val="500"/>
              </a:spcBef>
              <a:spcAft>
                <a:spcPts val="0"/>
              </a:spcAft>
              <a:buClr>
                <a:schemeClr val="dk1"/>
              </a:buClr>
              <a:buSzPct val="100000"/>
              <a:buChar char="•"/>
            </a:pPr>
            <a:r>
              <a:rPr lang="en-US"/>
              <a:t>Can we meet diverse needs of other organizations (CPC, WPC, MDL) as we build this?</a:t>
            </a:r>
            <a:endParaRPr/>
          </a:p>
        </p:txBody>
      </p:sp>
      <p:sp>
        <p:nvSpPr>
          <p:cNvPr id="348" name="Google Shape;348;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8"/>
          <p:cNvSpPr txBox="1"/>
          <p:nvPr>
            <p:ph type="title"/>
          </p:nvPr>
        </p:nvSpPr>
        <p:spPr>
          <a:xfrm>
            <a:off x="633375" y="37804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If this makes sense, what are some preliminary requirements?</a:t>
            </a:r>
            <a:endParaRPr/>
          </a:p>
        </p:txBody>
      </p:sp>
      <p:sp>
        <p:nvSpPr>
          <p:cNvPr id="354" name="Google Shape;354;p38"/>
          <p:cNvSpPr txBox="1"/>
          <p:nvPr>
            <p:ph idx="1" type="body"/>
          </p:nvPr>
        </p:nvSpPr>
        <p:spPr>
          <a:xfrm>
            <a:off x="530960" y="1837377"/>
            <a:ext cx="10515600" cy="4746041"/>
          </a:xfrm>
          <a:prstGeom prst="rect">
            <a:avLst/>
          </a:prstGeom>
          <a:noFill/>
          <a:ln>
            <a:noFill/>
          </a:ln>
        </p:spPr>
        <p:txBody>
          <a:bodyPr anchorCtr="0" anchor="t" bIns="45700" lIns="91425" spcFirstLastPara="1" rIns="91425" wrap="square" tIns="45700">
            <a:normAutofit fontScale="85000" lnSpcReduction="20000"/>
          </a:bodyPr>
          <a:lstStyle/>
          <a:p>
            <a:pPr indent="-342900" lvl="0" marL="457200" rtl="0" algn="l">
              <a:lnSpc>
                <a:spcPct val="90000"/>
              </a:lnSpc>
              <a:spcBef>
                <a:spcPts val="1000"/>
              </a:spcBef>
              <a:spcAft>
                <a:spcPts val="0"/>
              </a:spcAft>
              <a:buClr>
                <a:schemeClr val="dk1"/>
              </a:buClr>
              <a:buSzPct val="75630"/>
              <a:buChar char="•"/>
            </a:pPr>
            <a:r>
              <a:rPr lang="en-US"/>
              <a:t>What information in real-time web page will</a:t>
            </a:r>
            <a:br>
              <a:rPr lang="en-US"/>
            </a:br>
            <a:r>
              <a:rPr lang="en-US"/>
              <a:t>be the most useful?</a:t>
            </a:r>
            <a:endParaRPr/>
          </a:p>
          <a:p>
            <a:pPr indent="-342900" lvl="0" marL="457200" rtl="0" algn="l">
              <a:lnSpc>
                <a:spcPct val="90000"/>
              </a:lnSpc>
              <a:spcBef>
                <a:spcPts val="1000"/>
              </a:spcBef>
              <a:spcAft>
                <a:spcPts val="0"/>
              </a:spcAft>
              <a:buClr>
                <a:schemeClr val="dk1"/>
              </a:buClr>
              <a:buSzPct val="75630"/>
              <a:buChar char="•"/>
            </a:pPr>
            <a:r>
              <a:rPr lang="en-US"/>
              <a:t>Presume you want our GEFSv12 calibrated data </a:t>
            </a:r>
            <a:br>
              <a:rPr lang="en-US"/>
            </a:br>
            <a:r>
              <a:rPr lang="en-US"/>
              <a:t>mapped to HUC level 8 watersheds? Other?</a:t>
            </a:r>
            <a:endParaRPr/>
          </a:p>
          <a:p>
            <a:pPr indent="-342900" lvl="0" marL="457200" rtl="0" algn="l">
              <a:lnSpc>
                <a:spcPct val="90000"/>
              </a:lnSpc>
              <a:spcBef>
                <a:spcPts val="1000"/>
              </a:spcBef>
              <a:spcAft>
                <a:spcPts val="0"/>
              </a:spcAft>
              <a:buClr>
                <a:schemeClr val="dk1"/>
              </a:buClr>
              <a:buSzPct val="75630"/>
              <a:buChar char="•"/>
            </a:pPr>
            <a:r>
              <a:rPr lang="en-US"/>
              <a:t>Variables: P.  Also T</a:t>
            </a:r>
            <a:r>
              <a:rPr baseline="-25000" lang="en-US"/>
              <a:t>max</a:t>
            </a:r>
            <a:r>
              <a:rPr lang="en-US"/>
              <a:t>, T</a:t>
            </a:r>
            <a:r>
              <a:rPr baseline="-25000" lang="en-US"/>
              <a:t>min</a:t>
            </a:r>
            <a:r>
              <a:rPr lang="en-US"/>
              <a:t>, freezing level, etc?</a:t>
            </a:r>
            <a:endParaRPr/>
          </a:p>
          <a:p>
            <a:pPr indent="-342900" lvl="0" marL="457200" rtl="0" algn="l">
              <a:lnSpc>
                <a:spcPct val="90000"/>
              </a:lnSpc>
              <a:spcBef>
                <a:spcPts val="1000"/>
              </a:spcBef>
              <a:spcAft>
                <a:spcPts val="0"/>
              </a:spcAft>
              <a:buClr>
                <a:schemeClr val="dk1"/>
              </a:buClr>
              <a:buSzPct val="75630"/>
              <a:buChar char="•"/>
            </a:pPr>
            <a:r>
              <a:rPr lang="en-US"/>
              <a:t>Forcing temporal frequency (6 h)?</a:t>
            </a:r>
            <a:endParaRPr/>
          </a:p>
          <a:p>
            <a:pPr indent="-342900" lvl="0" marL="457200" rtl="0" algn="l">
              <a:lnSpc>
                <a:spcPct val="90000"/>
              </a:lnSpc>
              <a:spcBef>
                <a:spcPts val="1000"/>
              </a:spcBef>
              <a:spcAft>
                <a:spcPts val="0"/>
              </a:spcAft>
              <a:buClr>
                <a:schemeClr val="dk1"/>
              </a:buClr>
              <a:buSzPct val="75630"/>
              <a:buChar char="•"/>
            </a:pPr>
            <a:r>
              <a:rPr lang="en-US"/>
              <a:t>Test to what lead time initially (240 h?)</a:t>
            </a:r>
            <a:endParaRPr/>
          </a:p>
          <a:p>
            <a:pPr indent="-342900" lvl="0" marL="457200" rtl="0" algn="l">
              <a:lnSpc>
                <a:spcPct val="90000"/>
              </a:lnSpc>
              <a:spcBef>
                <a:spcPts val="1000"/>
              </a:spcBef>
              <a:spcAft>
                <a:spcPts val="0"/>
              </a:spcAft>
              <a:buClr>
                <a:schemeClr val="dk1"/>
              </a:buClr>
              <a:buSzPct val="75630"/>
              <a:buChar char="•"/>
            </a:pPr>
            <a:r>
              <a:rPr lang="en-US"/>
              <a:t>Saved in netCDF format?</a:t>
            </a:r>
            <a:endParaRPr/>
          </a:p>
          <a:p>
            <a:pPr indent="-342900" lvl="0" marL="457200" rtl="0" algn="l">
              <a:lnSpc>
                <a:spcPct val="90000"/>
              </a:lnSpc>
              <a:spcBef>
                <a:spcPts val="1000"/>
              </a:spcBef>
              <a:spcAft>
                <a:spcPts val="0"/>
              </a:spcAft>
              <a:buClr>
                <a:schemeClr val="dk1"/>
              </a:buClr>
              <a:buSzPct val="75630"/>
              <a:buChar char="•"/>
            </a:pPr>
            <a:r>
              <a:rPr lang="en-US"/>
              <a:t>Which forecast cycles? 00 UTC only?</a:t>
            </a:r>
            <a:endParaRPr/>
          </a:p>
          <a:p>
            <a:pPr indent="-342900" lvl="0" marL="457200" rtl="0" algn="l">
              <a:lnSpc>
                <a:spcPct val="90000"/>
              </a:lnSpc>
              <a:spcBef>
                <a:spcPts val="1000"/>
              </a:spcBef>
              <a:spcAft>
                <a:spcPts val="0"/>
              </a:spcAft>
              <a:buClr>
                <a:schemeClr val="dk1"/>
              </a:buClr>
              <a:buSzPct val="75630"/>
              <a:buChar char="•"/>
            </a:pPr>
            <a:r>
              <a:rPr lang="en-US"/>
              <a:t>Real-time, reforecast, specific past cases?</a:t>
            </a:r>
            <a:endParaRPr/>
          </a:p>
          <a:p>
            <a:pPr indent="-342900" lvl="0" marL="457200" rtl="0" algn="l">
              <a:lnSpc>
                <a:spcPct val="90000"/>
              </a:lnSpc>
              <a:spcBef>
                <a:spcPts val="1000"/>
              </a:spcBef>
              <a:spcAft>
                <a:spcPts val="0"/>
              </a:spcAft>
              <a:buClr>
                <a:schemeClr val="dk1"/>
              </a:buClr>
              <a:buSzPct val="75630"/>
              <a:buChar char="•"/>
            </a:pPr>
            <a:r>
              <a:rPr lang="en-US"/>
              <a:t>Roles and responsibilities of partners.</a:t>
            </a:r>
            <a:endParaRPr/>
          </a:p>
          <a:p>
            <a:pPr indent="-342900" lvl="0" marL="457200" rtl="0" algn="l">
              <a:lnSpc>
                <a:spcPct val="90000"/>
              </a:lnSpc>
              <a:spcBef>
                <a:spcPts val="1000"/>
              </a:spcBef>
              <a:spcAft>
                <a:spcPts val="0"/>
              </a:spcAft>
              <a:buClr>
                <a:schemeClr val="dk1"/>
              </a:buClr>
              <a:buSzPct val="75630"/>
              <a:buChar char="•"/>
            </a:pPr>
            <a:r>
              <a:rPr lang="en-US"/>
              <a:t>Timeline.</a:t>
            </a:r>
            <a:endParaRPr/>
          </a:p>
        </p:txBody>
      </p:sp>
      <p:sp>
        <p:nvSpPr>
          <p:cNvPr id="355" name="Google Shape;355;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56" name="Google Shape;356;p38"/>
          <p:cNvPicPr preferRelativeResize="0"/>
          <p:nvPr/>
        </p:nvPicPr>
        <p:blipFill rotWithShape="1">
          <a:blip r:embed="rId3">
            <a:alphaModFix/>
          </a:blip>
          <a:srcRect b="0" l="0" r="0" t="0"/>
          <a:stretch/>
        </p:blipFill>
        <p:spPr>
          <a:xfrm>
            <a:off x="7396974" y="1547419"/>
            <a:ext cx="4702570" cy="3119679"/>
          </a:xfrm>
          <a:prstGeom prst="rect">
            <a:avLst/>
          </a:prstGeom>
          <a:noFill/>
          <a:ln>
            <a:noFill/>
          </a:ln>
        </p:spPr>
      </p:pic>
      <p:sp>
        <p:nvSpPr>
          <p:cNvPr id="357" name="Google Shape;357;p38"/>
          <p:cNvSpPr txBox="1"/>
          <p:nvPr/>
        </p:nvSpPr>
        <p:spPr>
          <a:xfrm>
            <a:off x="7511729" y="3990285"/>
            <a:ext cx="170912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HUC level 8 basins</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in Southwest US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Conclusions</a:t>
            </a:r>
            <a:endParaRPr/>
          </a:p>
        </p:txBody>
      </p:sp>
      <p:sp>
        <p:nvSpPr>
          <p:cNvPr id="363" name="Google Shape;363;p39"/>
          <p:cNvSpPr txBox="1"/>
          <p:nvPr>
            <p:ph idx="1" type="body"/>
          </p:nvPr>
        </p:nvSpPr>
        <p:spPr>
          <a:xfrm>
            <a:off x="699211" y="1690688"/>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t>We think it’s timely to re-evaluate meteorological preprocessing, as GEFSv12 quality has changed substantially since construction of MEFP.</a:t>
            </a:r>
            <a:endParaRPr/>
          </a:p>
          <a:p>
            <a:pPr indent="-342900" lvl="0" marL="457200" rtl="0" algn="l">
              <a:lnSpc>
                <a:spcPct val="90000"/>
              </a:lnSpc>
              <a:spcBef>
                <a:spcPts val="1000"/>
              </a:spcBef>
              <a:spcAft>
                <a:spcPts val="0"/>
              </a:spcAft>
              <a:buClr>
                <a:schemeClr val="dk1"/>
              </a:buClr>
              <a:buSzPts val="1800"/>
              <a:buChar char="•"/>
            </a:pPr>
            <a:r>
              <a:rPr lang="en-US"/>
              <a:t>PSL hypothesizes it has capabilities that may improve hydrologic forcings relative to MEFP, but we can make more rapid progress to test hypotheses in collaboration with you.</a:t>
            </a:r>
            <a:endParaRPr/>
          </a:p>
          <a:p>
            <a:pPr indent="-342900" lvl="0" marL="457200" rtl="0" algn="l">
              <a:lnSpc>
                <a:spcPct val="90000"/>
              </a:lnSpc>
              <a:spcBef>
                <a:spcPts val="1000"/>
              </a:spcBef>
              <a:spcAft>
                <a:spcPts val="0"/>
              </a:spcAft>
              <a:buClr>
                <a:schemeClr val="dk1"/>
              </a:buClr>
              <a:buSzPts val="1800"/>
              <a:buChar char="•"/>
            </a:pPr>
            <a:r>
              <a:rPr lang="en-US"/>
              <a:t>Collaboration could be minimal (few resources) to quite involved (will need to ID more resources).</a:t>
            </a:r>
            <a:endParaRPr/>
          </a:p>
        </p:txBody>
      </p:sp>
      <p:sp>
        <p:nvSpPr>
          <p:cNvPr id="364" name="Google Shape;36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0"/>
          <p:cNvSpPr txBox="1"/>
          <p:nvPr>
            <p:ph type="title"/>
          </p:nvPr>
        </p:nvSpPr>
        <p:spPr>
          <a:xfrm>
            <a:off x="838200" y="269867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Supplementary slides.</a:t>
            </a:r>
            <a:endParaRPr/>
          </a:p>
        </p:txBody>
      </p:sp>
      <p:sp>
        <p:nvSpPr>
          <p:cNvPr id="370" name="Google Shape;37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16"/>
          <p:cNvSpPr txBox="1"/>
          <p:nvPr>
            <p:ph type="title"/>
          </p:nvPr>
        </p:nvSpPr>
        <p:spPr>
          <a:xfrm>
            <a:off x="838200" y="365125"/>
            <a:ext cx="10515600" cy="700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MEFP and its assumptions</a:t>
            </a:r>
            <a:endParaRPr/>
          </a:p>
        </p:txBody>
      </p:sp>
      <p:sp>
        <p:nvSpPr>
          <p:cNvPr id="376" name="Google Shape;376;p16"/>
          <p:cNvSpPr txBox="1"/>
          <p:nvPr>
            <p:ph idx="1" type="body"/>
          </p:nvPr>
        </p:nvSpPr>
        <p:spPr>
          <a:xfrm>
            <a:off x="749825" y="1253325"/>
            <a:ext cx="10515600" cy="5238900"/>
          </a:xfrm>
          <a:prstGeom prst="rect">
            <a:avLst/>
          </a:prstGeom>
          <a:noFill/>
          <a:ln>
            <a:noFill/>
          </a:ln>
        </p:spPr>
        <p:txBody>
          <a:bodyPr anchorCtr="0" anchor="t" bIns="45700" lIns="91425" spcFirstLastPara="1" rIns="91425" wrap="square" tIns="45700">
            <a:normAutofit fontScale="55000" lnSpcReduction="20000"/>
          </a:bodyPr>
          <a:lstStyle/>
          <a:p>
            <a:pPr indent="-228600" lvl="0" marL="228600" rtl="0" algn="l">
              <a:lnSpc>
                <a:spcPct val="90000"/>
              </a:lnSpc>
              <a:spcBef>
                <a:spcPts val="0"/>
              </a:spcBef>
              <a:spcAft>
                <a:spcPts val="0"/>
              </a:spcAft>
              <a:buClr>
                <a:schemeClr val="dk1"/>
              </a:buClr>
              <a:buSzPct val="100000"/>
              <a:buChar char="•"/>
            </a:pPr>
            <a:r>
              <a:rPr lang="en-US"/>
              <a:t>“The MEFP aims to generate unbiased ensembles that capture the skill of the forecasts from multiple sources for individual basins while preserving the space–time properties of hydrometeorological variables (e.g., precipitation and temperature) across all basins.”</a:t>
            </a:r>
            <a:endParaRPr/>
          </a:p>
          <a:p>
            <a:pPr indent="-228600" lvl="0" marL="228600" rtl="0" algn="l">
              <a:lnSpc>
                <a:spcPct val="90000"/>
              </a:lnSpc>
              <a:spcBef>
                <a:spcPts val="1000"/>
              </a:spcBef>
              <a:spcAft>
                <a:spcPts val="0"/>
              </a:spcAft>
              <a:buClr>
                <a:schemeClr val="dk1"/>
              </a:buClr>
              <a:buSzPct val="100000"/>
              <a:buChar char="•"/>
            </a:pPr>
            <a:r>
              <a:rPr lang="en-US"/>
              <a:t>Therefore, the MEFP uses the single-valued forecasts modified by human forecasters for short-range forecast horizon (up to 7 days) and the ensemble mean forecasts from multiple NWP models for mid- to long range to generate seamless and calibrated hydrometeorological ensembles up to a 1-yr forecast horizon. </a:t>
            </a:r>
            <a:endParaRPr/>
          </a:p>
          <a:p>
            <a:pPr indent="-228600" lvl="0" marL="228600" rtl="0" algn="l">
              <a:lnSpc>
                <a:spcPct val="90000"/>
              </a:lnSpc>
              <a:spcBef>
                <a:spcPts val="1000"/>
              </a:spcBef>
              <a:spcAft>
                <a:spcPts val="0"/>
              </a:spcAft>
              <a:buClr>
                <a:schemeClr val="dk1"/>
              </a:buClr>
              <a:buSzPct val="100000"/>
              <a:buChar char="•"/>
            </a:pPr>
            <a:r>
              <a:rPr lang="en-US"/>
              <a:t>MEFP uses the normal quantile transform (NQT) to transform observed and forecast precipitation variables into normal variates. The precipitation part of MEFP also includes an explicit treatment of precipitation intermittency using the mixed-type bivariate meta- Gaussian model (Herr and Krzysztofowicz 2005), parametric and nonparametric modeling of the marginal probability distributions, and a parameter optimization under the continuous ranked probability score (CRPS; Hersbach 2000) and other criteria (see Wu et al. 2011 for details) </a:t>
            </a:r>
            <a:endParaRPr/>
          </a:p>
          <a:p>
            <a:pPr indent="-228600" lvl="0" marL="228600" rtl="0" algn="l">
              <a:lnSpc>
                <a:spcPct val="90000"/>
              </a:lnSpc>
              <a:spcBef>
                <a:spcPts val="1000"/>
              </a:spcBef>
              <a:spcAft>
                <a:spcPts val="0"/>
              </a:spcAft>
              <a:buClr>
                <a:schemeClr val="dk1"/>
              </a:buClr>
              <a:buSzPct val="100000"/>
              <a:buChar char="•"/>
            </a:pPr>
            <a:r>
              <a:rPr lang="en-US"/>
              <a:t>For temperature, the MEFP procedure first generates ensembles of daily maximum and minimum temperatures, and then generates ensembles at subdaily time steps from the daily ensembles through a diurnal variation model. The above scheme is based on the same interpolation procedures used to calculate sub-daily historical temperature time series and account for the diurnal cycle assumed in the operational calibration process (Anderson 1973). </a:t>
            </a:r>
            <a:endParaRPr/>
          </a:p>
          <a:p>
            <a:pPr indent="-228600" lvl="0" marL="228600" rtl="0" algn="l">
              <a:lnSpc>
                <a:spcPct val="90000"/>
              </a:lnSpc>
              <a:spcBef>
                <a:spcPts val="1000"/>
              </a:spcBef>
              <a:spcAft>
                <a:spcPts val="0"/>
              </a:spcAft>
              <a:buClr>
                <a:schemeClr val="dk1"/>
              </a:buClr>
              <a:buSzPct val="100000"/>
              <a:buChar char="•"/>
            </a:pPr>
            <a:r>
              <a:rPr lang="en-US"/>
              <a:t>For each hydrometeorological variable for a given basin (i.e., precipitation, maximum temperature, and minimum temperature), a specific forecast source, and a given forecast lead time, MEFP estimates the joint probability distribution of observations and single-valued forecasts based on a multiyear archive of the observations and forecasts. This calibration is performed for each day of the year by pooling historical observed–forecast pairs from a time window centered on that day in order to account for seasonality. In real time, given the current single-valued forecast, MEFP derives the conditional probability distribution of the observations, from which ensemble members are sampled. The ensemble members are generated for each individual time step, and then the Schaake shuffle (Clark et al. 2004) is applied to arrange the ensemble values according to the ranks of the historical observations. </a:t>
            </a:r>
            <a:endParaRPr/>
          </a:p>
          <a:p>
            <a:pPr indent="0" lvl="0" marL="0" rtl="0" algn="l">
              <a:lnSpc>
                <a:spcPct val="90000"/>
              </a:lnSpc>
              <a:spcBef>
                <a:spcPts val="1000"/>
              </a:spcBef>
              <a:spcAft>
                <a:spcPts val="0"/>
              </a:spcAft>
              <a:buClr>
                <a:schemeClr val="dk1"/>
              </a:buClr>
              <a:buSzPct val="100000"/>
              <a:buNone/>
            </a:pPr>
            <a:r>
              <a:t/>
            </a:r>
            <a:endParaRPr/>
          </a:p>
        </p:txBody>
      </p:sp>
      <p:sp>
        <p:nvSpPr>
          <p:cNvPr id="377" name="Google Shape;37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78" name="Google Shape;378;p16"/>
          <p:cNvSpPr txBox="1"/>
          <p:nvPr/>
        </p:nvSpPr>
        <p:spPr>
          <a:xfrm>
            <a:off x="178525" y="6338813"/>
            <a:ext cx="978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from DeMargne et al BAMS article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17"/>
          <p:cNvSpPr txBox="1"/>
          <p:nvPr>
            <p:ph type="title"/>
          </p:nvPr>
        </p:nvSpPr>
        <p:spPr>
          <a:xfrm>
            <a:off x="838200" y="365125"/>
            <a:ext cx="10515600" cy="7305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Quantile mapping</a:t>
            </a:r>
            <a:endParaRPr/>
          </a:p>
        </p:txBody>
      </p:sp>
      <p:pic>
        <p:nvPicPr>
          <p:cNvPr id="384" name="Google Shape;384;p17"/>
          <p:cNvPicPr preferRelativeResize="0"/>
          <p:nvPr/>
        </p:nvPicPr>
        <p:blipFill rotWithShape="1">
          <a:blip r:embed="rId3">
            <a:alphaModFix/>
          </a:blip>
          <a:srcRect b="0" l="0" r="0" t="0"/>
          <a:stretch/>
        </p:blipFill>
        <p:spPr>
          <a:xfrm>
            <a:off x="256779" y="1095632"/>
            <a:ext cx="9010790" cy="5545102"/>
          </a:xfrm>
          <a:prstGeom prst="rect">
            <a:avLst/>
          </a:prstGeom>
          <a:noFill/>
          <a:ln>
            <a:noFill/>
          </a:ln>
        </p:spPr>
      </p:pic>
      <p:sp>
        <p:nvSpPr>
          <p:cNvPr id="385" name="Google Shape;385;p17"/>
          <p:cNvSpPr txBox="1"/>
          <p:nvPr/>
        </p:nvSpPr>
        <p:spPr>
          <a:xfrm>
            <a:off x="9152241" y="1325334"/>
            <a:ext cx="2865359" cy="4801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The challenging aspect is to develop a procedure for estimating the CDFs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as accurately as possible, especially at the highest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quantiles.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ADV: (a) simplicity,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(b) preserves rank-order relationships; quantile-mapped ensembles can be used directly as hydro inputs.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DIS: doesn’t account for all sources of ensemble errors, e.g., overconfidence.</a:t>
            </a:r>
            <a:endParaRPr b="0" i="0" sz="1400" u="none" cap="none" strike="noStrike">
              <a:solidFill>
                <a:srgbClr val="000000"/>
              </a:solidFill>
              <a:latin typeface="Arial"/>
              <a:ea typeface="Arial"/>
              <a:cs typeface="Arial"/>
              <a:sym typeface="Arial"/>
            </a:endParaRPr>
          </a:p>
        </p:txBody>
      </p:sp>
      <p:sp>
        <p:nvSpPr>
          <p:cNvPr id="386" name="Google Shape;38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18"/>
          <p:cNvPicPr preferRelativeResize="0"/>
          <p:nvPr/>
        </p:nvPicPr>
        <p:blipFill rotWithShape="1">
          <a:blip r:embed="rId3">
            <a:alphaModFix/>
          </a:blip>
          <a:srcRect b="0" l="0" r="0" t="0"/>
          <a:stretch/>
        </p:blipFill>
        <p:spPr>
          <a:xfrm>
            <a:off x="5741772" y="2253082"/>
            <a:ext cx="4594606" cy="4604918"/>
          </a:xfrm>
          <a:prstGeom prst="rect">
            <a:avLst/>
          </a:prstGeom>
          <a:noFill/>
          <a:ln>
            <a:noFill/>
          </a:ln>
        </p:spPr>
      </p:pic>
      <p:pic>
        <p:nvPicPr>
          <p:cNvPr id="392" name="Google Shape;392;p18"/>
          <p:cNvPicPr preferRelativeResize="0"/>
          <p:nvPr/>
        </p:nvPicPr>
        <p:blipFill rotWithShape="1">
          <a:blip r:embed="rId4">
            <a:alphaModFix/>
          </a:blip>
          <a:srcRect b="0" l="0" r="0" t="0"/>
          <a:stretch/>
        </p:blipFill>
        <p:spPr>
          <a:xfrm>
            <a:off x="946149" y="2253082"/>
            <a:ext cx="4635349" cy="4604918"/>
          </a:xfrm>
          <a:prstGeom prst="rect">
            <a:avLst/>
          </a:prstGeom>
          <a:noFill/>
          <a:ln>
            <a:noFill/>
          </a:ln>
        </p:spPr>
      </p:pic>
      <p:sp>
        <p:nvSpPr>
          <p:cNvPr id="393" name="Google Shape;393;p18"/>
          <p:cNvSpPr txBox="1"/>
          <p:nvPr>
            <p:ph type="title"/>
          </p:nvPr>
        </p:nvSpPr>
        <p:spPr>
          <a:xfrm>
            <a:off x="652831" y="222174"/>
            <a:ext cx="10946027" cy="74612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lang="en-US" sz="3200"/>
              <a:t>Estimate CDFs in quantile mapping with </a:t>
            </a:r>
            <a:br>
              <a:rPr lang="en-US" sz="3200"/>
            </a:br>
            <a:r>
              <a:rPr lang="en-US" sz="3200"/>
              <a:t>“cumulative hazard function” applied to 6-hourly precipitation.</a:t>
            </a:r>
            <a:endParaRPr/>
          </a:p>
        </p:txBody>
      </p:sp>
      <p:sp>
        <p:nvSpPr>
          <p:cNvPr id="394" name="Google Shape;394;p18"/>
          <p:cNvSpPr txBox="1"/>
          <p:nvPr>
            <p:ph idx="1" type="body"/>
          </p:nvPr>
        </p:nvSpPr>
        <p:spPr>
          <a:xfrm>
            <a:off x="768350" y="1256506"/>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Fit a cubic spline to the cumulative hazard function, </a:t>
            </a:r>
            <a:r>
              <a:rPr b="1" lang="en-US" sz="2000"/>
              <a:t>H</a:t>
            </a:r>
            <a:r>
              <a:rPr lang="en-US" sz="2000"/>
              <a:t>(x) = -log[1-F(x)], where F(x) is the empirical cumulative distribution.  Then can transform back after the spline fit.  This follows Scheuerer et al. (2020) </a:t>
            </a:r>
            <a:r>
              <a:rPr lang="en-US" sz="2000" u="sng">
                <a:solidFill>
                  <a:schemeClr val="hlink"/>
                </a:solidFill>
                <a:hlinkClick r:id="rId5"/>
              </a:rPr>
              <a:t>here</a:t>
            </a:r>
            <a:r>
              <a:rPr lang="en-US" sz="2000"/>
              <a:t>; see Fig. 3 therein.   </a:t>
            </a:r>
            <a:r>
              <a:rPr b="1" lang="en-US" sz="2000"/>
              <a:t>Separately estimate for each month, lead time, and each model grid point</a:t>
            </a:r>
            <a:r>
              <a:rPr lang="en-US" sz="2000"/>
              <a:t>.</a:t>
            </a:r>
            <a:endParaRPr/>
          </a:p>
        </p:txBody>
      </p:sp>
      <p:sp>
        <p:nvSpPr>
          <p:cNvPr id="395" name="Google Shape;395;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96" name="Google Shape;396;p18"/>
          <p:cNvSpPr txBox="1"/>
          <p:nvPr/>
        </p:nvSpPr>
        <p:spPr>
          <a:xfrm>
            <a:off x="1854200" y="5162669"/>
            <a:ext cx="3263899"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(fit using this “cumulative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hazard function,” which is more linear in the tail)</a:t>
            </a:r>
            <a:endParaRPr b="0" i="0" sz="1400" u="none" cap="none" strike="noStrike">
              <a:solidFill>
                <a:srgbClr val="000000"/>
              </a:solidFill>
              <a:latin typeface="Arial"/>
              <a:ea typeface="Arial"/>
              <a:cs typeface="Arial"/>
              <a:sym typeface="Arial"/>
            </a:endParaRPr>
          </a:p>
        </p:txBody>
      </p:sp>
      <p:sp>
        <p:nvSpPr>
          <p:cNvPr id="397" name="Google Shape;397;p18"/>
          <p:cNvSpPr txBox="1"/>
          <p:nvPr/>
        </p:nvSpPr>
        <p:spPr>
          <a:xfrm>
            <a:off x="6429260" y="5640824"/>
            <a:ext cx="28765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transform back to this CDF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a:t>Defining more spline knots at higher precipitation amounts?  Here’s how.</a:t>
            </a:r>
            <a:endParaRPr/>
          </a:p>
        </p:txBody>
      </p:sp>
      <p:sp>
        <p:nvSpPr>
          <p:cNvPr id="403" name="Google Shape;403;p41"/>
          <p:cNvSpPr txBox="1"/>
          <p:nvPr>
            <p:ph idx="1" type="body"/>
          </p:nvPr>
        </p:nvSpPr>
        <p:spPr>
          <a:xfrm>
            <a:off x="838200" y="1825625"/>
            <a:ext cx="10515600" cy="1480845"/>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sz="2400"/>
              <a:t>Both CDFs and beta distributions are defined on the interval [0,1].  Sampling quantiles of a beta distribution with the shape below will emphasize choosing knot locations toward upper quantiles. Here, 8 interior knots (dashed lines).</a:t>
            </a:r>
            <a:endParaRPr/>
          </a:p>
        </p:txBody>
      </p:sp>
      <p:pic>
        <p:nvPicPr>
          <p:cNvPr descr="https://lh6.googleusercontent.com/m6fA7PRNR2kaaU8ckxUqsxNOD9BtCFeigVQWV6Ji5cUKj9C-pUYbQb3HaW8C3NMdWh9835bKYalEpmBglHfyFk_GuLJVO3RLZ40G30trtdGolnndtRfocuKEqzyCZCWOOCeMv8Xz" id="404" name="Google Shape;404;p41"/>
          <p:cNvPicPr preferRelativeResize="0"/>
          <p:nvPr/>
        </p:nvPicPr>
        <p:blipFill rotWithShape="1">
          <a:blip r:embed="rId3">
            <a:alphaModFix/>
          </a:blip>
          <a:srcRect b="0" l="0" r="0" t="0"/>
          <a:stretch/>
        </p:blipFill>
        <p:spPr>
          <a:xfrm>
            <a:off x="270723" y="3207752"/>
            <a:ext cx="8429548" cy="3566347"/>
          </a:xfrm>
          <a:prstGeom prst="rect">
            <a:avLst/>
          </a:prstGeom>
          <a:noFill/>
          <a:ln>
            <a:noFill/>
          </a:ln>
        </p:spPr>
      </p:pic>
      <p:sp>
        <p:nvSpPr>
          <p:cNvPr id="405" name="Google Shape;405;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06" name="Google Shape;406;p41"/>
          <p:cNvSpPr txBox="1"/>
          <p:nvPr/>
        </p:nvSpPr>
        <p:spPr>
          <a:xfrm>
            <a:off x="9166302" y="3702205"/>
            <a:ext cx="2453269"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number of knots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is determined by the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number of precipitation</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samples with non-zero</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precipitation.  More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precipitation, more interior knots, up to a maximum of 9.</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2"/>
          <p:cNvSpPr txBox="1"/>
          <p:nvPr>
            <p:ph type="title"/>
          </p:nvPr>
        </p:nvSpPr>
        <p:spPr>
          <a:xfrm>
            <a:off x="6934809" y="377539"/>
            <a:ext cx="4857901" cy="250243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5454"/>
              <a:buNone/>
            </a:pPr>
            <a:r>
              <a:rPr b="1" lang="en-US"/>
              <a:t>Example of spline-fitted CDFs applied to quantile mapping.</a:t>
            </a:r>
            <a:endParaRPr/>
          </a:p>
        </p:txBody>
      </p:sp>
      <p:pic>
        <p:nvPicPr>
          <p:cNvPr descr="https://lh4.googleusercontent.com/wJVLHp2EINUMZXN7jkdpbOxTWbIwNUFEeUR_6h9zzl8znCYsltxY4oVwAC7GH4LwkR8Bqk7wxTvYJKTU_ZQ2kP4JRUZqb055F2qCiFX_0ItIObELloXm_ZxHf3rzGEiVlfZH0B5x" id="412" name="Google Shape;412;p42"/>
          <p:cNvPicPr preferRelativeResize="0"/>
          <p:nvPr/>
        </p:nvPicPr>
        <p:blipFill rotWithShape="1">
          <a:blip r:embed="rId3">
            <a:alphaModFix/>
          </a:blip>
          <a:srcRect b="0" l="0" r="0" t="0"/>
          <a:stretch/>
        </p:blipFill>
        <p:spPr>
          <a:xfrm>
            <a:off x="83159" y="-28"/>
            <a:ext cx="6522467" cy="6858028"/>
          </a:xfrm>
          <a:prstGeom prst="rect">
            <a:avLst/>
          </a:prstGeom>
          <a:noFill/>
          <a:ln>
            <a:noFill/>
          </a:ln>
        </p:spPr>
      </p:pic>
      <p:cxnSp>
        <p:nvCxnSpPr>
          <p:cNvPr id="413" name="Google Shape;413;p42"/>
          <p:cNvCxnSpPr/>
          <p:nvPr/>
        </p:nvCxnSpPr>
        <p:spPr>
          <a:xfrm flipH="1" rot="10800000">
            <a:off x="1675181" y="1543507"/>
            <a:ext cx="29261" cy="4315968"/>
          </a:xfrm>
          <a:prstGeom prst="straightConnector1">
            <a:avLst/>
          </a:prstGeom>
          <a:noFill/>
          <a:ln cap="flat" cmpd="sng" w="28575">
            <a:solidFill>
              <a:srgbClr val="00B050"/>
            </a:solidFill>
            <a:prstDash val="dash"/>
            <a:round/>
            <a:headEnd len="sm" w="sm" type="none"/>
            <a:tailEnd len="med" w="med" type="triangle"/>
          </a:ln>
        </p:spPr>
      </p:cxnSp>
      <p:cxnSp>
        <p:nvCxnSpPr>
          <p:cNvPr id="414" name="Google Shape;414;p42"/>
          <p:cNvCxnSpPr/>
          <p:nvPr/>
        </p:nvCxnSpPr>
        <p:spPr>
          <a:xfrm rot="10800000">
            <a:off x="1345997" y="1543507"/>
            <a:ext cx="299923" cy="0"/>
          </a:xfrm>
          <a:prstGeom prst="straightConnector1">
            <a:avLst/>
          </a:prstGeom>
          <a:noFill/>
          <a:ln cap="flat" cmpd="sng" w="28575">
            <a:solidFill>
              <a:srgbClr val="00B050"/>
            </a:solidFill>
            <a:prstDash val="dash"/>
            <a:round/>
            <a:headEnd len="sm" w="sm" type="none"/>
            <a:tailEnd len="med" w="med" type="triangle"/>
          </a:ln>
        </p:spPr>
      </p:cxnSp>
      <p:cxnSp>
        <p:nvCxnSpPr>
          <p:cNvPr id="415" name="Google Shape;415;p42"/>
          <p:cNvCxnSpPr/>
          <p:nvPr/>
        </p:nvCxnSpPr>
        <p:spPr>
          <a:xfrm>
            <a:off x="1345997" y="1543507"/>
            <a:ext cx="0" cy="4315968"/>
          </a:xfrm>
          <a:prstGeom prst="straightConnector1">
            <a:avLst/>
          </a:prstGeom>
          <a:noFill/>
          <a:ln cap="flat" cmpd="sng" w="28575">
            <a:solidFill>
              <a:srgbClr val="00B050"/>
            </a:solidFill>
            <a:prstDash val="dash"/>
            <a:round/>
            <a:headEnd len="sm" w="sm" type="none"/>
            <a:tailEnd len="med" w="med" type="triangle"/>
          </a:ln>
        </p:spPr>
      </p:cxnSp>
      <p:sp>
        <p:nvSpPr>
          <p:cNvPr id="416" name="Google Shape;416;p42"/>
          <p:cNvSpPr txBox="1"/>
          <p:nvPr/>
        </p:nvSpPr>
        <p:spPr>
          <a:xfrm>
            <a:off x="6934809" y="3551151"/>
            <a:ext cx="5028428"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Ithaca, NY again as an example.</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As opposed to plots on previous slides,</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these CDFs now include zero values, </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defined with the empirical count of</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samples that have zero precipitation.</a:t>
            </a:r>
            <a:endParaRPr/>
          </a:p>
        </p:txBody>
      </p:sp>
      <p:sp>
        <p:nvSpPr>
          <p:cNvPr id="417" name="Google Shape;41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Outline</a:t>
            </a:r>
            <a:endParaRPr/>
          </a:p>
        </p:txBody>
      </p:sp>
      <p:sp>
        <p:nvSpPr>
          <p:cNvPr id="113" name="Google Shape;11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 quick review of MEFP and its approximations for hydrologic preprocessing.</a:t>
            </a:r>
            <a:endParaRPr/>
          </a:p>
          <a:p>
            <a:pPr indent="-228600" lvl="0" marL="228600" rtl="0" algn="l">
              <a:lnSpc>
                <a:spcPct val="90000"/>
              </a:lnSpc>
              <a:spcBef>
                <a:spcPts val="1000"/>
              </a:spcBef>
              <a:spcAft>
                <a:spcPts val="0"/>
              </a:spcAft>
              <a:buClr>
                <a:schemeClr val="dk1"/>
              </a:buClr>
              <a:buSzPts val="2800"/>
              <a:buChar char="•"/>
            </a:pPr>
            <a:r>
              <a:rPr lang="en-US"/>
              <a:t>Recent developments in NOAA’s global ensembles and their postprocessing.</a:t>
            </a:r>
            <a:endParaRPr/>
          </a:p>
          <a:p>
            <a:pPr indent="-228600" lvl="1" marL="685800" rtl="0" algn="l">
              <a:lnSpc>
                <a:spcPct val="90000"/>
              </a:lnSpc>
              <a:spcBef>
                <a:spcPts val="500"/>
              </a:spcBef>
              <a:spcAft>
                <a:spcPts val="0"/>
              </a:spcAft>
              <a:buClr>
                <a:schemeClr val="dk1"/>
              </a:buClr>
              <a:buSzPts val="2400"/>
              <a:buChar char="•"/>
            </a:pPr>
            <a:r>
              <a:rPr lang="en-US"/>
              <a:t>GEFSv12 implementation, and reforecasts.</a:t>
            </a:r>
            <a:endParaRPr/>
          </a:p>
          <a:p>
            <a:pPr indent="-228600" lvl="1" marL="685800" rtl="0" algn="l">
              <a:lnSpc>
                <a:spcPct val="90000"/>
              </a:lnSpc>
              <a:spcBef>
                <a:spcPts val="500"/>
              </a:spcBef>
              <a:spcAft>
                <a:spcPts val="0"/>
              </a:spcAft>
              <a:buClr>
                <a:schemeClr val="dk1"/>
              </a:buClr>
              <a:buSzPts val="2400"/>
              <a:buChar char="•"/>
            </a:pPr>
            <a:r>
              <a:rPr lang="en-US"/>
              <a:t>Ongoing project to develop reforecast-based quantile mapping for National Blend of Models.</a:t>
            </a:r>
            <a:endParaRPr/>
          </a:p>
          <a:p>
            <a:pPr indent="-228600" lvl="1" marL="685800" rtl="0" algn="l">
              <a:lnSpc>
                <a:spcPct val="90000"/>
              </a:lnSpc>
              <a:spcBef>
                <a:spcPts val="500"/>
              </a:spcBef>
              <a:spcAft>
                <a:spcPts val="0"/>
              </a:spcAft>
              <a:buClr>
                <a:schemeClr val="dk1"/>
              </a:buClr>
              <a:buSzPts val="2400"/>
              <a:buChar char="•"/>
            </a:pPr>
            <a:r>
              <a:rPr lang="en-US"/>
              <a:t>Some intriguing preliminary results from integrating into CA hydro prediction.</a:t>
            </a:r>
            <a:endParaRPr/>
          </a:p>
          <a:p>
            <a:pPr indent="-228600" lvl="0" marL="228600" rtl="0" algn="l">
              <a:lnSpc>
                <a:spcPct val="90000"/>
              </a:lnSpc>
              <a:spcBef>
                <a:spcPts val="1000"/>
              </a:spcBef>
              <a:spcAft>
                <a:spcPts val="0"/>
              </a:spcAft>
              <a:buClr>
                <a:schemeClr val="dk1"/>
              </a:buClr>
              <a:buSzPts val="2800"/>
              <a:buChar char="•"/>
            </a:pPr>
            <a:r>
              <a:rPr lang="en-US"/>
              <a:t>A PSL straw concept for hydrometeorological collaboration.</a:t>
            </a:r>
            <a:endParaRPr/>
          </a:p>
          <a:p>
            <a:pPr indent="-228600" lvl="0" marL="228600" rtl="0" algn="l">
              <a:lnSpc>
                <a:spcPct val="90000"/>
              </a:lnSpc>
              <a:spcBef>
                <a:spcPts val="1000"/>
              </a:spcBef>
              <a:spcAft>
                <a:spcPts val="0"/>
              </a:spcAft>
              <a:buClr>
                <a:schemeClr val="dk1"/>
              </a:buClr>
              <a:buSzPts val="2800"/>
              <a:buChar char="•"/>
            </a:pPr>
            <a:r>
              <a:rPr lang="en-US"/>
              <a:t>Consensus on next steps, basic requirements definition.</a:t>
            </a:r>
            <a:endParaRPr/>
          </a:p>
        </p:txBody>
      </p:sp>
      <p:sp>
        <p:nvSpPr>
          <p:cNvPr id="114" name="Google Shape;11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https://lh4.googleusercontent.com/wJVLHp2EINUMZXN7jkdpbOxTWbIwNUFEeUR_6h9zzl8znCYsltxY4oVwAC7GH4LwkR8Bqk7wxTvYJKTU_ZQ2kP4JRUZqb055F2qCiFX_0ItIObELloXm_ZxHf3rzGEiVlfZH0B5x" id="422" name="Google Shape;422;p43"/>
          <p:cNvPicPr preferRelativeResize="0"/>
          <p:nvPr/>
        </p:nvPicPr>
        <p:blipFill rotWithShape="1">
          <a:blip r:embed="rId3">
            <a:alphaModFix/>
          </a:blip>
          <a:srcRect b="0" l="0" r="0" t="0"/>
          <a:stretch/>
        </p:blipFill>
        <p:spPr>
          <a:xfrm>
            <a:off x="83159" y="-28"/>
            <a:ext cx="6522467" cy="6858028"/>
          </a:xfrm>
          <a:prstGeom prst="rect">
            <a:avLst/>
          </a:prstGeom>
          <a:noFill/>
          <a:ln>
            <a:noFill/>
          </a:ln>
        </p:spPr>
      </p:pic>
      <p:cxnSp>
        <p:nvCxnSpPr>
          <p:cNvPr id="423" name="Google Shape;423;p43"/>
          <p:cNvCxnSpPr/>
          <p:nvPr/>
        </p:nvCxnSpPr>
        <p:spPr>
          <a:xfrm flipH="1" rot="10800000">
            <a:off x="1675181" y="1543507"/>
            <a:ext cx="29261" cy="4315968"/>
          </a:xfrm>
          <a:prstGeom prst="straightConnector1">
            <a:avLst/>
          </a:prstGeom>
          <a:noFill/>
          <a:ln cap="flat" cmpd="sng" w="28575">
            <a:solidFill>
              <a:srgbClr val="00B050"/>
            </a:solidFill>
            <a:prstDash val="dash"/>
            <a:round/>
            <a:headEnd len="sm" w="sm" type="none"/>
            <a:tailEnd len="med" w="med" type="triangle"/>
          </a:ln>
        </p:spPr>
      </p:cxnSp>
      <p:cxnSp>
        <p:nvCxnSpPr>
          <p:cNvPr id="424" name="Google Shape;424;p43"/>
          <p:cNvCxnSpPr/>
          <p:nvPr/>
        </p:nvCxnSpPr>
        <p:spPr>
          <a:xfrm rot="10800000">
            <a:off x="1345997" y="1543507"/>
            <a:ext cx="299923" cy="0"/>
          </a:xfrm>
          <a:prstGeom prst="straightConnector1">
            <a:avLst/>
          </a:prstGeom>
          <a:noFill/>
          <a:ln cap="flat" cmpd="sng" w="28575">
            <a:solidFill>
              <a:srgbClr val="00B050"/>
            </a:solidFill>
            <a:prstDash val="dash"/>
            <a:round/>
            <a:headEnd len="sm" w="sm" type="none"/>
            <a:tailEnd len="med" w="med" type="triangle"/>
          </a:ln>
        </p:spPr>
      </p:cxnSp>
      <p:cxnSp>
        <p:nvCxnSpPr>
          <p:cNvPr id="425" name="Google Shape;425;p43"/>
          <p:cNvCxnSpPr/>
          <p:nvPr/>
        </p:nvCxnSpPr>
        <p:spPr>
          <a:xfrm>
            <a:off x="1345997" y="1543507"/>
            <a:ext cx="0" cy="4315968"/>
          </a:xfrm>
          <a:prstGeom prst="straightConnector1">
            <a:avLst/>
          </a:prstGeom>
          <a:noFill/>
          <a:ln cap="flat" cmpd="sng" w="28575">
            <a:solidFill>
              <a:srgbClr val="00B050"/>
            </a:solidFill>
            <a:prstDash val="dash"/>
            <a:round/>
            <a:headEnd len="sm" w="sm" type="none"/>
            <a:tailEnd len="med" w="med" type="triangle"/>
          </a:ln>
        </p:spPr>
      </p:cxnSp>
      <p:sp>
        <p:nvSpPr>
          <p:cNvPr id="426" name="Google Shape;426;p43"/>
          <p:cNvSpPr txBox="1"/>
          <p:nvPr/>
        </p:nvSpPr>
        <p:spPr>
          <a:xfrm>
            <a:off x="2608836" y="5490143"/>
            <a:ext cx="17413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Ithaca, NY again.</a:t>
            </a:r>
            <a:endParaRPr/>
          </a:p>
        </p:txBody>
      </p:sp>
      <p:cxnSp>
        <p:nvCxnSpPr>
          <p:cNvPr id="427" name="Google Shape;427;p43"/>
          <p:cNvCxnSpPr/>
          <p:nvPr/>
        </p:nvCxnSpPr>
        <p:spPr>
          <a:xfrm flipH="1">
            <a:off x="3479523" y="563270"/>
            <a:ext cx="3301668" cy="248717"/>
          </a:xfrm>
          <a:prstGeom prst="straightConnector1">
            <a:avLst/>
          </a:prstGeom>
          <a:noFill/>
          <a:ln cap="flat" cmpd="sng" w="57150">
            <a:solidFill>
              <a:srgbClr val="00B050"/>
            </a:solidFill>
            <a:prstDash val="dash"/>
            <a:round/>
            <a:headEnd len="sm" w="sm" type="none"/>
            <a:tailEnd len="med" w="med" type="triangle"/>
          </a:ln>
        </p:spPr>
      </p:cxnSp>
      <p:sp>
        <p:nvSpPr>
          <p:cNvPr id="428" name="Google Shape;428;p43"/>
          <p:cNvSpPr txBox="1"/>
          <p:nvPr/>
        </p:nvSpPr>
        <p:spPr>
          <a:xfrm>
            <a:off x="6927495" y="212142"/>
            <a:ext cx="4828032"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A very small change in the slope can have a</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big impact on the quantile mappings for</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these high precipitation amounts. </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Accordingly, we’ve made a few conservative assumptions.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arenBoth"/>
            </a:pPr>
            <a:r>
              <a:rPr b="0" i="0" lang="en-US" sz="2000" u="none" cap="none" strike="noStrike">
                <a:solidFill>
                  <a:srgbClr val="000000"/>
                </a:solidFill>
                <a:latin typeface="Arial"/>
                <a:ea typeface="Arial"/>
                <a:cs typeface="Arial"/>
                <a:sym typeface="Arial"/>
              </a:rPr>
              <a:t>Past the 99</a:t>
            </a:r>
            <a:r>
              <a:rPr b="0" baseline="30000" i="0" lang="en-US" sz="2000" u="none" cap="none" strike="noStrike">
                <a:solidFill>
                  <a:srgbClr val="000000"/>
                </a:solidFill>
                <a:latin typeface="Arial"/>
                <a:ea typeface="Arial"/>
                <a:cs typeface="Arial"/>
                <a:sym typeface="Arial"/>
              </a:rPr>
              <a:t>th</a:t>
            </a:r>
            <a:r>
              <a:rPr b="0" i="0" lang="en-US" sz="2000" u="none" cap="none" strike="noStrike">
                <a:solidFill>
                  <a:srgbClr val="000000"/>
                </a:solidFill>
                <a:latin typeface="Arial"/>
                <a:ea typeface="Arial"/>
                <a:cs typeface="Arial"/>
                <a:sym typeface="Arial"/>
              </a:rPr>
              <a:t> percentile of samples with precipitation, use the quantile mapping correction at the 99</a:t>
            </a:r>
            <a:r>
              <a:rPr b="0" baseline="30000" i="0" lang="en-US" sz="2000" u="none" cap="none" strike="noStrike">
                <a:solidFill>
                  <a:srgbClr val="000000"/>
                </a:solidFill>
                <a:latin typeface="Arial"/>
                <a:ea typeface="Arial"/>
                <a:cs typeface="Arial"/>
                <a:sym typeface="Arial"/>
              </a:rPr>
              <a:t>th</a:t>
            </a:r>
            <a:r>
              <a:rPr b="0" i="0" lang="en-US" sz="2000" u="none" cap="none" strike="noStrike">
                <a:solidFill>
                  <a:srgbClr val="000000"/>
                </a:solidFill>
                <a:latin typeface="Arial"/>
                <a:ea typeface="Arial"/>
                <a:cs typeface="Arial"/>
                <a:sym typeface="Arial"/>
              </a:rPr>
              <a:t> percentile added to the raw forecast amount.</a:t>
            </a:r>
            <a:endParaRPr/>
          </a:p>
          <a:p>
            <a:pPr indent="-342900" lvl="0" marL="342900" marR="0" rtl="0" algn="l">
              <a:lnSpc>
                <a:spcPct val="100000"/>
              </a:lnSpc>
              <a:spcBef>
                <a:spcPts val="0"/>
              </a:spcBef>
              <a:spcAft>
                <a:spcPts val="0"/>
              </a:spcAft>
              <a:buClr>
                <a:srgbClr val="000000"/>
              </a:buClr>
              <a:buSzPts val="2000"/>
              <a:buFont typeface="Arial"/>
              <a:buAutoNum type="arabicParenBoth"/>
            </a:pPr>
            <a:r>
              <a:rPr b="0" i="0" lang="en-US" sz="2000" u="none" cap="none" strike="noStrike">
                <a:solidFill>
                  <a:srgbClr val="000000"/>
                </a:solidFill>
                <a:latin typeface="Arial"/>
                <a:ea typeface="Arial"/>
                <a:cs typeface="Arial"/>
                <a:sym typeface="Arial"/>
              </a:rPr>
              <a:t>Use a variable number of spline knots, fewer for locations that are drier.</a:t>
            </a:r>
            <a:endParaRPr/>
          </a:p>
          <a:p>
            <a:pPr indent="-342900" lvl="0" marL="342900" marR="0" rtl="0" algn="l">
              <a:lnSpc>
                <a:spcPct val="100000"/>
              </a:lnSpc>
              <a:spcBef>
                <a:spcPts val="0"/>
              </a:spcBef>
              <a:spcAft>
                <a:spcPts val="0"/>
              </a:spcAft>
              <a:buClr>
                <a:srgbClr val="000000"/>
              </a:buClr>
              <a:buSzPts val="2000"/>
              <a:buFont typeface="Arial"/>
              <a:buAutoNum type="arabicParenBoth"/>
            </a:pPr>
            <a:r>
              <a:rPr b="0" i="0" lang="en-US" sz="2000" u="none" cap="none" strike="noStrike">
                <a:solidFill>
                  <a:srgbClr val="000000"/>
                </a:solidFill>
                <a:latin typeface="Arial"/>
                <a:ea typeface="Arial"/>
                <a:cs typeface="Arial"/>
                <a:sym typeface="Arial"/>
              </a:rPr>
              <a:t>If the point is really dry, spline-fitting isn’t realistic, and we default to the use of Gamma distribution fitting.</a:t>
            </a:r>
            <a:endParaRPr/>
          </a:p>
        </p:txBody>
      </p:sp>
      <p:sp>
        <p:nvSpPr>
          <p:cNvPr id="429" name="Google Shape;429;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4"/>
          <p:cNvSpPr txBox="1"/>
          <p:nvPr>
            <p:ph type="title"/>
          </p:nvPr>
        </p:nvSpPr>
        <p:spPr>
          <a:xfrm>
            <a:off x="786994" y="131040"/>
            <a:ext cx="10515600" cy="8711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a:t>Stencil size: a tune-able hyperparameter</a:t>
            </a:r>
            <a:endParaRPr/>
          </a:p>
        </p:txBody>
      </p:sp>
      <p:sp>
        <p:nvSpPr>
          <p:cNvPr id="435" name="Google Shape;435;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36" name="Google Shape;436;p44"/>
          <p:cNvSpPr txBox="1"/>
          <p:nvPr/>
        </p:nvSpPr>
        <p:spPr>
          <a:xfrm>
            <a:off x="1096195" y="5615582"/>
            <a:ext cx="962186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Forecast quantiles were computed at each of the 25 dots, quantile mapped to analyzed value at the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central dot.   The rational was to account for overconfidence in precipitation position errors.  </a:t>
            </a:r>
            <a:endParaRPr/>
          </a:p>
        </p:txBody>
      </p:sp>
      <p:pic>
        <p:nvPicPr>
          <p:cNvPr id="437" name="Google Shape;437;p44"/>
          <p:cNvPicPr preferRelativeResize="0"/>
          <p:nvPr/>
        </p:nvPicPr>
        <p:blipFill rotWithShape="1">
          <a:blip r:embed="rId3">
            <a:alphaModFix/>
          </a:blip>
          <a:srcRect b="0" l="0" r="0" t="0"/>
          <a:stretch/>
        </p:blipFill>
        <p:spPr>
          <a:xfrm>
            <a:off x="2396338" y="1024131"/>
            <a:ext cx="7096964" cy="456233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5454"/>
              <a:buNone/>
            </a:pPr>
            <a:r>
              <a:rPr b="1" lang="en-US"/>
              <a:t>Training the 06, 12, 18 UTC initialization times with only reforecast initialization at 00 UTC?</a:t>
            </a:r>
            <a:endParaRPr/>
          </a:p>
        </p:txBody>
      </p:sp>
      <p:sp>
        <p:nvSpPr>
          <p:cNvPr id="443" name="Google Shape;443;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t>Assume precipitation biases vary with diurnal cycle, so ….</a:t>
            </a:r>
            <a:endParaRPr/>
          </a:p>
        </p:txBody>
      </p:sp>
      <p:sp>
        <p:nvSpPr>
          <p:cNvPr id="444" name="Google Shape;444;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aphicFrame>
        <p:nvGraphicFramePr>
          <p:cNvPr id="445" name="Google Shape;445;p45"/>
          <p:cNvGraphicFramePr/>
          <p:nvPr/>
        </p:nvGraphicFramePr>
        <p:xfrm>
          <a:off x="838200" y="2558195"/>
          <a:ext cx="3000000" cy="3000000"/>
        </p:xfrm>
        <a:graphic>
          <a:graphicData uri="http://schemas.openxmlformats.org/drawingml/2006/table">
            <a:tbl>
              <a:tblPr bandRow="1" firstRow="1">
                <a:noFill/>
                <a:tableStyleId>{E857FF87-26A7-4A70-A4A0-552A853E9999}</a:tableStyleId>
              </a:tblPr>
              <a:tblGrid>
                <a:gridCol w="2146475"/>
                <a:gridCol w="2146475"/>
                <a:gridCol w="2146475"/>
                <a:gridCol w="2146475"/>
                <a:gridCol w="2146475"/>
              </a:tblGrid>
              <a:tr h="410100">
                <a:tc>
                  <a:txBody>
                    <a:bodyPr/>
                    <a:lstStyle/>
                    <a:p>
                      <a:pPr indent="0" lvl="0" marL="0" marR="0" rtl="0" algn="l">
                        <a:lnSpc>
                          <a:spcPct val="100000"/>
                        </a:lnSpc>
                        <a:spcBef>
                          <a:spcPts val="0"/>
                        </a:spcBef>
                        <a:spcAft>
                          <a:spcPts val="0"/>
                        </a:spcAft>
                        <a:buNone/>
                      </a:pPr>
                      <a:r>
                        <a:rPr lang="en-US" sz="1400" u="none" cap="none" strike="noStrike"/>
                        <a:t>Forecast hours accumulation period</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00 UTC initialization</a:t>
                      </a:r>
                      <a:endParaRPr/>
                    </a:p>
                    <a:p>
                      <a:pPr indent="0" lvl="0" marL="0" marR="0" rtl="0" algn="l">
                        <a:lnSpc>
                          <a:spcPct val="100000"/>
                        </a:lnSpc>
                        <a:spcBef>
                          <a:spcPts val="0"/>
                        </a:spcBef>
                        <a:spcAft>
                          <a:spcPts val="0"/>
                        </a:spcAft>
                        <a:buNone/>
                      </a:pPr>
                      <a:r>
                        <a:rPr lang="en-US" sz="1400" u="none" cap="none" strike="noStrike"/>
                        <a:t>training data</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06 UTC initialization training data</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12 UTC initialization training data</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18 UTC initialization training data000-</a:t>
                      </a:r>
                      <a:endParaRPr/>
                    </a:p>
                  </a:txBody>
                  <a:tcPr marT="45725" marB="45725" marR="91450" marL="91450"/>
                </a:tc>
              </a:tr>
              <a:tr h="410100">
                <a:tc>
                  <a:txBody>
                    <a:bodyPr/>
                    <a:lstStyle/>
                    <a:p>
                      <a:pPr indent="0" lvl="0" marL="0" marR="0" rtl="0" algn="l">
                        <a:lnSpc>
                          <a:spcPct val="100000"/>
                        </a:lnSpc>
                        <a:spcBef>
                          <a:spcPts val="0"/>
                        </a:spcBef>
                        <a:spcAft>
                          <a:spcPts val="0"/>
                        </a:spcAft>
                        <a:buNone/>
                      </a:pPr>
                      <a:r>
                        <a:rPr lang="en-US" sz="1400" u="none" cap="none" strike="noStrike"/>
                        <a:t>000-006</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000-006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006-012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012-018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018-024 hours, 00 UTC init</a:t>
                      </a:r>
                      <a:endParaRPr sz="1400" u="none" cap="none" strike="noStrike"/>
                    </a:p>
                  </a:txBody>
                  <a:tcPr marT="45725" marB="45725" marR="91450" marL="91450"/>
                </a:tc>
              </a:tr>
              <a:tr h="410100">
                <a:tc>
                  <a:txBody>
                    <a:bodyPr/>
                    <a:lstStyle/>
                    <a:p>
                      <a:pPr indent="0" lvl="0" marL="0" marR="0" rtl="0" algn="l">
                        <a:lnSpc>
                          <a:spcPct val="100000"/>
                        </a:lnSpc>
                        <a:spcBef>
                          <a:spcPts val="0"/>
                        </a:spcBef>
                        <a:spcAft>
                          <a:spcPts val="0"/>
                        </a:spcAft>
                        <a:buNone/>
                      </a:pPr>
                      <a:r>
                        <a:rPr lang="en-US" sz="1400" u="none" cap="none" strike="noStrike"/>
                        <a:t>006-012</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006-012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012-018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018-024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024-030 hours, 00 UTC init</a:t>
                      </a:r>
                      <a:endParaRPr sz="1400" u="none" cap="none" strike="noStrike"/>
                    </a:p>
                  </a:txBody>
                  <a:tcPr marT="45725" marB="45725" marR="91450" marL="91450"/>
                </a:tc>
              </a:tr>
              <a:tr h="410100">
                <a:tc>
                  <a:txBody>
                    <a:bodyPr/>
                    <a:lstStyle/>
                    <a:p>
                      <a:pPr indent="0" lvl="0" marL="0" marR="0" rtl="0" algn="l">
                        <a:lnSpc>
                          <a:spcPct val="100000"/>
                        </a:lnSpc>
                        <a:spcBef>
                          <a:spcPts val="0"/>
                        </a:spcBef>
                        <a:spcAft>
                          <a:spcPts val="0"/>
                        </a:spcAft>
                        <a:buNone/>
                      </a:pPr>
                      <a:r>
                        <a:rPr lang="en-US" sz="1400" u="none" cap="none" strike="noStrike"/>
                        <a:t>012-018</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012-018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018-024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024-030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030-036 hours, 00 UTC init</a:t>
                      </a:r>
                      <a:endParaRPr sz="1400" u="none" cap="none" strike="noStrike"/>
                    </a:p>
                  </a:txBody>
                  <a:tcPr marT="45725" marB="45725" marR="91450" marL="91450"/>
                </a:tc>
              </a:tr>
              <a:tr h="410100">
                <a:tc>
                  <a:txBody>
                    <a:bodyPr/>
                    <a:lstStyle/>
                    <a:p>
                      <a:pPr indent="0" lvl="0" marL="0" marR="0" rtl="0" algn="l">
                        <a:lnSpc>
                          <a:spcPct val="100000"/>
                        </a:lnSpc>
                        <a:spcBef>
                          <a:spcPts val="0"/>
                        </a:spcBef>
                        <a:spcAft>
                          <a:spcPts val="0"/>
                        </a:spcAft>
                        <a:buNone/>
                      </a:pPr>
                      <a:r>
                        <a:rPr lang="en-US" sz="1400" u="none" cap="none" strike="noStrike"/>
                        <a:t>018-024</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018-024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024-030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030-036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036-042 hours, 00 UTC init</a:t>
                      </a:r>
                      <a:endParaRPr sz="1400" u="none" cap="none" strike="noStrike"/>
                    </a:p>
                  </a:txBody>
                  <a:tcPr marT="45725" marB="45725" marR="91450" marL="91450"/>
                </a:tc>
              </a:tr>
              <a:tr h="410100">
                <a:tc>
                  <a:txBody>
                    <a:bodyPr/>
                    <a:lstStyle/>
                    <a:p>
                      <a:pPr indent="0" lvl="0" marL="0" marR="0" rtl="0" algn="l">
                        <a:lnSpc>
                          <a:spcPct val="100000"/>
                        </a:lnSpc>
                        <a:spcBef>
                          <a:spcPts val="0"/>
                        </a:spcBef>
                        <a:spcAft>
                          <a:spcPts val="0"/>
                        </a:spcAft>
                        <a:buNone/>
                      </a:pPr>
                      <a:r>
                        <a:rPr lang="en-US" sz="1400" u="none" cap="none" strike="noStrike"/>
                        <a:t>024-030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024-030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030-036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036-042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042-048 hours, 00 UTC init</a:t>
                      </a:r>
                      <a:endParaRPr sz="1400" u="none" cap="none" strike="noStrike"/>
                    </a:p>
                  </a:txBody>
                  <a:tcPr marT="45725" marB="45725" marR="91450" marL="91450"/>
                </a:tc>
              </a:tr>
              <a:tr h="410100">
                <a:tc>
                  <a:txBody>
                    <a:bodyPr/>
                    <a:lstStyle/>
                    <a:p>
                      <a:pPr indent="0" lvl="0" marL="0" marR="0" rtl="0" algn="l">
                        <a:lnSpc>
                          <a:spcPct val="100000"/>
                        </a:lnSpc>
                        <a:spcBef>
                          <a:spcPts val="0"/>
                        </a:spcBef>
                        <a:spcAft>
                          <a:spcPts val="0"/>
                        </a:spcAft>
                        <a:buNone/>
                      </a:pPr>
                      <a:r>
                        <a:rPr lang="en-US" sz="1400" u="none" cap="none" strike="noStrike"/>
                        <a:t>030-036</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030-036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036-042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042-048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048-054 hours, 00 UTC init</a:t>
                      </a:r>
                      <a:endParaRPr sz="1400" u="none" cap="none" strike="noStrike"/>
                    </a:p>
                  </a:txBody>
                  <a:tcPr marT="45725" marB="45725" marR="91450" marL="91450"/>
                </a:tc>
              </a:tr>
              <a:tr h="410100">
                <a:tc>
                  <a:txBody>
                    <a:bodyPr/>
                    <a:lstStyle/>
                    <a:p>
                      <a:pPr indent="0" lvl="0" marL="0" marR="0" rtl="0" algn="l">
                        <a:lnSpc>
                          <a:spcPct val="100000"/>
                        </a:lnSpc>
                        <a:spcBef>
                          <a:spcPts val="0"/>
                        </a:spcBef>
                        <a:spcAft>
                          <a:spcPts val="0"/>
                        </a:spcAft>
                        <a:buNone/>
                      </a:pPr>
                      <a:r>
                        <a:rPr lang="en-US" sz="1400" u="none" cap="none" strike="noStrike"/>
                        <a:t>036-042</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036-042 hours, 00 UTC init</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042-048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048-054 hours, 00 UTC init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054-060 hours, 00 UTC init</a:t>
                      </a:r>
                      <a:endParaRPr sz="1400" u="none" cap="none" strike="noStrike"/>
                    </a:p>
                  </a:txBody>
                  <a:tcPr marT="45725" marB="45725" marR="91450" marL="91450"/>
                </a:tc>
              </a:tr>
            </a:tbl>
          </a:graphicData>
        </a:graphic>
      </p:graphicFrame>
      <p:sp>
        <p:nvSpPr>
          <p:cNvPr id="446" name="Google Shape;446;p45"/>
          <p:cNvSpPr txBox="1"/>
          <p:nvPr/>
        </p:nvSpPr>
        <p:spPr>
          <a:xfrm>
            <a:off x="2802674" y="6356350"/>
            <a:ext cx="745479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In other words, use 00 UTC data at the appropriate period of the diurnal cycle.</a:t>
            </a:r>
            <a:endParaRPr/>
          </a:p>
        </p:txBody>
      </p:sp>
      <p:sp>
        <p:nvSpPr>
          <p:cNvPr id="447" name="Google Shape;447;p45"/>
          <p:cNvSpPr txBox="1"/>
          <p:nvPr/>
        </p:nvSpPr>
        <p:spPr>
          <a:xfrm>
            <a:off x="991219" y="6136702"/>
            <a:ext cx="5284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etc.</a:t>
            </a:r>
            <a:endParaRPr/>
          </a:p>
        </p:txBody>
      </p:sp>
      <p:sp>
        <p:nvSpPr>
          <p:cNvPr id="448" name="Google Shape;448;p45"/>
          <p:cNvSpPr txBox="1"/>
          <p:nvPr/>
        </p:nvSpPr>
        <p:spPr>
          <a:xfrm>
            <a:off x="204826" y="6027725"/>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6"/>
          <p:cNvSpPr txBox="1"/>
          <p:nvPr>
            <p:ph type="title"/>
          </p:nvPr>
        </p:nvSpPr>
        <p:spPr>
          <a:xfrm>
            <a:off x="7885786" y="365125"/>
            <a:ext cx="3899000" cy="29340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5454"/>
              <a:buNone/>
            </a:pPr>
            <a:r>
              <a:rPr b="1" lang="en-US"/>
              <a:t>Summary of proposed changes for GEFSv12-based quantile mapping.</a:t>
            </a:r>
            <a:endParaRPr/>
          </a:p>
        </p:txBody>
      </p:sp>
      <p:cxnSp>
        <p:nvCxnSpPr>
          <p:cNvPr id="454" name="Google Shape;454;p46"/>
          <p:cNvCxnSpPr/>
          <p:nvPr/>
        </p:nvCxnSpPr>
        <p:spPr>
          <a:xfrm rot="10800000">
            <a:off x="5464454" y="5815584"/>
            <a:ext cx="2157984" cy="0"/>
          </a:xfrm>
          <a:prstGeom prst="straightConnector1">
            <a:avLst/>
          </a:prstGeom>
          <a:noFill/>
          <a:ln cap="flat" cmpd="sng" w="38100">
            <a:solidFill>
              <a:srgbClr val="3E6EC2"/>
            </a:solidFill>
            <a:prstDash val="solid"/>
            <a:round/>
            <a:headEnd len="sm" w="sm" type="none"/>
            <a:tailEnd len="med" w="med" type="triangle"/>
          </a:ln>
        </p:spPr>
      </p:cxnSp>
      <p:sp>
        <p:nvSpPr>
          <p:cNvPr id="455" name="Google Shape;455;p46"/>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a:p>
        </p:txBody>
      </p:sp>
      <p:sp>
        <p:nvSpPr>
          <p:cNvPr id="456" name="Google Shape;456;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457" name="Google Shape;457;p46"/>
          <p:cNvPicPr preferRelativeResize="0"/>
          <p:nvPr/>
        </p:nvPicPr>
        <p:blipFill rotWithShape="1">
          <a:blip r:embed="rId3">
            <a:alphaModFix/>
          </a:blip>
          <a:srcRect b="0" l="0" r="0" t="0"/>
          <a:stretch/>
        </p:blipFill>
        <p:spPr>
          <a:xfrm>
            <a:off x="0" y="0"/>
            <a:ext cx="7735106"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7"/>
          <p:cNvSpPr txBox="1"/>
          <p:nvPr>
            <p:ph type="title"/>
          </p:nvPr>
        </p:nvSpPr>
        <p:spPr>
          <a:xfrm>
            <a:off x="8288121" y="875678"/>
            <a:ext cx="3562503" cy="392309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5454"/>
              <a:buNone/>
            </a:pPr>
            <a:r>
              <a:rPr b="1" lang="en-US"/>
              <a:t>Revised closest-member histograms:</a:t>
            </a:r>
            <a:br>
              <a:rPr b="1" lang="en-US"/>
            </a:br>
            <a:br>
              <a:rPr b="1" lang="en-US"/>
            </a:br>
            <a:r>
              <a:rPr b="1" lang="en-US" sz="3100"/>
              <a:t>more categories based on ensemble-mean precipitation amount.</a:t>
            </a:r>
            <a:endParaRPr b="1"/>
          </a:p>
        </p:txBody>
      </p:sp>
      <p:sp>
        <p:nvSpPr>
          <p:cNvPr id="463" name="Google Shape;463;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https://lh4.googleusercontent.com/Tk8iZe4YK5bCDiapDvCbAqGOxROHw2ZqfKD0GNh4iApMt2BqWyOdm3RFtyWw_HR5xf4j7UqNr0NH1LpRElbzQxYDIq-LID2x6o5P8OAVDlzZVdmMsLT51eQqOxjfiQDwkYeNw3U4" id="464" name="Google Shape;464;p47"/>
          <p:cNvPicPr preferRelativeResize="0"/>
          <p:nvPr/>
        </p:nvPicPr>
        <p:blipFill rotWithShape="1">
          <a:blip r:embed="rId3">
            <a:alphaModFix/>
          </a:blip>
          <a:srcRect b="0" l="0" r="0" t="0"/>
          <a:stretch/>
        </p:blipFill>
        <p:spPr>
          <a:xfrm>
            <a:off x="275539" y="545999"/>
            <a:ext cx="7924800" cy="5283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8"/>
          <p:cNvSpPr txBox="1"/>
          <p:nvPr>
            <p:ph type="title"/>
          </p:nvPr>
        </p:nvSpPr>
        <p:spPr>
          <a:xfrm>
            <a:off x="6485534" y="318600"/>
            <a:ext cx="5256276" cy="283161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5454"/>
              <a:buNone/>
            </a:pPr>
            <a:r>
              <a:rPr b="1" lang="en-US"/>
              <a:t>Exceedance distribution functions </a:t>
            </a:r>
            <a:br>
              <a:rPr b="1" lang="en-US"/>
            </a:br>
            <a:br>
              <a:rPr b="1" lang="en-US"/>
            </a:br>
            <a:r>
              <a:rPr b="1" lang="en-US" sz="3100"/>
              <a:t>derived from closest-member</a:t>
            </a:r>
            <a:br>
              <a:rPr b="1" lang="en-US" sz="3100"/>
            </a:br>
            <a:r>
              <a:rPr b="1" lang="en-US" sz="3100"/>
              <a:t>histograms.  Ignore the dressing for the moment.   Then probabilities  of exceeding </a:t>
            </a:r>
            <a:r>
              <a:rPr b="1" i="1" lang="en-US" sz="3100"/>
              <a:t>Z</a:t>
            </a:r>
            <a:r>
              <a:rPr b="1" lang="en-US" sz="3100"/>
              <a:t> are effectively:</a:t>
            </a:r>
            <a:endParaRPr b="1"/>
          </a:p>
        </p:txBody>
      </p:sp>
      <p:sp>
        <p:nvSpPr>
          <p:cNvPr id="470" name="Google Shape;470;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https://lh6.googleusercontent.com/T1xVmkX1Ucj_Z06IT6n-ZMk9M35b6Wp_snfTvBZqHo441wSYGRu0EgHNF-sObHa9_GEcc9xDfyGqiZ8OiZlUyOHk5wHHXljFkFnhS0MUIy78ntd0TKTzlkRN2yC2tRQn6gE_nD5X" id="471" name="Google Shape;471;p48"/>
          <p:cNvPicPr preferRelativeResize="0"/>
          <p:nvPr/>
        </p:nvPicPr>
        <p:blipFill rotWithShape="1">
          <a:blip r:embed="rId3">
            <a:alphaModFix/>
          </a:blip>
          <a:srcRect b="0" l="0" r="0" t="0"/>
          <a:stretch/>
        </p:blipFill>
        <p:spPr>
          <a:xfrm>
            <a:off x="0" y="0"/>
            <a:ext cx="6324600" cy="6858000"/>
          </a:xfrm>
          <a:prstGeom prst="rect">
            <a:avLst/>
          </a:prstGeom>
          <a:noFill/>
          <a:ln>
            <a:noFill/>
          </a:ln>
        </p:spPr>
      </p:pic>
      <p:pic>
        <p:nvPicPr>
          <p:cNvPr id="472" name="Google Shape;472;p48"/>
          <p:cNvPicPr preferRelativeResize="0"/>
          <p:nvPr/>
        </p:nvPicPr>
        <p:blipFill rotWithShape="1">
          <a:blip r:embed="rId4">
            <a:alphaModFix/>
          </a:blip>
          <a:srcRect b="0" l="0" r="0" t="0"/>
          <a:stretch/>
        </p:blipFill>
        <p:spPr>
          <a:xfrm>
            <a:off x="6485534" y="3509688"/>
            <a:ext cx="4789714" cy="1071383"/>
          </a:xfrm>
          <a:prstGeom prst="rect">
            <a:avLst/>
          </a:prstGeom>
          <a:noFill/>
          <a:ln>
            <a:noFill/>
          </a:ln>
        </p:spPr>
      </p:pic>
      <p:pic>
        <p:nvPicPr>
          <p:cNvPr id="473" name="Google Shape;473;p48"/>
          <p:cNvPicPr preferRelativeResize="0"/>
          <p:nvPr/>
        </p:nvPicPr>
        <p:blipFill rotWithShape="1">
          <a:blip r:embed="rId5">
            <a:alphaModFix/>
          </a:blip>
          <a:srcRect b="0" l="0" r="0" t="0"/>
          <a:stretch/>
        </p:blipFill>
        <p:spPr>
          <a:xfrm>
            <a:off x="6485534" y="5096153"/>
            <a:ext cx="2104571" cy="1260197"/>
          </a:xfrm>
          <a:prstGeom prst="rect">
            <a:avLst/>
          </a:prstGeom>
          <a:noFill/>
          <a:ln>
            <a:noFill/>
          </a:ln>
        </p:spPr>
      </p:pic>
      <p:sp>
        <p:nvSpPr>
          <p:cNvPr id="474" name="Google Shape;474;p48"/>
          <p:cNvSpPr txBox="1"/>
          <p:nvPr/>
        </p:nvSpPr>
        <p:spPr>
          <a:xfrm>
            <a:off x="8610600" y="5319486"/>
            <a:ext cx="122341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as function</a:t>
            </a:r>
            <a:endParaRPr/>
          </a:p>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of </a:t>
            </a:r>
            <a:endParaRPr/>
          </a:p>
        </p:txBody>
      </p:sp>
      <p:pic>
        <p:nvPicPr>
          <p:cNvPr id="475" name="Google Shape;475;p48"/>
          <p:cNvPicPr preferRelativeResize="0"/>
          <p:nvPr/>
        </p:nvPicPr>
        <p:blipFill rotWithShape="1">
          <a:blip r:embed="rId6">
            <a:alphaModFix/>
          </a:blip>
          <a:srcRect b="0" l="0" r="0" t="0"/>
          <a:stretch/>
        </p:blipFill>
        <p:spPr>
          <a:xfrm>
            <a:off x="9982200" y="5353053"/>
            <a:ext cx="1637394" cy="538687"/>
          </a:xfrm>
          <a:prstGeom prst="rect">
            <a:avLst/>
          </a:prstGeom>
          <a:noFill/>
          <a:ln>
            <a:noFill/>
          </a:ln>
        </p:spPr>
      </p:pic>
      <p:sp>
        <p:nvSpPr>
          <p:cNvPr id="476" name="Google Shape;476;p48"/>
          <p:cNvSpPr txBox="1"/>
          <p:nvPr/>
        </p:nvSpPr>
        <p:spPr>
          <a:xfrm>
            <a:off x="6498399" y="4505396"/>
            <a:ext cx="25869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The diagram shows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9"/>
          <p:cNvSpPr txBox="1"/>
          <p:nvPr>
            <p:ph type="title"/>
          </p:nvPr>
        </p:nvSpPr>
        <p:spPr>
          <a:xfrm>
            <a:off x="6485534" y="438277"/>
            <a:ext cx="5256276" cy="283161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a:t>Exceedance distribution functions </a:t>
            </a:r>
            <a:br>
              <a:rPr b="1" lang="en-US"/>
            </a:br>
            <a:br>
              <a:rPr b="1" lang="en-US"/>
            </a:br>
            <a:r>
              <a:rPr b="1" lang="en-US" sz="3100"/>
              <a:t>derived from closest-member</a:t>
            </a:r>
            <a:br>
              <a:rPr b="1" lang="en-US" sz="3100"/>
            </a:br>
            <a:r>
              <a:rPr b="1" lang="en-US" sz="3100"/>
              <a:t>histograms</a:t>
            </a:r>
            <a:endParaRPr b="1"/>
          </a:p>
        </p:txBody>
      </p:sp>
      <p:sp>
        <p:nvSpPr>
          <p:cNvPr id="482" name="Google Shape;482;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https://lh6.googleusercontent.com/T1xVmkX1Ucj_Z06IT6n-ZMk9M35b6Wp_snfTvBZqHo441wSYGRu0EgHNF-sObHa9_GEcc9xDfyGqiZ8OiZlUyOHk5wHHXljFkFnhS0MUIy78ntd0TKTzlkRN2yC2tRQn6gE_nD5X" id="483" name="Google Shape;483;p49"/>
          <p:cNvPicPr preferRelativeResize="0"/>
          <p:nvPr/>
        </p:nvPicPr>
        <p:blipFill rotWithShape="1">
          <a:blip r:embed="rId3">
            <a:alphaModFix/>
          </a:blip>
          <a:srcRect b="0" l="0" r="0" t="0"/>
          <a:stretch/>
        </p:blipFill>
        <p:spPr>
          <a:xfrm>
            <a:off x="0" y="0"/>
            <a:ext cx="6324600" cy="6858000"/>
          </a:xfrm>
          <a:prstGeom prst="rect">
            <a:avLst/>
          </a:prstGeom>
          <a:noFill/>
          <a:ln>
            <a:noFill/>
          </a:ln>
        </p:spPr>
      </p:pic>
      <p:sp>
        <p:nvSpPr>
          <p:cNvPr id="484" name="Google Shape;484;p49"/>
          <p:cNvSpPr txBox="1"/>
          <p:nvPr/>
        </p:nvSpPr>
        <p:spPr>
          <a:xfrm>
            <a:off x="6598310" y="4359859"/>
            <a:ext cx="500553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Suppose:</a:t>
            </a:r>
            <a:endParaRPr/>
          </a:p>
          <a:p>
            <a:pPr indent="-342900" lvl="0" marL="342900" marR="0" rtl="0" algn="l">
              <a:lnSpc>
                <a:spcPct val="100000"/>
              </a:lnSpc>
              <a:spcBef>
                <a:spcPts val="0"/>
              </a:spcBef>
              <a:spcAft>
                <a:spcPts val="0"/>
              </a:spcAft>
              <a:buClr>
                <a:srgbClr val="000000"/>
              </a:buClr>
              <a:buSzPts val="1400"/>
              <a:buFont typeface="Arial"/>
              <a:buAutoNum type="arabicParenBoth"/>
            </a:pPr>
            <a:r>
              <a:rPr b="0" i="0" lang="en-US" sz="1400" u="none" cap="none" strike="noStrike">
                <a:solidFill>
                  <a:srgbClr val="000000"/>
                </a:solidFill>
                <a:latin typeface="Arial"/>
                <a:ea typeface="Arial"/>
                <a:cs typeface="Arial"/>
                <a:sym typeface="Arial"/>
              </a:rPr>
              <a:t>We’re making a prediction of exceeding 25 mm.</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0"/>
          <p:cNvSpPr txBox="1"/>
          <p:nvPr>
            <p:ph type="title"/>
          </p:nvPr>
        </p:nvSpPr>
        <p:spPr>
          <a:xfrm>
            <a:off x="6485534" y="438277"/>
            <a:ext cx="5256276" cy="283161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a:t>Exceedance distribution functions </a:t>
            </a:r>
            <a:br>
              <a:rPr b="1" lang="en-US"/>
            </a:br>
            <a:br>
              <a:rPr b="1" lang="en-US"/>
            </a:br>
            <a:r>
              <a:rPr b="1" lang="en-US" sz="3100"/>
              <a:t>derived from closest-member</a:t>
            </a:r>
            <a:br>
              <a:rPr b="1" lang="en-US" sz="3100"/>
            </a:br>
            <a:r>
              <a:rPr b="1" lang="en-US" sz="3100"/>
              <a:t>histograms</a:t>
            </a:r>
            <a:endParaRPr b="1"/>
          </a:p>
        </p:txBody>
      </p:sp>
      <p:sp>
        <p:nvSpPr>
          <p:cNvPr id="490" name="Google Shape;490;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https://lh6.googleusercontent.com/T1xVmkX1Ucj_Z06IT6n-ZMk9M35b6Wp_snfTvBZqHo441wSYGRu0EgHNF-sObHa9_GEcc9xDfyGqiZ8OiZlUyOHk5wHHXljFkFnhS0MUIy78ntd0TKTzlkRN2yC2tRQn6gE_nD5X" id="491" name="Google Shape;491;p50"/>
          <p:cNvPicPr preferRelativeResize="0"/>
          <p:nvPr/>
        </p:nvPicPr>
        <p:blipFill rotWithShape="1">
          <a:blip r:embed="rId3">
            <a:alphaModFix/>
          </a:blip>
          <a:srcRect b="0" l="0" r="0" t="0"/>
          <a:stretch/>
        </p:blipFill>
        <p:spPr>
          <a:xfrm>
            <a:off x="0" y="0"/>
            <a:ext cx="6324600" cy="6858000"/>
          </a:xfrm>
          <a:prstGeom prst="rect">
            <a:avLst/>
          </a:prstGeom>
          <a:noFill/>
          <a:ln>
            <a:noFill/>
          </a:ln>
        </p:spPr>
      </p:pic>
      <p:sp>
        <p:nvSpPr>
          <p:cNvPr id="492" name="Google Shape;492;p50"/>
          <p:cNvSpPr txBox="1"/>
          <p:nvPr/>
        </p:nvSpPr>
        <p:spPr>
          <a:xfrm>
            <a:off x="6598310" y="4359859"/>
            <a:ext cx="500553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Suppose:</a:t>
            </a:r>
            <a:endParaRPr/>
          </a:p>
          <a:p>
            <a:pPr indent="-342900" lvl="0" marL="342900" marR="0" rtl="0" algn="l">
              <a:lnSpc>
                <a:spcPct val="100000"/>
              </a:lnSpc>
              <a:spcBef>
                <a:spcPts val="0"/>
              </a:spcBef>
              <a:spcAft>
                <a:spcPts val="0"/>
              </a:spcAft>
              <a:buClr>
                <a:srgbClr val="000000"/>
              </a:buClr>
              <a:buSzPts val="1400"/>
              <a:buFont typeface="Arial"/>
              <a:buAutoNum type="arabicParenBoth"/>
            </a:pPr>
            <a:r>
              <a:rPr b="0" i="0" lang="en-US" sz="1400" u="none" cap="none" strike="noStrike">
                <a:solidFill>
                  <a:srgbClr val="000000"/>
                </a:solidFill>
                <a:latin typeface="Arial"/>
                <a:ea typeface="Arial"/>
                <a:cs typeface="Arial"/>
                <a:sym typeface="Arial"/>
              </a:rPr>
              <a:t>We’re making a prediction of exceeding 25 mm.</a:t>
            </a:r>
            <a:endParaRPr/>
          </a:p>
          <a:p>
            <a:pPr indent="-342900" lvl="0" marL="342900" marR="0" rtl="0" algn="l">
              <a:lnSpc>
                <a:spcPct val="100000"/>
              </a:lnSpc>
              <a:spcBef>
                <a:spcPts val="0"/>
              </a:spcBef>
              <a:spcAft>
                <a:spcPts val="0"/>
              </a:spcAft>
              <a:buClr>
                <a:srgbClr val="000000"/>
              </a:buClr>
              <a:buSzPts val="1400"/>
              <a:buFont typeface="Arial"/>
              <a:buAutoNum type="arabicParenBoth"/>
            </a:pPr>
            <a:r>
              <a:rPr b="0" i="0" lang="en-US" sz="1400" u="none" cap="none" strike="noStrike">
                <a:solidFill>
                  <a:srgbClr val="000000"/>
                </a:solidFill>
                <a:latin typeface="Arial"/>
                <a:ea typeface="Arial"/>
                <a:cs typeface="Arial"/>
                <a:sym typeface="Arial"/>
              </a:rPr>
              <a:t>The ensemble mean is 20 mm.</a:t>
            </a:r>
            <a:endParaRPr/>
          </a:p>
        </p:txBody>
      </p:sp>
      <p:sp>
        <p:nvSpPr>
          <p:cNvPr id="493" name="Google Shape;493;p50"/>
          <p:cNvSpPr/>
          <p:nvPr/>
        </p:nvSpPr>
        <p:spPr>
          <a:xfrm>
            <a:off x="753466" y="2779776"/>
            <a:ext cx="2004364" cy="431597"/>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1"/>
          <p:cNvSpPr txBox="1"/>
          <p:nvPr>
            <p:ph type="title"/>
          </p:nvPr>
        </p:nvSpPr>
        <p:spPr>
          <a:xfrm>
            <a:off x="6485534" y="438277"/>
            <a:ext cx="5256276" cy="283161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a:t>Exceedance distribution functions </a:t>
            </a:r>
            <a:br>
              <a:rPr b="1" lang="en-US"/>
            </a:br>
            <a:br>
              <a:rPr b="1" lang="en-US"/>
            </a:br>
            <a:r>
              <a:rPr b="1" lang="en-US" sz="3100"/>
              <a:t>derived from closest-member</a:t>
            </a:r>
            <a:br>
              <a:rPr b="1" lang="en-US" sz="3100"/>
            </a:br>
            <a:r>
              <a:rPr b="1" lang="en-US" sz="3100"/>
              <a:t>histograms</a:t>
            </a:r>
            <a:endParaRPr b="1"/>
          </a:p>
        </p:txBody>
      </p:sp>
      <p:sp>
        <p:nvSpPr>
          <p:cNvPr id="499" name="Google Shape;499;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https://lh6.googleusercontent.com/T1xVmkX1Ucj_Z06IT6n-ZMk9M35b6Wp_snfTvBZqHo441wSYGRu0EgHNF-sObHa9_GEcc9xDfyGqiZ8OiZlUyOHk5wHHXljFkFnhS0MUIy78ntd0TKTzlkRN2yC2tRQn6gE_nD5X" id="500" name="Google Shape;500;p51"/>
          <p:cNvPicPr preferRelativeResize="0"/>
          <p:nvPr/>
        </p:nvPicPr>
        <p:blipFill rotWithShape="1">
          <a:blip r:embed="rId3">
            <a:alphaModFix/>
          </a:blip>
          <a:srcRect b="0" l="0" r="0" t="0"/>
          <a:stretch/>
        </p:blipFill>
        <p:spPr>
          <a:xfrm>
            <a:off x="0" y="0"/>
            <a:ext cx="6324600" cy="6858000"/>
          </a:xfrm>
          <a:prstGeom prst="rect">
            <a:avLst/>
          </a:prstGeom>
          <a:noFill/>
          <a:ln>
            <a:noFill/>
          </a:ln>
        </p:spPr>
      </p:pic>
      <p:sp>
        <p:nvSpPr>
          <p:cNvPr id="501" name="Google Shape;501;p51"/>
          <p:cNvSpPr txBox="1"/>
          <p:nvPr/>
        </p:nvSpPr>
        <p:spPr>
          <a:xfrm>
            <a:off x="6598310" y="4359859"/>
            <a:ext cx="5005537"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Suppose:</a:t>
            </a:r>
            <a:endParaRPr/>
          </a:p>
          <a:p>
            <a:pPr indent="-342900" lvl="0" marL="342900" marR="0" rtl="0" algn="l">
              <a:lnSpc>
                <a:spcPct val="100000"/>
              </a:lnSpc>
              <a:spcBef>
                <a:spcPts val="0"/>
              </a:spcBef>
              <a:spcAft>
                <a:spcPts val="0"/>
              </a:spcAft>
              <a:buClr>
                <a:srgbClr val="000000"/>
              </a:buClr>
              <a:buSzPts val="1400"/>
              <a:buFont typeface="Arial"/>
              <a:buAutoNum type="arabicParenBoth"/>
            </a:pPr>
            <a:r>
              <a:rPr b="0" i="0" lang="en-US" sz="1400" u="none" cap="none" strike="noStrike">
                <a:solidFill>
                  <a:srgbClr val="000000"/>
                </a:solidFill>
                <a:latin typeface="Arial"/>
                <a:ea typeface="Arial"/>
                <a:cs typeface="Arial"/>
                <a:sym typeface="Arial"/>
              </a:rPr>
              <a:t>We’re making a prediction of exceeding 25 mm.</a:t>
            </a:r>
            <a:endParaRPr/>
          </a:p>
          <a:p>
            <a:pPr indent="-342900" lvl="0" marL="342900" marR="0" rtl="0" algn="l">
              <a:lnSpc>
                <a:spcPct val="100000"/>
              </a:lnSpc>
              <a:spcBef>
                <a:spcPts val="0"/>
              </a:spcBef>
              <a:spcAft>
                <a:spcPts val="0"/>
              </a:spcAft>
              <a:buClr>
                <a:srgbClr val="000000"/>
              </a:buClr>
              <a:buSzPts val="1400"/>
              <a:buFont typeface="Arial"/>
              <a:buAutoNum type="arabicParenBoth"/>
            </a:pPr>
            <a:r>
              <a:rPr b="0" i="0" lang="en-US" sz="1400" u="none" cap="none" strike="noStrike">
                <a:solidFill>
                  <a:srgbClr val="000000"/>
                </a:solidFill>
                <a:latin typeface="Arial"/>
                <a:ea typeface="Arial"/>
                <a:cs typeface="Arial"/>
                <a:sym typeface="Arial"/>
              </a:rPr>
              <a:t>The ensemble mean is 20 mm.</a:t>
            </a:r>
            <a:endParaRPr/>
          </a:p>
          <a:p>
            <a:pPr indent="-342900" lvl="0" marL="342900" marR="0" rtl="0" algn="l">
              <a:lnSpc>
                <a:spcPct val="100000"/>
              </a:lnSpc>
              <a:spcBef>
                <a:spcPts val="0"/>
              </a:spcBef>
              <a:spcAft>
                <a:spcPts val="0"/>
              </a:spcAft>
              <a:buClr>
                <a:srgbClr val="000000"/>
              </a:buClr>
              <a:buSzPts val="1400"/>
              <a:buFont typeface="Arial"/>
              <a:buAutoNum type="arabicParenBoth"/>
            </a:pPr>
            <a:r>
              <a:rPr b="0" i="0" lang="en-US" sz="1400" u="none" cap="none" strike="noStrike">
                <a:solidFill>
                  <a:srgbClr val="000000"/>
                </a:solidFill>
                <a:latin typeface="Arial"/>
                <a:ea typeface="Arial"/>
                <a:cs typeface="Arial"/>
                <a:sym typeface="Arial"/>
              </a:rPr>
              <a:t>50 percent of the quantile mapped members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exceed 25 mm.</a:t>
            </a:r>
            <a:endParaRPr/>
          </a:p>
        </p:txBody>
      </p:sp>
      <p:sp>
        <p:nvSpPr>
          <p:cNvPr id="502" name="Google Shape;502;p51"/>
          <p:cNvSpPr/>
          <p:nvPr/>
        </p:nvSpPr>
        <p:spPr>
          <a:xfrm>
            <a:off x="753466" y="2779776"/>
            <a:ext cx="2004364" cy="431597"/>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503" name="Google Shape;503;p51"/>
          <p:cNvCxnSpPr/>
          <p:nvPr/>
        </p:nvCxnSpPr>
        <p:spPr>
          <a:xfrm rot="10800000">
            <a:off x="3432073" y="3682290"/>
            <a:ext cx="0" cy="2428646"/>
          </a:xfrm>
          <a:prstGeom prst="straightConnector1">
            <a:avLst/>
          </a:prstGeom>
          <a:noFill/>
          <a:ln cap="flat" cmpd="sng" w="57150">
            <a:solidFill>
              <a:schemeClr val="accent4"/>
            </a:solidFill>
            <a:prstDash val="solid"/>
            <a:round/>
            <a:headEnd len="sm" w="sm" type="none"/>
            <a:tailEnd len="med" w="med" type="triangle"/>
          </a:ln>
        </p:spPr>
      </p:cxnSp>
      <p:cxnSp>
        <p:nvCxnSpPr>
          <p:cNvPr id="504" name="Google Shape;504;p51"/>
          <p:cNvCxnSpPr/>
          <p:nvPr/>
        </p:nvCxnSpPr>
        <p:spPr>
          <a:xfrm rot="10800000">
            <a:off x="694665" y="3717088"/>
            <a:ext cx="2715183" cy="0"/>
          </a:xfrm>
          <a:prstGeom prst="straightConnector1">
            <a:avLst/>
          </a:prstGeom>
          <a:noFill/>
          <a:ln cap="flat" cmpd="sng" w="57150">
            <a:solidFill>
              <a:schemeClr val="accent4"/>
            </a:solidFill>
            <a:prstDash val="solid"/>
            <a:round/>
            <a:headEnd len="sm" w="sm" type="none"/>
            <a:tailEnd len="med" w="med" type="triangle"/>
          </a:ln>
        </p:spPr>
      </p:cxnSp>
      <p:sp>
        <p:nvSpPr>
          <p:cNvPr id="505" name="Google Shape;505;p51"/>
          <p:cNvSpPr txBox="1"/>
          <p:nvPr/>
        </p:nvSpPr>
        <p:spPr>
          <a:xfrm>
            <a:off x="6598310" y="6139057"/>
            <a:ext cx="442672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So, the revised weighted probability is ~ 43%.</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511" name="Google Shape;511;p52"/>
          <p:cNvGrpSpPr/>
          <p:nvPr/>
        </p:nvGrpSpPr>
        <p:grpSpPr>
          <a:xfrm>
            <a:off x="213361" y="145415"/>
            <a:ext cx="7917179" cy="6309360"/>
            <a:chOff x="2928009" y="1471016"/>
            <a:chExt cx="4080330" cy="3117293"/>
          </a:xfrm>
        </p:grpSpPr>
        <p:pic>
          <p:nvPicPr>
            <p:cNvPr id="512" name="Google Shape;512;p52"/>
            <p:cNvPicPr preferRelativeResize="0"/>
            <p:nvPr/>
          </p:nvPicPr>
          <p:blipFill rotWithShape="1">
            <a:blip r:embed="rId3">
              <a:alphaModFix/>
            </a:blip>
            <a:srcRect b="0" l="0" r="0" t="0"/>
            <a:stretch/>
          </p:blipFill>
          <p:spPr>
            <a:xfrm>
              <a:off x="2928009" y="2138703"/>
              <a:ext cx="3667489" cy="2449606"/>
            </a:xfrm>
            <a:prstGeom prst="rect">
              <a:avLst/>
            </a:prstGeom>
            <a:noFill/>
            <a:ln>
              <a:noFill/>
            </a:ln>
          </p:spPr>
        </p:pic>
        <p:cxnSp>
          <p:nvCxnSpPr>
            <p:cNvPr id="513" name="Google Shape;513;p52"/>
            <p:cNvCxnSpPr/>
            <p:nvPr/>
          </p:nvCxnSpPr>
          <p:spPr>
            <a:xfrm>
              <a:off x="6595498" y="2347856"/>
              <a:ext cx="0" cy="1850745"/>
            </a:xfrm>
            <a:prstGeom prst="straightConnector1">
              <a:avLst/>
            </a:prstGeom>
            <a:noFill/>
            <a:ln cap="flat" cmpd="sng" w="9525">
              <a:solidFill>
                <a:schemeClr val="dk1"/>
              </a:solidFill>
              <a:prstDash val="solid"/>
              <a:round/>
              <a:headEnd len="sm" w="sm" type="none"/>
              <a:tailEnd len="sm" w="sm" type="none"/>
            </a:ln>
          </p:spPr>
        </p:cxnSp>
        <p:pic>
          <p:nvPicPr>
            <p:cNvPr id="514" name="Google Shape;514;p52"/>
            <p:cNvPicPr preferRelativeResize="0"/>
            <p:nvPr/>
          </p:nvPicPr>
          <p:blipFill rotWithShape="1">
            <a:blip r:embed="rId4">
              <a:alphaModFix/>
            </a:blip>
            <a:srcRect b="0" l="0" r="0" t="0"/>
            <a:stretch/>
          </p:blipFill>
          <p:spPr>
            <a:xfrm>
              <a:off x="4254832" y="2099767"/>
              <a:ext cx="2753507" cy="230419"/>
            </a:xfrm>
            <a:prstGeom prst="rect">
              <a:avLst/>
            </a:prstGeom>
            <a:noFill/>
            <a:ln>
              <a:noFill/>
            </a:ln>
          </p:spPr>
        </p:pic>
        <p:pic>
          <p:nvPicPr>
            <p:cNvPr id="515" name="Google Shape;515;p52"/>
            <p:cNvPicPr preferRelativeResize="0"/>
            <p:nvPr/>
          </p:nvPicPr>
          <p:blipFill rotWithShape="1">
            <a:blip r:embed="rId5">
              <a:alphaModFix/>
            </a:blip>
            <a:srcRect b="0" l="0" r="0" t="0"/>
            <a:stretch/>
          </p:blipFill>
          <p:spPr>
            <a:xfrm>
              <a:off x="4498609" y="1471016"/>
              <a:ext cx="972758" cy="567129"/>
            </a:xfrm>
            <a:prstGeom prst="rect">
              <a:avLst/>
            </a:prstGeom>
            <a:noFill/>
            <a:ln>
              <a:noFill/>
            </a:ln>
          </p:spPr>
        </p:pic>
        <p:cxnSp>
          <p:nvCxnSpPr>
            <p:cNvPr id="516" name="Google Shape;516;p52"/>
            <p:cNvCxnSpPr/>
            <p:nvPr/>
          </p:nvCxnSpPr>
          <p:spPr>
            <a:xfrm>
              <a:off x="4254832" y="1747135"/>
              <a:ext cx="131673" cy="0"/>
            </a:xfrm>
            <a:prstGeom prst="straightConnector1">
              <a:avLst/>
            </a:prstGeom>
            <a:noFill/>
            <a:ln cap="flat" cmpd="sng" w="9525">
              <a:solidFill>
                <a:schemeClr val="dk1"/>
              </a:solidFill>
              <a:prstDash val="solid"/>
              <a:round/>
              <a:headEnd len="sm" w="sm" type="none"/>
              <a:tailEnd len="med" w="med" type="triangle"/>
            </a:ln>
          </p:spPr>
        </p:cxnSp>
      </p:grpSp>
      <p:sp>
        <p:nvSpPr>
          <p:cNvPr id="517" name="Google Shape;517;p52"/>
          <p:cNvSpPr txBox="1"/>
          <p:nvPr/>
        </p:nvSpPr>
        <p:spPr>
          <a:xfrm>
            <a:off x="7927878" y="1123301"/>
            <a:ext cx="3098733" cy="40626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This over-simplifies the</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procedure that’s actually</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applied.  </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We objectively generated</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dressing statistics for</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the lowest sorted member,</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intermediate members, and</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the highest member as a</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function of the ensemble-</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mean precipitation amount</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(next slide).</a:t>
            </a:r>
            <a:endParaRPr/>
          </a:p>
        </p:txBody>
      </p:sp>
      <p:sp>
        <p:nvSpPr>
          <p:cNvPr id="518" name="Google Shape;518;p52"/>
          <p:cNvSpPr txBox="1"/>
          <p:nvPr/>
        </p:nvSpPr>
        <p:spPr>
          <a:xfrm>
            <a:off x="7690792" y="6056268"/>
            <a:ext cx="309328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inspired by </a:t>
            </a:r>
            <a:r>
              <a:rPr b="0" i="0" lang="en-US" sz="1200" u="sng" cap="none" strike="noStrike">
                <a:solidFill>
                  <a:srgbClr val="000000"/>
                </a:solidFill>
                <a:latin typeface="Arial"/>
                <a:ea typeface="Arial"/>
                <a:cs typeface="Arial"/>
                <a:sym typeface="Arial"/>
                <a:hlinkClick r:id="rId6">
                  <a:extLst>
                    <a:ext uri="{A12FA001-AC4F-418D-AE19-62706E023703}">
                      <ahyp:hlinkClr val="tx"/>
                    </a:ext>
                  </a:extLst>
                </a:hlinkClick>
              </a:rPr>
              <a:t>Roulston and Smith, Tellus A, 2002</a:t>
            </a:r>
            <a:r>
              <a:rPr b="0" i="0" lang="en-US" sz="120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and the concept of Bayesian Model Averaging,</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e.g. </a:t>
            </a:r>
            <a:r>
              <a:rPr b="0" i="0" lang="en-US" sz="1200" u="sng" cap="none" strike="noStrike">
                <a:solidFill>
                  <a:srgbClr val="000000"/>
                </a:solidFill>
                <a:latin typeface="Arial"/>
                <a:ea typeface="Arial"/>
                <a:cs typeface="Arial"/>
                <a:sym typeface="Arial"/>
                <a:hlinkClick r:id="rId7">
                  <a:extLst>
                    <a:ext uri="{A12FA001-AC4F-418D-AE19-62706E023703}">
                      <ahyp:hlinkClr val="tx"/>
                    </a:ext>
                  </a:extLst>
                </a:hlinkClick>
              </a:rPr>
              <a:t>Raftery et al., MWR, 2005</a:t>
            </a:r>
            <a:r>
              <a:rPr b="0" i="0" lang="en-US" sz="1200" u="none" cap="none" strike="noStrike">
                <a:solidFill>
                  <a:srgbClr val="000000"/>
                </a:solidFill>
                <a:latin typeface="Arial"/>
                <a:ea typeface="Arial"/>
                <a:cs typeface="Arial"/>
                <a:sym typeface="Arial"/>
              </a:rPr>
              <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MEFP for precipitation (highly simplified)</a:t>
            </a:r>
            <a:endParaRPr/>
          </a:p>
        </p:txBody>
      </p:sp>
      <p:sp>
        <p:nvSpPr>
          <p:cNvPr id="120" name="Google Shape;120;p4"/>
          <p:cNvSpPr/>
          <p:nvPr/>
        </p:nvSpPr>
        <p:spPr>
          <a:xfrm>
            <a:off x="138988" y="2416616"/>
            <a:ext cx="2618841" cy="737082"/>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Single-valued forecast time series to +7 days </a:t>
            </a:r>
            <a:endParaRPr b="0" i="0" sz="1400" u="none" cap="none" strike="noStrike">
              <a:solidFill>
                <a:srgbClr val="000000"/>
              </a:solidFill>
              <a:latin typeface="Arial"/>
              <a:ea typeface="Arial"/>
              <a:cs typeface="Arial"/>
              <a:sym typeface="Arial"/>
            </a:endParaRPr>
          </a:p>
        </p:txBody>
      </p:sp>
      <p:sp>
        <p:nvSpPr>
          <p:cNvPr id="121" name="Google Shape;121;p4"/>
          <p:cNvSpPr/>
          <p:nvPr/>
        </p:nvSpPr>
        <p:spPr>
          <a:xfrm>
            <a:off x="117043" y="3371472"/>
            <a:ext cx="2618841" cy="987552"/>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ensemble mean from multiple forecast models up to +1 year</a:t>
            </a:r>
            <a:endParaRPr b="0" i="0" sz="1400" u="none" cap="none" strike="noStrike">
              <a:solidFill>
                <a:srgbClr val="000000"/>
              </a:solidFill>
              <a:latin typeface="Arial"/>
              <a:ea typeface="Arial"/>
              <a:cs typeface="Arial"/>
              <a:sym typeface="Arial"/>
            </a:endParaRPr>
          </a:p>
        </p:txBody>
      </p:sp>
      <p:sp>
        <p:nvSpPr>
          <p:cNvPr id="122" name="Google Shape;122;p4"/>
          <p:cNvSpPr/>
          <p:nvPr/>
        </p:nvSpPr>
        <p:spPr>
          <a:xfrm>
            <a:off x="2947623" y="1912599"/>
            <a:ext cx="7381439" cy="3627462"/>
          </a:xfrm>
          <a:prstGeom prst="rect">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p4"/>
          <p:cNvSpPr/>
          <p:nvPr/>
        </p:nvSpPr>
        <p:spPr>
          <a:xfrm>
            <a:off x="138988" y="4665340"/>
            <a:ext cx="2618841" cy="469392"/>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precipitation analyses</a:t>
            </a:r>
            <a:endParaRPr b="0" i="0" sz="1400" u="none" cap="none" strike="noStrike">
              <a:solidFill>
                <a:srgbClr val="000000"/>
              </a:solidFill>
              <a:latin typeface="Arial"/>
              <a:ea typeface="Arial"/>
              <a:cs typeface="Arial"/>
              <a:sym typeface="Arial"/>
            </a:endParaRPr>
          </a:p>
        </p:txBody>
      </p:sp>
      <p:cxnSp>
        <p:nvCxnSpPr>
          <p:cNvPr id="124" name="Google Shape;124;p4"/>
          <p:cNvCxnSpPr>
            <a:stCxn id="120" idx="3"/>
          </p:cNvCxnSpPr>
          <p:nvPr/>
        </p:nvCxnSpPr>
        <p:spPr>
          <a:xfrm>
            <a:off x="2757829" y="2785157"/>
            <a:ext cx="430800" cy="0"/>
          </a:xfrm>
          <a:prstGeom prst="straightConnector1">
            <a:avLst/>
          </a:prstGeom>
          <a:noFill/>
          <a:ln cap="flat" cmpd="sng" w="57150">
            <a:solidFill>
              <a:schemeClr val="accent1"/>
            </a:solidFill>
            <a:prstDash val="solid"/>
            <a:miter lim="800000"/>
            <a:headEnd len="sm" w="sm" type="none"/>
            <a:tailEnd len="med" w="med" type="triangle"/>
          </a:ln>
        </p:spPr>
      </p:cxnSp>
      <p:cxnSp>
        <p:nvCxnSpPr>
          <p:cNvPr id="125" name="Google Shape;125;p4"/>
          <p:cNvCxnSpPr>
            <a:stCxn id="121" idx="3"/>
          </p:cNvCxnSpPr>
          <p:nvPr/>
        </p:nvCxnSpPr>
        <p:spPr>
          <a:xfrm>
            <a:off x="2735884" y="3865248"/>
            <a:ext cx="7870200" cy="22200"/>
          </a:xfrm>
          <a:prstGeom prst="straightConnector1">
            <a:avLst/>
          </a:prstGeom>
          <a:noFill/>
          <a:ln cap="flat" cmpd="sng" w="57150">
            <a:solidFill>
              <a:schemeClr val="accent1"/>
            </a:solidFill>
            <a:prstDash val="solid"/>
            <a:miter lim="800000"/>
            <a:headEnd len="sm" w="sm" type="none"/>
            <a:tailEnd len="med" w="med" type="triangle"/>
          </a:ln>
        </p:spPr>
      </p:cxnSp>
      <p:cxnSp>
        <p:nvCxnSpPr>
          <p:cNvPr id="126" name="Google Shape;126;p4"/>
          <p:cNvCxnSpPr>
            <a:stCxn id="123" idx="3"/>
          </p:cNvCxnSpPr>
          <p:nvPr/>
        </p:nvCxnSpPr>
        <p:spPr>
          <a:xfrm>
            <a:off x="2757829" y="4900036"/>
            <a:ext cx="430800" cy="0"/>
          </a:xfrm>
          <a:prstGeom prst="straightConnector1">
            <a:avLst/>
          </a:prstGeom>
          <a:noFill/>
          <a:ln cap="flat" cmpd="sng" w="57150">
            <a:solidFill>
              <a:schemeClr val="accent1"/>
            </a:solidFill>
            <a:prstDash val="solid"/>
            <a:miter lim="800000"/>
            <a:headEnd len="sm" w="sm" type="none"/>
            <a:tailEnd len="med" w="med" type="triangle"/>
          </a:ln>
        </p:spPr>
      </p:cxnSp>
      <p:sp>
        <p:nvSpPr>
          <p:cNvPr id="127" name="Google Shape;127;p4"/>
          <p:cNvSpPr/>
          <p:nvPr/>
        </p:nvSpPr>
        <p:spPr>
          <a:xfrm>
            <a:off x="3188545" y="2324646"/>
            <a:ext cx="1222521" cy="3079699"/>
          </a:xfrm>
          <a:prstGeom prst="roundRect">
            <a:avLst>
              <a:gd fmla="val 16667" name="adj"/>
            </a:avLst>
          </a:prstGeom>
          <a:solidFill>
            <a:srgbClr val="BF9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Normal</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quantile transform</a:t>
            </a:r>
            <a:endParaRPr b="0" i="0" sz="1200" u="none" cap="none" strike="noStrike">
              <a:solidFill>
                <a:srgbClr val="000000"/>
              </a:solidFill>
              <a:latin typeface="Arial"/>
              <a:ea typeface="Arial"/>
              <a:cs typeface="Arial"/>
              <a:sym typeface="Arial"/>
            </a:endParaRPr>
          </a:p>
        </p:txBody>
      </p:sp>
      <p:sp>
        <p:nvSpPr>
          <p:cNvPr id="128" name="Google Shape;128;p4"/>
          <p:cNvSpPr/>
          <p:nvPr/>
        </p:nvSpPr>
        <p:spPr>
          <a:xfrm>
            <a:off x="4632553" y="2324645"/>
            <a:ext cx="1698325" cy="3079699"/>
          </a:xfrm>
          <a:prstGeom prst="roundRect">
            <a:avLst>
              <a:gd fmla="val 16667" name="adj"/>
            </a:avLst>
          </a:prstGeom>
          <a:solidFill>
            <a:srgbClr val="BF9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precipitation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intermittency</a:t>
            </a:r>
            <a:endParaRPr b="0" i="0" sz="1400" u="none" cap="none" strike="noStrike">
              <a:solidFill>
                <a:srgbClr val="000000"/>
              </a:solidFill>
              <a:latin typeface="Arial"/>
              <a:ea typeface="Arial"/>
              <a:cs typeface="Arial"/>
              <a:sym typeface="Arial"/>
            </a:endParaRPr>
          </a:p>
        </p:txBody>
      </p:sp>
      <p:sp>
        <p:nvSpPr>
          <p:cNvPr id="129" name="Google Shape;129;p4"/>
          <p:cNvSpPr/>
          <p:nvPr/>
        </p:nvSpPr>
        <p:spPr>
          <a:xfrm>
            <a:off x="6515562" y="2324644"/>
            <a:ext cx="1775003" cy="3079699"/>
          </a:xfrm>
          <a:prstGeom prst="roundRect">
            <a:avLst>
              <a:gd fmla="val 16667" name="adj"/>
            </a:avLst>
          </a:prstGeom>
          <a:solidFill>
            <a:srgbClr val="BF9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conditional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probability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of</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F | O</a:t>
            </a:r>
            <a:endParaRPr b="0" i="0" sz="1400" u="none" cap="none" strike="noStrike">
              <a:solidFill>
                <a:srgbClr val="000000"/>
              </a:solidFill>
              <a:latin typeface="Arial"/>
              <a:ea typeface="Arial"/>
              <a:cs typeface="Arial"/>
              <a:sym typeface="Arial"/>
            </a:endParaRPr>
          </a:p>
        </p:txBody>
      </p:sp>
      <p:sp>
        <p:nvSpPr>
          <p:cNvPr id="130" name="Google Shape;130;p4"/>
          <p:cNvSpPr/>
          <p:nvPr/>
        </p:nvSpPr>
        <p:spPr>
          <a:xfrm>
            <a:off x="8474445" y="2352318"/>
            <a:ext cx="1729033" cy="3079699"/>
          </a:xfrm>
          <a:prstGeom prst="roundRect">
            <a:avLst>
              <a:gd fmla="val 16667" name="adj"/>
            </a:avLst>
          </a:prstGeom>
          <a:solidFill>
            <a:srgbClr val="BF9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Schaake</a:t>
            </a:r>
            <a:endParaRPr b="0" i="0" sz="2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shuffle</a:t>
            </a:r>
            <a:endParaRPr b="0" i="0" sz="1400" u="none" cap="none" strike="noStrike">
              <a:solidFill>
                <a:srgbClr val="000000"/>
              </a:solidFill>
              <a:latin typeface="Arial"/>
              <a:ea typeface="Arial"/>
              <a:cs typeface="Arial"/>
              <a:sym typeface="Arial"/>
            </a:endParaRPr>
          </a:p>
        </p:txBody>
      </p:sp>
      <p:sp>
        <p:nvSpPr>
          <p:cNvPr id="131" name="Google Shape;131;p4"/>
          <p:cNvSpPr/>
          <p:nvPr/>
        </p:nvSpPr>
        <p:spPr>
          <a:xfrm>
            <a:off x="10434132" y="2324644"/>
            <a:ext cx="1631290" cy="61112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synthetic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member 1</a:t>
            </a:r>
            <a:endParaRPr b="0" i="0" sz="1400" u="none" cap="none" strike="noStrike">
              <a:solidFill>
                <a:srgbClr val="000000"/>
              </a:solidFill>
              <a:latin typeface="Arial"/>
              <a:ea typeface="Arial"/>
              <a:cs typeface="Arial"/>
              <a:sym typeface="Arial"/>
            </a:endParaRPr>
          </a:p>
        </p:txBody>
      </p:sp>
      <p:sp>
        <p:nvSpPr>
          <p:cNvPr id="132" name="Google Shape;132;p4"/>
          <p:cNvSpPr/>
          <p:nvPr/>
        </p:nvSpPr>
        <p:spPr>
          <a:xfrm>
            <a:off x="10454820" y="3074501"/>
            <a:ext cx="1631290" cy="61112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synthetic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member 2</a:t>
            </a:r>
            <a:endParaRPr b="0" i="0" sz="1400" u="none" cap="none" strike="noStrike">
              <a:solidFill>
                <a:srgbClr val="000000"/>
              </a:solidFill>
              <a:latin typeface="Arial"/>
              <a:ea typeface="Arial"/>
              <a:cs typeface="Arial"/>
              <a:sym typeface="Arial"/>
            </a:endParaRPr>
          </a:p>
        </p:txBody>
      </p:sp>
      <p:sp>
        <p:nvSpPr>
          <p:cNvPr id="133" name="Google Shape;133;p4"/>
          <p:cNvSpPr txBox="1"/>
          <p:nvPr/>
        </p:nvSpPr>
        <p:spPr>
          <a:xfrm>
            <a:off x="10999359" y="3913269"/>
            <a:ext cx="3433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134" name="Google Shape;134;p4"/>
          <p:cNvSpPr/>
          <p:nvPr/>
        </p:nvSpPr>
        <p:spPr>
          <a:xfrm>
            <a:off x="10434132" y="4409685"/>
            <a:ext cx="1631290" cy="61112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synthetic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member n</a:t>
            </a:r>
            <a:endParaRPr b="0" i="0" sz="1400" u="none" cap="none" strike="noStrike">
              <a:solidFill>
                <a:srgbClr val="000000"/>
              </a:solidFill>
              <a:latin typeface="Arial"/>
              <a:ea typeface="Arial"/>
              <a:cs typeface="Arial"/>
              <a:sym typeface="Arial"/>
            </a:endParaRPr>
          </a:p>
        </p:txBody>
      </p:sp>
      <p:sp>
        <p:nvSpPr>
          <p:cNvPr id="135" name="Google Shape;135;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24" name="Google Shape;524;p53"/>
          <p:cNvPicPr preferRelativeResize="0"/>
          <p:nvPr/>
        </p:nvPicPr>
        <p:blipFill rotWithShape="1">
          <a:blip r:embed="rId3">
            <a:alphaModFix/>
          </a:blip>
          <a:srcRect b="0" l="0" r="0" t="0"/>
          <a:stretch/>
        </p:blipFill>
        <p:spPr>
          <a:xfrm>
            <a:off x="381000" y="182569"/>
            <a:ext cx="11567161" cy="4230582"/>
          </a:xfrm>
          <a:prstGeom prst="rect">
            <a:avLst/>
          </a:prstGeom>
          <a:noFill/>
          <a:ln>
            <a:noFill/>
          </a:ln>
        </p:spPr>
      </p:pic>
      <p:sp>
        <p:nvSpPr>
          <p:cNvPr id="525" name="Google Shape;525;p53"/>
          <p:cNvSpPr txBox="1"/>
          <p:nvPr/>
        </p:nvSpPr>
        <p:spPr>
          <a:xfrm>
            <a:off x="381000" y="4413151"/>
            <a:ext cx="11374524"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Dressing statistics were computed separately by comparing the value of the analyzed when (a) the lowest member was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best member, or (b) an intermediate member, or (c) the highest member.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regressed mean of the dressed distribution for the lowest member is actually lower than the value of the member</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itself.  Similarly, the regressed mean for the highest member is larger than the member value.   In this way, it slightly</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increases the ensemble spread.</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Separate statistics were computed for each lead time, each month of the year.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31" name="Google Shape;531;p54"/>
          <p:cNvPicPr preferRelativeResize="0"/>
          <p:nvPr/>
        </p:nvPicPr>
        <p:blipFill rotWithShape="1">
          <a:blip r:embed="rId3">
            <a:alphaModFix/>
          </a:blip>
          <a:srcRect b="0" l="0" r="0" t="0"/>
          <a:stretch/>
        </p:blipFill>
        <p:spPr>
          <a:xfrm>
            <a:off x="0" y="253069"/>
            <a:ext cx="4457699" cy="6587488"/>
          </a:xfrm>
          <a:prstGeom prst="rect">
            <a:avLst/>
          </a:prstGeom>
          <a:noFill/>
          <a:ln>
            <a:noFill/>
          </a:ln>
        </p:spPr>
      </p:pic>
      <p:pic>
        <p:nvPicPr>
          <p:cNvPr id="532" name="Google Shape;532;p54"/>
          <p:cNvPicPr preferRelativeResize="0"/>
          <p:nvPr/>
        </p:nvPicPr>
        <p:blipFill rotWithShape="1">
          <a:blip r:embed="rId4">
            <a:alphaModFix/>
          </a:blip>
          <a:srcRect b="0" l="0" r="0" t="0"/>
          <a:stretch/>
        </p:blipFill>
        <p:spPr>
          <a:xfrm>
            <a:off x="4335780" y="253069"/>
            <a:ext cx="4457699" cy="6587488"/>
          </a:xfrm>
          <a:prstGeom prst="rect">
            <a:avLst/>
          </a:prstGeom>
          <a:noFill/>
          <a:ln>
            <a:noFill/>
          </a:ln>
        </p:spPr>
      </p:pic>
      <p:sp>
        <p:nvSpPr>
          <p:cNvPr id="533" name="Google Shape;533;p54"/>
          <p:cNvSpPr txBox="1"/>
          <p:nvPr/>
        </p:nvSpPr>
        <p:spPr>
          <a:xfrm>
            <a:off x="337920" y="110778"/>
            <a:ext cx="1174533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Case study, probability of non-zero precipitation, 54-60 h forecast from 00 UTC 4 March 2019</a:t>
            </a:r>
            <a:endParaRPr/>
          </a:p>
        </p:txBody>
      </p:sp>
      <p:pic>
        <p:nvPicPr>
          <p:cNvPr id="534" name="Google Shape;534;p54"/>
          <p:cNvPicPr preferRelativeResize="0"/>
          <p:nvPr/>
        </p:nvPicPr>
        <p:blipFill rotWithShape="1">
          <a:blip r:embed="rId5">
            <a:alphaModFix/>
          </a:blip>
          <a:srcRect b="0" l="0" r="0" t="0"/>
          <a:stretch/>
        </p:blipFill>
        <p:spPr>
          <a:xfrm>
            <a:off x="7879581" y="1281266"/>
            <a:ext cx="4312419" cy="457851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40" name="Google Shape;540;p55"/>
          <p:cNvPicPr preferRelativeResize="0"/>
          <p:nvPr/>
        </p:nvPicPr>
        <p:blipFill rotWithShape="1">
          <a:blip r:embed="rId3">
            <a:alphaModFix/>
          </a:blip>
          <a:srcRect b="0" l="0" r="0" t="0"/>
          <a:stretch/>
        </p:blipFill>
        <p:spPr>
          <a:xfrm>
            <a:off x="1414733" y="270512"/>
            <a:ext cx="4457699" cy="6587488"/>
          </a:xfrm>
          <a:prstGeom prst="rect">
            <a:avLst/>
          </a:prstGeom>
          <a:noFill/>
          <a:ln>
            <a:noFill/>
          </a:ln>
        </p:spPr>
      </p:pic>
      <p:pic>
        <p:nvPicPr>
          <p:cNvPr id="541" name="Google Shape;541;p55"/>
          <p:cNvPicPr preferRelativeResize="0"/>
          <p:nvPr/>
        </p:nvPicPr>
        <p:blipFill rotWithShape="1">
          <a:blip r:embed="rId4">
            <a:alphaModFix/>
          </a:blip>
          <a:srcRect b="0" l="0" r="0" t="0"/>
          <a:stretch/>
        </p:blipFill>
        <p:spPr>
          <a:xfrm>
            <a:off x="6142006" y="267143"/>
            <a:ext cx="4434554" cy="6553285"/>
          </a:xfrm>
          <a:prstGeom prst="rect">
            <a:avLst/>
          </a:prstGeom>
          <a:noFill/>
          <a:ln>
            <a:noFill/>
          </a:ln>
        </p:spPr>
      </p:pic>
      <p:sp>
        <p:nvSpPr>
          <p:cNvPr id="542" name="Google Shape;542;p55"/>
          <p:cNvSpPr txBox="1"/>
          <p:nvPr/>
        </p:nvSpPr>
        <p:spPr>
          <a:xfrm>
            <a:off x="337920" y="110778"/>
            <a:ext cx="1174533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Case study, probability of non-zero precipitation, 54-60 h forecast from 00 UTC 4 March 2019</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id="547" name="Google Shape;547;p56"/>
          <p:cNvPicPr preferRelativeResize="0"/>
          <p:nvPr/>
        </p:nvPicPr>
        <p:blipFill rotWithShape="1">
          <a:blip r:embed="rId3">
            <a:alphaModFix/>
          </a:blip>
          <a:srcRect b="0" l="0" r="0" t="0"/>
          <a:stretch/>
        </p:blipFill>
        <p:spPr>
          <a:xfrm>
            <a:off x="6210585" y="304715"/>
            <a:ext cx="4434555" cy="6553286"/>
          </a:xfrm>
          <a:prstGeom prst="rect">
            <a:avLst/>
          </a:prstGeom>
          <a:noFill/>
          <a:ln>
            <a:noFill/>
          </a:ln>
        </p:spPr>
      </p:pic>
      <p:sp>
        <p:nvSpPr>
          <p:cNvPr id="548" name="Google Shape;548;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49" name="Google Shape;549;p56"/>
          <p:cNvPicPr preferRelativeResize="0"/>
          <p:nvPr/>
        </p:nvPicPr>
        <p:blipFill rotWithShape="1">
          <a:blip r:embed="rId4">
            <a:alphaModFix/>
          </a:blip>
          <a:srcRect b="0" l="0" r="0" t="0"/>
          <a:stretch/>
        </p:blipFill>
        <p:spPr>
          <a:xfrm>
            <a:off x="1409986" y="304715"/>
            <a:ext cx="4434554" cy="6553285"/>
          </a:xfrm>
          <a:prstGeom prst="rect">
            <a:avLst/>
          </a:prstGeom>
          <a:noFill/>
          <a:ln>
            <a:noFill/>
          </a:ln>
        </p:spPr>
      </p:pic>
      <p:sp>
        <p:nvSpPr>
          <p:cNvPr id="550" name="Google Shape;550;p56"/>
          <p:cNvSpPr txBox="1"/>
          <p:nvPr/>
        </p:nvSpPr>
        <p:spPr>
          <a:xfrm>
            <a:off x="337920" y="110778"/>
            <a:ext cx="1174533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Case study, probability of non-zero precipitation, 54-60 h forecast from 00 UTC 4 March 2019</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57"/>
          <p:cNvPicPr preferRelativeResize="0"/>
          <p:nvPr/>
        </p:nvPicPr>
        <p:blipFill rotWithShape="1">
          <a:blip r:embed="rId3">
            <a:alphaModFix/>
          </a:blip>
          <a:srcRect b="0" l="0" r="0" t="0"/>
          <a:stretch/>
        </p:blipFill>
        <p:spPr>
          <a:xfrm>
            <a:off x="3102009" y="1181100"/>
            <a:ext cx="2990707" cy="4419600"/>
          </a:xfrm>
          <a:prstGeom prst="rect">
            <a:avLst/>
          </a:prstGeom>
          <a:noFill/>
          <a:ln>
            <a:noFill/>
          </a:ln>
        </p:spPr>
      </p:pic>
      <p:sp>
        <p:nvSpPr>
          <p:cNvPr id="556" name="Google Shape;556;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57" name="Google Shape;557;p57"/>
          <p:cNvPicPr preferRelativeResize="0"/>
          <p:nvPr/>
        </p:nvPicPr>
        <p:blipFill rotWithShape="1">
          <a:blip r:embed="rId4">
            <a:alphaModFix/>
          </a:blip>
          <a:srcRect b="0" l="0" r="0" t="0"/>
          <a:stretch/>
        </p:blipFill>
        <p:spPr>
          <a:xfrm>
            <a:off x="6210586" y="1181100"/>
            <a:ext cx="2990707" cy="4419600"/>
          </a:xfrm>
          <a:prstGeom prst="rect">
            <a:avLst/>
          </a:prstGeom>
          <a:noFill/>
          <a:ln>
            <a:noFill/>
          </a:ln>
        </p:spPr>
      </p:pic>
      <p:sp>
        <p:nvSpPr>
          <p:cNvPr id="558" name="Google Shape;558;p57"/>
          <p:cNvSpPr txBox="1"/>
          <p:nvPr/>
        </p:nvSpPr>
        <p:spPr>
          <a:xfrm>
            <a:off x="1364039" y="891540"/>
            <a:ext cx="5838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Raw</a:t>
            </a:r>
            <a:endParaRPr/>
          </a:p>
        </p:txBody>
      </p:sp>
      <p:sp>
        <p:nvSpPr>
          <p:cNvPr id="559" name="Google Shape;559;p57"/>
          <p:cNvSpPr txBox="1"/>
          <p:nvPr/>
        </p:nvSpPr>
        <p:spPr>
          <a:xfrm>
            <a:off x="3737044" y="900946"/>
            <a:ext cx="181921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Quantile mapped</a:t>
            </a:r>
            <a:endParaRPr/>
          </a:p>
        </p:txBody>
      </p:sp>
      <p:sp>
        <p:nvSpPr>
          <p:cNvPr id="560" name="Google Shape;560;p57"/>
          <p:cNvSpPr txBox="1"/>
          <p:nvPr/>
        </p:nvSpPr>
        <p:spPr>
          <a:xfrm>
            <a:off x="6259875" y="891540"/>
            <a:ext cx="28728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+weights to sorted members</a:t>
            </a:r>
            <a:endParaRPr/>
          </a:p>
        </p:txBody>
      </p:sp>
      <p:sp>
        <p:nvSpPr>
          <p:cNvPr id="561" name="Google Shape;561;p57"/>
          <p:cNvSpPr txBox="1"/>
          <p:nvPr/>
        </p:nvSpPr>
        <p:spPr>
          <a:xfrm>
            <a:off x="10066020" y="891540"/>
            <a:ext cx="1077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+dressing</a:t>
            </a:r>
            <a:endParaRPr/>
          </a:p>
        </p:txBody>
      </p:sp>
      <p:sp>
        <p:nvSpPr>
          <p:cNvPr id="562" name="Google Shape;562;p57"/>
          <p:cNvSpPr txBox="1"/>
          <p:nvPr/>
        </p:nvSpPr>
        <p:spPr>
          <a:xfrm>
            <a:off x="337920" y="110778"/>
            <a:ext cx="1174533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Case study, probability of non-zero precipitation, 54-60 h forecast from 00 UTC 4 March 2019</a:t>
            </a:r>
            <a:endParaRPr/>
          </a:p>
        </p:txBody>
      </p:sp>
      <p:pic>
        <p:nvPicPr>
          <p:cNvPr id="563" name="Google Shape;563;p57"/>
          <p:cNvPicPr preferRelativeResize="0"/>
          <p:nvPr/>
        </p:nvPicPr>
        <p:blipFill rotWithShape="1">
          <a:blip r:embed="rId5">
            <a:alphaModFix/>
          </a:blip>
          <a:srcRect b="0" l="0" r="0" t="0"/>
          <a:stretch/>
        </p:blipFill>
        <p:spPr>
          <a:xfrm>
            <a:off x="42722" y="1181100"/>
            <a:ext cx="2990707" cy="4419600"/>
          </a:xfrm>
          <a:prstGeom prst="rect">
            <a:avLst/>
          </a:prstGeom>
          <a:noFill/>
          <a:ln>
            <a:noFill/>
          </a:ln>
        </p:spPr>
      </p:pic>
      <p:pic>
        <p:nvPicPr>
          <p:cNvPr id="564" name="Google Shape;564;p57"/>
          <p:cNvPicPr preferRelativeResize="0"/>
          <p:nvPr/>
        </p:nvPicPr>
        <p:blipFill rotWithShape="1">
          <a:blip r:embed="rId6">
            <a:alphaModFix/>
          </a:blip>
          <a:srcRect b="0" l="0" r="0" t="0"/>
          <a:stretch/>
        </p:blipFill>
        <p:spPr>
          <a:xfrm>
            <a:off x="6142005" y="1181100"/>
            <a:ext cx="2990707" cy="4419600"/>
          </a:xfrm>
          <a:prstGeom prst="rect">
            <a:avLst/>
          </a:prstGeom>
          <a:noFill/>
          <a:ln>
            <a:noFill/>
          </a:ln>
        </p:spPr>
      </p:pic>
      <p:pic>
        <p:nvPicPr>
          <p:cNvPr id="565" name="Google Shape;565;p57"/>
          <p:cNvPicPr preferRelativeResize="0"/>
          <p:nvPr/>
        </p:nvPicPr>
        <p:blipFill rotWithShape="1">
          <a:blip r:embed="rId7">
            <a:alphaModFix/>
          </a:blip>
          <a:srcRect b="0" l="0" r="0" t="0"/>
          <a:stretch/>
        </p:blipFill>
        <p:spPr>
          <a:xfrm>
            <a:off x="9053736" y="1181100"/>
            <a:ext cx="2990706" cy="4419600"/>
          </a:xfrm>
          <a:prstGeom prst="rect">
            <a:avLst/>
          </a:prstGeom>
          <a:noFill/>
          <a:ln>
            <a:noFill/>
          </a:ln>
        </p:spPr>
      </p:pic>
      <p:sp>
        <p:nvSpPr>
          <p:cNvPr id="566" name="Google Shape;566;p57"/>
          <p:cNvSpPr txBox="1"/>
          <p:nvPr/>
        </p:nvSpPr>
        <p:spPr>
          <a:xfrm>
            <a:off x="5289380" y="475085"/>
            <a:ext cx="146706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FF0000"/>
                </a:solidFill>
                <a:latin typeface="Arial"/>
                <a:ea typeface="Arial"/>
                <a:cs typeface="Arial"/>
                <a:sym typeface="Arial"/>
              </a:rPr>
              <a:t>&gt; 10 mm</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8"/>
          <p:cNvSpPr txBox="1"/>
          <p:nvPr>
            <p:ph type="title"/>
          </p:nvPr>
        </p:nvSpPr>
        <p:spPr>
          <a:xfrm>
            <a:off x="435864" y="262714"/>
            <a:ext cx="10515600" cy="81262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5454"/>
              <a:buNone/>
            </a:pPr>
            <a:r>
              <a:rPr b="1" lang="en-US"/>
              <a:t>Case study, raw ensemble, probability &gt; 1 mm</a:t>
            </a:r>
            <a:endParaRPr/>
          </a:p>
        </p:txBody>
      </p:sp>
      <p:sp>
        <p:nvSpPr>
          <p:cNvPr id="572" name="Google Shape;572;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73" name="Google Shape;573;p58"/>
          <p:cNvPicPr preferRelativeResize="0"/>
          <p:nvPr/>
        </p:nvPicPr>
        <p:blipFill rotWithShape="1">
          <a:blip r:embed="rId3">
            <a:alphaModFix/>
          </a:blip>
          <a:srcRect b="0" l="0" r="0" t="0"/>
          <a:stretch/>
        </p:blipFill>
        <p:spPr>
          <a:xfrm>
            <a:off x="0" y="914400"/>
            <a:ext cx="8229600" cy="5943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59"/>
          <p:cNvSpPr txBox="1"/>
          <p:nvPr>
            <p:ph type="title"/>
          </p:nvPr>
        </p:nvSpPr>
        <p:spPr>
          <a:xfrm>
            <a:off x="435864" y="262714"/>
            <a:ext cx="11356238" cy="81262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a:t>
            </a:r>
            <a:r>
              <a:rPr b="1" lang="en-US" sz="3600">
                <a:solidFill>
                  <a:srgbClr val="FF0000"/>
                </a:solidFill>
              </a:rPr>
              <a:t>quantile-mapped</a:t>
            </a:r>
            <a:r>
              <a:rPr b="1" lang="en-US" sz="3600"/>
              <a:t> ensemble, probability &gt; 1 mm</a:t>
            </a:r>
            <a:endParaRPr/>
          </a:p>
        </p:txBody>
      </p:sp>
      <p:sp>
        <p:nvSpPr>
          <p:cNvPr id="579" name="Google Shape;579;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80" name="Google Shape;580;p59"/>
          <p:cNvPicPr preferRelativeResize="0"/>
          <p:nvPr/>
        </p:nvPicPr>
        <p:blipFill rotWithShape="1">
          <a:blip r:embed="rId3">
            <a:alphaModFix/>
          </a:blip>
          <a:srcRect b="0" l="0" r="0" t="0"/>
          <a:stretch/>
        </p:blipFill>
        <p:spPr>
          <a:xfrm>
            <a:off x="0" y="914400"/>
            <a:ext cx="8229600" cy="5943600"/>
          </a:xfrm>
          <a:prstGeom prst="rect">
            <a:avLst/>
          </a:prstGeom>
          <a:noFill/>
          <a:ln>
            <a:noFill/>
          </a:ln>
        </p:spPr>
      </p:pic>
      <p:sp>
        <p:nvSpPr>
          <p:cNvPr id="581" name="Google Shape;581;p59"/>
          <p:cNvSpPr txBox="1"/>
          <p:nvPr/>
        </p:nvSpPr>
        <p:spPr>
          <a:xfrm>
            <a:off x="8315269" y="1616659"/>
            <a:ext cx="3333861"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The increase in terrain-related</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detail relative to raw in the </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mountainous western US is </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the major difference you’ll</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see in the following slides.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60"/>
          <p:cNvPicPr preferRelativeResize="0"/>
          <p:nvPr/>
        </p:nvPicPr>
        <p:blipFill rotWithShape="1">
          <a:blip r:embed="rId3">
            <a:alphaModFix/>
          </a:blip>
          <a:srcRect b="0" l="0" r="0" t="0"/>
          <a:stretch/>
        </p:blipFill>
        <p:spPr>
          <a:xfrm>
            <a:off x="0" y="914400"/>
            <a:ext cx="8229600" cy="5943600"/>
          </a:xfrm>
          <a:prstGeom prst="rect">
            <a:avLst/>
          </a:prstGeom>
          <a:noFill/>
          <a:ln>
            <a:noFill/>
          </a:ln>
        </p:spPr>
      </p:pic>
      <p:sp>
        <p:nvSpPr>
          <p:cNvPr id="587" name="Google Shape;587;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88" name="Google Shape;588;p60"/>
          <p:cNvSpPr txBox="1"/>
          <p:nvPr>
            <p:ph type="title"/>
          </p:nvPr>
        </p:nvSpPr>
        <p:spPr>
          <a:xfrm>
            <a:off x="435864" y="262714"/>
            <a:ext cx="11356238" cy="81262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quantile-mapped &amp; </a:t>
            </a:r>
            <a:r>
              <a:rPr b="1" lang="en-US" sz="3600">
                <a:solidFill>
                  <a:srgbClr val="FF0000"/>
                </a:solidFill>
              </a:rPr>
              <a:t>weighted</a:t>
            </a:r>
            <a:r>
              <a:rPr b="1" lang="en-US" sz="3600"/>
              <a:t> ensemble, probability &gt; 1 mm</a:t>
            </a:r>
            <a:endParaRPr/>
          </a:p>
        </p:txBody>
      </p:sp>
      <p:sp>
        <p:nvSpPr>
          <p:cNvPr id="589" name="Google Shape;589;p60"/>
          <p:cNvSpPr txBox="1"/>
          <p:nvPr/>
        </p:nvSpPr>
        <p:spPr>
          <a:xfrm>
            <a:off x="8229600" y="1543508"/>
            <a:ext cx="3854517"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The weighting tends to make </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the forecasts less sharp.</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95" name="Google Shape;595;p61"/>
          <p:cNvPicPr preferRelativeResize="0"/>
          <p:nvPr/>
        </p:nvPicPr>
        <p:blipFill rotWithShape="1">
          <a:blip r:embed="rId3">
            <a:alphaModFix/>
          </a:blip>
          <a:srcRect b="0" l="0" r="0" t="0"/>
          <a:stretch/>
        </p:blipFill>
        <p:spPr>
          <a:xfrm>
            <a:off x="0" y="914400"/>
            <a:ext cx="8229600" cy="5943600"/>
          </a:xfrm>
          <a:prstGeom prst="rect">
            <a:avLst/>
          </a:prstGeom>
          <a:noFill/>
          <a:ln>
            <a:noFill/>
          </a:ln>
        </p:spPr>
      </p:pic>
      <p:sp>
        <p:nvSpPr>
          <p:cNvPr id="596" name="Google Shape;596;p61"/>
          <p:cNvSpPr txBox="1"/>
          <p:nvPr>
            <p:ph type="title"/>
          </p:nvPr>
        </p:nvSpPr>
        <p:spPr>
          <a:xfrm>
            <a:off x="435864" y="262714"/>
            <a:ext cx="11356238" cy="81262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quantile-mapped &amp; weighted, </a:t>
            </a:r>
            <a:r>
              <a:rPr b="1" lang="en-US" sz="3600">
                <a:solidFill>
                  <a:srgbClr val="FF0000"/>
                </a:solidFill>
              </a:rPr>
              <a:t>dressed</a:t>
            </a:r>
            <a:r>
              <a:rPr b="1" lang="en-US" sz="3600"/>
              <a:t> ensemble, probability &gt; 1 mm</a:t>
            </a:r>
            <a:endParaRPr/>
          </a:p>
        </p:txBody>
      </p:sp>
      <p:sp>
        <p:nvSpPr>
          <p:cNvPr id="597" name="Google Shape;597;p61"/>
          <p:cNvSpPr txBox="1"/>
          <p:nvPr/>
        </p:nvSpPr>
        <p:spPr>
          <a:xfrm>
            <a:off x="8237754" y="1521562"/>
            <a:ext cx="3116046"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For this particular 1 mm </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threshold, there isn’t much</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change with the inclusion of</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dressing.</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603" name="Google Shape;603;p62"/>
          <p:cNvPicPr preferRelativeResize="0"/>
          <p:nvPr/>
        </p:nvPicPr>
        <p:blipFill rotWithShape="1">
          <a:blip r:embed="rId3">
            <a:alphaModFix/>
          </a:blip>
          <a:srcRect b="0" l="0" r="0" t="0"/>
          <a:stretch/>
        </p:blipFill>
        <p:spPr>
          <a:xfrm>
            <a:off x="6846570" y="0"/>
            <a:ext cx="5143500" cy="6858000"/>
          </a:xfrm>
          <a:prstGeom prst="rect">
            <a:avLst/>
          </a:prstGeom>
          <a:noFill/>
          <a:ln>
            <a:noFill/>
          </a:ln>
        </p:spPr>
      </p:pic>
      <p:pic>
        <p:nvPicPr>
          <p:cNvPr id="604" name="Google Shape;604;p62"/>
          <p:cNvPicPr preferRelativeResize="0"/>
          <p:nvPr/>
        </p:nvPicPr>
        <p:blipFill rotWithShape="1">
          <a:blip r:embed="rId4">
            <a:alphaModFix/>
          </a:blip>
          <a:srcRect b="0" l="0" r="0" t="0"/>
          <a:stretch/>
        </p:blipFill>
        <p:spPr>
          <a:xfrm>
            <a:off x="396240" y="4428172"/>
            <a:ext cx="6118001" cy="2118995"/>
          </a:xfrm>
          <a:prstGeom prst="rect">
            <a:avLst/>
          </a:prstGeom>
          <a:noFill/>
          <a:ln>
            <a:noFill/>
          </a:ln>
        </p:spPr>
      </p:pic>
      <p:sp>
        <p:nvSpPr>
          <p:cNvPr id="605" name="Google Shape;605;p62"/>
          <p:cNvSpPr txBox="1"/>
          <p:nvPr/>
        </p:nvSpPr>
        <p:spPr>
          <a:xfrm>
            <a:off x="320040" y="1375033"/>
            <a:ext cx="6027420"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 Closest-ranked member statistics converted to a fraction between 0 and 1.  Repeat over many cases, grid points.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2. Mean and standard deviation of this statistic is tallied as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 function of quantile-mapped ensemble-mean amount.</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 Beta distribution parameters are fit based on the sample mean and variance.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4. LOWESS smoothed parameter estimates also</a:t>
            </a:r>
            <a:endParaRPr/>
          </a:p>
        </p:txBody>
      </p:sp>
      <p:sp>
        <p:nvSpPr>
          <p:cNvPr id="606" name="Google Shape;606;p62"/>
          <p:cNvSpPr txBox="1"/>
          <p:nvPr/>
        </p:nvSpPr>
        <p:spPr>
          <a:xfrm>
            <a:off x="396240" y="253136"/>
            <a:ext cx="657744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Arial"/>
                <a:ea typeface="Arial"/>
                <a:cs typeface="Arial"/>
                <a:sym typeface="Arial"/>
              </a:rPr>
              <a:t>Estimating closest-member histograms from fitted</a:t>
            </a:r>
            <a:endParaRPr/>
          </a:p>
          <a:p>
            <a:pPr indent="0" lvl="0" marL="0" marR="0" rtl="0" algn="l">
              <a:lnSpc>
                <a:spcPct val="100000"/>
              </a:lnSpc>
              <a:spcBef>
                <a:spcPts val="0"/>
              </a:spcBef>
              <a:spcAft>
                <a:spcPts val="0"/>
              </a:spcAft>
              <a:buNone/>
            </a:pPr>
            <a:r>
              <a:rPr b="1" i="0" lang="en-US" sz="2400" u="none" cap="none" strike="noStrike">
                <a:solidFill>
                  <a:srgbClr val="000000"/>
                </a:solidFill>
                <a:latin typeface="Arial"/>
                <a:ea typeface="Arial"/>
                <a:cs typeface="Arial"/>
                <a:sym typeface="Arial"/>
              </a:rPr>
              <a:t>beta distributions.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MEFP for precipitation (highly simplified)</a:t>
            </a:r>
            <a:endParaRPr/>
          </a:p>
        </p:txBody>
      </p:sp>
      <p:sp>
        <p:nvSpPr>
          <p:cNvPr id="141" name="Google Shape;141;p5"/>
          <p:cNvSpPr/>
          <p:nvPr/>
        </p:nvSpPr>
        <p:spPr>
          <a:xfrm>
            <a:off x="138988" y="2416616"/>
            <a:ext cx="2618841" cy="737082"/>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Single-valued forecast time series to +7 days </a:t>
            </a:r>
            <a:endParaRPr b="0" i="0" sz="1400" u="none" cap="none" strike="noStrike">
              <a:solidFill>
                <a:srgbClr val="000000"/>
              </a:solidFill>
              <a:latin typeface="Arial"/>
              <a:ea typeface="Arial"/>
              <a:cs typeface="Arial"/>
              <a:sym typeface="Arial"/>
            </a:endParaRPr>
          </a:p>
        </p:txBody>
      </p:sp>
      <p:sp>
        <p:nvSpPr>
          <p:cNvPr id="142" name="Google Shape;142;p5"/>
          <p:cNvSpPr/>
          <p:nvPr/>
        </p:nvSpPr>
        <p:spPr>
          <a:xfrm>
            <a:off x="117043" y="3371472"/>
            <a:ext cx="2618841" cy="987552"/>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ensemble mean from multiple forecast models up to +1 year</a:t>
            </a:r>
            <a:endParaRPr b="0" i="0" sz="1400" u="none" cap="none" strike="noStrike">
              <a:solidFill>
                <a:srgbClr val="000000"/>
              </a:solidFill>
              <a:latin typeface="Arial"/>
              <a:ea typeface="Arial"/>
              <a:cs typeface="Arial"/>
              <a:sym typeface="Arial"/>
            </a:endParaRPr>
          </a:p>
        </p:txBody>
      </p:sp>
      <p:sp>
        <p:nvSpPr>
          <p:cNvPr id="143" name="Google Shape;143;p5"/>
          <p:cNvSpPr/>
          <p:nvPr/>
        </p:nvSpPr>
        <p:spPr>
          <a:xfrm>
            <a:off x="2947623" y="1912599"/>
            <a:ext cx="7381439" cy="3627462"/>
          </a:xfrm>
          <a:prstGeom prst="rect">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p5"/>
          <p:cNvSpPr/>
          <p:nvPr/>
        </p:nvSpPr>
        <p:spPr>
          <a:xfrm>
            <a:off x="138988" y="4665340"/>
            <a:ext cx="2618841" cy="469392"/>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precipitation analyses</a:t>
            </a:r>
            <a:endParaRPr b="0" i="0" sz="1400" u="none" cap="none" strike="noStrike">
              <a:solidFill>
                <a:srgbClr val="000000"/>
              </a:solidFill>
              <a:latin typeface="Arial"/>
              <a:ea typeface="Arial"/>
              <a:cs typeface="Arial"/>
              <a:sym typeface="Arial"/>
            </a:endParaRPr>
          </a:p>
        </p:txBody>
      </p:sp>
      <p:cxnSp>
        <p:nvCxnSpPr>
          <p:cNvPr id="145" name="Google Shape;145;p5"/>
          <p:cNvCxnSpPr>
            <a:stCxn id="141" idx="3"/>
          </p:cNvCxnSpPr>
          <p:nvPr/>
        </p:nvCxnSpPr>
        <p:spPr>
          <a:xfrm>
            <a:off x="2757829" y="2785157"/>
            <a:ext cx="430800" cy="0"/>
          </a:xfrm>
          <a:prstGeom prst="straightConnector1">
            <a:avLst/>
          </a:prstGeom>
          <a:noFill/>
          <a:ln cap="flat" cmpd="sng" w="57150">
            <a:solidFill>
              <a:schemeClr val="accent1"/>
            </a:solidFill>
            <a:prstDash val="solid"/>
            <a:miter lim="800000"/>
            <a:headEnd len="sm" w="sm" type="none"/>
            <a:tailEnd len="med" w="med" type="triangle"/>
          </a:ln>
        </p:spPr>
      </p:cxnSp>
      <p:cxnSp>
        <p:nvCxnSpPr>
          <p:cNvPr id="146" name="Google Shape;146;p5"/>
          <p:cNvCxnSpPr>
            <a:stCxn id="142" idx="3"/>
          </p:cNvCxnSpPr>
          <p:nvPr/>
        </p:nvCxnSpPr>
        <p:spPr>
          <a:xfrm>
            <a:off x="2735884" y="3865248"/>
            <a:ext cx="7870200" cy="22200"/>
          </a:xfrm>
          <a:prstGeom prst="straightConnector1">
            <a:avLst/>
          </a:prstGeom>
          <a:noFill/>
          <a:ln cap="flat" cmpd="sng" w="57150">
            <a:solidFill>
              <a:schemeClr val="accent1"/>
            </a:solidFill>
            <a:prstDash val="solid"/>
            <a:miter lim="800000"/>
            <a:headEnd len="sm" w="sm" type="none"/>
            <a:tailEnd len="med" w="med" type="triangle"/>
          </a:ln>
        </p:spPr>
      </p:cxnSp>
      <p:cxnSp>
        <p:nvCxnSpPr>
          <p:cNvPr id="147" name="Google Shape;147;p5"/>
          <p:cNvCxnSpPr>
            <a:stCxn id="144" idx="3"/>
          </p:cNvCxnSpPr>
          <p:nvPr/>
        </p:nvCxnSpPr>
        <p:spPr>
          <a:xfrm>
            <a:off x="2757829" y="4900036"/>
            <a:ext cx="430800" cy="0"/>
          </a:xfrm>
          <a:prstGeom prst="straightConnector1">
            <a:avLst/>
          </a:prstGeom>
          <a:noFill/>
          <a:ln cap="flat" cmpd="sng" w="57150">
            <a:solidFill>
              <a:schemeClr val="accent1"/>
            </a:solidFill>
            <a:prstDash val="solid"/>
            <a:miter lim="800000"/>
            <a:headEnd len="sm" w="sm" type="none"/>
            <a:tailEnd len="med" w="med" type="triangle"/>
          </a:ln>
        </p:spPr>
      </p:cxnSp>
      <p:sp>
        <p:nvSpPr>
          <p:cNvPr id="148" name="Google Shape;148;p5"/>
          <p:cNvSpPr/>
          <p:nvPr/>
        </p:nvSpPr>
        <p:spPr>
          <a:xfrm>
            <a:off x="3188545" y="2324646"/>
            <a:ext cx="1222521" cy="3079699"/>
          </a:xfrm>
          <a:prstGeom prst="roundRect">
            <a:avLst>
              <a:gd fmla="val 16667" name="adj"/>
            </a:avLst>
          </a:prstGeom>
          <a:solidFill>
            <a:srgbClr val="BF9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Normal</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quantile transform</a:t>
            </a:r>
            <a:endParaRPr b="0" i="0" sz="1200" u="none" cap="none" strike="noStrike">
              <a:solidFill>
                <a:srgbClr val="000000"/>
              </a:solidFill>
              <a:latin typeface="Arial"/>
              <a:ea typeface="Arial"/>
              <a:cs typeface="Arial"/>
              <a:sym typeface="Arial"/>
            </a:endParaRPr>
          </a:p>
        </p:txBody>
      </p:sp>
      <p:sp>
        <p:nvSpPr>
          <p:cNvPr id="149" name="Google Shape;149;p5"/>
          <p:cNvSpPr/>
          <p:nvPr/>
        </p:nvSpPr>
        <p:spPr>
          <a:xfrm>
            <a:off x="4632553" y="2324645"/>
            <a:ext cx="1698325" cy="3079699"/>
          </a:xfrm>
          <a:prstGeom prst="roundRect">
            <a:avLst>
              <a:gd fmla="val 16667" name="adj"/>
            </a:avLst>
          </a:prstGeom>
          <a:solidFill>
            <a:srgbClr val="BF9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precipitation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intermittency</a:t>
            </a:r>
            <a:endParaRPr b="0" i="0" sz="1400" u="none" cap="none" strike="noStrike">
              <a:solidFill>
                <a:srgbClr val="000000"/>
              </a:solidFill>
              <a:latin typeface="Arial"/>
              <a:ea typeface="Arial"/>
              <a:cs typeface="Arial"/>
              <a:sym typeface="Arial"/>
            </a:endParaRPr>
          </a:p>
        </p:txBody>
      </p:sp>
      <p:sp>
        <p:nvSpPr>
          <p:cNvPr id="150" name="Google Shape;150;p5"/>
          <p:cNvSpPr/>
          <p:nvPr/>
        </p:nvSpPr>
        <p:spPr>
          <a:xfrm>
            <a:off x="6515562" y="2324644"/>
            <a:ext cx="1775003" cy="3079699"/>
          </a:xfrm>
          <a:prstGeom prst="roundRect">
            <a:avLst>
              <a:gd fmla="val 16667" name="adj"/>
            </a:avLst>
          </a:prstGeom>
          <a:solidFill>
            <a:srgbClr val="BF9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conditional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probability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of</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F | O</a:t>
            </a:r>
            <a:endParaRPr b="0" i="0" sz="1400" u="none" cap="none" strike="noStrike">
              <a:solidFill>
                <a:srgbClr val="000000"/>
              </a:solidFill>
              <a:latin typeface="Arial"/>
              <a:ea typeface="Arial"/>
              <a:cs typeface="Arial"/>
              <a:sym typeface="Arial"/>
            </a:endParaRPr>
          </a:p>
        </p:txBody>
      </p:sp>
      <p:sp>
        <p:nvSpPr>
          <p:cNvPr id="151" name="Google Shape;151;p5"/>
          <p:cNvSpPr/>
          <p:nvPr/>
        </p:nvSpPr>
        <p:spPr>
          <a:xfrm>
            <a:off x="8474445" y="2352318"/>
            <a:ext cx="1729033" cy="3079699"/>
          </a:xfrm>
          <a:prstGeom prst="roundRect">
            <a:avLst>
              <a:gd fmla="val 16667" name="adj"/>
            </a:avLst>
          </a:prstGeom>
          <a:solidFill>
            <a:srgbClr val="BF9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Schaake</a:t>
            </a:r>
            <a:endParaRPr b="0" i="0" sz="2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shuffle</a:t>
            </a:r>
            <a:endParaRPr b="0" i="0" sz="1400" u="none" cap="none" strike="noStrike">
              <a:solidFill>
                <a:srgbClr val="000000"/>
              </a:solidFill>
              <a:latin typeface="Arial"/>
              <a:ea typeface="Arial"/>
              <a:cs typeface="Arial"/>
              <a:sym typeface="Arial"/>
            </a:endParaRPr>
          </a:p>
        </p:txBody>
      </p:sp>
      <p:sp>
        <p:nvSpPr>
          <p:cNvPr id="152" name="Google Shape;152;p5"/>
          <p:cNvSpPr/>
          <p:nvPr/>
        </p:nvSpPr>
        <p:spPr>
          <a:xfrm>
            <a:off x="10434132" y="2324644"/>
            <a:ext cx="1631290" cy="61112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synthetic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member 1</a:t>
            </a:r>
            <a:endParaRPr b="0" i="0" sz="1400" u="none" cap="none" strike="noStrike">
              <a:solidFill>
                <a:srgbClr val="000000"/>
              </a:solidFill>
              <a:latin typeface="Arial"/>
              <a:ea typeface="Arial"/>
              <a:cs typeface="Arial"/>
              <a:sym typeface="Arial"/>
            </a:endParaRPr>
          </a:p>
        </p:txBody>
      </p:sp>
      <p:sp>
        <p:nvSpPr>
          <p:cNvPr id="153" name="Google Shape;153;p5"/>
          <p:cNvSpPr/>
          <p:nvPr/>
        </p:nvSpPr>
        <p:spPr>
          <a:xfrm>
            <a:off x="10454820" y="3074501"/>
            <a:ext cx="1631290" cy="61112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synthetic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member 2</a:t>
            </a:r>
            <a:endParaRPr b="0" i="0" sz="1400" u="none" cap="none" strike="noStrike">
              <a:solidFill>
                <a:srgbClr val="000000"/>
              </a:solidFill>
              <a:latin typeface="Arial"/>
              <a:ea typeface="Arial"/>
              <a:cs typeface="Arial"/>
              <a:sym typeface="Arial"/>
            </a:endParaRPr>
          </a:p>
        </p:txBody>
      </p:sp>
      <p:sp>
        <p:nvSpPr>
          <p:cNvPr id="154" name="Google Shape;154;p5"/>
          <p:cNvSpPr txBox="1"/>
          <p:nvPr/>
        </p:nvSpPr>
        <p:spPr>
          <a:xfrm>
            <a:off x="10999359" y="3913269"/>
            <a:ext cx="3433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155" name="Google Shape;155;p5"/>
          <p:cNvSpPr/>
          <p:nvPr/>
        </p:nvSpPr>
        <p:spPr>
          <a:xfrm>
            <a:off x="10434132" y="4409685"/>
            <a:ext cx="1631290" cy="61112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synthetic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member n</a:t>
            </a:r>
            <a:endParaRPr b="0" i="0" sz="1400" u="none" cap="none" strike="noStrike">
              <a:solidFill>
                <a:srgbClr val="000000"/>
              </a:solidFill>
              <a:latin typeface="Arial"/>
              <a:ea typeface="Arial"/>
              <a:cs typeface="Arial"/>
              <a:sym typeface="Arial"/>
            </a:endParaRPr>
          </a:p>
        </p:txBody>
      </p:sp>
      <p:sp>
        <p:nvSpPr>
          <p:cNvPr id="156" name="Google Shape;156;p5"/>
          <p:cNvSpPr txBox="1"/>
          <p:nvPr>
            <p:ph idx="12" type="sldNum"/>
          </p:nvPr>
        </p:nvSpPr>
        <p:spPr>
          <a:xfrm>
            <a:off x="9087825" y="6336063"/>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57" name="Google Shape;157;p5"/>
          <p:cNvSpPr txBox="1"/>
          <p:nvPr/>
        </p:nvSpPr>
        <p:spPr>
          <a:xfrm>
            <a:off x="1062275" y="5918325"/>
            <a:ext cx="10128000"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0000"/>
                </a:solidFill>
                <a:latin typeface="Calibri"/>
                <a:ea typeface="Calibri"/>
                <a:cs typeface="Calibri"/>
                <a:sym typeface="Calibri"/>
              </a:rPr>
              <a:t>Each of these imparts some statistical assumptions</a:t>
            </a:r>
            <a:r>
              <a:rPr b="0" i="0" lang="en-US" sz="1400" u="none" cap="none" strike="noStrike">
                <a:solidFill>
                  <a:srgbClr val="000000"/>
                </a:solidFill>
                <a:latin typeface="Arial"/>
                <a:ea typeface="Arial"/>
                <a:cs typeface="Arial"/>
                <a:sym typeface="Arial"/>
              </a:rPr>
              <a:t> </a:t>
            </a:r>
            <a:r>
              <a:rPr b="0" i="0" lang="en-US" sz="2400" u="none" cap="none" strike="noStrike">
                <a:solidFill>
                  <a:srgbClr val="FF0000"/>
                </a:solidFill>
                <a:latin typeface="Calibri"/>
                <a:ea typeface="Calibri"/>
                <a:cs typeface="Calibri"/>
                <a:sym typeface="Calibri"/>
              </a:rPr>
              <a:t>that may not be valid in all circumstances.  We can work with your staff to collaboratively examine them.</a:t>
            </a:r>
            <a:endParaRPr b="0" i="0" sz="1400" u="none" cap="none" strike="noStrike">
              <a:solidFill>
                <a:srgbClr val="000000"/>
              </a:solidFill>
              <a:latin typeface="Arial"/>
              <a:ea typeface="Arial"/>
              <a:cs typeface="Arial"/>
              <a:sym typeface="Arial"/>
            </a:endParaRPr>
          </a:p>
        </p:txBody>
      </p:sp>
      <p:cxnSp>
        <p:nvCxnSpPr>
          <p:cNvPr id="158" name="Google Shape;158;p5"/>
          <p:cNvCxnSpPr/>
          <p:nvPr/>
        </p:nvCxnSpPr>
        <p:spPr>
          <a:xfrm rot="10800000">
            <a:off x="6771503" y="5583964"/>
            <a:ext cx="0" cy="395816"/>
          </a:xfrm>
          <a:prstGeom prst="straightConnector1">
            <a:avLst/>
          </a:prstGeom>
          <a:noFill/>
          <a:ln cap="flat" cmpd="sng" w="38100">
            <a:solidFill>
              <a:srgbClr val="FF0000"/>
            </a:solidFill>
            <a:prstDash val="solid"/>
            <a:miter lim="800000"/>
            <a:headEnd len="sm" w="sm" type="none"/>
            <a:tailEnd len="med" w="med" type="triangl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63"/>
          <p:cNvPicPr preferRelativeResize="0"/>
          <p:nvPr>
            <p:ph idx="1" type="body"/>
          </p:nvPr>
        </p:nvPicPr>
        <p:blipFill rotWithShape="1">
          <a:blip r:embed="rId3">
            <a:alphaModFix/>
          </a:blip>
          <a:srcRect b="0" l="0" r="0" t="0"/>
          <a:stretch/>
        </p:blipFill>
        <p:spPr>
          <a:xfrm>
            <a:off x="919876" y="194945"/>
            <a:ext cx="9789795" cy="6526530"/>
          </a:xfrm>
          <a:prstGeom prst="rect">
            <a:avLst/>
          </a:prstGeom>
          <a:noFill/>
          <a:ln>
            <a:noFill/>
          </a:ln>
        </p:spPr>
      </p:pic>
      <p:sp>
        <p:nvSpPr>
          <p:cNvPr id="612" name="Google Shape;612;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618" name="Google Shape;618;p64"/>
          <p:cNvPicPr preferRelativeResize="0"/>
          <p:nvPr/>
        </p:nvPicPr>
        <p:blipFill rotWithShape="1">
          <a:blip r:embed="rId3">
            <a:alphaModFix/>
          </a:blip>
          <a:srcRect b="0" l="0" r="0" t="0"/>
          <a:stretch/>
        </p:blipFill>
        <p:spPr>
          <a:xfrm>
            <a:off x="114300" y="0"/>
            <a:ext cx="6324600" cy="6851650"/>
          </a:xfrm>
          <a:prstGeom prst="rect">
            <a:avLst/>
          </a:prstGeom>
          <a:noFill/>
          <a:ln>
            <a:noFill/>
          </a:ln>
        </p:spPr>
      </p:pic>
      <p:sp>
        <p:nvSpPr>
          <p:cNvPr id="619" name="Google Shape;619;p64"/>
          <p:cNvSpPr txBox="1"/>
          <p:nvPr/>
        </p:nvSpPr>
        <p:spPr>
          <a:xfrm>
            <a:off x="6903720" y="1234440"/>
            <a:ext cx="4857740"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To the extent that we can use  fitted distributions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to estimate the closest-member histograms and</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their exceedance distribution function, they</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do suggest that the shapes of these functions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may change radically at higher precipitation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amounts.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FF0000"/>
                </a:solidFill>
                <a:latin typeface="Arial"/>
                <a:ea typeface="Arial"/>
                <a:cs typeface="Arial"/>
                <a:sym typeface="Arial"/>
              </a:rPr>
              <a:t>This suggests that the closest-member histograms</a:t>
            </a:r>
            <a:endParaRPr/>
          </a:p>
          <a:p>
            <a:pPr indent="0" lvl="0" marL="0" marR="0" rtl="0" algn="l">
              <a:lnSpc>
                <a:spcPct val="100000"/>
              </a:lnSpc>
              <a:spcBef>
                <a:spcPts val="0"/>
              </a:spcBef>
              <a:spcAft>
                <a:spcPts val="0"/>
              </a:spcAft>
              <a:buNone/>
            </a:pPr>
            <a:r>
              <a:rPr b="0" i="0" lang="en-US" sz="1400" u="none" cap="none" strike="noStrike">
                <a:solidFill>
                  <a:srgbClr val="FF0000"/>
                </a:solidFill>
                <a:latin typeface="Arial"/>
                <a:ea typeface="Arial"/>
                <a:cs typeface="Arial"/>
                <a:sym typeface="Arial"/>
              </a:rPr>
              <a:t>highest category of 15 mm isn’t very useful</a:t>
            </a:r>
            <a:endParaRPr/>
          </a:p>
          <a:p>
            <a:pPr indent="0" lvl="0" marL="0" marR="0" rtl="0" algn="l">
              <a:lnSpc>
                <a:spcPct val="100000"/>
              </a:lnSpc>
              <a:spcBef>
                <a:spcPts val="0"/>
              </a:spcBef>
              <a:spcAft>
                <a:spcPts val="0"/>
              </a:spcAft>
              <a:buNone/>
            </a:pPr>
            <a:r>
              <a:rPr b="0" i="0" lang="en-US" sz="1400" u="none" cap="none" strike="noStrike">
                <a:solidFill>
                  <a:srgbClr val="FF0000"/>
                </a:solidFill>
                <a:latin typeface="Arial"/>
                <a:ea typeface="Arial"/>
                <a:cs typeface="Arial"/>
                <a:sym typeface="Arial"/>
              </a:rPr>
              <a:t>for re-weighting ensembles with means of 25 or </a:t>
            </a:r>
            <a:endParaRPr/>
          </a:p>
          <a:p>
            <a:pPr indent="0" lvl="0" marL="0" marR="0" rtl="0" algn="l">
              <a:lnSpc>
                <a:spcPct val="100000"/>
              </a:lnSpc>
              <a:spcBef>
                <a:spcPts val="0"/>
              </a:spcBef>
              <a:spcAft>
                <a:spcPts val="0"/>
              </a:spcAft>
              <a:buNone/>
            </a:pPr>
            <a:r>
              <a:rPr b="0" i="0" lang="en-US" sz="1400" u="none" cap="none" strike="noStrike">
                <a:solidFill>
                  <a:srgbClr val="FF0000"/>
                </a:solidFill>
                <a:latin typeface="Arial"/>
                <a:ea typeface="Arial"/>
                <a:cs typeface="Arial"/>
                <a:sym typeface="Arial"/>
              </a:rPr>
              <a:t>50 mm.</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65"/>
          <p:cNvSpPr txBox="1"/>
          <p:nvPr>
            <p:ph type="title"/>
          </p:nvPr>
        </p:nvSpPr>
        <p:spPr>
          <a:xfrm>
            <a:off x="8103979" y="1468835"/>
            <a:ext cx="3291841" cy="316811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5454"/>
              <a:buNone/>
            </a:pPr>
            <a:r>
              <a:rPr b="1" lang="en-US"/>
              <a:t>A web page for real-time GEFSv12 postprocessed forecasts (under construction).</a:t>
            </a:r>
            <a:endParaRPr/>
          </a:p>
        </p:txBody>
      </p:sp>
      <p:sp>
        <p:nvSpPr>
          <p:cNvPr id="625" name="Google Shape;625;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626" name="Google Shape;626;p65"/>
          <p:cNvSpPr txBox="1"/>
          <p:nvPr/>
        </p:nvSpPr>
        <p:spPr>
          <a:xfrm>
            <a:off x="1876925" y="189400"/>
            <a:ext cx="566504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https://www.psl.noaa.gov/forecasts/GQM/</a:t>
            </a:r>
            <a:endParaRPr b="0" i="0" sz="1400" u="none" cap="none" strike="noStrike">
              <a:solidFill>
                <a:srgbClr val="000000"/>
              </a:solidFill>
              <a:latin typeface="Arial"/>
              <a:ea typeface="Arial"/>
              <a:cs typeface="Arial"/>
              <a:sym typeface="Arial"/>
            </a:endParaRPr>
          </a:p>
        </p:txBody>
      </p:sp>
      <p:pic>
        <p:nvPicPr>
          <p:cNvPr id="627" name="Google Shape;627;p65"/>
          <p:cNvPicPr preferRelativeResize="0"/>
          <p:nvPr/>
        </p:nvPicPr>
        <p:blipFill rotWithShape="1">
          <a:blip r:embed="rId3">
            <a:alphaModFix/>
          </a:blip>
          <a:srcRect b="0" l="0" r="0" t="0"/>
          <a:stretch/>
        </p:blipFill>
        <p:spPr>
          <a:xfrm>
            <a:off x="0" y="921714"/>
            <a:ext cx="8103979" cy="5672785"/>
          </a:xfrm>
          <a:prstGeom prst="rect">
            <a:avLst/>
          </a:prstGeom>
          <a:noFill/>
          <a:ln>
            <a:noFill/>
          </a:ln>
        </p:spPr>
      </p:pic>
      <p:sp>
        <p:nvSpPr>
          <p:cNvPr id="628" name="Google Shape;628;p65"/>
          <p:cNvSpPr txBox="1"/>
          <p:nvPr/>
        </p:nvSpPr>
        <p:spPr>
          <a:xfrm>
            <a:off x="8292353" y="6096001"/>
            <a:ext cx="185512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 Diana Stovern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Recent developments in NOAA: </a:t>
            </a:r>
            <a:endParaRPr/>
          </a:p>
          <a:p>
            <a:pPr indent="0" lvl="0" marL="0" rtl="0" algn="l">
              <a:lnSpc>
                <a:spcPct val="90000"/>
              </a:lnSpc>
              <a:spcBef>
                <a:spcPts val="0"/>
              </a:spcBef>
              <a:spcAft>
                <a:spcPts val="0"/>
              </a:spcAft>
              <a:buClr>
                <a:schemeClr val="dk1"/>
              </a:buClr>
              <a:buSzPts val="4400"/>
              <a:buFont typeface="Calibri"/>
              <a:buNone/>
            </a:pPr>
            <a:r>
              <a:rPr lang="en-US"/>
              <a:t>GEFSv12 and its calibration.</a:t>
            </a:r>
            <a:endParaRPr/>
          </a:p>
        </p:txBody>
      </p:sp>
      <p:sp>
        <p:nvSpPr>
          <p:cNvPr id="164" name="Google Shape;164;p6"/>
          <p:cNvSpPr txBox="1"/>
          <p:nvPr>
            <p:ph idx="1" type="body"/>
          </p:nvPr>
        </p:nvSpPr>
        <p:spPr>
          <a:xfrm>
            <a:off x="563270" y="1862512"/>
            <a:ext cx="10790530" cy="467640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a:t>Raw GEFSv12 ensemble forecasts are </a:t>
            </a:r>
            <a:r>
              <a:rPr b="1" lang="en-US"/>
              <a:t>much higher quality </a:t>
            </a:r>
            <a:r>
              <a:rPr lang="en-US"/>
              <a:t>than previous versions.  And with more spread, there is more information in the ensemble members (next slide).</a:t>
            </a:r>
            <a:endParaRPr/>
          </a:p>
          <a:p>
            <a:pPr indent="-228600" lvl="0" marL="228600" rtl="0" algn="l">
              <a:lnSpc>
                <a:spcPct val="90000"/>
              </a:lnSpc>
              <a:spcBef>
                <a:spcPts val="1000"/>
              </a:spcBef>
              <a:spcAft>
                <a:spcPts val="0"/>
              </a:spcAft>
              <a:buClr>
                <a:schemeClr val="dk1"/>
              </a:buClr>
              <a:buSzPct val="100000"/>
              <a:buChar char="•"/>
            </a:pPr>
            <a:r>
              <a:rPr lang="en-US"/>
              <a:t>20-year </a:t>
            </a:r>
            <a:r>
              <a:rPr b="1" lang="en-US"/>
              <a:t>reforecasts</a:t>
            </a:r>
            <a:r>
              <a:rPr lang="en-US"/>
              <a:t> for it are available.</a:t>
            </a:r>
            <a:endParaRPr/>
          </a:p>
          <a:p>
            <a:pPr indent="-228600" lvl="0" marL="228600" rtl="0" algn="l">
              <a:lnSpc>
                <a:spcPct val="90000"/>
              </a:lnSpc>
              <a:spcBef>
                <a:spcPts val="1000"/>
              </a:spcBef>
              <a:spcAft>
                <a:spcPts val="0"/>
              </a:spcAft>
              <a:buClr>
                <a:schemeClr val="dk1"/>
              </a:buClr>
              <a:buSzPct val="100000"/>
              <a:buChar char="•"/>
            </a:pPr>
            <a:r>
              <a:rPr lang="en-US"/>
              <a:t>Ensemble data are now saved at 3-hourly time steps.  </a:t>
            </a:r>
            <a:r>
              <a:rPr b="1" lang="en-US"/>
              <a:t>Intermittency</a:t>
            </a:r>
            <a:r>
              <a:rPr lang="en-US"/>
              <a:t> </a:t>
            </a:r>
            <a:r>
              <a:rPr b="1" lang="en-US"/>
              <a:t>is there.</a:t>
            </a:r>
            <a:endParaRPr/>
          </a:p>
          <a:p>
            <a:pPr indent="-228600" lvl="0" marL="228600" rtl="0" algn="l">
              <a:lnSpc>
                <a:spcPct val="90000"/>
              </a:lnSpc>
              <a:spcBef>
                <a:spcPts val="1000"/>
              </a:spcBef>
              <a:spcAft>
                <a:spcPts val="0"/>
              </a:spcAft>
              <a:buClr>
                <a:schemeClr val="dk1"/>
              </a:buClr>
              <a:buSzPct val="100000"/>
              <a:buChar char="•"/>
            </a:pPr>
            <a:r>
              <a:rPr lang="en-US"/>
              <a:t>PSL has several research projects related to GEFSv12.</a:t>
            </a:r>
            <a:endParaRPr/>
          </a:p>
          <a:p>
            <a:pPr indent="-240030" lvl="1" marL="685800" rtl="0" algn="l">
              <a:lnSpc>
                <a:spcPct val="90000"/>
              </a:lnSpc>
              <a:spcBef>
                <a:spcPts val="500"/>
              </a:spcBef>
              <a:spcAft>
                <a:spcPts val="0"/>
              </a:spcAft>
              <a:buClr>
                <a:schemeClr val="dk1"/>
              </a:buClr>
              <a:buSzPct val="100000"/>
              <a:buChar char="•"/>
            </a:pPr>
            <a:r>
              <a:rPr lang="en-US"/>
              <a:t>Quantile mapping, weighting, dressing for National Blend.</a:t>
            </a:r>
            <a:endParaRPr/>
          </a:p>
          <a:p>
            <a:pPr indent="-240030" lvl="1" marL="685800" rtl="0" algn="l">
              <a:lnSpc>
                <a:spcPct val="90000"/>
              </a:lnSpc>
              <a:spcBef>
                <a:spcPts val="500"/>
              </a:spcBef>
              <a:spcAft>
                <a:spcPts val="0"/>
              </a:spcAft>
              <a:buClr>
                <a:schemeClr val="dk1"/>
              </a:buClr>
              <a:buSzPct val="100000"/>
              <a:buChar char="•"/>
            </a:pPr>
            <a:r>
              <a:rPr lang="en-US"/>
              <a:t>Testing Censored, Shifted Gamma Distributions (CSGD) as alternative to MEFP.</a:t>
            </a:r>
            <a:endParaRPr/>
          </a:p>
          <a:p>
            <a:pPr indent="-240030" lvl="1" marL="685800" rtl="0" algn="l">
              <a:lnSpc>
                <a:spcPct val="90000"/>
              </a:lnSpc>
              <a:spcBef>
                <a:spcPts val="500"/>
              </a:spcBef>
              <a:spcAft>
                <a:spcPts val="0"/>
              </a:spcAft>
              <a:buClr>
                <a:schemeClr val="dk1"/>
              </a:buClr>
              <a:buSzPct val="100000"/>
              <a:buChar char="•"/>
            </a:pPr>
            <a:r>
              <a:rPr lang="en-US"/>
              <a:t>Testing effects of swapping out Schaake Shuffle with ensemble copula coupling.</a:t>
            </a:r>
            <a:endParaRPr/>
          </a:p>
          <a:p>
            <a:pPr indent="-240030" lvl="1" marL="685800" rtl="0" algn="l">
              <a:lnSpc>
                <a:spcPct val="90000"/>
              </a:lnSpc>
              <a:spcBef>
                <a:spcPts val="500"/>
              </a:spcBef>
              <a:spcAft>
                <a:spcPts val="0"/>
              </a:spcAft>
              <a:buClr>
                <a:schemeClr val="dk1"/>
              </a:buClr>
              <a:buSzPct val="100000"/>
              <a:buChar char="•"/>
            </a:pPr>
            <a:r>
              <a:rPr lang="en-US"/>
              <a:t>Testing statistical downscaling method from GEFSv12 grid.</a:t>
            </a:r>
            <a:endParaRPr/>
          </a:p>
          <a:p>
            <a:pPr indent="-240030" lvl="1" marL="685800" rtl="0" algn="l">
              <a:lnSpc>
                <a:spcPct val="90000"/>
              </a:lnSpc>
              <a:spcBef>
                <a:spcPts val="500"/>
              </a:spcBef>
              <a:spcAft>
                <a:spcPts val="0"/>
              </a:spcAft>
              <a:buClr>
                <a:schemeClr val="dk1"/>
              </a:buClr>
              <a:buSzPct val="100000"/>
              <a:buChar char="•"/>
            </a:pPr>
            <a:r>
              <a:rPr lang="en-US"/>
              <a:t>Up for discussion: building an experimental web page for real-time, calibrated GEFSv12 products so that we can get feedback from customers, iteratively refine.</a:t>
            </a:r>
            <a:endParaRPr/>
          </a:p>
        </p:txBody>
      </p:sp>
      <p:sp>
        <p:nvSpPr>
          <p:cNvPr id="165" name="Google Shape;165;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7"/>
          <p:cNvPicPr preferRelativeResize="0"/>
          <p:nvPr/>
        </p:nvPicPr>
        <p:blipFill rotWithShape="1">
          <a:blip r:embed="rId3">
            <a:alphaModFix/>
          </a:blip>
          <a:srcRect b="7894" l="11907" r="17895" t="0"/>
          <a:stretch/>
        </p:blipFill>
        <p:spPr>
          <a:xfrm>
            <a:off x="1207008" y="4130786"/>
            <a:ext cx="2712763" cy="2727214"/>
          </a:xfrm>
          <a:prstGeom prst="rect">
            <a:avLst/>
          </a:prstGeom>
          <a:noFill/>
          <a:ln>
            <a:noFill/>
          </a:ln>
        </p:spPr>
      </p:pic>
      <p:sp>
        <p:nvSpPr>
          <p:cNvPr id="171" name="Google Shape;171;p7"/>
          <p:cNvSpPr txBox="1"/>
          <p:nvPr/>
        </p:nvSpPr>
        <p:spPr>
          <a:xfrm>
            <a:off x="170771" y="14986"/>
            <a:ext cx="11824095" cy="635937"/>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333"/>
              <a:buFont typeface="Arial"/>
              <a:buNone/>
            </a:pPr>
            <a:r>
              <a:rPr b="0" i="0" lang="en-US" sz="3333" u="none" cap="none" strike="noStrike">
                <a:solidFill>
                  <a:schemeClr val="dk1"/>
                </a:solidFill>
                <a:latin typeface="Calibri"/>
                <a:ea typeface="Calibri"/>
                <a:cs typeface="Calibri"/>
                <a:sym typeface="Calibri"/>
              </a:rPr>
              <a:t>Brier Skill Scores and reliability of CONUS PQPF for raw GEFSv12</a:t>
            </a:r>
            <a:endParaRPr b="0" i="0" sz="3333" u="none" cap="none" strike="noStrike">
              <a:solidFill>
                <a:schemeClr val="dk1"/>
              </a:solidFill>
              <a:latin typeface="Arial"/>
              <a:ea typeface="Arial"/>
              <a:cs typeface="Arial"/>
              <a:sym typeface="Arial"/>
            </a:endParaRPr>
          </a:p>
        </p:txBody>
      </p:sp>
      <p:sp>
        <p:nvSpPr>
          <p:cNvPr id="172" name="Google Shape;172;p7"/>
          <p:cNvSpPr txBox="1"/>
          <p:nvPr/>
        </p:nvSpPr>
        <p:spPr>
          <a:xfrm>
            <a:off x="8079029" y="2417399"/>
            <a:ext cx="2775576" cy="451287"/>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133"/>
              <a:buFont typeface="Arial"/>
              <a:buNone/>
            </a:pPr>
            <a:r>
              <a:rPr b="1" i="0" lang="en-US" sz="2133" u="none" cap="none" strike="noStrike">
                <a:solidFill>
                  <a:srgbClr val="0000FF"/>
                </a:solidFill>
                <a:latin typeface="Calibri"/>
                <a:ea typeface="Calibri"/>
                <a:cs typeface="Calibri"/>
                <a:sym typeface="Calibri"/>
              </a:rPr>
              <a:t>South Hemisphere</a:t>
            </a:r>
            <a:endParaRPr b="0" i="0" sz="1867" u="none" cap="none" strike="noStrike">
              <a:solidFill>
                <a:srgbClr val="000000"/>
              </a:solidFill>
              <a:latin typeface="Arial"/>
              <a:ea typeface="Arial"/>
              <a:cs typeface="Arial"/>
              <a:sym typeface="Arial"/>
            </a:endParaRPr>
          </a:p>
        </p:txBody>
      </p:sp>
      <p:sp>
        <p:nvSpPr>
          <p:cNvPr id="173" name="Google Shape;173;p7"/>
          <p:cNvSpPr txBox="1"/>
          <p:nvPr/>
        </p:nvSpPr>
        <p:spPr>
          <a:xfrm>
            <a:off x="4220467" y="4588470"/>
            <a:ext cx="7774400" cy="1272345"/>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chemeClr val="dk1"/>
                </a:solidFill>
                <a:latin typeface="Calibri"/>
                <a:ea typeface="Calibri"/>
                <a:cs typeface="Calibri"/>
                <a:sym typeface="Calibri"/>
              </a:rPr>
              <a:t>BSS = 1 is for perfect forecast,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chemeClr val="dk1"/>
                </a:solidFill>
                <a:latin typeface="Calibri"/>
                <a:ea typeface="Calibri"/>
                <a:cs typeface="Calibri"/>
                <a:sym typeface="Calibri"/>
              </a:rPr>
              <a:t>BSS = 0 is for no skill from reference climatology. </a:t>
            </a:r>
            <a:endParaRPr b="0" i="0" sz="1867"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chemeClr val="dk1"/>
                </a:solidFill>
                <a:latin typeface="Calibri"/>
                <a:ea typeface="Calibri"/>
                <a:cs typeface="Calibri"/>
                <a:sym typeface="Calibri"/>
              </a:rPr>
              <a:t>GEFSv12 forecasts are more reliable than GEFSv11.</a:t>
            </a:r>
            <a:endParaRPr b="0" i="0" sz="1867" u="none" cap="none" strike="noStrike">
              <a:solidFill>
                <a:schemeClr val="dk1"/>
              </a:solidFill>
              <a:latin typeface="Calibri"/>
              <a:ea typeface="Calibri"/>
              <a:cs typeface="Calibri"/>
              <a:sym typeface="Calibri"/>
            </a:endParaRPr>
          </a:p>
        </p:txBody>
      </p:sp>
      <p:sp>
        <p:nvSpPr>
          <p:cNvPr id="174" name="Google Shape;174;p7"/>
          <p:cNvSpPr txBox="1"/>
          <p:nvPr/>
        </p:nvSpPr>
        <p:spPr>
          <a:xfrm>
            <a:off x="5350752" y="1522887"/>
            <a:ext cx="871752" cy="615499"/>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Calibri"/>
                <a:ea typeface="Calibri"/>
                <a:cs typeface="Calibri"/>
                <a:sym typeface="Calibri"/>
              </a:rPr>
              <a:t>0.628</a:t>
            </a:r>
            <a:endParaRPr b="0" i="0" sz="1867"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0.601</a:t>
            </a:r>
            <a:endParaRPr b="0" i="0" sz="1867" u="none" cap="none" strike="noStrike">
              <a:solidFill>
                <a:srgbClr val="000000"/>
              </a:solidFill>
              <a:latin typeface="Arial"/>
              <a:ea typeface="Arial"/>
              <a:cs typeface="Arial"/>
              <a:sym typeface="Arial"/>
            </a:endParaRPr>
          </a:p>
        </p:txBody>
      </p:sp>
      <p:sp>
        <p:nvSpPr>
          <p:cNvPr id="175" name="Google Shape;175;p7"/>
          <p:cNvSpPr txBox="1"/>
          <p:nvPr/>
        </p:nvSpPr>
        <p:spPr>
          <a:xfrm>
            <a:off x="5393631" y="3379222"/>
            <a:ext cx="871752" cy="615499"/>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Calibri"/>
                <a:ea typeface="Calibri"/>
                <a:cs typeface="Calibri"/>
                <a:sym typeface="Calibri"/>
              </a:rPr>
              <a:t>0.239</a:t>
            </a:r>
            <a:endParaRPr b="0" i="0" sz="1867"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0.209</a:t>
            </a:r>
            <a:endParaRPr b="0" i="0" sz="1867" u="none" cap="none" strike="noStrike">
              <a:solidFill>
                <a:srgbClr val="000000"/>
              </a:solidFill>
              <a:latin typeface="Arial"/>
              <a:ea typeface="Arial"/>
              <a:cs typeface="Arial"/>
              <a:sym typeface="Arial"/>
            </a:endParaRPr>
          </a:p>
        </p:txBody>
      </p:sp>
      <p:sp>
        <p:nvSpPr>
          <p:cNvPr id="176" name="Google Shape;176;p7"/>
          <p:cNvSpPr txBox="1"/>
          <p:nvPr/>
        </p:nvSpPr>
        <p:spPr>
          <a:xfrm>
            <a:off x="11230067" y="1505670"/>
            <a:ext cx="871752" cy="615499"/>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Calibri"/>
                <a:ea typeface="Calibri"/>
                <a:cs typeface="Calibri"/>
                <a:sym typeface="Calibri"/>
              </a:rPr>
              <a:t>0.603</a:t>
            </a:r>
            <a:endParaRPr b="0" i="0" sz="1867"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0.581</a:t>
            </a:r>
            <a:endParaRPr b="0" i="0" sz="1867" u="none" cap="none" strike="noStrike">
              <a:solidFill>
                <a:srgbClr val="000000"/>
              </a:solidFill>
              <a:latin typeface="Arial"/>
              <a:ea typeface="Arial"/>
              <a:cs typeface="Arial"/>
              <a:sym typeface="Arial"/>
            </a:endParaRPr>
          </a:p>
        </p:txBody>
      </p:sp>
      <p:sp>
        <p:nvSpPr>
          <p:cNvPr id="177" name="Google Shape;177;p7"/>
          <p:cNvSpPr txBox="1"/>
          <p:nvPr/>
        </p:nvSpPr>
        <p:spPr>
          <a:xfrm>
            <a:off x="11230068" y="3118727"/>
            <a:ext cx="871752" cy="615499"/>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Calibri"/>
                <a:ea typeface="Calibri"/>
                <a:cs typeface="Calibri"/>
                <a:sym typeface="Calibri"/>
              </a:rPr>
              <a:t>0.214</a:t>
            </a:r>
            <a:endParaRPr b="0" i="0" sz="1867"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0.179</a:t>
            </a:r>
            <a:endParaRPr b="0" i="0" sz="1867" u="none" cap="none" strike="noStrike">
              <a:solidFill>
                <a:srgbClr val="000000"/>
              </a:solidFill>
              <a:latin typeface="Arial"/>
              <a:ea typeface="Arial"/>
              <a:cs typeface="Arial"/>
              <a:sym typeface="Arial"/>
            </a:endParaRPr>
          </a:p>
        </p:txBody>
      </p:sp>
      <p:pic>
        <p:nvPicPr>
          <p:cNvPr id="178" name="Google Shape;178;p7"/>
          <p:cNvPicPr preferRelativeResize="0"/>
          <p:nvPr/>
        </p:nvPicPr>
        <p:blipFill rotWithShape="1">
          <a:blip r:embed="rId4">
            <a:alphaModFix/>
          </a:blip>
          <a:srcRect b="0" l="8277" r="2879" t="0"/>
          <a:stretch/>
        </p:blipFill>
        <p:spPr>
          <a:xfrm>
            <a:off x="170771" y="908006"/>
            <a:ext cx="3702063" cy="3148602"/>
          </a:xfrm>
          <a:prstGeom prst="rect">
            <a:avLst/>
          </a:prstGeom>
          <a:noFill/>
          <a:ln>
            <a:noFill/>
          </a:ln>
        </p:spPr>
      </p:pic>
      <p:pic>
        <p:nvPicPr>
          <p:cNvPr id="179" name="Google Shape;179;p7"/>
          <p:cNvPicPr preferRelativeResize="0"/>
          <p:nvPr/>
        </p:nvPicPr>
        <p:blipFill rotWithShape="1">
          <a:blip r:embed="rId5">
            <a:alphaModFix/>
          </a:blip>
          <a:srcRect b="0" l="8243" r="2836" t="0"/>
          <a:stretch/>
        </p:blipFill>
        <p:spPr>
          <a:xfrm>
            <a:off x="4096184" y="908006"/>
            <a:ext cx="3756838" cy="3158621"/>
          </a:xfrm>
          <a:prstGeom prst="rect">
            <a:avLst/>
          </a:prstGeom>
          <a:noFill/>
          <a:ln>
            <a:noFill/>
          </a:ln>
        </p:spPr>
      </p:pic>
      <p:pic>
        <p:nvPicPr>
          <p:cNvPr id="180" name="Google Shape;180;p7"/>
          <p:cNvPicPr preferRelativeResize="0"/>
          <p:nvPr/>
        </p:nvPicPr>
        <p:blipFill rotWithShape="1">
          <a:blip r:embed="rId6">
            <a:alphaModFix/>
          </a:blip>
          <a:srcRect b="0" l="8182" r="2895" t="0"/>
          <a:stretch/>
        </p:blipFill>
        <p:spPr>
          <a:xfrm>
            <a:off x="7980505" y="908006"/>
            <a:ext cx="3906695" cy="3154240"/>
          </a:xfrm>
          <a:prstGeom prst="rect">
            <a:avLst/>
          </a:prstGeom>
          <a:noFill/>
          <a:ln>
            <a:noFill/>
          </a:ln>
        </p:spPr>
      </p:pic>
      <p:sp>
        <p:nvSpPr>
          <p:cNvPr id="181" name="Google Shape;181;p7"/>
          <p:cNvSpPr txBox="1"/>
          <p:nvPr/>
        </p:nvSpPr>
        <p:spPr>
          <a:xfrm>
            <a:off x="4613050" y="622188"/>
            <a:ext cx="2959793" cy="410379"/>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867"/>
              <a:buFont typeface="Arial"/>
              <a:buNone/>
            </a:pPr>
            <a:r>
              <a:rPr b="1" i="0" lang="en-US" sz="1867" u="none" cap="none" strike="noStrike">
                <a:solidFill>
                  <a:schemeClr val="dk1"/>
                </a:solidFill>
                <a:latin typeface="Calibri"/>
                <a:ea typeface="Calibri"/>
                <a:cs typeface="Calibri"/>
                <a:sym typeface="Calibri"/>
              </a:rPr>
              <a:t>&gt; 5 mm  / 24 h</a:t>
            </a:r>
            <a:endParaRPr b="0" i="0" sz="1867" u="none" cap="none" strike="noStrike">
              <a:solidFill>
                <a:schemeClr val="dk1"/>
              </a:solidFill>
              <a:latin typeface="Arial"/>
              <a:ea typeface="Arial"/>
              <a:cs typeface="Arial"/>
              <a:sym typeface="Arial"/>
            </a:endParaRPr>
          </a:p>
        </p:txBody>
      </p:sp>
      <p:cxnSp>
        <p:nvCxnSpPr>
          <p:cNvPr id="182" name="Google Shape;182;p7"/>
          <p:cNvCxnSpPr/>
          <p:nvPr/>
        </p:nvCxnSpPr>
        <p:spPr>
          <a:xfrm flipH="1" rot="10800000">
            <a:off x="592566" y="3426476"/>
            <a:ext cx="3213426" cy="4265"/>
          </a:xfrm>
          <a:prstGeom prst="straightConnector1">
            <a:avLst/>
          </a:prstGeom>
          <a:noFill/>
          <a:ln cap="flat" cmpd="sng" w="12700">
            <a:solidFill>
              <a:srgbClr val="0000FF"/>
            </a:solidFill>
            <a:prstDash val="dash"/>
            <a:miter lim="800000"/>
            <a:headEnd len="sm" w="sm" type="none"/>
            <a:tailEnd len="sm" w="sm" type="none"/>
          </a:ln>
        </p:spPr>
      </p:cxnSp>
      <p:cxnSp>
        <p:nvCxnSpPr>
          <p:cNvPr id="183" name="Google Shape;183;p7"/>
          <p:cNvCxnSpPr/>
          <p:nvPr/>
        </p:nvCxnSpPr>
        <p:spPr>
          <a:xfrm>
            <a:off x="8442039" y="3321601"/>
            <a:ext cx="3378456" cy="12316"/>
          </a:xfrm>
          <a:prstGeom prst="straightConnector1">
            <a:avLst/>
          </a:prstGeom>
          <a:noFill/>
          <a:ln cap="flat" cmpd="sng" w="12700">
            <a:solidFill>
              <a:srgbClr val="0000FF"/>
            </a:solidFill>
            <a:prstDash val="dash"/>
            <a:miter lim="800000"/>
            <a:headEnd len="sm" w="sm" type="none"/>
            <a:tailEnd len="sm" w="sm" type="none"/>
          </a:ln>
        </p:spPr>
      </p:cxnSp>
      <p:cxnSp>
        <p:nvCxnSpPr>
          <p:cNvPr id="184" name="Google Shape;184;p7"/>
          <p:cNvCxnSpPr/>
          <p:nvPr/>
        </p:nvCxnSpPr>
        <p:spPr>
          <a:xfrm flipH="1" rot="10800000">
            <a:off x="4537603" y="3419975"/>
            <a:ext cx="3228282" cy="6501"/>
          </a:xfrm>
          <a:prstGeom prst="straightConnector1">
            <a:avLst/>
          </a:prstGeom>
          <a:noFill/>
          <a:ln cap="flat" cmpd="sng" w="12700">
            <a:solidFill>
              <a:srgbClr val="0000FF"/>
            </a:solidFill>
            <a:prstDash val="dash"/>
            <a:miter lim="800000"/>
            <a:headEnd len="sm" w="sm" type="none"/>
            <a:tailEnd len="sm" w="sm" type="none"/>
          </a:ln>
        </p:spPr>
      </p:cxnSp>
      <p:sp>
        <p:nvSpPr>
          <p:cNvPr id="185" name="Google Shape;185;p7"/>
          <p:cNvSpPr txBox="1"/>
          <p:nvPr/>
        </p:nvSpPr>
        <p:spPr>
          <a:xfrm>
            <a:off x="1732979" y="1813419"/>
            <a:ext cx="2078097" cy="369277"/>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Extends skill ~ 1 day</a:t>
            </a:r>
            <a:endParaRPr b="0" i="0" sz="1867" u="none" cap="none" strike="noStrike">
              <a:solidFill>
                <a:srgbClr val="000000"/>
              </a:solidFill>
              <a:latin typeface="Arial"/>
              <a:ea typeface="Arial"/>
              <a:cs typeface="Arial"/>
              <a:sym typeface="Arial"/>
            </a:endParaRPr>
          </a:p>
        </p:txBody>
      </p:sp>
      <p:sp>
        <p:nvSpPr>
          <p:cNvPr id="186" name="Google Shape;186;p7"/>
          <p:cNvSpPr txBox="1"/>
          <p:nvPr/>
        </p:nvSpPr>
        <p:spPr>
          <a:xfrm>
            <a:off x="5825948" y="1830090"/>
            <a:ext cx="2051497" cy="369277"/>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Extends skill &gt;1 day </a:t>
            </a:r>
            <a:endParaRPr b="0" i="0" sz="1867" u="none" cap="none" strike="noStrike">
              <a:solidFill>
                <a:srgbClr val="000000"/>
              </a:solidFill>
              <a:latin typeface="Arial"/>
              <a:ea typeface="Arial"/>
              <a:cs typeface="Arial"/>
              <a:sym typeface="Arial"/>
            </a:endParaRPr>
          </a:p>
        </p:txBody>
      </p:sp>
      <p:sp>
        <p:nvSpPr>
          <p:cNvPr id="187" name="Google Shape;187;p7"/>
          <p:cNvSpPr txBox="1"/>
          <p:nvPr/>
        </p:nvSpPr>
        <p:spPr>
          <a:xfrm>
            <a:off x="9768999" y="1832452"/>
            <a:ext cx="2051496" cy="369277"/>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Extends skill &gt; 1 day</a:t>
            </a:r>
            <a:endParaRPr b="0" i="0" sz="1867" u="none" cap="none" strike="noStrike">
              <a:solidFill>
                <a:srgbClr val="000000"/>
              </a:solidFill>
              <a:latin typeface="Arial"/>
              <a:ea typeface="Arial"/>
              <a:cs typeface="Arial"/>
              <a:sym typeface="Arial"/>
            </a:endParaRPr>
          </a:p>
        </p:txBody>
      </p:sp>
      <p:sp>
        <p:nvSpPr>
          <p:cNvPr id="188" name="Google Shape;188;p7"/>
          <p:cNvSpPr txBox="1"/>
          <p:nvPr>
            <p:ph idx="12" type="sldNum"/>
          </p:nvPr>
        </p:nvSpPr>
        <p:spPr>
          <a:xfrm>
            <a:off x="9448800" y="6492875"/>
            <a:ext cx="2743200" cy="365125"/>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89" name="Google Shape;189;p7"/>
          <p:cNvSpPr txBox="1"/>
          <p:nvPr/>
        </p:nvSpPr>
        <p:spPr>
          <a:xfrm>
            <a:off x="632862" y="622187"/>
            <a:ext cx="2959793" cy="410379"/>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867"/>
              <a:buFont typeface="Arial"/>
              <a:buNone/>
            </a:pPr>
            <a:r>
              <a:rPr b="1" i="0" lang="en-US" sz="1867" u="none" cap="none" strike="noStrike">
                <a:solidFill>
                  <a:schemeClr val="dk1"/>
                </a:solidFill>
                <a:latin typeface="Calibri"/>
                <a:ea typeface="Calibri"/>
                <a:cs typeface="Calibri"/>
                <a:sym typeface="Calibri"/>
              </a:rPr>
              <a:t>&gt; 1 mm  / 24 h</a:t>
            </a:r>
            <a:endParaRPr b="0" i="0" sz="1867" u="none" cap="none" strike="noStrike">
              <a:solidFill>
                <a:schemeClr val="dk1"/>
              </a:solidFill>
              <a:latin typeface="Arial"/>
              <a:ea typeface="Arial"/>
              <a:cs typeface="Arial"/>
              <a:sym typeface="Arial"/>
            </a:endParaRPr>
          </a:p>
        </p:txBody>
      </p:sp>
      <p:sp>
        <p:nvSpPr>
          <p:cNvPr id="190" name="Google Shape;190;p7"/>
          <p:cNvSpPr txBox="1"/>
          <p:nvPr/>
        </p:nvSpPr>
        <p:spPr>
          <a:xfrm>
            <a:off x="8593238" y="574283"/>
            <a:ext cx="2959793" cy="410379"/>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867"/>
              <a:buFont typeface="Arial"/>
              <a:buNone/>
            </a:pPr>
            <a:r>
              <a:rPr b="1" i="0" lang="en-US" sz="1867" u="none" cap="none" strike="noStrike">
                <a:solidFill>
                  <a:schemeClr val="dk1"/>
                </a:solidFill>
                <a:latin typeface="Calibri"/>
                <a:ea typeface="Calibri"/>
                <a:cs typeface="Calibri"/>
                <a:sym typeface="Calibri"/>
              </a:rPr>
              <a:t>&gt; 10 mm  / 24 h</a:t>
            </a:r>
            <a:endParaRPr b="0" i="0" sz="1867" u="none" cap="none" strike="noStrike">
              <a:solidFill>
                <a:schemeClr val="dk1"/>
              </a:solidFill>
              <a:latin typeface="Arial"/>
              <a:ea typeface="Arial"/>
              <a:cs typeface="Arial"/>
              <a:sym typeface="Arial"/>
            </a:endParaRPr>
          </a:p>
        </p:txBody>
      </p:sp>
      <p:cxnSp>
        <p:nvCxnSpPr>
          <p:cNvPr id="191" name="Google Shape;191;p7"/>
          <p:cNvCxnSpPr/>
          <p:nvPr/>
        </p:nvCxnSpPr>
        <p:spPr>
          <a:xfrm rot="10800000">
            <a:off x="3721544" y="5643264"/>
            <a:ext cx="498923" cy="0"/>
          </a:xfrm>
          <a:prstGeom prst="straightConnector1">
            <a:avLst/>
          </a:prstGeom>
          <a:noFill/>
          <a:ln cap="flat" cmpd="sng" w="9525">
            <a:solidFill>
              <a:schemeClr val="accent1"/>
            </a:solidFill>
            <a:prstDash val="solid"/>
            <a:miter lim="800000"/>
            <a:headEnd len="sm" w="sm" type="none"/>
            <a:tailEnd len="med" w="med" type="triangle"/>
          </a:ln>
        </p:spPr>
      </p:cxnSp>
      <p:sp>
        <p:nvSpPr>
          <p:cNvPr id="192" name="Google Shape;192;p7"/>
          <p:cNvSpPr txBox="1"/>
          <p:nvPr/>
        </p:nvSpPr>
        <p:spPr>
          <a:xfrm>
            <a:off x="5715465" y="6436885"/>
            <a:ext cx="47271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BFBFBF"/>
                </a:solidFill>
                <a:latin typeface="Calibri"/>
                <a:ea typeface="Calibri"/>
                <a:cs typeface="Calibri"/>
                <a:sym typeface="Calibri"/>
              </a:rPr>
              <a:t>c/o Yuejian Zhu and NWS/EMC verification team</a:t>
            </a:r>
            <a:endParaRPr b="0" i="0" sz="1400" u="none" cap="none" strike="noStrike">
              <a:solidFill>
                <a:srgbClr val="000000"/>
              </a:solidFill>
              <a:latin typeface="Arial"/>
              <a:ea typeface="Arial"/>
              <a:cs typeface="Arial"/>
              <a:sym typeface="Arial"/>
            </a:endParaRPr>
          </a:p>
        </p:txBody>
      </p:sp>
      <p:cxnSp>
        <p:nvCxnSpPr>
          <p:cNvPr id="193" name="Google Shape;193;p7"/>
          <p:cNvCxnSpPr/>
          <p:nvPr/>
        </p:nvCxnSpPr>
        <p:spPr>
          <a:xfrm rot="10800000">
            <a:off x="5393631" y="4130786"/>
            <a:ext cx="1" cy="457684"/>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1"/>
          <p:cNvSpPr txBox="1"/>
          <p:nvPr>
            <p:ph type="title"/>
          </p:nvPr>
        </p:nvSpPr>
        <p:spPr>
          <a:xfrm>
            <a:off x="349625" y="365125"/>
            <a:ext cx="11573434" cy="4506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200">
                <a:latin typeface="Calibri"/>
                <a:ea typeface="Calibri"/>
                <a:cs typeface="Calibri"/>
                <a:sym typeface="Calibri"/>
              </a:rPr>
              <a:t>Three steps to the revised GEFSv12 National Blend of Models precipitation procedure.</a:t>
            </a:r>
            <a:endParaRPr/>
          </a:p>
        </p:txBody>
      </p:sp>
      <p:sp>
        <p:nvSpPr>
          <p:cNvPr id="199" name="Google Shape;199;p31"/>
          <p:cNvSpPr txBox="1"/>
          <p:nvPr>
            <p:ph idx="12" type="sldNum"/>
          </p:nvPr>
        </p:nvSpPr>
        <p:spPr>
          <a:xfrm>
            <a:off x="9085234" y="6320383"/>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00" name="Google Shape;200;p31"/>
          <p:cNvPicPr preferRelativeResize="0"/>
          <p:nvPr/>
        </p:nvPicPr>
        <p:blipFill rotWithShape="1">
          <a:blip r:embed="rId3">
            <a:alphaModFix/>
          </a:blip>
          <a:srcRect b="0" l="0" r="0" t="0"/>
          <a:stretch/>
        </p:blipFill>
        <p:spPr>
          <a:xfrm>
            <a:off x="3723437" y="3781898"/>
            <a:ext cx="3226577" cy="2939577"/>
          </a:xfrm>
          <a:prstGeom prst="rect">
            <a:avLst/>
          </a:prstGeom>
          <a:noFill/>
          <a:ln>
            <a:noFill/>
          </a:ln>
        </p:spPr>
      </p:pic>
      <p:pic>
        <p:nvPicPr>
          <p:cNvPr id="201" name="Google Shape;201;p31"/>
          <p:cNvPicPr preferRelativeResize="0"/>
          <p:nvPr/>
        </p:nvPicPr>
        <p:blipFill rotWithShape="1">
          <a:blip r:embed="rId4">
            <a:alphaModFix/>
          </a:blip>
          <a:srcRect b="0" l="0" r="0" t="0"/>
          <a:stretch/>
        </p:blipFill>
        <p:spPr>
          <a:xfrm>
            <a:off x="7461909" y="4158003"/>
            <a:ext cx="3667489" cy="2449606"/>
          </a:xfrm>
          <a:prstGeom prst="rect">
            <a:avLst/>
          </a:prstGeom>
          <a:noFill/>
          <a:ln>
            <a:noFill/>
          </a:ln>
        </p:spPr>
      </p:pic>
      <p:sp>
        <p:nvSpPr>
          <p:cNvPr id="202" name="Google Shape;202;p31"/>
          <p:cNvSpPr txBox="1"/>
          <p:nvPr/>
        </p:nvSpPr>
        <p:spPr>
          <a:xfrm>
            <a:off x="876318" y="2217578"/>
            <a:ext cx="2393577" cy="95410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400"/>
              <a:buFont typeface="Arial"/>
              <a:buAutoNum type="arabicPeriod"/>
            </a:pPr>
            <a:r>
              <a:rPr b="1" i="0" lang="en-US" sz="1400" u="none" cap="none" strike="noStrike">
                <a:solidFill>
                  <a:srgbClr val="000000"/>
                </a:solidFill>
                <a:latin typeface="Calibri"/>
                <a:ea typeface="Calibri"/>
                <a:cs typeface="Calibri"/>
                <a:sym typeface="Calibri"/>
              </a:rPr>
              <a:t>Quantile mapping</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each member of the forecast to account for amount-dependent bias.</a:t>
            </a:r>
            <a:endParaRPr/>
          </a:p>
        </p:txBody>
      </p:sp>
      <p:sp>
        <p:nvSpPr>
          <p:cNvPr id="203" name="Google Shape;203;p31"/>
          <p:cNvSpPr txBox="1"/>
          <p:nvPr/>
        </p:nvSpPr>
        <p:spPr>
          <a:xfrm>
            <a:off x="4568223" y="2188122"/>
            <a:ext cx="1927131"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2. </a:t>
            </a:r>
            <a:r>
              <a:rPr b="1" i="0" lang="en-US" sz="1400" u="none" cap="none" strike="noStrike">
                <a:solidFill>
                  <a:srgbClr val="000000"/>
                </a:solidFill>
                <a:latin typeface="Calibri"/>
                <a:ea typeface="Calibri"/>
                <a:cs typeface="Calibri"/>
                <a:sym typeface="Calibri"/>
              </a:rPr>
              <a:t>Weighting</a:t>
            </a:r>
            <a:r>
              <a:rPr b="0" i="0" lang="en-US" sz="1400" u="none" cap="none" strike="noStrike">
                <a:solidFill>
                  <a:srgbClr val="000000"/>
                </a:solidFill>
                <a:latin typeface="Calibri"/>
                <a:ea typeface="Calibri"/>
                <a:cs typeface="Calibri"/>
                <a:sym typeface="Calibri"/>
              </a:rPr>
              <a:t> the sorted</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members to account</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for ensemble over-</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confidence before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determining probability</a:t>
            </a:r>
            <a:endParaRPr/>
          </a:p>
        </p:txBody>
      </p:sp>
      <p:sp>
        <p:nvSpPr>
          <p:cNvPr id="204" name="Google Shape;204;p31"/>
          <p:cNvSpPr txBox="1"/>
          <p:nvPr/>
        </p:nvSpPr>
        <p:spPr>
          <a:xfrm>
            <a:off x="8208059" y="2326440"/>
            <a:ext cx="2864887" cy="95410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400"/>
              <a:buFont typeface="Arial"/>
              <a:buAutoNum type="arabicPeriod" startAt="3"/>
            </a:pPr>
            <a:r>
              <a:rPr b="0" i="0" lang="en-US" sz="1400" u="none" cap="none" strike="noStrike">
                <a:solidFill>
                  <a:srgbClr val="000000"/>
                </a:solidFill>
                <a:latin typeface="Calibri"/>
                <a:ea typeface="Calibri"/>
                <a:cs typeface="Calibri"/>
                <a:sym typeface="Calibri"/>
              </a:rPr>
              <a:t>Replacing the quantile-mapped</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point estimates with a kernel of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probability density when computing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event probabilities, i.e., “</a:t>
            </a:r>
            <a:r>
              <a:rPr b="1" i="0" lang="en-US" sz="1400" u="none" cap="none" strike="noStrike">
                <a:solidFill>
                  <a:srgbClr val="000000"/>
                </a:solidFill>
                <a:latin typeface="Calibri"/>
                <a:ea typeface="Calibri"/>
                <a:cs typeface="Calibri"/>
                <a:sym typeface="Calibri"/>
              </a:rPr>
              <a:t>dressing</a:t>
            </a:r>
            <a:r>
              <a:rPr b="0" i="0" lang="en-US" sz="1400" u="none" cap="none" strike="noStrike">
                <a:solidFill>
                  <a:srgbClr val="000000"/>
                </a:solidFill>
                <a:latin typeface="Calibri"/>
                <a:ea typeface="Calibri"/>
                <a:cs typeface="Calibri"/>
                <a:sym typeface="Calibri"/>
              </a:rPr>
              <a:t>”.</a:t>
            </a:r>
            <a:endParaRPr/>
          </a:p>
        </p:txBody>
      </p:sp>
      <p:pic>
        <p:nvPicPr>
          <p:cNvPr id="205" name="Google Shape;205;p31"/>
          <p:cNvPicPr preferRelativeResize="0"/>
          <p:nvPr/>
        </p:nvPicPr>
        <p:blipFill rotWithShape="1">
          <a:blip r:embed="rId5">
            <a:alphaModFix/>
          </a:blip>
          <a:srcRect b="0" l="0" r="0" t="0"/>
          <a:stretch/>
        </p:blipFill>
        <p:spPr>
          <a:xfrm>
            <a:off x="5336725" y="796498"/>
            <a:ext cx="4708694" cy="1351672"/>
          </a:xfrm>
          <a:prstGeom prst="rect">
            <a:avLst/>
          </a:prstGeom>
          <a:noFill/>
          <a:ln>
            <a:noFill/>
          </a:ln>
        </p:spPr>
      </p:pic>
      <p:pic>
        <p:nvPicPr>
          <p:cNvPr id="206" name="Google Shape;206;p31"/>
          <p:cNvPicPr preferRelativeResize="0"/>
          <p:nvPr/>
        </p:nvPicPr>
        <p:blipFill rotWithShape="1">
          <a:blip r:embed="rId6">
            <a:alphaModFix/>
          </a:blip>
          <a:srcRect b="0" l="0" r="0" t="0"/>
          <a:stretch/>
        </p:blipFill>
        <p:spPr>
          <a:xfrm>
            <a:off x="482803" y="3683207"/>
            <a:ext cx="3028493" cy="3002301"/>
          </a:xfrm>
          <a:prstGeom prst="rect">
            <a:avLst/>
          </a:prstGeom>
          <a:noFill/>
          <a:ln>
            <a:noFill/>
          </a:ln>
        </p:spPr>
      </p:pic>
      <p:cxnSp>
        <p:nvCxnSpPr>
          <p:cNvPr id="207" name="Google Shape;207;p31"/>
          <p:cNvCxnSpPr/>
          <p:nvPr/>
        </p:nvCxnSpPr>
        <p:spPr>
          <a:xfrm>
            <a:off x="11129398" y="4367156"/>
            <a:ext cx="0" cy="1850745"/>
          </a:xfrm>
          <a:prstGeom prst="straightConnector1">
            <a:avLst/>
          </a:prstGeom>
          <a:noFill/>
          <a:ln cap="flat" cmpd="sng" w="9525">
            <a:solidFill>
              <a:schemeClr val="dk1"/>
            </a:solidFill>
            <a:prstDash val="solid"/>
            <a:round/>
            <a:headEnd len="sm" w="sm" type="none"/>
            <a:tailEnd len="sm" w="sm" type="none"/>
          </a:ln>
        </p:spPr>
      </p:cxnSp>
      <p:pic>
        <p:nvPicPr>
          <p:cNvPr id="208" name="Google Shape;208;p31"/>
          <p:cNvPicPr preferRelativeResize="0"/>
          <p:nvPr/>
        </p:nvPicPr>
        <p:blipFill rotWithShape="1">
          <a:blip r:embed="rId7">
            <a:alphaModFix/>
          </a:blip>
          <a:srcRect b="0" l="0" r="0" t="0"/>
          <a:stretch/>
        </p:blipFill>
        <p:spPr>
          <a:xfrm>
            <a:off x="8788732" y="4119067"/>
            <a:ext cx="2753507" cy="230419"/>
          </a:xfrm>
          <a:prstGeom prst="rect">
            <a:avLst/>
          </a:prstGeom>
          <a:noFill/>
          <a:ln>
            <a:noFill/>
          </a:ln>
        </p:spPr>
      </p:pic>
      <p:pic>
        <p:nvPicPr>
          <p:cNvPr id="209" name="Google Shape;209;p31"/>
          <p:cNvPicPr preferRelativeResize="0"/>
          <p:nvPr/>
        </p:nvPicPr>
        <p:blipFill rotWithShape="1">
          <a:blip r:embed="rId8">
            <a:alphaModFix/>
          </a:blip>
          <a:srcRect b="0" l="0" r="0" t="0"/>
          <a:stretch/>
        </p:blipFill>
        <p:spPr>
          <a:xfrm>
            <a:off x="3053943" y="2746639"/>
            <a:ext cx="304294" cy="369926"/>
          </a:xfrm>
          <a:prstGeom prst="rect">
            <a:avLst/>
          </a:prstGeom>
          <a:noFill/>
          <a:ln>
            <a:noFill/>
          </a:ln>
        </p:spPr>
      </p:pic>
      <p:cxnSp>
        <p:nvCxnSpPr>
          <p:cNvPr id="210" name="Google Shape;210;p31"/>
          <p:cNvCxnSpPr/>
          <p:nvPr/>
        </p:nvCxnSpPr>
        <p:spPr>
          <a:xfrm>
            <a:off x="2816352" y="2931602"/>
            <a:ext cx="131673" cy="0"/>
          </a:xfrm>
          <a:prstGeom prst="straightConnector1">
            <a:avLst/>
          </a:prstGeom>
          <a:noFill/>
          <a:ln cap="flat" cmpd="sng" w="9525">
            <a:solidFill>
              <a:schemeClr val="dk1"/>
            </a:solidFill>
            <a:prstDash val="solid"/>
            <a:round/>
            <a:headEnd len="sm" w="sm" type="none"/>
            <a:tailEnd len="med" w="med" type="triangle"/>
          </a:ln>
        </p:spPr>
      </p:cxnSp>
      <p:pic>
        <p:nvPicPr>
          <p:cNvPr id="211" name="Google Shape;211;p31"/>
          <p:cNvPicPr preferRelativeResize="0"/>
          <p:nvPr/>
        </p:nvPicPr>
        <p:blipFill rotWithShape="1">
          <a:blip r:embed="rId9">
            <a:alphaModFix/>
          </a:blip>
          <a:srcRect b="0" l="0" r="0" t="0"/>
          <a:stretch/>
        </p:blipFill>
        <p:spPr>
          <a:xfrm>
            <a:off x="6672037" y="2694631"/>
            <a:ext cx="353771" cy="353771"/>
          </a:xfrm>
          <a:prstGeom prst="rect">
            <a:avLst/>
          </a:prstGeom>
          <a:noFill/>
          <a:ln>
            <a:noFill/>
          </a:ln>
        </p:spPr>
      </p:pic>
      <p:cxnSp>
        <p:nvCxnSpPr>
          <p:cNvPr id="212" name="Google Shape;212;p31"/>
          <p:cNvCxnSpPr/>
          <p:nvPr/>
        </p:nvCxnSpPr>
        <p:spPr>
          <a:xfrm>
            <a:off x="6429517" y="2803493"/>
            <a:ext cx="131673" cy="0"/>
          </a:xfrm>
          <a:prstGeom prst="straightConnector1">
            <a:avLst/>
          </a:prstGeom>
          <a:noFill/>
          <a:ln cap="flat" cmpd="sng" w="9525">
            <a:solidFill>
              <a:schemeClr val="dk1"/>
            </a:solidFill>
            <a:prstDash val="solid"/>
            <a:round/>
            <a:headEnd len="sm" w="sm" type="none"/>
            <a:tailEnd len="med" w="med" type="triangle"/>
          </a:ln>
        </p:spPr>
      </p:cxnSp>
      <p:pic>
        <p:nvPicPr>
          <p:cNvPr id="213" name="Google Shape;213;p31"/>
          <p:cNvPicPr preferRelativeResize="0"/>
          <p:nvPr/>
        </p:nvPicPr>
        <p:blipFill rotWithShape="1">
          <a:blip r:embed="rId10">
            <a:alphaModFix/>
          </a:blip>
          <a:srcRect b="0" l="0" r="0" t="0"/>
          <a:stretch/>
        </p:blipFill>
        <p:spPr>
          <a:xfrm>
            <a:off x="9192727" y="3395090"/>
            <a:ext cx="972758" cy="567129"/>
          </a:xfrm>
          <a:prstGeom prst="rect">
            <a:avLst/>
          </a:prstGeom>
          <a:noFill/>
          <a:ln>
            <a:noFill/>
          </a:ln>
        </p:spPr>
      </p:pic>
      <p:cxnSp>
        <p:nvCxnSpPr>
          <p:cNvPr id="214" name="Google Shape;214;p31"/>
          <p:cNvCxnSpPr/>
          <p:nvPr/>
        </p:nvCxnSpPr>
        <p:spPr>
          <a:xfrm>
            <a:off x="8953561" y="3677761"/>
            <a:ext cx="131673" cy="0"/>
          </a:xfrm>
          <a:prstGeom prst="straightConnector1">
            <a:avLst/>
          </a:prstGeom>
          <a:noFill/>
          <a:ln cap="flat" cmpd="sng" w="9525">
            <a:solidFill>
              <a:schemeClr val="dk1"/>
            </a:solidFill>
            <a:prstDash val="solid"/>
            <a:round/>
            <a:headEnd len="sm" w="sm" type="none"/>
            <a:tailEnd len="med" w="med" type="triangle"/>
          </a:ln>
        </p:spPr>
      </p:cxnSp>
      <p:pic>
        <p:nvPicPr>
          <p:cNvPr id="215" name="Google Shape;215;p31"/>
          <p:cNvPicPr preferRelativeResize="0"/>
          <p:nvPr/>
        </p:nvPicPr>
        <p:blipFill rotWithShape="1">
          <a:blip r:embed="rId11">
            <a:alphaModFix/>
          </a:blip>
          <a:srcRect b="0" l="0" r="0" t="0"/>
          <a:stretch/>
        </p:blipFill>
        <p:spPr>
          <a:xfrm>
            <a:off x="1884719" y="4651152"/>
            <a:ext cx="1309291" cy="1282751"/>
          </a:xfrm>
          <a:prstGeom prst="rect">
            <a:avLst/>
          </a:prstGeom>
          <a:noFill/>
          <a:ln>
            <a:noFill/>
          </a:ln>
        </p:spPr>
      </p:pic>
      <p:cxnSp>
        <p:nvCxnSpPr>
          <p:cNvPr id="216" name="Google Shape;216;p31"/>
          <p:cNvCxnSpPr/>
          <p:nvPr/>
        </p:nvCxnSpPr>
        <p:spPr>
          <a:xfrm>
            <a:off x="1939925" y="5937250"/>
            <a:ext cx="1228725" cy="0"/>
          </a:xfrm>
          <a:prstGeom prst="straightConnector1">
            <a:avLst/>
          </a:prstGeom>
          <a:noFill/>
          <a:ln cap="flat" cmpd="sng" w="9525">
            <a:solidFill>
              <a:schemeClr val="dk1"/>
            </a:solidFill>
            <a:prstDash val="solid"/>
            <a:round/>
            <a:headEnd len="sm" w="sm" type="none"/>
            <a:tailEnd len="sm" w="sm" type="none"/>
          </a:ln>
        </p:spPr>
      </p:cxnSp>
      <p:pic>
        <p:nvPicPr>
          <p:cNvPr id="217" name="Google Shape;217;p31"/>
          <p:cNvPicPr preferRelativeResize="0"/>
          <p:nvPr/>
        </p:nvPicPr>
        <p:blipFill rotWithShape="1">
          <a:blip r:embed="rId12">
            <a:alphaModFix/>
          </a:blip>
          <a:srcRect b="0" l="0" r="0" t="0"/>
          <a:stretch/>
        </p:blipFill>
        <p:spPr>
          <a:xfrm>
            <a:off x="2108199" y="4647805"/>
            <a:ext cx="154755" cy="143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8"/>
          <p:cNvPicPr preferRelativeResize="0"/>
          <p:nvPr/>
        </p:nvPicPr>
        <p:blipFill rotWithShape="1">
          <a:blip r:embed="rId3">
            <a:alphaModFix/>
          </a:blip>
          <a:srcRect b="0" l="0" r="0" t="0"/>
          <a:stretch/>
        </p:blipFill>
        <p:spPr>
          <a:xfrm>
            <a:off x="0" y="0"/>
            <a:ext cx="9495692" cy="6858000"/>
          </a:xfrm>
          <a:prstGeom prst="rect">
            <a:avLst/>
          </a:prstGeom>
          <a:noFill/>
          <a:ln>
            <a:noFill/>
          </a:ln>
        </p:spPr>
      </p:pic>
      <p:sp>
        <p:nvSpPr>
          <p:cNvPr id="223" name="Google Shape;223;p8"/>
          <p:cNvSpPr txBox="1"/>
          <p:nvPr/>
        </p:nvSpPr>
        <p:spPr>
          <a:xfrm>
            <a:off x="9495692" y="841248"/>
            <a:ext cx="2533899" cy="56323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With GEFSv12 system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improvements, there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is now </a:t>
            </a:r>
            <a:r>
              <a:rPr b="1" i="0" lang="en-US" sz="1800" u="none" cap="none" strike="noStrike">
                <a:solidFill>
                  <a:srgbClr val="FF0000"/>
                </a:solidFill>
                <a:latin typeface="Calibri"/>
                <a:ea typeface="Calibri"/>
                <a:cs typeface="Calibri"/>
                <a:sym typeface="Calibri"/>
              </a:rPr>
              <a:t>useful spatio-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Calibri"/>
                <a:ea typeface="Calibri"/>
                <a:cs typeface="Calibri"/>
                <a:sym typeface="Calibri"/>
              </a:rPr>
              <a:t>temporal information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Calibri"/>
                <a:ea typeface="Calibri"/>
                <a:cs typeface="Calibri"/>
                <a:sym typeface="Calibri"/>
              </a:rPr>
              <a:t>in individual ensemble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Calibri"/>
                <a:ea typeface="Calibri"/>
                <a:cs typeface="Calibri"/>
                <a:sym typeface="Calibri"/>
              </a:rPr>
              <a:t>members</a:t>
            </a:r>
            <a:r>
              <a:rPr b="0" i="0" lang="en-US" sz="1800" u="none" cap="none" strike="noStrike">
                <a:solidFill>
                  <a:schemeClr val="dk1"/>
                </a:solidFill>
                <a:latin typeface="Calibri"/>
                <a:ea typeface="Calibri"/>
                <a:cs typeface="Calibri"/>
                <a:sym typeface="Calibri"/>
              </a:rPr>
              <a:t>, not just 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the ensemble mean.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Hypothesis: </a:t>
            </a:r>
            <a:r>
              <a:rPr b="1" i="0" lang="en-US" sz="1800" u="none" cap="none" strike="noStrike">
                <a:solidFill>
                  <a:schemeClr val="dk1"/>
                </a:solidFill>
                <a:latin typeface="Calibri"/>
                <a:ea typeface="Calibri"/>
                <a:cs typeface="Calibri"/>
                <a:sym typeface="Calibri"/>
              </a:rPr>
              <a:t>Hydrologic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prediction quality could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be improved by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using GEFSv12 ensemble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with simple statistical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corrections</a:t>
            </a:r>
            <a:r>
              <a:rPr b="0" i="0" lang="en-US" sz="1800" u="none" cap="none" strike="noStrike">
                <a:solidFill>
                  <a:schemeClr val="dk1"/>
                </a:solidFill>
                <a:latin typeface="Calibri"/>
                <a:ea typeface="Calibri"/>
                <a:cs typeface="Calibri"/>
                <a:sym typeface="Calibri"/>
              </a:rPr>
              <a:t> instead of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applying the many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MEFP approximations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(normal quantile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transform, intermittency,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modeling F|O, Schaake</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Shuffle) </a:t>
            </a:r>
            <a:endParaRPr b="0" i="0" sz="1400" u="none" cap="none" strike="noStrike">
              <a:solidFill>
                <a:srgbClr val="000000"/>
              </a:solidFill>
              <a:latin typeface="Arial"/>
              <a:ea typeface="Arial"/>
              <a:cs typeface="Arial"/>
              <a:sym typeface="Arial"/>
            </a:endParaRPr>
          </a:p>
        </p:txBody>
      </p:sp>
      <p:sp>
        <p:nvSpPr>
          <p:cNvPr id="224" name="Google Shape;22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25" name="Google Shape;225;p8"/>
          <p:cNvSpPr txBox="1"/>
          <p:nvPr/>
        </p:nvSpPr>
        <p:spPr>
          <a:xfrm>
            <a:off x="9372677" y="131667"/>
            <a:ext cx="248016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Calibri"/>
                <a:ea typeface="Calibri"/>
                <a:cs typeface="Calibri"/>
                <a:sym typeface="Calibri"/>
              </a:rPr>
              <a:t>Quantile mapping</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2021-03-08T17:15:43Z</dcterms:created>
  <dc:creator>Tom Hamill</dc:creator>
</cp:coreProperties>
</file>