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14" r:id="rId3"/>
    <p:sldId id="257" r:id="rId4"/>
    <p:sldId id="286" r:id="rId5"/>
    <p:sldId id="287" r:id="rId6"/>
    <p:sldId id="291" r:id="rId7"/>
    <p:sldId id="288" r:id="rId8"/>
    <p:sldId id="292" r:id="rId9"/>
    <p:sldId id="293" r:id="rId10"/>
    <p:sldId id="294" r:id="rId11"/>
    <p:sldId id="295" r:id="rId12"/>
    <p:sldId id="296" r:id="rId13"/>
    <p:sldId id="297" r:id="rId14"/>
    <p:sldId id="298" r:id="rId15"/>
    <p:sldId id="315" r:id="rId16"/>
    <p:sldId id="299" r:id="rId17"/>
    <p:sldId id="312" r:id="rId18"/>
    <p:sldId id="300" r:id="rId19"/>
    <p:sldId id="301" r:id="rId20"/>
    <p:sldId id="303" r:id="rId21"/>
    <p:sldId id="313" r:id="rId22"/>
    <p:sldId id="304" r:id="rId23"/>
    <p:sldId id="306" r:id="rId24"/>
    <p:sldId id="309" r:id="rId25"/>
    <p:sldId id="305" r:id="rId26"/>
    <p:sldId id="307" r:id="rId27"/>
    <p:sldId id="308" r:id="rId28"/>
    <p:sldId id="310"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p:restoredTop sz="94677"/>
  </p:normalViewPr>
  <p:slideViewPr>
    <p:cSldViewPr snapToGrid="0" snapToObjects="1">
      <p:cViewPr varScale="1">
        <p:scale>
          <a:sx n="190" d="100"/>
          <a:sy n="190" d="100"/>
        </p:scale>
        <p:origin x="224" y="9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5BDAD-7B1A-D142-AB8F-A4AE71AA2722}" type="datetimeFigureOut">
              <a:rPr lang="en-US" smtClean="0"/>
              <a:t>9/27/16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B810D-3825-7D42-8F2A-C4A65AC77116}" type="slidenum">
              <a:rPr lang="en-US" smtClean="0"/>
              <a:t>‹#›</a:t>
            </a:fld>
            <a:endParaRPr lang="en-US"/>
          </a:p>
        </p:txBody>
      </p:sp>
    </p:spTree>
    <p:extLst>
      <p:ext uri="{BB962C8B-B14F-4D97-AF65-F5344CB8AC3E}">
        <p14:creationId xmlns:p14="http://schemas.microsoft.com/office/powerpoint/2010/main" val="123160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8B810D-3825-7D42-8F2A-C4A65AC77116}" type="slidenum">
              <a:rPr lang="en-US" smtClean="0"/>
              <a:t>30</a:t>
            </a:fld>
            <a:endParaRPr lang="en-US"/>
          </a:p>
        </p:txBody>
      </p:sp>
    </p:spTree>
    <p:extLst>
      <p:ext uri="{BB962C8B-B14F-4D97-AF65-F5344CB8AC3E}">
        <p14:creationId xmlns:p14="http://schemas.microsoft.com/office/powerpoint/2010/main" val="799918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C6A35D-2A47-1646-A8EC-980A132CA5C3}"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42869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B4539-22FC-3441-952D-905E80FED934}"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374890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186D36-64E1-4044-81B4-B2A1F1949705}"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85921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B89316-6434-9140-B741-5B6D54A014FC}"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89559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EEEF46-8D01-C24B-8FEF-E923936330BA}"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5017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3B0DD8-1AEC-904B-AE3A-F35C60DAF382}" type="datetime1">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52158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7884E1-9C9A-7A41-A657-A4532172EA23}" type="datetime1">
              <a:rPr lang="en-US" smtClean="0"/>
              <a:t>9/27/16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05527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DDA425-AEEF-C345-BDF4-7CADB569FF57}" type="datetime1">
              <a:rPr lang="en-US" smtClean="0"/>
              <a:t>9/27/16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203807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D7D1F-C61B-EF4E-8976-8CB5DF20AC12}" type="datetime1">
              <a:rPr lang="en-US" smtClean="0"/>
              <a:t>9/27/16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58775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C401E-8EEF-CB49-AD3D-8FBDE8CEACBC}" type="datetime1">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6946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30B624-17B1-9A4C-9B25-D641E02CE981}" type="datetime1">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615517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61525-2997-5C45-A27A-5FE00F2F013B}" type="datetime1">
              <a:rPr lang="en-US" smtClean="0"/>
              <a:t>9/27/16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099C4-F8E9-DE4A-8183-3503EE245662}" type="slidenum">
              <a:rPr lang="en-US" smtClean="0"/>
              <a:t>‹#›</a:t>
            </a:fld>
            <a:endParaRPr lang="en-US"/>
          </a:p>
        </p:txBody>
      </p:sp>
    </p:spTree>
    <p:extLst>
      <p:ext uri="{BB962C8B-B14F-4D97-AF65-F5344CB8AC3E}">
        <p14:creationId xmlns:p14="http://schemas.microsoft.com/office/powerpoint/2010/main" val="254294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18.emf"/><Relationship Id="rId6"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33.emf"/><Relationship Id="rId8" Type="http://schemas.openxmlformats.org/officeDocument/2006/relationships/image" Target="../media/image34.emf"/><Relationship Id="rId9"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srl.noaa.gov/psd/people/tom.hamill/skill_overforecast_QJ_v2.pdf" TargetMode="Externa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onlinelibrary.wiley.com/doi/10.1256/qj.05.167/abstrac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343" y="1776415"/>
            <a:ext cx="11515240" cy="2387600"/>
          </a:xfrm>
        </p:spPr>
        <p:txBody>
          <a:bodyPr>
            <a:normAutofit/>
          </a:bodyPr>
          <a:lstStyle/>
          <a:p>
            <a:r>
              <a:rPr lang="en-US" b="1" smtClean="0"/>
              <a:t>The US National </a:t>
            </a:r>
            <a:r>
              <a:rPr lang="en-US" b="1" dirty="0" smtClean="0"/>
              <a:t>Blend of Models </a:t>
            </a:r>
            <a:br>
              <a:rPr lang="en-US" b="1" dirty="0" smtClean="0"/>
            </a:br>
            <a:r>
              <a:rPr lang="en-US" b="1" dirty="0" smtClean="0"/>
              <a:t>POP12 and QPF06 </a:t>
            </a:r>
            <a:r>
              <a:rPr lang="en-US" b="1" smtClean="0"/>
              <a:t>algorithm </a:t>
            </a:r>
            <a:endParaRPr lang="en-US" b="1" dirty="0"/>
          </a:p>
        </p:txBody>
      </p:sp>
      <p:sp>
        <p:nvSpPr>
          <p:cNvPr id="3" name="Subtitle 2"/>
          <p:cNvSpPr>
            <a:spLocks noGrp="1"/>
          </p:cNvSpPr>
          <p:nvPr>
            <p:ph type="subTitle" idx="1"/>
          </p:nvPr>
        </p:nvSpPr>
        <p:spPr>
          <a:xfrm>
            <a:off x="612184" y="4700588"/>
            <a:ext cx="10887558" cy="1655762"/>
          </a:xfrm>
        </p:spPr>
        <p:txBody>
          <a:bodyPr>
            <a:normAutofit/>
          </a:bodyPr>
          <a:lstStyle/>
          <a:p>
            <a:r>
              <a:rPr lang="en-US" sz="3600" dirty="0" smtClean="0"/>
              <a:t>Tom Hamill (NOAA ESRL Physical Sciences Division)</a:t>
            </a:r>
          </a:p>
          <a:p>
            <a:r>
              <a:rPr lang="en-US" dirty="0" smtClean="0"/>
              <a:t>with help from Eric Engle, Matt </a:t>
            </a:r>
            <a:r>
              <a:rPr lang="en-US" dirty="0" err="1" smtClean="0"/>
              <a:t>Peroutka</a:t>
            </a:r>
            <a:r>
              <a:rPr lang="en-US" dirty="0" smtClean="0"/>
              <a:t>, Dave Myrick (MDL) and Chrissy </a:t>
            </a:r>
            <a:r>
              <a:rPr lang="en-US" dirty="0" err="1" smtClean="0"/>
              <a:t>Finan</a:t>
            </a:r>
            <a:r>
              <a:rPr lang="en-US" dirty="0" smtClean="0"/>
              <a:t> (CPC)</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1</a:t>
            </a:fld>
            <a:endParaRPr lang="en-US"/>
          </a:p>
        </p:txBody>
      </p:sp>
      <p:sp>
        <p:nvSpPr>
          <p:cNvPr id="5" name="TextBox 4"/>
          <p:cNvSpPr txBox="1"/>
          <p:nvPr/>
        </p:nvSpPr>
        <p:spPr>
          <a:xfrm>
            <a:off x="3924161" y="6300409"/>
            <a:ext cx="4263603" cy="369332"/>
          </a:xfrm>
          <a:prstGeom prst="rect">
            <a:avLst/>
          </a:prstGeom>
          <a:noFill/>
        </p:spPr>
        <p:txBody>
          <a:bodyPr wrap="none" rtlCol="0">
            <a:spAutoFit/>
          </a:bodyPr>
          <a:lstStyle/>
          <a:p>
            <a:r>
              <a:rPr lang="en-US" dirty="0" smtClean="0">
                <a:solidFill>
                  <a:schemeClr val="bg1">
                    <a:lumMod val="75000"/>
                  </a:schemeClr>
                </a:solidFill>
              </a:rPr>
              <a:t>presentation to UK Met Office, 28 Sep 2016</a:t>
            </a:r>
            <a:endParaRPr lang="en-US" dirty="0">
              <a:solidFill>
                <a:schemeClr val="bg1">
                  <a:lumMod val="75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3822" y="243579"/>
            <a:ext cx="1964280" cy="1992525"/>
          </a:xfrm>
          <a:prstGeom prst="rect">
            <a:avLst/>
          </a:prstGeom>
        </p:spPr>
      </p:pic>
    </p:spTree>
    <p:extLst>
      <p:ext uri="{BB962C8B-B14F-4D97-AF65-F5344CB8AC3E}">
        <p14:creationId xmlns:p14="http://schemas.microsoft.com/office/powerpoint/2010/main" val="347566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1" y="151116"/>
            <a:ext cx="11036030" cy="854075"/>
          </a:xfrm>
        </p:spPr>
        <p:txBody>
          <a:bodyPr/>
          <a:lstStyle/>
          <a:p>
            <a:r>
              <a:rPr lang="en-US" b="1" dirty="0" smtClean="0"/>
              <a:t>Terrain “facet” at fine scale.</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50" y="1005191"/>
            <a:ext cx="8578175" cy="5623470"/>
          </a:xfrm>
          <a:prstGeom prst="rect">
            <a:avLst/>
          </a:prstGeom>
        </p:spPr>
      </p:pic>
      <p:sp>
        <p:nvSpPr>
          <p:cNvPr id="6" name="TextBox 5"/>
          <p:cNvSpPr txBox="1"/>
          <p:nvPr/>
        </p:nvSpPr>
        <p:spPr>
          <a:xfrm>
            <a:off x="9137516" y="1530485"/>
            <a:ext cx="2827506" cy="4524315"/>
          </a:xfrm>
          <a:prstGeom prst="rect">
            <a:avLst/>
          </a:prstGeom>
          <a:noFill/>
        </p:spPr>
        <p:txBody>
          <a:bodyPr wrap="square" rtlCol="0">
            <a:spAutoFit/>
          </a:bodyPr>
          <a:lstStyle/>
          <a:p>
            <a:r>
              <a:rPr lang="en-US" dirty="0" smtClean="0"/>
              <a:t>We will also choose the</a:t>
            </a:r>
          </a:p>
          <a:p>
            <a:r>
              <a:rPr lang="en-US" dirty="0" smtClean="0"/>
              <a:t>supplemental locations</a:t>
            </a:r>
          </a:p>
          <a:p>
            <a:r>
              <a:rPr lang="en-US" dirty="0" smtClean="0"/>
              <a:t>based on similarity of</a:t>
            </a:r>
          </a:p>
          <a:p>
            <a:r>
              <a:rPr lang="en-US" dirty="0" smtClean="0"/>
              <a:t>terrain orientation at</a:t>
            </a:r>
          </a:p>
          <a:p>
            <a:r>
              <a:rPr lang="en-US" dirty="0" smtClean="0"/>
              <a:t>three different levels</a:t>
            </a:r>
          </a:p>
          <a:p>
            <a:r>
              <a:rPr lang="en-US" dirty="0" smtClean="0"/>
              <a:t>of smoothing. Here is</a:t>
            </a:r>
          </a:p>
          <a:p>
            <a:r>
              <a:rPr lang="en-US" dirty="0" smtClean="0"/>
              <a:t>the finest level (effectively</a:t>
            </a:r>
          </a:p>
          <a:p>
            <a:r>
              <a:rPr lang="en-US" dirty="0" smtClean="0"/>
              <a:t>no smoothing).</a:t>
            </a:r>
          </a:p>
          <a:p>
            <a:endParaRPr lang="en-US" dirty="0"/>
          </a:p>
          <a:p>
            <a:r>
              <a:rPr lang="en-US" dirty="0" smtClean="0"/>
              <a:t>This procedure was inspired</a:t>
            </a:r>
          </a:p>
          <a:p>
            <a:r>
              <a:rPr lang="en-US" dirty="0" smtClean="0"/>
              <a:t>by the work of Chris Daly</a:t>
            </a:r>
          </a:p>
          <a:p>
            <a:r>
              <a:rPr lang="en-US" dirty="0" smtClean="0"/>
              <a:t>and the PRISM group at</a:t>
            </a:r>
          </a:p>
          <a:p>
            <a:r>
              <a:rPr lang="en-US" dirty="0" smtClean="0"/>
              <a:t>Oregon St. University, who</a:t>
            </a:r>
          </a:p>
          <a:p>
            <a:r>
              <a:rPr lang="en-US" dirty="0" smtClean="0"/>
              <a:t>use terrain facets in developing precipitation </a:t>
            </a:r>
            <a:r>
              <a:rPr lang="en-US" dirty="0" err="1" smtClean="0"/>
              <a:t>climatologies</a:t>
            </a:r>
            <a:r>
              <a:rPr lang="en-US" dirty="0" smtClean="0"/>
              <a:t>.</a:t>
            </a:r>
            <a:endParaRPr lang="en-US" dirty="0"/>
          </a:p>
        </p:txBody>
      </p:sp>
      <p:sp>
        <p:nvSpPr>
          <p:cNvPr id="7" name="Slide Number Placeholder 6"/>
          <p:cNvSpPr>
            <a:spLocks noGrp="1"/>
          </p:cNvSpPr>
          <p:nvPr>
            <p:ph type="sldNum" sz="quarter" idx="12"/>
          </p:nvPr>
        </p:nvSpPr>
        <p:spPr/>
        <p:txBody>
          <a:bodyPr/>
          <a:lstStyle/>
          <a:p>
            <a:fld id="{435099C4-F8E9-DE4A-8183-3503EE245662}" type="slidenum">
              <a:rPr lang="en-US" smtClean="0"/>
              <a:t>10</a:t>
            </a:fld>
            <a:endParaRPr lang="en-US"/>
          </a:p>
        </p:txBody>
      </p:sp>
    </p:spTree>
    <p:extLst>
      <p:ext uri="{BB962C8B-B14F-4D97-AF65-F5344CB8AC3E}">
        <p14:creationId xmlns:p14="http://schemas.microsoft.com/office/powerpoint/2010/main" val="30493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 y="972243"/>
            <a:ext cx="8628434" cy="5656418"/>
          </a:xfrm>
          <a:prstGeom prst="rect">
            <a:avLst/>
          </a:prstGeom>
        </p:spPr>
      </p:pic>
      <p:sp>
        <p:nvSpPr>
          <p:cNvPr id="2" name="Title 1"/>
          <p:cNvSpPr>
            <a:spLocks noGrp="1"/>
          </p:cNvSpPr>
          <p:nvPr>
            <p:ph type="title"/>
          </p:nvPr>
        </p:nvSpPr>
        <p:spPr>
          <a:xfrm>
            <a:off x="293451" y="151116"/>
            <a:ext cx="11036030" cy="854075"/>
          </a:xfrm>
        </p:spPr>
        <p:txBody>
          <a:bodyPr/>
          <a:lstStyle/>
          <a:p>
            <a:r>
              <a:rPr lang="en-US" b="1" dirty="0" smtClean="0"/>
              <a:t>Terrain facet, medium scale.</a:t>
            </a:r>
            <a:endParaRPr lang="en-US" b="1" dirty="0"/>
          </a:p>
        </p:txBody>
      </p:sp>
      <p:sp>
        <p:nvSpPr>
          <p:cNvPr id="7" name="TextBox 6"/>
          <p:cNvSpPr txBox="1"/>
          <p:nvPr/>
        </p:nvSpPr>
        <p:spPr>
          <a:xfrm>
            <a:off x="8936476" y="1524000"/>
            <a:ext cx="3097386" cy="1477328"/>
          </a:xfrm>
          <a:prstGeom prst="rect">
            <a:avLst/>
          </a:prstGeom>
          <a:noFill/>
        </p:spPr>
        <p:txBody>
          <a:bodyPr wrap="none" rtlCol="0">
            <a:spAutoFit/>
          </a:bodyPr>
          <a:lstStyle/>
          <a:p>
            <a:r>
              <a:rPr lang="en-US" dirty="0" smtClean="0"/>
              <a:t>We want a supplemental</a:t>
            </a:r>
          </a:p>
          <a:p>
            <a:r>
              <a:rPr lang="en-US" dirty="0" smtClean="0"/>
              <a:t>location, if possible, to</a:t>
            </a:r>
          </a:p>
          <a:p>
            <a:r>
              <a:rPr lang="en-US" dirty="0" smtClean="0"/>
              <a:t>match not only the fine-scale</a:t>
            </a:r>
          </a:p>
          <a:p>
            <a:r>
              <a:rPr lang="en-US" dirty="0" smtClean="0"/>
              <a:t>terrain orientation, but the</a:t>
            </a:r>
          </a:p>
          <a:p>
            <a:r>
              <a:rPr lang="en-US" dirty="0" smtClean="0"/>
              <a:t>larger-scale terrain orientation.</a:t>
            </a:r>
            <a:endParaRPr lang="en-US" dirty="0"/>
          </a:p>
        </p:txBody>
      </p:sp>
      <p:sp>
        <p:nvSpPr>
          <p:cNvPr id="8" name="Slide Number Placeholder 7"/>
          <p:cNvSpPr>
            <a:spLocks noGrp="1"/>
          </p:cNvSpPr>
          <p:nvPr>
            <p:ph type="sldNum" sz="quarter" idx="12"/>
          </p:nvPr>
        </p:nvSpPr>
        <p:spPr/>
        <p:txBody>
          <a:bodyPr/>
          <a:lstStyle/>
          <a:p>
            <a:fld id="{435099C4-F8E9-DE4A-8183-3503EE245662}" type="slidenum">
              <a:rPr lang="en-US" smtClean="0"/>
              <a:t>11</a:t>
            </a:fld>
            <a:endParaRPr lang="en-US"/>
          </a:p>
        </p:txBody>
      </p:sp>
    </p:spTree>
    <p:extLst>
      <p:ext uri="{BB962C8B-B14F-4D97-AF65-F5344CB8AC3E}">
        <p14:creationId xmlns:p14="http://schemas.microsoft.com/office/powerpoint/2010/main" val="1496216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 y="972243"/>
            <a:ext cx="8628434" cy="5656418"/>
          </a:xfrm>
          <a:prstGeom prst="rect">
            <a:avLst/>
          </a:prstGeom>
        </p:spPr>
      </p:pic>
      <p:sp>
        <p:nvSpPr>
          <p:cNvPr id="2" name="Title 1"/>
          <p:cNvSpPr>
            <a:spLocks noGrp="1"/>
          </p:cNvSpPr>
          <p:nvPr>
            <p:ph type="title"/>
          </p:nvPr>
        </p:nvSpPr>
        <p:spPr>
          <a:xfrm>
            <a:off x="293451" y="151116"/>
            <a:ext cx="11036030" cy="854075"/>
          </a:xfrm>
        </p:spPr>
        <p:txBody>
          <a:bodyPr/>
          <a:lstStyle/>
          <a:p>
            <a:r>
              <a:rPr lang="en-US" b="1" dirty="0" smtClean="0"/>
              <a:t>Terrain facet, largest scale.</a:t>
            </a:r>
            <a:endParaRPr lang="en-US" b="1" dirty="0"/>
          </a:p>
        </p:txBody>
      </p:sp>
      <p:sp>
        <p:nvSpPr>
          <p:cNvPr id="6" name="Slide Number Placeholder 5"/>
          <p:cNvSpPr>
            <a:spLocks noGrp="1"/>
          </p:cNvSpPr>
          <p:nvPr>
            <p:ph type="sldNum" sz="quarter" idx="12"/>
          </p:nvPr>
        </p:nvSpPr>
        <p:spPr/>
        <p:txBody>
          <a:bodyPr/>
          <a:lstStyle/>
          <a:p>
            <a:fld id="{435099C4-F8E9-DE4A-8183-3503EE245662}" type="slidenum">
              <a:rPr lang="en-US" smtClean="0"/>
              <a:t>12</a:t>
            </a:fld>
            <a:endParaRPr lang="en-US"/>
          </a:p>
        </p:txBody>
      </p:sp>
    </p:spTree>
    <p:extLst>
      <p:ext uri="{BB962C8B-B14F-4D97-AF65-F5344CB8AC3E}">
        <p14:creationId xmlns:p14="http://schemas.microsoft.com/office/powerpoint/2010/main" val="386045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91" y="99236"/>
            <a:ext cx="10515600" cy="854076"/>
          </a:xfrm>
        </p:spPr>
        <p:txBody>
          <a:bodyPr>
            <a:normAutofit fontScale="90000"/>
          </a:bodyPr>
          <a:lstStyle/>
          <a:p>
            <a:r>
              <a:rPr lang="en-US" b="1" dirty="0" smtClean="0"/>
              <a:t>Sample map of supplemental locations (January).</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762240"/>
            <a:ext cx="8490085" cy="6037393"/>
          </a:xfrm>
          <a:prstGeom prst="rect">
            <a:avLst/>
          </a:prstGeom>
        </p:spPr>
      </p:pic>
      <p:sp>
        <p:nvSpPr>
          <p:cNvPr id="5" name="TextBox 4"/>
          <p:cNvSpPr txBox="1"/>
          <p:nvPr/>
        </p:nvSpPr>
        <p:spPr>
          <a:xfrm>
            <a:off x="8365786" y="1293150"/>
            <a:ext cx="3664085" cy="5355312"/>
          </a:xfrm>
          <a:prstGeom prst="rect">
            <a:avLst/>
          </a:prstGeom>
          <a:noFill/>
        </p:spPr>
        <p:txBody>
          <a:bodyPr wrap="square" rtlCol="0">
            <a:spAutoFit/>
          </a:bodyPr>
          <a:lstStyle/>
          <a:p>
            <a:r>
              <a:rPr lang="en-US" dirty="0" smtClean="0"/>
              <a:t>Large symbol = where we are defining the supplemental locations.</a:t>
            </a:r>
          </a:p>
          <a:p>
            <a:endParaRPr lang="en-US" dirty="0"/>
          </a:p>
          <a:p>
            <a:r>
              <a:rPr lang="en-US" dirty="0" smtClean="0"/>
              <a:t>Small symbol = supplemental locations.</a:t>
            </a:r>
          </a:p>
          <a:p>
            <a:endParaRPr lang="en-US" dirty="0"/>
          </a:p>
          <a:p>
            <a:r>
              <a:rPr lang="en-US" dirty="0" smtClean="0"/>
              <a:t>Darkness of the symbol indicates the penalty function (lighter symbols are a poorer fit).</a:t>
            </a:r>
          </a:p>
          <a:p>
            <a:endParaRPr lang="en-US" dirty="0"/>
          </a:p>
          <a:p>
            <a:r>
              <a:rPr lang="en-US" dirty="0" smtClean="0"/>
              <a:t>While only a few locations are shown, this procedure was used to define </a:t>
            </a:r>
            <a:r>
              <a:rPr lang="en-US" dirty="0" err="1" smtClean="0"/>
              <a:t>suppplemental</a:t>
            </a:r>
            <a:r>
              <a:rPr lang="en-US" dirty="0" smtClean="0"/>
              <a:t> locations for every 1/8-degree grid point across the CONUS.</a:t>
            </a:r>
          </a:p>
          <a:p>
            <a:endParaRPr lang="en-US" dirty="0"/>
          </a:p>
          <a:p>
            <a:r>
              <a:rPr lang="en-US" dirty="0" smtClean="0"/>
              <a:t>These were then used to populate the CDFs used in the later quantile mapping step.</a:t>
            </a:r>
            <a:endParaRPr lang="en-US" dirty="0"/>
          </a:p>
        </p:txBody>
      </p:sp>
      <p:sp>
        <p:nvSpPr>
          <p:cNvPr id="6" name="Slide Number Placeholder 5"/>
          <p:cNvSpPr>
            <a:spLocks noGrp="1"/>
          </p:cNvSpPr>
          <p:nvPr>
            <p:ph type="sldNum" sz="quarter" idx="12"/>
          </p:nvPr>
        </p:nvSpPr>
        <p:spPr/>
        <p:txBody>
          <a:bodyPr/>
          <a:lstStyle/>
          <a:p>
            <a:fld id="{435099C4-F8E9-DE4A-8183-3503EE245662}" type="slidenum">
              <a:rPr lang="en-US" smtClean="0"/>
              <a:t>13</a:t>
            </a:fld>
            <a:endParaRPr lang="en-US"/>
          </a:p>
        </p:txBody>
      </p:sp>
    </p:spTree>
    <p:extLst>
      <p:ext uri="{BB962C8B-B14F-4D97-AF65-F5344CB8AC3E}">
        <p14:creationId xmlns:p14="http://schemas.microsoft.com/office/powerpoint/2010/main" val="25104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53" y="57950"/>
            <a:ext cx="11510682" cy="1325563"/>
          </a:xfrm>
        </p:spPr>
        <p:txBody>
          <a:bodyPr>
            <a:normAutofit fontScale="90000"/>
          </a:bodyPr>
          <a:lstStyle/>
          <a:p>
            <a:r>
              <a:rPr lang="en-US" b="1" dirty="0" smtClean="0"/>
              <a:t>Addressing </a:t>
            </a:r>
            <a:r>
              <a:rPr lang="en-US" b="1" smtClean="0"/>
              <a:t>systematic errors with “quantile </a:t>
            </a:r>
            <a:r>
              <a:rPr lang="en-US" b="1" dirty="0" smtClean="0"/>
              <a:t>mapping”</a:t>
            </a:r>
            <a:br>
              <a:rPr lang="en-US" b="1" dirty="0" smtClean="0"/>
            </a:br>
            <a:r>
              <a:rPr lang="en-US" sz="3600" b="1" dirty="0" smtClean="0"/>
              <a:t>(which permits amount-dependent bias correction)</a:t>
            </a:r>
            <a:endParaRPr lang="en-US" sz="3600" b="1" dirty="0"/>
          </a:p>
        </p:txBody>
      </p:sp>
      <p:pic>
        <p:nvPicPr>
          <p:cNvPr id="4" name="Picture 4" descr="https://lh5.googleusercontent.com/k5GyvhV_O4dbEqsfSu-7MFKBZidDKW6a43vcdbFcOHFl7nBXtQTKaRvO-r6v-awIrGENJcJZ1z4Ybh6DzDQBbD_htUSyLei2cb0sDjUah4Qeu7sBSX94Vnn6d_-QMljDIPRcp3z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9" y="1485805"/>
            <a:ext cx="6472482" cy="452936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535951" y="1547699"/>
            <a:ext cx="5239966" cy="4801314"/>
          </a:xfrm>
          <a:prstGeom prst="rect">
            <a:avLst/>
          </a:prstGeom>
          <a:noFill/>
        </p:spPr>
        <p:txBody>
          <a:bodyPr wrap="square" rtlCol="0">
            <a:spAutoFit/>
          </a:bodyPr>
          <a:lstStyle/>
          <a:p>
            <a:r>
              <a:rPr lang="en-US" dirty="0" smtClean="0"/>
              <a:t>Presuming that we have enough data to estimate</a:t>
            </a:r>
          </a:p>
          <a:p>
            <a:r>
              <a:rPr lang="en-US" dirty="0" smtClean="0"/>
              <a:t>the climatology of the forecast and observed (in this application, </a:t>
            </a:r>
            <a:r>
              <a:rPr lang="en-US" dirty="0" smtClean="0">
                <a:solidFill>
                  <a:srgbClr val="FF0000"/>
                </a:solidFill>
              </a:rPr>
              <a:t>using the last 60 days</a:t>
            </a:r>
            <a:r>
              <a:rPr lang="en-US" dirty="0" smtClean="0"/>
              <a:t>, bolstered by supplemental locations), if there are systematic differences in their CDFs, under quantile mapping we replace the forecast value with the observed value associated with the same cumulative percentile of the distribution.</a:t>
            </a:r>
          </a:p>
          <a:p>
            <a:endParaRPr lang="en-US" dirty="0"/>
          </a:p>
          <a:p>
            <a:r>
              <a:rPr lang="en-US" dirty="0" smtClean="0"/>
              <a:t>This procedure is repeated independently for each ensemble member.  Different CDFs are possible for different members (Canadian system doesn’t have members that are exchangeable, with similar biases for similar members).</a:t>
            </a:r>
          </a:p>
          <a:p>
            <a:endParaRPr lang="en-US" dirty="0"/>
          </a:p>
          <a:p>
            <a:r>
              <a:rPr lang="en-US" dirty="0" smtClean="0">
                <a:solidFill>
                  <a:srgbClr val="FF0000"/>
                </a:solidFill>
              </a:rPr>
              <a:t>What could go wrong?  </a:t>
            </a:r>
            <a:r>
              <a:rPr lang="en-US" i="1" dirty="0" smtClean="0">
                <a:solidFill>
                  <a:srgbClr val="FF0000"/>
                </a:solidFill>
              </a:rPr>
              <a:t>Big assumption that biases from the last 60 days = current biases.  </a:t>
            </a:r>
            <a:endParaRPr lang="en-US" i="1" dirty="0">
              <a:solidFill>
                <a:srgbClr val="FF0000"/>
              </a:solidFill>
            </a:endParaRPr>
          </a:p>
        </p:txBody>
      </p:sp>
      <p:sp>
        <p:nvSpPr>
          <p:cNvPr id="6" name="Slide Number Placeholder 5"/>
          <p:cNvSpPr>
            <a:spLocks noGrp="1"/>
          </p:cNvSpPr>
          <p:nvPr>
            <p:ph type="sldNum" sz="quarter" idx="12"/>
          </p:nvPr>
        </p:nvSpPr>
        <p:spPr/>
        <p:txBody>
          <a:bodyPr/>
          <a:lstStyle/>
          <a:p>
            <a:fld id="{435099C4-F8E9-DE4A-8183-3503EE245662}" type="slidenum">
              <a:rPr lang="en-US" smtClean="0"/>
              <a:t>14</a:t>
            </a:fld>
            <a:endParaRPr lang="en-US"/>
          </a:p>
        </p:txBody>
      </p:sp>
    </p:spTree>
    <p:extLst>
      <p:ext uri="{BB962C8B-B14F-4D97-AF65-F5344CB8AC3E}">
        <p14:creationId xmlns:p14="http://schemas.microsoft.com/office/powerpoint/2010/main" val="1622712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835" y="244102"/>
            <a:ext cx="10847294" cy="1325563"/>
          </a:xfrm>
        </p:spPr>
        <p:txBody>
          <a:bodyPr>
            <a:normAutofit fontScale="90000"/>
          </a:bodyPr>
          <a:lstStyle/>
          <a:p>
            <a:r>
              <a:rPr lang="en-US" b="1" smtClean="0"/>
              <a:t>Challenge: CDFs </a:t>
            </a:r>
            <a:r>
              <a:rPr lang="en-US" b="1" dirty="0" smtClean="0"/>
              <a:t>and quantile mapping relationships may change from cool to warm season.</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59" y="1951317"/>
            <a:ext cx="11675212" cy="4288118"/>
          </a:xfrm>
          <a:prstGeom prst="rect">
            <a:avLst/>
          </a:prstGeom>
        </p:spPr>
      </p:pic>
      <p:sp>
        <p:nvSpPr>
          <p:cNvPr id="6" name="TextBox 5"/>
          <p:cNvSpPr txBox="1"/>
          <p:nvPr/>
        </p:nvSpPr>
        <p:spPr>
          <a:xfrm>
            <a:off x="0" y="6434418"/>
            <a:ext cx="4886659" cy="369332"/>
          </a:xfrm>
          <a:prstGeom prst="rect">
            <a:avLst/>
          </a:prstGeom>
          <a:noFill/>
        </p:spPr>
        <p:txBody>
          <a:bodyPr wrap="none" rtlCol="0">
            <a:spAutoFit/>
          </a:bodyPr>
          <a:lstStyle/>
          <a:p>
            <a:r>
              <a:rPr lang="en-US" dirty="0" smtClean="0"/>
              <a:t>Here, CDFs are based on our GEFS reforecast data.</a:t>
            </a:r>
            <a:endParaRPr lang="en-US" dirty="0"/>
          </a:p>
        </p:txBody>
      </p:sp>
    </p:spTree>
    <p:extLst>
      <p:ext uri="{BB962C8B-B14F-4D97-AF65-F5344CB8AC3E}">
        <p14:creationId xmlns:p14="http://schemas.microsoft.com/office/powerpoint/2010/main" val="1810741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3384"/>
            <a:ext cx="10515600" cy="1325563"/>
          </a:xfrm>
        </p:spPr>
        <p:txBody>
          <a:bodyPr/>
          <a:lstStyle/>
          <a:p>
            <a:r>
              <a:rPr lang="en-US" b="1" dirty="0" smtClean="0"/>
              <a:t>POP12 adjustments to this basic quantile mapping procedure.</a:t>
            </a:r>
            <a:endParaRPr lang="en-US" b="1" dirty="0"/>
          </a:p>
        </p:txBody>
      </p:sp>
      <p:sp>
        <p:nvSpPr>
          <p:cNvPr id="3" name="Content Placeholder 2"/>
          <p:cNvSpPr>
            <a:spLocks noGrp="1"/>
          </p:cNvSpPr>
          <p:nvPr>
            <p:ph idx="1"/>
          </p:nvPr>
        </p:nvSpPr>
        <p:spPr>
          <a:xfrm>
            <a:off x="838200" y="2370137"/>
            <a:ext cx="10515600" cy="4351338"/>
          </a:xfrm>
        </p:spPr>
        <p:txBody>
          <a:bodyPr/>
          <a:lstStyle/>
          <a:p>
            <a:r>
              <a:rPr lang="en-US" dirty="0" smtClean="0"/>
              <a:t>Use 3 x 3 set of grid points surrounding the region of interest to enlarge ensemble size and account for position errors, given that ensemble systems are often over-confident about phasing of precipitation features.</a:t>
            </a:r>
          </a:p>
          <a:p>
            <a:endParaRPr lang="en-US" dirty="0" smtClean="0"/>
          </a:p>
          <a:p>
            <a:r>
              <a:rPr lang="en-US" dirty="0" smtClean="0"/>
              <a:t>“Stochastic quantile mapping” -  perturb each quantile-mapped member with some random noise to account for overconfidence of ensemble predictions.</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16</a:t>
            </a:fld>
            <a:endParaRPr lang="en-US"/>
          </a:p>
        </p:txBody>
      </p:sp>
    </p:spTree>
    <p:extLst>
      <p:ext uri="{BB962C8B-B14F-4D97-AF65-F5344CB8AC3E}">
        <p14:creationId xmlns:p14="http://schemas.microsoft.com/office/powerpoint/2010/main" val="904319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35" y="57277"/>
            <a:ext cx="11571194" cy="845110"/>
          </a:xfrm>
        </p:spPr>
        <p:txBody>
          <a:bodyPr/>
          <a:lstStyle/>
          <a:p>
            <a:r>
              <a:rPr lang="en-US" b="1" dirty="0" smtClean="0"/>
              <a:t>Quantile mapping using surrounding grid points.</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17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94" y="971924"/>
            <a:ext cx="10245660" cy="4890994"/>
          </a:xfrm>
          <a:prstGeom prst="rect">
            <a:avLst/>
          </a:prstGeom>
        </p:spPr>
      </p:pic>
      <p:sp>
        <p:nvSpPr>
          <p:cNvPr id="6" name="TextBox 5"/>
          <p:cNvSpPr txBox="1"/>
          <p:nvPr/>
        </p:nvSpPr>
        <p:spPr>
          <a:xfrm>
            <a:off x="188259" y="6075144"/>
            <a:ext cx="11222816" cy="646331"/>
          </a:xfrm>
          <a:prstGeom prst="rect">
            <a:avLst/>
          </a:prstGeom>
          <a:noFill/>
        </p:spPr>
        <p:txBody>
          <a:bodyPr wrap="none" rtlCol="0">
            <a:spAutoFit/>
          </a:bodyPr>
          <a:lstStyle/>
          <a:p>
            <a:r>
              <a:rPr lang="en-US" dirty="0" smtClean="0"/>
              <a:t>Here’s a page from Michael </a:t>
            </a:r>
            <a:r>
              <a:rPr lang="en-US" dirty="0" err="1" smtClean="0"/>
              <a:t>Scheuerer’s</a:t>
            </a:r>
            <a:r>
              <a:rPr lang="en-US" dirty="0" smtClean="0"/>
              <a:t> recent MWR article describing the inspiration for a procedure to leverage data</a:t>
            </a:r>
          </a:p>
          <a:p>
            <a:r>
              <a:rPr lang="en-US" dirty="0" smtClean="0"/>
              <a:t>from surrounding points in the quantile mapping.</a:t>
            </a:r>
            <a:endParaRPr lang="en-US" dirty="0"/>
          </a:p>
        </p:txBody>
      </p:sp>
    </p:spTree>
    <p:extLst>
      <p:ext uri="{BB962C8B-B14F-4D97-AF65-F5344CB8AC3E}">
        <p14:creationId xmlns:p14="http://schemas.microsoft.com/office/powerpoint/2010/main" val="1334033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03" y="209326"/>
            <a:ext cx="6847368" cy="1528526"/>
          </a:xfrm>
        </p:spPr>
        <p:txBody>
          <a:bodyPr>
            <a:normAutofit fontScale="90000"/>
          </a:bodyPr>
          <a:lstStyle/>
          <a:p>
            <a:r>
              <a:rPr lang="en-US" b="1" dirty="0" smtClean="0"/>
              <a:t>Our quantile mapping in the Blend using 3 x 3 neighboring grid points. </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0181" y="74856"/>
            <a:ext cx="4883285" cy="6761472"/>
          </a:xfrm>
        </p:spPr>
      </p:pic>
      <p:sp>
        <p:nvSpPr>
          <p:cNvPr id="5" name="TextBox 4"/>
          <p:cNvSpPr txBox="1"/>
          <p:nvPr/>
        </p:nvSpPr>
        <p:spPr>
          <a:xfrm>
            <a:off x="259403" y="1895801"/>
            <a:ext cx="6491021" cy="4770537"/>
          </a:xfrm>
          <a:prstGeom prst="rect">
            <a:avLst/>
          </a:prstGeom>
          <a:noFill/>
        </p:spPr>
        <p:txBody>
          <a:bodyPr wrap="square" rtlCol="0">
            <a:spAutoFit/>
          </a:bodyPr>
          <a:lstStyle/>
          <a:p>
            <a:r>
              <a:rPr lang="en-US" sz="1600" dirty="0" smtClean="0"/>
              <a:t>Say we want to bias correct a forecast at the center grid point.</a:t>
            </a:r>
          </a:p>
          <a:p>
            <a:endParaRPr lang="en-US" sz="1600" dirty="0"/>
          </a:p>
          <a:p>
            <a:r>
              <a:rPr lang="en-US" sz="1600" dirty="0" smtClean="0"/>
              <a:t>Ensembles may have: (a) position errors, or (b) small-scale features that lead to speckles in the output probability field associated with small sample sizes.  So why not use forecasts from nearby grid points as well to increase the effective ensemble size?</a:t>
            </a:r>
          </a:p>
          <a:p>
            <a:endParaRPr lang="en-US" sz="1600" dirty="0"/>
          </a:p>
          <a:p>
            <a:r>
              <a:rPr lang="en-US" sz="1600" dirty="0" smtClean="0"/>
              <a:t>One reason is that the neighboring grid point may have a different precipitation climatology in regions with varied terrain.</a:t>
            </a:r>
          </a:p>
          <a:p>
            <a:endParaRPr lang="en-US" sz="1600" dirty="0"/>
          </a:p>
          <a:p>
            <a:r>
              <a:rPr lang="en-US" sz="1600" dirty="0" smtClean="0"/>
              <a:t>The procedure here will actually perform quantile mapping of the forecast at each of the nine red dots (using the forecast CDF associated with that red dot) to the analyzed CDF in the center red dot.</a:t>
            </a:r>
          </a:p>
          <a:p>
            <a:endParaRPr lang="en-US" sz="1600" dirty="0"/>
          </a:p>
          <a:p>
            <a:r>
              <a:rPr lang="en-US" sz="1600" dirty="0" smtClean="0"/>
              <a:t>This will: (a) enlarge the ensemble sample size, and (b) make sure that the re-mapped ensemble members are consistent with the climatology at the central grid point in question, and (c) provide different qualitative POP12 results when the precipitation shield is scattered relative to when it is more uniform over the area; higher POP12’s in the latter case.</a:t>
            </a:r>
            <a:endParaRPr lang="en-US" sz="1600" dirty="0"/>
          </a:p>
        </p:txBody>
      </p:sp>
      <p:sp>
        <p:nvSpPr>
          <p:cNvPr id="6" name="Slide Number Placeholder 5"/>
          <p:cNvSpPr>
            <a:spLocks noGrp="1"/>
          </p:cNvSpPr>
          <p:nvPr>
            <p:ph type="sldNum" sz="quarter" idx="12"/>
          </p:nvPr>
        </p:nvSpPr>
        <p:spPr/>
        <p:txBody>
          <a:bodyPr/>
          <a:lstStyle/>
          <a:p>
            <a:fld id="{435099C4-F8E9-DE4A-8183-3503EE245662}" type="slidenum">
              <a:rPr lang="en-US" smtClean="0"/>
              <a:t>18</a:t>
            </a:fld>
            <a:endParaRPr lang="en-US"/>
          </a:p>
        </p:txBody>
      </p:sp>
    </p:spTree>
    <p:extLst>
      <p:ext uri="{BB962C8B-B14F-4D97-AF65-F5344CB8AC3E}">
        <p14:creationId xmlns:p14="http://schemas.microsoft.com/office/powerpoint/2010/main" val="9175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402" y="70209"/>
            <a:ext cx="10515600" cy="1006713"/>
          </a:xfrm>
        </p:spPr>
        <p:txBody>
          <a:bodyPr/>
          <a:lstStyle/>
          <a:p>
            <a:r>
              <a:rPr lang="en-US" b="1" dirty="0" smtClean="0"/>
              <a:t>“Stochastic” quantile mapping.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82" y="1108075"/>
            <a:ext cx="5181600" cy="5613400"/>
          </a:xfrm>
          <a:prstGeom prst="rect">
            <a:avLst/>
          </a:prstGeom>
        </p:spPr>
      </p:pic>
      <p:sp>
        <p:nvSpPr>
          <p:cNvPr id="5" name="TextBox 4"/>
          <p:cNvSpPr txBox="1"/>
          <p:nvPr/>
        </p:nvSpPr>
        <p:spPr>
          <a:xfrm>
            <a:off x="5363182" y="1588851"/>
            <a:ext cx="6439711" cy="3139321"/>
          </a:xfrm>
          <a:prstGeom prst="rect">
            <a:avLst/>
          </a:prstGeom>
          <a:noFill/>
        </p:spPr>
        <p:txBody>
          <a:bodyPr wrap="square" rtlCol="0">
            <a:spAutoFit/>
          </a:bodyPr>
          <a:lstStyle/>
          <a:p>
            <a:r>
              <a:rPr lang="en-US" dirty="0" smtClean="0"/>
              <a:t>When we perform the quantile mapping, we will do a stochastic</a:t>
            </a:r>
          </a:p>
          <a:p>
            <a:r>
              <a:rPr lang="en-US" dirty="0" smtClean="0"/>
              <a:t>rather than a deterministic quantile mapping, drawing from a </a:t>
            </a:r>
          </a:p>
          <a:p>
            <a:r>
              <a:rPr lang="en-US" dirty="0" smtClean="0"/>
              <a:t>probability distribution centered on the quantile mapped value, </a:t>
            </a:r>
          </a:p>
          <a:p>
            <a:r>
              <a:rPr lang="en-US" dirty="0" smtClean="0"/>
              <a:t>and with a standard deviation of 0.22 x the quantile mapped value.</a:t>
            </a:r>
          </a:p>
          <a:p>
            <a:endParaRPr lang="en-US" dirty="0"/>
          </a:p>
          <a:p>
            <a:r>
              <a:rPr lang="en-US" dirty="0" smtClean="0"/>
              <a:t>Effects:</a:t>
            </a:r>
          </a:p>
          <a:p>
            <a:pPr marL="342900" indent="-342900">
              <a:buAutoNum type="arabicParenBoth"/>
            </a:pPr>
            <a:r>
              <a:rPr lang="en-US" dirty="0" smtClean="0"/>
              <a:t>Larger perturbations are added for heavier precipitation forecasts, which are more uncertain than lighter events.</a:t>
            </a:r>
          </a:p>
          <a:p>
            <a:pPr marL="342900" indent="-342900">
              <a:buAutoNum type="arabicParenBoth"/>
            </a:pPr>
            <a:r>
              <a:rPr lang="en-US" dirty="0" smtClean="0"/>
              <a:t>The procedure has the effect of increasing the overall spread in the ensemble, thereby accounting for model uncertainty that cannot be addressed well with a two-system MME.</a:t>
            </a:r>
          </a:p>
        </p:txBody>
      </p:sp>
      <p:sp>
        <p:nvSpPr>
          <p:cNvPr id="6" name="Slide Number Placeholder 5"/>
          <p:cNvSpPr>
            <a:spLocks noGrp="1"/>
          </p:cNvSpPr>
          <p:nvPr>
            <p:ph type="sldNum" sz="quarter" idx="12"/>
          </p:nvPr>
        </p:nvSpPr>
        <p:spPr/>
        <p:txBody>
          <a:bodyPr/>
          <a:lstStyle/>
          <a:p>
            <a:fld id="{435099C4-F8E9-DE4A-8183-3503EE245662}" type="slidenum">
              <a:rPr lang="en-US" smtClean="0"/>
              <a:t>19</a:t>
            </a:fld>
            <a:endParaRPr lang="en-US"/>
          </a:p>
        </p:txBody>
      </p:sp>
      <p:sp>
        <p:nvSpPr>
          <p:cNvPr id="3" name="TextBox 2"/>
          <p:cNvSpPr txBox="1"/>
          <p:nvPr/>
        </p:nvSpPr>
        <p:spPr>
          <a:xfrm>
            <a:off x="5363182" y="5080596"/>
            <a:ext cx="5838393" cy="923330"/>
          </a:xfrm>
          <a:prstGeom prst="rect">
            <a:avLst/>
          </a:prstGeom>
          <a:noFill/>
        </p:spPr>
        <p:txBody>
          <a:bodyPr wrap="none" rtlCol="0">
            <a:spAutoFit/>
          </a:bodyPr>
          <a:lstStyle/>
          <a:p>
            <a:r>
              <a:rPr lang="en-US" dirty="0" smtClean="0"/>
              <a:t>Yet to do: an objective methodology for setting the standard</a:t>
            </a:r>
          </a:p>
          <a:p>
            <a:r>
              <a:rPr lang="en-US" dirty="0" smtClean="0"/>
              <a:t>deviations as a function of precipitation amount.  Right now</a:t>
            </a:r>
          </a:p>
          <a:p>
            <a:r>
              <a:rPr lang="en-US" dirty="0" smtClean="0"/>
              <a:t>they are crudely tuned.</a:t>
            </a:r>
            <a:endParaRPr lang="en-US" dirty="0"/>
          </a:p>
        </p:txBody>
      </p:sp>
    </p:spTree>
    <p:extLst>
      <p:ext uri="{BB962C8B-B14F-4D97-AF65-F5344CB8AC3E}">
        <p14:creationId xmlns:p14="http://schemas.microsoft.com/office/powerpoint/2010/main" val="149761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a:xfrm>
            <a:off x="838200" y="1825624"/>
            <a:ext cx="10322859" cy="4407087"/>
          </a:xfrm>
        </p:spPr>
        <p:txBody>
          <a:bodyPr/>
          <a:lstStyle/>
          <a:p>
            <a:r>
              <a:rPr lang="en-US" dirty="0" smtClean="0"/>
              <a:t>Describe the procedures well enough so that you understand it     (we can share code with you to replicate </a:t>
            </a:r>
            <a:r>
              <a:rPr lang="en-US" dirty="0" smtClean="0"/>
              <a:t>some or all of it </a:t>
            </a:r>
            <a:r>
              <a:rPr lang="en-US" dirty="0" smtClean="0"/>
              <a:t>if desired).</a:t>
            </a:r>
          </a:p>
          <a:p>
            <a:r>
              <a:rPr lang="en-US" dirty="0" smtClean="0"/>
              <a:t>Get your feedback as to whether you see areas for improvement in the algorithm that I might have missed.</a:t>
            </a:r>
          </a:p>
          <a:p>
            <a:r>
              <a:rPr lang="en-US" dirty="0" smtClean="0"/>
              <a:t>Continue to develop a more collaborative relationship between NOAA and UK Met Office, following recent visit by MDL staff.</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2</a:t>
            </a:fld>
            <a:endParaRPr lang="en-US"/>
          </a:p>
        </p:txBody>
      </p:sp>
    </p:spTree>
    <p:extLst>
      <p:ext uri="{BB962C8B-B14F-4D97-AF65-F5344CB8AC3E}">
        <p14:creationId xmlns:p14="http://schemas.microsoft.com/office/powerpoint/2010/main" val="149598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2516"/>
          </a:xfrm>
        </p:spPr>
        <p:txBody>
          <a:bodyPr/>
          <a:lstStyle/>
          <a:p>
            <a:r>
              <a:rPr lang="en-US" b="1" dirty="0" smtClean="0"/>
              <a:t>Synthesizing the POP12 methodology so far.</a:t>
            </a:r>
            <a:endParaRPr lang="en-US" b="1" dirty="0"/>
          </a:p>
        </p:txBody>
      </p:sp>
      <p:sp>
        <p:nvSpPr>
          <p:cNvPr id="3" name="Content Placeholder 2"/>
          <p:cNvSpPr>
            <a:spLocks noGrp="1"/>
          </p:cNvSpPr>
          <p:nvPr>
            <p:ph idx="1"/>
          </p:nvPr>
        </p:nvSpPr>
        <p:spPr>
          <a:xfrm>
            <a:off x="730624" y="1657537"/>
            <a:ext cx="10515600" cy="4351338"/>
          </a:xfrm>
        </p:spPr>
        <p:txBody>
          <a:bodyPr/>
          <a:lstStyle/>
          <a:p>
            <a:r>
              <a:rPr lang="en-US" dirty="0" smtClean="0"/>
              <a:t>Before new forecasts are available:</a:t>
            </a:r>
          </a:p>
          <a:p>
            <a:pPr lvl="1"/>
            <a:r>
              <a:rPr lang="en-US" dirty="0" smtClean="0"/>
              <a:t>Determine supplemental locations for every 1/8-degree grid point.</a:t>
            </a:r>
          </a:p>
          <a:p>
            <a:pPr lvl="1"/>
            <a:r>
              <a:rPr lang="en-US" dirty="0" smtClean="0"/>
              <a:t>Populate CDFs for every grid point and every ensemble member using past 60 days of available forecasts and CCPA analyses (with sample sizes increased by supplemental locations).</a:t>
            </a:r>
          </a:p>
          <a:p>
            <a:r>
              <a:rPr lang="en-US" dirty="0" smtClean="0"/>
              <a:t>As soon as the new forecasts are available:</a:t>
            </a:r>
          </a:p>
          <a:p>
            <a:pPr lvl="1"/>
            <a:r>
              <a:rPr lang="en-US" dirty="0" smtClean="0"/>
              <a:t>Read in the precipitation forecasts of all members.</a:t>
            </a:r>
          </a:p>
          <a:p>
            <a:pPr lvl="1"/>
            <a:r>
              <a:rPr lang="en-US" dirty="0" smtClean="0"/>
              <a:t>Stochastically quantile map the forecasts using the 3 x 3 array of surrounding data to produce an ensemble of bias and spread corrected forecasts.</a:t>
            </a:r>
          </a:p>
          <a:p>
            <a:pPr lvl="1"/>
            <a:r>
              <a:rPr lang="en-US" dirty="0" smtClean="0"/>
              <a:t>Produce a POP12 forecast from the ensemble relative frequency.</a:t>
            </a:r>
          </a:p>
          <a:p>
            <a:pPr lvl="1"/>
            <a:r>
              <a:rPr lang="en-US" dirty="0" smtClean="0"/>
              <a:t>Smooth that forecast (next slide).</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20</a:t>
            </a:fld>
            <a:endParaRPr lang="en-US"/>
          </a:p>
        </p:txBody>
      </p:sp>
    </p:spTree>
    <p:extLst>
      <p:ext uri="{BB962C8B-B14F-4D97-AF65-F5344CB8AC3E}">
        <p14:creationId xmlns:p14="http://schemas.microsoft.com/office/powerpoint/2010/main" val="1706167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7487" y="274638"/>
            <a:ext cx="5183841" cy="1650698"/>
          </a:xfrm>
        </p:spPr>
        <p:txBody>
          <a:bodyPr>
            <a:normAutofit/>
          </a:bodyPr>
          <a:lstStyle/>
          <a:p>
            <a:r>
              <a:rPr lang="en-US" sz="4000" b="1" dirty="0" smtClean="0"/>
              <a:t>“</a:t>
            </a:r>
            <a:r>
              <a:rPr lang="en-US" sz="4000" b="1" dirty="0" err="1" smtClean="0"/>
              <a:t>Savitzky-Golay</a:t>
            </a:r>
            <a:r>
              <a:rPr lang="en-US" sz="4000" b="1" dirty="0" smtClean="0"/>
              <a:t>”</a:t>
            </a:r>
            <a:r>
              <a:rPr lang="en-US" sz="4000" b="1" dirty="0"/>
              <a:t> </a:t>
            </a:r>
            <a:r>
              <a:rPr lang="en-US" sz="4000" b="1" dirty="0" smtClean="0"/>
              <a:t>filter</a:t>
            </a:r>
            <a:endParaRPr lang="en-US" sz="4000" b="1" dirty="0"/>
          </a:p>
        </p:txBody>
      </p:sp>
      <p:sp>
        <p:nvSpPr>
          <p:cNvPr id="3" name="Content Placeholder 2"/>
          <p:cNvSpPr>
            <a:spLocks noGrp="1"/>
          </p:cNvSpPr>
          <p:nvPr>
            <p:ph idx="1"/>
          </p:nvPr>
        </p:nvSpPr>
        <p:spPr>
          <a:xfrm>
            <a:off x="6797487" y="2126520"/>
            <a:ext cx="4377019" cy="4028645"/>
          </a:xfrm>
        </p:spPr>
        <p:txBody>
          <a:bodyPr>
            <a:normAutofit/>
          </a:bodyPr>
          <a:lstStyle/>
          <a:p>
            <a:r>
              <a:rPr lang="en-US" dirty="0"/>
              <a:t>designed to preserve </a:t>
            </a:r>
            <a:r>
              <a:rPr lang="en-US" dirty="0" smtClean="0"/>
              <a:t>amplitudes of coherent phenomena, </a:t>
            </a:r>
            <a:r>
              <a:rPr lang="en-US" dirty="0"/>
              <a:t>unlike more common </a:t>
            </a:r>
            <a:r>
              <a:rPr lang="en-US" dirty="0" smtClean="0"/>
              <a:t>n </a:t>
            </a:r>
            <a:r>
              <a:rPr lang="en-US" sz="2000" dirty="0" smtClean="0"/>
              <a:t>x </a:t>
            </a:r>
            <a:r>
              <a:rPr lang="en-US" dirty="0" smtClean="0"/>
              <a:t>n </a:t>
            </a:r>
            <a:r>
              <a:rPr lang="en-US" dirty="0"/>
              <a:t>block </a:t>
            </a:r>
            <a:r>
              <a:rPr lang="en-US" dirty="0" smtClean="0"/>
              <a:t>smoothers.</a:t>
            </a:r>
            <a:endParaRPr lang="en-US" dirty="0"/>
          </a:p>
        </p:txBody>
      </p:sp>
      <p:sp>
        <p:nvSpPr>
          <p:cNvPr id="4" name="TextBox 3"/>
          <p:cNvSpPr txBox="1"/>
          <p:nvPr/>
        </p:nvSpPr>
        <p:spPr>
          <a:xfrm>
            <a:off x="223839" y="6527676"/>
            <a:ext cx="3085826" cy="307777"/>
          </a:xfrm>
          <a:prstGeom prst="rect">
            <a:avLst/>
          </a:prstGeom>
          <a:noFill/>
        </p:spPr>
        <p:txBody>
          <a:bodyPr wrap="none" rtlCol="0">
            <a:spAutoFit/>
          </a:bodyPr>
          <a:lstStyle/>
          <a:p>
            <a:r>
              <a:rPr lang="en-US" sz="1400" dirty="0"/>
              <a:t>from Press et al. Numerical Recipes text</a:t>
            </a:r>
          </a:p>
        </p:txBody>
      </p:sp>
      <p:pic>
        <p:nvPicPr>
          <p:cNvPr id="5" name="Picture 4" descr="Screen Shot 2014-06-27 at 8.02.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21" y="109934"/>
            <a:ext cx="6091064" cy="6246416"/>
          </a:xfrm>
          <a:prstGeom prst="rect">
            <a:avLst/>
          </a:prstGeom>
        </p:spPr>
      </p:pic>
      <p:sp>
        <p:nvSpPr>
          <p:cNvPr id="7" name="Slide Number Placeholder 6"/>
          <p:cNvSpPr>
            <a:spLocks noGrp="1"/>
          </p:cNvSpPr>
          <p:nvPr>
            <p:ph type="sldNum" sz="quarter" idx="12"/>
          </p:nvPr>
        </p:nvSpPr>
        <p:spPr/>
        <p:txBody>
          <a:bodyPr/>
          <a:lstStyle/>
          <a:p>
            <a:fld id="{F907EEBE-1823-694C-A8BD-DD61E3F4429D}" type="slidenum">
              <a:rPr lang="en-US" smtClean="0"/>
              <a:t>21</a:t>
            </a:fld>
            <a:endParaRPr lang="en-US"/>
          </a:p>
        </p:txBody>
      </p:sp>
    </p:spTree>
    <p:extLst>
      <p:ext uri="{BB962C8B-B14F-4D97-AF65-F5344CB8AC3E}">
        <p14:creationId xmlns:p14="http://schemas.microsoft.com/office/powerpoint/2010/main" val="58523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460" y="112293"/>
            <a:ext cx="10515600" cy="970808"/>
          </a:xfrm>
        </p:spPr>
        <p:txBody>
          <a:bodyPr/>
          <a:lstStyle/>
          <a:p>
            <a:r>
              <a:rPr lang="en-US" b="1" dirty="0" smtClean="0"/>
              <a:t>Smoothing of the POP12 field</a:t>
            </a:r>
            <a:endParaRPr lang="en-US" b="1" dirty="0"/>
          </a:p>
        </p:txBody>
      </p:sp>
      <p:sp>
        <p:nvSpPr>
          <p:cNvPr id="3" name="Content Placeholder 2"/>
          <p:cNvSpPr>
            <a:spLocks noGrp="1"/>
          </p:cNvSpPr>
          <p:nvPr>
            <p:ph idx="1"/>
          </p:nvPr>
        </p:nvSpPr>
        <p:spPr>
          <a:xfrm>
            <a:off x="507460" y="1070044"/>
            <a:ext cx="11191672" cy="4351338"/>
          </a:xfrm>
        </p:spPr>
        <p:txBody>
          <a:bodyPr/>
          <a:lstStyle/>
          <a:p>
            <a:r>
              <a:rPr lang="en-US" dirty="0" smtClean="0"/>
              <a:t>“</a:t>
            </a:r>
            <a:r>
              <a:rPr lang="en-US" dirty="0" err="1" smtClean="0"/>
              <a:t>Savitzky-Golay</a:t>
            </a:r>
            <a:r>
              <a:rPr lang="en-US" dirty="0" smtClean="0"/>
              <a:t>” smoother, with more smoothing applied over flat areas.</a:t>
            </a:r>
          </a:p>
        </p:txBody>
      </p:sp>
      <p:sp>
        <p:nvSpPr>
          <p:cNvPr id="6" name="TextBox 5"/>
          <p:cNvSpPr txBox="1"/>
          <p:nvPr/>
        </p:nvSpPr>
        <p:spPr>
          <a:xfrm>
            <a:off x="762716" y="6009801"/>
            <a:ext cx="10850984" cy="369332"/>
          </a:xfrm>
          <a:prstGeom prst="rect">
            <a:avLst/>
          </a:prstGeom>
          <a:noFill/>
        </p:spPr>
        <p:txBody>
          <a:bodyPr wrap="none" rtlCol="0">
            <a:spAutoFit/>
          </a:bodyPr>
          <a:lstStyle/>
          <a:p>
            <a:r>
              <a:rPr lang="en-US" dirty="0" smtClean="0"/>
              <a:t>This has a </a:t>
            </a:r>
            <a:r>
              <a:rPr lang="en-US" smtClean="0"/>
              <a:t>minor positive effect </a:t>
            </a:r>
            <a:r>
              <a:rPr lang="en-US" dirty="0" smtClean="0"/>
              <a:t>on reliability and skill (not shown) but improves visual appearance of the forecasts.</a:t>
            </a:r>
            <a:endParaRPr lang="en-US" dirty="0"/>
          </a:p>
        </p:txBody>
      </p:sp>
      <p:sp>
        <p:nvSpPr>
          <p:cNvPr id="7" name="Slide Number Placeholder 6"/>
          <p:cNvSpPr>
            <a:spLocks noGrp="1"/>
          </p:cNvSpPr>
          <p:nvPr>
            <p:ph type="sldNum" sz="quarter" idx="12"/>
          </p:nvPr>
        </p:nvSpPr>
        <p:spPr/>
        <p:txBody>
          <a:bodyPr/>
          <a:lstStyle/>
          <a:p>
            <a:fld id="{435099C4-F8E9-DE4A-8183-3503EE245662}" type="slidenum">
              <a:rPr lang="en-US" smtClean="0"/>
              <a:t>22</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2" y="1569874"/>
            <a:ext cx="6066865" cy="438162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457" y="1572613"/>
            <a:ext cx="6063073" cy="4378886"/>
          </a:xfrm>
          <a:prstGeom prst="rect">
            <a:avLst/>
          </a:prstGeom>
        </p:spPr>
      </p:pic>
    </p:spTree>
    <p:extLst>
      <p:ext uri="{BB962C8B-B14F-4D97-AF65-F5344CB8AC3E}">
        <p14:creationId xmlns:p14="http://schemas.microsoft.com/office/powerpoint/2010/main" val="1331057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 y="124343"/>
            <a:ext cx="11551023" cy="670299"/>
          </a:xfrm>
        </p:spPr>
        <p:txBody>
          <a:bodyPr>
            <a:normAutofit/>
          </a:bodyPr>
          <a:lstStyle/>
          <a:p>
            <a:r>
              <a:rPr lang="en-US" sz="4000" b="1" dirty="0" smtClean="0"/>
              <a:t>Case study, 72-84 h forecasts from 00 UTC 6 April 2016</a:t>
            </a:r>
            <a:endParaRPr lang="en-US" sz="40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6654"/>
            <a:ext cx="4013947" cy="28989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947" y="780738"/>
            <a:ext cx="4022138" cy="29048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156" y="785844"/>
            <a:ext cx="4015068" cy="289977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393" y="3750608"/>
            <a:ext cx="4302541" cy="310739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934" y="3750609"/>
            <a:ext cx="4302539" cy="3107390"/>
          </a:xfrm>
          <a:prstGeom prst="rect">
            <a:avLst/>
          </a:prstGeom>
        </p:spPr>
      </p:pic>
      <p:sp>
        <p:nvSpPr>
          <p:cNvPr id="12" name="TextBox 11"/>
          <p:cNvSpPr txBox="1"/>
          <p:nvPr/>
        </p:nvSpPr>
        <p:spPr>
          <a:xfrm>
            <a:off x="9144000" y="4296335"/>
            <a:ext cx="2712987" cy="2308324"/>
          </a:xfrm>
          <a:prstGeom prst="rect">
            <a:avLst/>
          </a:prstGeom>
          <a:noFill/>
        </p:spPr>
        <p:txBody>
          <a:bodyPr wrap="none" rtlCol="0">
            <a:spAutoFit/>
          </a:bodyPr>
          <a:lstStyle/>
          <a:p>
            <a:r>
              <a:rPr lang="en-US" dirty="0" smtClean="0"/>
              <a:t>Notice significantly lower</a:t>
            </a:r>
          </a:p>
          <a:p>
            <a:r>
              <a:rPr lang="en-US" dirty="0" smtClean="0"/>
              <a:t>POP12 in the final product</a:t>
            </a:r>
          </a:p>
          <a:p>
            <a:r>
              <a:rPr lang="en-US" dirty="0" smtClean="0"/>
              <a:t>in the inter-mountain</a:t>
            </a:r>
          </a:p>
          <a:p>
            <a:r>
              <a:rPr lang="en-US" dirty="0" smtClean="0"/>
              <a:t>Southwest US relative to </a:t>
            </a:r>
          </a:p>
          <a:p>
            <a:r>
              <a:rPr lang="en-US" dirty="0" smtClean="0"/>
              <a:t>raw multi-model ensemble</a:t>
            </a:r>
          </a:p>
          <a:p>
            <a:r>
              <a:rPr lang="en-US" dirty="0" smtClean="0"/>
              <a:t>probabilities.</a:t>
            </a:r>
          </a:p>
          <a:p>
            <a:endParaRPr lang="en-US" dirty="0"/>
          </a:p>
          <a:p>
            <a:endParaRPr lang="en-US" dirty="0"/>
          </a:p>
        </p:txBody>
      </p:sp>
      <p:sp>
        <p:nvSpPr>
          <p:cNvPr id="13" name="Oval 12"/>
          <p:cNvSpPr/>
          <p:nvPr/>
        </p:nvSpPr>
        <p:spPr>
          <a:xfrm rot="1013836">
            <a:off x="4820771" y="5096435"/>
            <a:ext cx="1922929" cy="8875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013836">
            <a:off x="8287871" y="2055159"/>
            <a:ext cx="1922929" cy="8875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09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64" y="116355"/>
            <a:ext cx="11551023" cy="670299"/>
          </a:xfrm>
        </p:spPr>
        <p:txBody>
          <a:bodyPr>
            <a:normAutofit fontScale="90000"/>
          </a:bodyPr>
          <a:lstStyle/>
          <a:p>
            <a:r>
              <a:rPr lang="en-US" sz="4000" b="1" dirty="0" smtClean="0"/>
              <a:t>Case study, 132-144 h forecasts from 00 UTC 6 April 2016</a:t>
            </a:r>
            <a:endParaRPr lang="en-US" sz="40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24</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9" y="732275"/>
            <a:ext cx="4014376" cy="289927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423" y="726485"/>
            <a:ext cx="4022393" cy="290506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242" y="729379"/>
            <a:ext cx="4022394" cy="290506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383" y="3727451"/>
            <a:ext cx="4333919" cy="313005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53" y="3727948"/>
            <a:ext cx="4333230" cy="3129555"/>
          </a:xfrm>
          <a:prstGeom prst="rect">
            <a:avLst/>
          </a:prstGeom>
        </p:spPr>
      </p:pic>
    </p:spTree>
    <p:extLst>
      <p:ext uri="{BB962C8B-B14F-4D97-AF65-F5344CB8AC3E}">
        <p14:creationId xmlns:p14="http://schemas.microsoft.com/office/powerpoint/2010/main" val="187098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41" y="76014"/>
            <a:ext cx="11924782" cy="609785"/>
          </a:xfrm>
        </p:spPr>
        <p:txBody>
          <a:bodyPr>
            <a:normAutofit/>
          </a:bodyPr>
          <a:lstStyle/>
          <a:p>
            <a:r>
              <a:rPr lang="en-US" sz="3200" b="1" dirty="0" smtClean="0"/>
              <a:t>Reliability and skill for 24, 72, 120, 168-h lead times April-June 2016.</a:t>
            </a:r>
            <a:endParaRPr lang="en-US" sz="32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25</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68" y="685799"/>
            <a:ext cx="2892152" cy="313316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102" y="676273"/>
            <a:ext cx="2886635" cy="312718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9338" y="685799"/>
            <a:ext cx="2892152" cy="313316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2703" y="682809"/>
            <a:ext cx="2874568" cy="311411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7271" y="3724835"/>
            <a:ext cx="2892152" cy="313316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321" y="3722873"/>
            <a:ext cx="2863017" cy="3101601"/>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7788" y="3722873"/>
            <a:ext cx="2838882" cy="307545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701" y="3727916"/>
            <a:ext cx="2829573" cy="3065370"/>
          </a:xfrm>
          <a:prstGeom prst="rect">
            <a:avLst/>
          </a:prstGeom>
        </p:spPr>
      </p:pic>
      <p:sp>
        <p:nvSpPr>
          <p:cNvPr id="17" name="TextBox 16"/>
          <p:cNvSpPr txBox="1"/>
          <p:nvPr/>
        </p:nvSpPr>
        <p:spPr>
          <a:xfrm rot="16200000">
            <a:off x="-804225" y="5029769"/>
            <a:ext cx="2070118" cy="461665"/>
          </a:xfrm>
          <a:prstGeom prst="rect">
            <a:avLst/>
          </a:prstGeom>
          <a:noFill/>
        </p:spPr>
        <p:txBody>
          <a:bodyPr wrap="none" rtlCol="0">
            <a:spAutoFit/>
          </a:bodyPr>
          <a:lstStyle/>
          <a:p>
            <a:r>
              <a:rPr lang="en-US" sz="2400" dirty="0" smtClean="0"/>
              <a:t>Post-processed</a:t>
            </a:r>
            <a:endParaRPr lang="en-US" sz="2400" dirty="0"/>
          </a:p>
        </p:txBody>
      </p:sp>
      <p:sp>
        <p:nvSpPr>
          <p:cNvPr id="18" name="TextBox 17"/>
          <p:cNvSpPr txBox="1"/>
          <p:nvPr/>
        </p:nvSpPr>
        <p:spPr>
          <a:xfrm rot="16200000">
            <a:off x="-1104243" y="2055200"/>
            <a:ext cx="2762488" cy="369332"/>
          </a:xfrm>
          <a:prstGeom prst="rect">
            <a:avLst/>
          </a:prstGeom>
          <a:noFill/>
        </p:spPr>
        <p:txBody>
          <a:bodyPr wrap="none" rtlCol="0">
            <a:spAutoFit/>
          </a:bodyPr>
          <a:lstStyle/>
          <a:p>
            <a:r>
              <a:rPr lang="en-US" smtClean="0"/>
              <a:t>Raw multi-model ensemble</a:t>
            </a:r>
            <a:endParaRPr lang="en-US"/>
          </a:p>
        </p:txBody>
      </p:sp>
    </p:spTree>
    <p:extLst>
      <p:ext uri="{BB962C8B-B14F-4D97-AF65-F5344CB8AC3E}">
        <p14:creationId xmlns:p14="http://schemas.microsoft.com/office/powerpoint/2010/main" val="1705008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47" y="73296"/>
            <a:ext cx="5283740" cy="794040"/>
          </a:xfrm>
        </p:spPr>
        <p:txBody>
          <a:bodyPr/>
          <a:lstStyle/>
          <a:p>
            <a:r>
              <a:rPr lang="en-US" b="1" dirty="0" smtClean="0"/>
              <a:t>Deterministic QPF06</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709" y="0"/>
            <a:ext cx="4953000" cy="6858000"/>
          </a:xfrm>
          <a:prstGeom prst="rect">
            <a:avLst/>
          </a:prstGeom>
        </p:spPr>
      </p:pic>
      <p:sp>
        <p:nvSpPr>
          <p:cNvPr id="5" name="TextBox 4"/>
          <p:cNvSpPr txBox="1"/>
          <p:nvPr/>
        </p:nvSpPr>
        <p:spPr>
          <a:xfrm>
            <a:off x="384939" y="918971"/>
            <a:ext cx="6035316" cy="2585323"/>
          </a:xfrm>
          <a:prstGeom prst="rect">
            <a:avLst/>
          </a:prstGeom>
          <a:noFill/>
        </p:spPr>
        <p:txBody>
          <a:bodyPr wrap="square" rtlCol="0">
            <a:spAutoFit/>
          </a:bodyPr>
          <a:lstStyle/>
          <a:p>
            <a:r>
              <a:rPr lang="en-US" dirty="0" smtClean="0"/>
              <a:t>Typically ensemble members have some variety in the position and intensity of the forecasts, illustrated at right.</a:t>
            </a:r>
          </a:p>
          <a:p>
            <a:endParaRPr lang="en-US" dirty="0"/>
          </a:p>
          <a:p>
            <a:r>
              <a:rPr lang="en-US" dirty="0" smtClean="0"/>
              <a:t>The ensemble mean (dashed), relative to the ensemble members:</a:t>
            </a:r>
          </a:p>
          <a:p>
            <a:pPr marL="342900" indent="-342900">
              <a:buAutoNum type="alphaLcParenBoth"/>
            </a:pPr>
            <a:r>
              <a:rPr lang="en-US" dirty="0" smtClean="0"/>
              <a:t>has a broader spatial area with non-zero precipitation.</a:t>
            </a:r>
          </a:p>
          <a:p>
            <a:pPr marL="342900" indent="-342900">
              <a:buAutoNum type="alphaLcParenBoth"/>
            </a:pPr>
            <a:r>
              <a:rPr lang="en-US" dirty="0" smtClean="0"/>
              <a:t>a maxima less than that of the average member.</a:t>
            </a:r>
          </a:p>
          <a:p>
            <a:pPr marL="342900" indent="-342900">
              <a:buAutoNum type="alphaLcParenBoth"/>
            </a:pPr>
            <a:endParaRPr lang="en-US" dirty="0"/>
          </a:p>
          <a:p>
            <a:pPr marL="342900" indent="-342900">
              <a:buAutoNum type="alphaLcParenBoth"/>
            </a:pPr>
            <a:endParaRPr lang="en-US" dirty="0" smtClean="0"/>
          </a:p>
        </p:txBody>
      </p:sp>
      <p:sp>
        <p:nvSpPr>
          <p:cNvPr id="6" name="TextBox 5"/>
          <p:cNvSpPr txBox="1"/>
          <p:nvPr/>
        </p:nvSpPr>
        <p:spPr>
          <a:xfrm>
            <a:off x="384939" y="3067454"/>
            <a:ext cx="5603132" cy="2585323"/>
          </a:xfrm>
          <a:prstGeom prst="rect">
            <a:avLst/>
          </a:prstGeom>
          <a:noFill/>
        </p:spPr>
        <p:txBody>
          <a:bodyPr wrap="square" rtlCol="0">
            <a:spAutoFit/>
          </a:bodyPr>
          <a:lstStyle/>
          <a:p>
            <a:r>
              <a:rPr lang="en-US" dirty="0" smtClean="0"/>
              <a:t>Consequently, the CDFs for ensemble-mean forecasts</a:t>
            </a:r>
          </a:p>
          <a:p>
            <a:r>
              <a:rPr lang="en-US" dirty="0" smtClean="0"/>
              <a:t>have a different shape than for the analyzed, even</a:t>
            </a:r>
          </a:p>
          <a:p>
            <a:r>
              <a:rPr lang="en-US" dirty="0" smtClean="0"/>
              <a:t>in the absence of any forecast bias.  Those shapes may look like this:</a:t>
            </a:r>
          </a:p>
          <a:p>
            <a:endParaRPr lang="en-US" dirty="0"/>
          </a:p>
          <a:p>
            <a:r>
              <a:rPr lang="en-US" dirty="0" smtClean="0"/>
              <a:t>It implies that if we quantile-map the ensemble-mean forecast to the observations, then:</a:t>
            </a:r>
          </a:p>
          <a:p>
            <a:pPr marL="342900" indent="-342900">
              <a:buAutoNum type="alphaLcParenBoth"/>
            </a:pPr>
            <a:r>
              <a:rPr lang="en-US" dirty="0" smtClean="0"/>
              <a:t>light forecasts get mapped to zero, and </a:t>
            </a:r>
          </a:p>
          <a:p>
            <a:pPr marL="342900" indent="-342900">
              <a:buAutoNum type="alphaLcParenBoth"/>
            </a:pPr>
            <a:r>
              <a:rPr lang="en-US" dirty="0" smtClean="0"/>
              <a:t>heavy mean forecasts become much heavier.</a:t>
            </a:r>
          </a:p>
        </p:txBody>
      </p:sp>
      <p:sp>
        <p:nvSpPr>
          <p:cNvPr id="7" name="TextBox 6"/>
          <p:cNvSpPr txBox="1"/>
          <p:nvPr/>
        </p:nvSpPr>
        <p:spPr>
          <a:xfrm>
            <a:off x="384940" y="5817141"/>
            <a:ext cx="6083096" cy="923330"/>
          </a:xfrm>
          <a:prstGeom prst="rect">
            <a:avLst/>
          </a:prstGeom>
          <a:noFill/>
        </p:spPr>
        <p:txBody>
          <a:bodyPr wrap="square" rtlCol="0">
            <a:spAutoFit/>
          </a:bodyPr>
          <a:lstStyle/>
          <a:p>
            <a:r>
              <a:rPr lang="en-US" dirty="0" smtClean="0"/>
              <a:t>This makes the forecasts ~unbiased, but potentially with larger RMS errors.  We assume forecasters accept the tradeoff of higher</a:t>
            </a:r>
            <a:r>
              <a:rPr lang="en-US" dirty="0"/>
              <a:t> </a:t>
            </a:r>
            <a:r>
              <a:rPr lang="en-US" dirty="0" smtClean="0"/>
              <a:t>for better information on the expected maximum.</a:t>
            </a:r>
            <a:endParaRPr lang="en-US" dirty="0"/>
          </a:p>
        </p:txBody>
      </p:sp>
      <p:cxnSp>
        <p:nvCxnSpPr>
          <p:cNvPr id="9" name="Straight Arrow Connector 8"/>
          <p:cNvCxnSpPr/>
          <p:nvPr/>
        </p:nvCxnSpPr>
        <p:spPr>
          <a:xfrm flipV="1">
            <a:off x="5988071" y="1556426"/>
            <a:ext cx="652678" cy="64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814047" y="4094629"/>
            <a:ext cx="1889312" cy="6118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435099C4-F8E9-DE4A-8183-3503EE245662}" type="slidenum">
              <a:rPr lang="en-US" smtClean="0"/>
              <a:t>26</a:t>
            </a:fld>
            <a:endParaRPr lang="en-US"/>
          </a:p>
        </p:txBody>
      </p:sp>
    </p:spTree>
    <p:extLst>
      <p:ext uri="{BB962C8B-B14F-4D97-AF65-F5344CB8AC3E}">
        <p14:creationId xmlns:p14="http://schemas.microsoft.com/office/powerpoint/2010/main" val="1828948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 y="0"/>
            <a:ext cx="8401948" cy="6858000"/>
          </a:xfrm>
          <a:prstGeom prst="rect">
            <a:avLst/>
          </a:prstGeom>
        </p:spPr>
      </p:pic>
      <p:sp>
        <p:nvSpPr>
          <p:cNvPr id="2" name="Title 1"/>
          <p:cNvSpPr>
            <a:spLocks noGrp="1"/>
          </p:cNvSpPr>
          <p:nvPr>
            <p:ph type="title"/>
          </p:nvPr>
        </p:nvSpPr>
        <p:spPr>
          <a:xfrm>
            <a:off x="8610600" y="-1"/>
            <a:ext cx="3458135" cy="2232213"/>
          </a:xfrm>
        </p:spPr>
        <p:txBody>
          <a:bodyPr>
            <a:normAutofit/>
          </a:bodyPr>
          <a:lstStyle/>
          <a:p>
            <a:r>
              <a:rPr lang="en-US" sz="4000" b="1" dirty="0" smtClean="0"/>
              <a:t>Deterministic </a:t>
            </a:r>
            <a:br>
              <a:rPr lang="en-US" sz="4000" b="1" dirty="0" smtClean="0"/>
            </a:br>
            <a:r>
              <a:rPr lang="en-US" sz="4000" b="1" dirty="0" smtClean="0"/>
              <a:t>QPF06 example </a:t>
            </a:r>
            <a:br>
              <a:rPr lang="en-US" sz="4000" b="1" dirty="0" smtClean="0"/>
            </a:br>
            <a:r>
              <a:rPr lang="en-US" sz="2000" b="1" dirty="0" smtClean="0"/>
              <a:t>(also with </a:t>
            </a:r>
            <a:r>
              <a:rPr lang="en-US" sz="2000" b="1" dirty="0" err="1" smtClean="0"/>
              <a:t>Savitzky-Golay</a:t>
            </a:r>
            <a:r>
              <a:rPr lang="en-US" sz="2000" b="1" dirty="0" smtClean="0"/>
              <a:t> smoothing)</a:t>
            </a:r>
            <a:endParaRPr lang="en-US" sz="2000" b="1" dirty="0"/>
          </a:p>
        </p:txBody>
      </p:sp>
      <p:sp>
        <p:nvSpPr>
          <p:cNvPr id="5" name="Slide Number Placeholder 4"/>
          <p:cNvSpPr>
            <a:spLocks noGrp="1"/>
          </p:cNvSpPr>
          <p:nvPr>
            <p:ph type="sldNum" sz="quarter" idx="12"/>
          </p:nvPr>
        </p:nvSpPr>
        <p:spPr/>
        <p:txBody>
          <a:bodyPr/>
          <a:lstStyle/>
          <a:p>
            <a:fld id="{435099C4-F8E9-DE4A-8183-3503EE245662}" type="slidenum">
              <a:rPr lang="en-US" smtClean="0"/>
              <a:t>27</a:t>
            </a:fld>
            <a:endParaRPr lang="en-US"/>
          </a:p>
        </p:txBody>
      </p:sp>
      <p:sp>
        <p:nvSpPr>
          <p:cNvPr id="12" name="TextBox 11"/>
          <p:cNvSpPr txBox="1"/>
          <p:nvPr/>
        </p:nvSpPr>
        <p:spPr>
          <a:xfrm>
            <a:off x="8610600" y="2447621"/>
            <a:ext cx="3173506" cy="3693319"/>
          </a:xfrm>
          <a:prstGeom prst="rect">
            <a:avLst/>
          </a:prstGeom>
          <a:noFill/>
        </p:spPr>
        <p:txBody>
          <a:bodyPr wrap="square" rtlCol="0">
            <a:spAutoFit/>
          </a:bodyPr>
          <a:lstStyle/>
          <a:p>
            <a:r>
              <a:rPr lang="en-US" dirty="0" smtClean="0"/>
              <a:t>At early leads, there isn’t a </a:t>
            </a:r>
          </a:p>
          <a:p>
            <a:r>
              <a:rPr lang="en-US" dirty="0" smtClean="0"/>
              <a:t>tremendous diversity in the</a:t>
            </a:r>
          </a:p>
          <a:p>
            <a:r>
              <a:rPr lang="en-US" dirty="0" smtClean="0"/>
              <a:t>position of precipitation maxima, and hence the quantile mapping of heavy precipitation is not</a:t>
            </a:r>
          </a:p>
          <a:p>
            <a:r>
              <a:rPr lang="en-US" dirty="0" smtClean="0"/>
              <a:t>pronounced.</a:t>
            </a:r>
          </a:p>
          <a:p>
            <a:endParaRPr lang="en-US" dirty="0"/>
          </a:p>
          <a:p>
            <a:r>
              <a:rPr lang="en-US" dirty="0" smtClean="0"/>
              <a:t>Notice that there is substantial</a:t>
            </a:r>
          </a:p>
          <a:p>
            <a:r>
              <a:rPr lang="en-US" dirty="0" smtClean="0"/>
              <a:t>trimming of the area of light</a:t>
            </a:r>
          </a:p>
          <a:p>
            <a:r>
              <a:rPr lang="en-US" dirty="0" smtClean="0"/>
              <a:t>precipitation, sometime for the </a:t>
            </a:r>
          </a:p>
          <a:p>
            <a:r>
              <a:rPr lang="en-US" dirty="0" smtClean="0"/>
              <a:t>better (MI) and sometimes for the worse (OH).</a:t>
            </a:r>
            <a:endParaRPr lang="en-US" dirty="0"/>
          </a:p>
        </p:txBody>
      </p:sp>
      <p:sp>
        <p:nvSpPr>
          <p:cNvPr id="13" name="Oval 12"/>
          <p:cNvSpPr/>
          <p:nvPr/>
        </p:nvSpPr>
        <p:spPr>
          <a:xfrm rot="1738540">
            <a:off x="2629845" y="4557444"/>
            <a:ext cx="435347" cy="4106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318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1"/>
            <a:ext cx="3458135" cy="2232213"/>
          </a:xfrm>
        </p:spPr>
        <p:txBody>
          <a:bodyPr>
            <a:normAutofit/>
          </a:bodyPr>
          <a:lstStyle/>
          <a:p>
            <a:r>
              <a:rPr lang="en-US" sz="4000" b="1" dirty="0" smtClean="0"/>
              <a:t>Deterministic </a:t>
            </a:r>
            <a:br>
              <a:rPr lang="en-US" sz="4000" b="1" dirty="0" smtClean="0"/>
            </a:br>
            <a:r>
              <a:rPr lang="en-US" sz="4000" b="1" dirty="0" smtClean="0"/>
              <a:t>QPF06 example </a:t>
            </a:r>
            <a:br>
              <a:rPr lang="en-US" sz="4000" b="1" dirty="0" smtClean="0"/>
            </a:br>
            <a:r>
              <a:rPr lang="en-US" sz="2000" b="1" dirty="0" smtClean="0"/>
              <a:t>(also with </a:t>
            </a:r>
            <a:r>
              <a:rPr lang="en-US" sz="2000" b="1" dirty="0" err="1" smtClean="0"/>
              <a:t>Savitzky-Golay</a:t>
            </a:r>
            <a:r>
              <a:rPr lang="en-US" sz="2000" b="1" dirty="0" smtClean="0"/>
              <a:t> smoothing)</a:t>
            </a:r>
            <a:endParaRPr lang="en-US" sz="2000" b="1" dirty="0"/>
          </a:p>
        </p:txBody>
      </p:sp>
      <p:sp>
        <p:nvSpPr>
          <p:cNvPr id="5" name="Slide Number Placeholder 4"/>
          <p:cNvSpPr>
            <a:spLocks noGrp="1"/>
          </p:cNvSpPr>
          <p:nvPr>
            <p:ph type="sldNum" sz="quarter" idx="12"/>
          </p:nvPr>
        </p:nvSpPr>
        <p:spPr/>
        <p:txBody>
          <a:bodyPr/>
          <a:lstStyle/>
          <a:p>
            <a:fld id="{435099C4-F8E9-DE4A-8183-3503EE245662}" type="slidenum">
              <a:rPr lang="en-US" smtClean="0"/>
              <a:t>28</a:t>
            </a:fld>
            <a:endParaRPr lang="en-US"/>
          </a:p>
        </p:txBody>
      </p:sp>
      <p:sp>
        <p:nvSpPr>
          <p:cNvPr id="12" name="TextBox 11"/>
          <p:cNvSpPr txBox="1"/>
          <p:nvPr/>
        </p:nvSpPr>
        <p:spPr>
          <a:xfrm>
            <a:off x="8794376" y="2689412"/>
            <a:ext cx="3153336" cy="1477328"/>
          </a:xfrm>
          <a:prstGeom prst="rect">
            <a:avLst/>
          </a:prstGeom>
          <a:noFill/>
        </p:spPr>
        <p:txBody>
          <a:bodyPr wrap="square" rtlCol="0">
            <a:spAutoFit/>
          </a:bodyPr>
          <a:lstStyle/>
          <a:p>
            <a:r>
              <a:rPr lang="en-US" dirty="0" smtClean="0"/>
              <a:t>Some increase in the heavy</a:t>
            </a:r>
          </a:p>
          <a:p>
            <a:r>
              <a:rPr lang="en-US" dirty="0" smtClean="0"/>
              <a:t>precipitation amounts, though</a:t>
            </a:r>
          </a:p>
          <a:p>
            <a:r>
              <a:rPr lang="en-US" dirty="0" smtClean="0"/>
              <a:t>in this case not as much as</a:t>
            </a:r>
          </a:p>
          <a:p>
            <a:r>
              <a:rPr lang="en-US" dirty="0" smtClean="0"/>
              <a:t>warranted by the verifying analysis.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01948" cy="6858000"/>
          </a:xfrm>
          <a:prstGeom prst="rect">
            <a:avLst/>
          </a:prstGeom>
        </p:spPr>
      </p:pic>
    </p:spTree>
    <p:extLst>
      <p:ext uri="{BB962C8B-B14F-4D97-AF65-F5344CB8AC3E}">
        <p14:creationId xmlns:p14="http://schemas.microsoft.com/office/powerpoint/2010/main" val="98767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06" y="143248"/>
            <a:ext cx="11152094" cy="1093881"/>
          </a:xfrm>
        </p:spPr>
        <p:txBody>
          <a:bodyPr>
            <a:normAutofit fontScale="90000"/>
          </a:bodyPr>
          <a:lstStyle/>
          <a:p>
            <a:r>
              <a:rPr lang="en-US" b="1" dirty="0" smtClean="0"/>
              <a:t>Verification statistics for QPF06 for raw multi-model ensemble and post-processed.</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29</a:t>
            </a:fld>
            <a:endParaRPr lang="en-US"/>
          </a:p>
        </p:txBody>
      </p:sp>
      <p:sp>
        <p:nvSpPr>
          <p:cNvPr id="9" name="TextBox 8"/>
          <p:cNvSpPr txBox="1"/>
          <p:nvPr/>
        </p:nvSpPr>
        <p:spPr>
          <a:xfrm>
            <a:off x="7563959" y="1921010"/>
            <a:ext cx="3947574" cy="2246769"/>
          </a:xfrm>
          <a:prstGeom prst="rect">
            <a:avLst/>
          </a:prstGeom>
          <a:noFill/>
        </p:spPr>
        <p:txBody>
          <a:bodyPr wrap="square" rtlCol="0">
            <a:spAutoFit/>
          </a:bodyPr>
          <a:lstStyle/>
          <a:p>
            <a:r>
              <a:rPr lang="en-US" sz="1400" dirty="0" smtClean="0"/>
              <a:t>I’m pretty sure that some of the apparent skill is fictitious and is due to combining data over regions with different climatological event frequencies.  </a:t>
            </a:r>
            <a:r>
              <a:rPr lang="en-US" sz="1400" dirty="0"/>
              <a:t>See </a:t>
            </a:r>
            <a:endParaRPr lang="en-US" sz="1400" dirty="0" smtClean="0"/>
          </a:p>
          <a:p>
            <a:r>
              <a:rPr lang="en-US" sz="1400" dirty="0" smtClean="0"/>
              <a:t>Hamill</a:t>
            </a:r>
            <a:r>
              <a:rPr lang="en-US" sz="1400" dirty="0"/>
              <a:t>, T. M., and J. </a:t>
            </a:r>
            <a:r>
              <a:rPr lang="en-US" sz="1400" dirty="0" err="1"/>
              <a:t>Juras</a:t>
            </a:r>
            <a:r>
              <a:rPr lang="en-US" sz="1400" dirty="0"/>
              <a:t>, </a:t>
            </a:r>
            <a:r>
              <a:rPr lang="en-US" sz="1400" dirty="0" smtClean="0"/>
              <a:t>2006</a:t>
            </a:r>
            <a:r>
              <a:rPr lang="en-US" sz="1400" dirty="0" smtClean="0">
                <a:hlinkClick r:id="rId2"/>
              </a:rPr>
              <a:t>Measuring </a:t>
            </a:r>
            <a:r>
              <a:rPr lang="en-US" sz="1400" dirty="0">
                <a:hlinkClick r:id="rId2"/>
              </a:rPr>
              <a:t>forecast skill: is it real skill or is it the varying climatology? </a:t>
            </a:r>
            <a:r>
              <a:rPr lang="en-US" sz="1400" i="1" dirty="0"/>
              <a:t>Quart. J. Royal Meteor. Soc.</a:t>
            </a:r>
            <a:r>
              <a:rPr lang="en-US" sz="1400" dirty="0"/>
              <a:t>, </a:t>
            </a:r>
            <a:r>
              <a:rPr lang="en-US" sz="1400" b="1" dirty="0"/>
              <a:t>132</a:t>
            </a:r>
            <a:r>
              <a:rPr lang="en-US" sz="1400" dirty="0"/>
              <a:t>, </a:t>
            </a:r>
            <a:r>
              <a:rPr lang="en-US" sz="1400" dirty="0" smtClean="0"/>
              <a:t>2905-2923.</a:t>
            </a:r>
          </a:p>
          <a:p>
            <a:endParaRPr lang="en-US" sz="1400" dirty="0" smtClean="0"/>
          </a:p>
          <a:p>
            <a:r>
              <a:rPr lang="en-US" sz="1400" dirty="0" smtClean="0"/>
              <a:t>Still, there is an improvement relative to raw MME, and a marked decrease in bias.</a:t>
            </a:r>
            <a:endParaRPr lang="en-US" sz="1400" dirty="0"/>
          </a:p>
        </p:txBody>
      </p:sp>
      <p:pic>
        <p:nvPicPr>
          <p:cNvPr id="10" name="image02.png" descr="ets_bia_multileads.png"/>
          <p:cNvPicPr/>
          <p:nvPr/>
        </p:nvPicPr>
        <p:blipFill>
          <a:blip r:embed="rId3"/>
          <a:srcRect/>
          <a:stretch>
            <a:fillRect/>
          </a:stretch>
        </p:blipFill>
        <p:spPr>
          <a:xfrm>
            <a:off x="99232" y="1285025"/>
            <a:ext cx="7464727" cy="5436449"/>
          </a:xfrm>
          <a:prstGeom prst="rect">
            <a:avLst/>
          </a:prstGeom>
          <a:ln/>
        </p:spPr>
      </p:pic>
    </p:spTree>
    <p:extLst>
      <p:ext uri="{BB962C8B-B14F-4D97-AF65-F5344CB8AC3E}">
        <p14:creationId xmlns:p14="http://schemas.microsoft.com/office/powerpoint/2010/main" val="80870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18" y="297492"/>
            <a:ext cx="10115145" cy="771120"/>
          </a:xfrm>
        </p:spPr>
        <p:txBody>
          <a:bodyPr/>
          <a:lstStyle/>
          <a:p>
            <a:r>
              <a:rPr lang="en-US" b="1" dirty="0" smtClean="0"/>
              <a:t>National Blend of Models (NBM) project</a:t>
            </a:r>
            <a:endParaRPr lang="en-US" b="1" dirty="0"/>
          </a:p>
        </p:txBody>
      </p:sp>
      <p:sp>
        <p:nvSpPr>
          <p:cNvPr id="3" name="Content Placeholder 2"/>
          <p:cNvSpPr>
            <a:spLocks noGrp="1"/>
          </p:cNvSpPr>
          <p:nvPr>
            <p:ph idx="1"/>
          </p:nvPr>
        </p:nvSpPr>
        <p:spPr>
          <a:xfrm>
            <a:off x="183205" y="1486745"/>
            <a:ext cx="6684524" cy="4868659"/>
          </a:xfrm>
        </p:spPr>
        <p:txBody>
          <a:bodyPr>
            <a:normAutofit/>
          </a:bodyPr>
          <a:lstStyle/>
          <a:p>
            <a:r>
              <a:rPr lang="en-US" sz="2400" dirty="0" smtClean="0"/>
              <a:t>Using national and international guidance, produce high-quality, high-resolution post-processed guidance that greatly ameliorates model biases and improves skill and reliability.</a:t>
            </a:r>
          </a:p>
          <a:p>
            <a:r>
              <a:rPr lang="en-US" sz="2400" dirty="0" smtClean="0"/>
              <a:t>The product should be of such high quality that </a:t>
            </a:r>
            <a:r>
              <a:rPr lang="en-US" sz="2400" i="1" dirty="0" smtClean="0"/>
              <a:t>manual forecaster intervention will become much less necessary</a:t>
            </a:r>
            <a:r>
              <a:rPr lang="en-US" sz="2400" dirty="0" smtClean="0"/>
              <a:t>, improving spatial continuity of forecasts.</a:t>
            </a:r>
          </a:p>
          <a:p>
            <a:r>
              <a:rPr lang="en-US" sz="2400" dirty="0" smtClean="0"/>
              <a:t>Our group in ESRL was responsible for a basic probability of precipitation and deterministic precipitation amount.  Others at MDL worked on winds, temperature, and other elements.</a:t>
            </a:r>
          </a:p>
        </p:txBody>
      </p:sp>
      <p:pic>
        <p:nvPicPr>
          <p:cNvPr id="4" name="Picture 3" descr="Screen Shot 2014-12-31 at 10.11.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495" y="1498060"/>
            <a:ext cx="5138505" cy="4205592"/>
          </a:xfrm>
          <a:prstGeom prst="rect">
            <a:avLst/>
          </a:prstGeom>
        </p:spPr>
      </p:pic>
      <p:sp>
        <p:nvSpPr>
          <p:cNvPr id="5" name="Oval 4"/>
          <p:cNvSpPr/>
          <p:nvPr/>
        </p:nvSpPr>
        <p:spPr>
          <a:xfrm>
            <a:off x="10304834" y="2879387"/>
            <a:ext cx="603115" cy="544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622747" y="3725694"/>
            <a:ext cx="603115" cy="544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3</a:t>
            </a:fld>
            <a:endParaRPr lang="en-US"/>
          </a:p>
        </p:txBody>
      </p:sp>
    </p:spTree>
    <p:extLst>
      <p:ext uri="{BB962C8B-B14F-4D97-AF65-F5344CB8AC3E}">
        <p14:creationId xmlns:p14="http://schemas.microsoft.com/office/powerpoint/2010/main" val="617359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830" y="203760"/>
            <a:ext cx="10515600" cy="928983"/>
          </a:xfrm>
        </p:spPr>
        <p:txBody>
          <a:bodyPr/>
          <a:lstStyle/>
          <a:p>
            <a:r>
              <a:rPr lang="en-US" b="1" dirty="0" smtClean="0"/>
              <a:t>Conclusions</a:t>
            </a:r>
            <a:r>
              <a:rPr lang="en-US" dirty="0" smtClean="0"/>
              <a:t>	</a:t>
            </a:r>
            <a:endParaRPr lang="en-US" dirty="0"/>
          </a:p>
        </p:txBody>
      </p:sp>
      <p:sp>
        <p:nvSpPr>
          <p:cNvPr id="3" name="Content Placeholder 2"/>
          <p:cNvSpPr>
            <a:spLocks noGrp="1"/>
          </p:cNvSpPr>
          <p:nvPr>
            <p:ph idx="1"/>
          </p:nvPr>
        </p:nvSpPr>
        <p:spPr>
          <a:xfrm>
            <a:off x="787830" y="1208929"/>
            <a:ext cx="10616339" cy="5232600"/>
          </a:xfrm>
        </p:spPr>
        <p:txBody>
          <a:bodyPr>
            <a:normAutofit fontScale="92500"/>
          </a:bodyPr>
          <a:lstStyle/>
          <a:p>
            <a:r>
              <a:rPr lang="en-US" dirty="0" smtClean="0"/>
              <a:t>We have an algorithm </a:t>
            </a:r>
            <a:r>
              <a:rPr lang="en-US" dirty="0" smtClean="0"/>
              <a:t>for the US National </a:t>
            </a:r>
            <a:r>
              <a:rPr lang="en-US" dirty="0" smtClean="0"/>
              <a:t>Blend that performs well for providing QPF06 and POP12 guidance.</a:t>
            </a:r>
          </a:p>
          <a:p>
            <a:r>
              <a:rPr lang="en-US" smtClean="0"/>
              <a:t>Near-term work we expect to perform:</a:t>
            </a:r>
            <a:endParaRPr lang="en-US" dirty="0" smtClean="0"/>
          </a:p>
          <a:p>
            <a:pPr lvl="1"/>
            <a:r>
              <a:rPr lang="en-US" dirty="0" smtClean="0"/>
              <a:t>Moving from the current ad-hoc “tuning” of the method’s parameters (e.g., amount of stochastic noise added) to a more statistically rigorous method of setting </a:t>
            </a:r>
            <a:r>
              <a:rPr lang="en-US" dirty="0" smtClean="0"/>
              <a:t>them (see Vincent Fortin article on best-member dressing, </a:t>
            </a:r>
            <a:r>
              <a:rPr lang="en-US" dirty="0" smtClean="0">
                <a:hlinkClick r:id="rId3"/>
              </a:rPr>
              <a:t>here</a:t>
            </a:r>
            <a:r>
              <a:rPr lang="en-US" dirty="0" smtClean="0"/>
              <a:t>).</a:t>
            </a:r>
            <a:endParaRPr lang="en-US" dirty="0" smtClean="0"/>
          </a:p>
          <a:p>
            <a:pPr lvl="1"/>
            <a:r>
              <a:rPr lang="en-US" dirty="0" smtClean="0"/>
              <a:t>Comparing against other established methodologies such as Michael </a:t>
            </a:r>
            <a:r>
              <a:rPr lang="en-US" dirty="0" err="1" smtClean="0"/>
              <a:t>Scheuerer’s</a:t>
            </a:r>
            <a:r>
              <a:rPr lang="en-US" dirty="0"/>
              <a:t> </a:t>
            </a:r>
            <a:r>
              <a:rPr lang="en-US" dirty="0" smtClean="0"/>
              <a:t>(ESRL/PSD) recent censored, shifted Gamma distribution procedure.</a:t>
            </a:r>
          </a:p>
          <a:p>
            <a:pPr lvl="1"/>
            <a:r>
              <a:rPr lang="en-US" dirty="0"/>
              <a:t>E</a:t>
            </a:r>
            <a:r>
              <a:rPr lang="en-US" dirty="0" smtClean="0"/>
              <a:t>xtend the procedure beyond the CONUS (with </a:t>
            </a:r>
            <a:r>
              <a:rPr lang="en-US" dirty="0" smtClean="0"/>
              <a:t>help from MDL putting together alternative precipitation analyses).</a:t>
            </a:r>
            <a:endParaRPr lang="en-US" dirty="0" smtClean="0"/>
          </a:p>
          <a:p>
            <a:r>
              <a:rPr lang="en-US" dirty="0" smtClean="0"/>
              <a:t>Larger concerns</a:t>
            </a:r>
            <a:r>
              <a:rPr lang="en-US" dirty="0" smtClean="0"/>
              <a:t>:</a:t>
            </a:r>
          </a:p>
          <a:p>
            <a:pPr lvl="1"/>
            <a:r>
              <a:rPr lang="en-US" dirty="0" smtClean="0"/>
              <a:t>Will algorithm produce reliable PQPF</a:t>
            </a:r>
            <a:r>
              <a:rPr lang="en-US" dirty="0"/>
              <a:t> </a:t>
            </a:r>
            <a:r>
              <a:rPr lang="en-US" dirty="0" smtClean="0"/>
              <a:t>at</a:t>
            </a:r>
            <a:r>
              <a:rPr lang="en-US" dirty="0" smtClean="0"/>
              <a:t> </a:t>
            </a:r>
            <a:r>
              <a:rPr lang="en-US" dirty="0" smtClean="0"/>
              <a:t>higher thresholds?</a:t>
            </a:r>
          </a:p>
          <a:p>
            <a:pPr lvl="1"/>
            <a:r>
              <a:rPr lang="en-US" dirty="0" smtClean="0"/>
              <a:t>How to blend in the (eventual) reforecast information with GEFS </a:t>
            </a:r>
            <a:r>
              <a:rPr lang="en-US" dirty="0" smtClean="0"/>
              <a:t>system together with models with shorter training data sets.</a:t>
            </a:r>
            <a:endParaRPr lang="en-US" dirty="0" smtClean="0"/>
          </a:p>
        </p:txBody>
      </p:sp>
      <p:sp>
        <p:nvSpPr>
          <p:cNvPr id="4" name="Slide Number Placeholder 3"/>
          <p:cNvSpPr>
            <a:spLocks noGrp="1"/>
          </p:cNvSpPr>
          <p:nvPr>
            <p:ph type="sldNum" sz="quarter" idx="12"/>
          </p:nvPr>
        </p:nvSpPr>
        <p:spPr/>
        <p:txBody>
          <a:bodyPr/>
          <a:lstStyle/>
          <a:p>
            <a:fld id="{435099C4-F8E9-DE4A-8183-3503EE245662}" type="slidenum">
              <a:rPr lang="en-US" smtClean="0"/>
              <a:t>30</a:t>
            </a:fld>
            <a:endParaRPr lang="en-US"/>
          </a:p>
        </p:txBody>
      </p:sp>
    </p:spTree>
    <p:extLst>
      <p:ext uri="{BB962C8B-B14F-4D97-AF65-F5344CB8AC3E}">
        <p14:creationId xmlns:p14="http://schemas.microsoft.com/office/powerpoint/2010/main" val="52389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06" y="279651"/>
            <a:ext cx="11261321" cy="1143000"/>
          </a:xfrm>
        </p:spPr>
        <p:txBody>
          <a:bodyPr>
            <a:noAutofit/>
          </a:bodyPr>
          <a:lstStyle/>
          <a:p>
            <a:r>
              <a:rPr lang="en-US" sz="3600" b="1" dirty="0" smtClean="0"/>
              <a:t>Previously: raw multi-model ensemble 24-h POPs produced reliable and skillful forecast guidance.</a:t>
            </a:r>
            <a:endParaRPr lang="en-US" sz="3600" b="1" dirty="0"/>
          </a:p>
        </p:txBody>
      </p:sp>
      <p:sp>
        <p:nvSpPr>
          <p:cNvPr id="3" name="Content Placeholder 2"/>
          <p:cNvSpPr>
            <a:spLocks noGrp="1"/>
          </p:cNvSpPr>
          <p:nvPr>
            <p:ph idx="1"/>
          </p:nvPr>
        </p:nvSpPr>
        <p:spPr>
          <a:xfrm>
            <a:off x="6113866" y="1684659"/>
            <a:ext cx="5904847" cy="4525446"/>
          </a:xfrm>
        </p:spPr>
        <p:txBody>
          <a:bodyPr>
            <a:normAutofit/>
          </a:bodyPr>
          <a:lstStyle/>
          <a:p>
            <a:r>
              <a:rPr lang="en-US" sz="2400" dirty="0" smtClean="0"/>
              <a:t>Why this algorithm won’t work in NBM:</a:t>
            </a:r>
          </a:p>
          <a:p>
            <a:pPr lvl="1"/>
            <a:r>
              <a:rPr lang="en-US" sz="2200" dirty="0" smtClean="0"/>
              <a:t>Models in this situation were CMC, NCEP, </a:t>
            </a:r>
            <a:r>
              <a:rPr lang="en-US" sz="2200" dirty="0"/>
              <a:t>ECMWF</a:t>
            </a:r>
            <a:r>
              <a:rPr lang="en-US" sz="2200" dirty="0" smtClean="0"/>
              <a:t>, and </a:t>
            </a:r>
            <a:r>
              <a:rPr lang="en-US" sz="2200" dirty="0"/>
              <a:t>UK Met </a:t>
            </a:r>
            <a:r>
              <a:rPr lang="en-US" sz="2200" dirty="0" smtClean="0"/>
              <a:t>Office (latter two not available to us currently).</a:t>
            </a:r>
          </a:p>
          <a:p>
            <a:pPr lvl="1"/>
            <a:r>
              <a:rPr lang="en-US" sz="2200" dirty="0" smtClean="0"/>
              <a:t>Verification of global models was at 1-degree (somewhat resolved) and 24-h accumulation, while NBM needs 2.5-km gridded data, 12-h accumulation.  Can’t expect global models to provide higher spatial resolution yet.</a:t>
            </a:r>
            <a:endParaRPr lang="en-US" sz="2200" dirty="0"/>
          </a:p>
        </p:txBody>
      </p:sp>
      <p:pic>
        <p:nvPicPr>
          <p:cNvPr id="7" name="Picture 6" descr="Screen Shot 2014-12-31 at 10.57.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95" y="1717948"/>
            <a:ext cx="4532685" cy="4462874"/>
          </a:xfrm>
          <a:prstGeom prst="rect">
            <a:avLst/>
          </a:prstGeom>
        </p:spPr>
      </p:pic>
      <p:sp>
        <p:nvSpPr>
          <p:cNvPr id="8" name="Rectangle 7"/>
          <p:cNvSpPr/>
          <p:nvPr/>
        </p:nvSpPr>
        <p:spPr>
          <a:xfrm>
            <a:off x="2576086" y="1674487"/>
            <a:ext cx="2079209" cy="340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F907EEBE-1823-694C-A8BD-DD61E3F4429D}" type="slidenum">
              <a:rPr lang="en-US" smtClean="0"/>
              <a:t>4</a:t>
            </a:fld>
            <a:endParaRPr lang="en-US"/>
          </a:p>
        </p:txBody>
      </p:sp>
      <p:sp>
        <p:nvSpPr>
          <p:cNvPr id="6" name="TextBox 5"/>
          <p:cNvSpPr txBox="1"/>
          <p:nvPr/>
        </p:nvSpPr>
        <p:spPr>
          <a:xfrm>
            <a:off x="1669915" y="1674487"/>
            <a:ext cx="3887565" cy="369332"/>
          </a:xfrm>
          <a:prstGeom prst="rect">
            <a:avLst/>
          </a:prstGeom>
          <a:noFill/>
        </p:spPr>
        <p:txBody>
          <a:bodyPr wrap="none" rtlCol="0">
            <a:spAutoFit/>
          </a:bodyPr>
          <a:lstStyle/>
          <a:p>
            <a:r>
              <a:rPr lang="en-US" dirty="0"/>
              <a:t>Multi-model reliability, Day +5, &gt; 1 mm</a:t>
            </a:r>
          </a:p>
        </p:txBody>
      </p:sp>
      <p:sp>
        <p:nvSpPr>
          <p:cNvPr id="4" name="TextBox 3"/>
          <p:cNvSpPr txBox="1"/>
          <p:nvPr/>
        </p:nvSpPr>
        <p:spPr>
          <a:xfrm>
            <a:off x="0" y="6476119"/>
            <a:ext cx="1608133" cy="276999"/>
          </a:xfrm>
          <a:prstGeom prst="rect">
            <a:avLst/>
          </a:prstGeom>
          <a:noFill/>
        </p:spPr>
        <p:txBody>
          <a:bodyPr wrap="none" rtlCol="0">
            <a:spAutoFit/>
          </a:bodyPr>
          <a:lstStyle/>
          <a:p>
            <a:r>
              <a:rPr lang="en-US" sz="1200" dirty="0" smtClean="0"/>
              <a:t>ref: Hamill, 2012 MWR</a:t>
            </a:r>
            <a:endParaRPr lang="en-US" sz="1200" dirty="0"/>
          </a:p>
        </p:txBody>
      </p:sp>
    </p:spTree>
    <p:extLst>
      <p:ext uri="{BB962C8B-B14F-4D97-AF65-F5344CB8AC3E}">
        <p14:creationId xmlns:p14="http://schemas.microsoft.com/office/powerpoint/2010/main" val="4360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42423053"/>
              </p:ext>
            </p:extLst>
          </p:nvPr>
        </p:nvGraphicFramePr>
        <p:xfrm>
          <a:off x="97273" y="90790"/>
          <a:ext cx="11731560" cy="6675119"/>
        </p:xfrm>
        <a:graphic>
          <a:graphicData uri="http://schemas.openxmlformats.org/drawingml/2006/table">
            <a:tbl>
              <a:tblPr firstRow="1" bandRow="1">
                <a:tableStyleId>{5C22544A-7EE6-4342-B048-85BDC9FD1C3A}</a:tableStyleId>
              </a:tblPr>
              <a:tblGrid>
                <a:gridCol w="5247933"/>
                <a:gridCol w="6483627"/>
              </a:tblGrid>
              <a:tr h="455696">
                <a:tc>
                  <a:txBody>
                    <a:bodyPr/>
                    <a:lstStyle/>
                    <a:p>
                      <a:r>
                        <a:rPr lang="en-US" sz="2400" dirty="0" smtClean="0"/>
                        <a:t>POP12 and QPF06 problems</a:t>
                      </a:r>
                      <a:endParaRPr lang="en-US" sz="2400" dirty="0"/>
                    </a:p>
                  </a:txBody>
                  <a:tcPr/>
                </a:tc>
                <a:tc>
                  <a:txBody>
                    <a:bodyPr/>
                    <a:lstStyle/>
                    <a:p>
                      <a:r>
                        <a:rPr lang="en-US" sz="2400" dirty="0" smtClean="0"/>
                        <a:t>Potential solutions</a:t>
                      </a:r>
                      <a:endParaRPr lang="en-US" sz="2400" dirty="0"/>
                    </a:p>
                  </a:txBody>
                  <a:tcPr/>
                </a:tc>
              </a:tr>
              <a:tr h="1373857">
                <a:tc>
                  <a:txBody>
                    <a:bodyPr/>
                    <a:lstStyle/>
                    <a:p>
                      <a:r>
                        <a:rPr lang="en-US" dirty="0" smtClean="0"/>
                        <a:t>Frequent</a:t>
                      </a:r>
                      <a:r>
                        <a:rPr lang="en-US" baseline="0" dirty="0" smtClean="0"/>
                        <a:t> model changes.</a:t>
                      </a:r>
                      <a:endParaRPr lang="en-US" dirty="0"/>
                    </a:p>
                  </a:txBody>
                  <a:tcPr/>
                </a:tc>
                <a:tc>
                  <a:txBody>
                    <a:bodyPr/>
                    <a:lstStyle/>
                    <a:p>
                      <a:pPr marL="342900" indent="-342900">
                        <a:buAutoNum type="arabicParenBoth"/>
                      </a:pPr>
                      <a:r>
                        <a:rPr lang="en-US" baseline="0" dirty="0" smtClean="0"/>
                        <a:t>Post-process using only very recent forecast data to minimize chances of using forecasts from previous version, with different biases ( </a:t>
                      </a:r>
                      <a:r>
                        <a:rPr lang="en-US" baseline="0" dirty="0" smtClean="0">
                          <a:sym typeface="Wingdings"/>
                        </a:rPr>
                        <a:t> </a:t>
                      </a:r>
                      <a:r>
                        <a:rPr lang="en-US" baseline="0" dirty="0" smtClean="0"/>
                        <a:t>sample-size issues).</a:t>
                      </a:r>
                    </a:p>
                    <a:p>
                      <a:pPr marL="342900" indent="-342900">
                        <a:buAutoNum type="arabicParenBoth"/>
                      </a:pPr>
                      <a:r>
                        <a:rPr lang="en-US" baseline="0" dirty="0" smtClean="0"/>
                        <a:t>Generate many reforecasts or retro runs before model implementations, and use that data in the post-processing (CPU, disk-expensive).</a:t>
                      </a:r>
                      <a:endParaRPr lang="en-US" dirty="0"/>
                    </a:p>
                  </a:txBody>
                  <a:tcPr/>
                </a:tc>
              </a:tr>
              <a:tr h="705788">
                <a:tc>
                  <a:txBody>
                    <a:bodyPr/>
                    <a:lstStyle/>
                    <a:p>
                      <a:r>
                        <a:rPr lang="en-US" dirty="0" smtClean="0"/>
                        <a:t>Systematic errors such as the over-forecasting of light precipitation.</a:t>
                      </a:r>
                      <a:endParaRPr lang="en-US" dirty="0"/>
                    </a:p>
                  </a:txBody>
                  <a:tcPr/>
                </a:tc>
                <a:tc>
                  <a:txBody>
                    <a:bodyPr/>
                    <a:lstStyle/>
                    <a:p>
                      <a:pPr marL="342900" indent="-342900">
                        <a:buAutoNum type="arabicParenBoth"/>
                      </a:pPr>
                      <a:r>
                        <a:rPr lang="en-US" dirty="0" smtClean="0"/>
                        <a:t>Fix the model (hard; biases are stubbornly</a:t>
                      </a:r>
                      <a:r>
                        <a:rPr lang="en-US" baseline="0" dirty="0" smtClean="0"/>
                        <a:t> persistent</a:t>
                      </a:r>
                      <a:r>
                        <a:rPr lang="en-US" dirty="0" smtClean="0"/>
                        <a:t>).</a:t>
                      </a:r>
                    </a:p>
                    <a:p>
                      <a:pPr marL="342900" indent="-342900">
                        <a:buAutoNum type="arabicParenBoth"/>
                      </a:pPr>
                      <a:r>
                        <a:rPr lang="en-US" dirty="0" smtClean="0"/>
                        <a:t>Statistical</a:t>
                      </a:r>
                      <a:r>
                        <a:rPr lang="en-US" baseline="0" dirty="0" smtClean="0"/>
                        <a:t> post-processing; use past forecasts, analyses to adjust current forecast.</a:t>
                      </a:r>
                      <a:endParaRPr lang="en-US" dirty="0"/>
                    </a:p>
                  </a:txBody>
                  <a:tcPr/>
                </a:tc>
              </a:tr>
              <a:tr h="705788">
                <a:tc>
                  <a:txBody>
                    <a:bodyPr/>
                    <a:lstStyle/>
                    <a:p>
                      <a:r>
                        <a:rPr lang="en-US" dirty="0" smtClean="0"/>
                        <a:t>Provide high-resolution details, including terrain-related detail.</a:t>
                      </a:r>
                      <a:endParaRPr lang="en-US" dirty="0"/>
                    </a:p>
                  </a:txBody>
                  <a:tcPr/>
                </a:tc>
                <a:tc>
                  <a:txBody>
                    <a:bodyPr/>
                    <a:lstStyle/>
                    <a:p>
                      <a:pPr marL="342900" indent="-342900">
                        <a:buAutoNum type="arabicParenBoth"/>
                      </a:pPr>
                      <a:r>
                        <a:rPr lang="en-US" dirty="0" smtClean="0"/>
                        <a:t>Incorporate HRRR or other hi-res. production</a:t>
                      </a:r>
                      <a:r>
                        <a:rPr lang="en-US" baseline="0" dirty="0" smtClean="0"/>
                        <a:t> system data </a:t>
                      </a:r>
                      <a:r>
                        <a:rPr lang="en-US" dirty="0" smtClean="0"/>
                        <a:t>where available (dynamical downscaling, only to 18 h).</a:t>
                      </a:r>
                    </a:p>
                    <a:p>
                      <a:pPr marL="342900" indent="-342900">
                        <a:buAutoNum type="arabicParenBoth"/>
                      </a:pPr>
                      <a:r>
                        <a:rPr lang="en-US" dirty="0" smtClean="0"/>
                        <a:t>Statistical downscaling (post-process</a:t>
                      </a:r>
                      <a:r>
                        <a:rPr lang="en-US" baseline="0" dirty="0" smtClean="0"/>
                        <a:t> the larger-scale precipitation forecast to higher-resolution analyses).</a:t>
                      </a:r>
                      <a:endParaRPr lang="en-US" dirty="0"/>
                    </a:p>
                  </a:txBody>
                  <a:tcPr/>
                </a:tc>
              </a:tr>
              <a:tr h="1373857">
                <a:tc>
                  <a:txBody>
                    <a:bodyPr/>
                    <a:lstStyle/>
                    <a:p>
                      <a:r>
                        <a:rPr lang="en-US" dirty="0" smtClean="0"/>
                        <a:t>Model uncertainties are not simulated well with only two prediction</a:t>
                      </a:r>
                      <a:r>
                        <a:rPr lang="en-US" baseline="0" dirty="0" smtClean="0"/>
                        <a:t> </a:t>
                      </a:r>
                      <a:r>
                        <a:rPr lang="en-US" dirty="0" smtClean="0"/>
                        <a:t>systems, resulting in insufficient spread</a:t>
                      </a:r>
                      <a:r>
                        <a:rPr lang="en-US" baseline="0" dirty="0" smtClean="0"/>
                        <a:t> and over-confident forecasts</a:t>
                      </a:r>
                      <a:r>
                        <a:rPr lang="en-US" dirty="0" smtClean="0"/>
                        <a:t>.</a:t>
                      </a:r>
                      <a:endParaRPr lang="en-US" dirty="0"/>
                    </a:p>
                  </a:txBody>
                  <a:tcPr/>
                </a:tc>
                <a:tc>
                  <a:txBody>
                    <a:bodyPr/>
                    <a:lstStyle/>
                    <a:p>
                      <a:pPr marL="342900" indent="-342900">
                        <a:buAutoNum type="arabicParenBoth"/>
                      </a:pPr>
                      <a:r>
                        <a:rPr lang="en-US" dirty="0" smtClean="0"/>
                        <a:t>increase</a:t>
                      </a:r>
                      <a:r>
                        <a:rPr lang="en-US" baseline="0" dirty="0" smtClean="0"/>
                        <a:t> the number of systems, e.g. HRRR, Met Office, ECMWF  (But: NOAA not willing to pay other providers). </a:t>
                      </a:r>
                    </a:p>
                    <a:p>
                      <a:pPr marL="342900" indent="-342900">
                        <a:buAutoNum type="arabicParenBoth"/>
                      </a:pPr>
                      <a:r>
                        <a:rPr lang="en-US" baseline="0" dirty="0" smtClean="0"/>
                        <a:t>Improve the existing EPS systems (hard).</a:t>
                      </a:r>
                    </a:p>
                    <a:p>
                      <a:pPr marL="342900" indent="-342900">
                        <a:buAutoNum type="arabicParenBoth"/>
                      </a:pPr>
                      <a:r>
                        <a:rPr lang="en-US" baseline="0" dirty="0" smtClean="0"/>
                        <a:t>Statistically post-process in ways to broaden the range of forecasts.</a:t>
                      </a:r>
                      <a:endParaRPr lang="en-US" dirty="0"/>
                    </a:p>
                  </a:txBody>
                  <a:tcPr/>
                </a:tc>
              </a:tr>
              <a:tr h="818942">
                <a:tc>
                  <a:txBody>
                    <a:bodyPr/>
                    <a:lstStyle/>
                    <a:p>
                      <a:r>
                        <a:rPr lang="en-US" dirty="0" smtClean="0"/>
                        <a:t>Deterministic forecasts from ensemble mean tend to smooth out the amplitudes of forecast maxima, especially at longer leads.</a:t>
                      </a:r>
                      <a:endParaRPr lang="en-US" dirty="0"/>
                    </a:p>
                  </a:txBody>
                  <a:tcPr/>
                </a:tc>
                <a:tc>
                  <a:txBody>
                    <a:bodyPr/>
                    <a:lstStyle/>
                    <a:p>
                      <a:pPr marL="342900" indent="-342900">
                        <a:buAutoNum type="arabicParenBoth"/>
                      </a:pPr>
                      <a:r>
                        <a:rPr lang="en-US" dirty="0" smtClean="0"/>
                        <a:t>Abandon</a:t>
                      </a:r>
                      <a:r>
                        <a:rPr lang="en-US" baseline="0" dirty="0" smtClean="0"/>
                        <a:t> deterministic precipitation products, or</a:t>
                      </a:r>
                    </a:p>
                    <a:p>
                      <a:pPr marL="342900" indent="-342900">
                        <a:buAutoNum type="arabicParenBoth"/>
                      </a:pPr>
                      <a:r>
                        <a:rPr lang="en-US" baseline="0" dirty="0" smtClean="0"/>
                        <a:t>Develop post-processing methods to restore amplitudes of maxima (though perhaps with greater RMS error).</a:t>
                      </a:r>
                      <a:endParaRPr lang="en-US" dirty="0"/>
                    </a:p>
                  </a:txBody>
                  <a:tcPr/>
                </a:tc>
              </a:tr>
            </a:tbl>
          </a:graphicData>
        </a:graphic>
      </p:graphicFrame>
      <p:sp>
        <p:nvSpPr>
          <p:cNvPr id="7" name="Slide Number Placeholder 6"/>
          <p:cNvSpPr>
            <a:spLocks noGrp="1"/>
          </p:cNvSpPr>
          <p:nvPr>
            <p:ph type="sldNum" sz="quarter" idx="12"/>
          </p:nvPr>
        </p:nvSpPr>
        <p:spPr/>
        <p:txBody>
          <a:bodyPr/>
          <a:lstStyle/>
          <a:p>
            <a:fld id="{435099C4-F8E9-DE4A-8183-3503EE245662}" type="slidenum">
              <a:rPr lang="en-US" smtClean="0"/>
              <a:t>5</a:t>
            </a:fld>
            <a:endParaRPr lang="en-US"/>
          </a:p>
        </p:txBody>
      </p:sp>
      <p:cxnSp>
        <p:nvCxnSpPr>
          <p:cNvPr id="3" name="Straight Connector 2"/>
          <p:cNvCxnSpPr/>
          <p:nvPr/>
        </p:nvCxnSpPr>
        <p:spPr>
          <a:xfrm>
            <a:off x="87406" y="5862918"/>
            <a:ext cx="117661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55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22" y="230280"/>
            <a:ext cx="11164110" cy="1143000"/>
          </a:xfrm>
        </p:spPr>
        <p:txBody>
          <a:bodyPr>
            <a:noAutofit/>
          </a:bodyPr>
          <a:lstStyle/>
          <a:p>
            <a:r>
              <a:rPr lang="en-US" sz="3600" b="1" dirty="0" smtClean="0"/>
              <a:t>Frequent model changes?  Statistical </a:t>
            </a:r>
            <a:r>
              <a:rPr lang="en-US" sz="3600" b="1" dirty="0"/>
              <a:t>post-processing for rare events is challenging without a large training </a:t>
            </a:r>
            <a:r>
              <a:rPr lang="en-US" sz="3600" b="1" dirty="0" smtClean="0"/>
              <a:t>sample.</a:t>
            </a:r>
            <a:endParaRPr lang="en-US" sz="3600" b="1" dirty="0"/>
          </a:p>
        </p:txBody>
      </p:sp>
      <p:graphicFrame>
        <p:nvGraphicFramePr>
          <p:cNvPr id="4" name="Object 2"/>
          <p:cNvGraphicFramePr>
            <a:graphicFrameLocks noChangeAspect="1"/>
          </p:cNvGraphicFramePr>
          <p:nvPr>
            <p:extLst/>
          </p:nvPr>
        </p:nvGraphicFramePr>
        <p:xfrm>
          <a:off x="1524000" y="1549747"/>
          <a:ext cx="8964439" cy="4137433"/>
        </p:xfrm>
        <a:graphic>
          <a:graphicData uri="http://schemas.openxmlformats.org/presentationml/2006/ole">
            <mc:AlternateContent xmlns:mc="http://schemas.openxmlformats.org/markup-compatibility/2006">
              <mc:Choice xmlns:v="urn:schemas-microsoft-com:vml" Requires="v">
                <p:oleObj spid="_x0000_s2086" name="Document" r:id="rId3" imgW="4852416" imgH="2240280" progId="Word.Document.8">
                  <p:embed/>
                </p:oleObj>
              </mc:Choice>
              <mc:Fallback>
                <p:oleObj name="Document" r:id="rId3" imgW="4852416" imgH="2240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49747"/>
                        <a:ext cx="8964439" cy="4137433"/>
                      </a:xfrm>
                      <a:prstGeom prst="rect">
                        <a:avLst/>
                      </a:prstGeom>
                      <a:noFill/>
                    </p:spPr>
                  </p:pic>
                </p:oleObj>
              </mc:Fallback>
            </mc:AlternateContent>
          </a:graphicData>
        </a:graphic>
      </p:graphicFrame>
      <p:sp>
        <p:nvSpPr>
          <p:cNvPr id="5" name="TextBox 4"/>
          <p:cNvSpPr txBox="1"/>
          <p:nvPr/>
        </p:nvSpPr>
        <p:spPr>
          <a:xfrm>
            <a:off x="1790321" y="5689121"/>
            <a:ext cx="8774069" cy="923330"/>
          </a:xfrm>
          <a:prstGeom prst="rect">
            <a:avLst/>
          </a:prstGeom>
          <a:noFill/>
        </p:spPr>
        <p:txBody>
          <a:bodyPr wrap="none" rtlCol="0">
            <a:spAutoFit/>
          </a:bodyPr>
          <a:lstStyle/>
          <a:p>
            <a:r>
              <a:rPr lang="en-US" dirty="0"/>
              <a:t>Say you want to statistically post-process your model precipitation forecast to improve it.</a:t>
            </a:r>
          </a:p>
          <a:p>
            <a:r>
              <a:rPr lang="en-US" dirty="0"/>
              <a:t>Heavy precipitation events like the one today are the ones you care about the most. How </a:t>
            </a:r>
          </a:p>
          <a:p>
            <a:r>
              <a:rPr lang="en-US" dirty="0"/>
              <a:t>do you </a:t>
            </a:r>
            <a:r>
              <a:rPr lang="en-US" dirty="0" smtClean="0"/>
              <a:t>post-process </a:t>
            </a:r>
            <a:r>
              <a:rPr lang="en-US" dirty="0"/>
              <a:t>today’s forecast given past short sample of forecasts and observations?</a:t>
            </a:r>
          </a:p>
        </p:txBody>
      </p:sp>
      <p:sp>
        <p:nvSpPr>
          <p:cNvPr id="6" name="Slide Number Placeholder 5"/>
          <p:cNvSpPr>
            <a:spLocks noGrp="1"/>
          </p:cNvSpPr>
          <p:nvPr>
            <p:ph type="sldNum" sz="quarter" idx="12"/>
          </p:nvPr>
        </p:nvSpPr>
        <p:spPr/>
        <p:txBody>
          <a:bodyPr/>
          <a:lstStyle/>
          <a:p>
            <a:fld id="{FA4465CA-C827-DE4B-AFDB-C3B6AAA9923F}" type="slidenum">
              <a:rPr lang="en-US" smtClean="0"/>
              <a:t>6</a:t>
            </a:fld>
            <a:endParaRPr lang="en-US"/>
          </a:p>
        </p:txBody>
      </p:sp>
    </p:spTree>
    <p:extLst>
      <p:ext uri="{BB962C8B-B14F-4D97-AF65-F5344CB8AC3E}">
        <p14:creationId xmlns:p14="http://schemas.microsoft.com/office/powerpoint/2010/main" val="1171635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121" y="182497"/>
            <a:ext cx="10515600" cy="1325563"/>
          </a:xfrm>
        </p:spPr>
        <p:txBody>
          <a:bodyPr>
            <a:normAutofit/>
          </a:bodyPr>
          <a:lstStyle/>
          <a:p>
            <a:r>
              <a:rPr lang="en-US" b="1" dirty="0" smtClean="0"/>
              <a:t>“</a:t>
            </a:r>
            <a:r>
              <a:rPr lang="en-US" b="1" i="1" dirty="0" smtClean="0"/>
              <a:t>Supplemental locations</a:t>
            </a:r>
            <a:r>
              <a:rPr lang="en-US" b="1" dirty="0" smtClean="0"/>
              <a:t>” to address issues caused by short time series of training data?</a:t>
            </a:r>
            <a:endParaRPr lang="en-US" b="1" dirty="0"/>
          </a:p>
        </p:txBody>
      </p:sp>
      <p:sp>
        <p:nvSpPr>
          <p:cNvPr id="3" name="Content Placeholder 2"/>
          <p:cNvSpPr>
            <a:spLocks noGrp="1"/>
          </p:cNvSpPr>
          <p:nvPr>
            <p:ph idx="1"/>
          </p:nvPr>
        </p:nvSpPr>
        <p:spPr>
          <a:xfrm>
            <a:off x="526915" y="1592161"/>
            <a:ext cx="10515600" cy="4351338"/>
          </a:xfrm>
        </p:spPr>
        <p:txBody>
          <a:bodyPr>
            <a:normAutofit/>
          </a:bodyPr>
          <a:lstStyle/>
          <a:p>
            <a:r>
              <a:rPr lang="en-US" sz="2400" dirty="0" smtClean="0"/>
              <a:t>To enlarge the training sample size, what would happen if one supplements with training data from nearby locations just based on distance?</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51" y="2658592"/>
            <a:ext cx="7235757" cy="3774207"/>
          </a:xfrm>
          <a:prstGeom prst="rect">
            <a:avLst/>
          </a:prstGeom>
        </p:spPr>
      </p:pic>
      <p:sp>
        <p:nvSpPr>
          <p:cNvPr id="5" name="TextBox 4"/>
          <p:cNvSpPr txBox="1"/>
          <p:nvPr/>
        </p:nvSpPr>
        <p:spPr>
          <a:xfrm>
            <a:off x="7611036" y="2402497"/>
            <a:ext cx="4276164" cy="3785652"/>
          </a:xfrm>
          <a:prstGeom prst="rect">
            <a:avLst/>
          </a:prstGeom>
          <a:noFill/>
        </p:spPr>
        <p:txBody>
          <a:bodyPr wrap="square" rtlCol="0">
            <a:spAutoFit/>
          </a:bodyPr>
          <a:lstStyle/>
          <a:p>
            <a:r>
              <a:rPr lang="en-US" sz="1600" dirty="0" smtClean="0"/>
              <a:t>Biases can be very different even with nearby locations, so physical proximity alone is not a wise way to choose supplemental locations.  Were location (a) used to supplement location (b), this would make the bias correction worse.</a:t>
            </a:r>
          </a:p>
          <a:p>
            <a:endParaRPr lang="en-US" sz="1600" dirty="0"/>
          </a:p>
          <a:p>
            <a:r>
              <a:rPr lang="en-US" sz="1600" dirty="0"/>
              <a:t>A</a:t>
            </a:r>
            <a:r>
              <a:rPr lang="en-US" sz="1600" dirty="0" smtClean="0"/>
              <a:t>ssumption: forecast biases are likely to be similar at two grid points if they:</a:t>
            </a:r>
          </a:p>
          <a:p>
            <a:pPr marL="342900" indent="-342900">
              <a:buAutoNum type="arabicParenBoth"/>
            </a:pPr>
            <a:r>
              <a:rPr lang="en-US" sz="1600" dirty="0" smtClean="0"/>
              <a:t>have similar analyzed precipitation </a:t>
            </a:r>
            <a:r>
              <a:rPr lang="en-US" sz="1600" dirty="0" err="1" smtClean="0"/>
              <a:t>climatologies</a:t>
            </a:r>
            <a:r>
              <a:rPr lang="en-US" sz="1600" dirty="0" smtClean="0"/>
              <a:t> (not one wet, the other dry).</a:t>
            </a:r>
          </a:p>
          <a:p>
            <a:pPr marL="342900" indent="-342900">
              <a:buAutoNum type="arabicParenBoth"/>
            </a:pPr>
            <a:r>
              <a:rPr lang="en-US" sz="1600" dirty="0" smtClean="0"/>
              <a:t>have similar terrain elevation and terrain “facet” (orientation).</a:t>
            </a:r>
          </a:p>
          <a:p>
            <a:pPr marL="342900" indent="-342900">
              <a:buAutoNum type="arabicParenBoth"/>
            </a:pPr>
            <a:r>
              <a:rPr lang="en-US" sz="1600" dirty="0" smtClean="0"/>
              <a:t>all other things being equal, are close but not too close to each other (for independence of samples).</a:t>
            </a:r>
            <a:endParaRPr lang="en-US" sz="1600" dirty="0"/>
          </a:p>
        </p:txBody>
      </p:sp>
      <p:sp>
        <p:nvSpPr>
          <p:cNvPr id="6" name="Slide Number Placeholder 5"/>
          <p:cNvSpPr>
            <a:spLocks noGrp="1"/>
          </p:cNvSpPr>
          <p:nvPr>
            <p:ph type="sldNum" sz="quarter" idx="12"/>
          </p:nvPr>
        </p:nvSpPr>
        <p:spPr/>
        <p:txBody>
          <a:bodyPr/>
          <a:lstStyle/>
          <a:p>
            <a:fld id="{435099C4-F8E9-DE4A-8183-3503EE245662}" type="slidenum">
              <a:rPr lang="en-US" smtClean="0"/>
              <a:t>7</a:t>
            </a:fld>
            <a:endParaRPr lang="en-US"/>
          </a:p>
        </p:txBody>
      </p:sp>
    </p:spTree>
    <p:extLst>
      <p:ext uri="{BB962C8B-B14F-4D97-AF65-F5344CB8AC3E}">
        <p14:creationId xmlns:p14="http://schemas.microsoft.com/office/powerpoint/2010/main" val="942821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584" y="293953"/>
            <a:ext cx="10515600" cy="1325563"/>
          </a:xfrm>
        </p:spPr>
        <p:txBody>
          <a:bodyPr/>
          <a:lstStyle/>
          <a:p>
            <a:r>
              <a:rPr lang="en-US" b="1" dirty="0" smtClean="0"/>
              <a:t>More carefully defining the supplemental locations to increase sample size.</a:t>
            </a:r>
            <a:endParaRPr lang="en-US" b="1" dirty="0"/>
          </a:p>
        </p:txBody>
      </p:sp>
      <p:sp>
        <p:nvSpPr>
          <p:cNvPr id="3" name="Content Placeholder 2"/>
          <p:cNvSpPr>
            <a:spLocks noGrp="1"/>
          </p:cNvSpPr>
          <p:nvPr>
            <p:ph idx="1"/>
          </p:nvPr>
        </p:nvSpPr>
        <p:spPr>
          <a:xfrm>
            <a:off x="337226" y="1825624"/>
            <a:ext cx="11016574" cy="4678937"/>
          </a:xfrm>
        </p:spPr>
        <p:txBody>
          <a:bodyPr>
            <a:normAutofit fontScale="70000" lnSpcReduction="20000"/>
          </a:bodyPr>
          <a:lstStyle/>
          <a:p>
            <a:r>
              <a:rPr lang="en-US" dirty="0"/>
              <a:t>Let </a:t>
            </a:r>
            <a:r>
              <a:rPr lang="en-US" dirty="0" err="1"/>
              <a:t>Δ</a:t>
            </a:r>
            <a:r>
              <a:rPr lang="en-US" baseline="-25000" dirty="0" err="1"/>
              <a:t>i,j,k,l</a:t>
            </a:r>
            <a:r>
              <a:rPr lang="en-US" dirty="0"/>
              <a:t> = </a:t>
            </a:r>
            <a:r>
              <a:rPr lang="en-US" dirty="0" smtClean="0"/>
              <a:t>penalty </a:t>
            </a:r>
            <a:r>
              <a:rPr lang="en-US" dirty="0"/>
              <a:t>function measuring the </a:t>
            </a:r>
            <a:r>
              <a:rPr lang="en-US" dirty="0" smtClean="0"/>
              <a:t>difference </a:t>
            </a:r>
            <a:r>
              <a:rPr lang="en-US" dirty="0"/>
              <a:t>in precipitation, terrain characteristics, and geography between two grid locations (</a:t>
            </a:r>
            <a:r>
              <a:rPr lang="en-US" dirty="0" err="1"/>
              <a:t>i,j</a:t>
            </a:r>
            <a:r>
              <a:rPr lang="en-US" dirty="0"/>
              <a:t>) and a potential supplemental location (</a:t>
            </a:r>
            <a:r>
              <a:rPr lang="en-US" dirty="0" err="1"/>
              <a:t>k,l</a:t>
            </a:r>
            <a:r>
              <a:rPr lang="en-US" dirty="0"/>
              <a:t>), both inside the domain.  The overall penalty is defined </a:t>
            </a:r>
            <a:r>
              <a:rPr lang="en-US" dirty="0" smtClean="0"/>
              <a:t>as: </a:t>
            </a:r>
            <a:r>
              <a:rPr lang="en-US" dirty="0"/>
              <a:t>                </a:t>
            </a:r>
            <a:endParaRPr lang="en-US" dirty="0" smtClean="0"/>
          </a:p>
          <a:p>
            <a:endParaRPr lang="en-US" dirty="0" smtClean="0"/>
          </a:p>
          <a:p>
            <a:endParaRPr lang="en-US" dirty="0"/>
          </a:p>
          <a:p>
            <a:r>
              <a:rPr lang="en-US" dirty="0" smtClean="0"/>
              <a:t>α </a:t>
            </a:r>
            <a:r>
              <a:rPr lang="en-US" dirty="0" err="1"/>
              <a:t>ΔP</a:t>
            </a:r>
            <a:r>
              <a:rPr lang="en-US" baseline="-25000" dirty="0" err="1"/>
              <a:t>i,j,k,l</a:t>
            </a:r>
            <a:r>
              <a:rPr lang="en-US" dirty="0"/>
              <a:t> penalizes differences between the precipitation </a:t>
            </a:r>
            <a:r>
              <a:rPr lang="en-US" dirty="0" smtClean="0"/>
              <a:t>amounts. </a:t>
            </a:r>
            <a:r>
              <a:rPr lang="en-US" dirty="0"/>
              <a:t> α provides a </a:t>
            </a:r>
            <a:r>
              <a:rPr lang="en-US" dirty="0" smtClean="0"/>
              <a:t>precipitation </a:t>
            </a:r>
            <a:r>
              <a:rPr lang="en-US" dirty="0"/>
              <a:t>weighting coefficient, here set to α=0.1.  </a:t>
            </a:r>
            <a:endParaRPr lang="en-US" dirty="0" smtClean="0"/>
          </a:p>
          <a:p>
            <a:r>
              <a:rPr lang="en-US" dirty="0" smtClean="0"/>
              <a:t>β </a:t>
            </a:r>
            <a:r>
              <a:rPr lang="en-US" dirty="0" err="1"/>
              <a:t>ΔZ</a:t>
            </a:r>
            <a:r>
              <a:rPr lang="en-US" baseline="-25000" dirty="0" err="1"/>
              <a:t>i,j,k,l</a:t>
            </a:r>
            <a:r>
              <a:rPr lang="en-US" dirty="0"/>
              <a:t> penalizes difference in terrain heights, and currently β=0.4. </a:t>
            </a:r>
            <a:endParaRPr lang="en-US" dirty="0" smtClean="0"/>
          </a:p>
          <a:p>
            <a:r>
              <a:rPr lang="en-US" dirty="0" err="1" smtClean="0"/>
              <a:t>ɣ</a:t>
            </a:r>
            <a:r>
              <a:rPr lang="en-US" dirty="0" smtClean="0"/>
              <a:t> </a:t>
            </a:r>
            <a:r>
              <a:rPr lang="en-US" dirty="0" err="1"/>
              <a:t>ΔTF</a:t>
            </a:r>
            <a:r>
              <a:rPr lang="en-US" baseline="-25000" dirty="0" err="1"/>
              <a:t>i,j,k,l</a:t>
            </a:r>
            <a:r>
              <a:rPr lang="en-US" dirty="0"/>
              <a:t> penalizes differences in terrain “facet” orientations, with terrain smoothed and evaluated for facet at three different scales, and </a:t>
            </a:r>
            <a:r>
              <a:rPr lang="en-US" dirty="0" err="1"/>
              <a:t>ɣ</a:t>
            </a:r>
            <a:r>
              <a:rPr lang="en-US" dirty="0"/>
              <a:t>=0.15.   </a:t>
            </a:r>
            <a:endParaRPr lang="en-US" dirty="0" smtClean="0"/>
          </a:p>
          <a:p>
            <a:r>
              <a:rPr lang="en-US" dirty="0" err="1" smtClean="0"/>
              <a:t>δ</a:t>
            </a:r>
            <a:r>
              <a:rPr lang="en-US" dirty="0" smtClean="0"/>
              <a:t> </a:t>
            </a:r>
            <a:r>
              <a:rPr lang="en-US" dirty="0" err="1"/>
              <a:t>ΔD</a:t>
            </a:r>
            <a:r>
              <a:rPr lang="en-US" baseline="-25000" dirty="0" err="1"/>
              <a:t>i,j,k,l</a:t>
            </a:r>
            <a:r>
              <a:rPr lang="en-US" dirty="0"/>
              <a:t> measures differences in the horizontal distance between the supplemental and original grid point, and its weighting coefficient is set to </a:t>
            </a:r>
            <a:r>
              <a:rPr lang="en-US" dirty="0" err="1"/>
              <a:t>δ</a:t>
            </a:r>
            <a:r>
              <a:rPr lang="en-US" dirty="0"/>
              <a:t>=0.001.  </a:t>
            </a:r>
            <a:endParaRPr lang="en-US" dirty="0" smtClean="0"/>
          </a:p>
          <a:p>
            <a:r>
              <a:rPr lang="en-US" dirty="0" smtClean="0"/>
              <a:t>First supplemental location is one with smallest  </a:t>
            </a:r>
            <a:r>
              <a:rPr lang="en-US" dirty="0" err="1" smtClean="0"/>
              <a:t>Δ</a:t>
            </a:r>
            <a:r>
              <a:rPr lang="en-US" baseline="-25000" dirty="0" err="1" smtClean="0"/>
              <a:t>i,j,k,l</a:t>
            </a:r>
            <a:endParaRPr lang="en-US" dirty="0" smtClean="0"/>
          </a:p>
          <a:p>
            <a:r>
              <a:rPr lang="en-US" dirty="0" smtClean="0"/>
              <a:t>Any </a:t>
            </a:r>
            <a:r>
              <a:rPr lang="en-US" dirty="0"/>
              <a:t>(</a:t>
            </a:r>
            <a:r>
              <a:rPr lang="en-US" dirty="0" err="1"/>
              <a:t>k,l</a:t>
            </a:r>
            <a:r>
              <a:rPr lang="en-US" dirty="0"/>
              <a:t>) that is less than or equal to 0.75 degrees from (</a:t>
            </a:r>
            <a:r>
              <a:rPr lang="en-US" dirty="0" err="1"/>
              <a:t>i,j</a:t>
            </a:r>
            <a:r>
              <a:rPr lang="en-US" dirty="0"/>
              <a:t>) or from any other previously specified supplemental location for (</a:t>
            </a:r>
            <a:r>
              <a:rPr lang="en-US" dirty="0" err="1"/>
              <a:t>i,j</a:t>
            </a:r>
            <a:r>
              <a:rPr lang="en-US" dirty="0"/>
              <a:t>) is not evaluated.  This forces supplemental locations to be a minimum distance from each other so that their data has some greater amount of independence. </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945" y="2478640"/>
            <a:ext cx="5903296" cy="705547"/>
          </a:xfrm>
          <a:prstGeom prst="rect">
            <a:avLst/>
          </a:prstGeom>
        </p:spPr>
      </p:pic>
      <p:sp>
        <p:nvSpPr>
          <p:cNvPr id="5" name="Slide Number Placeholder 4"/>
          <p:cNvSpPr>
            <a:spLocks noGrp="1"/>
          </p:cNvSpPr>
          <p:nvPr>
            <p:ph type="sldNum" sz="quarter" idx="12"/>
          </p:nvPr>
        </p:nvSpPr>
        <p:spPr/>
        <p:txBody>
          <a:bodyPr/>
          <a:lstStyle/>
          <a:p>
            <a:fld id="{435099C4-F8E9-DE4A-8183-3503EE245662}" type="slidenum">
              <a:rPr lang="en-US" smtClean="0"/>
              <a:t>8</a:t>
            </a:fld>
            <a:endParaRPr lang="en-US"/>
          </a:p>
        </p:txBody>
      </p:sp>
    </p:spTree>
    <p:extLst>
      <p:ext uri="{BB962C8B-B14F-4D97-AF65-F5344CB8AC3E}">
        <p14:creationId xmlns:p14="http://schemas.microsoft.com/office/powerpoint/2010/main" val="87031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53" y="75390"/>
            <a:ext cx="10119009" cy="6636696"/>
          </a:xfrm>
          <a:prstGeom prst="rect">
            <a:avLst/>
          </a:prstGeom>
        </p:spPr>
      </p:pic>
      <p:sp>
        <p:nvSpPr>
          <p:cNvPr id="6" name="TextBox 5"/>
          <p:cNvSpPr txBox="1"/>
          <p:nvPr/>
        </p:nvSpPr>
        <p:spPr>
          <a:xfrm>
            <a:off x="10290862" y="959795"/>
            <a:ext cx="1824282" cy="1754326"/>
          </a:xfrm>
          <a:prstGeom prst="rect">
            <a:avLst/>
          </a:prstGeom>
          <a:noFill/>
        </p:spPr>
        <p:txBody>
          <a:bodyPr wrap="none" rtlCol="0">
            <a:spAutoFit/>
          </a:bodyPr>
          <a:lstStyle/>
          <a:p>
            <a:r>
              <a:rPr lang="en-US" dirty="0" smtClean="0"/>
              <a:t>Here are the</a:t>
            </a:r>
          </a:p>
          <a:p>
            <a:r>
              <a:rPr lang="en-US" dirty="0" smtClean="0"/>
              <a:t>terrain elevations</a:t>
            </a:r>
          </a:p>
          <a:p>
            <a:r>
              <a:rPr lang="en-US" dirty="0" smtClean="0"/>
              <a:t>used in the</a:t>
            </a:r>
          </a:p>
          <a:p>
            <a:r>
              <a:rPr lang="en-US" dirty="0" smtClean="0"/>
              <a:t>calculation of</a:t>
            </a:r>
          </a:p>
          <a:p>
            <a:r>
              <a:rPr lang="en-US" dirty="0" smtClean="0"/>
              <a:t>supplemental</a:t>
            </a:r>
          </a:p>
          <a:p>
            <a:r>
              <a:rPr lang="en-US" dirty="0" smtClean="0"/>
              <a:t>locations.</a:t>
            </a:r>
            <a:endParaRPr lang="en-US" dirty="0"/>
          </a:p>
        </p:txBody>
      </p:sp>
      <p:sp>
        <p:nvSpPr>
          <p:cNvPr id="7" name="Slide Number Placeholder 6"/>
          <p:cNvSpPr>
            <a:spLocks noGrp="1"/>
          </p:cNvSpPr>
          <p:nvPr>
            <p:ph type="sldNum" sz="quarter" idx="12"/>
          </p:nvPr>
        </p:nvSpPr>
        <p:spPr/>
        <p:txBody>
          <a:bodyPr/>
          <a:lstStyle/>
          <a:p>
            <a:fld id="{435099C4-F8E9-DE4A-8183-3503EE245662}" type="slidenum">
              <a:rPr lang="en-US" smtClean="0"/>
              <a:t>9</a:t>
            </a:fld>
            <a:endParaRPr lang="en-US"/>
          </a:p>
        </p:txBody>
      </p:sp>
    </p:spTree>
    <p:extLst>
      <p:ext uri="{BB962C8B-B14F-4D97-AF65-F5344CB8AC3E}">
        <p14:creationId xmlns:p14="http://schemas.microsoft.com/office/powerpoint/2010/main" val="1012199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6734</TotalTime>
  <Words>2296</Words>
  <Application>Microsoft Macintosh PowerPoint</Application>
  <PresentationFormat>Widescreen</PresentationFormat>
  <Paragraphs>234</Paragraphs>
  <Slides>30</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Calibri</vt:lpstr>
      <vt:lpstr>Calibri Light</vt:lpstr>
      <vt:lpstr>Wingdings</vt:lpstr>
      <vt:lpstr>Arial</vt:lpstr>
      <vt:lpstr>Office Theme</vt:lpstr>
      <vt:lpstr>Document</vt:lpstr>
      <vt:lpstr>The US National Blend of Models  POP12 and QPF06 algorithm </vt:lpstr>
      <vt:lpstr>Objectives</vt:lpstr>
      <vt:lpstr>National Blend of Models (NBM) project</vt:lpstr>
      <vt:lpstr>Previously: raw multi-model ensemble 24-h POPs produced reliable and skillful forecast guidance.</vt:lpstr>
      <vt:lpstr>PowerPoint Presentation</vt:lpstr>
      <vt:lpstr>Frequent model changes?  Statistical post-processing for rare events is challenging without a large training sample.</vt:lpstr>
      <vt:lpstr>“Supplemental locations” to address issues caused by short time series of training data?</vt:lpstr>
      <vt:lpstr>More carefully defining the supplemental locations to increase sample size.</vt:lpstr>
      <vt:lpstr>PowerPoint Presentation</vt:lpstr>
      <vt:lpstr>Terrain “facet” at fine scale.</vt:lpstr>
      <vt:lpstr>Terrain facet, medium scale.</vt:lpstr>
      <vt:lpstr>Terrain facet, largest scale.</vt:lpstr>
      <vt:lpstr>Sample map of supplemental locations (January).</vt:lpstr>
      <vt:lpstr>Addressing systematic errors with “quantile mapping” (which permits amount-dependent bias correction)</vt:lpstr>
      <vt:lpstr>Challenge: CDFs and quantile mapping relationships may change from cool to warm season.</vt:lpstr>
      <vt:lpstr>POP12 adjustments to this basic quantile mapping procedure.</vt:lpstr>
      <vt:lpstr>Quantile mapping using surrounding grid points.</vt:lpstr>
      <vt:lpstr>Our quantile mapping in the Blend using 3 x 3 neighboring grid points. </vt:lpstr>
      <vt:lpstr>“Stochastic” quantile mapping.  </vt:lpstr>
      <vt:lpstr>Synthesizing the POP12 methodology so far.</vt:lpstr>
      <vt:lpstr>“Savitzky-Golay” filter</vt:lpstr>
      <vt:lpstr>Smoothing of the POP12 field</vt:lpstr>
      <vt:lpstr>Case study, 72-84 h forecasts from 00 UTC 6 April 2016</vt:lpstr>
      <vt:lpstr>Case study, 132-144 h forecasts from 00 UTC 6 April 2016</vt:lpstr>
      <vt:lpstr>Reliability and skill for 24, 72, 120, 168-h lead times April-June 2016.</vt:lpstr>
      <vt:lpstr>Deterministic QPF06</vt:lpstr>
      <vt:lpstr>Deterministic  QPF06 example  (also with Savitzky-Golay smoothing)</vt:lpstr>
      <vt:lpstr>Deterministic  QPF06 example  (also with Savitzky-Golay smoothing)</vt:lpstr>
      <vt:lpstr>Verification statistics for QPF06 for raw multi-model ensemble and post-processed.</vt:lpstr>
      <vt:lpstr>Conclusions </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Blend of Models  POP12 and QPF06  algorithm (v. 2.1)</dc:title>
  <dc:creator>Tom Hamill</dc:creator>
  <cp:lastModifiedBy>Tom Hamill</cp:lastModifiedBy>
  <cp:revision>59</cp:revision>
  <dcterms:created xsi:type="dcterms:W3CDTF">2016-07-21T20:23:19Z</dcterms:created>
  <dcterms:modified xsi:type="dcterms:W3CDTF">2016-09-28T14:39:31Z</dcterms:modified>
</cp:coreProperties>
</file>