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Default Extension="doc" ContentType="application/msword"/>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1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327" r:id="rId2"/>
    <p:sldId id="339" r:id="rId3"/>
    <p:sldId id="328" r:id="rId4"/>
    <p:sldId id="321" r:id="rId5"/>
    <p:sldId id="316" r:id="rId6"/>
    <p:sldId id="315" r:id="rId7"/>
    <p:sldId id="330" r:id="rId8"/>
    <p:sldId id="331" r:id="rId9"/>
    <p:sldId id="332" r:id="rId10"/>
    <p:sldId id="336" r:id="rId11"/>
    <p:sldId id="333" r:id="rId12"/>
    <p:sldId id="334" r:id="rId13"/>
    <p:sldId id="340" r:id="rId14"/>
    <p:sldId id="341" r:id="rId15"/>
    <p:sldId id="342" r:id="rId16"/>
    <p:sldId id="343" r:id="rId17"/>
    <p:sldId id="344" r:id="rId18"/>
    <p:sldId id="346" r:id="rId19"/>
    <p:sldId id="359" r:id="rId20"/>
    <p:sldId id="360" r:id="rId21"/>
    <p:sldId id="338" r:id="rId22"/>
    <p:sldId id="345" r:id="rId23"/>
    <p:sldId id="350" r:id="rId24"/>
    <p:sldId id="349" r:id="rId25"/>
    <p:sldId id="347" r:id="rId26"/>
    <p:sldId id="351" r:id="rId27"/>
    <p:sldId id="357" r:id="rId28"/>
    <p:sldId id="278" r:id="rId29"/>
    <p:sldId id="297" r:id="rId30"/>
    <p:sldId id="298" r:id="rId31"/>
    <p:sldId id="300" r:id="rId32"/>
    <p:sldId id="358" r:id="rId33"/>
    <p:sldId id="352" r:id="rId34"/>
    <p:sldId id="353" r:id="rId35"/>
    <p:sldId id="354" r:id="rId36"/>
    <p:sldId id="35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533" autoAdjust="0"/>
    <p:restoredTop sz="94660"/>
  </p:normalViewPr>
  <p:slideViewPr>
    <p:cSldViewPr snapToGrid="0" snapToObjects="1">
      <p:cViewPr varScale="1">
        <p:scale>
          <a:sx n="150" d="100"/>
          <a:sy n="150" d="100"/>
        </p:scale>
        <p:origin x="-12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printerSettings" Target="printerSettings/printerSettings1.bin"/><Relationship Id="rId40"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theme" Target="theme/theme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notesMaster" Target="notesMasters/notesMaster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68ECA2-80BE-D54F-B163-F7A058BD6AAE}" type="datetimeFigureOut">
              <a:rPr lang="en-US" smtClean="0"/>
              <a:pPr/>
              <a:t>4/16/10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909BE-ECD6-894B-AACE-CBB610E601B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B4744F4-B9F6-DE42-A07F-DFB71B8D35B1}" type="slidenum">
              <a:rPr lang="en-US"/>
              <a:pPr/>
              <a:t>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4989E-3225-9646-BB5D-4E82DDA49367}" type="slidenum">
              <a:rPr lang="en-US"/>
              <a:pPr/>
              <a:t>14</a:t>
            </a:fld>
            <a:endParaRPr lang="en-US"/>
          </a:p>
        </p:txBody>
      </p:sp>
      <p:sp>
        <p:nvSpPr>
          <p:cNvPr id="217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9F0A8-3B07-5442-8D7B-311F917E4DCC}" type="slidenum">
              <a:rPr lang="en-US"/>
              <a:pPr/>
              <a:t>15</a:t>
            </a:fld>
            <a:endParaRPr lang="en-US"/>
          </a:p>
        </p:txBody>
      </p:sp>
      <p:sp>
        <p:nvSpPr>
          <p:cNvPr id="219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5E0F3-097F-7A44-B244-BAC02E842182}" type="slidenum">
              <a:rPr lang="en-US"/>
              <a:pPr/>
              <a:t>16</a:t>
            </a:fld>
            <a:endParaRPr lang="en-US"/>
          </a:p>
        </p:txBody>
      </p:sp>
      <p:sp>
        <p:nvSpPr>
          <p:cNvPr id="223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D73612-AE17-3E42-83EB-8D8FF07AE55B}" type="slidenum">
              <a:rPr lang="en-US"/>
              <a:pPr/>
              <a:t>17</a:t>
            </a:fld>
            <a:endParaRPr lang="en-US"/>
          </a:p>
        </p:txBody>
      </p:sp>
      <p:sp>
        <p:nvSpPr>
          <p:cNvPr id="225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E944B805-B5A0-074E-88AE-4450B4E92E2B}" type="slidenum">
              <a:rPr lang="en-US">
                <a:latin typeface="Times New Roman" charset="0"/>
              </a:rPr>
              <a:pPr/>
              <a:t>18</a:t>
            </a:fld>
            <a:endParaRPr lang="en-US">
              <a:latin typeface="Times New Roman"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top bullet: Insert ECMWF</a:t>
            </a:r>
            <a:r>
              <a:rPr lang="en-US" baseline="0" dirty="0" smtClean="0"/>
              <a:t> </a:t>
            </a:r>
            <a:r>
              <a:rPr lang="en-US" baseline="0" dirty="0" err="1" smtClean="0"/>
              <a:t>Lothar</a:t>
            </a:r>
            <a:r>
              <a:rPr lang="en-US" baseline="0" dirty="0" smtClean="0"/>
              <a:t> IC and forecast</a:t>
            </a:r>
          </a:p>
          <a:p>
            <a:r>
              <a:rPr lang="en-US" baseline="0" dirty="0" smtClean="0"/>
              <a:t>2</a:t>
            </a:r>
            <a:r>
              <a:rPr lang="en-US" baseline="30000" dirty="0" smtClean="0"/>
              <a:t>nd</a:t>
            </a:r>
            <a:r>
              <a:rPr lang="en-US" baseline="0" dirty="0" smtClean="0"/>
              <a:t> bullet: 1930’s drought reanalysis?</a:t>
            </a:r>
            <a:endParaRPr lang="en-US" dirty="0"/>
          </a:p>
        </p:txBody>
      </p:sp>
      <p:sp>
        <p:nvSpPr>
          <p:cNvPr id="4" name="Slide Number Placeholder 3"/>
          <p:cNvSpPr>
            <a:spLocks noGrp="1"/>
          </p:cNvSpPr>
          <p:nvPr>
            <p:ph type="sldNum" sz="quarter" idx="10"/>
          </p:nvPr>
        </p:nvSpPr>
        <p:spPr/>
        <p:txBody>
          <a:bodyPr/>
          <a:lstStyle/>
          <a:p>
            <a:fld id="{ECD9CD9B-7412-3B4E-BA31-7B36498A2531}"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AF9320D4-2FAC-2043-BC06-2D32A6BF0DCC}" type="slidenum">
              <a:rPr lang="en-US"/>
              <a:pPr/>
              <a:t>33</a:t>
            </a:fld>
            <a:endParaRPr 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33923CF-35BE-BF41-B63B-9B0671D475D1}" type="slidenum">
              <a:rPr lang="en-US"/>
              <a:pPr/>
              <a:t>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2D3E6C-7B9B-1445-A323-F7D7A49F84D1}" type="slidenum">
              <a:rPr lang="en-US"/>
              <a:pPr/>
              <a:t>7</a:t>
            </a:fld>
            <a:endParaRPr lang="en-US"/>
          </a:p>
        </p:txBody>
      </p:sp>
      <p:sp>
        <p:nvSpPr>
          <p:cNvPr id="61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ADE09641-F30B-184A-9A89-C9D98E67D42F}" type="slidenum">
              <a:rPr lang="en-US" sz="1200"/>
              <a:pPr algn="r"/>
              <a:t>7</a:t>
            </a:fld>
            <a:endParaRPr lang="en-US" sz="1200"/>
          </a:p>
        </p:txBody>
      </p:sp>
      <p:sp>
        <p:nvSpPr>
          <p:cNvPr id="614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675199A-F66F-3541-B078-1D27A129B580}" type="slidenum">
              <a:rPr lang="en-US"/>
              <a:pPr/>
              <a:t>8</a:t>
            </a:fld>
            <a:endParaRPr lang="en-US"/>
          </a:p>
        </p:txBody>
      </p:sp>
      <p:sp>
        <p:nvSpPr>
          <p:cNvPr id="8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1EB898EC-2C1D-2943-A129-386EC4823A66}" type="slidenum">
              <a:rPr lang="en-US" sz="1200"/>
              <a:pPr algn="r"/>
              <a:t>8</a:t>
            </a:fld>
            <a:endParaRPr lang="en-US" sz="1200"/>
          </a:p>
        </p:txBody>
      </p:sp>
      <p:sp>
        <p:nvSpPr>
          <p:cNvPr id="819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C93D2A7-E45C-3541-B805-13AF55A61C74}" type="slidenum">
              <a:rPr lang="en-US"/>
              <a:pPr/>
              <a:t>9</a:t>
            </a:fld>
            <a:endParaRPr lang="en-US"/>
          </a:p>
        </p:txBody>
      </p:sp>
      <p:sp>
        <p:nvSpPr>
          <p:cNvPr id="10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7964447-11B4-B249-B295-AD718A76CF36}" type="slidenum">
              <a:rPr lang="en-US" sz="1200"/>
              <a:pPr algn="r"/>
              <a:t>9</a:t>
            </a:fld>
            <a:endParaRPr lang="en-US" sz="1200"/>
          </a:p>
        </p:txBody>
      </p:sp>
      <p:sp>
        <p:nvSpPr>
          <p:cNvPr id="102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B10C680-CE2F-FE4D-8A01-996ABB3C6846}" type="slidenum">
              <a:rPr lang="en-US"/>
              <a:pPr/>
              <a:t>10</a:t>
            </a:fld>
            <a:endParaRPr lang="en-US"/>
          </a:p>
        </p:txBody>
      </p:sp>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CB68D8D-2F85-B14A-B70B-136E289E5747}" type="slidenum">
              <a:rPr lang="en-US" sz="1200"/>
              <a:pPr algn="r"/>
              <a:t>10</a:t>
            </a:fld>
            <a:endParaRPr lang="en-US" sz="1200"/>
          </a:p>
        </p:txBody>
      </p:sp>
      <p:sp>
        <p:nvSpPr>
          <p:cNvPr id="3686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C6A059-74AC-454A-85FD-16D41623944A}" type="slidenum">
              <a:rPr lang="en-US"/>
              <a:pPr/>
              <a:t>11</a:t>
            </a:fld>
            <a:endParaRPr lang="en-US"/>
          </a:p>
        </p:txBody>
      </p:sp>
      <p:sp>
        <p:nvSpPr>
          <p:cNvPr id="184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9FDAAE5-F347-5E4C-8E75-1DC7E55FCA26}" type="slidenum">
              <a:rPr lang="en-US" sz="1200"/>
              <a:pPr algn="r"/>
              <a:t>11</a:t>
            </a:fld>
            <a:endParaRPr lang="en-US" sz="1200"/>
          </a:p>
        </p:txBody>
      </p:sp>
      <p:sp>
        <p:nvSpPr>
          <p:cNvPr id="1843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D764CB-38BB-4B4A-B18A-24487D2F74EB}" type="slidenum">
              <a:rPr lang="en-US"/>
              <a:pPr/>
              <a:t>12</a:t>
            </a:fld>
            <a:endParaRPr lang="en-US"/>
          </a:p>
        </p:txBody>
      </p:sp>
      <p:sp>
        <p:nvSpPr>
          <p:cNvPr id="20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0FAD37CB-934B-4840-8A38-A3B902262628}" type="slidenum">
              <a:rPr lang="en-US" sz="1200"/>
              <a:pPr algn="r"/>
              <a:t>12</a:t>
            </a:fld>
            <a:endParaRPr lang="en-US" sz="1200"/>
          </a:p>
        </p:txBody>
      </p:sp>
      <p:sp>
        <p:nvSpPr>
          <p:cNvPr id="204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DB97C-F032-A747-B0F5-4538C501B1F8}" type="slidenum">
              <a:rPr lang="en-US"/>
              <a:pPr/>
              <a:t>13</a:t>
            </a:fld>
            <a:endParaRPr lang="en-US"/>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2BD4EB-0BBA-CC4C-91D1-FE70006E7CB5}" type="datetimeFigureOut">
              <a:rPr lang="en-US" smtClean="0"/>
              <a:pPr/>
              <a:t>4/16/10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BD4EB-0BBA-CC4C-91D1-FE70006E7CB5}" type="datetimeFigureOut">
              <a:rPr lang="en-US" smtClean="0"/>
              <a:pPr/>
              <a:t>4/16/10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BD4EB-0BBA-CC4C-91D1-FE70006E7CB5}" type="datetimeFigureOut">
              <a:rPr lang="en-US" smtClean="0"/>
              <a:pPr/>
              <a:t>4/16/10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BD4EB-0BBA-CC4C-91D1-FE70006E7CB5}" type="datetimeFigureOut">
              <a:rPr lang="en-US" smtClean="0"/>
              <a:pPr/>
              <a:t>4/16/10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2BD4EB-0BBA-CC4C-91D1-FE70006E7CB5}" type="datetimeFigureOut">
              <a:rPr lang="en-US" smtClean="0"/>
              <a:pPr/>
              <a:t>4/16/10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2BD4EB-0BBA-CC4C-91D1-FE70006E7CB5}" type="datetimeFigureOut">
              <a:rPr lang="en-US" smtClean="0"/>
              <a:pPr/>
              <a:t>4/16/10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2BD4EB-0BBA-CC4C-91D1-FE70006E7CB5}" type="datetimeFigureOut">
              <a:rPr lang="en-US" smtClean="0"/>
              <a:pPr/>
              <a:t>4/16/10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2BD4EB-0BBA-CC4C-91D1-FE70006E7CB5}" type="datetimeFigureOut">
              <a:rPr lang="en-US" smtClean="0"/>
              <a:pPr/>
              <a:t>4/16/10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2BD4EB-0BBA-CC4C-91D1-FE70006E7CB5}" type="datetimeFigureOut">
              <a:rPr lang="en-US" smtClean="0"/>
              <a:pPr/>
              <a:t>4/16/10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2BD4EB-0BBA-CC4C-91D1-FE70006E7CB5}" type="datetimeFigureOut">
              <a:rPr lang="en-US" smtClean="0"/>
              <a:pPr/>
              <a:t>4/16/10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2BD4EB-0BBA-CC4C-91D1-FE70006E7CB5}" type="datetimeFigureOut">
              <a:rPr lang="en-US" smtClean="0"/>
              <a:pPr/>
              <a:t>4/16/10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2F7CD-8FA9-6643-B32D-3BA9164BAC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BD4EB-0BBA-CC4C-91D1-FE70006E7CB5}" type="datetimeFigureOut">
              <a:rPr lang="en-US" smtClean="0"/>
              <a:pPr/>
              <a:t>4/16/10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2F7CD-8FA9-6643-B32D-3BA9164BAC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3"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3.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857" y="2620664"/>
            <a:ext cx="8246257" cy="1470025"/>
          </a:xfrm>
        </p:spPr>
        <p:txBody>
          <a:bodyPr>
            <a:noAutofit/>
          </a:bodyPr>
          <a:lstStyle/>
          <a:p>
            <a:r>
              <a:rPr lang="en-US" sz="4800" dirty="0" smtClean="0"/>
              <a:t>Review of ensemble prediction</a:t>
            </a:r>
            <a:br>
              <a:rPr lang="en-US" sz="4800" dirty="0" smtClean="0"/>
            </a:br>
            <a:r>
              <a:rPr lang="en-US" sz="4800" dirty="0" smtClean="0"/>
              <a:t>fundamentals</a:t>
            </a:r>
            <a:endParaRPr lang="en-US" sz="4800" dirty="0"/>
          </a:p>
        </p:txBody>
      </p:sp>
      <p:sp>
        <p:nvSpPr>
          <p:cNvPr id="3" name="Subtitle 2"/>
          <p:cNvSpPr>
            <a:spLocks noGrp="1"/>
          </p:cNvSpPr>
          <p:nvPr>
            <p:ph type="subTitle" idx="1"/>
          </p:nvPr>
        </p:nvSpPr>
        <p:spPr>
          <a:xfrm>
            <a:off x="880533" y="4639733"/>
            <a:ext cx="7577667" cy="1752600"/>
          </a:xfrm>
        </p:spPr>
        <p:txBody>
          <a:bodyPr/>
          <a:lstStyle/>
          <a:p>
            <a:r>
              <a:rPr lang="en-US" dirty="0" smtClean="0"/>
              <a:t>Tom Hamill</a:t>
            </a:r>
          </a:p>
          <a:p>
            <a:r>
              <a:rPr lang="en-US" dirty="0" smtClean="0"/>
              <a:t>NOAA ESRL, Physical Sciences Division</a:t>
            </a:r>
          </a:p>
          <a:p>
            <a:r>
              <a:rPr lang="en-US" dirty="0" err="1" smtClean="0"/>
              <a:t>tom.hamill@noaa.gov</a:t>
            </a:r>
            <a:endParaRPr lang="en-US" dirty="0"/>
          </a:p>
        </p:txBody>
      </p:sp>
      <p:pic>
        <p:nvPicPr>
          <p:cNvPr id="4" name="Picture 4" descr="noaa_logo"/>
          <p:cNvPicPr>
            <a:picLocks noChangeAspect="1" noChangeArrowheads="1"/>
          </p:cNvPicPr>
          <p:nvPr/>
        </p:nvPicPr>
        <p:blipFill>
          <a:blip r:embed="rId2"/>
          <a:srcRect/>
          <a:stretch>
            <a:fillRect/>
          </a:stretch>
        </p:blipFill>
        <p:spPr bwMode="auto">
          <a:xfrm>
            <a:off x="211883" y="152400"/>
            <a:ext cx="2020899" cy="1985275"/>
          </a:xfrm>
          <a:prstGeom prst="rect">
            <a:avLst/>
          </a:prstGeom>
          <a:noFill/>
        </p:spPr>
      </p:pic>
      <p:pic>
        <p:nvPicPr>
          <p:cNvPr id="5" name="Picture 5" descr="dsrc_globe"/>
          <p:cNvPicPr>
            <a:picLocks noChangeAspect="1" noChangeArrowheads="1"/>
          </p:cNvPicPr>
          <p:nvPr/>
        </p:nvPicPr>
        <p:blipFill>
          <a:blip r:embed="rId3"/>
          <a:srcRect/>
          <a:stretch>
            <a:fillRect/>
          </a:stretch>
        </p:blipFill>
        <p:spPr bwMode="auto">
          <a:xfrm>
            <a:off x="5718506" y="228600"/>
            <a:ext cx="2739694" cy="1909075"/>
          </a:xfrm>
          <a:prstGeom prst="rect">
            <a:avLst/>
          </a:prstGeom>
          <a:noFill/>
          <a:ln w="9525">
            <a:noFill/>
            <a:miter lim="800000"/>
            <a:headEnd/>
            <a:tailEnd/>
          </a:ln>
        </p:spPr>
      </p:pic>
      <p:sp>
        <p:nvSpPr>
          <p:cNvPr id="6" name="Rectangle 6"/>
          <p:cNvSpPr>
            <a:spLocks noChangeArrowheads="1"/>
          </p:cNvSpPr>
          <p:nvPr/>
        </p:nvSpPr>
        <p:spPr bwMode="auto">
          <a:xfrm>
            <a:off x="7620000" y="152400"/>
            <a:ext cx="1274708" cy="400110"/>
          </a:xfrm>
          <a:prstGeom prst="rect">
            <a:avLst/>
          </a:prstGeom>
          <a:noFill/>
          <a:ln w="9525">
            <a:noFill/>
            <a:miter lim="800000"/>
            <a:headEnd/>
            <a:tailEnd/>
          </a:ln>
        </p:spPr>
        <p:txBody>
          <a:bodyPr wrap="none">
            <a:prstTxWarp prst="textNoShape">
              <a:avLst/>
            </a:prstTxWarp>
            <a:spAutoFit/>
          </a:bodyPr>
          <a:lstStyle/>
          <a:p>
            <a:r>
              <a:rPr lang="en-US" sz="1000" b="1" dirty="0">
                <a:solidFill>
                  <a:srgbClr val="AD7A3A"/>
                </a:solidFill>
                <a:latin typeface="+mj-lt"/>
              </a:rPr>
              <a:t>NOAA Earth System</a:t>
            </a:r>
          </a:p>
          <a:p>
            <a:r>
              <a:rPr lang="en-US" sz="1000" b="1" dirty="0">
                <a:solidFill>
                  <a:srgbClr val="AD7A3A"/>
                </a:solidFill>
                <a:latin typeface="+mj-lt"/>
              </a:rPr>
              <a:t>Research Laboratory</a:t>
            </a:r>
            <a:endParaRPr lang="en-US" sz="1200" b="1"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ED98137A-5953-AB42-9EF7-A525A68F05BA}" type="slidenum">
              <a:rPr lang="en-US" sz="1400"/>
              <a:pPr algn="r"/>
              <a:t>10</a:t>
            </a:fld>
            <a:endParaRPr lang="en-US" sz="1400" dirty="0"/>
          </a:p>
        </p:txBody>
      </p:sp>
      <p:sp>
        <p:nvSpPr>
          <p:cNvPr id="35843" name="Rectangle 2"/>
          <p:cNvSpPr>
            <a:spLocks noGrp="1" noChangeArrowheads="1"/>
          </p:cNvSpPr>
          <p:nvPr>
            <p:ph type="title" idx="4294967295"/>
          </p:nvPr>
        </p:nvSpPr>
        <p:spPr>
          <a:xfrm>
            <a:off x="152400" y="381000"/>
            <a:ext cx="8858250" cy="1143000"/>
          </a:xfrm>
        </p:spPr>
        <p:txBody>
          <a:bodyPr>
            <a:normAutofit fontScale="90000"/>
          </a:bodyPr>
          <a:lstStyle/>
          <a:p>
            <a:r>
              <a:rPr lang="en-US" dirty="0" smtClean="0"/>
              <a:t>Such ensemble forecasts will be “reliable” </a:t>
            </a:r>
            <a:br>
              <a:rPr lang="en-US" dirty="0" smtClean="0"/>
            </a:br>
            <a:r>
              <a:rPr lang="en-US" dirty="0" smtClean="0"/>
              <a:t>(if there are enough members)</a:t>
            </a:r>
            <a:endParaRPr lang="en-US" dirty="0"/>
          </a:p>
        </p:txBody>
      </p:sp>
      <p:pic>
        <p:nvPicPr>
          <p:cNvPr id="35844" name="Picture 4" descr="1"/>
          <p:cNvPicPr>
            <a:picLocks noChangeAspect="1" noChangeArrowheads="1"/>
          </p:cNvPicPr>
          <p:nvPr/>
        </p:nvPicPr>
        <p:blipFill>
          <a:blip r:embed="rId3"/>
          <a:srcRect/>
          <a:stretch>
            <a:fillRect/>
          </a:stretch>
        </p:blipFill>
        <p:spPr bwMode="auto">
          <a:xfrm>
            <a:off x="305750" y="1770960"/>
            <a:ext cx="4453085" cy="5010839"/>
          </a:xfrm>
          <a:prstGeom prst="rect">
            <a:avLst/>
          </a:prstGeom>
          <a:noFill/>
          <a:ln w="9525">
            <a:noFill/>
            <a:miter lim="800000"/>
            <a:headEnd/>
            <a:tailEnd/>
          </a:ln>
        </p:spPr>
      </p:pic>
      <p:sp>
        <p:nvSpPr>
          <p:cNvPr id="35845" name="Rectangle 5"/>
          <p:cNvSpPr>
            <a:spLocks noChangeArrowheads="1"/>
          </p:cNvSpPr>
          <p:nvPr/>
        </p:nvSpPr>
        <p:spPr bwMode="auto">
          <a:xfrm>
            <a:off x="4987215" y="2414946"/>
            <a:ext cx="3470985" cy="3139321"/>
          </a:xfrm>
          <a:prstGeom prst="rect">
            <a:avLst/>
          </a:prstGeom>
          <a:noFill/>
          <a:ln w="9525">
            <a:noFill/>
            <a:miter lim="800000"/>
            <a:headEnd/>
            <a:tailEnd/>
          </a:ln>
        </p:spPr>
        <p:txBody>
          <a:bodyPr wrap="none">
            <a:prstTxWarp prst="textNoShape">
              <a:avLst/>
            </a:prstTxWarp>
            <a:spAutoFit/>
          </a:bodyPr>
          <a:lstStyle/>
          <a:p>
            <a:r>
              <a:rPr lang="en-US" dirty="0" smtClean="0"/>
              <a:t>In a reliable forecast, the event</a:t>
            </a:r>
          </a:p>
          <a:p>
            <a:r>
              <a:rPr lang="en-US" dirty="0" smtClean="0"/>
              <a:t>occurs at the same relative </a:t>
            </a:r>
          </a:p>
          <a:p>
            <a:r>
              <a:rPr lang="en-US" dirty="0" smtClean="0"/>
              <a:t>frequency as the probability you</a:t>
            </a:r>
          </a:p>
          <a:p>
            <a:r>
              <a:rPr lang="en-US" dirty="0" smtClean="0"/>
              <a:t>forecast.</a:t>
            </a:r>
          </a:p>
          <a:p>
            <a:endParaRPr lang="en-US" dirty="0" smtClean="0"/>
          </a:p>
          <a:p>
            <a:r>
              <a:rPr lang="en-US" dirty="0" smtClean="0"/>
              <a:t>Note: even if the ensemble and the</a:t>
            </a:r>
          </a:p>
          <a:p>
            <a:r>
              <a:rPr lang="en-US" dirty="0" smtClean="0"/>
              <a:t>truth are drawn from the same</a:t>
            </a:r>
          </a:p>
          <a:p>
            <a:r>
              <a:rPr lang="en-US" dirty="0" smtClean="0"/>
              <a:t>distribution, with a small ensemble</a:t>
            </a:r>
          </a:p>
          <a:p>
            <a:r>
              <a:rPr lang="en-US" dirty="0" smtClean="0"/>
              <a:t>you won’t get reliable probabilities</a:t>
            </a:r>
          </a:p>
          <a:p>
            <a:r>
              <a:rPr lang="en-US" dirty="0" smtClean="0"/>
              <a:t>due to sampling error (Richardson,</a:t>
            </a:r>
          </a:p>
          <a:p>
            <a:r>
              <a:rPr lang="en-US" dirty="0" smtClean="0"/>
              <a:t>QJRMS, 2001) </a:t>
            </a:r>
            <a:endParaRPr lang="en-US" dirty="0"/>
          </a:p>
        </p:txBody>
      </p:sp>
      <p:sp>
        <p:nvSpPr>
          <p:cNvPr id="7" name="Rectangle 6"/>
          <p:cNvSpPr/>
          <p:nvPr/>
        </p:nvSpPr>
        <p:spPr>
          <a:xfrm>
            <a:off x="640860" y="1524000"/>
            <a:ext cx="4117975" cy="711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8AB14FE3-0C1B-4F47-8F9F-AD9AA4B92104}" type="slidenum">
              <a:rPr lang="en-US" sz="1400"/>
              <a:pPr algn="r"/>
              <a:t>11</a:t>
            </a:fld>
            <a:endParaRPr lang="en-US" sz="1400"/>
          </a:p>
        </p:txBody>
      </p:sp>
      <p:sp>
        <p:nvSpPr>
          <p:cNvPr id="17411" name="Rectangle 2"/>
          <p:cNvSpPr>
            <a:spLocks noGrp="1" noChangeArrowheads="1"/>
          </p:cNvSpPr>
          <p:nvPr>
            <p:ph type="title" idx="4294967295"/>
          </p:nvPr>
        </p:nvSpPr>
        <p:spPr>
          <a:xfrm>
            <a:off x="228600" y="241495"/>
            <a:ext cx="8686800" cy="1143000"/>
          </a:xfrm>
        </p:spPr>
        <p:txBody>
          <a:bodyPr>
            <a:noAutofit/>
          </a:bodyPr>
          <a:lstStyle/>
          <a:p>
            <a:r>
              <a:rPr lang="en-US" sz="4000" dirty="0" smtClean="0"/>
              <a:t>“Sharpness” another desired characteristic of ensembles</a:t>
            </a:r>
            <a:endParaRPr lang="en-US" dirty="0"/>
          </a:p>
        </p:txBody>
      </p:sp>
      <p:pic>
        <p:nvPicPr>
          <p:cNvPr id="17412" name="Picture 4" descr="1"/>
          <p:cNvPicPr>
            <a:picLocks noChangeAspect="1" noChangeArrowheads="1"/>
          </p:cNvPicPr>
          <p:nvPr/>
        </p:nvPicPr>
        <p:blipFill>
          <a:blip r:embed="rId3"/>
          <a:srcRect/>
          <a:stretch>
            <a:fillRect/>
          </a:stretch>
        </p:blipFill>
        <p:spPr bwMode="auto">
          <a:xfrm>
            <a:off x="0" y="1676400"/>
            <a:ext cx="6553200" cy="4538663"/>
          </a:xfrm>
          <a:prstGeom prst="rect">
            <a:avLst/>
          </a:prstGeom>
          <a:noFill/>
          <a:ln w="9525">
            <a:noFill/>
            <a:miter lim="800000"/>
            <a:headEnd/>
            <a:tailEnd/>
          </a:ln>
        </p:spPr>
      </p:pic>
      <p:sp>
        <p:nvSpPr>
          <p:cNvPr id="17413" name="Rectangle 5"/>
          <p:cNvSpPr>
            <a:spLocks noChangeArrowheads="1"/>
          </p:cNvSpPr>
          <p:nvPr/>
        </p:nvSpPr>
        <p:spPr bwMode="auto">
          <a:xfrm>
            <a:off x="6324600" y="1752600"/>
            <a:ext cx="2312527" cy="4708981"/>
          </a:xfrm>
          <a:prstGeom prst="rect">
            <a:avLst/>
          </a:prstGeom>
          <a:noFill/>
          <a:ln w="9525">
            <a:noFill/>
            <a:miter lim="800000"/>
            <a:headEnd/>
            <a:tailEnd/>
          </a:ln>
        </p:spPr>
        <p:txBody>
          <a:bodyPr wrap="none">
            <a:prstTxWarp prst="textNoShape">
              <a:avLst/>
            </a:prstTxWarp>
            <a:spAutoFit/>
          </a:bodyPr>
          <a:lstStyle/>
          <a:p>
            <a:r>
              <a:rPr lang="en-US" sz="2000" dirty="0"/>
              <a:t>“</a:t>
            </a:r>
            <a:r>
              <a:rPr lang="en-US" sz="2000" dirty="0">
                <a:solidFill>
                  <a:srgbClr val="000000"/>
                </a:solidFill>
              </a:rPr>
              <a:t>Sharpness</a:t>
            </a:r>
            <a:r>
              <a:rPr lang="en-US" sz="2000" dirty="0"/>
              <a:t>”</a:t>
            </a:r>
          </a:p>
          <a:p>
            <a:r>
              <a:rPr lang="en-US" sz="2000" dirty="0"/>
              <a:t>measures the</a:t>
            </a:r>
          </a:p>
          <a:p>
            <a:r>
              <a:rPr lang="en-US" sz="2000" dirty="0"/>
              <a:t>specificity of</a:t>
            </a:r>
          </a:p>
          <a:p>
            <a:r>
              <a:rPr lang="en-US" sz="2000" dirty="0"/>
              <a:t>the probabilistic</a:t>
            </a:r>
          </a:p>
          <a:p>
            <a:r>
              <a:rPr lang="en-US" sz="2000" dirty="0"/>
              <a:t>forecast.  Given </a:t>
            </a:r>
          </a:p>
          <a:p>
            <a:r>
              <a:rPr lang="en-US" sz="2000" dirty="0"/>
              <a:t>two reliable forecast</a:t>
            </a:r>
          </a:p>
          <a:p>
            <a:r>
              <a:rPr lang="en-US" sz="2000" dirty="0"/>
              <a:t>systems, the one </a:t>
            </a:r>
          </a:p>
          <a:p>
            <a:r>
              <a:rPr lang="en-US" sz="2000" dirty="0"/>
              <a:t>producing the </a:t>
            </a:r>
          </a:p>
          <a:p>
            <a:r>
              <a:rPr lang="en-US" sz="2000" dirty="0"/>
              <a:t>sharper forecasts</a:t>
            </a:r>
          </a:p>
          <a:p>
            <a:r>
              <a:rPr lang="en-US" sz="2000" dirty="0"/>
              <a:t>is preferable.</a:t>
            </a:r>
          </a:p>
          <a:p>
            <a:endParaRPr lang="en-US" sz="2000" dirty="0"/>
          </a:p>
          <a:p>
            <a:r>
              <a:rPr lang="en-US" sz="2000" dirty="0"/>
              <a:t>But: </a:t>
            </a:r>
            <a:r>
              <a:rPr lang="en-US" sz="2000" dirty="0">
                <a:solidFill>
                  <a:srgbClr val="000000"/>
                </a:solidFill>
              </a:rPr>
              <a:t>don’t want</a:t>
            </a:r>
          </a:p>
          <a:p>
            <a:r>
              <a:rPr lang="en-US" sz="2000" dirty="0">
                <a:solidFill>
                  <a:srgbClr val="000000"/>
                </a:solidFill>
              </a:rPr>
              <a:t>sharp if not reliable.</a:t>
            </a:r>
          </a:p>
          <a:p>
            <a:r>
              <a:rPr lang="en-US" sz="2000" dirty="0">
                <a:solidFill>
                  <a:srgbClr val="000000"/>
                </a:solidFill>
              </a:rPr>
              <a:t>Implies unrealistic </a:t>
            </a:r>
          </a:p>
          <a:p>
            <a:r>
              <a:rPr lang="en-US" sz="2000" dirty="0">
                <a:solidFill>
                  <a:srgbClr val="000000"/>
                </a:solidFill>
              </a:rPr>
              <a:t>confidence</a:t>
            </a:r>
            <a:r>
              <a:rPr lang="en-US" sz="2000" dirty="0"/>
              <a: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050E11D7-39CD-224F-952A-10D822FB276C}" type="slidenum">
              <a:rPr lang="en-US" sz="1400"/>
              <a:pPr algn="r"/>
              <a:t>12</a:t>
            </a:fld>
            <a:endParaRPr lang="en-US" sz="1400"/>
          </a:p>
        </p:txBody>
      </p:sp>
      <p:sp>
        <p:nvSpPr>
          <p:cNvPr id="19459" name="Rectangle 2"/>
          <p:cNvSpPr>
            <a:spLocks noGrp="1" noChangeArrowheads="1"/>
          </p:cNvSpPr>
          <p:nvPr>
            <p:ph type="title" idx="4294967295"/>
          </p:nvPr>
        </p:nvSpPr>
        <p:spPr>
          <a:xfrm>
            <a:off x="228600" y="152400"/>
            <a:ext cx="8686800" cy="1143000"/>
          </a:xfrm>
        </p:spPr>
        <p:txBody>
          <a:bodyPr>
            <a:normAutofit/>
          </a:bodyPr>
          <a:lstStyle/>
          <a:p>
            <a:pPr>
              <a:lnSpc>
                <a:spcPct val="90000"/>
              </a:lnSpc>
            </a:pPr>
            <a:r>
              <a:rPr lang="en-US" sz="4800" dirty="0"/>
              <a:t>“Spread-skill” </a:t>
            </a:r>
            <a:r>
              <a:rPr lang="en-US" sz="4800" dirty="0" smtClean="0"/>
              <a:t>relationships</a:t>
            </a:r>
            <a:endParaRPr lang="en-US" sz="5400" dirty="0"/>
          </a:p>
        </p:txBody>
      </p:sp>
      <p:pic>
        <p:nvPicPr>
          <p:cNvPr id="19460" name="Picture 3" descr="1"/>
          <p:cNvPicPr>
            <a:picLocks noChangeAspect="1" noChangeArrowheads="1"/>
          </p:cNvPicPr>
          <p:nvPr/>
        </p:nvPicPr>
        <p:blipFill>
          <a:blip r:embed="rId3"/>
          <a:srcRect/>
          <a:stretch>
            <a:fillRect/>
          </a:stretch>
        </p:blipFill>
        <p:spPr bwMode="auto">
          <a:xfrm>
            <a:off x="152400" y="2319338"/>
            <a:ext cx="6553200" cy="4538662"/>
          </a:xfrm>
          <a:prstGeom prst="rect">
            <a:avLst/>
          </a:prstGeom>
          <a:noFill/>
          <a:ln w="9525">
            <a:noFill/>
            <a:miter lim="800000"/>
            <a:headEnd/>
            <a:tailEnd/>
          </a:ln>
        </p:spPr>
      </p:pic>
      <p:sp>
        <p:nvSpPr>
          <p:cNvPr id="19461" name="Rectangle 4"/>
          <p:cNvSpPr>
            <a:spLocks noChangeArrowheads="1"/>
          </p:cNvSpPr>
          <p:nvPr/>
        </p:nvSpPr>
        <p:spPr bwMode="auto">
          <a:xfrm>
            <a:off x="6858000" y="2667000"/>
            <a:ext cx="2178050" cy="3387725"/>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rPr>
              <a:t>ensemble-mean</a:t>
            </a:r>
          </a:p>
          <a:p>
            <a:r>
              <a:rPr lang="en-US" sz="1800">
                <a:solidFill>
                  <a:srgbClr val="FF0000"/>
                </a:solidFill>
              </a:rPr>
              <a:t>error from a sample</a:t>
            </a:r>
          </a:p>
          <a:p>
            <a:r>
              <a:rPr lang="en-US" sz="1800">
                <a:solidFill>
                  <a:srgbClr val="FF0000"/>
                </a:solidFill>
              </a:rPr>
              <a:t>of this pdf on avg.</a:t>
            </a:r>
          </a:p>
          <a:p>
            <a:r>
              <a:rPr lang="en-US" sz="1800">
                <a:solidFill>
                  <a:srgbClr val="FF0000"/>
                </a:solidFill>
              </a:rPr>
              <a:t>should be low.</a:t>
            </a:r>
            <a:endParaRPr lang="en-US" sz="1800"/>
          </a:p>
          <a:p>
            <a:endParaRPr lang="en-US" sz="1800"/>
          </a:p>
          <a:p>
            <a:r>
              <a:rPr lang="en-US" sz="1800">
                <a:solidFill>
                  <a:srgbClr val="0080FF"/>
                </a:solidFill>
              </a:rPr>
              <a:t>ensemble-mean</a:t>
            </a:r>
          </a:p>
          <a:p>
            <a:r>
              <a:rPr lang="en-US" sz="1800">
                <a:solidFill>
                  <a:srgbClr val="0080FF"/>
                </a:solidFill>
              </a:rPr>
              <a:t>error should be</a:t>
            </a:r>
          </a:p>
          <a:p>
            <a:r>
              <a:rPr lang="en-US" sz="1800">
                <a:solidFill>
                  <a:srgbClr val="0080FF"/>
                </a:solidFill>
              </a:rPr>
              <a:t>moderate on avg.</a:t>
            </a:r>
            <a:endParaRPr lang="en-US" sz="1800"/>
          </a:p>
          <a:p>
            <a:endParaRPr lang="en-US" sz="1800"/>
          </a:p>
          <a:p>
            <a:r>
              <a:rPr lang="en-US" sz="1800"/>
              <a:t>ensemble-mean</a:t>
            </a:r>
          </a:p>
          <a:p>
            <a:r>
              <a:rPr lang="en-US" sz="1800"/>
              <a:t>error should be</a:t>
            </a:r>
          </a:p>
          <a:p>
            <a:r>
              <a:rPr lang="en-US" sz="1800"/>
              <a:t>large on avg.</a:t>
            </a:r>
            <a:endParaRPr lang="en-US">
              <a:solidFill>
                <a:srgbClr val="66FF66"/>
              </a:solidFill>
            </a:endParaRPr>
          </a:p>
        </p:txBody>
      </p:sp>
      <p:sp>
        <p:nvSpPr>
          <p:cNvPr id="19462" name="Line 5"/>
          <p:cNvSpPr>
            <a:spLocks noChangeShapeType="1"/>
          </p:cNvSpPr>
          <p:nvPr/>
        </p:nvSpPr>
        <p:spPr bwMode="auto">
          <a:xfrm flipH="1">
            <a:off x="4267200" y="3233738"/>
            <a:ext cx="2514600" cy="91440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19463" name="Line 6"/>
          <p:cNvSpPr>
            <a:spLocks noChangeShapeType="1"/>
          </p:cNvSpPr>
          <p:nvPr/>
        </p:nvSpPr>
        <p:spPr bwMode="auto">
          <a:xfrm flipH="1">
            <a:off x="4114800" y="4376738"/>
            <a:ext cx="2667000" cy="685800"/>
          </a:xfrm>
          <a:prstGeom prst="line">
            <a:avLst/>
          </a:prstGeom>
          <a:noFill/>
          <a:ln w="19050">
            <a:solidFill>
              <a:srgbClr val="0080FF"/>
            </a:solidFill>
            <a:round/>
            <a:headEnd/>
            <a:tailEnd type="triangle" w="med" len="med"/>
          </a:ln>
        </p:spPr>
        <p:txBody>
          <a:bodyPr wrap="none" anchor="ctr">
            <a:prstTxWarp prst="textNoShape">
              <a:avLst/>
            </a:prstTxWarp>
          </a:bodyPr>
          <a:lstStyle/>
          <a:p>
            <a:endParaRPr lang="en-US"/>
          </a:p>
        </p:txBody>
      </p:sp>
      <p:sp>
        <p:nvSpPr>
          <p:cNvPr id="19464" name="Line 7"/>
          <p:cNvSpPr>
            <a:spLocks noChangeShapeType="1"/>
          </p:cNvSpPr>
          <p:nvPr/>
        </p:nvSpPr>
        <p:spPr bwMode="auto">
          <a:xfrm flipH="1">
            <a:off x="5105400" y="5519738"/>
            <a:ext cx="1676400" cy="30480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19465" name="Rectangle 8"/>
          <p:cNvSpPr>
            <a:spLocks noChangeArrowheads="1"/>
          </p:cNvSpPr>
          <p:nvPr/>
        </p:nvSpPr>
        <p:spPr bwMode="auto">
          <a:xfrm>
            <a:off x="1405960" y="1295400"/>
            <a:ext cx="6393104" cy="844847"/>
          </a:xfrm>
          <a:prstGeom prst="rect">
            <a:avLst/>
          </a:prstGeom>
          <a:noFill/>
          <a:ln w="9525">
            <a:noFill/>
            <a:miter lim="800000"/>
            <a:headEnd/>
            <a:tailEnd/>
          </a:ln>
        </p:spPr>
        <p:txBody>
          <a:bodyPr wrap="square">
            <a:prstTxWarp prst="textNoShape">
              <a:avLst/>
            </a:prstTxWarp>
            <a:spAutoFit/>
          </a:bodyPr>
          <a:lstStyle/>
          <a:p>
            <a:pPr>
              <a:lnSpc>
                <a:spcPct val="90000"/>
              </a:lnSpc>
            </a:pPr>
            <a:r>
              <a:rPr lang="en-US" dirty="0">
                <a:solidFill>
                  <a:schemeClr val="tx2"/>
                </a:solidFill>
              </a:rPr>
              <a:t>Small-spread ensemble forecasts should have less</a:t>
            </a:r>
            <a:r>
              <a:rPr lang="en-US" dirty="0" smtClean="0">
                <a:solidFill>
                  <a:schemeClr val="tx2"/>
                </a:solidFill>
              </a:rPr>
              <a:t> ensemble</a:t>
            </a:r>
            <a:r>
              <a:rPr lang="en-US" dirty="0">
                <a:solidFill>
                  <a:schemeClr val="tx2"/>
                </a:solidFill>
              </a:rPr>
              <a:t>-mean error than large-spread forecasts</a:t>
            </a:r>
            <a:r>
              <a:rPr lang="en-US" dirty="0" smtClean="0">
                <a:solidFill>
                  <a:schemeClr val="tx2"/>
                </a:solidFill>
              </a:rPr>
              <a:t>.</a:t>
            </a:r>
            <a:r>
              <a:rPr lang="en-US" dirty="0">
                <a:solidFill>
                  <a:schemeClr val="tx2"/>
                </a:solidFill>
              </a:rPr>
              <a:t> </a:t>
            </a:r>
            <a:r>
              <a:rPr lang="en-US" dirty="0" smtClean="0">
                <a:solidFill>
                  <a:schemeClr val="tx2"/>
                </a:solidFill>
              </a:rPr>
              <a:t>Demonstrate that ensembles can quantifying situational uncertainty.</a:t>
            </a:r>
            <a:endParaRPr lang="en-US" dirty="0">
              <a:solidFill>
                <a:schemeClr val="tx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normAutofit fontScale="90000"/>
          </a:bodyPr>
          <a:lstStyle/>
          <a:p>
            <a:r>
              <a:rPr lang="en-US" dirty="0" smtClean="0"/>
              <a:t>How we think about the process of generating an initial ensemble</a:t>
            </a:r>
            <a:endParaRPr lang="en-US" dirty="0"/>
          </a:p>
        </p:txBody>
      </p:sp>
      <p:sp>
        <p:nvSpPr>
          <p:cNvPr id="214019" name="Rectangle 3"/>
          <p:cNvSpPr>
            <a:spLocks noChangeArrowheads="1"/>
          </p:cNvSpPr>
          <p:nvPr/>
        </p:nvSpPr>
        <p:spPr bwMode="auto">
          <a:xfrm>
            <a:off x="33528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4020" name="Rectangle 4"/>
          <p:cNvSpPr>
            <a:spLocks noChangeArrowheads="1"/>
          </p:cNvSpPr>
          <p:nvPr/>
        </p:nvSpPr>
        <p:spPr bwMode="auto">
          <a:xfrm>
            <a:off x="3429000" y="3810000"/>
            <a:ext cx="1268413" cy="581025"/>
          </a:xfrm>
          <a:prstGeom prst="rect">
            <a:avLst/>
          </a:prstGeom>
          <a:noFill/>
          <a:ln w="9525">
            <a:noFill/>
            <a:miter lim="800000"/>
            <a:headEnd/>
            <a:tailEnd/>
          </a:ln>
        </p:spPr>
        <p:txBody>
          <a:bodyPr wrap="none">
            <a:prstTxWarp prst="textNoShape">
              <a:avLst/>
            </a:prstTxWarp>
            <a:spAutoFit/>
          </a:bodyPr>
          <a:lstStyle/>
          <a:p>
            <a:pPr algn="ctr"/>
            <a:r>
              <a:rPr lang="en-US" sz="1600"/>
              <a:t>Data</a:t>
            </a:r>
          </a:p>
          <a:p>
            <a:pPr algn="ctr"/>
            <a:r>
              <a:rPr lang="en-US" sz="1600"/>
              <a:t>Assimilation</a:t>
            </a:r>
            <a:endParaRPr lang="en-US"/>
          </a:p>
        </p:txBody>
      </p:sp>
      <p:sp>
        <p:nvSpPr>
          <p:cNvPr id="214021" name="Line 5"/>
          <p:cNvSpPr>
            <a:spLocks noChangeShapeType="1"/>
          </p:cNvSpPr>
          <p:nvPr/>
        </p:nvSpPr>
        <p:spPr bwMode="auto">
          <a:xfrm>
            <a:off x="19812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22" name="Line 6"/>
          <p:cNvSpPr>
            <a:spLocks noChangeShapeType="1"/>
          </p:cNvSpPr>
          <p:nvPr/>
        </p:nvSpPr>
        <p:spPr bwMode="auto">
          <a:xfrm>
            <a:off x="19812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23" name="Rectangle 7"/>
          <p:cNvSpPr>
            <a:spLocks noChangeArrowheads="1"/>
          </p:cNvSpPr>
          <p:nvPr/>
        </p:nvSpPr>
        <p:spPr bwMode="auto">
          <a:xfrm>
            <a:off x="1905000" y="3962400"/>
            <a:ext cx="1093788" cy="304800"/>
          </a:xfrm>
          <a:prstGeom prst="rect">
            <a:avLst/>
          </a:prstGeom>
          <a:noFill/>
          <a:ln w="9525">
            <a:noFill/>
            <a:miter lim="800000"/>
            <a:headEnd/>
            <a:tailEnd/>
          </a:ln>
        </p:spPr>
        <p:txBody>
          <a:bodyPr wrap="none">
            <a:prstTxWarp prst="textNoShape">
              <a:avLst/>
            </a:prstTxWarp>
            <a:spAutoFit/>
          </a:bodyPr>
          <a:lstStyle/>
          <a:p>
            <a:r>
              <a:rPr lang="en-US" sz="1400"/>
              <a:t>First Guess</a:t>
            </a:r>
            <a:endParaRPr lang="en-US"/>
          </a:p>
        </p:txBody>
      </p:sp>
      <p:sp>
        <p:nvSpPr>
          <p:cNvPr id="214024" name="Line 8"/>
          <p:cNvSpPr>
            <a:spLocks noChangeShapeType="1"/>
          </p:cNvSpPr>
          <p:nvPr/>
        </p:nvSpPr>
        <p:spPr bwMode="auto">
          <a:xfrm>
            <a:off x="3505200" y="2895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25" name="Line 9"/>
          <p:cNvSpPr>
            <a:spLocks noChangeShapeType="1"/>
          </p:cNvSpPr>
          <p:nvPr/>
        </p:nvSpPr>
        <p:spPr bwMode="auto">
          <a:xfrm>
            <a:off x="3505200" y="3276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26" name="Rectangle 10"/>
          <p:cNvSpPr>
            <a:spLocks noChangeArrowheads="1"/>
          </p:cNvSpPr>
          <p:nvPr/>
        </p:nvSpPr>
        <p:spPr bwMode="auto">
          <a:xfrm>
            <a:off x="3352800" y="2895600"/>
            <a:ext cx="1381125" cy="336550"/>
          </a:xfrm>
          <a:prstGeom prst="rect">
            <a:avLst/>
          </a:prstGeom>
          <a:noFill/>
          <a:ln w="9525">
            <a:noFill/>
            <a:miter lim="800000"/>
            <a:headEnd/>
            <a:tailEnd/>
          </a:ln>
        </p:spPr>
        <p:txBody>
          <a:bodyPr wrap="none">
            <a:prstTxWarp prst="textNoShape">
              <a:avLst/>
            </a:prstTxWarp>
            <a:spAutoFit/>
          </a:bodyPr>
          <a:lstStyle/>
          <a:p>
            <a:pPr algn="ctr"/>
            <a:r>
              <a:rPr lang="en-US" sz="1600"/>
              <a:t>Observations</a:t>
            </a:r>
          </a:p>
        </p:txBody>
      </p:sp>
      <p:sp>
        <p:nvSpPr>
          <p:cNvPr id="214027" name="Line 11"/>
          <p:cNvSpPr>
            <a:spLocks noChangeShapeType="1"/>
          </p:cNvSpPr>
          <p:nvPr/>
        </p:nvSpPr>
        <p:spPr bwMode="auto">
          <a:xfrm>
            <a:off x="4114800" y="3352800"/>
            <a:ext cx="0" cy="228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4028" name="Line 12"/>
          <p:cNvSpPr>
            <a:spLocks noChangeShapeType="1"/>
          </p:cNvSpPr>
          <p:nvPr/>
        </p:nvSpPr>
        <p:spPr bwMode="auto">
          <a:xfrm>
            <a:off x="51816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29" name="Line 13"/>
          <p:cNvSpPr>
            <a:spLocks noChangeShapeType="1"/>
          </p:cNvSpPr>
          <p:nvPr/>
        </p:nvSpPr>
        <p:spPr bwMode="auto">
          <a:xfrm>
            <a:off x="51816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4030" name="Rectangle 14"/>
          <p:cNvSpPr>
            <a:spLocks noChangeArrowheads="1"/>
          </p:cNvSpPr>
          <p:nvPr/>
        </p:nvSpPr>
        <p:spPr bwMode="auto">
          <a:xfrm>
            <a:off x="5257800" y="3962400"/>
            <a:ext cx="846138" cy="304800"/>
          </a:xfrm>
          <a:prstGeom prst="rect">
            <a:avLst/>
          </a:prstGeom>
          <a:noFill/>
          <a:ln w="9525">
            <a:noFill/>
            <a:miter lim="800000"/>
            <a:headEnd/>
            <a:tailEnd/>
          </a:ln>
        </p:spPr>
        <p:txBody>
          <a:bodyPr wrap="none">
            <a:prstTxWarp prst="textNoShape">
              <a:avLst/>
            </a:prstTxWarp>
            <a:spAutoFit/>
          </a:bodyPr>
          <a:lstStyle/>
          <a:p>
            <a:r>
              <a:rPr lang="en-US" sz="1400"/>
              <a:t>Analysis</a:t>
            </a:r>
            <a:endParaRPr lang="en-US"/>
          </a:p>
        </p:txBody>
      </p:sp>
      <p:sp>
        <p:nvSpPr>
          <p:cNvPr id="214031" name="Line 15"/>
          <p:cNvSpPr>
            <a:spLocks noChangeShapeType="1"/>
          </p:cNvSpPr>
          <p:nvPr/>
        </p:nvSpPr>
        <p:spPr bwMode="auto">
          <a:xfrm>
            <a:off x="4876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4032" name="Line 16"/>
          <p:cNvSpPr>
            <a:spLocks noChangeShapeType="1"/>
          </p:cNvSpPr>
          <p:nvPr/>
        </p:nvSpPr>
        <p:spPr bwMode="auto">
          <a:xfrm>
            <a:off x="2971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4033" name="Rectangle 17"/>
          <p:cNvSpPr>
            <a:spLocks noChangeArrowheads="1"/>
          </p:cNvSpPr>
          <p:nvPr/>
        </p:nvSpPr>
        <p:spPr bwMode="auto">
          <a:xfrm>
            <a:off x="65532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4034" name="Rectangle 18"/>
          <p:cNvSpPr>
            <a:spLocks noChangeArrowheads="1"/>
          </p:cNvSpPr>
          <p:nvPr/>
        </p:nvSpPr>
        <p:spPr bwMode="auto">
          <a:xfrm>
            <a:off x="6780213" y="3810000"/>
            <a:ext cx="974725" cy="581025"/>
          </a:xfrm>
          <a:prstGeom prst="rect">
            <a:avLst/>
          </a:prstGeom>
          <a:noFill/>
          <a:ln w="9525">
            <a:noFill/>
            <a:miter lim="800000"/>
            <a:headEnd/>
            <a:tailEnd/>
          </a:ln>
        </p:spPr>
        <p:txBody>
          <a:bodyPr wrap="none">
            <a:prstTxWarp prst="textNoShape">
              <a:avLst/>
            </a:prstTxWarp>
            <a:spAutoFit/>
          </a:bodyPr>
          <a:lstStyle/>
          <a:p>
            <a:pPr algn="ctr"/>
            <a:r>
              <a:rPr lang="en-US" sz="1600"/>
              <a:t>Forecast</a:t>
            </a:r>
          </a:p>
          <a:p>
            <a:pPr algn="ctr"/>
            <a:r>
              <a:rPr lang="en-US" sz="1600"/>
              <a:t>Model</a:t>
            </a:r>
            <a:endParaRPr lang="en-US"/>
          </a:p>
        </p:txBody>
      </p:sp>
      <p:sp>
        <p:nvSpPr>
          <p:cNvPr id="214035" name="Line 19"/>
          <p:cNvSpPr>
            <a:spLocks noChangeShapeType="1"/>
          </p:cNvSpPr>
          <p:nvPr/>
        </p:nvSpPr>
        <p:spPr bwMode="auto">
          <a:xfrm>
            <a:off x="61722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4036" name="Line 20"/>
          <p:cNvSpPr>
            <a:spLocks noChangeShapeType="1"/>
          </p:cNvSpPr>
          <p:nvPr/>
        </p:nvSpPr>
        <p:spPr bwMode="auto">
          <a:xfrm>
            <a:off x="8077200" y="41148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4037" name="Line 21"/>
          <p:cNvSpPr>
            <a:spLocks noChangeShapeType="1"/>
          </p:cNvSpPr>
          <p:nvPr/>
        </p:nvSpPr>
        <p:spPr bwMode="auto">
          <a:xfrm>
            <a:off x="76200" y="4114800"/>
            <a:ext cx="1828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normAutofit fontScale="90000"/>
          </a:bodyPr>
          <a:lstStyle/>
          <a:p>
            <a:r>
              <a:rPr lang="en-US" dirty="0" smtClean="0"/>
              <a:t>How we think about the process of generating an initial ensemble</a:t>
            </a:r>
            <a:endParaRPr lang="en-US" dirty="0"/>
          </a:p>
        </p:txBody>
      </p:sp>
      <p:sp>
        <p:nvSpPr>
          <p:cNvPr id="216067" name="Rectangle 3"/>
          <p:cNvSpPr>
            <a:spLocks noChangeArrowheads="1"/>
          </p:cNvSpPr>
          <p:nvPr/>
        </p:nvSpPr>
        <p:spPr bwMode="auto">
          <a:xfrm>
            <a:off x="33528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6068" name="Rectangle 4"/>
          <p:cNvSpPr>
            <a:spLocks noChangeArrowheads="1"/>
          </p:cNvSpPr>
          <p:nvPr/>
        </p:nvSpPr>
        <p:spPr bwMode="auto">
          <a:xfrm>
            <a:off x="3429000" y="3810000"/>
            <a:ext cx="1268413" cy="581025"/>
          </a:xfrm>
          <a:prstGeom prst="rect">
            <a:avLst/>
          </a:prstGeom>
          <a:noFill/>
          <a:ln w="9525">
            <a:noFill/>
            <a:miter lim="800000"/>
            <a:headEnd/>
            <a:tailEnd/>
          </a:ln>
        </p:spPr>
        <p:txBody>
          <a:bodyPr wrap="none">
            <a:prstTxWarp prst="textNoShape">
              <a:avLst/>
            </a:prstTxWarp>
            <a:spAutoFit/>
          </a:bodyPr>
          <a:lstStyle/>
          <a:p>
            <a:pPr algn="ctr"/>
            <a:r>
              <a:rPr lang="en-US" sz="1600"/>
              <a:t>Data</a:t>
            </a:r>
          </a:p>
          <a:p>
            <a:pPr algn="ctr"/>
            <a:r>
              <a:rPr lang="en-US" sz="1600"/>
              <a:t>Assimilation</a:t>
            </a:r>
            <a:endParaRPr lang="en-US"/>
          </a:p>
        </p:txBody>
      </p:sp>
      <p:sp>
        <p:nvSpPr>
          <p:cNvPr id="216069" name="Line 5"/>
          <p:cNvSpPr>
            <a:spLocks noChangeShapeType="1"/>
          </p:cNvSpPr>
          <p:nvPr/>
        </p:nvSpPr>
        <p:spPr bwMode="auto">
          <a:xfrm>
            <a:off x="19812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0" name="Line 6"/>
          <p:cNvSpPr>
            <a:spLocks noChangeShapeType="1"/>
          </p:cNvSpPr>
          <p:nvPr/>
        </p:nvSpPr>
        <p:spPr bwMode="auto">
          <a:xfrm>
            <a:off x="19812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1" name="Rectangle 7"/>
          <p:cNvSpPr>
            <a:spLocks noChangeArrowheads="1"/>
          </p:cNvSpPr>
          <p:nvPr/>
        </p:nvSpPr>
        <p:spPr bwMode="auto">
          <a:xfrm>
            <a:off x="1905000" y="3962400"/>
            <a:ext cx="1093788" cy="304800"/>
          </a:xfrm>
          <a:prstGeom prst="rect">
            <a:avLst/>
          </a:prstGeom>
          <a:noFill/>
          <a:ln w="9525">
            <a:noFill/>
            <a:miter lim="800000"/>
            <a:headEnd/>
            <a:tailEnd/>
          </a:ln>
        </p:spPr>
        <p:txBody>
          <a:bodyPr wrap="none">
            <a:prstTxWarp prst="textNoShape">
              <a:avLst/>
            </a:prstTxWarp>
            <a:spAutoFit/>
          </a:bodyPr>
          <a:lstStyle/>
          <a:p>
            <a:r>
              <a:rPr lang="en-US" sz="1400"/>
              <a:t>First Guess</a:t>
            </a:r>
            <a:endParaRPr lang="en-US"/>
          </a:p>
        </p:txBody>
      </p:sp>
      <p:sp>
        <p:nvSpPr>
          <p:cNvPr id="216072" name="Line 8"/>
          <p:cNvSpPr>
            <a:spLocks noChangeShapeType="1"/>
          </p:cNvSpPr>
          <p:nvPr/>
        </p:nvSpPr>
        <p:spPr bwMode="auto">
          <a:xfrm>
            <a:off x="3505200" y="2895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3" name="Line 9"/>
          <p:cNvSpPr>
            <a:spLocks noChangeShapeType="1"/>
          </p:cNvSpPr>
          <p:nvPr/>
        </p:nvSpPr>
        <p:spPr bwMode="auto">
          <a:xfrm>
            <a:off x="3505200" y="3276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4" name="Rectangle 10"/>
          <p:cNvSpPr>
            <a:spLocks noChangeArrowheads="1"/>
          </p:cNvSpPr>
          <p:nvPr/>
        </p:nvSpPr>
        <p:spPr bwMode="auto">
          <a:xfrm>
            <a:off x="3352800" y="2895600"/>
            <a:ext cx="1381125" cy="336550"/>
          </a:xfrm>
          <a:prstGeom prst="rect">
            <a:avLst/>
          </a:prstGeom>
          <a:noFill/>
          <a:ln w="9525">
            <a:noFill/>
            <a:miter lim="800000"/>
            <a:headEnd/>
            <a:tailEnd/>
          </a:ln>
        </p:spPr>
        <p:txBody>
          <a:bodyPr wrap="none">
            <a:prstTxWarp prst="textNoShape">
              <a:avLst/>
            </a:prstTxWarp>
            <a:spAutoFit/>
          </a:bodyPr>
          <a:lstStyle/>
          <a:p>
            <a:pPr algn="ctr"/>
            <a:r>
              <a:rPr lang="en-US" sz="1600"/>
              <a:t>Observations</a:t>
            </a:r>
          </a:p>
        </p:txBody>
      </p:sp>
      <p:sp>
        <p:nvSpPr>
          <p:cNvPr id="216075" name="Line 11"/>
          <p:cNvSpPr>
            <a:spLocks noChangeShapeType="1"/>
          </p:cNvSpPr>
          <p:nvPr/>
        </p:nvSpPr>
        <p:spPr bwMode="auto">
          <a:xfrm>
            <a:off x="4114800" y="3352800"/>
            <a:ext cx="0" cy="228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6076" name="Line 12"/>
          <p:cNvSpPr>
            <a:spLocks noChangeShapeType="1"/>
          </p:cNvSpPr>
          <p:nvPr/>
        </p:nvSpPr>
        <p:spPr bwMode="auto">
          <a:xfrm>
            <a:off x="51816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7" name="Line 13"/>
          <p:cNvSpPr>
            <a:spLocks noChangeShapeType="1"/>
          </p:cNvSpPr>
          <p:nvPr/>
        </p:nvSpPr>
        <p:spPr bwMode="auto">
          <a:xfrm>
            <a:off x="51816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6078" name="Rectangle 14"/>
          <p:cNvSpPr>
            <a:spLocks noChangeArrowheads="1"/>
          </p:cNvSpPr>
          <p:nvPr/>
        </p:nvSpPr>
        <p:spPr bwMode="auto">
          <a:xfrm>
            <a:off x="5257800" y="3962400"/>
            <a:ext cx="846138" cy="304800"/>
          </a:xfrm>
          <a:prstGeom prst="rect">
            <a:avLst/>
          </a:prstGeom>
          <a:noFill/>
          <a:ln w="9525">
            <a:noFill/>
            <a:miter lim="800000"/>
            <a:headEnd/>
            <a:tailEnd/>
          </a:ln>
        </p:spPr>
        <p:txBody>
          <a:bodyPr wrap="none">
            <a:prstTxWarp prst="textNoShape">
              <a:avLst/>
            </a:prstTxWarp>
            <a:spAutoFit/>
          </a:bodyPr>
          <a:lstStyle/>
          <a:p>
            <a:r>
              <a:rPr lang="en-US" sz="1400"/>
              <a:t>Analysis</a:t>
            </a:r>
            <a:endParaRPr lang="en-US"/>
          </a:p>
        </p:txBody>
      </p:sp>
      <p:sp>
        <p:nvSpPr>
          <p:cNvPr id="216079" name="Line 15"/>
          <p:cNvSpPr>
            <a:spLocks noChangeShapeType="1"/>
          </p:cNvSpPr>
          <p:nvPr/>
        </p:nvSpPr>
        <p:spPr bwMode="auto">
          <a:xfrm>
            <a:off x="4876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6080" name="Line 16"/>
          <p:cNvSpPr>
            <a:spLocks noChangeShapeType="1"/>
          </p:cNvSpPr>
          <p:nvPr/>
        </p:nvSpPr>
        <p:spPr bwMode="auto">
          <a:xfrm>
            <a:off x="2971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6081" name="Rectangle 17"/>
          <p:cNvSpPr>
            <a:spLocks noChangeArrowheads="1"/>
          </p:cNvSpPr>
          <p:nvPr/>
        </p:nvSpPr>
        <p:spPr bwMode="auto">
          <a:xfrm>
            <a:off x="381000" y="2057400"/>
            <a:ext cx="3656846" cy="646331"/>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FF0000"/>
                </a:solidFill>
              </a:rPr>
              <a:t>observations have errors</a:t>
            </a:r>
            <a:r>
              <a:rPr lang="en-US" sz="1800" dirty="0">
                <a:solidFill>
                  <a:srgbClr val="FF0000"/>
                </a:solidFill>
              </a:rPr>
              <a:t>,</a:t>
            </a:r>
          </a:p>
          <a:p>
            <a:r>
              <a:rPr lang="en-US" sz="1800" dirty="0">
                <a:solidFill>
                  <a:srgbClr val="FF0000"/>
                </a:solidFill>
              </a:rPr>
              <a:t>and</a:t>
            </a:r>
            <a:r>
              <a:rPr lang="en-US" sz="1800" dirty="0" smtClean="0">
                <a:solidFill>
                  <a:srgbClr val="FF0000"/>
                </a:solidFill>
              </a:rPr>
              <a:t> they </a:t>
            </a:r>
            <a:r>
              <a:rPr lang="en-US" sz="1800" dirty="0">
                <a:solidFill>
                  <a:srgbClr val="FF0000"/>
                </a:solidFill>
              </a:rPr>
              <a:t>aren’t</a:t>
            </a:r>
            <a:r>
              <a:rPr lang="en-US" sz="1800" dirty="0" smtClean="0">
                <a:solidFill>
                  <a:srgbClr val="FF0000"/>
                </a:solidFill>
              </a:rPr>
              <a:t> available </a:t>
            </a:r>
            <a:r>
              <a:rPr lang="en-US" sz="1800" dirty="0">
                <a:solidFill>
                  <a:srgbClr val="FF0000"/>
                </a:solidFill>
              </a:rPr>
              <a:t>everywhere</a:t>
            </a:r>
            <a:endParaRPr lang="en-US" dirty="0">
              <a:solidFill>
                <a:srgbClr val="FF0000"/>
              </a:solidFill>
            </a:endParaRPr>
          </a:p>
        </p:txBody>
      </p:sp>
      <p:sp>
        <p:nvSpPr>
          <p:cNvPr id="216082" name="Line 18"/>
          <p:cNvSpPr>
            <a:spLocks noChangeShapeType="1"/>
          </p:cNvSpPr>
          <p:nvPr/>
        </p:nvSpPr>
        <p:spPr bwMode="auto">
          <a:xfrm>
            <a:off x="2819400" y="2743200"/>
            <a:ext cx="533400" cy="3048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16083" name="Rectangle 19"/>
          <p:cNvSpPr>
            <a:spLocks noChangeArrowheads="1"/>
          </p:cNvSpPr>
          <p:nvPr/>
        </p:nvSpPr>
        <p:spPr bwMode="auto">
          <a:xfrm>
            <a:off x="65532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6084" name="Rectangle 20"/>
          <p:cNvSpPr>
            <a:spLocks noChangeArrowheads="1"/>
          </p:cNvSpPr>
          <p:nvPr/>
        </p:nvSpPr>
        <p:spPr bwMode="auto">
          <a:xfrm>
            <a:off x="6780213" y="3810000"/>
            <a:ext cx="974725" cy="581025"/>
          </a:xfrm>
          <a:prstGeom prst="rect">
            <a:avLst/>
          </a:prstGeom>
          <a:noFill/>
          <a:ln w="9525">
            <a:noFill/>
            <a:miter lim="800000"/>
            <a:headEnd/>
            <a:tailEnd/>
          </a:ln>
        </p:spPr>
        <p:txBody>
          <a:bodyPr wrap="none">
            <a:prstTxWarp prst="textNoShape">
              <a:avLst/>
            </a:prstTxWarp>
            <a:spAutoFit/>
          </a:bodyPr>
          <a:lstStyle/>
          <a:p>
            <a:pPr algn="ctr"/>
            <a:r>
              <a:rPr lang="en-US" sz="1600"/>
              <a:t>Forecast</a:t>
            </a:r>
          </a:p>
          <a:p>
            <a:pPr algn="ctr"/>
            <a:r>
              <a:rPr lang="en-US" sz="1600"/>
              <a:t>Model</a:t>
            </a:r>
            <a:endParaRPr lang="en-US"/>
          </a:p>
        </p:txBody>
      </p:sp>
      <p:sp>
        <p:nvSpPr>
          <p:cNvPr id="216085" name="Line 21"/>
          <p:cNvSpPr>
            <a:spLocks noChangeShapeType="1"/>
          </p:cNvSpPr>
          <p:nvPr/>
        </p:nvSpPr>
        <p:spPr bwMode="auto">
          <a:xfrm>
            <a:off x="61722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6086" name="Line 22"/>
          <p:cNvSpPr>
            <a:spLocks noChangeShapeType="1"/>
          </p:cNvSpPr>
          <p:nvPr/>
        </p:nvSpPr>
        <p:spPr bwMode="auto">
          <a:xfrm>
            <a:off x="152400" y="4114800"/>
            <a:ext cx="17526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6087" name="Line 23"/>
          <p:cNvSpPr>
            <a:spLocks noChangeShapeType="1"/>
          </p:cNvSpPr>
          <p:nvPr/>
        </p:nvSpPr>
        <p:spPr bwMode="auto">
          <a:xfrm>
            <a:off x="8077200" y="41148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normAutofit fontScale="90000"/>
          </a:bodyPr>
          <a:lstStyle/>
          <a:p>
            <a:r>
              <a:rPr lang="en-US" dirty="0" smtClean="0"/>
              <a:t>How we think about the process of generating an initial ensemble</a:t>
            </a:r>
            <a:endParaRPr lang="en-US" dirty="0"/>
          </a:p>
        </p:txBody>
      </p:sp>
      <p:sp>
        <p:nvSpPr>
          <p:cNvPr id="218115" name="Rectangle 3"/>
          <p:cNvSpPr>
            <a:spLocks noChangeArrowheads="1"/>
          </p:cNvSpPr>
          <p:nvPr/>
        </p:nvSpPr>
        <p:spPr bwMode="auto">
          <a:xfrm>
            <a:off x="33528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8116" name="Rectangle 4"/>
          <p:cNvSpPr>
            <a:spLocks noChangeArrowheads="1"/>
          </p:cNvSpPr>
          <p:nvPr/>
        </p:nvSpPr>
        <p:spPr bwMode="auto">
          <a:xfrm>
            <a:off x="3429000" y="3810000"/>
            <a:ext cx="1268413" cy="581025"/>
          </a:xfrm>
          <a:prstGeom prst="rect">
            <a:avLst/>
          </a:prstGeom>
          <a:noFill/>
          <a:ln w="9525">
            <a:noFill/>
            <a:miter lim="800000"/>
            <a:headEnd/>
            <a:tailEnd/>
          </a:ln>
        </p:spPr>
        <p:txBody>
          <a:bodyPr wrap="none">
            <a:prstTxWarp prst="textNoShape">
              <a:avLst/>
            </a:prstTxWarp>
            <a:spAutoFit/>
          </a:bodyPr>
          <a:lstStyle/>
          <a:p>
            <a:pPr algn="ctr"/>
            <a:r>
              <a:rPr lang="en-US" sz="1600"/>
              <a:t>Data</a:t>
            </a:r>
          </a:p>
          <a:p>
            <a:pPr algn="ctr"/>
            <a:r>
              <a:rPr lang="en-US" sz="1600"/>
              <a:t>Assimilation</a:t>
            </a:r>
            <a:endParaRPr lang="en-US"/>
          </a:p>
        </p:txBody>
      </p:sp>
      <p:sp>
        <p:nvSpPr>
          <p:cNvPr id="218117" name="Line 5"/>
          <p:cNvSpPr>
            <a:spLocks noChangeShapeType="1"/>
          </p:cNvSpPr>
          <p:nvPr/>
        </p:nvSpPr>
        <p:spPr bwMode="auto">
          <a:xfrm>
            <a:off x="19812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18" name="Line 6"/>
          <p:cNvSpPr>
            <a:spLocks noChangeShapeType="1"/>
          </p:cNvSpPr>
          <p:nvPr/>
        </p:nvSpPr>
        <p:spPr bwMode="auto">
          <a:xfrm>
            <a:off x="19812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19" name="Rectangle 7"/>
          <p:cNvSpPr>
            <a:spLocks noChangeArrowheads="1"/>
          </p:cNvSpPr>
          <p:nvPr/>
        </p:nvSpPr>
        <p:spPr bwMode="auto">
          <a:xfrm>
            <a:off x="1905000" y="3962400"/>
            <a:ext cx="1093788" cy="304800"/>
          </a:xfrm>
          <a:prstGeom prst="rect">
            <a:avLst/>
          </a:prstGeom>
          <a:noFill/>
          <a:ln w="9525">
            <a:noFill/>
            <a:miter lim="800000"/>
            <a:headEnd/>
            <a:tailEnd/>
          </a:ln>
        </p:spPr>
        <p:txBody>
          <a:bodyPr wrap="none">
            <a:prstTxWarp prst="textNoShape">
              <a:avLst/>
            </a:prstTxWarp>
            <a:spAutoFit/>
          </a:bodyPr>
          <a:lstStyle/>
          <a:p>
            <a:r>
              <a:rPr lang="en-US" sz="1400"/>
              <a:t>First Guess</a:t>
            </a:r>
            <a:endParaRPr lang="en-US"/>
          </a:p>
        </p:txBody>
      </p:sp>
      <p:sp>
        <p:nvSpPr>
          <p:cNvPr id="218120" name="Line 8"/>
          <p:cNvSpPr>
            <a:spLocks noChangeShapeType="1"/>
          </p:cNvSpPr>
          <p:nvPr/>
        </p:nvSpPr>
        <p:spPr bwMode="auto">
          <a:xfrm>
            <a:off x="3505200" y="2895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21" name="Line 9"/>
          <p:cNvSpPr>
            <a:spLocks noChangeShapeType="1"/>
          </p:cNvSpPr>
          <p:nvPr/>
        </p:nvSpPr>
        <p:spPr bwMode="auto">
          <a:xfrm>
            <a:off x="3505200" y="3276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22" name="Rectangle 10"/>
          <p:cNvSpPr>
            <a:spLocks noChangeArrowheads="1"/>
          </p:cNvSpPr>
          <p:nvPr/>
        </p:nvSpPr>
        <p:spPr bwMode="auto">
          <a:xfrm>
            <a:off x="3352800" y="2895600"/>
            <a:ext cx="1381125" cy="336550"/>
          </a:xfrm>
          <a:prstGeom prst="rect">
            <a:avLst/>
          </a:prstGeom>
          <a:noFill/>
          <a:ln w="9525">
            <a:noFill/>
            <a:miter lim="800000"/>
            <a:headEnd/>
            <a:tailEnd/>
          </a:ln>
        </p:spPr>
        <p:txBody>
          <a:bodyPr wrap="none">
            <a:prstTxWarp prst="textNoShape">
              <a:avLst/>
            </a:prstTxWarp>
            <a:spAutoFit/>
          </a:bodyPr>
          <a:lstStyle/>
          <a:p>
            <a:pPr algn="ctr"/>
            <a:r>
              <a:rPr lang="en-US" sz="1600"/>
              <a:t>Observations</a:t>
            </a:r>
          </a:p>
        </p:txBody>
      </p:sp>
      <p:sp>
        <p:nvSpPr>
          <p:cNvPr id="218123" name="Line 11"/>
          <p:cNvSpPr>
            <a:spLocks noChangeShapeType="1"/>
          </p:cNvSpPr>
          <p:nvPr/>
        </p:nvSpPr>
        <p:spPr bwMode="auto">
          <a:xfrm>
            <a:off x="4114800" y="3352800"/>
            <a:ext cx="0" cy="228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24" name="Line 12"/>
          <p:cNvSpPr>
            <a:spLocks noChangeShapeType="1"/>
          </p:cNvSpPr>
          <p:nvPr/>
        </p:nvSpPr>
        <p:spPr bwMode="auto">
          <a:xfrm>
            <a:off x="51816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25" name="Line 13"/>
          <p:cNvSpPr>
            <a:spLocks noChangeShapeType="1"/>
          </p:cNvSpPr>
          <p:nvPr/>
        </p:nvSpPr>
        <p:spPr bwMode="auto">
          <a:xfrm>
            <a:off x="51816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8126" name="Rectangle 14"/>
          <p:cNvSpPr>
            <a:spLocks noChangeArrowheads="1"/>
          </p:cNvSpPr>
          <p:nvPr/>
        </p:nvSpPr>
        <p:spPr bwMode="auto">
          <a:xfrm>
            <a:off x="5257800" y="3962400"/>
            <a:ext cx="846138" cy="304800"/>
          </a:xfrm>
          <a:prstGeom prst="rect">
            <a:avLst/>
          </a:prstGeom>
          <a:noFill/>
          <a:ln w="9525">
            <a:noFill/>
            <a:miter lim="800000"/>
            <a:headEnd/>
            <a:tailEnd/>
          </a:ln>
        </p:spPr>
        <p:txBody>
          <a:bodyPr wrap="none">
            <a:prstTxWarp prst="textNoShape">
              <a:avLst/>
            </a:prstTxWarp>
            <a:spAutoFit/>
          </a:bodyPr>
          <a:lstStyle/>
          <a:p>
            <a:r>
              <a:rPr lang="en-US" sz="1400"/>
              <a:t>Analysis</a:t>
            </a:r>
            <a:endParaRPr lang="en-US"/>
          </a:p>
        </p:txBody>
      </p:sp>
      <p:sp>
        <p:nvSpPr>
          <p:cNvPr id="218127" name="Line 15"/>
          <p:cNvSpPr>
            <a:spLocks noChangeShapeType="1"/>
          </p:cNvSpPr>
          <p:nvPr/>
        </p:nvSpPr>
        <p:spPr bwMode="auto">
          <a:xfrm>
            <a:off x="4876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28" name="Line 16"/>
          <p:cNvSpPr>
            <a:spLocks noChangeShapeType="1"/>
          </p:cNvSpPr>
          <p:nvPr/>
        </p:nvSpPr>
        <p:spPr bwMode="auto">
          <a:xfrm>
            <a:off x="2971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29" name="Rectangle 17"/>
          <p:cNvSpPr>
            <a:spLocks noChangeArrowheads="1"/>
          </p:cNvSpPr>
          <p:nvPr/>
        </p:nvSpPr>
        <p:spPr bwMode="auto">
          <a:xfrm>
            <a:off x="1395413" y="5407025"/>
            <a:ext cx="4786312" cy="7016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this will inevitably have some errors, else</a:t>
            </a:r>
          </a:p>
          <a:p>
            <a:r>
              <a:rPr lang="en-US" sz="2000">
                <a:solidFill>
                  <a:srgbClr val="FF0000"/>
                </a:solidFill>
              </a:rPr>
              <a:t>why assimilate new observations?</a:t>
            </a:r>
            <a:endParaRPr lang="en-US">
              <a:solidFill>
                <a:srgbClr val="FF0000"/>
              </a:solidFill>
            </a:endParaRPr>
          </a:p>
        </p:txBody>
      </p:sp>
      <p:sp>
        <p:nvSpPr>
          <p:cNvPr id="218130" name="Line 18"/>
          <p:cNvSpPr>
            <a:spLocks noChangeShapeType="1"/>
          </p:cNvSpPr>
          <p:nvPr/>
        </p:nvSpPr>
        <p:spPr bwMode="auto">
          <a:xfrm flipH="1" flipV="1">
            <a:off x="2590800" y="4343400"/>
            <a:ext cx="304800" cy="9906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18131" name="Rectangle 19"/>
          <p:cNvSpPr>
            <a:spLocks noChangeArrowheads="1"/>
          </p:cNvSpPr>
          <p:nvPr/>
        </p:nvSpPr>
        <p:spPr bwMode="auto">
          <a:xfrm>
            <a:off x="65532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18132" name="Rectangle 20"/>
          <p:cNvSpPr>
            <a:spLocks noChangeArrowheads="1"/>
          </p:cNvSpPr>
          <p:nvPr/>
        </p:nvSpPr>
        <p:spPr bwMode="auto">
          <a:xfrm>
            <a:off x="6780213" y="3810000"/>
            <a:ext cx="974725" cy="581025"/>
          </a:xfrm>
          <a:prstGeom prst="rect">
            <a:avLst/>
          </a:prstGeom>
          <a:noFill/>
          <a:ln w="9525">
            <a:noFill/>
            <a:miter lim="800000"/>
            <a:headEnd/>
            <a:tailEnd/>
          </a:ln>
        </p:spPr>
        <p:txBody>
          <a:bodyPr wrap="none">
            <a:prstTxWarp prst="textNoShape">
              <a:avLst/>
            </a:prstTxWarp>
            <a:spAutoFit/>
          </a:bodyPr>
          <a:lstStyle/>
          <a:p>
            <a:pPr algn="ctr"/>
            <a:r>
              <a:rPr lang="en-US" sz="1600"/>
              <a:t>Forecast</a:t>
            </a:r>
          </a:p>
          <a:p>
            <a:pPr algn="ctr"/>
            <a:r>
              <a:rPr lang="en-US" sz="1600"/>
              <a:t>Model</a:t>
            </a:r>
            <a:endParaRPr lang="en-US"/>
          </a:p>
        </p:txBody>
      </p:sp>
      <p:sp>
        <p:nvSpPr>
          <p:cNvPr id="218133" name="Line 21"/>
          <p:cNvSpPr>
            <a:spLocks noChangeShapeType="1"/>
          </p:cNvSpPr>
          <p:nvPr/>
        </p:nvSpPr>
        <p:spPr bwMode="auto">
          <a:xfrm>
            <a:off x="61722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34" name="Line 22"/>
          <p:cNvSpPr>
            <a:spLocks noChangeShapeType="1"/>
          </p:cNvSpPr>
          <p:nvPr/>
        </p:nvSpPr>
        <p:spPr bwMode="auto">
          <a:xfrm>
            <a:off x="152400" y="4114800"/>
            <a:ext cx="17526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35" name="Line 23"/>
          <p:cNvSpPr>
            <a:spLocks noChangeShapeType="1"/>
          </p:cNvSpPr>
          <p:nvPr/>
        </p:nvSpPr>
        <p:spPr bwMode="auto">
          <a:xfrm>
            <a:off x="8077200" y="41148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18136" name="Rectangle 24"/>
          <p:cNvSpPr>
            <a:spLocks noChangeArrowheads="1"/>
          </p:cNvSpPr>
          <p:nvPr/>
        </p:nvSpPr>
        <p:spPr bwMode="auto">
          <a:xfrm>
            <a:off x="381000" y="2057400"/>
            <a:ext cx="3656846" cy="646331"/>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observations </a:t>
            </a:r>
            <a:r>
              <a:rPr lang="en-US" dirty="0">
                <a:solidFill>
                  <a:srgbClr val="FF0000"/>
                </a:solidFill>
              </a:rPr>
              <a:t>have errors,</a:t>
            </a:r>
          </a:p>
          <a:p>
            <a:r>
              <a:rPr lang="en-US" dirty="0">
                <a:solidFill>
                  <a:srgbClr val="FF0000"/>
                </a:solidFill>
              </a:rPr>
              <a:t>and they aren’t available everywhere</a:t>
            </a:r>
          </a:p>
        </p:txBody>
      </p:sp>
      <p:sp>
        <p:nvSpPr>
          <p:cNvPr id="218137" name="Line 25"/>
          <p:cNvSpPr>
            <a:spLocks noChangeShapeType="1"/>
          </p:cNvSpPr>
          <p:nvPr/>
        </p:nvSpPr>
        <p:spPr bwMode="auto">
          <a:xfrm>
            <a:off x="2819400" y="2743200"/>
            <a:ext cx="533400" cy="3048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r>
              <a:rPr lang="en-US" dirty="0" smtClean="0"/>
              <a:t>How we think about the process of generating an initial ensemble</a:t>
            </a:r>
            <a:endParaRPr lang="en-US" dirty="0"/>
          </a:p>
        </p:txBody>
      </p:sp>
      <p:sp>
        <p:nvSpPr>
          <p:cNvPr id="222211" name="Rectangle 3"/>
          <p:cNvSpPr>
            <a:spLocks noChangeArrowheads="1"/>
          </p:cNvSpPr>
          <p:nvPr/>
        </p:nvSpPr>
        <p:spPr bwMode="auto">
          <a:xfrm>
            <a:off x="33528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22212" name="Rectangle 4"/>
          <p:cNvSpPr>
            <a:spLocks noChangeArrowheads="1"/>
          </p:cNvSpPr>
          <p:nvPr/>
        </p:nvSpPr>
        <p:spPr bwMode="auto">
          <a:xfrm>
            <a:off x="3429000" y="3810000"/>
            <a:ext cx="1268413" cy="581025"/>
          </a:xfrm>
          <a:prstGeom prst="rect">
            <a:avLst/>
          </a:prstGeom>
          <a:noFill/>
          <a:ln w="9525">
            <a:noFill/>
            <a:miter lim="800000"/>
            <a:headEnd/>
            <a:tailEnd/>
          </a:ln>
        </p:spPr>
        <p:txBody>
          <a:bodyPr wrap="none">
            <a:prstTxWarp prst="textNoShape">
              <a:avLst/>
            </a:prstTxWarp>
            <a:spAutoFit/>
          </a:bodyPr>
          <a:lstStyle/>
          <a:p>
            <a:pPr algn="ctr"/>
            <a:r>
              <a:rPr lang="en-US" sz="1600"/>
              <a:t>Data</a:t>
            </a:r>
          </a:p>
          <a:p>
            <a:pPr algn="ctr"/>
            <a:r>
              <a:rPr lang="en-US" sz="1600"/>
              <a:t>Assimilation</a:t>
            </a:r>
            <a:endParaRPr lang="en-US"/>
          </a:p>
        </p:txBody>
      </p:sp>
      <p:sp>
        <p:nvSpPr>
          <p:cNvPr id="222213" name="Line 5"/>
          <p:cNvSpPr>
            <a:spLocks noChangeShapeType="1"/>
          </p:cNvSpPr>
          <p:nvPr/>
        </p:nvSpPr>
        <p:spPr bwMode="auto">
          <a:xfrm>
            <a:off x="19812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14" name="Line 6"/>
          <p:cNvSpPr>
            <a:spLocks noChangeShapeType="1"/>
          </p:cNvSpPr>
          <p:nvPr/>
        </p:nvSpPr>
        <p:spPr bwMode="auto">
          <a:xfrm>
            <a:off x="19812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15" name="Rectangle 7"/>
          <p:cNvSpPr>
            <a:spLocks noChangeArrowheads="1"/>
          </p:cNvSpPr>
          <p:nvPr/>
        </p:nvSpPr>
        <p:spPr bwMode="auto">
          <a:xfrm>
            <a:off x="1905000" y="3962400"/>
            <a:ext cx="1093788" cy="304800"/>
          </a:xfrm>
          <a:prstGeom prst="rect">
            <a:avLst/>
          </a:prstGeom>
          <a:noFill/>
          <a:ln w="9525">
            <a:noFill/>
            <a:miter lim="800000"/>
            <a:headEnd/>
            <a:tailEnd/>
          </a:ln>
        </p:spPr>
        <p:txBody>
          <a:bodyPr wrap="none">
            <a:prstTxWarp prst="textNoShape">
              <a:avLst/>
            </a:prstTxWarp>
            <a:spAutoFit/>
          </a:bodyPr>
          <a:lstStyle/>
          <a:p>
            <a:r>
              <a:rPr lang="en-US" sz="1400"/>
              <a:t>First Guess</a:t>
            </a:r>
            <a:endParaRPr lang="en-US"/>
          </a:p>
        </p:txBody>
      </p:sp>
      <p:sp>
        <p:nvSpPr>
          <p:cNvPr id="222216" name="Line 8"/>
          <p:cNvSpPr>
            <a:spLocks noChangeShapeType="1"/>
          </p:cNvSpPr>
          <p:nvPr/>
        </p:nvSpPr>
        <p:spPr bwMode="auto">
          <a:xfrm>
            <a:off x="3505200" y="2895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17" name="Line 9"/>
          <p:cNvSpPr>
            <a:spLocks noChangeShapeType="1"/>
          </p:cNvSpPr>
          <p:nvPr/>
        </p:nvSpPr>
        <p:spPr bwMode="auto">
          <a:xfrm>
            <a:off x="3505200" y="3276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18" name="Rectangle 10"/>
          <p:cNvSpPr>
            <a:spLocks noChangeArrowheads="1"/>
          </p:cNvSpPr>
          <p:nvPr/>
        </p:nvSpPr>
        <p:spPr bwMode="auto">
          <a:xfrm>
            <a:off x="3352800" y="2895600"/>
            <a:ext cx="1381125" cy="336550"/>
          </a:xfrm>
          <a:prstGeom prst="rect">
            <a:avLst/>
          </a:prstGeom>
          <a:noFill/>
          <a:ln w="9525">
            <a:noFill/>
            <a:miter lim="800000"/>
            <a:headEnd/>
            <a:tailEnd/>
          </a:ln>
        </p:spPr>
        <p:txBody>
          <a:bodyPr wrap="none">
            <a:prstTxWarp prst="textNoShape">
              <a:avLst/>
            </a:prstTxWarp>
            <a:spAutoFit/>
          </a:bodyPr>
          <a:lstStyle/>
          <a:p>
            <a:pPr algn="ctr"/>
            <a:r>
              <a:rPr lang="en-US" sz="1600"/>
              <a:t>Observations</a:t>
            </a:r>
          </a:p>
        </p:txBody>
      </p:sp>
      <p:sp>
        <p:nvSpPr>
          <p:cNvPr id="222219" name="Line 11"/>
          <p:cNvSpPr>
            <a:spLocks noChangeShapeType="1"/>
          </p:cNvSpPr>
          <p:nvPr/>
        </p:nvSpPr>
        <p:spPr bwMode="auto">
          <a:xfrm>
            <a:off x="4114800" y="3352800"/>
            <a:ext cx="0" cy="228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2220" name="Line 12"/>
          <p:cNvSpPr>
            <a:spLocks noChangeShapeType="1"/>
          </p:cNvSpPr>
          <p:nvPr/>
        </p:nvSpPr>
        <p:spPr bwMode="auto">
          <a:xfrm>
            <a:off x="51816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21" name="Line 13"/>
          <p:cNvSpPr>
            <a:spLocks noChangeShapeType="1"/>
          </p:cNvSpPr>
          <p:nvPr/>
        </p:nvSpPr>
        <p:spPr bwMode="auto">
          <a:xfrm>
            <a:off x="51816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2222" name="Rectangle 14"/>
          <p:cNvSpPr>
            <a:spLocks noChangeArrowheads="1"/>
          </p:cNvSpPr>
          <p:nvPr/>
        </p:nvSpPr>
        <p:spPr bwMode="auto">
          <a:xfrm>
            <a:off x="5257800" y="3962400"/>
            <a:ext cx="846138" cy="304800"/>
          </a:xfrm>
          <a:prstGeom prst="rect">
            <a:avLst/>
          </a:prstGeom>
          <a:noFill/>
          <a:ln w="9525">
            <a:noFill/>
            <a:miter lim="800000"/>
            <a:headEnd/>
            <a:tailEnd/>
          </a:ln>
        </p:spPr>
        <p:txBody>
          <a:bodyPr wrap="none">
            <a:prstTxWarp prst="textNoShape">
              <a:avLst/>
            </a:prstTxWarp>
            <a:spAutoFit/>
          </a:bodyPr>
          <a:lstStyle/>
          <a:p>
            <a:r>
              <a:rPr lang="en-US" sz="1400"/>
              <a:t>Analysis</a:t>
            </a:r>
            <a:endParaRPr lang="en-US"/>
          </a:p>
        </p:txBody>
      </p:sp>
      <p:sp>
        <p:nvSpPr>
          <p:cNvPr id="222223" name="Line 15"/>
          <p:cNvSpPr>
            <a:spLocks noChangeShapeType="1"/>
          </p:cNvSpPr>
          <p:nvPr/>
        </p:nvSpPr>
        <p:spPr bwMode="auto">
          <a:xfrm>
            <a:off x="4876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2224" name="Line 16"/>
          <p:cNvSpPr>
            <a:spLocks noChangeShapeType="1"/>
          </p:cNvSpPr>
          <p:nvPr/>
        </p:nvSpPr>
        <p:spPr bwMode="auto">
          <a:xfrm>
            <a:off x="2971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2225" name="Rectangle 17"/>
          <p:cNvSpPr>
            <a:spLocks noChangeArrowheads="1"/>
          </p:cNvSpPr>
          <p:nvPr/>
        </p:nvSpPr>
        <p:spPr bwMode="auto">
          <a:xfrm>
            <a:off x="1395413" y="5407025"/>
            <a:ext cx="4786312" cy="7016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this will inevitably have some errors, else</a:t>
            </a:r>
          </a:p>
          <a:p>
            <a:r>
              <a:rPr lang="en-US" sz="2000">
                <a:solidFill>
                  <a:srgbClr val="FF0000"/>
                </a:solidFill>
              </a:rPr>
              <a:t>why assimilate new observations?</a:t>
            </a:r>
            <a:endParaRPr lang="en-US">
              <a:solidFill>
                <a:srgbClr val="FF0000"/>
              </a:solidFill>
            </a:endParaRPr>
          </a:p>
        </p:txBody>
      </p:sp>
      <p:sp>
        <p:nvSpPr>
          <p:cNvPr id="222226" name="Line 18"/>
          <p:cNvSpPr>
            <a:spLocks noChangeShapeType="1"/>
          </p:cNvSpPr>
          <p:nvPr/>
        </p:nvSpPr>
        <p:spPr bwMode="auto">
          <a:xfrm flipH="1" flipV="1">
            <a:off x="2590800" y="4343400"/>
            <a:ext cx="304800" cy="9906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2227" name="Rectangle 19"/>
          <p:cNvSpPr>
            <a:spLocks noChangeArrowheads="1"/>
          </p:cNvSpPr>
          <p:nvPr/>
        </p:nvSpPr>
        <p:spPr bwMode="auto">
          <a:xfrm>
            <a:off x="381000" y="2057400"/>
            <a:ext cx="3656846" cy="646331"/>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observations have errors,</a:t>
            </a:r>
          </a:p>
          <a:p>
            <a:r>
              <a:rPr lang="en-US" dirty="0" smtClean="0">
                <a:solidFill>
                  <a:srgbClr val="FF0000"/>
                </a:solidFill>
              </a:rPr>
              <a:t>and they aren’t available everywhere</a:t>
            </a:r>
            <a:endParaRPr lang="en-US" dirty="0">
              <a:solidFill>
                <a:srgbClr val="FF0000"/>
              </a:solidFill>
            </a:endParaRPr>
          </a:p>
        </p:txBody>
      </p:sp>
      <p:sp>
        <p:nvSpPr>
          <p:cNvPr id="222228" name="Line 20"/>
          <p:cNvSpPr>
            <a:spLocks noChangeShapeType="1"/>
          </p:cNvSpPr>
          <p:nvPr/>
        </p:nvSpPr>
        <p:spPr bwMode="auto">
          <a:xfrm>
            <a:off x="2819400" y="2743200"/>
            <a:ext cx="533400" cy="3048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2229" name="Rectangle 21"/>
          <p:cNvSpPr>
            <a:spLocks noChangeArrowheads="1"/>
          </p:cNvSpPr>
          <p:nvPr/>
        </p:nvSpPr>
        <p:spPr bwMode="auto">
          <a:xfrm>
            <a:off x="65532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22230" name="Rectangle 22"/>
          <p:cNvSpPr>
            <a:spLocks noChangeArrowheads="1"/>
          </p:cNvSpPr>
          <p:nvPr/>
        </p:nvSpPr>
        <p:spPr bwMode="auto">
          <a:xfrm>
            <a:off x="6780213" y="3810000"/>
            <a:ext cx="974725" cy="581025"/>
          </a:xfrm>
          <a:prstGeom prst="rect">
            <a:avLst/>
          </a:prstGeom>
          <a:noFill/>
          <a:ln w="9525">
            <a:noFill/>
            <a:miter lim="800000"/>
            <a:headEnd/>
            <a:tailEnd/>
          </a:ln>
        </p:spPr>
        <p:txBody>
          <a:bodyPr wrap="none">
            <a:prstTxWarp prst="textNoShape">
              <a:avLst/>
            </a:prstTxWarp>
            <a:spAutoFit/>
          </a:bodyPr>
          <a:lstStyle/>
          <a:p>
            <a:pPr algn="ctr"/>
            <a:r>
              <a:rPr lang="en-US" sz="1600"/>
              <a:t>Forecast</a:t>
            </a:r>
          </a:p>
          <a:p>
            <a:pPr algn="ctr"/>
            <a:r>
              <a:rPr lang="en-US" sz="1600"/>
              <a:t>Model</a:t>
            </a:r>
            <a:endParaRPr lang="en-US"/>
          </a:p>
        </p:txBody>
      </p:sp>
      <p:sp>
        <p:nvSpPr>
          <p:cNvPr id="222231" name="Line 23"/>
          <p:cNvSpPr>
            <a:spLocks noChangeShapeType="1"/>
          </p:cNvSpPr>
          <p:nvPr/>
        </p:nvSpPr>
        <p:spPr bwMode="auto">
          <a:xfrm>
            <a:off x="61722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2232" name="Rectangle 24"/>
          <p:cNvSpPr>
            <a:spLocks noChangeArrowheads="1"/>
          </p:cNvSpPr>
          <p:nvPr/>
        </p:nvSpPr>
        <p:spPr bwMode="auto">
          <a:xfrm>
            <a:off x="5029200" y="1981200"/>
            <a:ext cx="2996471" cy="147732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hence the “initial condition”</a:t>
            </a:r>
          </a:p>
          <a:p>
            <a:r>
              <a:rPr lang="en-US" sz="1800" dirty="0">
                <a:solidFill>
                  <a:srgbClr val="FF0000"/>
                </a:solidFill>
              </a:rPr>
              <a:t>will inevitably have some </a:t>
            </a:r>
          </a:p>
          <a:p>
            <a:r>
              <a:rPr lang="en-US" sz="1800" dirty="0">
                <a:solidFill>
                  <a:srgbClr val="FF0000"/>
                </a:solidFill>
              </a:rPr>
              <a:t>error; </a:t>
            </a:r>
            <a:r>
              <a:rPr lang="en-US" sz="1800" b="1" dirty="0">
                <a:solidFill>
                  <a:srgbClr val="FF0000"/>
                </a:solidFill>
              </a:rPr>
              <a:t>it will inherit some</a:t>
            </a:r>
          </a:p>
          <a:p>
            <a:r>
              <a:rPr lang="en-US" sz="1800" b="1" dirty="0">
                <a:solidFill>
                  <a:srgbClr val="FF0000"/>
                </a:solidFill>
              </a:rPr>
              <a:t>characteristics of the forecast</a:t>
            </a:r>
          </a:p>
          <a:p>
            <a:r>
              <a:rPr lang="en-US" sz="1800" b="1" dirty="0">
                <a:solidFill>
                  <a:srgbClr val="FF0000"/>
                </a:solidFill>
              </a:rPr>
              <a:t>error and the</a:t>
            </a:r>
            <a:r>
              <a:rPr lang="en-US" sz="1800" b="1" dirty="0" smtClean="0">
                <a:solidFill>
                  <a:srgbClr val="FF0000"/>
                </a:solidFill>
              </a:rPr>
              <a:t> </a:t>
            </a:r>
            <a:r>
              <a:rPr lang="en-US" b="1" dirty="0" smtClean="0">
                <a:solidFill>
                  <a:srgbClr val="FF0000"/>
                </a:solidFill>
              </a:rPr>
              <a:t>observations</a:t>
            </a:r>
            <a:r>
              <a:rPr lang="en-US" sz="1800" b="1" dirty="0" smtClean="0">
                <a:solidFill>
                  <a:srgbClr val="FF0000"/>
                </a:solidFill>
              </a:rPr>
              <a:t>.</a:t>
            </a:r>
            <a:endParaRPr lang="en-US" b="1" dirty="0"/>
          </a:p>
        </p:txBody>
      </p:sp>
      <p:sp>
        <p:nvSpPr>
          <p:cNvPr id="222233" name="Line 25"/>
          <p:cNvSpPr>
            <a:spLocks noChangeShapeType="1"/>
          </p:cNvSpPr>
          <p:nvPr/>
        </p:nvSpPr>
        <p:spPr bwMode="auto">
          <a:xfrm>
            <a:off x="5638800" y="3429000"/>
            <a:ext cx="0" cy="4572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2234" name="Line 26"/>
          <p:cNvSpPr>
            <a:spLocks noChangeShapeType="1"/>
          </p:cNvSpPr>
          <p:nvPr/>
        </p:nvSpPr>
        <p:spPr bwMode="auto">
          <a:xfrm>
            <a:off x="8077200" y="41148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2235" name="Line 27"/>
          <p:cNvSpPr>
            <a:spLocks noChangeShapeType="1"/>
          </p:cNvSpPr>
          <p:nvPr/>
        </p:nvSpPr>
        <p:spPr bwMode="auto">
          <a:xfrm>
            <a:off x="76200" y="4114800"/>
            <a:ext cx="1828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normAutofit fontScale="90000"/>
          </a:bodyPr>
          <a:lstStyle/>
          <a:p>
            <a:r>
              <a:rPr lang="en-US" dirty="0" smtClean="0"/>
              <a:t>How we think about the process of generating an initial ensemble</a:t>
            </a:r>
            <a:endParaRPr lang="en-US" dirty="0"/>
          </a:p>
        </p:txBody>
      </p:sp>
      <p:sp>
        <p:nvSpPr>
          <p:cNvPr id="224259" name="Rectangle 3"/>
          <p:cNvSpPr>
            <a:spLocks noChangeArrowheads="1"/>
          </p:cNvSpPr>
          <p:nvPr/>
        </p:nvSpPr>
        <p:spPr bwMode="auto">
          <a:xfrm>
            <a:off x="33528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24260" name="Rectangle 4"/>
          <p:cNvSpPr>
            <a:spLocks noChangeArrowheads="1"/>
          </p:cNvSpPr>
          <p:nvPr/>
        </p:nvSpPr>
        <p:spPr bwMode="auto">
          <a:xfrm>
            <a:off x="3429000" y="3810000"/>
            <a:ext cx="1268413" cy="581025"/>
          </a:xfrm>
          <a:prstGeom prst="rect">
            <a:avLst/>
          </a:prstGeom>
          <a:noFill/>
          <a:ln w="9525">
            <a:noFill/>
            <a:miter lim="800000"/>
            <a:headEnd/>
            <a:tailEnd/>
          </a:ln>
        </p:spPr>
        <p:txBody>
          <a:bodyPr wrap="none">
            <a:prstTxWarp prst="textNoShape">
              <a:avLst/>
            </a:prstTxWarp>
            <a:spAutoFit/>
          </a:bodyPr>
          <a:lstStyle/>
          <a:p>
            <a:pPr algn="ctr"/>
            <a:r>
              <a:rPr lang="en-US" sz="1600"/>
              <a:t>Data</a:t>
            </a:r>
          </a:p>
          <a:p>
            <a:pPr algn="ctr"/>
            <a:r>
              <a:rPr lang="en-US" sz="1600"/>
              <a:t>Assimilation</a:t>
            </a:r>
            <a:endParaRPr lang="en-US"/>
          </a:p>
        </p:txBody>
      </p:sp>
      <p:sp>
        <p:nvSpPr>
          <p:cNvPr id="224261" name="Line 5"/>
          <p:cNvSpPr>
            <a:spLocks noChangeShapeType="1"/>
          </p:cNvSpPr>
          <p:nvPr/>
        </p:nvSpPr>
        <p:spPr bwMode="auto">
          <a:xfrm>
            <a:off x="19812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62" name="Line 6"/>
          <p:cNvSpPr>
            <a:spLocks noChangeShapeType="1"/>
          </p:cNvSpPr>
          <p:nvPr/>
        </p:nvSpPr>
        <p:spPr bwMode="auto">
          <a:xfrm>
            <a:off x="19812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63" name="Rectangle 7"/>
          <p:cNvSpPr>
            <a:spLocks noChangeArrowheads="1"/>
          </p:cNvSpPr>
          <p:nvPr/>
        </p:nvSpPr>
        <p:spPr bwMode="auto">
          <a:xfrm>
            <a:off x="1905000" y="3962400"/>
            <a:ext cx="1093788" cy="304800"/>
          </a:xfrm>
          <a:prstGeom prst="rect">
            <a:avLst/>
          </a:prstGeom>
          <a:noFill/>
          <a:ln w="9525">
            <a:noFill/>
            <a:miter lim="800000"/>
            <a:headEnd/>
            <a:tailEnd/>
          </a:ln>
        </p:spPr>
        <p:txBody>
          <a:bodyPr wrap="none">
            <a:prstTxWarp prst="textNoShape">
              <a:avLst/>
            </a:prstTxWarp>
            <a:spAutoFit/>
          </a:bodyPr>
          <a:lstStyle/>
          <a:p>
            <a:r>
              <a:rPr lang="en-US" sz="1400"/>
              <a:t>First Guess</a:t>
            </a:r>
            <a:endParaRPr lang="en-US"/>
          </a:p>
        </p:txBody>
      </p:sp>
      <p:sp>
        <p:nvSpPr>
          <p:cNvPr id="224264" name="Line 8"/>
          <p:cNvSpPr>
            <a:spLocks noChangeShapeType="1"/>
          </p:cNvSpPr>
          <p:nvPr/>
        </p:nvSpPr>
        <p:spPr bwMode="auto">
          <a:xfrm>
            <a:off x="3505200" y="2895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65" name="Line 9"/>
          <p:cNvSpPr>
            <a:spLocks noChangeShapeType="1"/>
          </p:cNvSpPr>
          <p:nvPr/>
        </p:nvSpPr>
        <p:spPr bwMode="auto">
          <a:xfrm>
            <a:off x="3505200" y="327660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66" name="Rectangle 10"/>
          <p:cNvSpPr>
            <a:spLocks noChangeArrowheads="1"/>
          </p:cNvSpPr>
          <p:nvPr/>
        </p:nvSpPr>
        <p:spPr bwMode="auto">
          <a:xfrm>
            <a:off x="3352800" y="2895600"/>
            <a:ext cx="1381125" cy="336550"/>
          </a:xfrm>
          <a:prstGeom prst="rect">
            <a:avLst/>
          </a:prstGeom>
          <a:noFill/>
          <a:ln w="9525">
            <a:noFill/>
            <a:miter lim="800000"/>
            <a:headEnd/>
            <a:tailEnd/>
          </a:ln>
        </p:spPr>
        <p:txBody>
          <a:bodyPr wrap="none">
            <a:prstTxWarp prst="textNoShape">
              <a:avLst/>
            </a:prstTxWarp>
            <a:spAutoFit/>
          </a:bodyPr>
          <a:lstStyle/>
          <a:p>
            <a:pPr algn="ctr"/>
            <a:r>
              <a:rPr lang="en-US" sz="1600"/>
              <a:t>Observations</a:t>
            </a:r>
          </a:p>
        </p:txBody>
      </p:sp>
      <p:sp>
        <p:nvSpPr>
          <p:cNvPr id="224267" name="Line 11"/>
          <p:cNvSpPr>
            <a:spLocks noChangeShapeType="1"/>
          </p:cNvSpPr>
          <p:nvPr/>
        </p:nvSpPr>
        <p:spPr bwMode="auto">
          <a:xfrm>
            <a:off x="4114800" y="3352800"/>
            <a:ext cx="0" cy="228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68" name="Line 12"/>
          <p:cNvSpPr>
            <a:spLocks noChangeShapeType="1"/>
          </p:cNvSpPr>
          <p:nvPr/>
        </p:nvSpPr>
        <p:spPr bwMode="auto">
          <a:xfrm>
            <a:off x="5181600" y="39624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69" name="Line 13"/>
          <p:cNvSpPr>
            <a:spLocks noChangeShapeType="1"/>
          </p:cNvSpPr>
          <p:nvPr/>
        </p:nvSpPr>
        <p:spPr bwMode="auto">
          <a:xfrm>
            <a:off x="5181600" y="4267200"/>
            <a:ext cx="990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4270" name="Rectangle 14"/>
          <p:cNvSpPr>
            <a:spLocks noChangeArrowheads="1"/>
          </p:cNvSpPr>
          <p:nvPr/>
        </p:nvSpPr>
        <p:spPr bwMode="auto">
          <a:xfrm>
            <a:off x="5257800" y="3962400"/>
            <a:ext cx="846138" cy="304800"/>
          </a:xfrm>
          <a:prstGeom prst="rect">
            <a:avLst/>
          </a:prstGeom>
          <a:noFill/>
          <a:ln w="9525">
            <a:noFill/>
            <a:miter lim="800000"/>
            <a:headEnd/>
            <a:tailEnd/>
          </a:ln>
        </p:spPr>
        <p:txBody>
          <a:bodyPr wrap="none">
            <a:prstTxWarp prst="textNoShape">
              <a:avLst/>
            </a:prstTxWarp>
            <a:spAutoFit/>
          </a:bodyPr>
          <a:lstStyle/>
          <a:p>
            <a:r>
              <a:rPr lang="en-US" sz="1400"/>
              <a:t>Analysis</a:t>
            </a:r>
            <a:endParaRPr lang="en-US"/>
          </a:p>
        </p:txBody>
      </p:sp>
      <p:sp>
        <p:nvSpPr>
          <p:cNvPr id="224271" name="Line 15"/>
          <p:cNvSpPr>
            <a:spLocks noChangeShapeType="1"/>
          </p:cNvSpPr>
          <p:nvPr/>
        </p:nvSpPr>
        <p:spPr bwMode="auto">
          <a:xfrm>
            <a:off x="4876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72" name="Line 16"/>
          <p:cNvSpPr>
            <a:spLocks noChangeShapeType="1"/>
          </p:cNvSpPr>
          <p:nvPr/>
        </p:nvSpPr>
        <p:spPr bwMode="auto">
          <a:xfrm>
            <a:off x="29718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73" name="Rectangle 17"/>
          <p:cNvSpPr>
            <a:spLocks noChangeArrowheads="1"/>
          </p:cNvSpPr>
          <p:nvPr/>
        </p:nvSpPr>
        <p:spPr bwMode="auto">
          <a:xfrm>
            <a:off x="1395413" y="5407025"/>
            <a:ext cx="4786312" cy="7016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this will inevitably have some errors, else</a:t>
            </a:r>
          </a:p>
          <a:p>
            <a:r>
              <a:rPr lang="en-US" sz="2000">
                <a:solidFill>
                  <a:srgbClr val="FF0000"/>
                </a:solidFill>
              </a:rPr>
              <a:t>why assimilate new observations?</a:t>
            </a:r>
            <a:endParaRPr lang="en-US">
              <a:solidFill>
                <a:srgbClr val="FF0000"/>
              </a:solidFill>
            </a:endParaRPr>
          </a:p>
        </p:txBody>
      </p:sp>
      <p:sp>
        <p:nvSpPr>
          <p:cNvPr id="224274" name="Line 18"/>
          <p:cNvSpPr>
            <a:spLocks noChangeShapeType="1"/>
          </p:cNvSpPr>
          <p:nvPr/>
        </p:nvSpPr>
        <p:spPr bwMode="auto">
          <a:xfrm flipH="1" flipV="1">
            <a:off x="2590800" y="4343400"/>
            <a:ext cx="304800" cy="9906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4275" name="Rectangle 19"/>
          <p:cNvSpPr>
            <a:spLocks noChangeArrowheads="1"/>
          </p:cNvSpPr>
          <p:nvPr/>
        </p:nvSpPr>
        <p:spPr bwMode="auto">
          <a:xfrm>
            <a:off x="381000" y="2057400"/>
            <a:ext cx="3656846" cy="646331"/>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observations have errors,</a:t>
            </a:r>
          </a:p>
          <a:p>
            <a:r>
              <a:rPr lang="en-US" dirty="0" smtClean="0">
                <a:solidFill>
                  <a:srgbClr val="FF0000"/>
                </a:solidFill>
              </a:rPr>
              <a:t>and they aren’t available everywhere</a:t>
            </a:r>
            <a:endParaRPr lang="en-US" dirty="0">
              <a:solidFill>
                <a:srgbClr val="FF0000"/>
              </a:solidFill>
            </a:endParaRPr>
          </a:p>
        </p:txBody>
      </p:sp>
      <p:sp>
        <p:nvSpPr>
          <p:cNvPr id="224276" name="Line 20"/>
          <p:cNvSpPr>
            <a:spLocks noChangeShapeType="1"/>
          </p:cNvSpPr>
          <p:nvPr/>
        </p:nvSpPr>
        <p:spPr bwMode="auto">
          <a:xfrm>
            <a:off x="2819400" y="2743200"/>
            <a:ext cx="533400" cy="3048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4277" name="Rectangle 21"/>
          <p:cNvSpPr>
            <a:spLocks noChangeArrowheads="1"/>
          </p:cNvSpPr>
          <p:nvPr/>
        </p:nvSpPr>
        <p:spPr bwMode="auto">
          <a:xfrm>
            <a:off x="6553200" y="3657600"/>
            <a:ext cx="14478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24278" name="Rectangle 22"/>
          <p:cNvSpPr>
            <a:spLocks noChangeArrowheads="1"/>
          </p:cNvSpPr>
          <p:nvPr/>
        </p:nvSpPr>
        <p:spPr bwMode="auto">
          <a:xfrm>
            <a:off x="6780213" y="3810000"/>
            <a:ext cx="974725" cy="581025"/>
          </a:xfrm>
          <a:prstGeom prst="rect">
            <a:avLst/>
          </a:prstGeom>
          <a:noFill/>
          <a:ln w="9525">
            <a:noFill/>
            <a:miter lim="800000"/>
            <a:headEnd/>
            <a:tailEnd/>
          </a:ln>
        </p:spPr>
        <p:txBody>
          <a:bodyPr wrap="none">
            <a:prstTxWarp prst="textNoShape">
              <a:avLst/>
            </a:prstTxWarp>
            <a:spAutoFit/>
          </a:bodyPr>
          <a:lstStyle/>
          <a:p>
            <a:pPr algn="ctr"/>
            <a:r>
              <a:rPr lang="en-US" sz="1600"/>
              <a:t>Forecast</a:t>
            </a:r>
          </a:p>
          <a:p>
            <a:pPr algn="ctr"/>
            <a:r>
              <a:rPr lang="en-US" sz="1600"/>
              <a:t>Model</a:t>
            </a:r>
            <a:endParaRPr lang="en-US"/>
          </a:p>
        </p:txBody>
      </p:sp>
      <p:sp>
        <p:nvSpPr>
          <p:cNvPr id="224279" name="Line 23"/>
          <p:cNvSpPr>
            <a:spLocks noChangeShapeType="1"/>
          </p:cNvSpPr>
          <p:nvPr/>
        </p:nvSpPr>
        <p:spPr bwMode="auto">
          <a:xfrm>
            <a:off x="6172200" y="4114800"/>
            <a:ext cx="304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80" name="Rectangle 24"/>
          <p:cNvSpPr>
            <a:spLocks noChangeArrowheads="1"/>
          </p:cNvSpPr>
          <p:nvPr/>
        </p:nvSpPr>
        <p:spPr bwMode="auto">
          <a:xfrm>
            <a:off x="5029200" y="1981200"/>
            <a:ext cx="2996471" cy="147732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hence the “initial condition”</a:t>
            </a:r>
          </a:p>
          <a:p>
            <a:r>
              <a:rPr lang="en-US" sz="1800" dirty="0">
                <a:solidFill>
                  <a:srgbClr val="FF0000"/>
                </a:solidFill>
              </a:rPr>
              <a:t>will inevitably have some </a:t>
            </a:r>
          </a:p>
          <a:p>
            <a:r>
              <a:rPr lang="en-US" sz="1800" dirty="0">
                <a:solidFill>
                  <a:srgbClr val="FF0000"/>
                </a:solidFill>
              </a:rPr>
              <a:t>error; </a:t>
            </a:r>
            <a:r>
              <a:rPr lang="en-US" sz="1800" b="1" dirty="0">
                <a:solidFill>
                  <a:srgbClr val="FF0000"/>
                </a:solidFill>
              </a:rPr>
              <a:t>it will inherit some</a:t>
            </a:r>
          </a:p>
          <a:p>
            <a:r>
              <a:rPr lang="en-US" sz="1800" b="1" dirty="0">
                <a:solidFill>
                  <a:srgbClr val="FF0000"/>
                </a:solidFill>
              </a:rPr>
              <a:t>characteristics of the forecast</a:t>
            </a:r>
          </a:p>
          <a:p>
            <a:r>
              <a:rPr lang="en-US" sz="1800" b="1" dirty="0">
                <a:solidFill>
                  <a:srgbClr val="FF0000"/>
                </a:solidFill>
              </a:rPr>
              <a:t>error and the</a:t>
            </a:r>
            <a:r>
              <a:rPr lang="en-US" sz="1800" b="1" dirty="0" smtClean="0">
                <a:solidFill>
                  <a:srgbClr val="FF0000"/>
                </a:solidFill>
              </a:rPr>
              <a:t> observations.</a:t>
            </a:r>
            <a:endParaRPr lang="en-US" b="1" dirty="0"/>
          </a:p>
        </p:txBody>
      </p:sp>
      <p:sp>
        <p:nvSpPr>
          <p:cNvPr id="224281" name="Line 25"/>
          <p:cNvSpPr>
            <a:spLocks noChangeShapeType="1"/>
          </p:cNvSpPr>
          <p:nvPr/>
        </p:nvSpPr>
        <p:spPr bwMode="auto">
          <a:xfrm>
            <a:off x="5638800" y="3429000"/>
            <a:ext cx="0" cy="4572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224282" name="Line 26"/>
          <p:cNvSpPr>
            <a:spLocks noChangeShapeType="1"/>
          </p:cNvSpPr>
          <p:nvPr/>
        </p:nvSpPr>
        <p:spPr bwMode="auto">
          <a:xfrm>
            <a:off x="8077200" y="41148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83" name="Line 27"/>
          <p:cNvSpPr>
            <a:spLocks noChangeShapeType="1"/>
          </p:cNvSpPr>
          <p:nvPr/>
        </p:nvSpPr>
        <p:spPr bwMode="auto">
          <a:xfrm>
            <a:off x="76200" y="4114800"/>
            <a:ext cx="1828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24284" name="Rectangle 28"/>
          <p:cNvSpPr>
            <a:spLocks noChangeArrowheads="1"/>
          </p:cNvSpPr>
          <p:nvPr/>
        </p:nvSpPr>
        <p:spPr bwMode="auto">
          <a:xfrm>
            <a:off x="6934200" y="4724400"/>
            <a:ext cx="2078038" cy="2014538"/>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rPr>
              <a:t>and of course</a:t>
            </a:r>
          </a:p>
          <a:p>
            <a:r>
              <a:rPr lang="en-US" sz="1800">
                <a:solidFill>
                  <a:srgbClr val="FF0000"/>
                </a:solidFill>
              </a:rPr>
              <a:t>errors tend to</a:t>
            </a:r>
          </a:p>
          <a:p>
            <a:r>
              <a:rPr lang="en-US" sz="1800">
                <a:solidFill>
                  <a:srgbClr val="FF0000"/>
                </a:solidFill>
              </a:rPr>
              <a:t>grow with time, </a:t>
            </a:r>
          </a:p>
          <a:p>
            <a:r>
              <a:rPr lang="en-US" sz="1800">
                <a:solidFill>
                  <a:srgbClr val="FF0000"/>
                </a:solidFill>
              </a:rPr>
              <a:t>so it’d be helpful</a:t>
            </a:r>
          </a:p>
          <a:p>
            <a:r>
              <a:rPr lang="en-US" sz="1800">
                <a:solidFill>
                  <a:srgbClr val="FF0000"/>
                </a:solidFill>
              </a:rPr>
              <a:t>to have a sense</a:t>
            </a:r>
          </a:p>
          <a:p>
            <a:r>
              <a:rPr lang="en-US" sz="1800">
                <a:solidFill>
                  <a:srgbClr val="FF0000"/>
                </a:solidFill>
              </a:rPr>
              <a:t>of the diversity of</a:t>
            </a:r>
          </a:p>
          <a:p>
            <a:r>
              <a:rPr lang="en-US" sz="1800">
                <a:solidFill>
                  <a:srgbClr val="FF0000"/>
                </a:solidFill>
              </a:rPr>
              <a:t>possible outcomes</a:t>
            </a:r>
            <a:endParaRPr lang="en-US"/>
          </a:p>
        </p:txBody>
      </p:sp>
      <p:sp>
        <p:nvSpPr>
          <p:cNvPr id="224285" name="Line 29"/>
          <p:cNvSpPr>
            <a:spLocks noChangeShapeType="1"/>
          </p:cNvSpPr>
          <p:nvPr/>
        </p:nvSpPr>
        <p:spPr bwMode="auto">
          <a:xfrm flipH="1" flipV="1">
            <a:off x="8229600" y="4267200"/>
            <a:ext cx="0" cy="4572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enkf"/>
          <p:cNvPicPr>
            <a:picLocks noChangeAspect="1" noChangeArrowheads="1"/>
          </p:cNvPicPr>
          <p:nvPr/>
        </p:nvPicPr>
        <p:blipFill>
          <a:blip r:embed="rId3"/>
          <a:srcRect/>
          <a:stretch>
            <a:fillRect/>
          </a:stretch>
        </p:blipFill>
        <p:spPr bwMode="auto">
          <a:xfrm>
            <a:off x="304800" y="0"/>
            <a:ext cx="7280275" cy="10829925"/>
          </a:xfrm>
          <a:prstGeom prst="rect">
            <a:avLst/>
          </a:prstGeom>
          <a:noFill/>
          <a:ln w="9525">
            <a:noFill/>
            <a:miter lim="800000"/>
            <a:headEnd/>
            <a:tailEnd/>
          </a:ln>
        </p:spPr>
      </p:pic>
      <p:sp>
        <p:nvSpPr>
          <p:cNvPr id="63491" name="Text Box 3"/>
          <p:cNvSpPr txBox="1">
            <a:spLocks noChangeArrowheads="1"/>
          </p:cNvSpPr>
          <p:nvPr/>
        </p:nvSpPr>
        <p:spPr bwMode="auto">
          <a:xfrm>
            <a:off x="160990" y="0"/>
            <a:ext cx="8882998" cy="1015663"/>
          </a:xfrm>
          <a:prstGeom prst="rect">
            <a:avLst/>
          </a:prstGeom>
          <a:noFill/>
          <a:ln w="9525">
            <a:noFill/>
            <a:miter lim="800000"/>
            <a:headEnd/>
            <a:tailEnd/>
          </a:ln>
        </p:spPr>
        <p:txBody>
          <a:bodyPr wrap="square">
            <a:prstTxWarp prst="textNoShape">
              <a:avLst/>
            </a:prstTxWarp>
            <a:spAutoFit/>
          </a:bodyPr>
          <a:lstStyle/>
          <a:p>
            <a:pPr algn="ctr"/>
            <a:r>
              <a:rPr lang="en-US" sz="3600" dirty="0" err="1" smtClean="0">
                <a:latin typeface="Calibri" charset="0"/>
                <a:ea typeface="Calibri" charset="0"/>
                <a:cs typeface="Calibri" charset="0"/>
              </a:rPr>
              <a:t>EnKF</a:t>
            </a:r>
            <a:r>
              <a:rPr lang="en-US" sz="3600" dirty="0" smtClean="0">
                <a:latin typeface="Calibri" charset="0"/>
                <a:ea typeface="Calibri" charset="0"/>
                <a:cs typeface="Calibri" charset="0"/>
              </a:rPr>
              <a:t> (Ensemble </a:t>
            </a:r>
            <a:r>
              <a:rPr lang="en-US" sz="3600" dirty="0" err="1" smtClean="0">
                <a:latin typeface="Calibri" charset="0"/>
                <a:ea typeface="Calibri" charset="0"/>
                <a:cs typeface="Calibri" charset="0"/>
              </a:rPr>
              <a:t>Kalman</a:t>
            </a:r>
            <a:r>
              <a:rPr lang="en-US" sz="3600" dirty="0" smtClean="0">
                <a:latin typeface="Calibri" charset="0"/>
                <a:ea typeface="Calibri" charset="0"/>
                <a:cs typeface="Calibri" charset="0"/>
              </a:rPr>
              <a:t> Filter)</a:t>
            </a:r>
          </a:p>
          <a:p>
            <a:pPr algn="ctr"/>
            <a:r>
              <a:rPr lang="en-US" sz="2400" dirty="0" smtClean="0">
                <a:latin typeface="Calibri" charset="0"/>
                <a:ea typeface="Calibri" charset="0"/>
                <a:cs typeface="Calibri" charset="0"/>
              </a:rPr>
              <a:t>naturally simulates uncertainty in observations, prior forecast</a:t>
            </a:r>
            <a:endParaRPr lang="en-US" sz="2400" dirty="0">
              <a:latin typeface="Calibri" charset="0"/>
              <a:ea typeface="Calibri" charset="0"/>
              <a:cs typeface="Calibri" charset="0"/>
            </a:endParaRPr>
          </a:p>
        </p:txBody>
      </p:sp>
      <p:sp>
        <p:nvSpPr>
          <p:cNvPr id="63492" name="Text Box 4"/>
          <p:cNvSpPr txBox="1">
            <a:spLocks noChangeArrowheads="1"/>
          </p:cNvSpPr>
          <p:nvPr/>
        </p:nvSpPr>
        <p:spPr bwMode="auto">
          <a:xfrm>
            <a:off x="7543800" y="4114800"/>
            <a:ext cx="1500188" cy="2032000"/>
          </a:xfrm>
          <a:prstGeom prst="rect">
            <a:avLst/>
          </a:prstGeom>
          <a:noFill/>
          <a:ln w="9525">
            <a:noFill/>
            <a:miter lim="800000"/>
            <a:headEnd/>
            <a:tailEnd/>
          </a:ln>
        </p:spPr>
        <p:txBody>
          <a:bodyPr wrap="none">
            <a:prstTxWarp prst="textNoShape">
              <a:avLst/>
            </a:prstTxWarp>
            <a:spAutoFit/>
          </a:bodyPr>
          <a:lstStyle/>
          <a:p>
            <a:r>
              <a:rPr lang="en-US" sz="1400">
                <a:latin typeface="Calibri" charset="0"/>
                <a:ea typeface="Calibri" charset="0"/>
                <a:cs typeface="Calibri" charset="0"/>
              </a:rPr>
              <a:t>(This schematic</a:t>
            </a:r>
          </a:p>
          <a:p>
            <a:r>
              <a:rPr lang="en-US" sz="1400">
                <a:latin typeface="Calibri" charset="0"/>
                <a:ea typeface="Calibri" charset="0"/>
                <a:cs typeface="Calibri" charset="0"/>
              </a:rPr>
              <a:t>is a bit of an</a:t>
            </a:r>
          </a:p>
          <a:p>
            <a:r>
              <a:rPr lang="en-US" sz="1400">
                <a:latin typeface="Calibri" charset="0"/>
                <a:ea typeface="Calibri" charset="0"/>
                <a:cs typeface="Calibri" charset="0"/>
              </a:rPr>
              <a:t>inappropriate</a:t>
            </a:r>
          </a:p>
          <a:p>
            <a:r>
              <a:rPr lang="en-US" sz="1400">
                <a:latin typeface="Calibri" charset="0"/>
                <a:ea typeface="Calibri" charset="0"/>
                <a:cs typeface="Calibri" charset="0"/>
              </a:rPr>
              <a:t>simplification, </a:t>
            </a:r>
          </a:p>
          <a:p>
            <a:r>
              <a:rPr lang="en-US" sz="1400">
                <a:latin typeface="Calibri" charset="0"/>
                <a:ea typeface="Calibri" charset="0"/>
                <a:cs typeface="Calibri" charset="0"/>
              </a:rPr>
              <a:t>for EnKF uses</a:t>
            </a:r>
          </a:p>
          <a:p>
            <a:r>
              <a:rPr lang="en-US" sz="1400">
                <a:latin typeface="Calibri" charset="0"/>
                <a:ea typeface="Calibri" charset="0"/>
                <a:cs typeface="Calibri" charset="0"/>
              </a:rPr>
              <a:t>every member</a:t>
            </a:r>
          </a:p>
          <a:p>
            <a:r>
              <a:rPr lang="en-US" sz="1400">
                <a:latin typeface="Calibri" charset="0"/>
                <a:ea typeface="Calibri" charset="0"/>
                <a:cs typeface="Calibri" charset="0"/>
              </a:rPr>
              <a:t>to estimate</a:t>
            </a:r>
          </a:p>
          <a:p>
            <a:r>
              <a:rPr lang="en-US" sz="1400">
                <a:latin typeface="Calibri" charset="0"/>
                <a:ea typeface="Calibri" charset="0"/>
                <a:cs typeface="Calibri" charset="0"/>
              </a:rPr>
              <a:t>background-</a:t>
            </a:r>
          </a:p>
          <a:p>
            <a:r>
              <a:rPr lang="en-US" sz="1400">
                <a:latin typeface="Calibri" charset="0"/>
                <a:ea typeface="Calibri" charset="0"/>
                <a:cs typeface="Calibri" charset="0"/>
              </a:rPr>
              <a:t>error covariances)</a:t>
            </a:r>
          </a:p>
        </p:txBody>
      </p:sp>
      <p:sp>
        <p:nvSpPr>
          <p:cNvPr id="6" name="Slide Number Placeholder 5"/>
          <p:cNvSpPr>
            <a:spLocks noGrp="1"/>
          </p:cNvSpPr>
          <p:nvPr>
            <p:ph type="sldNum" sz="quarter" idx="12"/>
          </p:nvPr>
        </p:nvSpPr>
        <p:spPr/>
        <p:txBody>
          <a:bodyPr/>
          <a:lstStyle/>
          <a:p>
            <a:fld id="{94CADB89-B021-134D-82E2-58C571785370}"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9885" y="227093"/>
            <a:ext cx="8356915" cy="756175"/>
          </a:xfrm>
        </p:spPr>
        <p:txBody>
          <a:bodyPr>
            <a:noAutofit/>
          </a:bodyPr>
          <a:lstStyle/>
          <a:p>
            <a:r>
              <a:rPr lang="en-US" sz="3200" dirty="0" smtClean="0"/>
              <a:t>Ensembles provide estimates of forecast error &amp; their correlation structure in the </a:t>
            </a:r>
            <a:r>
              <a:rPr lang="en-US" sz="3200" dirty="0" err="1" smtClean="0"/>
              <a:t>EnKF</a:t>
            </a:r>
            <a:endParaRPr lang="en-US" sz="3200" dirty="0"/>
          </a:p>
        </p:txBody>
      </p:sp>
      <p:sp>
        <p:nvSpPr>
          <p:cNvPr id="4" name="Slide Number Placeholder 3"/>
          <p:cNvSpPr>
            <a:spLocks noGrp="1"/>
          </p:cNvSpPr>
          <p:nvPr>
            <p:ph type="sldNum" sz="quarter" idx="12"/>
          </p:nvPr>
        </p:nvSpPr>
        <p:spPr/>
        <p:txBody>
          <a:bodyPr/>
          <a:lstStyle/>
          <a:p>
            <a:fld id="{0953EFEB-E091-F040-BF4E-D4A48B276029}" type="slidenum">
              <a:rPr lang="en-US" smtClean="0"/>
              <a:pPr/>
              <a:t>19</a:t>
            </a:fld>
            <a:endParaRPr lang="en-US"/>
          </a:p>
        </p:txBody>
      </p:sp>
      <p:pic>
        <p:nvPicPr>
          <p:cNvPr id="5" name="Picture 4" descr="fred_72h_ens.png"/>
          <p:cNvPicPr>
            <a:picLocks noChangeAspect="1"/>
          </p:cNvPicPr>
          <p:nvPr/>
        </p:nvPicPr>
        <p:blipFill>
          <a:blip r:embed="rId3"/>
          <a:srcRect l="10526" t="6920" r="7895" b="6920"/>
          <a:stretch>
            <a:fillRect/>
          </a:stretch>
        </p:blipFill>
        <p:spPr>
          <a:xfrm>
            <a:off x="2025379" y="1264218"/>
            <a:ext cx="6661421" cy="5350674"/>
          </a:xfrm>
          <a:prstGeom prst="rect">
            <a:avLst/>
          </a:prstGeom>
        </p:spPr>
      </p:pic>
      <p:sp>
        <p:nvSpPr>
          <p:cNvPr id="7" name="TextBox 6"/>
          <p:cNvSpPr txBox="1"/>
          <p:nvPr/>
        </p:nvSpPr>
        <p:spPr>
          <a:xfrm>
            <a:off x="164943" y="1422135"/>
            <a:ext cx="1860436" cy="4801315"/>
          </a:xfrm>
          <a:prstGeom prst="rect">
            <a:avLst/>
          </a:prstGeom>
          <a:noFill/>
          <a:ln>
            <a:solidFill>
              <a:schemeClr val="tx1"/>
            </a:solidFill>
          </a:ln>
          <a:effectLst>
            <a:outerShdw blurRad="50800" dist="38100" dir="2700000" algn="tl" rotWithShape="0">
              <a:srgbClr val="000000">
                <a:alpha val="43000"/>
              </a:srgbClr>
            </a:outerShdw>
          </a:effectLst>
        </p:spPr>
        <p:txBody>
          <a:bodyPr wrap="square" rtlCol="0">
            <a:spAutoFit/>
          </a:bodyPr>
          <a:lstStyle/>
          <a:p>
            <a:r>
              <a:rPr lang="en-US" dirty="0" smtClean="0"/>
              <a:t>here, 20-member ensemble of short-term</a:t>
            </a:r>
          </a:p>
          <a:p>
            <a:r>
              <a:rPr lang="en-US" dirty="0" smtClean="0"/>
              <a:t>forecasts, showing uncertainty</a:t>
            </a:r>
          </a:p>
          <a:p>
            <a:r>
              <a:rPr lang="en-US" dirty="0" smtClean="0"/>
              <a:t>in the forecast position and</a:t>
            </a:r>
          </a:p>
          <a:p>
            <a:r>
              <a:rPr lang="en-US" dirty="0" smtClean="0"/>
              <a:t>structure of a</a:t>
            </a:r>
          </a:p>
          <a:p>
            <a:r>
              <a:rPr lang="en-US" dirty="0" smtClean="0"/>
              <a:t>hurricane vortex.</a:t>
            </a:r>
          </a:p>
          <a:p>
            <a:endParaRPr lang="en-US" dirty="0" smtClean="0"/>
          </a:p>
          <a:p>
            <a:r>
              <a:rPr lang="en-US" dirty="0" smtClean="0"/>
              <a:t>Note, for example, more spread in MSLP</a:t>
            </a:r>
          </a:p>
          <a:p>
            <a:r>
              <a:rPr lang="en-US" dirty="0" smtClean="0"/>
              <a:t>in center of domain than on the edges.</a:t>
            </a:r>
          </a:p>
        </p:txBody>
      </p:sp>
      <p:cxnSp>
        <p:nvCxnSpPr>
          <p:cNvPr id="9" name="Straight Arrow Connector 8"/>
          <p:cNvCxnSpPr/>
          <p:nvPr/>
        </p:nvCxnSpPr>
        <p:spPr>
          <a:xfrm>
            <a:off x="1860437" y="3412384"/>
            <a:ext cx="26732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457200"/>
            <a:ext cx="7772400" cy="947046"/>
          </a:xfrm>
        </p:spPr>
        <p:txBody>
          <a:bodyPr/>
          <a:lstStyle/>
          <a:p>
            <a:r>
              <a:rPr lang="en-US" dirty="0"/>
              <a:t>“Ensemble weather prediction”</a:t>
            </a:r>
          </a:p>
        </p:txBody>
      </p:sp>
      <p:pic>
        <p:nvPicPr>
          <p:cNvPr id="252931" name="Picture 3" descr="ensemble_prediction_flowchart"/>
          <p:cNvPicPr>
            <a:picLocks noChangeAspect="1" noChangeArrowheads="1"/>
          </p:cNvPicPr>
          <p:nvPr/>
        </p:nvPicPr>
        <p:blipFill>
          <a:blip r:embed="rId2"/>
          <a:srcRect/>
          <a:stretch>
            <a:fillRect/>
          </a:stretch>
        </p:blipFill>
        <p:spPr bwMode="auto">
          <a:xfrm>
            <a:off x="685800" y="1730761"/>
            <a:ext cx="6477000" cy="4675188"/>
          </a:xfrm>
          <a:prstGeom prst="rect">
            <a:avLst/>
          </a:prstGeom>
          <a:noFill/>
        </p:spPr>
      </p:pic>
      <p:sp>
        <p:nvSpPr>
          <p:cNvPr id="4" name="TextBox 3"/>
          <p:cNvSpPr txBox="1"/>
          <p:nvPr/>
        </p:nvSpPr>
        <p:spPr>
          <a:xfrm>
            <a:off x="7521804" y="1860403"/>
            <a:ext cx="1463036" cy="3970318"/>
          </a:xfrm>
          <a:prstGeom prst="rect">
            <a:avLst/>
          </a:prstGeom>
          <a:noFill/>
        </p:spPr>
        <p:txBody>
          <a:bodyPr wrap="none" rtlCol="0">
            <a:spAutoFit/>
          </a:bodyPr>
          <a:lstStyle/>
          <a:p>
            <a:r>
              <a:rPr lang="en-US" dirty="0" smtClean="0"/>
              <a:t>possibly</a:t>
            </a:r>
          </a:p>
          <a:p>
            <a:r>
              <a:rPr lang="en-US" dirty="0" smtClean="0"/>
              <a:t>different</a:t>
            </a:r>
          </a:p>
          <a:p>
            <a:r>
              <a:rPr lang="en-US" dirty="0" smtClean="0"/>
              <a:t>models</a:t>
            </a:r>
          </a:p>
          <a:p>
            <a:r>
              <a:rPr lang="en-US" dirty="0" smtClean="0"/>
              <a:t>or models</a:t>
            </a:r>
          </a:p>
          <a:p>
            <a:r>
              <a:rPr lang="en-US" dirty="0" smtClean="0"/>
              <a:t>with</a:t>
            </a:r>
          </a:p>
          <a:p>
            <a:r>
              <a:rPr lang="en-US" dirty="0" smtClean="0"/>
              <a:t>“stochastic”</a:t>
            </a:r>
          </a:p>
          <a:p>
            <a:r>
              <a:rPr lang="en-US" dirty="0" smtClean="0"/>
              <a:t>elements so</a:t>
            </a:r>
          </a:p>
          <a:p>
            <a:r>
              <a:rPr lang="en-US" dirty="0" smtClean="0"/>
              <a:t>that if two</a:t>
            </a:r>
          </a:p>
          <a:p>
            <a:r>
              <a:rPr lang="en-US" dirty="0" smtClean="0"/>
              <a:t>initial </a:t>
            </a:r>
          </a:p>
          <a:p>
            <a:r>
              <a:rPr lang="en-US" dirty="0" smtClean="0"/>
              <a:t>conditions</a:t>
            </a:r>
          </a:p>
          <a:p>
            <a:r>
              <a:rPr lang="en-US" dirty="0" smtClean="0"/>
              <a:t>are the same,</a:t>
            </a:r>
          </a:p>
          <a:p>
            <a:r>
              <a:rPr lang="en-US" dirty="0" smtClean="0"/>
              <a:t>forecasts</a:t>
            </a:r>
          </a:p>
          <a:p>
            <a:r>
              <a:rPr lang="en-US" dirty="0" smtClean="0"/>
              <a:t>can still be</a:t>
            </a:r>
          </a:p>
          <a:p>
            <a:r>
              <a:rPr lang="en-US" dirty="0" smtClean="0"/>
              <a:t>different.</a:t>
            </a:r>
            <a:endParaRPr lang="en-US" dirty="0"/>
          </a:p>
        </p:txBody>
      </p:sp>
      <p:cxnSp>
        <p:nvCxnSpPr>
          <p:cNvPr id="6" name="Straight Arrow Connector 5"/>
          <p:cNvCxnSpPr/>
          <p:nvPr/>
        </p:nvCxnSpPr>
        <p:spPr>
          <a:xfrm rot="10800000">
            <a:off x="7162802" y="2987378"/>
            <a:ext cx="35900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622272" y="4704673"/>
            <a:ext cx="1153760" cy="4651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22272" y="4704673"/>
            <a:ext cx="1188346" cy="338554"/>
          </a:xfrm>
          <a:prstGeom prst="rect">
            <a:avLst/>
          </a:prstGeom>
          <a:noFill/>
        </p:spPr>
        <p:txBody>
          <a:bodyPr wrap="none" rtlCol="0">
            <a:spAutoFit/>
          </a:bodyPr>
          <a:lstStyle/>
          <a:p>
            <a:r>
              <a:rPr lang="en-US" sz="1600" dirty="0" smtClean="0">
                <a:latin typeface="Calibri (Body)"/>
                <a:cs typeface="Calibri (Body)"/>
              </a:rPr>
              <a:t>Synthesize</a:t>
            </a:r>
            <a:endParaRPr lang="en-US" sz="1600" dirty="0">
              <a:latin typeface="Calibri (Body)"/>
              <a:cs typeface="Calibri (Bod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937"/>
            <a:ext cx="8229600" cy="1143000"/>
          </a:xfrm>
        </p:spPr>
        <p:txBody>
          <a:bodyPr>
            <a:normAutofit fontScale="90000"/>
          </a:bodyPr>
          <a:lstStyle/>
          <a:p>
            <a:r>
              <a:rPr lang="en-US" dirty="0" smtClean="0"/>
              <a:t>An example of “analysis increment” from </a:t>
            </a:r>
            <a:r>
              <a:rPr lang="en-US" dirty="0" err="1" smtClean="0"/>
              <a:t>EnKF</a:t>
            </a:r>
            <a:r>
              <a:rPr lang="en-US" dirty="0" smtClean="0"/>
              <a:t> and 3D-Var</a:t>
            </a:r>
            <a:endParaRPr lang="en-US" dirty="0"/>
          </a:p>
        </p:txBody>
      </p:sp>
      <p:pic>
        <p:nvPicPr>
          <p:cNvPr id="4" name="Picture 7"/>
          <p:cNvPicPr>
            <a:picLocks noChangeAspect="1" noChangeArrowheads="1"/>
          </p:cNvPicPr>
          <p:nvPr/>
        </p:nvPicPr>
        <p:blipFill>
          <a:blip r:embed="rId2"/>
          <a:srcRect/>
          <a:stretch>
            <a:fillRect/>
          </a:stretch>
        </p:blipFill>
        <p:spPr bwMode="auto">
          <a:xfrm>
            <a:off x="0" y="2021399"/>
            <a:ext cx="9067800" cy="2800350"/>
          </a:xfrm>
          <a:prstGeom prst="rect">
            <a:avLst/>
          </a:prstGeom>
          <a:noFill/>
          <a:ln w="9525">
            <a:noFill/>
            <a:miter lim="800000"/>
            <a:headEnd/>
            <a:tailEnd/>
          </a:ln>
        </p:spPr>
      </p:pic>
      <p:sp>
        <p:nvSpPr>
          <p:cNvPr id="5" name="TextBox 4"/>
          <p:cNvSpPr txBox="1"/>
          <p:nvPr/>
        </p:nvSpPr>
        <p:spPr>
          <a:xfrm>
            <a:off x="1508566" y="6431239"/>
            <a:ext cx="5737142" cy="307777"/>
          </a:xfrm>
          <a:prstGeom prst="rect">
            <a:avLst/>
          </a:prstGeom>
          <a:noFill/>
        </p:spPr>
        <p:txBody>
          <a:bodyPr wrap="none" rtlCol="0">
            <a:spAutoFit/>
          </a:bodyPr>
          <a:lstStyle/>
          <a:p>
            <a:r>
              <a:rPr lang="en-US" sz="1400" dirty="0" smtClean="0"/>
              <a:t>figure c/o </a:t>
            </a:r>
            <a:r>
              <a:rPr lang="en-US" sz="1400" dirty="0" err="1" smtClean="0"/>
              <a:t>Xuguang</a:t>
            </a:r>
            <a:r>
              <a:rPr lang="en-US" sz="1400" dirty="0" smtClean="0"/>
              <a:t> Wang, formerly CIRES/ESRL, now University of Oklahoma</a:t>
            </a:r>
            <a:endParaRPr lang="en-US" sz="1400" dirty="0"/>
          </a:p>
        </p:txBody>
      </p:sp>
      <p:sp>
        <p:nvSpPr>
          <p:cNvPr id="6" name="Slide Number Placeholder 5"/>
          <p:cNvSpPr>
            <a:spLocks noGrp="1"/>
          </p:cNvSpPr>
          <p:nvPr>
            <p:ph type="sldNum" sz="quarter" idx="12"/>
          </p:nvPr>
        </p:nvSpPr>
        <p:spPr/>
        <p:txBody>
          <a:bodyPr/>
          <a:lstStyle/>
          <a:p>
            <a:fld id="{0CA7D011-F86A-B747-B53F-97C032914B13}" type="slidenum">
              <a:rPr lang="en-US" smtClean="0"/>
              <a:pPr/>
              <a:t>20</a:t>
            </a:fld>
            <a:endParaRPr lang="en-US" dirty="0"/>
          </a:p>
        </p:txBody>
      </p:sp>
      <p:sp>
        <p:nvSpPr>
          <p:cNvPr id="7" name="TextBox 6"/>
          <p:cNvSpPr txBox="1"/>
          <p:nvPr/>
        </p:nvSpPr>
        <p:spPr>
          <a:xfrm>
            <a:off x="1276025" y="4968566"/>
            <a:ext cx="6224405" cy="646331"/>
          </a:xfrm>
          <a:prstGeom prst="rect">
            <a:avLst/>
          </a:prstGeom>
          <a:noFill/>
        </p:spPr>
        <p:txBody>
          <a:bodyPr wrap="none" rtlCol="0">
            <a:spAutoFit/>
          </a:bodyPr>
          <a:lstStyle/>
          <a:p>
            <a:r>
              <a:rPr lang="en-US" dirty="0" smtClean="0"/>
              <a:t>This shows the adjustment to a wind observation 1 </a:t>
            </a:r>
            <a:r>
              <a:rPr lang="en-US" dirty="0" err="1" smtClean="0"/>
              <a:t>m/s</a:t>
            </a:r>
            <a:r>
              <a:rPr lang="en-US" dirty="0" smtClean="0"/>
              <a:t> greater </a:t>
            </a:r>
          </a:p>
          <a:p>
            <a:r>
              <a:rPr lang="en-US" dirty="0" smtClean="0"/>
              <a:t>to the background (at dot) in </a:t>
            </a:r>
            <a:r>
              <a:rPr lang="en-US" dirty="0" err="1" smtClean="0"/>
              <a:t>EnKF</a:t>
            </a:r>
            <a:r>
              <a:rPr lang="en-US" dirty="0" smtClean="0"/>
              <a:t> and in more classical “3D-Var”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Desirable properties </a:t>
            </a:r>
            <a:br>
              <a:rPr lang="en-US" dirty="0" smtClean="0"/>
            </a:br>
            <a:r>
              <a:rPr lang="en-US" dirty="0" smtClean="0"/>
              <a:t>for ensembles of initial conditions</a:t>
            </a:r>
            <a:endParaRPr lang="en-US" dirty="0"/>
          </a:p>
        </p:txBody>
      </p:sp>
      <p:sp>
        <p:nvSpPr>
          <p:cNvPr id="3" name="Content Placeholder 2"/>
          <p:cNvSpPr>
            <a:spLocks noGrp="1"/>
          </p:cNvSpPr>
          <p:nvPr>
            <p:ph idx="1"/>
          </p:nvPr>
        </p:nvSpPr>
        <p:spPr>
          <a:xfrm>
            <a:off x="457200" y="1887236"/>
            <a:ext cx="8229600" cy="4525963"/>
          </a:xfrm>
        </p:spPr>
        <p:txBody>
          <a:bodyPr>
            <a:normAutofit fontScale="92500" lnSpcReduction="10000"/>
          </a:bodyPr>
          <a:lstStyle/>
          <a:p>
            <a:pPr>
              <a:buNone/>
            </a:pPr>
            <a:r>
              <a:rPr lang="en-US" sz="3027" dirty="0" smtClean="0"/>
              <a:t>(1</a:t>
            </a:r>
            <a:r>
              <a:rPr lang="en-US" sz="3027" dirty="0"/>
              <a:t>)</a:t>
            </a:r>
            <a:r>
              <a:rPr lang="en-US" sz="3027" dirty="0" smtClean="0"/>
              <a:t> true model state and ensemble are random draws from the same distribution (same as before).</a:t>
            </a:r>
          </a:p>
          <a:p>
            <a:pPr lvl="1"/>
            <a:r>
              <a:rPr lang="en-US" sz="2595" dirty="0" smtClean="0"/>
              <a:t>i.e., ensemble samples “analysis uncertainty.”</a:t>
            </a:r>
          </a:p>
          <a:p>
            <a:pPr lvl="1"/>
            <a:r>
              <a:rPr lang="en-US" sz="2595" dirty="0" smtClean="0"/>
              <a:t>implies larger differences between members in data voids, or where prior forecast differences were growing.</a:t>
            </a:r>
          </a:p>
          <a:p>
            <a:pPr lvl="1">
              <a:buNone/>
            </a:pPr>
            <a:endParaRPr lang="en-US" sz="2595" dirty="0" smtClean="0"/>
          </a:p>
          <a:p>
            <a:pPr>
              <a:buNone/>
            </a:pPr>
            <a:r>
              <a:rPr lang="en-US" sz="3027" dirty="0" smtClean="0"/>
              <a:t>(2) differences between subsequent forecasts ought to grow quickly enough that ensemble-spread consistent with ensemble mean error.</a:t>
            </a:r>
          </a:p>
          <a:p>
            <a:pPr lvl="1"/>
            <a:r>
              <a:rPr lang="en-US" sz="2595" dirty="0" smtClean="0"/>
              <a:t>with perfect forecast model, (2) will happen naturally if you take care of (1)</a:t>
            </a:r>
          </a:p>
          <a:p>
            <a:pPr lvl="1">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228600"/>
            <a:ext cx="7772400" cy="762000"/>
          </a:xfrm>
        </p:spPr>
        <p:txBody>
          <a:bodyPr>
            <a:noAutofit/>
          </a:bodyPr>
          <a:lstStyle/>
          <a:p>
            <a:pPr eaLnBrk="1" hangingPunct="1"/>
            <a:r>
              <a:rPr lang="en-US" sz="4800" dirty="0" smtClean="0"/>
              <a:t>Spread-error consistency</a:t>
            </a:r>
          </a:p>
        </p:txBody>
      </p:sp>
      <p:sp>
        <p:nvSpPr>
          <p:cNvPr id="21507" name="Slide Number Placeholder 3"/>
          <p:cNvSpPr>
            <a:spLocks noGrp="1"/>
          </p:cNvSpPr>
          <p:nvPr>
            <p:ph type="sldNum" sz="quarter" idx="12"/>
          </p:nvPr>
        </p:nvSpPr>
        <p:spPr>
          <a:noFill/>
        </p:spPr>
        <p:txBody>
          <a:bodyPr/>
          <a:lstStyle/>
          <a:p>
            <a:fld id="{3FC2B04A-D328-A243-A4DD-0CD976845BDD}" type="slidenum">
              <a:rPr lang="en-US" smtClean="0">
                <a:latin typeface="Arial" pitchFamily="-107" charset="0"/>
                <a:ea typeface="ＭＳ Ｐゴシック" pitchFamily="-107" charset="-128"/>
                <a:cs typeface="ＭＳ Ｐゴシック" pitchFamily="-107" charset="-128"/>
              </a:rPr>
              <a:pPr/>
              <a:t>22</a:t>
            </a:fld>
            <a:endParaRPr lang="en-US" smtClean="0">
              <a:latin typeface="Arial" pitchFamily="-107" charset="0"/>
              <a:ea typeface="ＭＳ Ｐゴシック" pitchFamily="-107" charset="-128"/>
              <a:cs typeface="ＭＳ Ｐゴシック" pitchFamily="-107" charset="-128"/>
            </a:endParaRPr>
          </a:p>
        </p:txBody>
      </p:sp>
      <p:pic>
        <p:nvPicPr>
          <p:cNvPr id="21508" name="Picture 4" descr="1.png"/>
          <p:cNvPicPr>
            <a:picLocks noChangeAspect="1"/>
          </p:cNvPicPr>
          <p:nvPr/>
        </p:nvPicPr>
        <p:blipFill>
          <a:blip r:embed="rId2"/>
          <a:srcRect/>
          <a:stretch>
            <a:fillRect/>
          </a:stretch>
        </p:blipFill>
        <p:spPr bwMode="auto">
          <a:xfrm>
            <a:off x="0" y="1143000"/>
            <a:ext cx="9144000" cy="3875088"/>
          </a:xfrm>
          <a:prstGeom prst="rect">
            <a:avLst/>
          </a:prstGeom>
          <a:noFill/>
          <a:ln w="9525">
            <a:noFill/>
            <a:miter lim="800000"/>
            <a:headEnd/>
            <a:tailEnd/>
          </a:ln>
        </p:spPr>
      </p:pic>
      <p:sp>
        <p:nvSpPr>
          <p:cNvPr id="6" name="TextBox 5"/>
          <p:cNvSpPr txBox="1"/>
          <p:nvPr/>
        </p:nvSpPr>
        <p:spPr>
          <a:xfrm>
            <a:off x="762000" y="5156021"/>
            <a:ext cx="7924800" cy="1200329"/>
          </a:xfrm>
          <a:prstGeom prst="rect">
            <a:avLst/>
          </a:prstGeom>
          <a:noFill/>
        </p:spPr>
        <p:txBody>
          <a:bodyPr wrap="square">
            <a:spAutoFit/>
          </a:bodyPr>
          <a:lstStyle/>
          <a:p>
            <a:pPr>
              <a:defRPr/>
            </a:pPr>
            <a:r>
              <a:rPr lang="en-US" b="1" dirty="0">
                <a:latin typeface="+mj-lt"/>
                <a:ea typeface="ＭＳ Ｐゴシック" pitchFamily="-109" charset="-128"/>
                <a:cs typeface="ＭＳ Ｐゴシック" pitchFamily="-109" charset="-128"/>
              </a:rPr>
              <a:t>Spread should grow as quickly as error</a:t>
            </a:r>
            <a:r>
              <a:rPr lang="en-US" dirty="0">
                <a:latin typeface="+mj-lt"/>
                <a:ea typeface="ＭＳ Ｐゴシック" pitchFamily="-109" charset="-128"/>
                <a:cs typeface="ＭＳ Ｐゴシック" pitchFamily="-109" charset="-128"/>
              </a:rPr>
              <a:t>; part of spread growth from manner in which initial conditions are generated,</a:t>
            </a:r>
            <a:r>
              <a:rPr lang="en-US" dirty="0" smtClean="0">
                <a:latin typeface="+mj-lt"/>
                <a:ea typeface="ＭＳ Ｐゴシック" pitchFamily="-109" charset="-128"/>
                <a:cs typeface="ＭＳ Ｐゴシック" pitchFamily="-109" charset="-128"/>
              </a:rPr>
              <a:t>  some </a:t>
            </a:r>
            <a:r>
              <a:rPr lang="en-US" dirty="0">
                <a:latin typeface="+mj-lt"/>
                <a:ea typeface="ＭＳ Ｐゴシック" pitchFamily="-109" charset="-128"/>
                <a:cs typeface="ＭＳ Ｐゴシック" pitchFamily="-109" charset="-128"/>
              </a:rPr>
              <a:t>due to the model (e.g., stochastic physics, higher resolution increases spread growth). Focus on initial-condition aspect.</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5.png"/>
          <p:cNvPicPr>
            <a:picLocks noChangeAspect="1"/>
          </p:cNvPicPr>
          <p:nvPr/>
        </p:nvPicPr>
        <p:blipFill>
          <a:blip r:embed="rId2"/>
          <a:stretch>
            <a:fillRect/>
          </a:stretch>
        </p:blipFill>
        <p:spPr>
          <a:xfrm>
            <a:off x="0" y="0"/>
            <a:ext cx="6757504" cy="6858000"/>
          </a:xfrm>
          <a:prstGeom prst="rect">
            <a:avLst/>
          </a:prstGeom>
        </p:spPr>
      </p:pic>
      <p:sp>
        <p:nvSpPr>
          <p:cNvPr id="6" name="Slide Number Placeholder 5"/>
          <p:cNvSpPr>
            <a:spLocks noGrp="1"/>
          </p:cNvSpPr>
          <p:nvPr>
            <p:ph type="sldNum" sz="quarter" idx="12"/>
          </p:nvPr>
        </p:nvSpPr>
        <p:spPr/>
        <p:txBody>
          <a:bodyPr/>
          <a:lstStyle/>
          <a:p>
            <a:fld id="{94CADB89-B021-134D-82E2-58C571785370}" type="slidenum">
              <a:rPr lang="en-US" smtClean="0"/>
              <a:pPr/>
              <a:t>23</a:t>
            </a:fld>
            <a:endParaRPr lang="en-US"/>
          </a:p>
        </p:txBody>
      </p:sp>
      <p:sp>
        <p:nvSpPr>
          <p:cNvPr id="7" name="TextBox 6"/>
          <p:cNvSpPr txBox="1"/>
          <p:nvPr/>
        </p:nvSpPr>
        <p:spPr>
          <a:xfrm>
            <a:off x="5330553" y="4879022"/>
            <a:ext cx="3532833" cy="1569660"/>
          </a:xfrm>
          <a:prstGeom prst="rect">
            <a:avLst/>
          </a:prstGeom>
          <a:noFill/>
        </p:spPr>
        <p:txBody>
          <a:bodyPr wrap="square" rtlCol="0">
            <a:spAutoFit/>
          </a:bodyPr>
          <a:lstStyle/>
          <a:p>
            <a:r>
              <a:rPr lang="en-US" sz="2400" dirty="0" smtClean="0"/>
              <a:t>For most models, spread of hurricane tracks is smaller than track ensemble-mean error.</a:t>
            </a:r>
            <a:endParaRPr lang="en-US" sz="2400" dirty="0"/>
          </a:p>
        </p:txBody>
      </p:sp>
      <p:sp>
        <p:nvSpPr>
          <p:cNvPr id="8" name="TextBox 7"/>
          <p:cNvSpPr txBox="1"/>
          <p:nvPr/>
        </p:nvSpPr>
        <p:spPr>
          <a:xfrm>
            <a:off x="7126248" y="254000"/>
            <a:ext cx="1903085" cy="646331"/>
          </a:xfrm>
          <a:prstGeom prst="rect">
            <a:avLst/>
          </a:prstGeom>
          <a:noFill/>
        </p:spPr>
        <p:txBody>
          <a:bodyPr wrap="none" rtlCol="0">
            <a:spAutoFit/>
          </a:bodyPr>
          <a:lstStyle/>
          <a:p>
            <a:r>
              <a:rPr lang="en-US" sz="1200" dirty="0" smtClean="0"/>
              <a:t>from  recently submitted</a:t>
            </a:r>
          </a:p>
          <a:p>
            <a:r>
              <a:rPr lang="en-US" sz="1200" dirty="0" smtClean="0"/>
              <a:t>Hamill et al. (2012) MWR</a:t>
            </a:r>
          </a:p>
          <a:p>
            <a:r>
              <a:rPr lang="en-US" sz="1200" dirty="0" smtClean="0"/>
              <a:t>manuscript</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13.png"/>
          <p:cNvPicPr>
            <a:picLocks noChangeAspect="1"/>
          </p:cNvPicPr>
          <p:nvPr/>
        </p:nvPicPr>
        <p:blipFill>
          <a:blip r:embed="rId2"/>
          <a:stretch>
            <a:fillRect/>
          </a:stretch>
        </p:blipFill>
        <p:spPr>
          <a:xfrm>
            <a:off x="0" y="141327"/>
            <a:ext cx="9144000" cy="5627077"/>
          </a:xfrm>
          <a:prstGeom prst="rect">
            <a:avLst/>
          </a:prstGeom>
        </p:spPr>
      </p:pic>
      <p:sp>
        <p:nvSpPr>
          <p:cNvPr id="6" name="Rectangle 5"/>
          <p:cNvSpPr/>
          <p:nvPr/>
        </p:nvSpPr>
        <p:spPr>
          <a:xfrm>
            <a:off x="465662" y="5953667"/>
            <a:ext cx="8009637" cy="646331"/>
          </a:xfrm>
          <a:prstGeom prst="rect">
            <a:avLst/>
          </a:prstGeom>
        </p:spPr>
        <p:txBody>
          <a:bodyPr wrap="none">
            <a:spAutoFit/>
          </a:bodyPr>
          <a:lstStyle/>
          <a:p>
            <a:r>
              <a:rPr lang="en-US" dirty="0" smtClean="0"/>
              <a:t>Global ensemble forecast models have systematic under-estimation of maximum </a:t>
            </a:r>
          </a:p>
          <a:p>
            <a:r>
              <a:rPr lang="en-US" dirty="0" smtClean="0"/>
              <a:t>wind speed.  Lesson: we’re far from conquering model error in NWP and ensembles.</a:t>
            </a:r>
            <a:endParaRPr lang="en-US" dirty="0"/>
          </a:p>
        </p:txBody>
      </p:sp>
      <p:sp>
        <p:nvSpPr>
          <p:cNvPr id="7" name="Slide Number Placeholder 6"/>
          <p:cNvSpPr>
            <a:spLocks noGrp="1"/>
          </p:cNvSpPr>
          <p:nvPr>
            <p:ph type="sldNum" sz="quarter" idx="12"/>
          </p:nvPr>
        </p:nvSpPr>
        <p:spPr/>
        <p:txBody>
          <a:bodyPr/>
          <a:lstStyle/>
          <a:p>
            <a:fld id="{94CADB89-B021-134D-82E2-58C571785370}"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error”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Imperfections in the forecast model, due to:</a:t>
            </a:r>
          </a:p>
          <a:p>
            <a:pPr lvl="1"/>
            <a:r>
              <a:rPr lang="en-US" dirty="0" smtClean="0"/>
              <a:t>inadequate resolution</a:t>
            </a:r>
          </a:p>
          <a:p>
            <a:pPr lvl="1"/>
            <a:r>
              <a:rPr lang="en-US" dirty="0" smtClean="0"/>
              <a:t>unduly simple physical parameterizations</a:t>
            </a:r>
          </a:p>
          <a:p>
            <a:pPr lvl="2"/>
            <a:r>
              <a:rPr lang="en-US" dirty="0" smtClean="0"/>
              <a:t>deterministic may be inappropriate</a:t>
            </a:r>
          </a:p>
          <a:p>
            <a:pPr lvl="1"/>
            <a:r>
              <a:rPr lang="en-US" dirty="0" smtClean="0"/>
              <a:t>coding bugs</a:t>
            </a:r>
          </a:p>
          <a:p>
            <a:pPr lvl="1"/>
            <a:r>
              <a:rPr lang="en-US" dirty="0" smtClean="0"/>
              <a:t>lack of coupling, e.g., ocean-atmosphere</a:t>
            </a:r>
          </a:p>
          <a:p>
            <a:pPr lvl="1"/>
            <a:r>
              <a:rPr lang="en-US" dirty="0" smtClean="0"/>
              <a:t>use of limited-area nested model</a:t>
            </a:r>
          </a:p>
          <a:p>
            <a:pPr lvl="2"/>
            <a:r>
              <a:rPr lang="en-US" dirty="0" smtClean="0"/>
              <a:t>boundary-condition imperfections</a:t>
            </a:r>
          </a:p>
          <a:p>
            <a:pPr lvl="2"/>
            <a:r>
              <a:rPr lang="en-US" dirty="0" smtClean="0"/>
              <a:t>one-way nesting of outer domain, lack of ability for resolved scales to interact with planetary scales</a:t>
            </a:r>
          </a:p>
          <a:p>
            <a:pPr lvl="1"/>
            <a:r>
              <a:rPr lang="en-US" dirty="0" smtClean="0"/>
              <a:t>etc.</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603"/>
            <a:ext cx="8229600" cy="1143000"/>
          </a:xfrm>
        </p:spPr>
        <p:txBody>
          <a:bodyPr>
            <a:normAutofit fontScale="90000"/>
          </a:bodyPr>
          <a:lstStyle/>
          <a:p>
            <a:r>
              <a:rPr lang="en-US" sz="4889" dirty="0" smtClean="0"/>
              <a:t>Addressing model error</a:t>
            </a:r>
            <a:r>
              <a:rPr lang="en-US" dirty="0" smtClean="0"/>
              <a:t/>
            </a:r>
            <a:br>
              <a:rPr lang="en-US" dirty="0" smtClean="0"/>
            </a:br>
            <a:r>
              <a:rPr lang="en-US" sz="3556" dirty="0" smtClean="0"/>
              <a:t>(Carolyn Reynolds will review further)</a:t>
            </a:r>
            <a:endParaRPr lang="en-US" dirty="0"/>
          </a:p>
        </p:txBody>
      </p:sp>
      <p:sp>
        <p:nvSpPr>
          <p:cNvPr id="3" name="Content Placeholder 2"/>
          <p:cNvSpPr>
            <a:spLocks noGrp="1"/>
          </p:cNvSpPr>
          <p:nvPr>
            <p:ph idx="1"/>
          </p:nvPr>
        </p:nvSpPr>
        <p:spPr>
          <a:xfrm>
            <a:off x="457200" y="1940901"/>
            <a:ext cx="8229600" cy="4525963"/>
          </a:xfrm>
        </p:spPr>
        <p:txBody>
          <a:bodyPr>
            <a:normAutofit/>
          </a:bodyPr>
          <a:lstStyle/>
          <a:p>
            <a:r>
              <a:rPr lang="en-US" dirty="0" smtClean="0"/>
              <a:t>Improve your model</a:t>
            </a:r>
          </a:p>
          <a:p>
            <a:r>
              <a:rPr lang="en-US" dirty="0" smtClean="0"/>
              <a:t>Incorporate stochastic parameterizations where appropriate</a:t>
            </a:r>
          </a:p>
          <a:p>
            <a:r>
              <a:rPr lang="en-US" dirty="0" smtClean="0"/>
              <a:t>Multi-parameterization</a:t>
            </a:r>
          </a:p>
          <a:p>
            <a:r>
              <a:rPr lang="en-US" dirty="0" smtClean="0"/>
              <a:t>Multi-model</a:t>
            </a:r>
          </a:p>
          <a:p>
            <a:r>
              <a:rPr lang="en-US" dirty="0" smtClean="0"/>
              <a:t>Post-processing using prior forecasts, </a:t>
            </a:r>
            <a:r>
              <a:rPr lang="en-US" dirty="0" err="1" smtClean="0"/>
              <a:t>obs</a:t>
            </a:r>
            <a:endParaRPr lang="en-US" dirty="0" smtClean="0"/>
          </a:p>
          <a:p>
            <a:pPr lvl="1"/>
            <a:r>
              <a:rPr lang="en-US" dirty="0" smtClean="0"/>
              <a:t>upcoming talk by </a:t>
            </a:r>
            <a:r>
              <a:rPr lang="en-US" dirty="0" err="1" smtClean="0"/>
              <a:t>Zoltan</a:t>
            </a:r>
            <a:r>
              <a:rPr lang="en-US" dirty="0" smtClean="0"/>
              <a:t> Toth</a:t>
            </a:r>
          </a:p>
          <a:p>
            <a:endParaRPr lang="en-US"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Autofit/>
          </a:bodyPr>
          <a:lstStyle/>
          <a:p>
            <a:r>
              <a:rPr lang="en-US" dirty="0" smtClean="0"/>
              <a:t>Ensemble products</a:t>
            </a:r>
            <a:br>
              <a:rPr lang="en-US" dirty="0" smtClean="0"/>
            </a:br>
            <a:r>
              <a:rPr lang="en-US" dirty="0" smtClean="0"/>
              <a:t>(what we’re here to discuss)</a:t>
            </a:r>
            <a:endParaRPr lang="en-US" dirty="0"/>
          </a:p>
        </p:txBody>
      </p:sp>
      <p:sp>
        <p:nvSpPr>
          <p:cNvPr id="3" name="Content Placeholder 2"/>
          <p:cNvSpPr>
            <a:spLocks noGrp="1"/>
          </p:cNvSpPr>
          <p:nvPr>
            <p:ph idx="1"/>
          </p:nvPr>
        </p:nvSpPr>
        <p:spPr>
          <a:xfrm>
            <a:off x="457200" y="2719051"/>
            <a:ext cx="8229600" cy="2630428"/>
          </a:xfrm>
        </p:spPr>
        <p:txBody>
          <a:bodyPr/>
          <a:lstStyle/>
          <a:p>
            <a:r>
              <a:rPr lang="en-US" dirty="0" smtClean="0"/>
              <a:t>For the fields where we are starting to have some confidence in ensemble guidance, what can we do to convey that information in useful ways to the forecaster and to the public?</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133"/>
            <a:ext cx="3750733" cy="1198562"/>
          </a:xfrm>
        </p:spPr>
        <p:txBody>
          <a:bodyPr>
            <a:noAutofit/>
          </a:bodyPr>
          <a:lstStyle/>
          <a:p>
            <a:r>
              <a:rPr lang="en-US" sz="4800" dirty="0" smtClean="0"/>
              <a:t>Example:  Hurricane Bill</a:t>
            </a:r>
            <a:endParaRPr lang="en-US" sz="4800" dirty="0"/>
          </a:p>
        </p:txBody>
      </p:sp>
      <p:pic>
        <p:nvPicPr>
          <p:cNvPr id="4" name="Picture 3" descr="Fig6.png"/>
          <p:cNvPicPr>
            <a:picLocks noChangeAspect="1"/>
          </p:cNvPicPr>
          <p:nvPr/>
        </p:nvPicPr>
        <p:blipFill>
          <a:blip r:embed="rId2"/>
          <a:stretch>
            <a:fillRect/>
          </a:stretch>
        </p:blipFill>
        <p:spPr>
          <a:xfrm>
            <a:off x="4572000" y="0"/>
            <a:ext cx="4366352" cy="6858000"/>
          </a:xfrm>
          <a:prstGeom prst="rect">
            <a:avLst/>
          </a:prstGeom>
        </p:spPr>
      </p:pic>
      <p:sp>
        <p:nvSpPr>
          <p:cNvPr id="5" name="TextBox 4"/>
          <p:cNvSpPr txBox="1"/>
          <p:nvPr/>
        </p:nvSpPr>
        <p:spPr>
          <a:xfrm>
            <a:off x="651933" y="2362200"/>
            <a:ext cx="3556000" cy="3416320"/>
          </a:xfrm>
          <a:prstGeom prst="rect">
            <a:avLst/>
          </a:prstGeom>
          <a:noFill/>
        </p:spPr>
        <p:txBody>
          <a:bodyPr wrap="square" rtlCol="0">
            <a:spAutoFit/>
          </a:bodyPr>
          <a:lstStyle/>
          <a:p>
            <a:r>
              <a:rPr lang="en-US" dirty="0" smtClean="0"/>
              <a:t>Initialized 00 UTC 19 August 2009</a:t>
            </a:r>
            <a:r>
              <a:rPr lang="en-US" dirty="0" smtClean="0"/>
              <a:t>.</a:t>
            </a:r>
          </a:p>
          <a:p>
            <a:endParaRPr lang="en-US" dirty="0" smtClean="0"/>
          </a:p>
          <a:p>
            <a:r>
              <a:rPr lang="en-US" dirty="0" smtClean="0"/>
              <a:t>Contours provide fit of </a:t>
            </a:r>
            <a:r>
              <a:rPr lang="en-US" dirty="0" err="1" smtClean="0"/>
              <a:t>bivariate</a:t>
            </a:r>
            <a:r>
              <a:rPr lang="en-US" dirty="0" smtClean="0"/>
              <a:t> normal to ensemble data.  Encloses 90% of the probability.</a:t>
            </a:r>
          </a:p>
          <a:p>
            <a:endParaRPr lang="en-US" dirty="0" smtClean="0"/>
          </a:p>
          <a:p>
            <a:r>
              <a:rPr lang="en-US" dirty="0" smtClean="0"/>
              <a:t>All models slow, to varying extents.</a:t>
            </a:r>
          </a:p>
          <a:p>
            <a:endParaRPr lang="en-US" dirty="0" smtClean="0"/>
          </a:p>
          <a:p>
            <a:r>
              <a:rPr lang="en-US" dirty="0" smtClean="0"/>
              <a:t>GEFS/</a:t>
            </a:r>
            <a:r>
              <a:rPr lang="en-US" dirty="0" err="1" smtClean="0"/>
              <a:t>EnKF</a:t>
            </a:r>
            <a:r>
              <a:rPr lang="en-US" dirty="0" smtClean="0"/>
              <a:t>, </a:t>
            </a:r>
            <a:r>
              <a:rPr lang="en-US" dirty="0" smtClean="0"/>
              <a:t>ECMWF, NCEP, FIM </a:t>
            </a:r>
            <a:r>
              <a:rPr lang="en-US" dirty="0" smtClean="0"/>
              <a:t>tracks decent.</a:t>
            </a:r>
          </a:p>
          <a:p>
            <a:endParaRPr lang="en-US" dirty="0" smtClean="0"/>
          </a:p>
          <a:p>
            <a:r>
              <a:rPr lang="en-US" dirty="0" smtClean="0"/>
              <a:t>UKMO, CMC have westward bias</a:t>
            </a:r>
            <a:r>
              <a:rPr lang="en-US" dirty="0" smtClean="0"/>
              <a:t>.</a:t>
            </a:r>
          </a:p>
        </p:txBody>
      </p:sp>
      <p:sp>
        <p:nvSpPr>
          <p:cNvPr id="6" name="Slide Number Placeholder 5"/>
          <p:cNvSpPr>
            <a:spLocks noGrp="1"/>
          </p:cNvSpPr>
          <p:nvPr>
            <p:ph type="sldNum" sz="quarter" idx="12"/>
          </p:nvPr>
        </p:nvSpPr>
        <p:spPr/>
        <p:txBody>
          <a:bodyPr/>
          <a:lstStyle/>
          <a:p>
            <a:fld id="{94CADB89-B021-134D-82E2-58C571785370}" type="slidenum">
              <a:rPr lang="en-US" smtClean="0"/>
              <a:pPr/>
              <a:t>28</a:t>
            </a:fld>
            <a:endParaRPr lang="en-US"/>
          </a:p>
        </p:txBody>
      </p:sp>
      <p:sp>
        <p:nvSpPr>
          <p:cNvPr id="7" name="TextBox 6"/>
          <p:cNvSpPr txBox="1"/>
          <p:nvPr/>
        </p:nvSpPr>
        <p:spPr>
          <a:xfrm>
            <a:off x="5968065" y="431856"/>
            <a:ext cx="648635" cy="338554"/>
          </a:xfrm>
          <a:prstGeom prst="rect">
            <a:avLst/>
          </a:prstGeom>
          <a:noFill/>
        </p:spPr>
        <p:txBody>
          <a:bodyPr wrap="none" rtlCol="0">
            <a:spAutoFit/>
          </a:bodyPr>
          <a:lstStyle/>
          <a:p>
            <a:r>
              <a:rPr lang="en-US" sz="1600" dirty="0" smtClean="0">
                <a:solidFill>
                  <a:srgbClr val="0000FF"/>
                </a:solidFill>
              </a:rPr>
              <a:t>Day 5</a:t>
            </a:r>
            <a:endParaRPr lang="en-US" sz="1600" dirty="0">
              <a:solidFill>
                <a:srgbClr val="0000FF"/>
              </a:solidFill>
            </a:endParaRPr>
          </a:p>
        </p:txBody>
      </p:sp>
      <p:sp>
        <p:nvSpPr>
          <p:cNvPr id="8" name="TextBox 7"/>
          <p:cNvSpPr txBox="1"/>
          <p:nvPr/>
        </p:nvSpPr>
        <p:spPr>
          <a:xfrm>
            <a:off x="5580247" y="770410"/>
            <a:ext cx="648635" cy="338554"/>
          </a:xfrm>
          <a:prstGeom prst="rect">
            <a:avLst/>
          </a:prstGeom>
          <a:noFill/>
        </p:spPr>
        <p:txBody>
          <a:bodyPr wrap="none" rtlCol="0">
            <a:spAutoFit/>
          </a:bodyPr>
          <a:lstStyle/>
          <a:p>
            <a:r>
              <a:rPr lang="en-US" sz="1600" dirty="0" smtClean="0">
                <a:solidFill>
                  <a:srgbClr val="B2A665"/>
                </a:solidFill>
              </a:rPr>
              <a:t>Day 4</a:t>
            </a:r>
            <a:endParaRPr lang="en-US" sz="1600" dirty="0">
              <a:solidFill>
                <a:srgbClr val="B2A665"/>
              </a:solidFill>
            </a:endParaRPr>
          </a:p>
        </p:txBody>
      </p:sp>
      <p:sp>
        <p:nvSpPr>
          <p:cNvPr id="9" name="TextBox 8"/>
          <p:cNvSpPr txBox="1"/>
          <p:nvPr/>
        </p:nvSpPr>
        <p:spPr>
          <a:xfrm>
            <a:off x="5580247" y="1108964"/>
            <a:ext cx="648635" cy="338554"/>
          </a:xfrm>
          <a:prstGeom prst="rect">
            <a:avLst/>
          </a:prstGeom>
          <a:noFill/>
        </p:spPr>
        <p:txBody>
          <a:bodyPr wrap="none" rtlCol="0">
            <a:spAutoFit/>
          </a:bodyPr>
          <a:lstStyle/>
          <a:p>
            <a:r>
              <a:rPr lang="en-US" sz="1600" dirty="0" smtClean="0">
                <a:solidFill>
                  <a:srgbClr val="FF0000"/>
                </a:solidFill>
              </a:rPr>
              <a:t>Day 3</a:t>
            </a:r>
            <a:endParaRPr lang="en-US" sz="1600" dirty="0">
              <a:solidFill>
                <a:srgbClr val="FF0000"/>
              </a:solidFill>
            </a:endParaRPr>
          </a:p>
        </p:txBody>
      </p:sp>
      <p:sp>
        <p:nvSpPr>
          <p:cNvPr id="10" name="TextBox 9"/>
          <p:cNvSpPr txBox="1"/>
          <p:nvPr/>
        </p:nvSpPr>
        <p:spPr>
          <a:xfrm>
            <a:off x="5764864" y="1367367"/>
            <a:ext cx="648635" cy="338554"/>
          </a:xfrm>
          <a:prstGeom prst="rect">
            <a:avLst/>
          </a:prstGeom>
          <a:noFill/>
        </p:spPr>
        <p:txBody>
          <a:bodyPr wrap="none" rtlCol="0">
            <a:spAutoFit/>
          </a:bodyPr>
          <a:lstStyle/>
          <a:p>
            <a:r>
              <a:rPr lang="en-US" sz="1600" dirty="0" smtClean="0">
                <a:solidFill>
                  <a:srgbClr val="660066"/>
                </a:solidFill>
              </a:rPr>
              <a:t>Day 2</a:t>
            </a:r>
            <a:endParaRPr lang="en-US" sz="1600" dirty="0">
              <a:solidFill>
                <a:srgbClr val="660066"/>
              </a:solidFill>
            </a:endParaRPr>
          </a:p>
        </p:txBody>
      </p:sp>
      <p:sp>
        <p:nvSpPr>
          <p:cNvPr id="11" name="TextBox 10"/>
          <p:cNvSpPr txBox="1"/>
          <p:nvPr/>
        </p:nvSpPr>
        <p:spPr>
          <a:xfrm>
            <a:off x="6021448" y="1608666"/>
            <a:ext cx="648635" cy="338554"/>
          </a:xfrm>
          <a:prstGeom prst="rect">
            <a:avLst/>
          </a:prstGeom>
          <a:noFill/>
        </p:spPr>
        <p:txBody>
          <a:bodyPr wrap="square" rtlCol="0">
            <a:spAutoFit/>
          </a:bodyPr>
          <a:lstStyle/>
          <a:p>
            <a:r>
              <a:rPr lang="en-US" sz="1600" dirty="0" smtClean="0">
                <a:solidFill>
                  <a:srgbClr val="FFAB2D"/>
                </a:solidFill>
              </a:rPr>
              <a:t>Day 1</a:t>
            </a:r>
            <a:endParaRPr lang="en-US" sz="1600" dirty="0">
              <a:solidFill>
                <a:srgbClr val="FFAB2D"/>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1.png"/>
          <p:cNvPicPr>
            <a:picLocks noChangeAspect="1"/>
          </p:cNvPicPr>
          <p:nvPr/>
        </p:nvPicPr>
        <p:blipFill>
          <a:blip r:embed="rId2"/>
          <a:stretch>
            <a:fillRect/>
          </a:stretch>
        </p:blipFill>
        <p:spPr>
          <a:xfrm>
            <a:off x="3599663" y="1202267"/>
            <a:ext cx="5372793" cy="5655734"/>
          </a:xfrm>
          <a:prstGeom prst="rect">
            <a:avLst/>
          </a:prstGeom>
        </p:spPr>
      </p:pic>
      <p:sp>
        <p:nvSpPr>
          <p:cNvPr id="2" name="Title 1"/>
          <p:cNvSpPr>
            <a:spLocks noGrp="1"/>
          </p:cNvSpPr>
          <p:nvPr>
            <p:ph type="title"/>
          </p:nvPr>
        </p:nvSpPr>
        <p:spPr>
          <a:xfrm>
            <a:off x="457200" y="274638"/>
            <a:ext cx="8229600" cy="927628"/>
          </a:xfrm>
        </p:spPr>
        <p:txBody>
          <a:bodyPr>
            <a:normAutofit fontScale="90000"/>
          </a:bodyPr>
          <a:lstStyle/>
          <a:p>
            <a:r>
              <a:rPr lang="en-US" dirty="0" smtClean="0"/>
              <a:t>An experimental  multi-model product</a:t>
            </a:r>
            <a:endParaRPr lang="en-US" dirty="0"/>
          </a:p>
        </p:txBody>
      </p:sp>
      <p:sp>
        <p:nvSpPr>
          <p:cNvPr id="7" name="TextBox 6"/>
          <p:cNvSpPr txBox="1"/>
          <p:nvPr/>
        </p:nvSpPr>
        <p:spPr>
          <a:xfrm>
            <a:off x="457200" y="1765743"/>
            <a:ext cx="2789332" cy="1938992"/>
          </a:xfrm>
          <a:prstGeom prst="rect">
            <a:avLst/>
          </a:prstGeom>
          <a:noFill/>
        </p:spPr>
        <p:txBody>
          <a:bodyPr wrap="square" rtlCol="0">
            <a:spAutoFit/>
          </a:bodyPr>
          <a:lstStyle/>
          <a:p>
            <a:r>
              <a:rPr lang="en-US" sz="2000" dirty="0" smtClean="0"/>
              <a:t>Dot area is proportional to the weighting applied to that member</a:t>
            </a:r>
          </a:p>
          <a:p>
            <a:endParaRPr lang="en-US" sz="2000" dirty="0" smtClean="0"/>
          </a:p>
          <a:p>
            <a:pPr>
              <a:buFontTx/>
              <a:buChar char="•"/>
            </a:pPr>
            <a:r>
              <a:rPr lang="en-US" sz="2000" dirty="0" smtClean="0"/>
              <a:t> =  </a:t>
            </a:r>
            <a:r>
              <a:rPr lang="en-US" sz="2000" dirty="0" err="1" smtClean="0"/>
              <a:t>ens</a:t>
            </a:r>
            <a:r>
              <a:rPr lang="en-US" sz="2000" dirty="0" smtClean="0"/>
              <a:t>. mean position</a:t>
            </a:r>
          </a:p>
          <a:p>
            <a:r>
              <a:rPr lang="en-US" sz="2000" dirty="0" smtClean="0"/>
              <a:t>* =  observed position</a:t>
            </a:r>
          </a:p>
        </p:txBody>
      </p:sp>
      <p:sp>
        <p:nvSpPr>
          <p:cNvPr id="8" name="Slide Number Placeholder 7"/>
          <p:cNvSpPr>
            <a:spLocks noGrp="1"/>
          </p:cNvSpPr>
          <p:nvPr>
            <p:ph type="sldNum" sz="quarter" idx="12"/>
          </p:nvPr>
        </p:nvSpPr>
        <p:spPr/>
        <p:txBody>
          <a:bodyPr/>
          <a:lstStyle/>
          <a:p>
            <a:fld id="{94CADB89-B021-134D-82E2-58C571785370}" type="slidenum">
              <a:rPr lang="en-US" smtClean="0"/>
              <a:pPr/>
              <a:t>29</a:t>
            </a:fld>
            <a:endParaRPr lang="en-US"/>
          </a:p>
        </p:txBody>
      </p:sp>
      <p:sp>
        <p:nvSpPr>
          <p:cNvPr id="9" name="TextBox 8"/>
          <p:cNvSpPr txBox="1"/>
          <p:nvPr/>
        </p:nvSpPr>
        <p:spPr>
          <a:xfrm>
            <a:off x="6925733" y="2446867"/>
            <a:ext cx="706631" cy="369332"/>
          </a:xfrm>
          <a:prstGeom prst="rect">
            <a:avLst/>
          </a:prstGeom>
          <a:noFill/>
        </p:spPr>
        <p:txBody>
          <a:bodyPr wrap="none" rtlCol="0">
            <a:spAutoFit/>
          </a:bodyPr>
          <a:lstStyle/>
          <a:p>
            <a:r>
              <a:rPr lang="en-US" dirty="0" smtClean="0">
                <a:solidFill>
                  <a:srgbClr val="0000FF"/>
                </a:solidFill>
              </a:rPr>
              <a:t>Day 5</a:t>
            </a:r>
            <a:endParaRPr lang="en-US" dirty="0">
              <a:solidFill>
                <a:srgbClr val="0000FF"/>
              </a:solidFill>
            </a:endParaRPr>
          </a:p>
        </p:txBody>
      </p:sp>
      <p:sp>
        <p:nvSpPr>
          <p:cNvPr id="10" name="TextBox 9"/>
          <p:cNvSpPr txBox="1"/>
          <p:nvPr/>
        </p:nvSpPr>
        <p:spPr>
          <a:xfrm>
            <a:off x="6066702" y="3405201"/>
            <a:ext cx="706631" cy="369332"/>
          </a:xfrm>
          <a:prstGeom prst="rect">
            <a:avLst/>
          </a:prstGeom>
          <a:noFill/>
        </p:spPr>
        <p:txBody>
          <a:bodyPr wrap="none" rtlCol="0">
            <a:spAutoFit/>
          </a:bodyPr>
          <a:lstStyle/>
          <a:p>
            <a:r>
              <a:rPr lang="en-US" dirty="0" smtClean="0">
                <a:solidFill>
                  <a:srgbClr val="B2A665"/>
                </a:solidFill>
              </a:rPr>
              <a:t>Day 4</a:t>
            </a:r>
            <a:endParaRPr lang="en-US" dirty="0">
              <a:solidFill>
                <a:srgbClr val="B2A665"/>
              </a:solidFill>
            </a:endParaRPr>
          </a:p>
        </p:txBody>
      </p:sp>
      <p:sp>
        <p:nvSpPr>
          <p:cNvPr id="11" name="TextBox 10"/>
          <p:cNvSpPr txBox="1"/>
          <p:nvPr/>
        </p:nvSpPr>
        <p:spPr>
          <a:xfrm>
            <a:off x="6199884" y="4258733"/>
            <a:ext cx="706631" cy="369332"/>
          </a:xfrm>
          <a:prstGeom prst="rect">
            <a:avLst/>
          </a:prstGeom>
          <a:noFill/>
        </p:spPr>
        <p:txBody>
          <a:bodyPr wrap="none" rtlCol="0">
            <a:spAutoFit/>
          </a:bodyPr>
          <a:lstStyle/>
          <a:p>
            <a:r>
              <a:rPr lang="en-US" dirty="0" smtClean="0">
                <a:solidFill>
                  <a:srgbClr val="FF0000"/>
                </a:solidFill>
              </a:rPr>
              <a:t>Day 3</a:t>
            </a:r>
            <a:endParaRPr lang="en-US" dirty="0">
              <a:solidFill>
                <a:srgbClr val="FF0000"/>
              </a:solidFill>
            </a:endParaRPr>
          </a:p>
        </p:txBody>
      </p:sp>
      <p:sp>
        <p:nvSpPr>
          <p:cNvPr id="12" name="TextBox 11"/>
          <p:cNvSpPr txBox="1"/>
          <p:nvPr/>
        </p:nvSpPr>
        <p:spPr>
          <a:xfrm>
            <a:off x="6553199" y="4927600"/>
            <a:ext cx="706631" cy="369332"/>
          </a:xfrm>
          <a:prstGeom prst="rect">
            <a:avLst/>
          </a:prstGeom>
          <a:noFill/>
        </p:spPr>
        <p:txBody>
          <a:bodyPr wrap="none" rtlCol="0">
            <a:spAutoFit/>
          </a:bodyPr>
          <a:lstStyle/>
          <a:p>
            <a:r>
              <a:rPr lang="en-US" dirty="0" smtClean="0">
                <a:solidFill>
                  <a:srgbClr val="660066"/>
                </a:solidFill>
              </a:rPr>
              <a:t>Day 2</a:t>
            </a:r>
            <a:endParaRPr lang="en-US" dirty="0">
              <a:solidFill>
                <a:srgbClr val="660066"/>
              </a:solidFill>
            </a:endParaRPr>
          </a:p>
        </p:txBody>
      </p:sp>
      <p:sp>
        <p:nvSpPr>
          <p:cNvPr id="13" name="TextBox 12"/>
          <p:cNvSpPr txBox="1"/>
          <p:nvPr/>
        </p:nvSpPr>
        <p:spPr>
          <a:xfrm>
            <a:off x="7078133" y="5410200"/>
            <a:ext cx="706631" cy="369332"/>
          </a:xfrm>
          <a:prstGeom prst="rect">
            <a:avLst/>
          </a:prstGeom>
          <a:noFill/>
        </p:spPr>
        <p:txBody>
          <a:bodyPr wrap="none" rtlCol="0">
            <a:spAutoFit/>
          </a:bodyPr>
          <a:lstStyle/>
          <a:p>
            <a:r>
              <a:rPr lang="en-US" dirty="0" smtClean="0">
                <a:solidFill>
                  <a:srgbClr val="FFAB2D"/>
                </a:solidFill>
              </a:rPr>
              <a:t>Day 1</a:t>
            </a:r>
            <a:endParaRPr lang="en-US" dirty="0">
              <a:solidFill>
                <a:srgbClr val="FFAB2D"/>
              </a:solidFill>
            </a:endParaRPr>
          </a:p>
        </p:txBody>
      </p:sp>
      <p:sp>
        <p:nvSpPr>
          <p:cNvPr id="14" name="TextBox 13"/>
          <p:cNvSpPr txBox="1"/>
          <p:nvPr/>
        </p:nvSpPr>
        <p:spPr>
          <a:xfrm>
            <a:off x="7784764" y="5779532"/>
            <a:ext cx="706631" cy="369332"/>
          </a:xfrm>
          <a:prstGeom prst="rect">
            <a:avLst/>
          </a:prstGeom>
          <a:noFill/>
        </p:spPr>
        <p:txBody>
          <a:bodyPr wrap="none" rtlCol="0">
            <a:spAutoFit/>
          </a:bodyPr>
          <a:lstStyle/>
          <a:p>
            <a:r>
              <a:rPr lang="en-US" dirty="0" smtClean="0"/>
              <a:t>Day 0</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a:xfrm>
            <a:off x="1172711" y="1753073"/>
            <a:ext cx="7019884" cy="4320070"/>
          </a:xfrm>
        </p:spPr>
        <p:txBody>
          <a:bodyPr/>
          <a:lstStyle/>
          <a:p>
            <a:r>
              <a:rPr lang="en-US" dirty="0" smtClean="0"/>
              <a:t>Brief primer on chaos theory</a:t>
            </a:r>
          </a:p>
          <a:p>
            <a:r>
              <a:rPr lang="en-US" dirty="0" smtClean="0"/>
              <a:t>Desired properties of ensembles</a:t>
            </a:r>
          </a:p>
          <a:p>
            <a:r>
              <a:rPr lang="en-US" dirty="0" smtClean="0"/>
              <a:t>Initializing ensembles</a:t>
            </a:r>
          </a:p>
          <a:p>
            <a:r>
              <a:rPr lang="en-US" dirty="0" smtClean="0"/>
              <a:t>Dealing with model error </a:t>
            </a:r>
          </a:p>
          <a:p>
            <a:pPr lvl="1"/>
            <a:r>
              <a:rPr lang="en-US" dirty="0" smtClean="0"/>
              <a:t>mostly in Carolyn Reynolds’ talk</a:t>
            </a:r>
          </a:p>
          <a:p>
            <a:r>
              <a:rPr lang="en-US" dirty="0" smtClean="0"/>
              <a:t>Ensembles &amp; hurricanes</a:t>
            </a:r>
          </a:p>
          <a:p>
            <a:r>
              <a:rPr lang="en-US" dirty="0" smtClean="0"/>
              <a:t>Some product ideas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Multi-model error (GEFS/</a:t>
            </a:r>
            <a:r>
              <a:rPr lang="en-US" dirty="0" err="1" smtClean="0"/>
              <a:t>EnKF</a:t>
            </a:r>
            <a:r>
              <a:rPr lang="en-US" dirty="0" smtClean="0"/>
              <a:t>, ECMWF, FIM, UKMO, CMC, NCEP)</a:t>
            </a:r>
            <a:endParaRPr lang="en-US" dirty="0"/>
          </a:p>
        </p:txBody>
      </p:sp>
      <p:sp>
        <p:nvSpPr>
          <p:cNvPr id="4" name="Slide Number Placeholder 3"/>
          <p:cNvSpPr>
            <a:spLocks noGrp="1"/>
          </p:cNvSpPr>
          <p:nvPr>
            <p:ph type="sldNum" sz="quarter" idx="12"/>
          </p:nvPr>
        </p:nvSpPr>
        <p:spPr/>
        <p:txBody>
          <a:bodyPr/>
          <a:lstStyle/>
          <a:p>
            <a:fld id="{94CADB89-B021-134D-82E2-58C571785370}" type="slidenum">
              <a:rPr lang="en-US" smtClean="0"/>
              <a:pPr/>
              <a:t>30</a:t>
            </a:fld>
            <a:endParaRPr lang="en-US"/>
          </a:p>
        </p:txBody>
      </p:sp>
      <p:pic>
        <p:nvPicPr>
          <p:cNvPr id="5" name="Picture 4" descr="1.png"/>
          <p:cNvPicPr>
            <a:picLocks noChangeAspect="1"/>
          </p:cNvPicPr>
          <p:nvPr/>
        </p:nvPicPr>
        <p:blipFill>
          <a:blip r:embed="rId2"/>
          <a:stretch>
            <a:fillRect/>
          </a:stretch>
        </p:blipFill>
        <p:spPr>
          <a:xfrm>
            <a:off x="915438" y="1585002"/>
            <a:ext cx="7149568" cy="4399734"/>
          </a:xfrm>
          <a:prstGeom prst="rect">
            <a:avLst/>
          </a:prstGeom>
        </p:spPr>
      </p:pic>
      <p:sp>
        <p:nvSpPr>
          <p:cNvPr id="6" name="TextBox 5"/>
          <p:cNvSpPr txBox="1"/>
          <p:nvPr/>
        </p:nvSpPr>
        <p:spPr>
          <a:xfrm>
            <a:off x="457200" y="6294794"/>
            <a:ext cx="7848600" cy="338554"/>
          </a:xfrm>
          <a:prstGeom prst="rect">
            <a:avLst/>
          </a:prstGeom>
          <a:noFill/>
        </p:spPr>
        <p:txBody>
          <a:bodyPr wrap="square" rtlCol="0">
            <a:spAutoFit/>
          </a:bodyPr>
          <a:lstStyle/>
          <a:p>
            <a:r>
              <a:rPr lang="en-US" sz="1600" dirty="0" smtClean="0"/>
              <a:t>Not much improvement from multi-</a:t>
            </a:r>
            <a:r>
              <a:rPr lang="en-US" sz="1600" dirty="0" smtClean="0"/>
              <a:t>model</a:t>
            </a:r>
            <a:r>
              <a:rPr lang="en-US" sz="1600" dirty="0" smtClean="0"/>
              <a:t> (poorer models </a:t>
            </a:r>
            <a:r>
              <a:rPr lang="en-US" sz="1600" dirty="0" smtClean="0"/>
              <a:t>don’t seem to help much here)</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1.png"/>
          <p:cNvPicPr>
            <a:picLocks noChangeAspect="1"/>
          </p:cNvPicPr>
          <p:nvPr/>
        </p:nvPicPr>
        <p:blipFill>
          <a:blip r:embed="rId2"/>
          <a:stretch>
            <a:fillRect/>
          </a:stretch>
        </p:blipFill>
        <p:spPr>
          <a:xfrm>
            <a:off x="915439" y="1585003"/>
            <a:ext cx="7149567" cy="4399734"/>
          </a:xfrm>
          <a:prstGeom prst="rect">
            <a:avLst/>
          </a:prstGeom>
        </p:spPr>
      </p:pic>
      <p:sp>
        <p:nvSpPr>
          <p:cNvPr id="2" name="Title 1"/>
          <p:cNvSpPr>
            <a:spLocks noGrp="1"/>
          </p:cNvSpPr>
          <p:nvPr>
            <p:ph type="title"/>
          </p:nvPr>
        </p:nvSpPr>
        <p:spPr/>
        <p:txBody>
          <a:bodyPr>
            <a:normAutofit fontScale="90000"/>
          </a:bodyPr>
          <a:lstStyle/>
          <a:p>
            <a:r>
              <a:rPr lang="en-US" dirty="0" smtClean="0"/>
              <a:t>Multi-model error </a:t>
            </a:r>
            <a:br>
              <a:rPr lang="en-US" dirty="0" smtClean="0"/>
            </a:br>
            <a:r>
              <a:rPr lang="en-US" dirty="0" smtClean="0"/>
              <a:t>(GEFS/</a:t>
            </a:r>
            <a:r>
              <a:rPr lang="en-US" dirty="0" err="1" smtClean="0"/>
              <a:t>EnKF</a:t>
            </a:r>
            <a:r>
              <a:rPr lang="en-US" dirty="0" smtClean="0"/>
              <a:t>, ECMWF only)</a:t>
            </a:r>
            <a:endParaRPr lang="en-US" dirty="0"/>
          </a:p>
        </p:txBody>
      </p:sp>
      <p:sp>
        <p:nvSpPr>
          <p:cNvPr id="4" name="Slide Number Placeholder 3"/>
          <p:cNvSpPr>
            <a:spLocks noGrp="1"/>
          </p:cNvSpPr>
          <p:nvPr>
            <p:ph type="sldNum" sz="quarter" idx="12"/>
          </p:nvPr>
        </p:nvSpPr>
        <p:spPr/>
        <p:txBody>
          <a:bodyPr/>
          <a:lstStyle/>
          <a:p>
            <a:fld id="{94CADB89-B021-134D-82E2-58C571785370}" type="slidenum">
              <a:rPr lang="en-US" smtClean="0"/>
              <a:pPr/>
              <a:t>31</a:t>
            </a:fld>
            <a:endParaRPr lang="en-US"/>
          </a:p>
        </p:txBody>
      </p:sp>
      <p:sp>
        <p:nvSpPr>
          <p:cNvPr id="6" name="TextBox 5"/>
          <p:cNvSpPr txBox="1"/>
          <p:nvPr/>
        </p:nvSpPr>
        <p:spPr>
          <a:xfrm>
            <a:off x="2043406" y="6125517"/>
            <a:ext cx="5649353" cy="461665"/>
          </a:xfrm>
          <a:prstGeom prst="rect">
            <a:avLst/>
          </a:prstGeom>
          <a:noFill/>
        </p:spPr>
        <p:txBody>
          <a:bodyPr wrap="none" rtlCol="0">
            <a:spAutoFit/>
          </a:bodyPr>
          <a:lstStyle/>
          <a:p>
            <a:r>
              <a:rPr lang="en-US" sz="2400" dirty="0" smtClean="0"/>
              <a:t>Now some improvement, ~ 6 - 9 hours lead.</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lnSpcReduction="10000"/>
          </a:bodyPr>
          <a:lstStyle/>
          <a:p>
            <a:r>
              <a:rPr lang="en-US" dirty="0" smtClean="0"/>
              <a:t>Mine:</a:t>
            </a:r>
          </a:p>
          <a:p>
            <a:pPr lvl="1"/>
            <a:r>
              <a:rPr lang="en-US" dirty="0" smtClean="0"/>
              <a:t>Are ellipses, colors useful way of conveying ensemble information?</a:t>
            </a:r>
          </a:p>
          <a:p>
            <a:pPr lvl="1"/>
            <a:r>
              <a:rPr lang="en-US" dirty="0" smtClean="0"/>
              <a:t>Are products like the multi-model synthesis shown here potentially useful to forecasters?</a:t>
            </a:r>
            <a:endParaRPr lang="en-US" dirty="0" smtClean="0"/>
          </a:p>
          <a:p>
            <a:pPr lvl="1"/>
            <a:r>
              <a:rPr lang="en-US" dirty="0" smtClean="0"/>
              <a:t>Should we only develop </a:t>
            </a:r>
            <a:r>
              <a:rPr lang="en-US" dirty="0" smtClean="0"/>
              <a:t>products just for hurricane aspects where we have some confidence (track), or also for those where we lack confidence (intensity)?</a:t>
            </a:r>
          </a:p>
          <a:p>
            <a:r>
              <a:rPr lang="en-US" dirty="0" smtClean="0"/>
              <a:t>Yours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t>How the EnKF works: </a:t>
            </a:r>
            <a:br>
              <a:rPr lang="en-US"/>
            </a:br>
            <a:r>
              <a:rPr lang="en-US"/>
              <a:t>2-D example</a:t>
            </a:r>
          </a:p>
        </p:txBody>
      </p:sp>
      <p:pic>
        <p:nvPicPr>
          <p:cNvPr id="69635" name="Picture 9" descr="1"/>
          <p:cNvPicPr>
            <a:picLocks noChangeAspect="1" noChangeArrowheads="1"/>
          </p:cNvPicPr>
          <p:nvPr/>
        </p:nvPicPr>
        <p:blipFill>
          <a:blip r:embed="rId3"/>
          <a:srcRect/>
          <a:stretch>
            <a:fillRect/>
          </a:stretch>
        </p:blipFill>
        <p:spPr bwMode="auto">
          <a:xfrm>
            <a:off x="609600" y="1828800"/>
            <a:ext cx="7696200" cy="3810000"/>
          </a:xfrm>
          <a:prstGeom prst="rect">
            <a:avLst/>
          </a:prstGeom>
          <a:noFill/>
          <a:ln w="9525">
            <a:noFill/>
            <a:miter lim="800000"/>
            <a:headEnd/>
            <a:tailEnd/>
          </a:ln>
        </p:spPr>
      </p:pic>
      <p:sp>
        <p:nvSpPr>
          <p:cNvPr id="69636" name="Text Box 10"/>
          <p:cNvSpPr txBox="1">
            <a:spLocks noChangeArrowheads="1"/>
          </p:cNvSpPr>
          <p:nvPr/>
        </p:nvSpPr>
        <p:spPr bwMode="auto">
          <a:xfrm>
            <a:off x="1219200" y="5638800"/>
            <a:ext cx="6913563" cy="1006475"/>
          </a:xfrm>
          <a:prstGeom prst="rect">
            <a:avLst/>
          </a:prstGeom>
          <a:noFill/>
          <a:ln w="9525">
            <a:noFill/>
            <a:miter lim="800000"/>
            <a:headEnd/>
            <a:tailEnd/>
          </a:ln>
        </p:spPr>
        <p:txBody>
          <a:bodyPr wrap="none">
            <a:prstTxWarp prst="textNoShape">
              <a:avLst/>
            </a:prstTxWarp>
            <a:spAutoFit/>
          </a:bodyPr>
          <a:lstStyle/>
          <a:p>
            <a:r>
              <a:rPr lang="en-US" sz="2000"/>
              <a:t>Start with a random sample from bimodal distribution used</a:t>
            </a:r>
          </a:p>
          <a:p>
            <a:r>
              <a:rPr lang="en-US" sz="2000"/>
              <a:t>in previous Bayesian data assimilation example.  Contours reflect </a:t>
            </a:r>
          </a:p>
          <a:p>
            <a:r>
              <a:rPr lang="en-US" sz="2000"/>
              <a:t>the Gaussian distribution fitted to ensemble data.</a:t>
            </a:r>
          </a:p>
        </p:txBody>
      </p:sp>
      <p:sp>
        <p:nvSpPr>
          <p:cNvPr id="69637" name="Slide Number Placeholder 6"/>
          <p:cNvSpPr>
            <a:spLocks noGrp="1"/>
          </p:cNvSpPr>
          <p:nvPr>
            <p:ph type="sldNum" sz="quarter" idx="12"/>
          </p:nvPr>
        </p:nvSpPr>
        <p:spPr>
          <a:noFill/>
        </p:spPr>
        <p:txBody>
          <a:bodyPr/>
          <a:lstStyle/>
          <a:p>
            <a:fld id="{14B9CFBF-FC11-B448-B47A-4FE7071257F2}" type="slidenum">
              <a:rPr lang="en-US" smtClean="0"/>
              <a:pPr/>
              <a:t>33</a:t>
            </a:fld>
            <a:endParaRPr lang="en-US" smtClean="0"/>
          </a:p>
        </p:txBody>
      </p:sp>
      <p:cxnSp>
        <p:nvCxnSpPr>
          <p:cNvPr id="8" name="Straight Connector 7"/>
          <p:cNvCxnSpPr/>
          <p:nvPr/>
        </p:nvCxnSpPr>
        <p:spPr>
          <a:xfrm rot="5400000" flipH="1" flipV="1">
            <a:off x="2972594" y="50284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6782594" y="5028406"/>
            <a:ext cx="152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7"/>
            <a:ext cx="8229600" cy="1143000"/>
          </a:xfrm>
        </p:spPr>
        <p:txBody>
          <a:bodyPr/>
          <a:lstStyle/>
          <a:p>
            <a:r>
              <a:rPr lang="en-US" dirty="0" smtClean="0"/>
              <a:t>Review of Atlantic Basin activity</a:t>
            </a:r>
            <a:endParaRPr lang="en-US" dirty="0"/>
          </a:p>
        </p:txBody>
      </p:sp>
      <p:pic>
        <p:nvPicPr>
          <p:cNvPr id="5" name="Picture 4" descr="Fig2.png"/>
          <p:cNvPicPr>
            <a:picLocks noChangeAspect="1"/>
          </p:cNvPicPr>
          <p:nvPr/>
        </p:nvPicPr>
        <p:blipFill>
          <a:blip r:embed="rId2"/>
          <a:stretch>
            <a:fillRect/>
          </a:stretch>
        </p:blipFill>
        <p:spPr>
          <a:xfrm>
            <a:off x="702733" y="1066799"/>
            <a:ext cx="7984067" cy="5527431"/>
          </a:xfrm>
          <a:prstGeom prst="rect">
            <a:avLst/>
          </a:prstGeom>
        </p:spPr>
      </p:pic>
      <p:sp>
        <p:nvSpPr>
          <p:cNvPr id="6" name="Slide Number Placeholder 5"/>
          <p:cNvSpPr>
            <a:spLocks noGrp="1"/>
          </p:cNvSpPr>
          <p:nvPr>
            <p:ph type="sldNum" sz="quarter" idx="12"/>
          </p:nvPr>
        </p:nvSpPr>
        <p:spPr/>
        <p:txBody>
          <a:bodyPr/>
          <a:lstStyle/>
          <a:p>
            <a:fld id="{94CADB89-B021-134D-82E2-58C571785370}"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Eastern-Pacific activity</a:t>
            </a:r>
            <a:endParaRPr lang="en-US" dirty="0"/>
          </a:p>
        </p:txBody>
      </p:sp>
      <p:pic>
        <p:nvPicPr>
          <p:cNvPr id="4" name="Picture 3" descr="Fig3.png"/>
          <p:cNvPicPr>
            <a:picLocks noChangeAspect="1"/>
          </p:cNvPicPr>
          <p:nvPr/>
        </p:nvPicPr>
        <p:blipFill>
          <a:blip r:embed="rId2"/>
          <a:stretch>
            <a:fillRect/>
          </a:stretch>
        </p:blipFill>
        <p:spPr>
          <a:xfrm>
            <a:off x="0" y="1670538"/>
            <a:ext cx="9144000" cy="3516923"/>
          </a:xfrm>
          <a:prstGeom prst="rect">
            <a:avLst/>
          </a:prstGeom>
        </p:spPr>
      </p:pic>
      <p:sp>
        <p:nvSpPr>
          <p:cNvPr id="5" name="Slide Number Placeholder 4"/>
          <p:cNvSpPr>
            <a:spLocks noGrp="1"/>
          </p:cNvSpPr>
          <p:nvPr>
            <p:ph type="sldNum" sz="quarter" idx="12"/>
          </p:nvPr>
        </p:nvSpPr>
        <p:spPr/>
        <p:txBody>
          <a:bodyPr/>
          <a:lstStyle/>
          <a:p>
            <a:fld id="{94CADB89-B021-134D-82E2-58C571785370}"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859895"/>
          </a:xfrm>
        </p:spPr>
        <p:txBody>
          <a:bodyPr/>
          <a:lstStyle/>
          <a:p>
            <a:r>
              <a:rPr lang="en-US" dirty="0" smtClean="0"/>
              <a:t>Review of Western-Pacific activity</a:t>
            </a:r>
            <a:endParaRPr lang="en-US" dirty="0"/>
          </a:p>
        </p:txBody>
      </p:sp>
      <p:pic>
        <p:nvPicPr>
          <p:cNvPr id="5" name="Picture 4" descr="Fig4.png"/>
          <p:cNvPicPr>
            <a:picLocks noChangeAspect="1"/>
          </p:cNvPicPr>
          <p:nvPr/>
        </p:nvPicPr>
        <p:blipFill>
          <a:blip r:embed="rId2"/>
          <a:stretch>
            <a:fillRect/>
          </a:stretch>
        </p:blipFill>
        <p:spPr>
          <a:xfrm>
            <a:off x="457200" y="1016000"/>
            <a:ext cx="7984146" cy="5646224"/>
          </a:xfrm>
          <a:prstGeom prst="rect">
            <a:avLst/>
          </a:prstGeom>
        </p:spPr>
      </p:pic>
      <p:sp>
        <p:nvSpPr>
          <p:cNvPr id="6" name="Slide Number Placeholder 5"/>
          <p:cNvSpPr>
            <a:spLocks noGrp="1"/>
          </p:cNvSpPr>
          <p:nvPr>
            <p:ph type="sldNum" sz="quarter" idx="12"/>
          </p:nvPr>
        </p:nvSpPr>
        <p:spPr/>
        <p:txBody>
          <a:bodyPr/>
          <a:lstStyle/>
          <a:p>
            <a:fld id="{94CADB89-B021-134D-82E2-58C571785370}" type="slidenum">
              <a:rPr lang="en-US" smtClean="0"/>
              <a:pPr/>
              <a:t>36</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228600" y="213784"/>
            <a:ext cx="8686800" cy="912018"/>
          </a:xfrm>
        </p:spPr>
        <p:txBody>
          <a:bodyPr>
            <a:normAutofit/>
          </a:bodyPr>
          <a:lstStyle/>
          <a:p>
            <a:pPr eaLnBrk="1" hangingPunct="1"/>
            <a:r>
              <a:rPr lang="en-US" dirty="0" smtClean="0"/>
              <a:t>“Chaos” – why we use ensembles</a:t>
            </a:r>
          </a:p>
        </p:txBody>
      </p:sp>
      <p:pic>
        <p:nvPicPr>
          <p:cNvPr id="36867" name="Picture 4" descr="Palmer_Lorenz63001"/>
          <p:cNvPicPr>
            <a:picLocks noChangeAspect="1" noChangeArrowheads="1"/>
          </p:cNvPicPr>
          <p:nvPr/>
        </p:nvPicPr>
        <p:blipFill>
          <a:blip r:embed="rId3"/>
          <a:srcRect/>
          <a:stretch>
            <a:fillRect/>
          </a:stretch>
        </p:blipFill>
        <p:spPr bwMode="auto">
          <a:xfrm rot="-5400000">
            <a:off x="4185668" y="1447279"/>
            <a:ext cx="4521994" cy="4984997"/>
          </a:xfrm>
          <a:prstGeom prst="rect">
            <a:avLst/>
          </a:prstGeom>
          <a:noFill/>
          <a:ln w="9525">
            <a:noFill/>
            <a:miter lim="800000"/>
            <a:headEnd/>
            <a:tailEnd/>
          </a:ln>
        </p:spPr>
      </p:pic>
      <p:pic>
        <p:nvPicPr>
          <p:cNvPr id="36868" name="Picture 5"/>
          <p:cNvPicPr>
            <a:picLocks noChangeAspect="1" noChangeArrowheads="1"/>
          </p:cNvPicPr>
          <p:nvPr/>
        </p:nvPicPr>
        <p:blipFill>
          <a:blip r:embed="rId4"/>
          <a:srcRect/>
          <a:stretch>
            <a:fillRect/>
          </a:stretch>
        </p:blipFill>
        <p:spPr bwMode="auto">
          <a:xfrm>
            <a:off x="762708" y="2181225"/>
            <a:ext cx="2679700" cy="1981200"/>
          </a:xfrm>
          <a:prstGeom prst="rect">
            <a:avLst/>
          </a:prstGeom>
          <a:noFill/>
          <a:ln w="9525">
            <a:noFill/>
            <a:miter lim="800000"/>
            <a:headEnd/>
            <a:tailEnd/>
          </a:ln>
        </p:spPr>
      </p:pic>
      <p:sp>
        <p:nvSpPr>
          <p:cNvPr id="32773" name="Rectangle 6"/>
          <p:cNvSpPr>
            <a:spLocks noChangeArrowheads="1"/>
          </p:cNvSpPr>
          <p:nvPr/>
        </p:nvSpPr>
        <p:spPr bwMode="auto">
          <a:xfrm>
            <a:off x="1371600" y="4162425"/>
            <a:ext cx="1835150" cy="400050"/>
          </a:xfrm>
          <a:prstGeom prst="rect">
            <a:avLst/>
          </a:prstGeom>
          <a:noFill/>
          <a:ln w="9525">
            <a:noFill/>
            <a:miter lim="800000"/>
            <a:headEnd/>
            <a:tailEnd/>
          </a:ln>
        </p:spPr>
        <p:txBody>
          <a:bodyPr wrap="none">
            <a:prstTxWarp prst="textNoShape">
              <a:avLst/>
            </a:prstTxWarp>
            <a:spAutoFit/>
          </a:bodyPr>
          <a:lstStyle/>
          <a:p>
            <a:pPr>
              <a:defRPr/>
            </a:pPr>
            <a:r>
              <a:rPr lang="en-US" sz="2000" i="1" dirty="0" err="1">
                <a:solidFill>
                  <a:schemeClr val="tx1">
                    <a:lumMod val="65000"/>
                    <a:lumOff val="35000"/>
                  </a:schemeClr>
                </a:solidFill>
                <a:latin typeface="Symbol" charset="2"/>
                <a:sym typeface="Symbol" charset="2"/>
              </a:rPr>
              <a:t>σ</a:t>
            </a:r>
            <a:r>
              <a:rPr lang="en-US" sz="2000" i="1" dirty="0">
                <a:solidFill>
                  <a:schemeClr val="tx1">
                    <a:lumMod val="65000"/>
                    <a:lumOff val="35000"/>
                  </a:schemeClr>
                </a:solidFill>
                <a:latin typeface="Symbol" charset="2"/>
                <a:sym typeface="Symbol" charset="2"/>
              </a:rPr>
              <a:t>, </a:t>
            </a:r>
            <a:r>
              <a:rPr lang="en-US" sz="2000" i="1" dirty="0" err="1">
                <a:solidFill>
                  <a:schemeClr val="tx1">
                    <a:lumMod val="65000"/>
                    <a:lumOff val="35000"/>
                  </a:schemeClr>
                </a:solidFill>
                <a:latin typeface="Symbol" charset="2"/>
                <a:sym typeface="Symbol" charset="2"/>
              </a:rPr>
              <a:t>ρ</a:t>
            </a:r>
            <a:r>
              <a:rPr lang="en-US" sz="2000" i="1" dirty="0">
                <a:solidFill>
                  <a:schemeClr val="tx1">
                    <a:lumMod val="65000"/>
                    <a:lumOff val="35000"/>
                  </a:schemeClr>
                </a:solidFill>
                <a:latin typeface="Symbol" charset="2"/>
                <a:sym typeface="Symbol" charset="2"/>
              </a:rPr>
              <a:t>, </a:t>
            </a:r>
            <a:r>
              <a:rPr lang="en-US" sz="2000" i="1" dirty="0" err="1">
                <a:solidFill>
                  <a:schemeClr val="tx1">
                    <a:lumMod val="65000"/>
                    <a:lumOff val="35000"/>
                  </a:schemeClr>
                </a:solidFill>
                <a:latin typeface="Symbol" charset="2"/>
                <a:sym typeface="Symbol" charset="2"/>
              </a:rPr>
              <a:t>β</a:t>
            </a:r>
            <a:r>
              <a:rPr lang="en-US" sz="2000" i="1" dirty="0">
                <a:solidFill>
                  <a:schemeClr val="tx1">
                    <a:lumMod val="65000"/>
                    <a:lumOff val="35000"/>
                  </a:schemeClr>
                </a:solidFill>
                <a:latin typeface="Symbol" charset="2"/>
                <a:sym typeface="Symbol" charset="2"/>
              </a:rPr>
              <a:t>  </a:t>
            </a:r>
            <a:r>
              <a:rPr lang="en-US" sz="2000" dirty="0">
                <a:solidFill>
                  <a:schemeClr val="tx1">
                    <a:lumMod val="65000"/>
                    <a:lumOff val="35000"/>
                  </a:schemeClr>
                </a:solidFill>
                <a:latin typeface="Symbol" charset="2"/>
                <a:sym typeface="Symbol" charset="2"/>
              </a:rPr>
              <a:t>are fixed.</a:t>
            </a:r>
            <a:endParaRPr lang="en-US" dirty="0">
              <a:solidFill>
                <a:schemeClr val="tx1">
                  <a:lumMod val="65000"/>
                  <a:lumOff val="35000"/>
                </a:schemeClr>
              </a:solidFill>
              <a:latin typeface="Times New Roman" charset="0"/>
            </a:endParaRPr>
          </a:p>
        </p:txBody>
      </p:sp>
      <p:sp>
        <p:nvSpPr>
          <p:cNvPr id="36870" name="Rectangle 7"/>
          <p:cNvSpPr>
            <a:spLocks noChangeArrowheads="1"/>
          </p:cNvSpPr>
          <p:nvPr/>
        </p:nvSpPr>
        <p:spPr bwMode="auto">
          <a:xfrm>
            <a:off x="228600" y="4877336"/>
            <a:ext cx="4616104" cy="1631216"/>
          </a:xfrm>
          <a:prstGeom prst="rect">
            <a:avLst/>
          </a:prstGeom>
          <a:noFill/>
          <a:ln w="9525">
            <a:noFill/>
            <a:miter lim="800000"/>
            <a:headEnd/>
            <a:tailEnd/>
          </a:ln>
        </p:spPr>
        <p:txBody>
          <a:bodyPr wrap="square">
            <a:prstTxWarp prst="textNoShape">
              <a:avLst/>
            </a:prstTxWarp>
            <a:spAutoFit/>
          </a:bodyPr>
          <a:lstStyle/>
          <a:p>
            <a:r>
              <a:rPr lang="en-US" sz="2000" dirty="0" smtClean="0">
                <a:latin typeface="Calibri" pitchFamily="-107" charset="0"/>
                <a:ea typeface="Calibri" pitchFamily="-107" charset="0"/>
                <a:cs typeface="Calibri" pitchFamily="-107" charset="0"/>
              </a:rPr>
              <a:t>Select initial conditions within range of</a:t>
            </a:r>
          </a:p>
          <a:p>
            <a:r>
              <a:rPr lang="en-US" sz="2000" dirty="0" smtClean="0">
                <a:latin typeface="Calibri" pitchFamily="-107" charset="0"/>
                <a:ea typeface="Calibri" pitchFamily="-107" charset="0"/>
                <a:cs typeface="Calibri" pitchFamily="-107" charset="0"/>
              </a:rPr>
              <a:t>analysis uncertainty.  Result: errors </a:t>
            </a:r>
            <a:r>
              <a:rPr lang="en-US" sz="2000" dirty="0">
                <a:latin typeface="Calibri" pitchFamily="-107" charset="0"/>
                <a:ea typeface="Calibri" pitchFamily="-107" charset="0"/>
                <a:cs typeface="Calibri" pitchFamily="-107" charset="0"/>
              </a:rPr>
              <a:t>grow more quickly for some</a:t>
            </a:r>
            <a:r>
              <a:rPr lang="en-US" sz="2000" dirty="0" smtClean="0">
                <a:latin typeface="Calibri" pitchFamily="-107" charset="0"/>
                <a:ea typeface="Calibri" pitchFamily="-107" charset="0"/>
                <a:cs typeface="Calibri" pitchFamily="-107" charset="0"/>
              </a:rPr>
              <a:t> initial </a:t>
            </a:r>
            <a:r>
              <a:rPr lang="en-US" sz="2000" dirty="0">
                <a:latin typeface="Calibri" pitchFamily="-107" charset="0"/>
                <a:ea typeface="Calibri" pitchFamily="-107" charset="0"/>
                <a:cs typeface="Calibri" pitchFamily="-107" charset="0"/>
              </a:rPr>
              <a:t>conditions than others. </a:t>
            </a:r>
            <a:r>
              <a:rPr lang="en-US" sz="2000" dirty="0" smtClean="0">
                <a:latin typeface="Calibri" pitchFamily="-107" charset="0"/>
                <a:ea typeface="Calibri" pitchFamily="-107" charset="0"/>
                <a:cs typeface="Calibri" pitchFamily="-107" charset="0"/>
              </a:rPr>
              <a:t> Would be nice to quantify situational uncertainty.</a:t>
            </a:r>
            <a:endParaRPr lang="en-US" sz="2000" dirty="0">
              <a:latin typeface="Calibri" pitchFamily="-107" charset="0"/>
              <a:ea typeface="Calibri" pitchFamily="-107" charset="0"/>
              <a:cs typeface="Calibri" pitchFamily="-107" charset="0"/>
            </a:endParaRPr>
          </a:p>
        </p:txBody>
      </p:sp>
      <p:sp>
        <p:nvSpPr>
          <p:cNvPr id="36871" name="Rectangle 8"/>
          <p:cNvSpPr>
            <a:spLocks noChangeArrowheads="1"/>
          </p:cNvSpPr>
          <p:nvPr/>
        </p:nvSpPr>
        <p:spPr bwMode="auto">
          <a:xfrm>
            <a:off x="7848600" y="6400800"/>
            <a:ext cx="1236663" cy="396875"/>
          </a:xfrm>
          <a:prstGeom prst="rect">
            <a:avLst/>
          </a:prstGeom>
          <a:noFill/>
          <a:ln w="9525">
            <a:noFill/>
            <a:miter lim="800000"/>
            <a:headEnd/>
            <a:tailEnd/>
          </a:ln>
        </p:spPr>
        <p:txBody>
          <a:bodyPr wrap="none">
            <a:prstTxWarp prst="textNoShape">
              <a:avLst/>
            </a:prstTxWarp>
            <a:spAutoFit/>
          </a:bodyPr>
          <a:lstStyle/>
          <a:p>
            <a:r>
              <a:rPr lang="en-US" sz="1000"/>
              <a:t>from Tim Palmer’s</a:t>
            </a:r>
          </a:p>
          <a:p>
            <a:r>
              <a:rPr lang="en-US" sz="1000"/>
              <a:t>2006 book chapter</a:t>
            </a:r>
            <a:endParaRPr lang="en-US"/>
          </a:p>
        </p:txBody>
      </p:sp>
      <p:sp>
        <p:nvSpPr>
          <p:cNvPr id="36872" name="TextBox 7"/>
          <p:cNvSpPr txBox="1">
            <a:spLocks noChangeArrowheads="1"/>
          </p:cNvSpPr>
          <p:nvPr/>
        </p:nvSpPr>
        <p:spPr bwMode="auto">
          <a:xfrm>
            <a:off x="5105400" y="1216818"/>
            <a:ext cx="3355975" cy="461963"/>
          </a:xfrm>
          <a:prstGeom prst="rect">
            <a:avLst/>
          </a:prstGeom>
          <a:noFill/>
          <a:ln w="9525">
            <a:noFill/>
            <a:miter lim="800000"/>
            <a:headEnd/>
            <a:tailEnd/>
          </a:ln>
        </p:spPr>
        <p:txBody>
          <a:bodyPr wrap="none">
            <a:prstTxWarp prst="textNoShape">
              <a:avLst/>
            </a:prstTxWarp>
            <a:spAutoFit/>
          </a:bodyPr>
          <a:lstStyle/>
          <a:p>
            <a:r>
              <a:rPr lang="en-US" dirty="0"/>
              <a:t>The Lorenz (1963) model</a:t>
            </a:r>
          </a:p>
        </p:txBody>
      </p:sp>
      <p:sp>
        <p:nvSpPr>
          <p:cNvPr id="9" name="TextBox 8"/>
          <p:cNvSpPr txBox="1"/>
          <p:nvPr/>
        </p:nvSpPr>
        <p:spPr>
          <a:xfrm>
            <a:off x="762708" y="1125802"/>
            <a:ext cx="2815795" cy="923330"/>
          </a:xfrm>
          <a:prstGeom prst="rect">
            <a:avLst/>
          </a:prstGeom>
          <a:noFill/>
        </p:spPr>
        <p:txBody>
          <a:bodyPr wrap="none" rtlCol="0">
            <a:spAutoFit/>
          </a:bodyPr>
          <a:lstStyle/>
          <a:p>
            <a:r>
              <a:rPr lang="en-US" dirty="0" smtClean="0"/>
              <a:t>A toy dynamical system that</a:t>
            </a:r>
          </a:p>
          <a:p>
            <a:r>
              <a:rPr lang="en-US" dirty="0" smtClean="0"/>
              <a:t>has some characteristics of</a:t>
            </a:r>
          </a:p>
          <a:p>
            <a:r>
              <a:rPr lang="en-US" dirty="0" smtClean="0"/>
              <a:t>the weather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304800"/>
            <a:ext cx="9144000" cy="457200"/>
          </a:xfrm>
        </p:spPr>
        <p:txBody>
          <a:bodyPr>
            <a:normAutofit fontScale="90000"/>
          </a:bodyPr>
          <a:lstStyle/>
          <a:p>
            <a:r>
              <a:rPr lang="en-US" sz="3600" dirty="0" smtClean="0"/>
              <a:t>Initial conditions for “</a:t>
            </a:r>
            <a:r>
              <a:rPr lang="en-US" sz="3600" dirty="0" err="1" smtClean="0"/>
              <a:t>Lothar</a:t>
            </a:r>
            <a:r>
              <a:rPr lang="en-US" sz="3600" dirty="0" smtClean="0"/>
              <a:t>” ensemble forecasts</a:t>
            </a:r>
          </a:p>
        </p:txBody>
      </p:sp>
      <p:sp>
        <p:nvSpPr>
          <p:cNvPr id="22531" name="Slide Number Placeholder 3"/>
          <p:cNvSpPr>
            <a:spLocks noGrp="1"/>
          </p:cNvSpPr>
          <p:nvPr>
            <p:ph type="sldNum" sz="quarter" idx="12"/>
          </p:nvPr>
        </p:nvSpPr>
        <p:spPr>
          <a:noFill/>
        </p:spPr>
        <p:txBody>
          <a:bodyPr/>
          <a:lstStyle/>
          <a:p>
            <a:fld id="{08D3B479-9E9F-C14C-BD26-140B55E848ED}" type="slidenum">
              <a:rPr lang="en-US" smtClean="0"/>
              <a:pPr/>
              <a:t>5</a:t>
            </a:fld>
            <a:endParaRPr lang="en-US" smtClean="0"/>
          </a:p>
        </p:txBody>
      </p:sp>
      <p:pic>
        <p:nvPicPr>
          <p:cNvPr id="22532" name="Picture 2" descr="tp_outside_pres_fig5O.gif                                      00039311Internal HD                    B121796E:"/>
          <p:cNvPicPr>
            <a:picLocks noChangeAspect="1" noChangeArrowheads="1"/>
          </p:cNvPicPr>
          <p:nvPr/>
        </p:nvPicPr>
        <p:blipFill>
          <a:blip r:embed="rId2"/>
          <a:srcRect/>
          <a:stretch>
            <a:fillRect/>
          </a:stretch>
        </p:blipFill>
        <p:spPr bwMode="auto">
          <a:xfrm>
            <a:off x="304800" y="1123950"/>
            <a:ext cx="8110538" cy="57340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52400" y="304800"/>
            <a:ext cx="8839200" cy="838200"/>
          </a:xfrm>
        </p:spPr>
        <p:txBody>
          <a:bodyPr>
            <a:normAutofit/>
          </a:bodyPr>
          <a:lstStyle/>
          <a:p>
            <a:pPr eaLnBrk="1" hangingPunct="1"/>
            <a:r>
              <a:rPr lang="en-US" dirty="0" err="1" smtClean="0"/>
              <a:t>Lothar</a:t>
            </a:r>
            <a:r>
              <a:rPr lang="en-US" dirty="0" smtClean="0"/>
              <a:t> 42-h MSLP forecasts</a:t>
            </a:r>
          </a:p>
        </p:txBody>
      </p:sp>
      <p:graphicFrame>
        <p:nvGraphicFramePr>
          <p:cNvPr id="20482" name="Object 2"/>
          <p:cNvGraphicFramePr>
            <a:graphicFrameLocks noChangeAspect="1"/>
          </p:cNvGraphicFramePr>
          <p:nvPr/>
        </p:nvGraphicFramePr>
        <p:xfrm>
          <a:off x="609600" y="1447800"/>
          <a:ext cx="7315200" cy="5218113"/>
        </p:xfrm>
        <a:graphic>
          <a:graphicData uri="http://schemas.openxmlformats.org/presentationml/2006/ole">
            <p:oleObj spid="_x0000_s72706" name="Document" r:id="rId4" imgW="5477256" imgH="3907536" progId="Word.Document.8">
              <p:embed/>
            </p:oleObj>
          </a:graphicData>
        </a:graphic>
      </p:graphicFrame>
      <p:sp>
        <p:nvSpPr>
          <p:cNvPr id="20484" name="Rectangle 7"/>
          <p:cNvSpPr>
            <a:spLocks noChangeArrowheads="1"/>
          </p:cNvSpPr>
          <p:nvPr/>
        </p:nvSpPr>
        <p:spPr bwMode="auto">
          <a:xfrm>
            <a:off x="76200" y="1524000"/>
            <a:ext cx="1312863" cy="2554288"/>
          </a:xfrm>
          <a:prstGeom prst="rect">
            <a:avLst/>
          </a:prstGeom>
          <a:noFill/>
          <a:ln w="9525">
            <a:noFill/>
            <a:miter lim="800000"/>
            <a:headEnd/>
            <a:tailEnd/>
          </a:ln>
        </p:spPr>
        <p:txBody>
          <a:bodyPr wrap="none">
            <a:prstTxWarp prst="textNoShape">
              <a:avLst/>
            </a:prstTxWarp>
            <a:spAutoFit/>
          </a:bodyPr>
          <a:lstStyle/>
          <a:p>
            <a:r>
              <a:rPr lang="en-US" sz="1600">
                <a:latin typeface="Calibri" pitchFamily="-107" charset="0"/>
                <a:ea typeface="Calibri" pitchFamily="-107" charset="0"/>
                <a:cs typeface="Calibri" pitchFamily="-107" charset="0"/>
              </a:rPr>
              <a:t>deterministic</a:t>
            </a:r>
          </a:p>
          <a:p>
            <a:r>
              <a:rPr lang="en-US" sz="1600">
                <a:latin typeface="Calibri" pitchFamily="-107" charset="0"/>
                <a:ea typeface="Calibri" pitchFamily="-107" charset="0"/>
                <a:cs typeface="Calibri" pitchFamily="-107" charset="0"/>
              </a:rPr>
              <a:t>forecast </a:t>
            </a:r>
          </a:p>
          <a:p>
            <a:r>
              <a:rPr lang="en-US" sz="1600">
                <a:latin typeface="Calibri" pitchFamily="-107" charset="0"/>
                <a:ea typeface="Calibri" pitchFamily="-107" charset="0"/>
                <a:cs typeface="Calibri" pitchFamily="-107" charset="0"/>
              </a:rPr>
              <a:t>totally misses</a:t>
            </a:r>
          </a:p>
          <a:p>
            <a:r>
              <a:rPr lang="en-US" sz="1600">
                <a:latin typeface="Calibri" pitchFamily="-107" charset="0"/>
                <a:ea typeface="Calibri" pitchFamily="-107" charset="0"/>
                <a:cs typeface="Calibri" pitchFamily="-107" charset="0"/>
              </a:rPr>
              <a:t>damaging</a:t>
            </a:r>
          </a:p>
          <a:p>
            <a:r>
              <a:rPr lang="en-US" sz="1600">
                <a:latin typeface="Calibri" pitchFamily="-107" charset="0"/>
                <a:ea typeface="Calibri" pitchFamily="-107" charset="0"/>
                <a:cs typeface="Calibri" pitchFamily="-107" charset="0"/>
              </a:rPr>
              <a:t>storm over </a:t>
            </a:r>
          </a:p>
          <a:p>
            <a:r>
              <a:rPr lang="en-US" sz="1600">
                <a:latin typeface="Calibri" pitchFamily="-107" charset="0"/>
                <a:ea typeface="Calibri" pitchFamily="-107" charset="0"/>
                <a:cs typeface="Calibri" pitchFamily="-107" charset="0"/>
              </a:rPr>
              <a:t>France; some</a:t>
            </a:r>
          </a:p>
          <a:p>
            <a:r>
              <a:rPr lang="en-US" sz="1600">
                <a:latin typeface="Calibri" pitchFamily="-107" charset="0"/>
                <a:ea typeface="Calibri" pitchFamily="-107" charset="0"/>
                <a:cs typeface="Calibri" pitchFamily="-107" charset="0"/>
              </a:rPr>
              <a:t>ensemble</a:t>
            </a:r>
          </a:p>
          <a:p>
            <a:r>
              <a:rPr lang="en-US" sz="1600">
                <a:latin typeface="Calibri" pitchFamily="-107" charset="0"/>
                <a:ea typeface="Calibri" pitchFamily="-107" charset="0"/>
                <a:cs typeface="Calibri" pitchFamily="-107" charset="0"/>
              </a:rPr>
              <a:t>members</a:t>
            </a:r>
          </a:p>
          <a:p>
            <a:r>
              <a:rPr lang="en-US" sz="1600">
                <a:latin typeface="Calibri" pitchFamily="-107" charset="0"/>
                <a:ea typeface="Calibri" pitchFamily="-107" charset="0"/>
                <a:cs typeface="Calibri" pitchFamily="-107" charset="0"/>
              </a:rPr>
              <a:t>forecast it</a:t>
            </a:r>
          </a:p>
          <a:p>
            <a:r>
              <a:rPr lang="en-US" sz="1600">
                <a:latin typeface="Calibri" pitchFamily="-107" charset="0"/>
                <a:ea typeface="Calibri" pitchFamily="-107" charset="0"/>
                <a:cs typeface="Calibri" pitchFamily="-107" charset="0"/>
              </a:rPr>
              <a:t>well.</a:t>
            </a:r>
            <a:endParaRPr lang="en-US">
              <a:latin typeface="Calibri" pitchFamily="-107" charset="0"/>
              <a:ea typeface="Calibri" pitchFamily="-107" charset="0"/>
              <a:cs typeface="Calibri" pitchFamily="-107" charset="0"/>
            </a:endParaRPr>
          </a:p>
        </p:txBody>
      </p:sp>
      <p:sp>
        <p:nvSpPr>
          <p:cNvPr id="20485" name="Line 8"/>
          <p:cNvSpPr>
            <a:spLocks noChangeShapeType="1"/>
          </p:cNvSpPr>
          <p:nvPr/>
        </p:nvSpPr>
        <p:spPr bwMode="auto">
          <a:xfrm>
            <a:off x="914400" y="1905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6" name="Rectangle 9"/>
          <p:cNvSpPr>
            <a:spLocks noChangeArrowheads="1"/>
          </p:cNvSpPr>
          <p:nvPr/>
        </p:nvSpPr>
        <p:spPr bwMode="auto">
          <a:xfrm>
            <a:off x="152400" y="6461125"/>
            <a:ext cx="1358900" cy="396875"/>
          </a:xfrm>
          <a:prstGeom prst="rect">
            <a:avLst/>
          </a:prstGeom>
          <a:noFill/>
          <a:ln w="9525">
            <a:noFill/>
            <a:miter lim="800000"/>
            <a:headEnd/>
            <a:tailEnd/>
          </a:ln>
        </p:spPr>
        <p:txBody>
          <a:bodyPr>
            <a:prstTxWarp prst="textNoShape">
              <a:avLst/>
            </a:prstTxWarp>
            <a:spAutoFit/>
          </a:bodyPr>
          <a:lstStyle/>
          <a:p>
            <a:r>
              <a:rPr lang="en-US" sz="1000"/>
              <a:t>from Tim Palmer’s</a:t>
            </a:r>
          </a:p>
          <a:p>
            <a:r>
              <a:rPr lang="en-US" sz="1000"/>
              <a:t>book chapter, 2006.</a:t>
            </a:r>
          </a:p>
        </p:txBody>
      </p:sp>
      <p:pic>
        <p:nvPicPr>
          <p:cNvPr id="20489" name="Picture 9" descr="Picture 21.png"/>
          <p:cNvPicPr>
            <a:picLocks noChangeAspect="1"/>
          </p:cNvPicPr>
          <p:nvPr/>
        </p:nvPicPr>
        <p:blipFill>
          <a:blip r:embed="rId5"/>
          <a:srcRect/>
          <a:stretch>
            <a:fillRect/>
          </a:stretch>
        </p:blipFill>
        <p:spPr bwMode="auto">
          <a:xfrm>
            <a:off x="1447800" y="1524000"/>
            <a:ext cx="7637463"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725BD721-CA31-0A48-A041-24EC68327F9A}" type="slidenum">
              <a:rPr lang="en-US" sz="1400"/>
              <a:pPr algn="r"/>
              <a:t>7</a:t>
            </a:fld>
            <a:endParaRPr lang="en-US" sz="1400"/>
          </a:p>
        </p:txBody>
      </p:sp>
      <p:sp>
        <p:nvSpPr>
          <p:cNvPr id="4099" name="Rectangle 2"/>
          <p:cNvSpPr>
            <a:spLocks noGrp="1" noChangeArrowheads="1"/>
          </p:cNvSpPr>
          <p:nvPr>
            <p:ph type="ctrTitle" idx="4294967295"/>
          </p:nvPr>
        </p:nvSpPr>
        <p:spPr>
          <a:xfrm>
            <a:off x="152400" y="381000"/>
            <a:ext cx="8839200" cy="914400"/>
          </a:xfrm>
        </p:spPr>
        <p:txBody>
          <a:bodyPr>
            <a:noAutofit/>
          </a:bodyPr>
          <a:lstStyle/>
          <a:p>
            <a:r>
              <a:rPr lang="en-US" sz="4000" dirty="0" smtClean="0"/>
              <a:t>Question:  what constitutes </a:t>
            </a:r>
            <a:r>
              <a:rPr lang="en-US" sz="4000" dirty="0"/>
              <a:t>a </a:t>
            </a:r>
            <a:br>
              <a:rPr lang="en-US" sz="4000" dirty="0"/>
            </a:br>
            <a:r>
              <a:rPr lang="en-US" sz="4000" dirty="0"/>
              <a:t>“good” ensemble forecast?</a:t>
            </a:r>
            <a:endParaRPr lang="en-US" sz="4800" dirty="0"/>
          </a:p>
        </p:txBody>
      </p:sp>
      <p:pic>
        <p:nvPicPr>
          <p:cNvPr id="4100" name="Picture 3" descr="1"/>
          <p:cNvPicPr>
            <a:picLocks noChangeAspect="1" noChangeArrowheads="1"/>
          </p:cNvPicPr>
          <p:nvPr/>
        </p:nvPicPr>
        <p:blipFill>
          <a:blip r:embed="rId3"/>
          <a:srcRect/>
          <a:stretch>
            <a:fillRect/>
          </a:stretch>
        </p:blipFill>
        <p:spPr bwMode="auto">
          <a:xfrm>
            <a:off x="1371600" y="1447800"/>
            <a:ext cx="5943600" cy="4113213"/>
          </a:xfrm>
          <a:prstGeom prst="rect">
            <a:avLst/>
          </a:prstGeom>
          <a:noFill/>
          <a:ln w="9525">
            <a:noFill/>
            <a:miter lim="800000"/>
            <a:headEnd/>
            <a:tailEnd/>
          </a:ln>
        </p:spPr>
      </p:pic>
      <p:sp>
        <p:nvSpPr>
          <p:cNvPr id="4101" name="Rectangle 4"/>
          <p:cNvSpPr>
            <a:spLocks noChangeArrowheads="1"/>
          </p:cNvSpPr>
          <p:nvPr/>
        </p:nvSpPr>
        <p:spPr bwMode="auto">
          <a:xfrm>
            <a:off x="1143000" y="5486400"/>
            <a:ext cx="6862763" cy="1006475"/>
          </a:xfrm>
          <a:prstGeom prst="rect">
            <a:avLst/>
          </a:prstGeom>
          <a:noFill/>
          <a:ln w="9525">
            <a:noFill/>
            <a:miter lim="800000"/>
            <a:headEnd/>
            <a:tailEnd/>
          </a:ln>
        </p:spPr>
        <p:txBody>
          <a:bodyPr wrap="none">
            <a:prstTxWarp prst="textNoShape">
              <a:avLst/>
            </a:prstTxWarp>
            <a:spAutoFit/>
          </a:bodyPr>
          <a:lstStyle/>
          <a:p>
            <a:r>
              <a:rPr lang="en-US" sz="2000"/>
              <a:t>Here, the observed is outside of the range of the ensemble,</a:t>
            </a:r>
          </a:p>
          <a:p>
            <a:r>
              <a:rPr lang="en-US" sz="2000"/>
              <a:t>which was sampled from the pdf shown.  </a:t>
            </a:r>
            <a:r>
              <a:rPr lang="en-US" sz="2000">
                <a:solidFill>
                  <a:srgbClr val="FF0000"/>
                </a:solidFill>
              </a:rPr>
              <a:t>Is this a sign of</a:t>
            </a:r>
          </a:p>
          <a:p>
            <a:r>
              <a:rPr lang="en-US" sz="2000">
                <a:solidFill>
                  <a:srgbClr val="FF0000"/>
                </a:solidFill>
              </a:rPr>
              <a:t>a poor ensemble forecast?</a:t>
            </a:r>
            <a:endParaRPr lang="en-US">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744AC493-34CD-0741-9FFE-03610EEF3B44}" type="slidenum">
              <a:rPr lang="en-US" sz="1400"/>
              <a:pPr algn="r"/>
              <a:t>8</a:t>
            </a:fld>
            <a:endParaRPr lang="en-US" sz="1400"/>
          </a:p>
        </p:txBody>
      </p:sp>
      <p:pic>
        <p:nvPicPr>
          <p:cNvPr id="7171" name="Picture 2" descr="1"/>
          <p:cNvPicPr>
            <a:picLocks noChangeAspect="1" noChangeArrowheads="1"/>
          </p:cNvPicPr>
          <p:nvPr/>
        </p:nvPicPr>
        <p:blipFill>
          <a:blip r:embed="rId3"/>
          <a:srcRect/>
          <a:stretch>
            <a:fillRect/>
          </a:stretch>
        </p:blipFill>
        <p:spPr bwMode="auto">
          <a:xfrm>
            <a:off x="76200" y="609600"/>
            <a:ext cx="4267200" cy="2954338"/>
          </a:xfrm>
          <a:prstGeom prst="rect">
            <a:avLst/>
          </a:prstGeom>
          <a:noFill/>
          <a:ln w="9525">
            <a:noFill/>
            <a:miter lim="800000"/>
            <a:headEnd/>
            <a:tailEnd/>
          </a:ln>
        </p:spPr>
      </p:pic>
      <p:pic>
        <p:nvPicPr>
          <p:cNvPr id="7172" name="Picture 3" descr="2"/>
          <p:cNvPicPr>
            <a:picLocks noChangeAspect="1" noChangeArrowheads="1"/>
          </p:cNvPicPr>
          <p:nvPr/>
        </p:nvPicPr>
        <p:blipFill>
          <a:blip r:embed="rId4"/>
          <a:srcRect/>
          <a:stretch>
            <a:fillRect/>
          </a:stretch>
        </p:blipFill>
        <p:spPr bwMode="auto">
          <a:xfrm>
            <a:off x="4343400" y="609600"/>
            <a:ext cx="4267200" cy="2952750"/>
          </a:xfrm>
          <a:prstGeom prst="rect">
            <a:avLst/>
          </a:prstGeom>
          <a:noFill/>
          <a:ln w="9525">
            <a:noFill/>
            <a:miter lim="800000"/>
            <a:headEnd/>
            <a:tailEnd/>
          </a:ln>
        </p:spPr>
      </p:pic>
      <p:pic>
        <p:nvPicPr>
          <p:cNvPr id="7173" name="Picture 4" descr="3"/>
          <p:cNvPicPr>
            <a:picLocks noChangeAspect="1" noChangeArrowheads="1"/>
          </p:cNvPicPr>
          <p:nvPr/>
        </p:nvPicPr>
        <p:blipFill>
          <a:blip r:embed="rId5"/>
          <a:srcRect/>
          <a:stretch>
            <a:fillRect/>
          </a:stretch>
        </p:blipFill>
        <p:spPr bwMode="auto">
          <a:xfrm>
            <a:off x="76200" y="3905250"/>
            <a:ext cx="4267200" cy="2952750"/>
          </a:xfrm>
          <a:prstGeom prst="rect">
            <a:avLst/>
          </a:prstGeom>
          <a:noFill/>
          <a:ln w="9525">
            <a:noFill/>
            <a:miter lim="800000"/>
            <a:headEnd/>
            <a:tailEnd/>
          </a:ln>
        </p:spPr>
      </p:pic>
      <p:pic>
        <p:nvPicPr>
          <p:cNvPr id="7174" name="Picture 5" descr="4"/>
          <p:cNvPicPr>
            <a:picLocks noChangeAspect="1" noChangeArrowheads="1"/>
          </p:cNvPicPr>
          <p:nvPr/>
        </p:nvPicPr>
        <p:blipFill>
          <a:blip r:embed="rId6"/>
          <a:srcRect/>
          <a:stretch>
            <a:fillRect/>
          </a:stretch>
        </p:blipFill>
        <p:spPr bwMode="auto">
          <a:xfrm>
            <a:off x="4343400" y="3905250"/>
            <a:ext cx="4267200" cy="2952750"/>
          </a:xfrm>
          <a:prstGeom prst="rect">
            <a:avLst/>
          </a:prstGeom>
          <a:noFill/>
          <a:ln w="9525">
            <a:noFill/>
            <a:miter lim="800000"/>
            <a:headEnd/>
            <a:tailEnd/>
          </a:ln>
        </p:spPr>
      </p:pic>
      <p:sp>
        <p:nvSpPr>
          <p:cNvPr id="7175" name="Rectangle 6"/>
          <p:cNvSpPr>
            <a:spLocks noChangeArrowheads="1"/>
          </p:cNvSpPr>
          <p:nvPr/>
        </p:nvSpPr>
        <p:spPr bwMode="auto">
          <a:xfrm>
            <a:off x="1524000" y="304800"/>
            <a:ext cx="1912938" cy="457200"/>
          </a:xfrm>
          <a:prstGeom prst="rect">
            <a:avLst/>
          </a:prstGeom>
          <a:noFill/>
          <a:ln w="9525">
            <a:noFill/>
            <a:miter lim="800000"/>
            <a:headEnd/>
            <a:tailEnd/>
          </a:ln>
        </p:spPr>
        <p:txBody>
          <a:bodyPr wrap="none">
            <a:prstTxWarp prst="textNoShape">
              <a:avLst/>
            </a:prstTxWarp>
            <a:spAutoFit/>
          </a:bodyPr>
          <a:lstStyle/>
          <a:p>
            <a:r>
              <a:rPr lang="en-US"/>
              <a:t>Rank 1 of 21</a:t>
            </a:r>
          </a:p>
        </p:txBody>
      </p:sp>
      <p:sp>
        <p:nvSpPr>
          <p:cNvPr id="7176" name="Rectangle 7"/>
          <p:cNvSpPr>
            <a:spLocks noChangeArrowheads="1"/>
          </p:cNvSpPr>
          <p:nvPr/>
        </p:nvSpPr>
        <p:spPr bwMode="auto">
          <a:xfrm>
            <a:off x="5638800" y="304800"/>
            <a:ext cx="2082800" cy="457200"/>
          </a:xfrm>
          <a:prstGeom prst="rect">
            <a:avLst/>
          </a:prstGeom>
          <a:noFill/>
          <a:ln w="9525">
            <a:noFill/>
            <a:miter lim="800000"/>
            <a:headEnd/>
            <a:tailEnd/>
          </a:ln>
        </p:spPr>
        <p:txBody>
          <a:bodyPr wrap="none">
            <a:prstTxWarp prst="textNoShape">
              <a:avLst/>
            </a:prstTxWarp>
            <a:spAutoFit/>
          </a:bodyPr>
          <a:lstStyle/>
          <a:p>
            <a:r>
              <a:rPr lang="en-US"/>
              <a:t>Rank 14 of 21</a:t>
            </a:r>
          </a:p>
        </p:txBody>
      </p:sp>
      <p:sp>
        <p:nvSpPr>
          <p:cNvPr id="7177" name="Rectangle 8"/>
          <p:cNvSpPr>
            <a:spLocks noChangeArrowheads="1"/>
          </p:cNvSpPr>
          <p:nvPr/>
        </p:nvSpPr>
        <p:spPr bwMode="auto">
          <a:xfrm>
            <a:off x="1524000" y="3657600"/>
            <a:ext cx="1912938" cy="457200"/>
          </a:xfrm>
          <a:prstGeom prst="rect">
            <a:avLst/>
          </a:prstGeom>
          <a:noFill/>
          <a:ln w="9525">
            <a:noFill/>
            <a:miter lim="800000"/>
            <a:headEnd/>
            <a:tailEnd/>
          </a:ln>
        </p:spPr>
        <p:txBody>
          <a:bodyPr wrap="none">
            <a:prstTxWarp prst="textNoShape">
              <a:avLst/>
            </a:prstTxWarp>
            <a:spAutoFit/>
          </a:bodyPr>
          <a:lstStyle/>
          <a:p>
            <a:r>
              <a:rPr lang="en-US"/>
              <a:t>Rank 5 of 21</a:t>
            </a:r>
          </a:p>
        </p:txBody>
      </p:sp>
      <p:sp>
        <p:nvSpPr>
          <p:cNvPr id="7178" name="Rectangle 9"/>
          <p:cNvSpPr>
            <a:spLocks noChangeArrowheads="1"/>
          </p:cNvSpPr>
          <p:nvPr/>
        </p:nvSpPr>
        <p:spPr bwMode="auto">
          <a:xfrm>
            <a:off x="5867400" y="3657600"/>
            <a:ext cx="1912938" cy="457200"/>
          </a:xfrm>
          <a:prstGeom prst="rect">
            <a:avLst/>
          </a:prstGeom>
          <a:noFill/>
          <a:ln w="9525">
            <a:noFill/>
            <a:miter lim="800000"/>
            <a:headEnd/>
            <a:tailEnd/>
          </a:ln>
        </p:spPr>
        <p:txBody>
          <a:bodyPr wrap="none">
            <a:prstTxWarp prst="textNoShape">
              <a:avLst/>
            </a:prstTxWarp>
            <a:spAutoFit/>
          </a:bodyPr>
          <a:lstStyle/>
          <a:p>
            <a:r>
              <a:rPr lang="en-US"/>
              <a:t>Rank 3 of 21</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Slide Number Placeholder 5"/>
          <p:cNvSpPr txBox="1">
            <a:spLocks noGrp="1"/>
          </p:cNvSpPr>
          <p:nvPr/>
        </p:nvSpPr>
        <p:spPr bwMode="auto">
          <a:xfrm>
            <a:off x="7086600" y="6172200"/>
            <a:ext cx="1905000" cy="457200"/>
          </a:xfrm>
          <a:prstGeom prst="rect">
            <a:avLst/>
          </a:prstGeom>
          <a:noFill/>
          <a:ln w="9525">
            <a:noFill/>
            <a:miter lim="800000"/>
            <a:headEnd/>
            <a:tailEnd/>
          </a:ln>
        </p:spPr>
        <p:txBody>
          <a:bodyPr>
            <a:prstTxWarp prst="textNoShape">
              <a:avLst/>
            </a:prstTxWarp>
          </a:bodyPr>
          <a:lstStyle/>
          <a:p>
            <a:pPr algn="r"/>
            <a:fld id="{87907331-EA02-D046-A6C4-7AA37CB8258F}" type="slidenum">
              <a:rPr lang="en-US" sz="1400"/>
              <a:pPr algn="r"/>
              <a:t>9</a:t>
            </a:fld>
            <a:endParaRPr lang="en-US" sz="1400"/>
          </a:p>
        </p:txBody>
      </p:sp>
      <p:sp>
        <p:nvSpPr>
          <p:cNvPr id="9219" name="Rectangle 2"/>
          <p:cNvSpPr>
            <a:spLocks noGrp="1" noChangeArrowheads="1"/>
          </p:cNvSpPr>
          <p:nvPr>
            <p:ph type="title" idx="4294967295"/>
          </p:nvPr>
        </p:nvSpPr>
        <p:spPr>
          <a:xfrm>
            <a:off x="228600" y="500878"/>
            <a:ext cx="8686800" cy="838200"/>
          </a:xfrm>
        </p:spPr>
        <p:txBody>
          <a:bodyPr>
            <a:noAutofit/>
          </a:bodyPr>
          <a:lstStyle/>
          <a:p>
            <a:r>
              <a:rPr lang="en-US" sz="4000" dirty="0" smtClean="0"/>
              <a:t>Ensembles and truth should be </a:t>
            </a:r>
            <a:br>
              <a:rPr lang="en-US" sz="4000" dirty="0" smtClean="0"/>
            </a:br>
            <a:r>
              <a:rPr lang="en-US" sz="4000" dirty="0" smtClean="0"/>
              <a:t>draws from the same distribution</a:t>
            </a:r>
            <a:endParaRPr lang="en-US" sz="5400" dirty="0"/>
          </a:p>
        </p:txBody>
      </p:sp>
      <p:pic>
        <p:nvPicPr>
          <p:cNvPr id="9220" name="Picture 3" descr="1"/>
          <p:cNvPicPr>
            <a:picLocks noChangeAspect="1" noChangeArrowheads="1"/>
          </p:cNvPicPr>
          <p:nvPr/>
        </p:nvPicPr>
        <p:blipFill>
          <a:blip r:embed="rId3"/>
          <a:srcRect/>
          <a:stretch>
            <a:fillRect/>
          </a:stretch>
        </p:blipFill>
        <p:spPr bwMode="auto">
          <a:xfrm>
            <a:off x="6438900" y="2373312"/>
            <a:ext cx="2271713" cy="2271713"/>
          </a:xfrm>
          <a:prstGeom prst="rect">
            <a:avLst/>
          </a:prstGeom>
          <a:noFill/>
          <a:ln w="9525">
            <a:noFill/>
            <a:miter lim="800000"/>
            <a:headEnd/>
            <a:tailEnd/>
          </a:ln>
        </p:spPr>
      </p:pic>
      <p:pic>
        <p:nvPicPr>
          <p:cNvPr id="9221" name="Picture 4" descr="2"/>
          <p:cNvPicPr>
            <a:picLocks noChangeAspect="1" noChangeArrowheads="1"/>
          </p:cNvPicPr>
          <p:nvPr/>
        </p:nvPicPr>
        <p:blipFill>
          <a:blip r:embed="rId4"/>
          <a:srcRect/>
          <a:stretch>
            <a:fillRect/>
          </a:stretch>
        </p:blipFill>
        <p:spPr bwMode="auto">
          <a:xfrm>
            <a:off x="3467100" y="2373312"/>
            <a:ext cx="2271713" cy="2271713"/>
          </a:xfrm>
          <a:prstGeom prst="rect">
            <a:avLst/>
          </a:prstGeom>
          <a:noFill/>
          <a:ln w="9525">
            <a:noFill/>
            <a:miter lim="800000"/>
            <a:headEnd/>
            <a:tailEnd/>
          </a:ln>
        </p:spPr>
      </p:pic>
      <p:pic>
        <p:nvPicPr>
          <p:cNvPr id="9222" name="Picture 5" descr="3"/>
          <p:cNvPicPr>
            <a:picLocks noChangeAspect="1" noChangeArrowheads="1"/>
          </p:cNvPicPr>
          <p:nvPr/>
        </p:nvPicPr>
        <p:blipFill>
          <a:blip r:embed="rId5"/>
          <a:srcRect/>
          <a:stretch>
            <a:fillRect/>
          </a:stretch>
        </p:blipFill>
        <p:spPr bwMode="auto">
          <a:xfrm>
            <a:off x="571500" y="2373312"/>
            <a:ext cx="2209800" cy="2209800"/>
          </a:xfrm>
          <a:prstGeom prst="rect">
            <a:avLst/>
          </a:prstGeom>
          <a:noFill/>
          <a:ln w="9525">
            <a:noFill/>
            <a:miter lim="800000"/>
            <a:headEnd/>
            <a:tailEnd/>
          </a:ln>
        </p:spPr>
      </p:pic>
      <p:sp>
        <p:nvSpPr>
          <p:cNvPr id="9223" name="Rectangle 6"/>
          <p:cNvSpPr>
            <a:spLocks noChangeArrowheads="1"/>
          </p:cNvSpPr>
          <p:nvPr/>
        </p:nvSpPr>
        <p:spPr bwMode="auto">
          <a:xfrm>
            <a:off x="1028700" y="4895850"/>
            <a:ext cx="1415772" cy="1384995"/>
          </a:xfrm>
          <a:prstGeom prst="rect">
            <a:avLst/>
          </a:prstGeom>
          <a:noFill/>
          <a:ln w="9525">
            <a:noFill/>
            <a:miter lim="800000"/>
            <a:headEnd/>
            <a:tailEnd/>
          </a:ln>
        </p:spPr>
        <p:txBody>
          <a:bodyPr wrap="square">
            <a:prstTxWarp prst="textNoShape">
              <a:avLst/>
            </a:prstTxWarp>
            <a:spAutoFit/>
          </a:bodyPr>
          <a:lstStyle/>
          <a:p>
            <a:r>
              <a:rPr lang="en-US" sz="1400" dirty="0"/>
              <a:t>Happens when</a:t>
            </a:r>
            <a:endParaRPr lang="en-US" sz="1400" dirty="0" smtClean="0"/>
          </a:p>
          <a:p>
            <a:r>
              <a:rPr lang="en-US" sz="1400" dirty="0" smtClean="0"/>
              <a:t>truth </a:t>
            </a:r>
            <a:r>
              <a:rPr lang="en-US" sz="1400" dirty="0"/>
              <a:t>is </a:t>
            </a:r>
          </a:p>
          <a:p>
            <a:r>
              <a:rPr lang="en-US" sz="1400" dirty="0">
                <a:solidFill>
                  <a:srgbClr val="000000"/>
                </a:solidFill>
              </a:rPr>
              <a:t>indistinguishable</a:t>
            </a:r>
          </a:p>
          <a:p>
            <a:r>
              <a:rPr lang="en-US" sz="1400" dirty="0"/>
              <a:t>from any other </a:t>
            </a:r>
          </a:p>
          <a:p>
            <a:r>
              <a:rPr lang="en-US" sz="1400" dirty="0"/>
              <a:t>member of the</a:t>
            </a:r>
          </a:p>
          <a:p>
            <a:r>
              <a:rPr lang="en-US" sz="1400" dirty="0"/>
              <a:t>ensemble.</a:t>
            </a:r>
            <a:r>
              <a:rPr lang="en-US" sz="1400" dirty="0" smtClean="0"/>
              <a:t> </a:t>
            </a:r>
            <a:endParaRPr lang="en-US" dirty="0"/>
          </a:p>
        </p:txBody>
      </p:sp>
      <p:sp>
        <p:nvSpPr>
          <p:cNvPr id="9224" name="Rectangle 7"/>
          <p:cNvSpPr>
            <a:spLocks noChangeArrowheads="1"/>
          </p:cNvSpPr>
          <p:nvPr/>
        </p:nvSpPr>
        <p:spPr bwMode="auto">
          <a:xfrm>
            <a:off x="3848100" y="4895850"/>
            <a:ext cx="1795463" cy="1155700"/>
          </a:xfrm>
          <a:prstGeom prst="rect">
            <a:avLst/>
          </a:prstGeom>
          <a:noFill/>
          <a:ln w="9525">
            <a:noFill/>
            <a:miter lim="800000"/>
            <a:headEnd/>
            <a:tailEnd/>
          </a:ln>
        </p:spPr>
        <p:txBody>
          <a:bodyPr wrap="none">
            <a:prstTxWarp prst="textNoShape">
              <a:avLst/>
            </a:prstTxWarp>
            <a:spAutoFit/>
          </a:bodyPr>
          <a:lstStyle/>
          <a:p>
            <a:r>
              <a:rPr lang="en-US" sz="1400"/>
              <a:t>Happens when </a:t>
            </a:r>
          </a:p>
          <a:p>
            <a:r>
              <a:rPr lang="en-US" sz="1400"/>
              <a:t>observed too </a:t>
            </a:r>
          </a:p>
          <a:p>
            <a:r>
              <a:rPr lang="en-US" sz="1400"/>
              <a:t>commonly is</a:t>
            </a:r>
          </a:p>
          <a:p>
            <a:r>
              <a:rPr lang="en-US" sz="1400"/>
              <a:t>lower than the </a:t>
            </a:r>
          </a:p>
          <a:p>
            <a:r>
              <a:rPr lang="en-US" sz="1400"/>
              <a:t>ensemble members.</a:t>
            </a:r>
            <a:endParaRPr lang="en-US"/>
          </a:p>
        </p:txBody>
      </p:sp>
      <p:sp>
        <p:nvSpPr>
          <p:cNvPr id="9225" name="Rectangle 8"/>
          <p:cNvSpPr>
            <a:spLocks noChangeArrowheads="1"/>
          </p:cNvSpPr>
          <p:nvPr/>
        </p:nvSpPr>
        <p:spPr bwMode="auto">
          <a:xfrm>
            <a:off x="6819900" y="4895850"/>
            <a:ext cx="1874838" cy="1368425"/>
          </a:xfrm>
          <a:prstGeom prst="rect">
            <a:avLst/>
          </a:prstGeom>
          <a:noFill/>
          <a:ln w="9525">
            <a:noFill/>
            <a:miter lim="800000"/>
            <a:headEnd/>
            <a:tailEnd/>
          </a:ln>
        </p:spPr>
        <p:txBody>
          <a:bodyPr wrap="none">
            <a:prstTxWarp prst="textNoShape">
              <a:avLst/>
            </a:prstTxWarp>
            <a:spAutoFit/>
          </a:bodyPr>
          <a:lstStyle/>
          <a:p>
            <a:r>
              <a:rPr lang="en-US" sz="1400"/>
              <a:t>Happens when</a:t>
            </a:r>
          </a:p>
          <a:p>
            <a:r>
              <a:rPr lang="en-US" sz="1400"/>
              <a:t>there are either</a:t>
            </a:r>
          </a:p>
          <a:p>
            <a:r>
              <a:rPr lang="en-US" sz="1400"/>
              <a:t>some low and some</a:t>
            </a:r>
          </a:p>
          <a:p>
            <a:r>
              <a:rPr lang="en-US" sz="1400"/>
              <a:t>high biases, or when</a:t>
            </a:r>
          </a:p>
          <a:p>
            <a:r>
              <a:rPr lang="en-US" sz="1400"/>
              <a:t>the ensemble doesn’t</a:t>
            </a:r>
          </a:p>
          <a:p>
            <a:r>
              <a:rPr lang="en-US" sz="1400"/>
              <a:t>spread out enough.</a:t>
            </a:r>
          </a:p>
        </p:txBody>
      </p:sp>
      <p:sp>
        <p:nvSpPr>
          <p:cNvPr id="9226" name="Line 9"/>
          <p:cNvSpPr>
            <a:spLocks noChangeShapeType="1"/>
          </p:cNvSpPr>
          <p:nvPr/>
        </p:nvSpPr>
        <p:spPr bwMode="auto">
          <a:xfrm flipV="1">
            <a:off x="1866900" y="4659312"/>
            <a:ext cx="1588" cy="236538"/>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9227" name="Line 10"/>
          <p:cNvSpPr>
            <a:spLocks noChangeShapeType="1"/>
          </p:cNvSpPr>
          <p:nvPr/>
        </p:nvSpPr>
        <p:spPr bwMode="auto">
          <a:xfrm flipV="1">
            <a:off x="4838700" y="4659312"/>
            <a:ext cx="1588" cy="236538"/>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9228" name="Line 11"/>
          <p:cNvSpPr>
            <a:spLocks noChangeShapeType="1"/>
          </p:cNvSpPr>
          <p:nvPr/>
        </p:nvSpPr>
        <p:spPr bwMode="auto">
          <a:xfrm flipV="1">
            <a:off x="7810500" y="4659312"/>
            <a:ext cx="1588" cy="236538"/>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9229" name="Rectangle 12"/>
          <p:cNvSpPr>
            <a:spLocks noChangeArrowheads="1"/>
          </p:cNvSpPr>
          <p:nvPr/>
        </p:nvSpPr>
        <p:spPr bwMode="auto">
          <a:xfrm>
            <a:off x="571500" y="1636797"/>
            <a:ext cx="7988502" cy="584776"/>
          </a:xfrm>
          <a:prstGeom prst="rect">
            <a:avLst/>
          </a:prstGeom>
          <a:noFill/>
          <a:ln w="9525">
            <a:noFill/>
            <a:miter lim="800000"/>
            <a:headEnd/>
            <a:tailEnd/>
          </a:ln>
        </p:spPr>
        <p:txBody>
          <a:bodyPr wrap="square">
            <a:prstTxWarp prst="textNoShape">
              <a:avLst/>
            </a:prstTxWarp>
            <a:spAutoFit/>
          </a:bodyPr>
          <a:lstStyle/>
          <a:p>
            <a:pPr algn="ctr"/>
            <a:r>
              <a:rPr lang="en-US" sz="1600" dirty="0"/>
              <a:t>We</a:t>
            </a:r>
            <a:r>
              <a:rPr lang="en-US" sz="1600" dirty="0" smtClean="0"/>
              <a:t> can only evaluate the quality of an ensemble when we have </a:t>
            </a:r>
            <a:r>
              <a:rPr lang="en-US" sz="1600" dirty="0"/>
              <a:t>lots of samples</a:t>
            </a:r>
            <a:r>
              <a:rPr lang="en-US" sz="1600" dirty="0" smtClean="0"/>
              <a:t> </a:t>
            </a:r>
          </a:p>
          <a:p>
            <a:pPr algn="ctr"/>
            <a:r>
              <a:rPr lang="en-US" sz="1600" dirty="0" smtClean="0"/>
              <a:t>from </a:t>
            </a:r>
            <a:r>
              <a:rPr lang="en-US" sz="1600" dirty="0"/>
              <a:t>many situations to evaluate the characteristics of the ensemble.</a:t>
            </a:r>
            <a:endParaRPr lang="en-US" dirty="0"/>
          </a:p>
        </p:txBody>
      </p:sp>
      <p:sp>
        <p:nvSpPr>
          <p:cNvPr id="9230" name="Rectangle 13"/>
          <p:cNvSpPr>
            <a:spLocks noChangeArrowheads="1"/>
          </p:cNvSpPr>
          <p:nvPr/>
        </p:nvSpPr>
        <p:spPr bwMode="auto">
          <a:xfrm>
            <a:off x="7315200" y="6629400"/>
            <a:ext cx="1714500" cy="228600"/>
          </a:xfrm>
          <a:prstGeom prst="rect">
            <a:avLst/>
          </a:prstGeom>
          <a:noFill/>
          <a:ln w="9525">
            <a:noFill/>
            <a:miter lim="800000"/>
            <a:headEnd/>
            <a:tailEnd/>
          </a:ln>
        </p:spPr>
        <p:txBody>
          <a:bodyPr wrap="none">
            <a:prstTxWarp prst="textNoShape">
              <a:avLst/>
            </a:prstTxWarp>
            <a:spAutoFit/>
          </a:bodyPr>
          <a:lstStyle/>
          <a:p>
            <a:r>
              <a:rPr lang="en-US" sz="900"/>
              <a:t>ref: Hamill, </a:t>
            </a:r>
            <a:r>
              <a:rPr lang="en-US" sz="900" i="1"/>
              <a:t>MWR</a:t>
            </a:r>
            <a:r>
              <a:rPr lang="en-US" sz="900"/>
              <a:t>, March 2001</a:t>
            </a:r>
            <a:endParaRPr lang="en-US" sz="18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2701</TotalTime>
  <Words>1626</Words>
  <Application>Microsoft Macintosh PowerPoint</Application>
  <PresentationFormat>On-screen Show (4:3)</PresentationFormat>
  <Paragraphs>343</Paragraphs>
  <Slides>36</Slides>
  <Notes>16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Review of ensemble prediction fundamentals</vt:lpstr>
      <vt:lpstr>“Ensemble weather prediction”</vt:lpstr>
      <vt:lpstr>Topics</vt:lpstr>
      <vt:lpstr>“Chaos” – why we use ensembles</vt:lpstr>
      <vt:lpstr>Initial conditions for “Lothar” ensemble forecasts</vt:lpstr>
      <vt:lpstr>Lothar 42-h MSLP forecasts</vt:lpstr>
      <vt:lpstr>Question:  what constitutes a  “good” ensemble forecast?</vt:lpstr>
      <vt:lpstr>Slide 8</vt:lpstr>
      <vt:lpstr>Ensembles and truth should be  draws from the same distribution</vt:lpstr>
      <vt:lpstr>Such ensemble forecasts will be “reliable”  (if there are enough members)</vt:lpstr>
      <vt:lpstr>“Sharpness” another desired characteristic of ensembles</vt:lpstr>
      <vt:lpstr>“Spread-skill” relationships</vt:lpstr>
      <vt:lpstr>How we think about the process of generating an initial ensemble</vt:lpstr>
      <vt:lpstr>How we think about the process of generating an initial ensemble</vt:lpstr>
      <vt:lpstr>How we think about the process of generating an initial ensemble</vt:lpstr>
      <vt:lpstr>How we think about the process of generating an initial ensemble</vt:lpstr>
      <vt:lpstr>How we think about the process of generating an initial ensemble</vt:lpstr>
      <vt:lpstr>Slide 18</vt:lpstr>
      <vt:lpstr>Ensembles provide estimates of forecast error &amp; their correlation structure in the EnKF</vt:lpstr>
      <vt:lpstr>An example of “analysis increment” from EnKF and 3D-Var</vt:lpstr>
      <vt:lpstr>Desirable properties  for ensembles of initial conditions</vt:lpstr>
      <vt:lpstr>Spread-error consistency</vt:lpstr>
      <vt:lpstr>Slide 23</vt:lpstr>
      <vt:lpstr>Slide 24</vt:lpstr>
      <vt:lpstr>“Model error”</vt:lpstr>
      <vt:lpstr>Addressing model error (Carolyn Reynolds will review further)</vt:lpstr>
      <vt:lpstr>Ensemble products (what we’re here to discuss)</vt:lpstr>
      <vt:lpstr>Example:  Hurricane Bill</vt:lpstr>
      <vt:lpstr>An experimental  multi-model product</vt:lpstr>
      <vt:lpstr>Multi-model error (GEFS/EnKF, ECMWF, FIM, UKMO, CMC, NCEP)</vt:lpstr>
      <vt:lpstr>Multi-model error  (GEFS/EnKF, ECMWF only)</vt:lpstr>
      <vt:lpstr>Questions</vt:lpstr>
      <vt:lpstr>How the EnKF works:  2-D example</vt:lpstr>
      <vt:lpstr>Review of Atlantic Basin activity</vt:lpstr>
      <vt:lpstr>Review of Eastern-Pacific activity</vt:lpstr>
      <vt:lpstr>Review of Western-Pacific activity</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ensemble prediction fundamentals</dc:title>
  <dc:creator>Tom Hamill</dc:creator>
  <cp:lastModifiedBy>Tom Hamill</cp:lastModifiedBy>
  <cp:revision>5</cp:revision>
  <cp:lastPrinted>2010-04-14T21:45:26Z</cp:lastPrinted>
  <dcterms:created xsi:type="dcterms:W3CDTF">2010-04-16T16:03:56Z</dcterms:created>
  <dcterms:modified xsi:type="dcterms:W3CDTF">2010-04-16T16:13:43Z</dcterms:modified>
</cp:coreProperties>
</file>