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gif" ContentType="image/gif"/>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8"/>
  </p:notesMasterIdLst>
  <p:handoutMasterIdLst>
    <p:handoutMasterId r:id="rId69"/>
  </p:handoutMasterIdLst>
  <p:sldIdLst>
    <p:sldId id="256" r:id="rId2"/>
    <p:sldId id="388" r:id="rId3"/>
    <p:sldId id="266" r:id="rId4"/>
    <p:sldId id="331" r:id="rId5"/>
    <p:sldId id="272" r:id="rId6"/>
    <p:sldId id="273" r:id="rId7"/>
    <p:sldId id="376" r:id="rId8"/>
    <p:sldId id="384" r:id="rId9"/>
    <p:sldId id="385" r:id="rId10"/>
    <p:sldId id="386" r:id="rId11"/>
    <p:sldId id="377" r:id="rId12"/>
    <p:sldId id="378" r:id="rId13"/>
    <p:sldId id="258" r:id="rId14"/>
    <p:sldId id="332" r:id="rId15"/>
    <p:sldId id="289" r:id="rId16"/>
    <p:sldId id="370" r:id="rId17"/>
    <p:sldId id="260" r:id="rId18"/>
    <p:sldId id="261" r:id="rId19"/>
    <p:sldId id="348" r:id="rId20"/>
    <p:sldId id="285" r:id="rId21"/>
    <p:sldId id="311" r:id="rId22"/>
    <p:sldId id="312" r:id="rId23"/>
    <p:sldId id="314" r:id="rId24"/>
    <p:sldId id="318" r:id="rId25"/>
    <p:sldId id="319" r:id="rId26"/>
    <p:sldId id="321" r:id="rId27"/>
    <p:sldId id="330" r:id="rId28"/>
    <p:sldId id="341" r:id="rId29"/>
    <p:sldId id="335" r:id="rId30"/>
    <p:sldId id="337" r:id="rId31"/>
    <p:sldId id="339" r:id="rId32"/>
    <p:sldId id="342" r:id="rId33"/>
    <p:sldId id="344" r:id="rId34"/>
    <p:sldId id="346" r:id="rId35"/>
    <p:sldId id="391" r:id="rId36"/>
    <p:sldId id="373" r:id="rId37"/>
    <p:sldId id="389" r:id="rId38"/>
    <p:sldId id="374" r:id="rId39"/>
    <p:sldId id="375" r:id="rId40"/>
    <p:sldId id="382" r:id="rId41"/>
    <p:sldId id="380" r:id="rId42"/>
    <p:sldId id="383" r:id="rId43"/>
    <p:sldId id="387" r:id="rId44"/>
    <p:sldId id="392" r:id="rId45"/>
    <p:sldId id="326" r:id="rId46"/>
    <p:sldId id="366" r:id="rId47"/>
    <p:sldId id="359" r:id="rId48"/>
    <p:sldId id="360" r:id="rId49"/>
    <p:sldId id="361" r:id="rId50"/>
    <p:sldId id="362" r:id="rId51"/>
    <p:sldId id="363" r:id="rId52"/>
    <p:sldId id="364" r:id="rId53"/>
    <p:sldId id="365" r:id="rId54"/>
    <p:sldId id="367" r:id="rId55"/>
    <p:sldId id="368" r:id="rId56"/>
    <p:sldId id="369" r:id="rId57"/>
    <p:sldId id="281" r:id="rId58"/>
    <p:sldId id="352" r:id="rId59"/>
    <p:sldId id="353" r:id="rId60"/>
    <p:sldId id="354" r:id="rId61"/>
    <p:sldId id="355" r:id="rId62"/>
    <p:sldId id="356" r:id="rId63"/>
    <p:sldId id="357" r:id="rId64"/>
    <p:sldId id="358" r:id="rId65"/>
    <p:sldId id="371" r:id="rId66"/>
    <p:sldId id="372"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65F3E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725" autoAdjust="0"/>
  </p:normalViewPr>
  <p:slideViewPr>
    <p:cSldViewPr snapToGrid="0" snapToObjects="1">
      <p:cViewPr>
        <p:scale>
          <a:sx n="147" d="100"/>
          <a:sy n="147" d="100"/>
        </p:scale>
        <p:origin x="-80"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notesMaster" Target="notesMasters/notesMaster1.xml"/><Relationship Id="rId69" Type="http://schemas.openxmlformats.org/officeDocument/2006/relationships/handoutMaster" Target="handoutMasters/handout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964D95-DAAC-134C-ABCC-386C69ED3A7A}" type="datetimeFigureOut">
              <a:rPr lang="en-US" smtClean="0"/>
              <a:t>7/26/12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3AD3E15-0691-3B4F-8D7A-7587DA4552AD}" type="slidenum">
              <a:rPr lang="en-US" smtClean="0"/>
              <a:t>‹#›</a:t>
            </a:fld>
            <a:endParaRPr lang="en-US"/>
          </a:p>
        </p:txBody>
      </p:sp>
    </p:spTree>
    <p:extLst>
      <p:ext uri="{BB962C8B-B14F-4D97-AF65-F5344CB8AC3E}">
        <p14:creationId xmlns:p14="http://schemas.microsoft.com/office/powerpoint/2010/main" val="20708383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230C18-0D07-5240-A770-59BDE4EF9B65}" type="datetimeFigureOut">
              <a:rPr lang="en-US" smtClean="0"/>
              <a:t>7/25/12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754675-C82B-B54A-9C81-72F5BD062DAE}" type="slidenum">
              <a:rPr lang="en-US" smtClean="0"/>
              <a:t>‹#›</a:t>
            </a:fld>
            <a:endParaRPr lang="en-US"/>
          </a:p>
        </p:txBody>
      </p:sp>
    </p:spTree>
    <p:extLst>
      <p:ext uri="{BB962C8B-B14F-4D97-AF65-F5344CB8AC3E}">
        <p14:creationId xmlns:p14="http://schemas.microsoft.com/office/powerpoint/2010/main" val="26589585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97CACE-5EF7-2744-9114-1A0AF88B87C3}" type="slidenum">
              <a:rPr lang="en-US"/>
              <a:pPr/>
              <a:t>47</a:t>
            </a:fld>
            <a:endParaRPr lang="en-US"/>
          </a:p>
        </p:txBody>
      </p:sp>
      <p:sp>
        <p:nvSpPr>
          <p:cNvPr id="14338"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4339"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5DE564-9FC0-E84C-AED6-B90FB76E9E95}" type="slidenum">
              <a:rPr lang="en-US"/>
              <a:pPr/>
              <a:t>48</a:t>
            </a:fld>
            <a:endParaRPr lang="en-US"/>
          </a:p>
        </p:txBody>
      </p:sp>
      <p:sp>
        <p:nvSpPr>
          <p:cNvPr id="53250"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3251"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ACC1F0-8520-8047-8A7C-A710B4D28B60}" type="datetime1">
              <a:rPr lang="en-US" smtClean="0"/>
              <a:t>7/26/12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862565-2F34-2D47-B87A-6CC773EB7A2F}" type="slidenum">
              <a:rPr lang="en-US" smtClean="0"/>
              <a:t>‹#›</a:t>
            </a:fld>
            <a:endParaRPr lang="en-US"/>
          </a:p>
        </p:txBody>
      </p:sp>
    </p:spTree>
    <p:extLst>
      <p:ext uri="{BB962C8B-B14F-4D97-AF65-F5344CB8AC3E}">
        <p14:creationId xmlns:p14="http://schemas.microsoft.com/office/powerpoint/2010/main" val="2516409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4DFE34-6555-ED41-A8C2-F189CACCD05C}" type="datetime1">
              <a:rPr lang="en-US" smtClean="0"/>
              <a:t>7/26/12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862565-2F34-2D47-B87A-6CC773EB7A2F}" type="slidenum">
              <a:rPr lang="en-US" smtClean="0"/>
              <a:t>‹#›</a:t>
            </a:fld>
            <a:endParaRPr lang="en-US"/>
          </a:p>
        </p:txBody>
      </p:sp>
    </p:spTree>
    <p:extLst>
      <p:ext uri="{BB962C8B-B14F-4D97-AF65-F5344CB8AC3E}">
        <p14:creationId xmlns:p14="http://schemas.microsoft.com/office/powerpoint/2010/main" val="2587625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4562AC-13F9-1549-AF17-CE7D48D25929}" type="datetime1">
              <a:rPr lang="en-US" smtClean="0"/>
              <a:t>7/26/12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862565-2F34-2D47-B87A-6CC773EB7A2F}" type="slidenum">
              <a:rPr lang="en-US" smtClean="0"/>
              <a:t>‹#›</a:t>
            </a:fld>
            <a:endParaRPr lang="en-US"/>
          </a:p>
        </p:txBody>
      </p:sp>
    </p:spTree>
    <p:extLst>
      <p:ext uri="{BB962C8B-B14F-4D97-AF65-F5344CB8AC3E}">
        <p14:creationId xmlns:p14="http://schemas.microsoft.com/office/powerpoint/2010/main" val="4140863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003EA0-CFD0-0F41-A251-042E6143CDED}" type="datetime1">
              <a:rPr lang="en-US" smtClean="0"/>
              <a:t>7/26/12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862565-2F34-2D47-B87A-6CC773EB7A2F}" type="slidenum">
              <a:rPr lang="en-US" smtClean="0"/>
              <a:t>‹#›</a:t>
            </a:fld>
            <a:endParaRPr lang="en-US"/>
          </a:p>
        </p:txBody>
      </p:sp>
    </p:spTree>
    <p:extLst>
      <p:ext uri="{BB962C8B-B14F-4D97-AF65-F5344CB8AC3E}">
        <p14:creationId xmlns:p14="http://schemas.microsoft.com/office/powerpoint/2010/main" val="3491913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F23570-4F77-1A48-A495-FD79010B41F5}" type="datetime1">
              <a:rPr lang="en-US" smtClean="0"/>
              <a:t>7/26/12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862565-2F34-2D47-B87A-6CC773EB7A2F}" type="slidenum">
              <a:rPr lang="en-US" smtClean="0"/>
              <a:t>‹#›</a:t>
            </a:fld>
            <a:endParaRPr lang="en-US"/>
          </a:p>
        </p:txBody>
      </p:sp>
    </p:spTree>
    <p:extLst>
      <p:ext uri="{BB962C8B-B14F-4D97-AF65-F5344CB8AC3E}">
        <p14:creationId xmlns:p14="http://schemas.microsoft.com/office/powerpoint/2010/main" val="3867260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8201BF-183B-E642-BE59-B88881A2F6D1}" type="datetime1">
              <a:rPr lang="en-US" smtClean="0"/>
              <a:t>7/26/12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862565-2F34-2D47-B87A-6CC773EB7A2F}" type="slidenum">
              <a:rPr lang="en-US" smtClean="0"/>
              <a:t>‹#›</a:t>
            </a:fld>
            <a:endParaRPr lang="en-US"/>
          </a:p>
        </p:txBody>
      </p:sp>
    </p:spTree>
    <p:extLst>
      <p:ext uri="{BB962C8B-B14F-4D97-AF65-F5344CB8AC3E}">
        <p14:creationId xmlns:p14="http://schemas.microsoft.com/office/powerpoint/2010/main" val="2273197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472912-370F-1345-A3AB-14B1F36EA4B5}" type="datetime1">
              <a:rPr lang="en-US" smtClean="0"/>
              <a:t>7/26/12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862565-2F34-2D47-B87A-6CC773EB7A2F}" type="slidenum">
              <a:rPr lang="en-US" smtClean="0"/>
              <a:t>‹#›</a:t>
            </a:fld>
            <a:endParaRPr lang="en-US"/>
          </a:p>
        </p:txBody>
      </p:sp>
    </p:spTree>
    <p:extLst>
      <p:ext uri="{BB962C8B-B14F-4D97-AF65-F5344CB8AC3E}">
        <p14:creationId xmlns:p14="http://schemas.microsoft.com/office/powerpoint/2010/main" val="1509897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265896-CD7C-174A-8DA3-A654C48D3064}" type="datetime1">
              <a:rPr lang="en-US" smtClean="0"/>
              <a:t>7/26/12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862565-2F34-2D47-B87A-6CC773EB7A2F}" type="slidenum">
              <a:rPr lang="en-US" smtClean="0"/>
              <a:t>‹#›</a:t>
            </a:fld>
            <a:endParaRPr lang="en-US"/>
          </a:p>
        </p:txBody>
      </p:sp>
    </p:spTree>
    <p:extLst>
      <p:ext uri="{BB962C8B-B14F-4D97-AF65-F5344CB8AC3E}">
        <p14:creationId xmlns:p14="http://schemas.microsoft.com/office/powerpoint/2010/main" val="2671066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2EC760-746C-5042-B4B6-62D595619B31}" type="datetime1">
              <a:rPr lang="en-US" smtClean="0"/>
              <a:t>7/26/12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862565-2F34-2D47-B87A-6CC773EB7A2F}" type="slidenum">
              <a:rPr lang="en-US" smtClean="0"/>
              <a:t>‹#›</a:t>
            </a:fld>
            <a:endParaRPr lang="en-US"/>
          </a:p>
        </p:txBody>
      </p:sp>
    </p:spTree>
    <p:extLst>
      <p:ext uri="{BB962C8B-B14F-4D97-AF65-F5344CB8AC3E}">
        <p14:creationId xmlns:p14="http://schemas.microsoft.com/office/powerpoint/2010/main" val="1303421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C118A7-A95A-C24B-9959-3C86721A685D}" type="datetime1">
              <a:rPr lang="en-US" smtClean="0"/>
              <a:t>7/26/12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862565-2F34-2D47-B87A-6CC773EB7A2F}" type="slidenum">
              <a:rPr lang="en-US" smtClean="0"/>
              <a:t>‹#›</a:t>
            </a:fld>
            <a:endParaRPr lang="en-US"/>
          </a:p>
        </p:txBody>
      </p:sp>
    </p:spTree>
    <p:extLst>
      <p:ext uri="{BB962C8B-B14F-4D97-AF65-F5344CB8AC3E}">
        <p14:creationId xmlns:p14="http://schemas.microsoft.com/office/powerpoint/2010/main" val="1787238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25691D-8882-3948-8558-C2C4F23BA3BD}" type="datetime1">
              <a:rPr lang="en-US" smtClean="0"/>
              <a:t>7/26/12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862565-2F34-2D47-B87A-6CC773EB7A2F}" type="slidenum">
              <a:rPr lang="en-US" smtClean="0"/>
              <a:t>‹#›</a:t>
            </a:fld>
            <a:endParaRPr lang="en-US"/>
          </a:p>
        </p:txBody>
      </p:sp>
    </p:spTree>
    <p:extLst>
      <p:ext uri="{BB962C8B-B14F-4D97-AF65-F5344CB8AC3E}">
        <p14:creationId xmlns:p14="http://schemas.microsoft.com/office/powerpoint/2010/main" val="87421478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CA06E6-4285-BC43-8620-12C746373AA9}" type="datetime1">
              <a:rPr lang="en-US" smtClean="0"/>
              <a:t>7/26/12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862565-2F34-2D47-B87A-6CC773EB7A2F}" type="slidenum">
              <a:rPr lang="en-US" smtClean="0"/>
              <a:t>‹#›</a:t>
            </a:fld>
            <a:endParaRPr lang="en-US"/>
          </a:p>
        </p:txBody>
      </p:sp>
    </p:spTree>
    <p:extLst>
      <p:ext uri="{BB962C8B-B14F-4D97-AF65-F5344CB8AC3E}">
        <p14:creationId xmlns:p14="http://schemas.microsoft.com/office/powerpoint/2010/main" val="42114197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ftp://ftp.cdc.noaa.gov"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5" Type="http://schemas.openxmlformats.org/officeDocument/2006/relationships/image" Target="../media/image16.emf"/><Relationship Id="rId6" Type="http://schemas.openxmlformats.org/officeDocument/2006/relationships/image" Target="../media/image17.emf"/><Relationship Id="rId7" Type="http://schemas.openxmlformats.org/officeDocument/2006/relationships/image" Target="../media/image18.emf"/><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emf"/><Relationship Id="rId5" Type="http://schemas.openxmlformats.org/officeDocument/2006/relationships/image" Target="../media/image22.emf"/><Relationship Id="rId6" Type="http://schemas.openxmlformats.org/officeDocument/2006/relationships/image" Target="../media/image23.emf"/><Relationship Id="rId7" Type="http://schemas.openxmlformats.org/officeDocument/2006/relationships/image" Target="../media/image24.emf"/><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emf"/><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gif"/></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image" Target="../media/image4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emf"/><Relationship Id="rId3" Type="http://schemas.openxmlformats.org/officeDocument/2006/relationships/image" Target="../media/image53.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5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9" Type="http://schemas.openxmlformats.org/officeDocument/2006/relationships/image" Target="../media/image64.png"/><Relationship Id="rId20" Type="http://schemas.openxmlformats.org/officeDocument/2006/relationships/image" Target="../media/image75.png"/><Relationship Id="rId21" Type="http://schemas.openxmlformats.org/officeDocument/2006/relationships/image" Target="../media/image76.png"/><Relationship Id="rId22" Type="http://schemas.openxmlformats.org/officeDocument/2006/relationships/image" Target="../media/image77.png"/><Relationship Id="rId23" Type="http://schemas.openxmlformats.org/officeDocument/2006/relationships/image" Target="../media/image78.png"/><Relationship Id="rId24" Type="http://schemas.openxmlformats.org/officeDocument/2006/relationships/image" Target="../media/image79.png"/><Relationship Id="rId25" Type="http://schemas.openxmlformats.org/officeDocument/2006/relationships/image" Target="../media/image80.png"/><Relationship Id="rId26" Type="http://schemas.openxmlformats.org/officeDocument/2006/relationships/image" Target="../media/image81.png"/><Relationship Id="rId27" Type="http://schemas.openxmlformats.org/officeDocument/2006/relationships/image" Target="../media/image82.png"/><Relationship Id="rId10" Type="http://schemas.openxmlformats.org/officeDocument/2006/relationships/image" Target="../media/image65.png"/><Relationship Id="rId11" Type="http://schemas.openxmlformats.org/officeDocument/2006/relationships/image" Target="../media/image66.png"/><Relationship Id="rId12" Type="http://schemas.openxmlformats.org/officeDocument/2006/relationships/image" Target="../media/image67.png"/><Relationship Id="rId13" Type="http://schemas.openxmlformats.org/officeDocument/2006/relationships/image" Target="../media/image68.png"/><Relationship Id="rId14" Type="http://schemas.openxmlformats.org/officeDocument/2006/relationships/image" Target="../media/image69.png"/><Relationship Id="rId15" Type="http://schemas.openxmlformats.org/officeDocument/2006/relationships/image" Target="../media/image70.png"/><Relationship Id="rId16" Type="http://schemas.openxmlformats.org/officeDocument/2006/relationships/image" Target="../media/image71.png"/><Relationship Id="rId17" Type="http://schemas.openxmlformats.org/officeDocument/2006/relationships/image" Target="../media/image72.png"/><Relationship Id="rId18" Type="http://schemas.openxmlformats.org/officeDocument/2006/relationships/image" Target="../media/image73.png"/><Relationship Id="rId19"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2.png"/><Relationship Id="rId8" Type="http://schemas.openxmlformats.org/officeDocument/2006/relationships/image" Target="../media/image63.png"/></Relationships>
</file>

<file path=ppt/slides/_rels/slide48.xml.rels><?xml version="1.0" encoding="UTF-8" standalone="yes"?>
<Relationships xmlns="http://schemas.openxmlformats.org/package/2006/relationships"><Relationship Id="rId9" Type="http://schemas.openxmlformats.org/officeDocument/2006/relationships/image" Target="../media/image65.png"/><Relationship Id="rId20" Type="http://schemas.openxmlformats.org/officeDocument/2006/relationships/image" Target="../media/image76.png"/><Relationship Id="rId21" Type="http://schemas.openxmlformats.org/officeDocument/2006/relationships/image" Target="../media/image77.png"/><Relationship Id="rId22" Type="http://schemas.openxmlformats.org/officeDocument/2006/relationships/image" Target="../media/image78.png"/><Relationship Id="rId23" Type="http://schemas.openxmlformats.org/officeDocument/2006/relationships/image" Target="../media/image79.png"/><Relationship Id="rId24" Type="http://schemas.openxmlformats.org/officeDocument/2006/relationships/image" Target="../media/image58.png"/><Relationship Id="rId25" Type="http://schemas.openxmlformats.org/officeDocument/2006/relationships/image" Target="../media/image80.png"/><Relationship Id="rId26" Type="http://schemas.openxmlformats.org/officeDocument/2006/relationships/image" Target="../media/image81.png"/><Relationship Id="rId27" Type="http://schemas.openxmlformats.org/officeDocument/2006/relationships/image" Target="../media/image82.png"/><Relationship Id="rId10" Type="http://schemas.openxmlformats.org/officeDocument/2006/relationships/image" Target="../media/image66.png"/><Relationship Id="rId11" Type="http://schemas.openxmlformats.org/officeDocument/2006/relationships/image" Target="../media/image67.png"/><Relationship Id="rId12" Type="http://schemas.openxmlformats.org/officeDocument/2006/relationships/image" Target="../media/image68.png"/><Relationship Id="rId13" Type="http://schemas.openxmlformats.org/officeDocument/2006/relationships/image" Target="../media/image69.png"/><Relationship Id="rId14" Type="http://schemas.openxmlformats.org/officeDocument/2006/relationships/image" Target="../media/image70.png"/><Relationship Id="rId15" Type="http://schemas.openxmlformats.org/officeDocument/2006/relationships/image" Target="../media/image71.png"/><Relationship Id="rId16" Type="http://schemas.openxmlformats.org/officeDocument/2006/relationships/image" Target="../media/image72.png"/><Relationship Id="rId17" Type="http://schemas.openxmlformats.org/officeDocument/2006/relationships/image" Target="../media/image73.png"/><Relationship Id="rId18" Type="http://schemas.openxmlformats.org/officeDocument/2006/relationships/image" Target="../media/image74.png"/><Relationship Id="rId19"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emf"/></Relationships>
</file>

<file path=ppt/slides/_rels/slide65.xml.rels><?xml version="1.0" encoding="UTF-8" standalone="yes"?>
<Relationships xmlns="http://schemas.openxmlformats.org/package/2006/relationships"><Relationship Id="rId3" Type="http://schemas.openxmlformats.org/officeDocument/2006/relationships/image" Target="../media/image92.emf"/><Relationship Id="rId4" Type="http://schemas.openxmlformats.org/officeDocument/2006/relationships/image" Target="../media/image93.emf"/><Relationship Id="rId5" Type="http://schemas.openxmlformats.org/officeDocument/2006/relationships/image" Target="../media/image94.emf"/><Relationship Id="rId6" Type="http://schemas.openxmlformats.org/officeDocument/2006/relationships/image" Target="../media/image95.emf"/><Relationship Id="rId7" Type="http://schemas.openxmlformats.org/officeDocument/2006/relationships/image" Target="../media/image96.emf"/><Relationship Id="rId1" Type="http://schemas.openxmlformats.org/officeDocument/2006/relationships/slideLayout" Target="../slideLayouts/slideLayout2.xml"/><Relationship Id="rId2" Type="http://schemas.openxmlformats.org/officeDocument/2006/relationships/image" Target="../media/image91.emf"/></Relationships>
</file>

<file path=ppt/slides/_rels/slide66.xml.rels><?xml version="1.0" encoding="UTF-8" standalone="yes"?>
<Relationships xmlns="http://schemas.openxmlformats.org/package/2006/relationships"><Relationship Id="rId3" Type="http://schemas.openxmlformats.org/officeDocument/2006/relationships/image" Target="../media/image92.emf"/><Relationship Id="rId4" Type="http://schemas.openxmlformats.org/officeDocument/2006/relationships/image" Target="../media/image93.emf"/><Relationship Id="rId5" Type="http://schemas.openxmlformats.org/officeDocument/2006/relationships/image" Target="../media/image94.emf"/><Relationship Id="rId6" Type="http://schemas.openxmlformats.org/officeDocument/2006/relationships/image" Target="../media/image95.emf"/><Relationship Id="rId7" Type="http://schemas.openxmlformats.org/officeDocument/2006/relationships/image" Target="../media/image96.emf"/><Relationship Id="rId1" Type="http://schemas.openxmlformats.org/officeDocument/2006/relationships/slideLayout" Target="../slideLayouts/slideLayout2.xml"/><Relationship Id="rId2" Type="http://schemas.openxmlformats.org/officeDocument/2006/relationships/image" Target="../media/image91.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711" y="2259946"/>
            <a:ext cx="8702401" cy="1470025"/>
          </a:xfrm>
        </p:spPr>
        <p:txBody>
          <a:bodyPr>
            <a:noAutofit/>
          </a:bodyPr>
          <a:lstStyle/>
          <a:p>
            <a:r>
              <a:rPr lang="en-US" dirty="0" smtClean="0"/>
              <a:t>NOAA’s</a:t>
            </a:r>
            <a:r>
              <a:rPr lang="en-US" dirty="0"/>
              <a:t> </a:t>
            </a:r>
            <a:r>
              <a:rPr lang="en-US" dirty="0" smtClean="0"/>
              <a:t>2</a:t>
            </a:r>
            <a:r>
              <a:rPr lang="en-US" baseline="30000" dirty="0" smtClean="0"/>
              <a:t>nd</a:t>
            </a:r>
            <a:r>
              <a:rPr lang="en-US" dirty="0" smtClean="0"/>
              <a:t>-generation </a:t>
            </a:r>
            <a:br>
              <a:rPr lang="en-US" dirty="0" smtClean="0"/>
            </a:br>
            <a:r>
              <a:rPr lang="en-US" dirty="0" smtClean="0"/>
              <a:t>reforecast data set for the NCEP</a:t>
            </a:r>
            <a:br>
              <a:rPr lang="en-US" dirty="0" smtClean="0"/>
            </a:br>
            <a:r>
              <a:rPr lang="en-US" dirty="0" smtClean="0"/>
              <a:t>Global Ensemble Forecast System</a:t>
            </a:r>
            <a:endParaRPr lang="en-US" dirty="0"/>
          </a:p>
        </p:txBody>
      </p:sp>
      <p:sp>
        <p:nvSpPr>
          <p:cNvPr id="3" name="Subtitle 2"/>
          <p:cNvSpPr>
            <a:spLocks noGrp="1"/>
          </p:cNvSpPr>
          <p:nvPr>
            <p:ph type="subTitle" idx="1"/>
          </p:nvPr>
        </p:nvSpPr>
        <p:spPr>
          <a:xfrm>
            <a:off x="517717" y="4499143"/>
            <a:ext cx="8137887" cy="1557497"/>
          </a:xfrm>
        </p:spPr>
        <p:txBody>
          <a:bodyPr/>
          <a:lstStyle/>
          <a:p>
            <a:pPr>
              <a:lnSpc>
                <a:spcPct val="80000"/>
              </a:lnSpc>
            </a:pPr>
            <a:r>
              <a:rPr lang="en-US" dirty="0" smtClean="0"/>
              <a:t>Tom Hamill</a:t>
            </a:r>
          </a:p>
          <a:p>
            <a:pPr>
              <a:lnSpc>
                <a:spcPct val="80000"/>
              </a:lnSpc>
            </a:pPr>
            <a:r>
              <a:rPr lang="en-US" i="1" dirty="0" smtClean="0"/>
              <a:t>NOAA ESRL, Physical Sciences Division</a:t>
            </a:r>
          </a:p>
          <a:p>
            <a:pPr>
              <a:lnSpc>
                <a:spcPct val="80000"/>
              </a:lnSpc>
            </a:pPr>
            <a:r>
              <a:rPr lang="en-US" dirty="0" err="1" smtClean="0"/>
              <a:t>tom.hamill@noaa.gov</a:t>
            </a:r>
            <a:endParaRPr lang="en-US" dirty="0" smtClean="0"/>
          </a:p>
        </p:txBody>
      </p:sp>
      <p:sp>
        <p:nvSpPr>
          <p:cNvPr id="4" name="TextBox 3"/>
          <p:cNvSpPr txBox="1"/>
          <p:nvPr/>
        </p:nvSpPr>
        <p:spPr>
          <a:xfrm>
            <a:off x="875050" y="6356350"/>
            <a:ext cx="7455887" cy="461665"/>
          </a:xfrm>
          <a:prstGeom prst="rect">
            <a:avLst/>
          </a:prstGeom>
          <a:noFill/>
        </p:spPr>
        <p:txBody>
          <a:bodyPr wrap="none" rtlCol="0">
            <a:spAutoFit/>
          </a:bodyPr>
          <a:lstStyle/>
          <a:p>
            <a:r>
              <a:rPr lang="en-US" sz="2400" dirty="0" smtClean="0">
                <a:solidFill>
                  <a:schemeClr val="bg1">
                    <a:lumMod val="65000"/>
                  </a:schemeClr>
                </a:solidFill>
              </a:rPr>
              <a:t>other contributors: </a:t>
            </a:r>
            <a:r>
              <a:rPr lang="en-US" sz="2400" dirty="0" smtClean="0">
                <a:solidFill>
                  <a:schemeClr val="bg1">
                    <a:lumMod val="65000"/>
                  </a:schemeClr>
                </a:solidFill>
              </a:rPr>
              <a:t>Jeff Whitaker, Gary Bates, Don Murray</a:t>
            </a:r>
          </a:p>
        </p:txBody>
      </p:sp>
      <p:pic>
        <p:nvPicPr>
          <p:cNvPr id="5" name="Picture 4" descr="NOAA-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177574"/>
            <a:ext cx="1591825" cy="1614714"/>
          </a:xfrm>
          <a:prstGeom prst="rect">
            <a:avLst/>
          </a:prstGeom>
        </p:spPr>
      </p:pic>
      <p:pic>
        <p:nvPicPr>
          <p:cNvPr id="6" name="Picture 4" descr="dsrc_glo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5738" y="146050"/>
            <a:ext cx="2365375"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p:cNvSpPr>
            <a:spLocks noChangeArrowheads="1"/>
          </p:cNvSpPr>
          <p:nvPr/>
        </p:nvSpPr>
        <p:spPr bwMode="auto">
          <a:xfrm>
            <a:off x="7823200" y="146050"/>
            <a:ext cx="1249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AD7A3A"/>
                </a:solidFill>
              </a:rPr>
              <a:t>NOAA Earth System</a:t>
            </a:r>
          </a:p>
          <a:p>
            <a:r>
              <a:rPr lang="en-US" sz="1000">
                <a:solidFill>
                  <a:srgbClr val="AD7A3A"/>
                </a:solidFill>
              </a:rPr>
              <a:t>Research Laboratory</a:t>
            </a:r>
          </a:p>
        </p:txBody>
      </p:sp>
      <p:sp>
        <p:nvSpPr>
          <p:cNvPr id="8" name="Slide Number Placeholder 7"/>
          <p:cNvSpPr>
            <a:spLocks noGrp="1"/>
          </p:cNvSpPr>
          <p:nvPr>
            <p:ph type="sldNum" sz="quarter" idx="12"/>
          </p:nvPr>
        </p:nvSpPr>
        <p:spPr/>
        <p:txBody>
          <a:bodyPr/>
          <a:lstStyle/>
          <a:p>
            <a:fld id="{DC862565-2F34-2D47-B87A-6CC773EB7A2F}" type="slidenum">
              <a:rPr lang="en-US" smtClean="0"/>
              <a:t>1</a:t>
            </a:fld>
            <a:endParaRPr lang="en-US"/>
          </a:p>
        </p:txBody>
      </p:sp>
    </p:spTree>
    <p:extLst>
      <p:ext uri="{BB962C8B-B14F-4D97-AF65-F5344CB8AC3E}">
        <p14:creationId xmlns:p14="http://schemas.microsoft.com/office/powerpoint/2010/main" val="279722592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7-25 at 4.17.3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700" y="0"/>
            <a:ext cx="7591164" cy="6858000"/>
          </a:xfrm>
          <a:prstGeom prst="rect">
            <a:avLst/>
          </a:prstGeom>
        </p:spPr>
      </p:pic>
      <p:sp>
        <p:nvSpPr>
          <p:cNvPr id="2" name="Slide Number Placeholder 1"/>
          <p:cNvSpPr>
            <a:spLocks noGrp="1"/>
          </p:cNvSpPr>
          <p:nvPr>
            <p:ph type="sldNum" sz="quarter" idx="12"/>
          </p:nvPr>
        </p:nvSpPr>
        <p:spPr/>
        <p:txBody>
          <a:bodyPr/>
          <a:lstStyle/>
          <a:p>
            <a:fld id="{DC862565-2F34-2D47-B87A-6CC773EB7A2F}" type="slidenum">
              <a:rPr lang="en-US" smtClean="0"/>
              <a:t>10</a:t>
            </a:fld>
            <a:endParaRPr lang="en-US"/>
          </a:p>
        </p:txBody>
      </p:sp>
    </p:spTree>
    <p:extLst>
      <p:ext uri="{BB962C8B-B14F-4D97-AF65-F5344CB8AC3E}">
        <p14:creationId xmlns:p14="http://schemas.microsoft.com/office/powerpoint/2010/main" val="84264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Other ways of </a:t>
            </a:r>
            <a:r>
              <a:rPr lang="en-US" dirty="0" smtClean="0"/>
              <a:t>accessing </a:t>
            </a:r>
            <a:br>
              <a:rPr lang="en-US" dirty="0" smtClean="0"/>
            </a:br>
            <a:r>
              <a:rPr lang="en-US" dirty="0" smtClean="0"/>
              <a:t>reforecast data</a:t>
            </a:r>
            <a:endParaRPr lang="en-US" dirty="0"/>
          </a:p>
        </p:txBody>
      </p:sp>
      <p:sp>
        <p:nvSpPr>
          <p:cNvPr id="3" name="Content Placeholder 2"/>
          <p:cNvSpPr>
            <a:spLocks noGrp="1"/>
          </p:cNvSpPr>
          <p:nvPr>
            <p:ph idx="1"/>
          </p:nvPr>
        </p:nvSpPr>
        <p:spPr>
          <a:xfrm>
            <a:off x="379443" y="1773000"/>
            <a:ext cx="8229600" cy="4525963"/>
          </a:xfrm>
        </p:spPr>
        <p:txBody>
          <a:bodyPr>
            <a:normAutofit lnSpcReduction="10000"/>
          </a:bodyPr>
          <a:lstStyle/>
          <a:p>
            <a:r>
              <a:rPr lang="en-US" dirty="0" smtClean="0"/>
              <a:t>ftp or </a:t>
            </a:r>
            <a:r>
              <a:rPr lang="en-US" dirty="0" err="1" smtClean="0"/>
              <a:t>gftp</a:t>
            </a:r>
            <a:r>
              <a:rPr lang="en-US" dirty="0" smtClean="0"/>
              <a:t> into our </a:t>
            </a:r>
            <a:r>
              <a:rPr lang="en-US" dirty="0" smtClean="0">
                <a:hlinkClick r:id="rId2" action="ppaction://hlinkfile"/>
              </a:rPr>
              <a:t>ftp.cdc.noaa.gov</a:t>
            </a:r>
            <a:r>
              <a:rPr lang="en-US" dirty="0" smtClean="0"/>
              <a:t> server (if you want lots of the original </a:t>
            </a:r>
            <a:r>
              <a:rPr lang="en-US" dirty="0" err="1" smtClean="0"/>
              <a:t>grib</a:t>
            </a:r>
            <a:r>
              <a:rPr lang="en-US" dirty="0" smtClean="0"/>
              <a:t> files). [soon]</a:t>
            </a:r>
          </a:p>
          <a:p>
            <a:r>
              <a:rPr lang="en-US" dirty="0" smtClean="0"/>
              <a:t>Pending Zeus grant, we intend to copy </a:t>
            </a:r>
            <a:r>
              <a:rPr lang="en-US" dirty="0" err="1" smtClean="0"/>
              <a:t>grib</a:t>
            </a:r>
            <a:r>
              <a:rPr lang="en-US" dirty="0" smtClean="0"/>
              <a:t> fields </a:t>
            </a:r>
            <a:r>
              <a:rPr lang="en-US" dirty="0" smtClean="0"/>
              <a:t>on Zeus mass store.  [MDL plans to use]</a:t>
            </a:r>
          </a:p>
          <a:p>
            <a:r>
              <a:rPr lang="en-US" dirty="0"/>
              <a:t>Data written out on external disk here within PSD for special customers (EMC/CPC, OHD), shipped back to them.</a:t>
            </a:r>
          </a:p>
          <a:p>
            <a:r>
              <a:rPr lang="en-US" dirty="0" smtClean="0"/>
              <a:t>DOE portal to get full dump of single day’s </a:t>
            </a:r>
            <a:r>
              <a:rPr lang="en-US" dirty="0" err="1" smtClean="0"/>
              <a:t>grib</a:t>
            </a:r>
            <a:r>
              <a:rPr lang="en-US" dirty="0" smtClean="0"/>
              <a:t> data (next page).</a:t>
            </a:r>
          </a:p>
        </p:txBody>
      </p:sp>
      <p:sp>
        <p:nvSpPr>
          <p:cNvPr id="4" name="Slide Number Placeholder 3"/>
          <p:cNvSpPr>
            <a:spLocks noGrp="1"/>
          </p:cNvSpPr>
          <p:nvPr>
            <p:ph type="sldNum" sz="quarter" idx="12"/>
          </p:nvPr>
        </p:nvSpPr>
        <p:spPr/>
        <p:txBody>
          <a:bodyPr/>
          <a:lstStyle/>
          <a:p>
            <a:fld id="{DC862565-2F34-2D47-B87A-6CC773EB7A2F}" type="slidenum">
              <a:rPr lang="en-US" smtClean="0"/>
              <a:t>11</a:t>
            </a:fld>
            <a:endParaRPr lang="en-US"/>
          </a:p>
        </p:txBody>
      </p:sp>
    </p:spTree>
    <p:extLst>
      <p:ext uri="{BB962C8B-B14F-4D97-AF65-F5344CB8AC3E}">
        <p14:creationId xmlns:p14="http://schemas.microsoft.com/office/powerpoint/2010/main" val="2391346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7-25 at 2.49.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414054" cy="6858000"/>
          </a:xfrm>
          <a:prstGeom prst="rect">
            <a:avLst/>
          </a:prstGeom>
        </p:spPr>
      </p:pic>
      <p:sp>
        <p:nvSpPr>
          <p:cNvPr id="5" name="TextBox 4"/>
          <p:cNvSpPr txBox="1"/>
          <p:nvPr/>
        </p:nvSpPr>
        <p:spPr>
          <a:xfrm>
            <a:off x="7517730" y="138240"/>
            <a:ext cx="1282523" cy="6217088"/>
          </a:xfrm>
          <a:prstGeom prst="rect">
            <a:avLst/>
          </a:prstGeom>
          <a:noFill/>
        </p:spPr>
        <p:txBody>
          <a:bodyPr wrap="none" rtlCol="0">
            <a:spAutoFit/>
          </a:bodyPr>
          <a:lstStyle/>
          <a:p>
            <a:r>
              <a:rPr lang="en-US" sz="1600" dirty="0" smtClean="0"/>
              <a:t>This DOE</a:t>
            </a:r>
          </a:p>
          <a:p>
            <a:r>
              <a:rPr lang="en-US" sz="1600" dirty="0" smtClean="0"/>
              <a:t>site will be</a:t>
            </a:r>
          </a:p>
          <a:p>
            <a:r>
              <a:rPr lang="en-US" sz="1600" dirty="0" smtClean="0"/>
              <a:t>ready for use</a:t>
            </a:r>
          </a:p>
          <a:p>
            <a:r>
              <a:rPr lang="en-US" sz="1600" dirty="0" smtClean="0"/>
              <a:t>in a few </a:t>
            </a:r>
          </a:p>
          <a:p>
            <a:r>
              <a:rPr lang="en-US" sz="1600" dirty="0" smtClean="0"/>
              <a:t>weeks for</a:t>
            </a:r>
          </a:p>
          <a:p>
            <a:r>
              <a:rPr lang="en-US" sz="1600" dirty="0" smtClean="0"/>
              <a:t>access to </a:t>
            </a:r>
          </a:p>
          <a:p>
            <a:r>
              <a:rPr lang="en-US" sz="1600" dirty="0" smtClean="0"/>
              <a:t>tape storage</a:t>
            </a:r>
          </a:p>
          <a:p>
            <a:r>
              <a:rPr lang="en-US" sz="1600" dirty="0" smtClean="0"/>
              <a:t>of full data</a:t>
            </a:r>
          </a:p>
          <a:p>
            <a:r>
              <a:rPr lang="en-US" sz="1600" dirty="0" smtClean="0"/>
              <a:t>(slower)</a:t>
            </a:r>
            <a:r>
              <a:rPr lang="en-US" sz="1600" dirty="0" smtClean="0"/>
              <a:t>.</a:t>
            </a:r>
          </a:p>
          <a:p>
            <a:endParaRPr lang="en-US" sz="1600" dirty="0"/>
          </a:p>
          <a:p>
            <a:r>
              <a:rPr lang="en-US" sz="1600" dirty="0" smtClean="0"/>
              <a:t>Use this to </a:t>
            </a:r>
          </a:p>
          <a:p>
            <a:r>
              <a:rPr lang="en-US" sz="1600" dirty="0" smtClean="0"/>
              <a:t>access full</a:t>
            </a:r>
          </a:p>
          <a:p>
            <a:r>
              <a:rPr lang="en-US" sz="1600" dirty="0" smtClean="0"/>
              <a:t>model state.</a:t>
            </a:r>
            <a:endParaRPr lang="en-US" sz="1600" dirty="0" smtClean="0"/>
          </a:p>
          <a:p>
            <a:endParaRPr lang="en-US" sz="1600" dirty="0"/>
          </a:p>
          <a:p>
            <a:endParaRPr lang="en-US" sz="1600" dirty="0" smtClean="0"/>
          </a:p>
          <a:p>
            <a:r>
              <a:rPr lang="en-US" sz="1600" dirty="0" smtClean="0"/>
              <a:t>Later in this</a:t>
            </a:r>
          </a:p>
          <a:p>
            <a:r>
              <a:rPr lang="en-US" sz="1600" dirty="0" smtClean="0"/>
              <a:t>presentation</a:t>
            </a:r>
          </a:p>
          <a:p>
            <a:r>
              <a:rPr lang="en-US" sz="1600" dirty="0" smtClean="0"/>
              <a:t>we will </a:t>
            </a:r>
            <a:r>
              <a:rPr lang="en-US" sz="1600" dirty="0" smtClean="0"/>
              <a:t>show </a:t>
            </a:r>
          </a:p>
          <a:p>
            <a:r>
              <a:rPr lang="en-US" sz="1600" dirty="0" smtClean="0"/>
              <a:t>a regional</a:t>
            </a:r>
          </a:p>
          <a:p>
            <a:r>
              <a:rPr lang="en-US" sz="1600" dirty="0" smtClean="0"/>
              <a:t>WRF </a:t>
            </a:r>
          </a:p>
          <a:p>
            <a:r>
              <a:rPr lang="en-US" sz="1600" dirty="0" smtClean="0"/>
              <a:t>reforecast</a:t>
            </a:r>
          </a:p>
          <a:p>
            <a:r>
              <a:rPr lang="en-US" sz="1600" dirty="0" smtClean="0"/>
              <a:t>initialized</a:t>
            </a:r>
          </a:p>
          <a:p>
            <a:r>
              <a:rPr lang="en-US" sz="1600" dirty="0" smtClean="0"/>
              <a:t>from GEFS</a:t>
            </a:r>
          </a:p>
          <a:p>
            <a:r>
              <a:rPr lang="en-US" sz="1600" dirty="0" smtClean="0"/>
              <a:t>reforecast.</a:t>
            </a:r>
            <a:endParaRPr lang="en-US" sz="1600" dirty="0"/>
          </a:p>
        </p:txBody>
      </p:sp>
      <p:sp>
        <p:nvSpPr>
          <p:cNvPr id="2" name="Slide Number Placeholder 1"/>
          <p:cNvSpPr>
            <a:spLocks noGrp="1"/>
          </p:cNvSpPr>
          <p:nvPr>
            <p:ph type="sldNum" sz="quarter" idx="12"/>
          </p:nvPr>
        </p:nvSpPr>
        <p:spPr/>
        <p:txBody>
          <a:bodyPr/>
          <a:lstStyle/>
          <a:p>
            <a:fld id="{DC862565-2F34-2D47-B87A-6CC773EB7A2F}" type="slidenum">
              <a:rPr lang="en-US" smtClean="0"/>
              <a:t>12</a:t>
            </a:fld>
            <a:endParaRPr lang="en-US"/>
          </a:p>
        </p:txBody>
      </p:sp>
    </p:spTree>
    <p:extLst>
      <p:ext uri="{BB962C8B-B14F-4D97-AF65-F5344CB8AC3E}">
        <p14:creationId xmlns:p14="http://schemas.microsoft.com/office/powerpoint/2010/main" val="1247045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9410"/>
            <a:ext cx="8229600" cy="841734"/>
          </a:xfrm>
        </p:spPr>
        <p:txBody>
          <a:bodyPr>
            <a:normAutofit fontScale="90000"/>
          </a:bodyPr>
          <a:lstStyle/>
          <a:p>
            <a:r>
              <a:rPr lang="en-US" dirty="0" smtClean="0"/>
              <a:t>500 hPa Z </a:t>
            </a:r>
            <a:r>
              <a:rPr lang="en-US" dirty="0"/>
              <a:t>a</a:t>
            </a:r>
            <a:r>
              <a:rPr lang="en-US" dirty="0" smtClean="0"/>
              <a:t>nomaly correlation</a:t>
            </a:r>
            <a:br>
              <a:rPr lang="en-US" dirty="0" smtClean="0"/>
            </a:br>
            <a:r>
              <a:rPr lang="en-US" sz="3600" dirty="0" smtClean="0"/>
              <a:t>(from deterministic control)</a:t>
            </a:r>
            <a:endParaRPr lang="en-US" sz="3600" dirty="0"/>
          </a:p>
        </p:txBody>
      </p:sp>
      <p:pic>
        <p:nvPicPr>
          <p:cNvPr id="4" name="Picture 3" descr="A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68866"/>
            <a:ext cx="6766407" cy="4684436"/>
          </a:xfrm>
          <a:prstGeom prst="rect">
            <a:avLst/>
          </a:prstGeom>
        </p:spPr>
      </p:pic>
      <p:sp>
        <p:nvSpPr>
          <p:cNvPr id="5" name="TextBox 4"/>
          <p:cNvSpPr txBox="1"/>
          <p:nvPr/>
        </p:nvSpPr>
        <p:spPr>
          <a:xfrm>
            <a:off x="6619686" y="2494356"/>
            <a:ext cx="2376672" cy="2862323"/>
          </a:xfrm>
          <a:prstGeom prst="rect">
            <a:avLst/>
          </a:prstGeom>
          <a:noFill/>
        </p:spPr>
        <p:txBody>
          <a:bodyPr wrap="none" rtlCol="0">
            <a:spAutoFit/>
          </a:bodyPr>
          <a:lstStyle/>
          <a:p>
            <a:r>
              <a:rPr lang="en-US" dirty="0" smtClean="0"/>
              <a:t>Lines w/o filled colors</a:t>
            </a:r>
          </a:p>
          <a:p>
            <a:r>
              <a:rPr lang="en-US" dirty="0" smtClean="0"/>
              <a:t>for second–generation </a:t>
            </a:r>
          </a:p>
          <a:p>
            <a:r>
              <a:rPr lang="en-US" dirty="0" smtClean="0"/>
              <a:t>reforecast (2010, T254)</a:t>
            </a:r>
          </a:p>
          <a:p>
            <a:endParaRPr lang="en-US" dirty="0"/>
          </a:p>
          <a:p>
            <a:r>
              <a:rPr lang="en-US" dirty="0" smtClean="0"/>
              <a:t>Lines with filled colors</a:t>
            </a:r>
          </a:p>
          <a:p>
            <a:r>
              <a:rPr lang="en-US" dirty="0" smtClean="0"/>
              <a:t>for first-generation</a:t>
            </a:r>
          </a:p>
          <a:p>
            <a:r>
              <a:rPr lang="en-US" dirty="0" smtClean="0"/>
              <a:t>reforecast (1998, T62).</a:t>
            </a:r>
          </a:p>
          <a:p>
            <a:endParaRPr lang="en-US" dirty="0"/>
          </a:p>
          <a:p>
            <a:r>
              <a:rPr lang="en-US" dirty="0" smtClean="0"/>
              <a:t>Perhaps a 1.5-2.5 day</a:t>
            </a:r>
          </a:p>
          <a:p>
            <a:r>
              <a:rPr lang="en-US" dirty="0" smtClean="0"/>
              <a:t>improvement.</a:t>
            </a:r>
          </a:p>
        </p:txBody>
      </p:sp>
      <p:sp>
        <p:nvSpPr>
          <p:cNvPr id="3" name="Slide Number Placeholder 2"/>
          <p:cNvSpPr>
            <a:spLocks noGrp="1"/>
          </p:cNvSpPr>
          <p:nvPr>
            <p:ph type="sldNum" sz="quarter" idx="12"/>
          </p:nvPr>
        </p:nvSpPr>
        <p:spPr/>
        <p:txBody>
          <a:bodyPr/>
          <a:lstStyle/>
          <a:p>
            <a:fld id="{DC862565-2F34-2D47-B87A-6CC773EB7A2F}" type="slidenum">
              <a:rPr lang="en-US" smtClean="0"/>
              <a:t>13</a:t>
            </a:fld>
            <a:endParaRPr lang="en-US"/>
          </a:p>
        </p:txBody>
      </p:sp>
    </p:spTree>
    <p:extLst>
      <p:ext uri="{BB962C8B-B14F-4D97-AF65-F5344CB8AC3E}">
        <p14:creationId xmlns:p14="http://schemas.microsoft.com/office/powerpoint/2010/main" val="286769534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7038"/>
            <a:ext cx="8229600" cy="1143000"/>
          </a:xfrm>
        </p:spPr>
        <p:txBody>
          <a:bodyPr>
            <a:noAutofit/>
          </a:bodyPr>
          <a:lstStyle/>
          <a:p>
            <a:r>
              <a:rPr lang="en-US" sz="3600" dirty="0" smtClean="0"/>
              <a:t>How does the skill of post-processed forecasts change from reforecast v1 to v2?</a:t>
            </a:r>
            <a:endParaRPr lang="en-US" sz="3600" dirty="0"/>
          </a:p>
        </p:txBody>
      </p:sp>
      <p:sp>
        <p:nvSpPr>
          <p:cNvPr id="3" name="Content Placeholder 2"/>
          <p:cNvSpPr>
            <a:spLocks noGrp="1"/>
          </p:cNvSpPr>
          <p:nvPr>
            <p:ph idx="1"/>
          </p:nvPr>
        </p:nvSpPr>
        <p:spPr>
          <a:xfrm>
            <a:off x="517678" y="2507400"/>
            <a:ext cx="8229600" cy="2719799"/>
          </a:xfrm>
        </p:spPr>
        <p:txBody>
          <a:bodyPr>
            <a:normAutofit fontScale="92500"/>
          </a:bodyPr>
          <a:lstStyle/>
          <a:p>
            <a:r>
              <a:rPr lang="en-US" dirty="0" smtClean="0"/>
              <a:t>Let’s look at post-processed 24-h precipitation forecast guidance.</a:t>
            </a:r>
          </a:p>
          <a:p>
            <a:endParaRPr lang="en-US" dirty="0" smtClean="0"/>
          </a:p>
          <a:p>
            <a:r>
              <a:rPr lang="en-US" dirty="0" smtClean="0"/>
              <a:t>Will use a “rank analog” approach for post-processing (</a:t>
            </a:r>
            <a:r>
              <a:rPr lang="en-US" dirty="0" smtClean="0"/>
              <a:t>description in supplementary slides)</a:t>
            </a:r>
            <a:endParaRPr lang="en-US" dirty="0"/>
          </a:p>
        </p:txBody>
      </p:sp>
      <p:sp>
        <p:nvSpPr>
          <p:cNvPr id="4" name="Slide Number Placeholder 3"/>
          <p:cNvSpPr>
            <a:spLocks noGrp="1"/>
          </p:cNvSpPr>
          <p:nvPr>
            <p:ph type="sldNum" sz="quarter" idx="12"/>
          </p:nvPr>
        </p:nvSpPr>
        <p:spPr/>
        <p:txBody>
          <a:bodyPr/>
          <a:lstStyle/>
          <a:p>
            <a:fld id="{DC862565-2F34-2D47-B87A-6CC773EB7A2F}" type="slidenum">
              <a:rPr lang="en-US" smtClean="0"/>
              <a:t>14</a:t>
            </a:fld>
            <a:endParaRPr lang="en-US"/>
          </a:p>
        </p:txBody>
      </p:sp>
    </p:spTree>
    <p:extLst>
      <p:ext uri="{BB962C8B-B14F-4D97-AF65-F5344CB8AC3E}">
        <p14:creationId xmlns:p14="http://schemas.microsoft.com/office/powerpoint/2010/main" val="3465601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19" y="62676"/>
            <a:ext cx="8898286" cy="1143000"/>
          </a:xfrm>
        </p:spPr>
        <p:txBody>
          <a:bodyPr>
            <a:normAutofit fontScale="90000"/>
          </a:bodyPr>
          <a:lstStyle/>
          <a:p>
            <a:r>
              <a:rPr lang="en-US" dirty="0" smtClean="0"/>
              <a:t>Skill of calibrated precipitation forecasts</a:t>
            </a:r>
            <a:br>
              <a:rPr lang="en-US" dirty="0" smtClean="0"/>
            </a:br>
            <a:r>
              <a:rPr lang="en-US" sz="3100" dirty="0" smtClean="0"/>
              <a:t>(over US, 1985-2009, “rank analog” calibration method)</a:t>
            </a:r>
            <a:endParaRPr lang="en-US" sz="3100" dirty="0"/>
          </a:p>
        </p:txBody>
      </p:sp>
      <p:pic>
        <p:nvPicPr>
          <p:cNvPr id="4" name="Picture 3" descr="BSS_reforecast_monthl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004" y="1205676"/>
            <a:ext cx="7826295" cy="5652324"/>
          </a:xfrm>
          <a:prstGeom prst="rect">
            <a:avLst/>
          </a:prstGeom>
        </p:spPr>
      </p:pic>
      <p:sp>
        <p:nvSpPr>
          <p:cNvPr id="3" name="Slide Number Placeholder 2"/>
          <p:cNvSpPr>
            <a:spLocks noGrp="1"/>
          </p:cNvSpPr>
          <p:nvPr>
            <p:ph type="sldNum" sz="quarter" idx="12"/>
          </p:nvPr>
        </p:nvSpPr>
        <p:spPr/>
        <p:txBody>
          <a:bodyPr/>
          <a:lstStyle/>
          <a:p>
            <a:fld id="{DC862565-2F34-2D47-B87A-6CC773EB7A2F}" type="slidenum">
              <a:rPr lang="en-US" smtClean="0"/>
              <a:t>15</a:t>
            </a:fld>
            <a:endParaRPr lang="en-US"/>
          </a:p>
        </p:txBody>
      </p:sp>
    </p:spTree>
    <p:extLst>
      <p:ext uri="{BB962C8B-B14F-4D97-AF65-F5344CB8AC3E}">
        <p14:creationId xmlns:p14="http://schemas.microsoft.com/office/powerpoint/2010/main" val="375681012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SS_reforecast_monthl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004" y="1205676"/>
            <a:ext cx="7826295" cy="5652324"/>
          </a:xfrm>
          <a:prstGeom prst="rect">
            <a:avLst/>
          </a:prstGeom>
        </p:spPr>
      </p:pic>
      <p:sp>
        <p:nvSpPr>
          <p:cNvPr id="2" name="Title 1"/>
          <p:cNvSpPr>
            <a:spLocks noGrp="1"/>
          </p:cNvSpPr>
          <p:nvPr>
            <p:ph type="title"/>
          </p:nvPr>
        </p:nvSpPr>
        <p:spPr>
          <a:xfrm>
            <a:off x="137519" y="62676"/>
            <a:ext cx="8898286" cy="1143000"/>
          </a:xfrm>
        </p:spPr>
        <p:txBody>
          <a:bodyPr>
            <a:normAutofit fontScale="90000"/>
          </a:bodyPr>
          <a:lstStyle/>
          <a:p>
            <a:r>
              <a:rPr lang="en-US" dirty="0" smtClean="0"/>
              <a:t>Skill of calibrated precipitation forecasts</a:t>
            </a:r>
            <a:br>
              <a:rPr lang="en-US" dirty="0" smtClean="0"/>
            </a:br>
            <a:r>
              <a:rPr lang="en-US" sz="3100" dirty="0" smtClean="0"/>
              <a:t>(over US, 1985-2009, “rank analog” calibration method)</a:t>
            </a:r>
            <a:endParaRPr lang="en-US" sz="3100" dirty="0"/>
          </a:p>
        </p:txBody>
      </p:sp>
      <p:sp>
        <p:nvSpPr>
          <p:cNvPr id="3" name="Rounded Rectangle 2"/>
          <p:cNvSpPr/>
          <p:nvPr/>
        </p:nvSpPr>
        <p:spPr>
          <a:xfrm>
            <a:off x="4759578" y="4017600"/>
            <a:ext cx="3837757" cy="1278720"/>
          </a:xfrm>
          <a:prstGeom prst="round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Improvements of 1 to 1.5 days</a:t>
            </a:r>
          </a:p>
          <a:p>
            <a:pPr algn="ctr"/>
            <a:r>
              <a:rPr lang="en-US" dirty="0" smtClean="0">
                <a:solidFill>
                  <a:schemeClr val="tx1"/>
                </a:solidFill>
              </a:rPr>
              <a:t>in post-processed forecasts </a:t>
            </a:r>
          </a:p>
          <a:p>
            <a:pPr algn="ctr"/>
            <a:r>
              <a:rPr lang="en-US" dirty="0" smtClean="0">
                <a:solidFill>
                  <a:schemeClr val="tx1"/>
                </a:solidFill>
              </a:rPr>
              <a:t>from reforecast v1 to v2</a:t>
            </a:r>
            <a:endParaRPr lang="en-US" dirty="0">
              <a:solidFill>
                <a:schemeClr val="tx1"/>
              </a:solidFill>
            </a:endParaRPr>
          </a:p>
        </p:txBody>
      </p:sp>
      <p:sp>
        <p:nvSpPr>
          <p:cNvPr id="5" name="Slide Number Placeholder 4"/>
          <p:cNvSpPr>
            <a:spLocks noGrp="1"/>
          </p:cNvSpPr>
          <p:nvPr>
            <p:ph type="sldNum" sz="quarter" idx="12"/>
          </p:nvPr>
        </p:nvSpPr>
        <p:spPr/>
        <p:txBody>
          <a:bodyPr/>
          <a:lstStyle/>
          <a:p>
            <a:fld id="{DC862565-2F34-2D47-B87A-6CC773EB7A2F}" type="slidenum">
              <a:rPr lang="en-US" smtClean="0"/>
              <a:t>16</a:t>
            </a:fld>
            <a:endParaRPr lang="en-US"/>
          </a:p>
        </p:txBody>
      </p:sp>
    </p:spTree>
    <p:extLst>
      <p:ext uri="{BB962C8B-B14F-4D97-AF65-F5344CB8AC3E}">
        <p14:creationId xmlns:p14="http://schemas.microsoft.com/office/powerpoint/2010/main" val="223698496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relia_rankanalog_096_to_120h_10.0mm_v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7138" y="3923477"/>
            <a:ext cx="2708791" cy="2934524"/>
          </a:xfrm>
          <a:prstGeom prst="rect">
            <a:avLst/>
          </a:prstGeom>
        </p:spPr>
      </p:pic>
      <p:pic>
        <p:nvPicPr>
          <p:cNvPr id="18" name="Picture 17" descr="relia_rankanalog_096_to_120h_10.0mm_v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0191" y="1101059"/>
            <a:ext cx="2715208" cy="2941476"/>
          </a:xfrm>
          <a:prstGeom prst="rect">
            <a:avLst/>
          </a:prstGeom>
        </p:spPr>
      </p:pic>
      <p:pic>
        <p:nvPicPr>
          <p:cNvPr id="17" name="Picture 16" descr="relia_rankanalog_048_to_072h_10.0mm_v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6644" y="3939777"/>
            <a:ext cx="2693744" cy="2918223"/>
          </a:xfrm>
          <a:prstGeom prst="rect">
            <a:avLst/>
          </a:prstGeom>
        </p:spPr>
      </p:pic>
      <p:pic>
        <p:nvPicPr>
          <p:cNvPr id="16" name="Picture 15" descr="relia_rankanalog_048_to_072h_10.0mm_v2.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5179" y="1090798"/>
            <a:ext cx="2715209" cy="2941476"/>
          </a:xfrm>
          <a:prstGeom prst="rect">
            <a:avLst/>
          </a:prstGeom>
        </p:spPr>
      </p:pic>
      <p:pic>
        <p:nvPicPr>
          <p:cNvPr id="15" name="Picture 14" descr="relia_rankanalog_000_to_024h_10.0mm_v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064" y="3926615"/>
            <a:ext cx="2705895" cy="2931386"/>
          </a:xfrm>
          <a:prstGeom prst="rect">
            <a:avLst/>
          </a:prstGeom>
        </p:spPr>
      </p:pic>
      <p:pic>
        <p:nvPicPr>
          <p:cNvPr id="3" name="Picture 2" descr="relia_rankanalog_000_to_024h_10.0mm_v2.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251" y="1097841"/>
            <a:ext cx="2708708" cy="2934433"/>
          </a:xfrm>
          <a:prstGeom prst="rect">
            <a:avLst/>
          </a:prstGeom>
        </p:spPr>
      </p:pic>
      <p:sp>
        <p:nvSpPr>
          <p:cNvPr id="2" name="Title 1"/>
          <p:cNvSpPr>
            <a:spLocks noGrp="1"/>
          </p:cNvSpPr>
          <p:nvPr>
            <p:ph type="title"/>
          </p:nvPr>
        </p:nvSpPr>
        <p:spPr>
          <a:xfrm>
            <a:off x="182161" y="109708"/>
            <a:ext cx="8772749" cy="723189"/>
          </a:xfrm>
        </p:spPr>
        <p:txBody>
          <a:bodyPr>
            <a:normAutofit fontScale="90000"/>
          </a:bodyPr>
          <a:lstStyle/>
          <a:p>
            <a:r>
              <a:rPr lang="en-US" dirty="0" smtClean="0"/>
              <a:t>Reliability, &gt; 10 mm precipitation 24 h</a:t>
            </a:r>
            <a:r>
              <a:rPr lang="en-US" baseline="30000" dirty="0" smtClean="0"/>
              <a:t>-1</a:t>
            </a:r>
            <a:endParaRPr lang="en-US" dirty="0"/>
          </a:p>
        </p:txBody>
      </p:sp>
      <p:sp>
        <p:nvSpPr>
          <p:cNvPr id="8" name="TextBox 7"/>
          <p:cNvSpPr txBox="1"/>
          <p:nvPr/>
        </p:nvSpPr>
        <p:spPr>
          <a:xfrm rot="16200000">
            <a:off x="-910258" y="2386446"/>
            <a:ext cx="2249196" cy="369332"/>
          </a:xfrm>
          <a:prstGeom prst="rect">
            <a:avLst/>
          </a:prstGeom>
          <a:noFill/>
        </p:spPr>
        <p:txBody>
          <a:bodyPr wrap="none" rtlCol="0">
            <a:spAutoFit/>
          </a:bodyPr>
          <a:lstStyle/>
          <a:p>
            <a:r>
              <a:rPr lang="en-US" dirty="0" smtClean="0"/>
              <a:t>Version 2 (2012 GEFS)</a:t>
            </a:r>
            <a:endParaRPr lang="en-US" dirty="0"/>
          </a:p>
        </p:txBody>
      </p:sp>
      <p:sp>
        <p:nvSpPr>
          <p:cNvPr id="9" name="TextBox 8"/>
          <p:cNvSpPr txBox="1"/>
          <p:nvPr/>
        </p:nvSpPr>
        <p:spPr>
          <a:xfrm rot="16200000">
            <a:off x="-910258" y="5116322"/>
            <a:ext cx="2249196" cy="369332"/>
          </a:xfrm>
          <a:prstGeom prst="rect">
            <a:avLst/>
          </a:prstGeom>
          <a:noFill/>
        </p:spPr>
        <p:txBody>
          <a:bodyPr wrap="none" rtlCol="0">
            <a:spAutoFit/>
          </a:bodyPr>
          <a:lstStyle/>
          <a:p>
            <a:r>
              <a:rPr lang="en-US" dirty="0" smtClean="0"/>
              <a:t>Version 1 (1998 GEFS)</a:t>
            </a:r>
            <a:endParaRPr lang="en-US" dirty="0"/>
          </a:p>
        </p:txBody>
      </p:sp>
      <p:sp>
        <p:nvSpPr>
          <p:cNvPr id="10" name="TextBox 9"/>
          <p:cNvSpPr txBox="1"/>
          <p:nvPr/>
        </p:nvSpPr>
        <p:spPr>
          <a:xfrm>
            <a:off x="1414719" y="831600"/>
            <a:ext cx="1013544" cy="369332"/>
          </a:xfrm>
          <a:prstGeom prst="rect">
            <a:avLst/>
          </a:prstGeom>
          <a:noFill/>
        </p:spPr>
        <p:txBody>
          <a:bodyPr wrap="none" rtlCol="0">
            <a:spAutoFit/>
          </a:bodyPr>
          <a:lstStyle/>
          <a:p>
            <a:r>
              <a:rPr lang="en-US" dirty="0" smtClean="0"/>
              <a:t>Day +0-1</a:t>
            </a:r>
            <a:endParaRPr lang="en-US" dirty="0"/>
          </a:p>
        </p:txBody>
      </p:sp>
      <p:sp>
        <p:nvSpPr>
          <p:cNvPr id="12" name="TextBox 11"/>
          <p:cNvSpPr txBox="1"/>
          <p:nvPr/>
        </p:nvSpPr>
        <p:spPr>
          <a:xfrm>
            <a:off x="4118013" y="831937"/>
            <a:ext cx="1013544" cy="369332"/>
          </a:xfrm>
          <a:prstGeom prst="rect">
            <a:avLst/>
          </a:prstGeom>
          <a:noFill/>
        </p:spPr>
        <p:txBody>
          <a:bodyPr wrap="none" rtlCol="0">
            <a:spAutoFit/>
          </a:bodyPr>
          <a:lstStyle/>
          <a:p>
            <a:r>
              <a:rPr lang="en-US" dirty="0" smtClean="0"/>
              <a:t>Day +2-3</a:t>
            </a:r>
            <a:endParaRPr lang="en-US" dirty="0"/>
          </a:p>
        </p:txBody>
      </p:sp>
      <p:sp>
        <p:nvSpPr>
          <p:cNvPr id="11" name="TextBox 10"/>
          <p:cNvSpPr txBox="1"/>
          <p:nvPr/>
        </p:nvSpPr>
        <p:spPr>
          <a:xfrm>
            <a:off x="7026401" y="831600"/>
            <a:ext cx="1013544" cy="369332"/>
          </a:xfrm>
          <a:prstGeom prst="rect">
            <a:avLst/>
          </a:prstGeom>
          <a:noFill/>
        </p:spPr>
        <p:txBody>
          <a:bodyPr wrap="none" rtlCol="0">
            <a:spAutoFit/>
          </a:bodyPr>
          <a:lstStyle/>
          <a:p>
            <a:r>
              <a:rPr lang="en-US" dirty="0" smtClean="0"/>
              <a:t>Day +4-5</a:t>
            </a:r>
            <a:endParaRPr lang="en-US" dirty="0"/>
          </a:p>
        </p:txBody>
      </p:sp>
      <p:sp>
        <p:nvSpPr>
          <p:cNvPr id="4" name="Slide Number Placeholder 3"/>
          <p:cNvSpPr>
            <a:spLocks noGrp="1"/>
          </p:cNvSpPr>
          <p:nvPr>
            <p:ph type="sldNum" sz="quarter" idx="12"/>
          </p:nvPr>
        </p:nvSpPr>
        <p:spPr/>
        <p:txBody>
          <a:bodyPr/>
          <a:lstStyle/>
          <a:p>
            <a:fld id="{DC862565-2F34-2D47-B87A-6CC773EB7A2F}" type="slidenum">
              <a:rPr lang="en-US" smtClean="0"/>
              <a:t>17</a:t>
            </a:fld>
            <a:endParaRPr lang="en-US"/>
          </a:p>
        </p:txBody>
      </p:sp>
    </p:spTree>
    <p:extLst>
      <p:ext uri="{BB962C8B-B14F-4D97-AF65-F5344CB8AC3E}">
        <p14:creationId xmlns:p14="http://schemas.microsoft.com/office/powerpoint/2010/main" val="319909816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relia_rankanalog_096_to_120h_50.0mm_v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7139" y="3923477"/>
            <a:ext cx="2708788" cy="2934521"/>
          </a:xfrm>
          <a:prstGeom prst="rect">
            <a:avLst/>
          </a:prstGeom>
        </p:spPr>
      </p:pic>
      <p:pic>
        <p:nvPicPr>
          <p:cNvPr id="20" name="Picture 19" descr="relia_rankanalog_096_to_120h_50.0mm_v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0191" y="1090798"/>
            <a:ext cx="2715208" cy="2941476"/>
          </a:xfrm>
          <a:prstGeom prst="rect">
            <a:avLst/>
          </a:prstGeom>
        </p:spPr>
      </p:pic>
      <p:pic>
        <p:nvPicPr>
          <p:cNvPr id="14" name="Picture 13" descr="relia_rankanalog_048_to_072h_50.0mm_v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6644" y="3939777"/>
            <a:ext cx="2693743" cy="2918221"/>
          </a:xfrm>
          <a:prstGeom prst="rect">
            <a:avLst/>
          </a:prstGeom>
        </p:spPr>
      </p:pic>
      <p:pic>
        <p:nvPicPr>
          <p:cNvPr id="13" name="Picture 12" descr="relia_rankanalog_048_to_072h_50.0mm_v2.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5180" y="1090798"/>
            <a:ext cx="2715208" cy="2941476"/>
          </a:xfrm>
          <a:prstGeom prst="rect">
            <a:avLst/>
          </a:prstGeom>
        </p:spPr>
      </p:pic>
      <p:pic>
        <p:nvPicPr>
          <p:cNvPr id="7" name="Picture 6" descr="relia_rankanalog_000_to_024h_50.0mm_v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064" y="3939778"/>
            <a:ext cx="2693744" cy="2918223"/>
          </a:xfrm>
          <a:prstGeom prst="rect">
            <a:avLst/>
          </a:prstGeom>
        </p:spPr>
      </p:pic>
      <p:pic>
        <p:nvPicPr>
          <p:cNvPr id="6" name="Picture 5" descr="relia_rankanalog_000_to_024h_50.0mm_v2.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3751" y="1090798"/>
            <a:ext cx="2715208" cy="2941476"/>
          </a:xfrm>
          <a:prstGeom prst="rect">
            <a:avLst/>
          </a:prstGeom>
        </p:spPr>
      </p:pic>
      <p:sp>
        <p:nvSpPr>
          <p:cNvPr id="2" name="Title 1"/>
          <p:cNvSpPr>
            <a:spLocks noGrp="1"/>
          </p:cNvSpPr>
          <p:nvPr>
            <p:ph type="title"/>
          </p:nvPr>
        </p:nvSpPr>
        <p:spPr>
          <a:xfrm>
            <a:off x="169876" y="109708"/>
            <a:ext cx="8833572" cy="723189"/>
          </a:xfrm>
        </p:spPr>
        <p:txBody>
          <a:bodyPr>
            <a:normAutofit fontScale="90000"/>
          </a:bodyPr>
          <a:lstStyle/>
          <a:p>
            <a:r>
              <a:rPr lang="en-US" dirty="0" smtClean="0"/>
              <a:t>Reliability, &gt; 50 mm precipitation 24 h</a:t>
            </a:r>
            <a:r>
              <a:rPr lang="en-US" baseline="30000" dirty="0" smtClean="0"/>
              <a:t>-1</a:t>
            </a:r>
            <a:endParaRPr lang="en-US" baseline="30000" dirty="0"/>
          </a:p>
        </p:txBody>
      </p:sp>
      <p:sp>
        <p:nvSpPr>
          <p:cNvPr id="8" name="TextBox 7"/>
          <p:cNvSpPr txBox="1"/>
          <p:nvPr/>
        </p:nvSpPr>
        <p:spPr>
          <a:xfrm rot="16200000">
            <a:off x="-924964" y="2337909"/>
            <a:ext cx="2249196" cy="369332"/>
          </a:xfrm>
          <a:prstGeom prst="rect">
            <a:avLst/>
          </a:prstGeom>
          <a:noFill/>
        </p:spPr>
        <p:txBody>
          <a:bodyPr wrap="none" rtlCol="0">
            <a:spAutoFit/>
          </a:bodyPr>
          <a:lstStyle/>
          <a:p>
            <a:r>
              <a:rPr lang="en-US" dirty="0" smtClean="0"/>
              <a:t>Version 2 (2012 GEFS)</a:t>
            </a:r>
            <a:endParaRPr lang="en-US" dirty="0"/>
          </a:p>
        </p:txBody>
      </p:sp>
      <p:sp>
        <p:nvSpPr>
          <p:cNvPr id="9" name="TextBox 8"/>
          <p:cNvSpPr txBox="1"/>
          <p:nvPr/>
        </p:nvSpPr>
        <p:spPr>
          <a:xfrm rot="16200000">
            <a:off x="-910258" y="5116322"/>
            <a:ext cx="2249196" cy="369332"/>
          </a:xfrm>
          <a:prstGeom prst="rect">
            <a:avLst/>
          </a:prstGeom>
          <a:noFill/>
        </p:spPr>
        <p:txBody>
          <a:bodyPr wrap="none" rtlCol="0">
            <a:spAutoFit/>
          </a:bodyPr>
          <a:lstStyle/>
          <a:p>
            <a:r>
              <a:rPr lang="en-US" dirty="0" smtClean="0"/>
              <a:t>Version 1 (1998 GEFS)</a:t>
            </a:r>
            <a:endParaRPr lang="en-US" dirty="0"/>
          </a:p>
        </p:txBody>
      </p:sp>
      <p:sp>
        <p:nvSpPr>
          <p:cNvPr id="10" name="TextBox 9"/>
          <p:cNvSpPr txBox="1"/>
          <p:nvPr/>
        </p:nvSpPr>
        <p:spPr>
          <a:xfrm>
            <a:off x="1414719" y="831600"/>
            <a:ext cx="1013544" cy="369332"/>
          </a:xfrm>
          <a:prstGeom prst="rect">
            <a:avLst/>
          </a:prstGeom>
          <a:noFill/>
        </p:spPr>
        <p:txBody>
          <a:bodyPr wrap="none" rtlCol="0">
            <a:spAutoFit/>
          </a:bodyPr>
          <a:lstStyle/>
          <a:p>
            <a:r>
              <a:rPr lang="en-US" dirty="0" smtClean="0"/>
              <a:t>Day +0-1</a:t>
            </a:r>
            <a:endParaRPr lang="en-US" dirty="0"/>
          </a:p>
        </p:txBody>
      </p:sp>
      <p:sp>
        <p:nvSpPr>
          <p:cNvPr id="12" name="TextBox 11"/>
          <p:cNvSpPr txBox="1"/>
          <p:nvPr/>
        </p:nvSpPr>
        <p:spPr>
          <a:xfrm>
            <a:off x="4118013" y="831937"/>
            <a:ext cx="1013544" cy="369332"/>
          </a:xfrm>
          <a:prstGeom prst="rect">
            <a:avLst/>
          </a:prstGeom>
          <a:noFill/>
        </p:spPr>
        <p:txBody>
          <a:bodyPr wrap="none" rtlCol="0">
            <a:spAutoFit/>
          </a:bodyPr>
          <a:lstStyle/>
          <a:p>
            <a:r>
              <a:rPr lang="en-US" dirty="0" smtClean="0"/>
              <a:t>Day +2-3</a:t>
            </a:r>
            <a:endParaRPr lang="en-US" dirty="0"/>
          </a:p>
        </p:txBody>
      </p:sp>
      <p:sp>
        <p:nvSpPr>
          <p:cNvPr id="11" name="TextBox 10"/>
          <p:cNvSpPr txBox="1"/>
          <p:nvPr/>
        </p:nvSpPr>
        <p:spPr>
          <a:xfrm>
            <a:off x="7026401" y="831600"/>
            <a:ext cx="1013544" cy="369332"/>
          </a:xfrm>
          <a:prstGeom prst="rect">
            <a:avLst/>
          </a:prstGeom>
          <a:noFill/>
        </p:spPr>
        <p:txBody>
          <a:bodyPr wrap="none" rtlCol="0">
            <a:spAutoFit/>
          </a:bodyPr>
          <a:lstStyle/>
          <a:p>
            <a:r>
              <a:rPr lang="en-US" dirty="0" smtClean="0"/>
              <a:t>Day +4-5</a:t>
            </a:r>
            <a:endParaRPr lang="en-US" dirty="0"/>
          </a:p>
        </p:txBody>
      </p:sp>
      <p:sp>
        <p:nvSpPr>
          <p:cNvPr id="25" name="TextBox 24"/>
          <p:cNvSpPr txBox="1"/>
          <p:nvPr/>
        </p:nvSpPr>
        <p:spPr>
          <a:xfrm>
            <a:off x="7889039" y="5348160"/>
            <a:ext cx="976888" cy="954107"/>
          </a:xfrm>
          <a:prstGeom prst="rect">
            <a:avLst/>
          </a:prstGeom>
          <a:noFill/>
        </p:spPr>
        <p:txBody>
          <a:bodyPr wrap="none" rtlCol="0">
            <a:spAutoFit/>
          </a:bodyPr>
          <a:lstStyle/>
          <a:p>
            <a:r>
              <a:rPr lang="en-US" sz="1400" dirty="0" smtClean="0">
                <a:solidFill>
                  <a:srgbClr val="FF0000"/>
                </a:solidFill>
              </a:rPr>
              <a:t>5/95 CI’s</a:t>
            </a:r>
          </a:p>
          <a:p>
            <a:r>
              <a:rPr lang="en-US" sz="1400" dirty="0" smtClean="0">
                <a:solidFill>
                  <a:srgbClr val="FF0000"/>
                </a:solidFill>
              </a:rPr>
              <a:t>from</a:t>
            </a:r>
          </a:p>
          <a:p>
            <a:r>
              <a:rPr lang="en-US" sz="1400" dirty="0" smtClean="0">
                <a:solidFill>
                  <a:srgbClr val="FF0000"/>
                </a:solidFill>
              </a:rPr>
              <a:t>“block</a:t>
            </a:r>
          </a:p>
          <a:p>
            <a:r>
              <a:rPr lang="en-US" sz="1400" dirty="0" smtClean="0">
                <a:solidFill>
                  <a:srgbClr val="FF0000"/>
                </a:solidFill>
              </a:rPr>
              <a:t>bootstrap”</a:t>
            </a:r>
          </a:p>
        </p:txBody>
      </p:sp>
      <p:cxnSp>
        <p:nvCxnSpPr>
          <p:cNvPr id="27" name="Straight Arrow Connector 26"/>
          <p:cNvCxnSpPr/>
          <p:nvPr/>
        </p:nvCxnSpPr>
        <p:spPr>
          <a:xfrm flipH="1">
            <a:off x="7732496" y="5572800"/>
            <a:ext cx="156543" cy="25056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flipV="1">
            <a:off x="7732496" y="4985280"/>
            <a:ext cx="156543" cy="432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DC862565-2F34-2D47-B87A-6CC773EB7A2F}" type="slidenum">
              <a:rPr lang="en-US" smtClean="0"/>
              <a:t>18</a:t>
            </a:fld>
            <a:endParaRPr lang="en-US"/>
          </a:p>
        </p:txBody>
      </p:sp>
    </p:spTree>
    <p:extLst>
      <p:ext uri="{BB962C8B-B14F-4D97-AF65-F5344CB8AC3E}">
        <p14:creationId xmlns:p14="http://schemas.microsoft.com/office/powerpoint/2010/main" val="50049251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5-25 at 2.31.11 PM.png"/>
          <p:cNvPicPr>
            <a:picLocks noChangeAspect="1"/>
          </p:cNvPicPr>
          <p:nvPr/>
        </p:nvPicPr>
        <p:blipFill>
          <a:blip r:embed="rId2">
            <a:alphaModFix amt="47000"/>
            <a:extLst>
              <a:ext uri="{28A0092B-C50C-407E-A947-70E740481C1C}">
                <a14:useLocalDpi xmlns:a14="http://schemas.microsoft.com/office/drawing/2010/main" val="0"/>
              </a:ext>
            </a:extLst>
          </a:blip>
          <a:stretch>
            <a:fillRect/>
          </a:stretch>
        </p:blipFill>
        <p:spPr>
          <a:xfrm>
            <a:off x="0" y="259200"/>
            <a:ext cx="9144000" cy="6347182"/>
          </a:xfrm>
          <a:prstGeom prst="rect">
            <a:avLst/>
          </a:prstGeom>
        </p:spPr>
      </p:pic>
      <p:sp>
        <p:nvSpPr>
          <p:cNvPr id="2" name="Title 1"/>
          <p:cNvSpPr>
            <a:spLocks noGrp="1"/>
          </p:cNvSpPr>
          <p:nvPr>
            <p:ph type="title"/>
          </p:nvPr>
        </p:nvSpPr>
        <p:spPr>
          <a:xfrm>
            <a:off x="4345750" y="758478"/>
            <a:ext cx="4648136" cy="2205042"/>
          </a:xfrm>
        </p:spPr>
        <p:txBody>
          <a:bodyPr>
            <a:noAutofit/>
          </a:bodyPr>
          <a:lstStyle/>
          <a:p>
            <a:r>
              <a:rPr lang="en-US" sz="4000" dirty="0" smtClean="0">
                <a:effectLst>
                  <a:outerShdw blurRad="50800" dist="38100" dir="2700000" algn="tl" rotWithShape="0">
                    <a:srgbClr val="000000">
                      <a:alpha val="43000"/>
                    </a:srgbClr>
                  </a:outerShdw>
                </a:effectLst>
              </a:rPr>
              <a:t>Case studies with </a:t>
            </a:r>
            <a:br>
              <a:rPr lang="en-US" sz="4000" dirty="0" smtClean="0">
                <a:effectLst>
                  <a:outerShdw blurRad="50800" dist="38100" dir="2700000" algn="tl" rotWithShape="0">
                    <a:srgbClr val="000000">
                      <a:alpha val="43000"/>
                    </a:srgbClr>
                  </a:outerShdw>
                </a:effectLst>
              </a:rPr>
            </a:br>
            <a:r>
              <a:rPr lang="en-US" sz="4000" dirty="0" smtClean="0">
                <a:effectLst>
                  <a:outerShdw blurRad="50800" dist="38100" dir="2700000" algn="tl" rotWithShape="0">
                    <a:srgbClr val="000000">
                      <a:alpha val="43000"/>
                    </a:srgbClr>
                  </a:outerShdw>
                </a:effectLst>
              </a:rPr>
              <a:t>“atmospheric rivers”</a:t>
            </a:r>
            <a:br>
              <a:rPr lang="en-US" sz="4000" dirty="0" smtClean="0">
                <a:effectLst>
                  <a:outerShdw blurRad="50800" dist="38100" dir="2700000" algn="tl" rotWithShape="0">
                    <a:srgbClr val="000000">
                      <a:alpha val="43000"/>
                    </a:srgbClr>
                  </a:outerShdw>
                </a:effectLst>
              </a:rPr>
            </a:br>
            <a:r>
              <a:rPr lang="en-US" sz="4000" dirty="0" smtClean="0">
                <a:effectLst>
                  <a:outerShdw blurRad="50800" dist="38100" dir="2700000" algn="tl" rotWithShape="0">
                    <a:srgbClr val="000000">
                      <a:alpha val="43000"/>
                    </a:srgbClr>
                  </a:outerShdw>
                </a:effectLst>
              </a:rPr>
              <a:t>in the western US: </a:t>
            </a:r>
            <a:br>
              <a:rPr lang="en-US" sz="4000" dirty="0" smtClean="0">
                <a:effectLst>
                  <a:outerShdw blurRad="50800" dist="38100" dir="2700000" algn="tl" rotWithShape="0">
                    <a:srgbClr val="000000">
                      <a:alpha val="43000"/>
                    </a:srgbClr>
                  </a:outerShdw>
                </a:effectLst>
              </a:rPr>
            </a:br>
            <a:r>
              <a:rPr lang="en-US" sz="4000" dirty="0" smtClean="0">
                <a:effectLst>
                  <a:outerShdw blurRad="50800" dist="38100" dir="2700000" algn="tl" rotWithShape="0">
                    <a:srgbClr val="000000">
                      <a:alpha val="43000"/>
                    </a:srgbClr>
                  </a:outerShdw>
                </a:effectLst>
              </a:rPr>
              <a:t>the good, </a:t>
            </a:r>
            <a:br>
              <a:rPr lang="en-US" sz="4000" dirty="0" smtClean="0">
                <a:effectLst>
                  <a:outerShdw blurRad="50800" dist="38100" dir="2700000" algn="tl" rotWithShape="0">
                    <a:srgbClr val="000000">
                      <a:alpha val="43000"/>
                    </a:srgbClr>
                  </a:outerShdw>
                </a:effectLst>
              </a:rPr>
            </a:br>
            <a:r>
              <a:rPr lang="en-US" sz="4000" dirty="0" smtClean="0">
                <a:effectLst>
                  <a:outerShdw blurRad="50800" dist="38100" dir="2700000" algn="tl" rotWithShape="0">
                    <a:srgbClr val="000000">
                      <a:alpha val="43000"/>
                    </a:srgbClr>
                  </a:outerShdw>
                </a:effectLst>
              </a:rPr>
              <a:t>the bad and ugly</a:t>
            </a:r>
            <a:endParaRPr lang="en-US" sz="4000" dirty="0">
              <a:effectLst>
                <a:outerShdw blurRad="50800" dist="38100" dir="2700000" algn="tl" rotWithShape="0">
                  <a:srgbClr val="000000">
                    <a:alpha val="43000"/>
                  </a:srgbClr>
                </a:outerShdw>
              </a:effectLst>
            </a:endParaRPr>
          </a:p>
        </p:txBody>
      </p:sp>
      <p:sp>
        <p:nvSpPr>
          <p:cNvPr id="3" name="Slide Number Placeholder 2"/>
          <p:cNvSpPr>
            <a:spLocks noGrp="1"/>
          </p:cNvSpPr>
          <p:nvPr>
            <p:ph type="sldNum" sz="quarter" idx="12"/>
          </p:nvPr>
        </p:nvSpPr>
        <p:spPr/>
        <p:txBody>
          <a:bodyPr/>
          <a:lstStyle/>
          <a:p>
            <a:fld id="{DC862565-2F34-2D47-B87A-6CC773EB7A2F}" type="slidenum">
              <a:rPr lang="en-US" smtClean="0"/>
              <a:t>19</a:t>
            </a:fld>
            <a:endParaRPr lang="en-US"/>
          </a:p>
        </p:txBody>
      </p:sp>
    </p:spTree>
    <p:extLst>
      <p:ext uri="{BB962C8B-B14F-4D97-AF65-F5344CB8AC3E}">
        <p14:creationId xmlns:p14="http://schemas.microsoft.com/office/powerpoint/2010/main" val="3951701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Reforecast background</a:t>
            </a:r>
            <a:endParaRPr lang="en-US" dirty="0"/>
          </a:p>
        </p:txBody>
      </p:sp>
      <p:sp>
        <p:nvSpPr>
          <p:cNvPr id="3" name="Content Placeholder 2"/>
          <p:cNvSpPr>
            <a:spLocks noGrp="1"/>
          </p:cNvSpPr>
          <p:nvPr>
            <p:ph idx="1"/>
          </p:nvPr>
        </p:nvSpPr>
        <p:spPr>
          <a:xfrm>
            <a:off x="457200" y="1600200"/>
            <a:ext cx="8229600" cy="4853880"/>
          </a:xfrm>
        </p:spPr>
        <p:txBody>
          <a:bodyPr>
            <a:normAutofit fontScale="77500" lnSpcReduction="20000"/>
          </a:bodyPr>
          <a:lstStyle/>
          <a:p>
            <a:r>
              <a:rPr lang="en-US" dirty="0" smtClean="0"/>
              <a:t>1</a:t>
            </a:r>
            <a:r>
              <a:rPr lang="en-US" baseline="30000" dirty="0" smtClean="0"/>
              <a:t>st</a:t>
            </a:r>
            <a:r>
              <a:rPr lang="en-US" dirty="0" smtClean="0"/>
              <a:t>-gen reforecast and CFSR have demonstrated utility of reforecasts for weather-climate applications (see previous GMB talks).</a:t>
            </a:r>
          </a:p>
          <a:p>
            <a:r>
              <a:rPr lang="en-US" dirty="0" smtClean="0"/>
              <a:t>A GEFS reforecast would be a nice complement to CFSR, especially to help with shorter-lead forecasts.</a:t>
            </a:r>
          </a:p>
          <a:p>
            <a:r>
              <a:rPr lang="en-US" dirty="0" smtClean="0"/>
              <a:t>Were such a data set available, it would have other uses:</a:t>
            </a:r>
          </a:p>
          <a:p>
            <a:pPr lvl="1"/>
            <a:r>
              <a:rPr lang="en-US" dirty="0" smtClean="0"/>
              <a:t>Spur research in hydrologic prediction, calibration, statistical post-processing methods.</a:t>
            </a:r>
          </a:p>
          <a:p>
            <a:pPr lvl="1"/>
            <a:r>
              <a:rPr lang="en-US" dirty="0" smtClean="0"/>
              <a:t>Facilitate labs and universities to work with GEFS, improving R2O to EMC.</a:t>
            </a:r>
          </a:p>
          <a:p>
            <a:pPr lvl="1"/>
            <a:r>
              <a:rPr lang="en-US" dirty="0" smtClean="0"/>
              <a:t>Help diagnose GEFS model error characteristics, especially for low-frequency phenomena, possibly feeding back into GFS development.</a:t>
            </a:r>
          </a:p>
          <a:p>
            <a:pPr lvl="1"/>
            <a:r>
              <a:rPr lang="en-US" dirty="0" smtClean="0"/>
              <a:t>Help EMC decide on its long-term strategy for reforecasting.  How many members, how often?</a:t>
            </a:r>
            <a:endParaRPr lang="en-US" dirty="0"/>
          </a:p>
        </p:txBody>
      </p:sp>
      <p:sp>
        <p:nvSpPr>
          <p:cNvPr id="4" name="Slide Number Placeholder 3"/>
          <p:cNvSpPr>
            <a:spLocks noGrp="1"/>
          </p:cNvSpPr>
          <p:nvPr>
            <p:ph type="sldNum" sz="quarter" idx="12"/>
          </p:nvPr>
        </p:nvSpPr>
        <p:spPr/>
        <p:txBody>
          <a:bodyPr/>
          <a:lstStyle/>
          <a:p>
            <a:fld id="{DC862565-2F34-2D47-B87A-6CC773EB7A2F}" type="slidenum">
              <a:rPr lang="en-US" smtClean="0"/>
              <a:t>2</a:t>
            </a:fld>
            <a:endParaRPr lang="en-US"/>
          </a:p>
        </p:txBody>
      </p:sp>
    </p:spTree>
    <p:extLst>
      <p:ext uri="{BB962C8B-B14F-4D97-AF65-F5344CB8AC3E}">
        <p14:creationId xmlns:p14="http://schemas.microsoft.com/office/powerpoint/2010/main" val="1764335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955" y="101838"/>
            <a:ext cx="8890209" cy="693042"/>
          </a:xfrm>
        </p:spPr>
        <p:txBody>
          <a:bodyPr>
            <a:noAutofit/>
          </a:bodyPr>
          <a:lstStyle/>
          <a:p>
            <a:r>
              <a:rPr lang="en-US" sz="3200" dirty="0" smtClean="0"/>
              <a:t>The bad and ugly atmospheric rivers case study</a:t>
            </a:r>
            <a:endParaRPr lang="en-US" sz="3200" dirty="0"/>
          </a:p>
        </p:txBody>
      </p:sp>
      <p:pic>
        <p:nvPicPr>
          <p:cNvPr id="4" name="Picture 3"/>
          <p:cNvPicPr>
            <a:picLocks noChangeAspect="1"/>
          </p:cNvPicPr>
          <p:nvPr/>
        </p:nvPicPr>
        <p:blipFill>
          <a:blip r:embed="rId2"/>
          <a:stretch>
            <a:fillRect/>
          </a:stretch>
        </p:blipFill>
        <p:spPr>
          <a:xfrm>
            <a:off x="578154" y="794880"/>
            <a:ext cx="7543125" cy="4535245"/>
          </a:xfrm>
          <a:prstGeom prst="rect">
            <a:avLst/>
          </a:prstGeom>
        </p:spPr>
      </p:pic>
      <p:sp>
        <p:nvSpPr>
          <p:cNvPr id="7" name="TextBox 6"/>
          <p:cNvSpPr txBox="1"/>
          <p:nvPr/>
        </p:nvSpPr>
        <p:spPr>
          <a:xfrm>
            <a:off x="457200" y="5310892"/>
            <a:ext cx="8065128" cy="830997"/>
          </a:xfrm>
          <a:prstGeom prst="rect">
            <a:avLst/>
          </a:prstGeom>
          <a:noFill/>
        </p:spPr>
        <p:txBody>
          <a:bodyPr wrap="none" rtlCol="0">
            <a:spAutoFit/>
          </a:bodyPr>
          <a:lstStyle/>
          <a:p>
            <a:pPr marL="285750" indent="-285750">
              <a:buFont typeface="Wingdings" charset="0"/>
              <a:buChar char="Ø"/>
            </a:pPr>
            <a:r>
              <a:rPr lang="en-US" sz="2400" dirty="0" smtClean="0"/>
              <a:t>10” rain in the coastal mountains, 4-7” in Russian River </a:t>
            </a:r>
          </a:p>
          <a:p>
            <a:r>
              <a:rPr lang="en-US" sz="2400" dirty="0" smtClean="0"/>
              <a:t>watershed.  </a:t>
            </a:r>
            <a:r>
              <a:rPr lang="en-US" sz="2400" dirty="0" err="1" smtClean="0"/>
              <a:t>Streamflows</a:t>
            </a:r>
            <a:r>
              <a:rPr lang="en-US" sz="2400" dirty="0" smtClean="0"/>
              <a:t> in top 0.2% of historical observations.</a:t>
            </a:r>
          </a:p>
        </p:txBody>
      </p:sp>
      <p:sp>
        <p:nvSpPr>
          <p:cNvPr id="8" name="TextBox 7"/>
          <p:cNvSpPr txBox="1"/>
          <p:nvPr/>
        </p:nvSpPr>
        <p:spPr>
          <a:xfrm>
            <a:off x="120956" y="6390374"/>
            <a:ext cx="4984758" cy="338554"/>
          </a:xfrm>
          <a:prstGeom prst="rect">
            <a:avLst/>
          </a:prstGeom>
          <a:noFill/>
        </p:spPr>
        <p:txBody>
          <a:bodyPr wrap="none" rtlCol="0">
            <a:spAutoFit/>
          </a:bodyPr>
          <a:lstStyle/>
          <a:p>
            <a:r>
              <a:rPr lang="en-US" sz="1600" dirty="0" smtClean="0">
                <a:solidFill>
                  <a:schemeClr val="bg1">
                    <a:lumMod val="65000"/>
                  </a:schemeClr>
                </a:solidFill>
              </a:rPr>
              <a:t>Source: http://</a:t>
            </a:r>
            <a:r>
              <a:rPr lang="en-US" sz="1600" dirty="0" err="1" smtClean="0">
                <a:solidFill>
                  <a:schemeClr val="bg1">
                    <a:lumMod val="65000"/>
                  </a:schemeClr>
                </a:solidFill>
              </a:rPr>
              <a:t>www.esrl.noaa.gov</a:t>
            </a:r>
            <a:r>
              <a:rPr lang="en-US" sz="1600" dirty="0" smtClean="0">
                <a:solidFill>
                  <a:schemeClr val="bg1">
                    <a:lumMod val="65000"/>
                  </a:schemeClr>
                </a:solidFill>
              </a:rPr>
              <a:t>/</a:t>
            </a:r>
            <a:r>
              <a:rPr lang="en-US" sz="1600" dirty="0" err="1" smtClean="0">
                <a:solidFill>
                  <a:schemeClr val="bg1">
                    <a:lumMod val="65000"/>
                  </a:schemeClr>
                </a:solidFill>
              </a:rPr>
              <a:t>psd</a:t>
            </a:r>
            <a:r>
              <a:rPr lang="en-US" sz="1600" dirty="0" smtClean="0">
                <a:solidFill>
                  <a:schemeClr val="bg1">
                    <a:lumMod val="65000"/>
                  </a:schemeClr>
                </a:solidFill>
              </a:rPr>
              <a:t>/</a:t>
            </a:r>
            <a:r>
              <a:rPr lang="en-US" sz="1600" dirty="0" err="1" smtClean="0">
                <a:solidFill>
                  <a:schemeClr val="bg1">
                    <a:lumMod val="65000"/>
                  </a:schemeClr>
                </a:solidFill>
              </a:rPr>
              <a:t>atmrivers</a:t>
            </a:r>
            <a:r>
              <a:rPr lang="en-US" sz="1600" dirty="0" smtClean="0">
                <a:solidFill>
                  <a:schemeClr val="bg1">
                    <a:lumMod val="65000"/>
                  </a:schemeClr>
                </a:solidFill>
              </a:rPr>
              <a:t>/events/</a:t>
            </a:r>
            <a:endParaRPr lang="en-US" sz="1600" dirty="0">
              <a:solidFill>
                <a:schemeClr val="bg1">
                  <a:lumMod val="65000"/>
                </a:schemeClr>
              </a:solidFill>
            </a:endParaRPr>
          </a:p>
        </p:txBody>
      </p:sp>
      <p:sp>
        <p:nvSpPr>
          <p:cNvPr id="3" name="Slide Number Placeholder 2"/>
          <p:cNvSpPr>
            <a:spLocks noGrp="1"/>
          </p:cNvSpPr>
          <p:nvPr>
            <p:ph type="sldNum" sz="quarter" idx="12"/>
          </p:nvPr>
        </p:nvSpPr>
        <p:spPr/>
        <p:txBody>
          <a:bodyPr/>
          <a:lstStyle/>
          <a:p>
            <a:fld id="{DC862565-2F34-2D47-B87A-6CC773EB7A2F}" type="slidenum">
              <a:rPr lang="en-US" smtClean="0"/>
              <a:t>20</a:t>
            </a:fld>
            <a:endParaRPr lang="en-US"/>
          </a:p>
        </p:txBody>
      </p:sp>
    </p:spTree>
    <p:extLst>
      <p:ext uri="{BB962C8B-B14F-4D97-AF65-F5344CB8AC3E}">
        <p14:creationId xmlns:p14="http://schemas.microsoft.com/office/powerpoint/2010/main" val="102501496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5663" y="274638"/>
            <a:ext cx="2414407" cy="1591602"/>
          </a:xfrm>
        </p:spPr>
        <p:txBody>
          <a:bodyPr/>
          <a:lstStyle/>
          <a:p>
            <a:r>
              <a:rPr lang="en-US" dirty="0" smtClean="0"/>
              <a:t>6-day</a:t>
            </a:r>
            <a:br>
              <a:rPr lang="en-US" dirty="0" smtClean="0"/>
            </a:br>
            <a:r>
              <a:rPr lang="en-US" dirty="0" smtClean="0"/>
              <a:t>forecast</a:t>
            </a:r>
            <a:endParaRPr lang="en-US" dirty="0"/>
          </a:p>
        </p:txBody>
      </p:sp>
      <p:pic>
        <p:nvPicPr>
          <p:cNvPr id="4" name="Picture 3" descr="refcstv2_probs_flead120_to_144_IC2004021100_nwu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566833" cy="6858000"/>
          </a:xfrm>
          <a:prstGeom prst="rect">
            <a:avLst/>
          </a:prstGeom>
        </p:spPr>
      </p:pic>
      <p:sp>
        <p:nvSpPr>
          <p:cNvPr id="3" name="Slide Number Placeholder 2"/>
          <p:cNvSpPr>
            <a:spLocks noGrp="1"/>
          </p:cNvSpPr>
          <p:nvPr>
            <p:ph type="sldNum" sz="quarter" idx="12"/>
          </p:nvPr>
        </p:nvSpPr>
        <p:spPr/>
        <p:txBody>
          <a:bodyPr/>
          <a:lstStyle/>
          <a:p>
            <a:fld id="{DC862565-2F34-2D47-B87A-6CC773EB7A2F}" type="slidenum">
              <a:rPr lang="en-US" smtClean="0"/>
              <a:t>21</a:t>
            </a:fld>
            <a:endParaRPr lang="en-US"/>
          </a:p>
        </p:txBody>
      </p:sp>
    </p:spTree>
    <p:extLst>
      <p:ext uri="{BB962C8B-B14F-4D97-AF65-F5344CB8AC3E}">
        <p14:creationId xmlns:p14="http://schemas.microsoft.com/office/powerpoint/2010/main" val="797563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7023" y="274638"/>
            <a:ext cx="2414407" cy="1591602"/>
          </a:xfrm>
        </p:spPr>
        <p:txBody>
          <a:bodyPr/>
          <a:lstStyle/>
          <a:p>
            <a:r>
              <a:rPr lang="en-US" dirty="0" smtClean="0"/>
              <a:t>4-day</a:t>
            </a:r>
            <a:br>
              <a:rPr lang="en-US" dirty="0" smtClean="0"/>
            </a:br>
            <a:r>
              <a:rPr lang="en-US" dirty="0" smtClean="0"/>
              <a:t>forecast</a:t>
            </a:r>
            <a:endParaRPr lang="en-US" dirty="0"/>
          </a:p>
        </p:txBody>
      </p:sp>
      <p:pic>
        <p:nvPicPr>
          <p:cNvPr id="3" name="Picture 2" descr="refcstv2_probs_flead072_to_096_IC2004021300_nwu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566833" cy="6858000"/>
          </a:xfrm>
          <a:prstGeom prst="rect">
            <a:avLst/>
          </a:prstGeom>
        </p:spPr>
      </p:pic>
      <p:sp>
        <p:nvSpPr>
          <p:cNvPr id="4" name="Slide Number Placeholder 3"/>
          <p:cNvSpPr>
            <a:spLocks noGrp="1"/>
          </p:cNvSpPr>
          <p:nvPr>
            <p:ph type="sldNum" sz="quarter" idx="12"/>
          </p:nvPr>
        </p:nvSpPr>
        <p:spPr/>
        <p:txBody>
          <a:bodyPr/>
          <a:lstStyle/>
          <a:p>
            <a:fld id="{DC862565-2F34-2D47-B87A-6CC773EB7A2F}" type="slidenum">
              <a:rPr lang="en-US" smtClean="0"/>
              <a:t>22</a:t>
            </a:fld>
            <a:endParaRPr lang="en-US"/>
          </a:p>
        </p:txBody>
      </p:sp>
    </p:spTree>
    <p:extLst>
      <p:ext uri="{BB962C8B-B14F-4D97-AF65-F5344CB8AC3E}">
        <p14:creationId xmlns:p14="http://schemas.microsoft.com/office/powerpoint/2010/main" val="206057606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5663" y="272796"/>
            <a:ext cx="2414407" cy="1591602"/>
          </a:xfrm>
        </p:spPr>
        <p:txBody>
          <a:bodyPr/>
          <a:lstStyle/>
          <a:p>
            <a:r>
              <a:rPr lang="en-US" dirty="0" smtClean="0"/>
              <a:t>2-day</a:t>
            </a:r>
            <a:br>
              <a:rPr lang="en-US" dirty="0" smtClean="0"/>
            </a:br>
            <a:r>
              <a:rPr lang="en-US" dirty="0" smtClean="0"/>
              <a:t>forecast</a:t>
            </a:r>
            <a:endParaRPr lang="en-US" dirty="0"/>
          </a:p>
        </p:txBody>
      </p:sp>
      <p:pic>
        <p:nvPicPr>
          <p:cNvPr id="3" name="Picture 2" descr="refcstv2_probs_flead024_to_048_IC2004021500_nwu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566833" cy="6858000"/>
          </a:xfrm>
          <a:prstGeom prst="rect">
            <a:avLst/>
          </a:prstGeom>
        </p:spPr>
      </p:pic>
      <p:sp>
        <p:nvSpPr>
          <p:cNvPr id="4" name="Slide Number Placeholder 3"/>
          <p:cNvSpPr>
            <a:spLocks noGrp="1"/>
          </p:cNvSpPr>
          <p:nvPr>
            <p:ph type="sldNum" sz="quarter" idx="12"/>
          </p:nvPr>
        </p:nvSpPr>
        <p:spPr/>
        <p:txBody>
          <a:bodyPr/>
          <a:lstStyle/>
          <a:p>
            <a:fld id="{DC862565-2F34-2D47-B87A-6CC773EB7A2F}" type="slidenum">
              <a:rPr lang="en-US" smtClean="0"/>
              <a:t>23</a:t>
            </a:fld>
            <a:endParaRPr lang="en-US"/>
          </a:p>
        </p:txBody>
      </p:sp>
    </p:spTree>
    <p:extLst>
      <p:ext uri="{BB962C8B-B14F-4D97-AF65-F5344CB8AC3E}">
        <p14:creationId xmlns:p14="http://schemas.microsoft.com/office/powerpoint/2010/main" val="117424525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9593" y="274638"/>
            <a:ext cx="2414407" cy="1591602"/>
          </a:xfrm>
        </p:spPr>
        <p:txBody>
          <a:bodyPr/>
          <a:lstStyle/>
          <a:p>
            <a:r>
              <a:rPr lang="en-US" dirty="0" smtClean="0"/>
              <a:t>6-day</a:t>
            </a:r>
            <a:br>
              <a:rPr lang="en-US" dirty="0" smtClean="0"/>
            </a:br>
            <a:r>
              <a:rPr lang="en-US" dirty="0" smtClean="0"/>
              <a:t>forecast</a:t>
            </a:r>
            <a:endParaRPr lang="en-US" dirty="0"/>
          </a:p>
        </p:txBody>
      </p:sp>
      <p:sp>
        <p:nvSpPr>
          <p:cNvPr id="3" name="TextBox 2"/>
          <p:cNvSpPr txBox="1"/>
          <p:nvPr/>
        </p:nvSpPr>
        <p:spPr>
          <a:xfrm>
            <a:off x="6938322" y="2324160"/>
            <a:ext cx="2054544" cy="3693319"/>
          </a:xfrm>
          <a:prstGeom prst="rect">
            <a:avLst/>
          </a:prstGeom>
          <a:noFill/>
        </p:spPr>
        <p:txBody>
          <a:bodyPr wrap="none" rtlCol="0">
            <a:spAutoFit/>
          </a:bodyPr>
          <a:lstStyle/>
          <a:p>
            <a:r>
              <a:rPr lang="en-US" dirty="0" smtClean="0"/>
              <a:t>Colors: over the </a:t>
            </a:r>
          </a:p>
          <a:p>
            <a:r>
              <a:rPr lang="en-US" dirty="0" smtClean="0"/>
              <a:t>ocean, the total-</a:t>
            </a:r>
          </a:p>
          <a:p>
            <a:r>
              <a:rPr lang="en-US" dirty="0" smtClean="0"/>
              <a:t>column </a:t>
            </a:r>
            <a:r>
              <a:rPr lang="en-US" dirty="0" err="1" smtClean="0"/>
              <a:t>precipitable</a:t>
            </a:r>
            <a:endParaRPr lang="en-US" dirty="0" smtClean="0"/>
          </a:p>
          <a:p>
            <a:r>
              <a:rPr lang="en-US" dirty="0" smtClean="0"/>
              <a:t>water.  Over land,</a:t>
            </a:r>
          </a:p>
          <a:p>
            <a:r>
              <a:rPr lang="en-US" dirty="0" smtClean="0"/>
              <a:t>the 24-h </a:t>
            </a:r>
            <a:r>
              <a:rPr lang="en-US" dirty="0" err="1" smtClean="0"/>
              <a:t>accum</a:t>
            </a:r>
            <a:r>
              <a:rPr lang="en-US" dirty="0" smtClean="0"/>
              <a:t>.</a:t>
            </a:r>
          </a:p>
          <a:p>
            <a:r>
              <a:rPr lang="en-US" dirty="0" smtClean="0"/>
              <a:t>precipitation.</a:t>
            </a:r>
          </a:p>
          <a:p>
            <a:endParaRPr lang="en-US" dirty="0"/>
          </a:p>
          <a:p>
            <a:r>
              <a:rPr lang="en-US" dirty="0" smtClean="0"/>
              <a:t>Wind barbs for the</a:t>
            </a:r>
          </a:p>
          <a:p>
            <a:r>
              <a:rPr lang="en-US" dirty="0" smtClean="0"/>
              <a:t>925 hPa level.</a:t>
            </a:r>
          </a:p>
          <a:p>
            <a:endParaRPr lang="en-US" dirty="0"/>
          </a:p>
          <a:p>
            <a:r>
              <a:rPr lang="en-US" dirty="0" smtClean="0"/>
              <a:t>Red contours:</a:t>
            </a:r>
          </a:p>
          <a:p>
            <a:r>
              <a:rPr lang="en-US" dirty="0" smtClean="0"/>
              <a:t>mean sea-level</a:t>
            </a:r>
          </a:p>
          <a:p>
            <a:r>
              <a:rPr lang="en-US" dirty="0" smtClean="0"/>
              <a:t>pressure.</a:t>
            </a:r>
            <a:endParaRPr lang="en-US" dirty="0"/>
          </a:p>
        </p:txBody>
      </p:sp>
      <p:pic>
        <p:nvPicPr>
          <p:cNvPr id="4" name="Picture 3" descr="rivers_ensdata_2004021100_f1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22" y="0"/>
            <a:ext cx="6858000" cy="6858000"/>
          </a:xfrm>
          <a:prstGeom prst="rect">
            <a:avLst/>
          </a:prstGeom>
        </p:spPr>
      </p:pic>
      <p:sp>
        <p:nvSpPr>
          <p:cNvPr id="5" name="Slide Number Placeholder 4"/>
          <p:cNvSpPr>
            <a:spLocks noGrp="1"/>
          </p:cNvSpPr>
          <p:nvPr>
            <p:ph type="sldNum" sz="quarter" idx="12"/>
          </p:nvPr>
        </p:nvSpPr>
        <p:spPr/>
        <p:txBody>
          <a:bodyPr/>
          <a:lstStyle/>
          <a:p>
            <a:fld id="{DC862565-2F34-2D47-B87A-6CC773EB7A2F}" type="slidenum">
              <a:rPr lang="en-US" smtClean="0"/>
              <a:t>24</a:t>
            </a:fld>
            <a:endParaRPr lang="en-US"/>
          </a:p>
        </p:txBody>
      </p:sp>
    </p:spTree>
    <p:extLst>
      <p:ext uri="{BB962C8B-B14F-4D97-AF65-F5344CB8AC3E}">
        <p14:creationId xmlns:p14="http://schemas.microsoft.com/office/powerpoint/2010/main" val="93088144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9593" y="274638"/>
            <a:ext cx="2414407" cy="1591602"/>
          </a:xfrm>
        </p:spPr>
        <p:txBody>
          <a:bodyPr/>
          <a:lstStyle/>
          <a:p>
            <a:r>
              <a:rPr lang="en-US" dirty="0" smtClean="0"/>
              <a:t>4-day</a:t>
            </a:r>
            <a:br>
              <a:rPr lang="en-US" dirty="0" smtClean="0"/>
            </a:br>
            <a:r>
              <a:rPr lang="en-US" dirty="0" smtClean="0"/>
              <a:t>forecast</a:t>
            </a:r>
            <a:endParaRPr lang="en-US" dirty="0"/>
          </a:p>
        </p:txBody>
      </p:sp>
      <p:pic>
        <p:nvPicPr>
          <p:cNvPr id="5" name="Picture 4" descr="rivers_ensdata_2004021300_f09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43" y="0"/>
            <a:ext cx="6858000" cy="6858000"/>
          </a:xfrm>
          <a:prstGeom prst="rect">
            <a:avLst/>
          </a:prstGeom>
        </p:spPr>
      </p:pic>
      <p:sp>
        <p:nvSpPr>
          <p:cNvPr id="3" name="Slide Number Placeholder 2"/>
          <p:cNvSpPr>
            <a:spLocks noGrp="1"/>
          </p:cNvSpPr>
          <p:nvPr>
            <p:ph type="sldNum" sz="quarter" idx="12"/>
          </p:nvPr>
        </p:nvSpPr>
        <p:spPr/>
        <p:txBody>
          <a:bodyPr/>
          <a:lstStyle/>
          <a:p>
            <a:fld id="{DC862565-2F34-2D47-B87A-6CC773EB7A2F}" type="slidenum">
              <a:rPr lang="en-US" smtClean="0"/>
              <a:t>25</a:t>
            </a:fld>
            <a:endParaRPr lang="en-US"/>
          </a:p>
        </p:txBody>
      </p:sp>
    </p:spTree>
    <p:extLst>
      <p:ext uri="{BB962C8B-B14F-4D97-AF65-F5344CB8AC3E}">
        <p14:creationId xmlns:p14="http://schemas.microsoft.com/office/powerpoint/2010/main" val="332271898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9593" y="272796"/>
            <a:ext cx="2414407" cy="1591602"/>
          </a:xfrm>
        </p:spPr>
        <p:txBody>
          <a:bodyPr/>
          <a:lstStyle/>
          <a:p>
            <a:r>
              <a:rPr lang="en-US" dirty="0" smtClean="0"/>
              <a:t>2-day</a:t>
            </a:r>
            <a:br>
              <a:rPr lang="en-US" dirty="0" smtClean="0"/>
            </a:br>
            <a:r>
              <a:rPr lang="en-US" dirty="0" smtClean="0"/>
              <a:t>forecast</a:t>
            </a:r>
            <a:endParaRPr lang="en-US" dirty="0"/>
          </a:p>
        </p:txBody>
      </p:sp>
      <p:pic>
        <p:nvPicPr>
          <p:cNvPr id="4" name="Picture 3" descr="rivers_ensdata_2004021500_f04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82" y="0"/>
            <a:ext cx="6858000" cy="6858000"/>
          </a:xfrm>
          <a:prstGeom prst="rect">
            <a:avLst/>
          </a:prstGeom>
        </p:spPr>
      </p:pic>
      <p:sp>
        <p:nvSpPr>
          <p:cNvPr id="3" name="Slide Number Placeholder 2"/>
          <p:cNvSpPr>
            <a:spLocks noGrp="1"/>
          </p:cNvSpPr>
          <p:nvPr>
            <p:ph type="sldNum" sz="quarter" idx="12"/>
          </p:nvPr>
        </p:nvSpPr>
        <p:spPr/>
        <p:txBody>
          <a:bodyPr/>
          <a:lstStyle/>
          <a:p>
            <a:fld id="{DC862565-2F34-2D47-B87A-6CC773EB7A2F}" type="slidenum">
              <a:rPr lang="en-US" smtClean="0"/>
              <a:t>26</a:t>
            </a:fld>
            <a:endParaRPr lang="en-US"/>
          </a:p>
        </p:txBody>
      </p:sp>
    </p:spTree>
    <p:extLst>
      <p:ext uri="{BB962C8B-B14F-4D97-AF65-F5344CB8AC3E}">
        <p14:creationId xmlns:p14="http://schemas.microsoft.com/office/powerpoint/2010/main" val="414226978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dirty="0" smtClean="0"/>
              <a:t>ase study, tentative conclusions</a:t>
            </a:r>
            <a:endParaRPr lang="en-US" dirty="0"/>
          </a:p>
        </p:txBody>
      </p:sp>
      <p:sp>
        <p:nvSpPr>
          <p:cNvPr id="3" name="Content Placeholder 2"/>
          <p:cNvSpPr>
            <a:spLocks noGrp="1"/>
          </p:cNvSpPr>
          <p:nvPr>
            <p:ph idx="1"/>
          </p:nvPr>
        </p:nvSpPr>
        <p:spPr/>
        <p:txBody>
          <a:bodyPr/>
          <a:lstStyle/>
          <a:p>
            <a:r>
              <a:rPr lang="en-US" dirty="0" smtClean="0"/>
              <a:t>Statistical post-processing will not be able to correct for everything.  In this case, the synoptic-scale predictability was apparently quite low.</a:t>
            </a:r>
          </a:p>
          <a:p>
            <a:r>
              <a:rPr lang="en-US" dirty="0" smtClean="0"/>
              <a:t>Improvements to post-processed probabilistic forecasts in such a case will require improved ensemble guidance.</a:t>
            </a:r>
            <a:endParaRPr lang="en-US" dirty="0"/>
          </a:p>
        </p:txBody>
      </p:sp>
      <p:sp>
        <p:nvSpPr>
          <p:cNvPr id="4" name="Slide Number Placeholder 3"/>
          <p:cNvSpPr>
            <a:spLocks noGrp="1"/>
          </p:cNvSpPr>
          <p:nvPr>
            <p:ph type="sldNum" sz="quarter" idx="12"/>
          </p:nvPr>
        </p:nvSpPr>
        <p:spPr/>
        <p:txBody>
          <a:bodyPr/>
          <a:lstStyle/>
          <a:p>
            <a:fld id="{DC862565-2F34-2D47-B87A-6CC773EB7A2F}" type="slidenum">
              <a:rPr lang="en-US" smtClean="0"/>
              <a:t>27</a:t>
            </a:fld>
            <a:endParaRPr lang="en-US"/>
          </a:p>
        </p:txBody>
      </p:sp>
    </p:spTree>
    <p:extLst>
      <p:ext uri="{BB962C8B-B14F-4D97-AF65-F5344CB8AC3E}">
        <p14:creationId xmlns:p14="http://schemas.microsoft.com/office/powerpoint/2010/main" val="260603902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190" y="127758"/>
            <a:ext cx="8587822" cy="1143000"/>
          </a:xfrm>
        </p:spPr>
        <p:txBody>
          <a:bodyPr>
            <a:normAutofit fontScale="90000"/>
          </a:bodyPr>
          <a:lstStyle/>
          <a:p>
            <a:r>
              <a:rPr lang="en-US" sz="4000" dirty="0" smtClean="0"/>
              <a:t>The “good” atmospheric rivers case study:</a:t>
            </a:r>
            <a:br>
              <a:rPr lang="en-US" sz="4000" dirty="0" smtClean="0"/>
            </a:br>
            <a:r>
              <a:rPr lang="en-US" sz="3600" dirty="0" smtClean="0"/>
              <a:t>Nov 2006 Oregon-Washington floods</a:t>
            </a:r>
            <a:endParaRPr lang="en-US" sz="3600" dirty="0"/>
          </a:p>
        </p:txBody>
      </p:sp>
      <p:pic>
        <p:nvPicPr>
          <p:cNvPr id="4" name="Picture 3"/>
          <p:cNvPicPr>
            <a:picLocks noChangeAspect="1"/>
          </p:cNvPicPr>
          <p:nvPr/>
        </p:nvPicPr>
        <p:blipFill>
          <a:blip r:embed="rId2"/>
          <a:stretch>
            <a:fillRect/>
          </a:stretch>
        </p:blipFill>
        <p:spPr>
          <a:xfrm>
            <a:off x="630695" y="1270758"/>
            <a:ext cx="7792973" cy="4685465"/>
          </a:xfrm>
          <a:prstGeom prst="rect">
            <a:avLst/>
          </a:prstGeom>
        </p:spPr>
      </p:pic>
      <p:sp>
        <p:nvSpPr>
          <p:cNvPr id="5" name="TextBox 4"/>
          <p:cNvSpPr txBox="1"/>
          <p:nvPr/>
        </p:nvSpPr>
        <p:spPr>
          <a:xfrm>
            <a:off x="630695" y="5771557"/>
            <a:ext cx="7943200" cy="369332"/>
          </a:xfrm>
          <a:prstGeom prst="rect">
            <a:avLst/>
          </a:prstGeom>
          <a:noFill/>
        </p:spPr>
        <p:txBody>
          <a:bodyPr wrap="none" rtlCol="0">
            <a:spAutoFit/>
          </a:bodyPr>
          <a:lstStyle/>
          <a:p>
            <a:r>
              <a:rPr lang="en-US" dirty="0" smtClean="0"/>
              <a:t>8-20 inches of rain in Cascades; flooded rivers; extensive damage to Mt. Rainier NP.</a:t>
            </a:r>
            <a:endParaRPr lang="en-US" dirty="0"/>
          </a:p>
        </p:txBody>
      </p:sp>
      <p:sp>
        <p:nvSpPr>
          <p:cNvPr id="3" name="Slide Number Placeholder 2"/>
          <p:cNvSpPr>
            <a:spLocks noGrp="1"/>
          </p:cNvSpPr>
          <p:nvPr>
            <p:ph type="sldNum" sz="quarter" idx="12"/>
          </p:nvPr>
        </p:nvSpPr>
        <p:spPr/>
        <p:txBody>
          <a:bodyPr/>
          <a:lstStyle/>
          <a:p>
            <a:fld id="{DC862565-2F34-2D47-B87A-6CC773EB7A2F}" type="slidenum">
              <a:rPr lang="en-US" smtClean="0"/>
              <a:t>28</a:t>
            </a:fld>
            <a:endParaRPr lang="en-US"/>
          </a:p>
        </p:txBody>
      </p:sp>
    </p:spTree>
    <p:extLst>
      <p:ext uri="{BB962C8B-B14F-4D97-AF65-F5344CB8AC3E}">
        <p14:creationId xmlns:p14="http://schemas.microsoft.com/office/powerpoint/2010/main" val="208253424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5663" y="274638"/>
            <a:ext cx="2414407" cy="1591602"/>
          </a:xfrm>
        </p:spPr>
        <p:txBody>
          <a:bodyPr/>
          <a:lstStyle/>
          <a:p>
            <a:r>
              <a:rPr lang="en-US" dirty="0" smtClean="0"/>
              <a:t>6-day</a:t>
            </a:r>
            <a:br>
              <a:rPr lang="en-US" dirty="0" smtClean="0"/>
            </a:br>
            <a:r>
              <a:rPr lang="en-US" dirty="0" smtClean="0"/>
              <a:t>forecast</a:t>
            </a:r>
            <a:endParaRPr lang="en-US" dirty="0"/>
          </a:p>
        </p:txBody>
      </p:sp>
      <p:pic>
        <p:nvPicPr>
          <p:cNvPr id="3" name="Picture 2" descr="refcstv2_probs_flead120_to_144_IC2006110100_nwu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566833" cy="6858000"/>
          </a:xfrm>
          <a:prstGeom prst="rect">
            <a:avLst/>
          </a:prstGeom>
        </p:spPr>
      </p:pic>
      <p:sp>
        <p:nvSpPr>
          <p:cNvPr id="4" name="Slide Number Placeholder 3"/>
          <p:cNvSpPr>
            <a:spLocks noGrp="1"/>
          </p:cNvSpPr>
          <p:nvPr>
            <p:ph type="sldNum" sz="quarter" idx="12"/>
          </p:nvPr>
        </p:nvSpPr>
        <p:spPr/>
        <p:txBody>
          <a:bodyPr/>
          <a:lstStyle/>
          <a:p>
            <a:fld id="{DC862565-2F34-2D47-B87A-6CC773EB7A2F}" type="slidenum">
              <a:rPr lang="en-US" smtClean="0"/>
              <a:t>29</a:t>
            </a:fld>
            <a:endParaRPr lang="en-US"/>
          </a:p>
        </p:txBody>
      </p:sp>
    </p:spTree>
    <p:extLst>
      <p:ext uri="{BB962C8B-B14F-4D97-AF65-F5344CB8AC3E}">
        <p14:creationId xmlns:p14="http://schemas.microsoft.com/office/powerpoint/2010/main" val="270512680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838"/>
            <a:ext cx="8229600" cy="839922"/>
          </a:xfrm>
        </p:spPr>
        <p:txBody>
          <a:bodyPr>
            <a:normAutofit/>
          </a:bodyPr>
          <a:lstStyle/>
          <a:p>
            <a:r>
              <a:rPr lang="en-US" sz="4800" dirty="0" smtClean="0"/>
              <a:t>GEFS reforecast v2 details</a:t>
            </a:r>
            <a:endParaRPr lang="en-US" sz="4800" dirty="0"/>
          </a:p>
        </p:txBody>
      </p:sp>
      <p:sp>
        <p:nvSpPr>
          <p:cNvPr id="3" name="Content Placeholder 2"/>
          <p:cNvSpPr>
            <a:spLocks noGrp="1"/>
          </p:cNvSpPr>
          <p:nvPr>
            <p:ph idx="1"/>
          </p:nvPr>
        </p:nvSpPr>
        <p:spPr>
          <a:xfrm>
            <a:off x="227871" y="1208307"/>
            <a:ext cx="8458929" cy="5148043"/>
          </a:xfrm>
        </p:spPr>
        <p:txBody>
          <a:bodyPr>
            <a:noAutofit/>
          </a:bodyPr>
          <a:lstStyle/>
          <a:p>
            <a:pPr>
              <a:spcAft>
                <a:spcPts val="600"/>
              </a:spcAft>
            </a:pPr>
            <a:r>
              <a:rPr lang="en-US" sz="2000" dirty="0" smtClean="0"/>
              <a:t>Seeks to mimic GEFS operational configuration as of February 2012.</a:t>
            </a:r>
            <a:endParaRPr lang="en-US" sz="2000" dirty="0"/>
          </a:p>
          <a:p>
            <a:pPr>
              <a:spcAft>
                <a:spcPts val="600"/>
              </a:spcAft>
            </a:pPr>
            <a:r>
              <a:rPr lang="en-US" sz="2000" dirty="0" smtClean="0">
                <a:solidFill>
                  <a:srgbClr val="FF0000"/>
                </a:solidFill>
              </a:rPr>
              <a:t>Each 00Z, 11-member forecast</a:t>
            </a:r>
            <a:r>
              <a:rPr lang="en-US" sz="2000" dirty="0" smtClean="0"/>
              <a:t>, 1 control + 10 perturbed.\</a:t>
            </a:r>
          </a:p>
          <a:p>
            <a:pPr>
              <a:spcAft>
                <a:spcPts val="600"/>
              </a:spcAft>
            </a:pPr>
            <a:r>
              <a:rPr lang="en-US" sz="2000" dirty="0"/>
              <a:t>Reforecasts produced </a:t>
            </a:r>
            <a:r>
              <a:rPr lang="en-US" sz="2000" dirty="0">
                <a:solidFill>
                  <a:srgbClr val="FF0000"/>
                </a:solidFill>
              </a:rPr>
              <a:t>every day, for 1984120100 to current</a:t>
            </a:r>
            <a:r>
              <a:rPr lang="en-US" sz="2000" dirty="0"/>
              <a:t> (actually, working on 2011 and 2012 </a:t>
            </a:r>
            <a:r>
              <a:rPr lang="en-US" sz="2000" dirty="0" smtClean="0"/>
              <a:t>now)</a:t>
            </a:r>
            <a:r>
              <a:rPr lang="en-US" sz="2000" dirty="0" smtClean="0"/>
              <a:t>.</a:t>
            </a:r>
          </a:p>
          <a:p>
            <a:pPr>
              <a:spcAft>
                <a:spcPts val="600"/>
              </a:spcAft>
            </a:pPr>
            <a:r>
              <a:rPr lang="en-US" sz="2000" dirty="0" smtClean="0"/>
              <a:t>CFSR initial conditions (GSI) + ETR perturbations (cycled with 10 perturbed members).  After ~ 22 May 2012, initial conditions from hybrid EnKF/GSI.</a:t>
            </a:r>
            <a:endParaRPr lang="en-US" sz="2000" dirty="0"/>
          </a:p>
          <a:p>
            <a:pPr>
              <a:spcAft>
                <a:spcPts val="600"/>
              </a:spcAft>
            </a:pPr>
            <a:r>
              <a:rPr lang="en-US" sz="2000" dirty="0" smtClean="0"/>
              <a:t>Resolution: T254L42 to day 8,  T190L42 from days 7.5 to day 16.</a:t>
            </a:r>
          </a:p>
          <a:p>
            <a:pPr>
              <a:spcAft>
                <a:spcPts val="600"/>
              </a:spcAft>
            </a:pPr>
            <a:r>
              <a:rPr lang="en-US" sz="2000" dirty="0" smtClean="0"/>
              <a:t>Fast data archive at ESRL of 99 variables, 28 of which stored at original ~1/2-degree resolution during week 1.  All stored at 1 degree.  Also: mean and spread to be stored.</a:t>
            </a:r>
          </a:p>
          <a:p>
            <a:pPr>
              <a:spcAft>
                <a:spcPts val="600"/>
              </a:spcAft>
            </a:pPr>
            <a:r>
              <a:rPr lang="en-US" sz="2000" dirty="0" smtClean="0"/>
              <a:t>Full archive at DOE/Lawrence Berkeley Lab, where data set was created under DOE grant.</a:t>
            </a:r>
          </a:p>
          <a:p>
            <a:pPr>
              <a:spcAft>
                <a:spcPts val="600"/>
              </a:spcAft>
            </a:pPr>
            <a:r>
              <a:rPr lang="en-US" sz="2000" dirty="0" smtClean="0"/>
              <a:t>Web interfaces to each coming soon.  </a:t>
            </a:r>
            <a:r>
              <a:rPr lang="en-US" sz="2000" dirty="0" smtClean="0">
                <a:solidFill>
                  <a:srgbClr val="3366FF"/>
                </a:solidFill>
              </a:rPr>
              <a:t>Links from TIGGE download pages?</a:t>
            </a:r>
          </a:p>
        </p:txBody>
      </p:sp>
      <p:sp>
        <p:nvSpPr>
          <p:cNvPr id="4" name="Slide Number Placeholder 3"/>
          <p:cNvSpPr>
            <a:spLocks noGrp="1"/>
          </p:cNvSpPr>
          <p:nvPr>
            <p:ph type="sldNum" sz="quarter" idx="12"/>
          </p:nvPr>
        </p:nvSpPr>
        <p:spPr/>
        <p:txBody>
          <a:bodyPr/>
          <a:lstStyle/>
          <a:p>
            <a:fld id="{2183A5A5-421E-B84D-B842-3B6454191453}" type="slidenum">
              <a:rPr lang="en-US" smtClean="0"/>
              <a:pPr/>
              <a:t>3</a:t>
            </a:fld>
            <a:endParaRPr lang="en-US"/>
          </a:p>
        </p:txBody>
      </p:sp>
    </p:spTree>
    <p:extLst>
      <p:ext uri="{BB962C8B-B14F-4D97-AF65-F5344CB8AC3E}">
        <p14:creationId xmlns:p14="http://schemas.microsoft.com/office/powerpoint/2010/main" val="258960084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7023" y="274638"/>
            <a:ext cx="2414407" cy="1591602"/>
          </a:xfrm>
        </p:spPr>
        <p:txBody>
          <a:bodyPr/>
          <a:lstStyle/>
          <a:p>
            <a:r>
              <a:rPr lang="en-US" dirty="0" smtClean="0"/>
              <a:t>4-day</a:t>
            </a:r>
            <a:br>
              <a:rPr lang="en-US" dirty="0" smtClean="0"/>
            </a:br>
            <a:r>
              <a:rPr lang="en-US" dirty="0" smtClean="0"/>
              <a:t>forecast</a:t>
            </a:r>
            <a:endParaRPr lang="en-US" dirty="0"/>
          </a:p>
        </p:txBody>
      </p:sp>
      <p:pic>
        <p:nvPicPr>
          <p:cNvPr id="4" name="Picture 3" descr="refcstv2_probs_flead072_to_096_IC2006110300_nwu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566833" cy="6858000"/>
          </a:xfrm>
          <a:prstGeom prst="rect">
            <a:avLst/>
          </a:prstGeom>
        </p:spPr>
      </p:pic>
      <p:sp>
        <p:nvSpPr>
          <p:cNvPr id="3" name="Slide Number Placeholder 2"/>
          <p:cNvSpPr>
            <a:spLocks noGrp="1"/>
          </p:cNvSpPr>
          <p:nvPr>
            <p:ph type="sldNum" sz="quarter" idx="12"/>
          </p:nvPr>
        </p:nvSpPr>
        <p:spPr/>
        <p:txBody>
          <a:bodyPr/>
          <a:lstStyle/>
          <a:p>
            <a:fld id="{DC862565-2F34-2D47-B87A-6CC773EB7A2F}" type="slidenum">
              <a:rPr lang="en-US" smtClean="0"/>
              <a:t>30</a:t>
            </a:fld>
            <a:endParaRPr lang="en-US"/>
          </a:p>
        </p:txBody>
      </p:sp>
    </p:spTree>
    <p:extLst>
      <p:ext uri="{BB962C8B-B14F-4D97-AF65-F5344CB8AC3E}">
        <p14:creationId xmlns:p14="http://schemas.microsoft.com/office/powerpoint/2010/main" val="330734163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5663" y="272796"/>
            <a:ext cx="2414407" cy="1591602"/>
          </a:xfrm>
        </p:spPr>
        <p:txBody>
          <a:bodyPr/>
          <a:lstStyle/>
          <a:p>
            <a:r>
              <a:rPr lang="en-US" dirty="0" smtClean="0"/>
              <a:t>2-day</a:t>
            </a:r>
            <a:br>
              <a:rPr lang="en-US" dirty="0" smtClean="0"/>
            </a:br>
            <a:r>
              <a:rPr lang="en-US" dirty="0" smtClean="0"/>
              <a:t>forecast</a:t>
            </a:r>
            <a:endParaRPr lang="en-US" dirty="0"/>
          </a:p>
        </p:txBody>
      </p:sp>
      <p:pic>
        <p:nvPicPr>
          <p:cNvPr id="4" name="Picture 3" descr="refcstv2_probs_flead024_to_048_IC2006110500_nwu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566833" cy="6858000"/>
          </a:xfrm>
          <a:prstGeom prst="rect">
            <a:avLst/>
          </a:prstGeom>
        </p:spPr>
      </p:pic>
      <p:sp>
        <p:nvSpPr>
          <p:cNvPr id="3" name="Slide Number Placeholder 2"/>
          <p:cNvSpPr>
            <a:spLocks noGrp="1"/>
          </p:cNvSpPr>
          <p:nvPr>
            <p:ph type="sldNum" sz="quarter" idx="12"/>
          </p:nvPr>
        </p:nvSpPr>
        <p:spPr/>
        <p:txBody>
          <a:bodyPr/>
          <a:lstStyle/>
          <a:p>
            <a:fld id="{DC862565-2F34-2D47-B87A-6CC773EB7A2F}" type="slidenum">
              <a:rPr lang="en-US" smtClean="0"/>
              <a:t>31</a:t>
            </a:fld>
            <a:endParaRPr lang="en-US"/>
          </a:p>
        </p:txBody>
      </p:sp>
    </p:spTree>
    <p:extLst>
      <p:ext uri="{BB962C8B-B14F-4D97-AF65-F5344CB8AC3E}">
        <p14:creationId xmlns:p14="http://schemas.microsoft.com/office/powerpoint/2010/main" val="297120720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9593" y="274638"/>
            <a:ext cx="2414407" cy="1591602"/>
          </a:xfrm>
        </p:spPr>
        <p:txBody>
          <a:bodyPr/>
          <a:lstStyle/>
          <a:p>
            <a:r>
              <a:rPr lang="en-US" dirty="0" smtClean="0"/>
              <a:t>6-day</a:t>
            </a:r>
            <a:br>
              <a:rPr lang="en-US" dirty="0" smtClean="0"/>
            </a:br>
            <a:r>
              <a:rPr lang="en-US" dirty="0" smtClean="0"/>
              <a:t>forecast</a:t>
            </a:r>
            <a:endParaRPr lang="en-US" dirty="0"/>
          </a:p>
        </p:txBody>
      </p:sp>
      <p:sp>
        <p:nvSpPr>
          <p:cNvPr id="3" name="TextBox 2"/>
          <p:cNvSpPr txBox="1"/>
          <p:nvPr/>
        </p:nvSpPr>
        <p:spPr>
          <a:xfrm>
            <a:off x="6938322" y="2324160"/>
            <a:ext cx="2054544" cy="3693319"/>
          </a:xfrm>
          <a:prstGeom prst="rect">
            <a:avLst/>
          </a:prstGeom>
          <a:noFill/>
        </p:spPr>
        <p:txBody>
          <a:bodyPr wrap="none" rtlCol="0">
            <a:spAutoFit/>
          </a:bodyPr>
          <a:lstStyle/>
          <a:p>
            <a:r>
              <a:rPr lang="en-US" dirty="0" smtClean="0"/>
              <a:t>Colors: over the </a:t>
            </a:r>
          </a:p>
          <a:p>
            <a:r>
              <a:rPr lang="en-US" dirty="0" smtClean="0"/>
              <a:t>ocean, the total-</a:t>
            </a:r>
          </a:p>
          <a:p>
            <a:r>
              <a:rPr lang="en-US" dirty="0" smtClean="0"/>
              <a:t>column </a:t>
            </a:r>
            <a:r>
              <a:rPr lang="en-US" dirty="0" err="1" smtClean="0"/>
              <a:t>precipitable</a:t>
            </a:r>
            <a:endParaRPr lang="en-US" dirty="0" smtClean="0"/>
          </a:p>
          <a:p>
            <a:r>
              <a:rPr lang="en-US" dirty="0" smtClean="0"/>
              <a:t>water.  Over land,</a:t>
            </a:r>
          </a:p>
          <a:p>
            <a:r>
              <a:rPr lang="en-US" dirty="0" smtClean="0"/>
              <a:t>the 24-h </a:t>
            </a:r>
            <a:r>
              <a:rPr lang="en-US" dirty="0" err="1" smtClean="0"/>
              <a:t>accum</a:t>
            </a:r>
            <a:r>
              <a:rPr lang="en-US" dirty="0" smtClean="0"/>
              <a:t>.</a:t>
            </a:r>
          </a:p>
          <a:p>
            <a:r>
              <a:rPr lang="en-US" dirty="0" smtClean="0"/>
              <a:t>precipitation.</a:t>
            </a:r>
          </a:p>
          <a:p>
            <a:endParaRPr lang="en-US" dirty="0"/>
          </a:p>
          <a:p>
            <a:r>
              <a:rPr lang="en-US" dirty="0" smtClean="0"/>
              <a:t>Wind barbs for the</a:t>
            </a:r>
          </a:p>
          <a:p>
            <a:r>
              <a:rPr lang="en-US" dirty="0" smtClean="0"/>
              <a:t>925 hPa level.</a:t>
            </a:r>
          </a:p>
          <a:p>
            <a:endParaRPr lang="en-US" dirty="0"/>
          </a:p>
          <a:p>
            <a:r>
              <a:rPr lang="en-US" dirty="0" smtClean="0"/>
              <a:t>Red contours:</a:t>
            </a:r>
          </a:p>
          <a:p>
            <a:r>
              <a:rPr lang="en-US" dirty="0" smtClean="0"/>
              <a:t>mean sea-level</a:t>
            </a:r>
          </a:p>
          <a:p>
            <a:r>
              <a:rPr lang="en-US" dirty="0" smtClean="0"/>
              <a:t>pressure.</a:t>
            </a:r>
            <a:endParaRPr lang="en-US" dirty="0"/>
          </a:p>
        </p:txBody>
      </p:sp>
      <p:pic>
        <p:nvPicPr>
          <p:cNvPr id="6" name="Picture 5" descr="rivers_ensdata_2006110100_f1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22" y="0"/>
            <a:ext cx="6858000" cy="6858000"/>
          </a:xfrm>
          <a:prstGeom prst="rect">
            <a:avLst/>
          </a:prstGeom>
        </p:spPr>
      </p:pic>
      <p:sp>
        <p:nvSpPr>
          <p:cNvPr id="4" name="Slide Number Placeholder 3"/>
          <p:cNvSpPr>
            <a:spLocks noGrp="1"/>
          </p:cNvSpPr>
          <p:nvPr>
            <p:ph type="sldNum" sz="quarter" idx="12"/>
          </p:nvPr>
        </p:nvSpPr>
        <p:spPr/>
        <p:txBody>
          <a:bodyPr/>
          <a:lstStyle/>
          <a:p>
            <a:fld id="{DC862565-2F34-2D47-B87A-6CC773EB7A2F}" type="slidenum">
              <a:rPr lang="en-US" smtClean="0"/>
              <a:t>32</a:t>
            </a:fld>
            <a:endParaRPr lang="en-US"/>
          </a:p>
        </p:txBody>
      </p:sp>
    </p:spTree>
    <p:extLst>
      <p:ext uri="{BB962C8B-B14F-4D97-AF65-F5344CB8AC3E}">
        <p14:creationId xmlns:p14="http://schemas.microsoft.com/office/powerpoint/2010/main" val="185006307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9593" y="274638"/>
            <a:ext cx="2414407" cy="1591602"/>
          </a:xfrm>
        </p:spPr>
        <p:txBody>
          <a:bodyPr/>
          <a:lstStyle/>
          <a:p>
            <a:r>
              <a:rPr lang="en-US" dirty="0" smtClean="0"/>
              <a:t>4-day</a:t>
            </a:r>
            <a:br>
              <a:rPr lang="en-US" dirty="0" smtClean="0"/>
            </a:br>
            <a:r>
              <a:rPr lang="en-US" dirty="0" smtClean="0"/>
              <a:t>forecast</a:t>
            </a:r>
            <a:endParaRPr lang="en-US" dirty="0"/>
          </a:p>
        </p:txBody>
      </p:sp>
      <p:pic>
        <p:nvPicPr>
          <p:cNvPr id="3" name="Picture 2" descr="rivers_ensdata_2006110300_f09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43" y="0"/>
            <a:ext cx="6858000" cy="6858000"/>
          </a:xfrm>
          <a:prstGeom prst="rect">
            <a:avLst/>
          </a:prstGeom>
        </p:spPr>
      </p:pic>
      <p:sp>
        <p:nvSpPr>
          <p:cNvPr id="4" name="Slide Number Placeholder 3"/>
          <p:cNvSpPr>
            <a:spLocks noGrp="1"/>
          </p:cNvSpPr>
          <p:nvPr>
            <p:ph type="sldNum" sz="quarter" idx="12"/>
          </p:nvPr>
        </p:nvSpPr>
        <p:spPr/>
        <p:txBody>
          <a:bodyPr/>
          <a:lstStyle/>
          <a:p>
            <a:fld id="{DC862565-2F34-2D47-B87A-6CC773EB7A2F}" type="slidenum">
              <a:rPr lang="en-US" smtClean="0"/>
              <a:t>33</a:t>
            </a:fld>
            <a:endParaRPr lang="en-US"/>
          </a:p>
        </p:txBody>
      </p:sp>
    </p:spTree>
    <p:extLst>
      <p:ext uri="{BB962C8B-B14F-4D97-AF65-F5344CB8AC3E}">
        <p14:creationId xmlns:p14="http://schemas.microsoft.com/office/powerpoint/2010/main" val="260876448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9593" y="272796"/>
            <a:ext cx="2414407" cy="1591602"/>
          </a:xfrm>
        </p:spPr>
        <p:txBody>
          <a:bodyPr/>
          <a:lstStyle/>
          <a:p>
            <a:r>
              <a:rPr lang="en-US" dirty="0" smtClean="0"/>
              <a:t>2-day</a:t>
            </a:r>
            <a:br>
              <a:rPr lang="en-US" dirty="0" smtClean="0"/>
            </a:br>
            <a:r>
              <a:rPr lang="en-US" dirty="0" smtClean="0"/>
              <a:t>forecast</a:t>
            </a:r>
            <a:endParaRPr lang="en-US" dirty="0"/>
          </a:p>
        </p:txBody>
      </p:sp>
      <p:pic>
        <p:nvPicPr>
          <p:cNvPr id="3" name="Picture 2" descr="rivers_ensdata_2006110500_f04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82" y="0"/>
            <a:ext cx="6858000" cy="6858000"/>
          </a:xfrm>
          <a:prstGeom prst="rect">
            <a:avLst/>
          </a:prstGeom>
        </p:spPr>
      </p:pic>
      <p:sp>
        <p:nvSpPr>
          <p:cNvPr id="4" name="Slide Number Placeholder 3"/>
          <p:cNvSpPr>
            <a:spLocks noGrp="1"/>
          </p:cNvSpPr>
          <p:nvPr>
            <p:ph type="sldNum" sz="quarter" idx="12"/>
          </p:nvPr>
        </p:nvSpPr>
        <p:spPr/>
        <p:txBody>
          <a:bodyPr/>
          <a:lstStyle/>
          <a:p>
            <a:fld id="{DC862565-2F34-2D47-B87A-6CC773EB7A2F}" type="slidenum">
              <a:rPr lang="en-US" smtClean="0"/>
              <a:t>34</a:t>
            </a:fld>
            <a:endParaRPr lang="en-US"/>
          </a:p>
        </p:txBody>
      </p:sp>
    </p:spTree>
    <p:extLst>
      <p:ext uri="{BB962C8B-B14F-4D97-AF65-F5344CB8AC3E}">
        <p14:creationId xmlns:p14="http://schemas.microsoft.com/office/powerpoint/2010/main" val="313188573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5-25 at 2.31.11 PM.png"/>
          <p:cNvPicPr>
            <a:picLocks noChangeAspect="1"/>
          </p:cNvPicPr>
          <p:nvPr/>
        </p:nvPicPr>
        <p:blipFill>
          <a:blip r:embed="rId2">
            <a:alphaModFix amt="47000"/>
            <a:extLst>
              <a:ext uri="{28A0092B-C50C-407E-A947-70E740481C1C}">
                <a14:useLocalDpi xmlns:a14="http://schemas.microsoft.com/office/drawing/2010/main" val="0"/>
              </a:ext>
            </a:extLst>
          </a:blip>
          <a:stretch>
            <a:fillRect/>
          </a:stretch>
        </p:blipFill>
        <p:spPr>
          <a:xfrm>
            <a:off x="0" y="259200"/>
            <a:ext cx="9144000" cy="6347182"/>
          </a:xfrm>
          <a:prstGeom prst="rect">
            <a:avLst/>
          </a:prstGeom>
        </p:spPr>
      </p:pic>
      <p:sp>
        <p:nvSpPr>
          <p:cNvPr id="3" name="Title 2"/>
          <p:cNvSpPr>
            <a:spLocks noGrp="1"/>
          </p:cNvSpPr>
          <p:nvPr>
            <p:ph type="title"/>
          </p:nvPr>
        </p:nvSpPr>
        <p:spPr>
          <a:xfrm>
            <a:off x="5028284" y="274638"/>
            <a:ext cx="3658516" cy="2268762"/>
          </a:xfrm>
        </p:spPr>
        <p:txBody>
          <a:bodyPr>
            <a:noAutofit/>
          </a:bodyPr>
          <a:lstStyle/>
          <a:p>
            <a:r>
              <a:rPr lang="en-US" sz="5400" dirty="0" smtClean="0"/>
              <a:t>Spaghetti</a:t>
            </a:r>
            <a:br>
              <a:rPr lang="en-US" sz="5400" dirty="0" smtClean="0"/>
            </a:br>
            <a:r>
              <a:rPr lang="en-US" sz="5400" dirty="0" smtClean="0"/>
              <a:t>Westerns</a:t>
            </a:r>
            <a:endParaRPr lang="en-US" sz="5400" dirty="0"/>
          </a:p>
        </p:txBody>
      </p:sp>
      <p:pic>
        <p:nvPicPr>
          <p:cNvPr id="6" name="Picture 5" descr="MSLP_spaghetti_200402170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57000"/>
            <a:ext cx="5326701" cy="3364232"/>
          </a:xfrm>
          <a:prstGeom prst="rect">
            <a:avLst/>
          </a:prstGeom>
        </p:spPr>
      </p:pic>
      <p:pic>
        <p:nvPicPr>
          <p:cNvPr id="7" name="Picture 6" descr="MSLP_spaghetti_2006110700.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8526" y="3326422"/>
            <a:ext cx="5193270" cy="3279960"/>
          </a:xfrm>
          <a:prstGeom prst="rect">
            <a:avLst/>
          </a:prstGeom>
        </p:spPr>
      </p:pic>
      <p:sp>
        <p:nvSpPr>
          <p:cNvPr id="8" name="TextBox 7"/>
          <p:cNvSpPr txBox="1"/>
          <p:nvPr/>
        </p:nvSpPr>
        <p:spPr>
          <a:xfrm>
            <a:off x="5028283" y="5261760"/>
            <a:ext cx="1052015" cy="954107"/>
          </a:xfrm>
          <a:prstGeom prst="rect">
            <a:avLst/>
          </a:prstGeom>
          <a:noFill/>
        </p:spPr>
        <p:txBody>
          <a:bodyPr wrap="none" rtlCol="0">
            <a:spAutoFit/>
          </a:bodyPr>
          <a:lstStyle/>
          <a:p>
            <a:r>
              <a:rPr lang="en-US" sz="1400" dirty="0" smtClean="0">
                <a:solidFill>
                  <a:srgbClr val="FF0000"/>
                </a:solidFill>
              </a:rPr>
              <a:t>Day + 6  </a:t>
            </a:r>
            <a:r>
              <a:rPr lang="en-US" sz="1400" baseline="30000" dirty="0" smtClean="0">
                <a:solidFill>
                  <a:srgbClr val="FF0000"/>
                </a:solidFill>
              </a:rPr>
              <a:t>____</a:t>
            </a:r>
          </a:p>
          <a:p>
            <a:r>
              <a:rPr lang="en-US" sz="1400" dirty="0" smtClean="0">
                <a:solidFill>
                  <a:srgbClr val="008000"/>
                </a:solidFill>
              </a:rPr>
              <a:t>Day + 4  </a:t>
            </a:r>
            <a:r>
              <a:rPr lang="en-US" sz="1400" baseline="30000" dirty="0" smtClean="0">
                <a:solidFill>
                  <a:srgbClr val="008000"/>
                </a:solidFill>
              </a:rPr>
              <a:t>____</a:t>
            </a:r>
          </a:p>
          <a:p>
            <a:r>
              <a:rPr lang="en-US" sz="1400" dirty="0" smtClean="0">
                <a:solidFill>
                  <a:srgbClr val="65F3ED"/>
                </a:solidFill>
              </a:rPr>
              <a:t>Day + 2  </a:t>
            </a:r>
            <a:r>
              <a:rPr lang="en-US" sz="1400" baseline="30000" dirty="0" smtClean="0">
                <a:solidFill>
                  <a:srgbClr val="65F3ED"/>
                </a:solidFill>
              </a:rPr>
              <a:t>____</a:t>
            </a:r>
          </a:p>
          <a:p>
            <a:r>
              <a:rPr lang="en-US" sz="1400" dirty="0" smtClean="0"/>
              <a:t>Analysis </a:t>
            </a:r>
            <a:r>
              <a:rPr lang="en-US" sz="1400" b="1" baseline="30000" dirty="0" smtClean="0"/>
              <a:t>____</a:t>
            </a:r>
            <a:endParaRPr lang="en-US" sz="1400" b="1" baseline="30000" dirty="0"/>
          </a:p>
        </p:txBody>
      </p:sp>
      <p:sp>
        <p:nvSpPr>
          <p:cNvPr id="9" name="TextBox 8"/>
          <p:cNvSpPr txBox="1"/>
          <p:nvPr/>
        </p:nvSpPr>
        <p:spPr>
          <a:xfrm>
            <a:off x="1339148" y="5393668"/>
            <a:ext cx="2149108" cy="369332"/>
          </a:xfrm>
          <a:prstGeom prst="rect">
            <a:avLst/>
          </a:prstGeom>
          <a:noFill/>
        </p:spPr>
        <p:txBody>
          <a:bodyPr wrap="none" rtlCol="0">
            <a:spAutoFit/>
          </a:bodyPr>
          <a:lstStyle/>
          <a:p>
            <a:r>
              <a:rPr lang="en-US" dirty="0" smtClean="0"/>
              <a:t>The bad and the ugly</a:t>
            </a:r>
            <a:endParaRPr lang="en-US" dirty="0"/>
          </a:p>
        </p:txBody>
      </p:sp>
      <p:sp>
        <p:nvSpPr>
          <p:cNvPr id="10" name="TextBox 9"/>
          <p:cNvSpPr txBox="1"/>
          <p:nvPr/>
        </p:nvSpPr>
        <p:spPr>
          <a:xfrm>
            <a:off x="5978644" y="6247878"/>
            <a:ext cx="1058854" cy="369332"/>
          </a:xfrm>
          <a:prstGeom prst="rect">
            <a:avLst/>
          </a:prstGeom>
          <a:noFill/>
        </p:spPr>
        <p:txBody>
          <a:bodyPr wrap="none" rtlCol="0">
            <a:spAutoFit/>
          </a:bodyPr>
          <a:lstStyle/>
          <a:p>
            <a:r>
              <a:rPr lang="en-US" dirty="0" smtClean="0"/>
              <a:t>The good</a:t>
            </a:r>
            <a:endParaRPr lang="en-US" dirty="0"/>
          </a:p>
        </p:txBody>
      </p:sp>
      <p:sp>
        <p:nvSpPr>
          <p:cNvPr id="4" name="Rounded Rectangle 3"/>
          <p:cNvSpPr/>
          <p:nvPr/>
        </p:nvSpPr>
        <p:spPr>
          <a:xfrm>
            <a:off x="95037" y="1520640"/>
            <a:ext cx="2712852" cy="1114560"/>
          </a:xfrm>
          <a:prstGeom prst="round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178329" y="1620070"/>
            <a:ext cx="2563547" cy="923330"/>
          </a:xfrm>
          <a:prstGeom prst="rect">
            <a:avLst/>
          </a:prstGeom>
          <a:noFill/>
        </p:spPr>
        <p:txBody>
          <a:bodyPr wrap="none" rtlCol="0">
            <a:spAutoFit/>
          </a:bodyPr>
          <a:lstStyle/>
          <a:p>
            <a:r>
              <a:rPr lang="en-US" dirty="0" smtClean="0"/>
              <a:t>Inconsistent forecasts of</a:t>
            </a:r>
          </a:p>
          <a:p>
            <a:r>
              <a:rPr lang="en-US" dirty="0" smtClean="0"/>
              <a:t>orientation of isobars</a:t>
            </a:r>
          </a:p>
          <a:p>
            <a:r>
              <a:rPr lang="en-US" dirty="0" smtClean="0"/>
              <a:t>and hence wind direction</a:t>
            </a:r>
            <a:endParaRPr lang="en-US" dirty="0"/>
          </a:p>
        </p:txBody>
      </p:sp>
      <p:sp>
        <p:nvSpPr>
          <p:cNvPr id="11" name="Rounded Rectangle 10"/>
          <p:cNvSpPr/>
          <p:nvPr/>
        </p:nvSpPr>
        <p:spPr>
          <a:xfrm>
            <a:off x="5871855" y="2372880"/>
            <a:ext cx="2574618" cy="1114560"/>
          </a:xfrm>
          <a:prstGeom prst="round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5871855" y="2472310"/>
            <a:ext cx="2563547" cy="923330"/>
          </a:xfrm>
          <a:prstGeom prst="rect">
            <a:avLst/>
          </a:prstGeom>
          <a:noFill/>
        </p:spPr>
        <p:txBody>
          <a:bodyPr wrap="none" rtlCol="0">
            <a:spAutoFit/>
          </a:bodyPr>
          <a:lstStyle/>
          <a:p>
            <a:r>
              <a:rPr lang="en-US" dirty="0"/>
              <a:t>C</a:t>
            </a:r>
            <a:r>
              <a:rPr lang="en-US" dirty="0" smtClean="0"/>
              <a:t>onsistent forecasts of</a:t>
            </a:r>
          </a:p>
          <a:p>
            <a:r>
              <a:rPr lang="en-US" dirty="0" smtClean="0"/>
              <a:t>orientation of isobars</a:t>
            </a:r>
          </a:p>
          <a:p>
            <a:r>
              <a:rPr lang="en-US" dirty="0" smtClean="0"/>
              <a:t>and hence wind direction</a:t>
            </a:r>
            <a:endParaRPr lang="en-US" dirty="0"/>
          </a:p>
        </p:txBody>
      </p:sp>
      <p:cxnSp>
        <p:nvCxnSpPr>
          <p:cNvPr id="14" name="Straight Arrow Connector 13"/>
          <p:cNvCxnSpPr/>
          <p:nvPr/>
        </p:nvCxnSpPr>
        <p:spPr>
          <a:xfrm>
            <a:off x="1460103" y="2626560"/>
            <a:ext cx="1710652" cy="184032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35624" y="3568320"/>
            <a:ext cx="243934" cy="14342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Slide Number Placeholder 12"/>
          <p:cNvSpPr>
            <a:spLocks noGrp="1"/>
          </p:cNvSpPr>
          <p:nvPr>
            <p:ph type="sldNum" sz="quarter" idx="12"/>
          </p:nvPr>
        </p:nvSpPr>
        <p:spPr/>
        <p:txBody>
          <a:bodyPr/>
          <a:lstStyle/>
          <a:p>
            <a:fld id="{DC862565-2F34-2D47-B87A-6CC773EB7A2F}" type="slidenum">
              <a:rPr lang="en-US" smtClean="0"/>
              <a:t>35</a:t>
            </a:fld>
            <a:endParaRPr lang="en-US"/>
          </a:p>
        </p:txBody>
      </p:sp>
    </p:spTree>
    <p:extLst>
      <p:ext uri="{BB962C8B-B14F-4D97-AF65-F5344CB8AC3E}">
        <p14:creationId xmlns:p14="http://schemas.microsoft.com/office/powerpoint/2010/main" val="240780122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370" y="-6120"/>
            <a:ext cx="8726030" cy="898560"/>
          </a:xfrm>
        </p:spPr>
        <p:txBody>
          <a:bodyPr>
            <a:noAutofit/>
          </a:bodyPr>
          <a:lstStyle/>
          <a:p>
            <a:r>
              <a:rPr lang="en-US" sz="2800" dirty="0" smtClean="0"/>
              <a:t>Demo: Regional </a:t>
            </a:r>
            <a:r>
              <a:rPr lang="en-US" sz="2800" dirty="0" smtClean="0"/>
              <a:t>reforecast with </a:t>
            </a:r>
            <a:r>
              <a:rPr lang="en-US" sz="2800" dirty="0" smtClean="0"/>
              <a:t>WRF ARW v3.4</a:t>
            </a:r>
            <a:br>
              <a:rPr lang="en-US" sz="2800" dirty="0" smtClean="0"/>
            </a:br>
            <a:r>
              <a:rPr lang="en-US" sz="2800" dirty="0" smtClean="0"/>
              <a:t>using global reforecast for initial, boundary conditions</a:t>
            </a:r>
            <a:endParaRPr lang="en-US" sz="2800" dirty="0"/>
          </a:p>
        </p:txBody>
      </p:sp>
      <p:sp>
        <p:nvSpPr>
          <p:cNvPr id="3" name="Content Placeholder 2"/>
          <p:cNvSpPr>
            <a:spLocks noGrp="1"/>
          </p:cNvSpPr>
          <p:nvPr>
            <p:ph idx="1"/>
          </p:nvPr>
        </p:nvSpPr>
        <p:spPr>
          <a:xfrm>
            <a:off x="434394" y="1160280"/>
            <a:ext cx="8610600" cy="5486400"/>
          </a:xfrm>
        </p:spPr>
        <p:txBody>
          <a:bodyPr>
            <a:noAutofit/>
          </a:bodyPr>
          <a:lstStyle/>
          <a:p>
            <a:r>
              <a:rPr lang="en-US" sz="1600" dirty="0" smtClean="0"/>
              <a:t>2-way nested simulation 36-, 12- and 4-km with 36 vertical levels</a:t>
            </a:r>
          </a:p>
          <a:p>
            <a:pPr lvl="1"/>
            <a:r>
              <a:rPr lang="en-US" sz="1400" dirty="0" smtClean="0"/>
              <a:t>12- and 4-km moving nests</a:t>
            </a:r>
          </a:p>
          <a:p>
            <a:r>
              <a:rPr lang="en-US" sz="1600" dirty="0" smtClean="0"/>
              <a:t>Time step: 180, 60, and 20 s</a:t>
            </a:r>
          </a:p>
          <a:p>
            <a:r>
              <a:rPr lang="en-US" sz="1600" dirty="0" smtClean="0"/>
              <a:t>Initial and boundary condition: GFS reforecast ensemble member</a:t>
            </a:r>
          </a:p>
          <a:p>
            <a:r>
              <a:rPr lang="en-US" sz="1600" dirty="0" err="1" smtClean="0"/>
              <a:t>Tiedtke</a:t>
            </a:r>
            <a:r>
              <a:rPr lang="en-US" sz="1600" dirty="0"/>
              <a:t> </a:t>
            </a:r>
            <a:r>
              <a:rPr lang="en-US" sz="1600" dirty="0" smtClean="0"/>
              <a:t>cumulus scheme on 36 and 12 km; explicit on 4 km</a:t>
            </a:r>
          </a:p>
          <a:p>
            <a:r>
              <a:rPr lang="en-US" sz="1600" dirty="0" smtClean="0"/>
              <a:t>YSU PBL scheme</a:t>
            </a:r>
          </a:p>
          <a:p>
            <a:r>
              <a:rPr lang="en-US" sz="1600" dirty="0" smtClean="0"/>
              <a:t>HYCOM ocean analysis</a:t>
            </a:r>
          </a:p>
          <a:p>
            <a:r>
              <a:rPr lang="en-US" sz="1600" dirty="0" smtClean="0"/>
              <a:t>WSM6 microphysics</a:t>
            </a:r>
          </a:p>
          <a:p>
            <a:r>
              <a:rPr lang="en-US" sz="1600" dirty="0" smtClean="0"/>
              <a:t>Noah land surface</a:t>
            </a:r>
          </a:p>
          <a:p>
            <a:r>
              <a:rPr lang="en-US" sz="1600" dirty="0" smtClean="0"/>
              <a:t>2D </a:t>
            </a:r>
            <a:r>
              <a:rPr lang="en-US" sz="1600" dirty="0" err="1" smtClean="0"/>
              <a:t>Smagorinsky</a:t>
            </a:r>
            <a:r>
              <a:rPr lang="en-US" sz="1600" dirty="0" smtClean="0"/>
              <a:t> turbulence scheme</a:t>
            </a:r>
          </a:p>
          <a:p>
            <a:r>
              <a:rPr lang="en-US" sz="1600" dirty="0" smtClean="0"/>
              <a:t>Goddard shortwave radiation</a:t>
            </a:r>
          </a:p>
          <a:p>
            <a:r>
              <a:rPr lang="en-US" sz="1600" dirty="0" smtClean="0"/>
              <a:t>RRTM </a:t>
            </a:r>
            <a:r>
              <a:rPr lang="en-US" sz="1600" dirty="0" err="1" smtClean="0"/>
              <a:t>longwave</a:t>
            </a:r>
            <a:r>
              <a:rPr lang="en-US" sz="1600" dirty="0" smtClean="0"/>
              <a:t> radiation</a:t>
            </a:r>
          </a:p>
          <a:p>
            <a:r>
              <a:rPr lang="en-US" sz="1600" dirty="0" smtClean="0"/>
              <a:t>Second order diffusion</a:t>
            </a:r>
          </a:p>
          <a:p>
            <a:r>
              <a:rPr lang="en-US" sz="1600" dirty="0" smtClean="0"/>
              <a:t>Positive definite scalar advection</a:t>
            </a:r>
          </a:p>
          <a:p>
            <a:r>
              <a:rPr lang="en-US" sz="1600" dirty="0" err="1" smtClean="0"/>
              <a:t>Donelan</a:t>
            </a:r>
            <a:r>
              <a:rPr lang="en-US" sz="1600" dirty="0" smtClean="0"/>
              <a:t> wind-dependent drag formulation</a:t>
            </a:r>
          </a:p>
          <a:p>
            <a:r>
              <a:rPr lang="en-US" sz="1600" dirty="0" smtClean="0"/>
              <a:t>Garratt wind-dependent enthalpy surface fluxes</a:t>
            </a:r>
            <a:endParaRPr lang="en-US" sz="1600" dirty="0"/>
          </a:p>
        </p:txBody>
      </p:sp>
      <p:sp>
        <p:nvSpPr>
          <p:cNvPr id="4" name="TextBox 3"/>
          <p:cNvSpPr txBox="1"/>
          <p:nvPr/>
        </p:nvSpPr>
        <p:spPr>
          <a:xfrm>
            <a:off x="120955" y="6387480"/>
            <a:ext cx="4818447" cy="369332"/>
          </a:xfrm>
          <a:prstGeom prst="rect">
            <a:avLst/>
          </a:prstGeom>
          <a:noFill/>
        </p:spPr>
        <p:txBody>
          <a:bodyPr wrap="none" rtlCol="0">
            <a:spAutoFit/>
          </a:bodyPr>
          <a:lstStyle/>
          <a:p>
            <a:r>
              <a:rPr lang="en-US" dirty="0" smtClean="0"/>
              <a:t>c/o Tom </a:t>
            </a:r>
            <a:r>
              <a:rPr lang="en-US" dirty="0" err="1" smtClean="0"/>
              <a:t>Galarneau</a:t>
            </a:r>
            <a:r>
              <a:rPr lang="en-US" dirty="0" smtClean="0"/>
              <a:t>, NCAR &amp; HFIP grant (pending)</a:t>
            </a:r>
            <a:endParaRPr lang="en-US" dirty="0"/>
          </a:p>
        </p:txBody>
      </p:sp>
      <p:sp>
        <p:nvSpPr>
          <p:cNvPr id="5" name="Slide Number Placeholder 4"/>
          <p:cNvSpPr>
            <a:spLocks noGrp="1"/>
          </p:cNvSpPr>
          <p:nvPr>
            <p:ph type="sldNum" sz="quarter" idx="12"/>
          </p:nvPr>
        </p:nvSpPr>
        <p:spPr/>
        <p:txBody>
          <a:bodyPr/>
          <a:lstStyle/>
          <a:p>
            <a:fld id="{DC862565-2F34-2D47-B87A-6CC773EB7A2F}" type="slidenum">
              <a:rPr lang="en-US" smtClean="0"/>
              <a:t>36</a:t>
            </a:fld>
            <a:endParaRPr lang="en-US"/>
          </a:p>
        </p:txBody>
      </p:sp>
    </p:spTree>
    <p:extLst>
      <p:ext uri="{BB962C8B-B14F-4D97-AF65-F5344CB8AC3E}">
        <p14:creationId xmlns:p14="http://schemas.microsoft.com/office/powerpoint/2010/main" val="36163858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3678"/>
            <a:ext cx="8229600" cy="1143000"/>
          </a:xfrm>
        </p:spPr>
        <p:txBody>
          <a:bodyPr>
            <a:normAutofit fontScale="90000"/>
          </a:bodyPr>
          <a:lstStyle/>
          <a:p>
            <a:r>
              <a:rPr lang="en-US" dirty="0" smtClean="0"/>
              <a:t>2005 Rita </a:t>
            </a:r>
            <a:r>
              <a:rPr lang="en-US" dirty="0" smtClean="0"/>
              <a:t>official forecast</a:t>
            </a:r>
            <a:br>
              <a:rPr lang="en-US" dirty="0" smtClean="0"/>
            </a:br>
            <a:r>
              <a:rPr lang="en-US" dirty="0" smtClean="0"/>
              <a:t>(Houston, TX evacuated)</a:t>
            </a:r>
            <a:endParaRPr lang="en-US" dirty="0"/>
          </a:p>
        </p:txBody>
      </p:sp>
      <p:pic>
        <p:nvPicPr>
          <p:cNvPr id="4" name="Picture 3" descr="18.AL1805W.GIF"/>
          <p:cNvPicPr>
            <a:picLocks noChangeAspect="1"/>
          </p:cNvPicPr>
          <p:nvPr/>
        </p:nvPicPr>
        <p:blipFill>
          <a:blip r:embed="rId2"/>
          <a:stretch>
            <a:fillRect/>
          </a:stretch>
        </p:blipFill>
        <p:spPr>
          <a:xfrm>
            <a:off x="1328040" y="1604392"/>
            <a:ext cx="6567009" cy="5253607"/>
          </a:xfrm>
          <a:prstGeom prst="rect">
            <a:avLst/>
          </a:prstGeom>
        </p:spPr>
      </p:pic>
      <p:sp>
        <p:nvSpPr>
          <p:cNvPr id="3" name="Slide Number Placeholder 2"/>
          <p:cNvSpPr>
            <a:spLocks noGrp="1"/>
          </p:cNvSpPr>
          <p:nvPr>
            <p:ph type="sldNum" sz="quarter" idx="12"/>
          </p:nvPr>
        </p:nvSpPr>
        <p:spPr/>
        <p:txBody>
          <a:bodyPr/>
          <a:lstStyle/>
          <a:p>
            <a:fld id="{DC862565-2F34-2D47-B87A-6CC773EB7A2F}" type="slidenum">
              <a:rPr lang="en-US" smtClean="0"/>
              <a:t>37</a:t>
            </a:fld>
            <a:endParaRPr lang="en-US"/>
          </a:p>
        </p:txBody>
      </p:sp>
    </p:spTree>
    <p:extLst>
      <p:ext uri="{BB962C8B-B14F-4D97-AF65-F5344CB8AC3E}">
        <p14:creationId xmlns:p14="http://schemas.microsoft.com/office/powerpoint/2010/main" val="26431631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strack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8082" y="211783"/>
            <a:ext cx="5640006" cy="3630061"/>
          </a:xfrm>
          <a:prstGeom prst="rect">
            <a:avLst/>
          </a:prstGeom>
          <a:ln w="19050" cmpd="sng">
            <a:solidFill>
              <a:schemeClr val="tx1"/>
            </a:solidFill>
          </a:ln>
          <a:effectLst/>
        </p:spPr>
      </p:pic>
      <p:pic>
        <p:nvPicPr>
          <p:cNvPr id="5" name="Picture 4" descr="gfs-mslp-timeser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826" y="3957119"/>
            <a:ext cx="4072948" cy="2675998"/>
          </a:xfrm>
          <a:prstGeom prst="rect">
            <a:avLst/>
          </a:prstGeom>
        </p:spPr>
      </p:pic>
      <p:pic>
        <p:nvPicPr>
          <p:cNvPr id="6" name="Picture 5" descr="gfs-intensity-timeseri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1941" y="3966458"/>
            <a:ext cx="4080918" cy="2677655"/>
          </a:xfrm>
          <a:prstGeom prst="rect">
            <a:avLst/>
          </a:prstGeom>
        </p:spPr>
      </p:pic>
      <p:sp>
        <p:nvSpPr>
          <p:cNvPr id="7" name="TextBox 6"/>
          <p:cNvSpPr txBox="1"/>
          <p:nvPr/>
        </p:nvSpPr>
        <p:spPr>
          <a:xfrm>
            <a:off x="84040" y="318697"/>
            <a:ext cx="2560392" cy="1754327"/>
          </a:xfrm>
          <a:prstGeom prst="rect">
            <a:avLst/>
          </a:prstGeom>
          <a:noFill/>
        </p:spPr>
        <p:txBody>
          <a:bodyPr wrap="none" rtlCol="0">
            <a:spAutoFit/>
          </a:bodyPr>
          <a:lstStyle/>
          <a:p>
            <a:r>
              <a:rPr lang="en-US" b="1" dirty="0" smtClean="0"/>
              <a:t>TC Rita (2005)</a:t>
            </a:r>
          </a:p>
          <a:p>
            <a:endParaRPr lang="en-US" b="1" dirty="0" smtClean="0"/>
          </a:p>
          <a:p>
            <a:r>
              <a:rPr lang="en-US" b="1" dirty="0" smtClean="0"/>
              <a:t>GFS reforecast </a:t>
            </a:r>
            <a:r>
              <a:rPr lang="en-US" b="1" dirty="0"/>
              <a:t>e</a:t>
            </a:r>
            <a:r>
              <a:rPr lang="en-US" b="1" dirty="0" smtClean="0"/>
              <a:t>nsemble</a:t>
            </a:r>
          </a:p>
          <a:p>
            <a:endParaRPr lang="en-US" b="1" dirty="0" smtClean="0"/>
          </a:p>
          <a:p>
            <a:r>
              <a:rPr lang="en-US" b="1" dirty="0" smtClean="0"/>
              <a:t>72-h forecast</a:t>
            </a:r>
          </a:p>
          <a:p>
            <a:r>
              <a:rPr lang="en-US" b="1" dirty="0"/>
              <a:t>i</a:t>
            </a:r>
            <a:r>
              <a:rPr lang="en-US" b="1" dirty="0" smtClean="0"/>
              <a:t>nitialized at 00Z 22 Sept </a:t>
            </a:r>
            <a:endParaRPr lang="en-US" b="1" dirty="0"/>
          </a:p>
        </p:txBody>
      </p:sp>
      <p:sp>
        <p:nvSpPr>
          <p:cNvPr id="8" name="TextBox 7"/>
          <p:cNvSpPr txBox="1"/>
          <p:nvPr/>
        </p:nvSpPr>
        <p:spPr>
          <a:xfrm>
            <a:off x="8090185" y="346712"/>
            <a:ext cx="579268" cy="3416320"/>
          </a:xfrm>
          <a:prstGeom prst="rect">
            <a:avLst/>
          </a:prstGeom>
          <a:noFill/>
        </p:spPr>
        <p:txBody>
          <a:bodyPr wrap="none" rtlCol="0">
            <a:spAutoFit/>
          </a:bodyPr>
          <a:lstStyle/>
          <a:p>
            <a:r>
              <a:rPr lang="en-US" b="1" dirty="0" smtClean="0"/>
              <a:t>P01</a:t>
            </a:r>
          </a:p>
          <a:p>
            <a:r>
              <a:rPr lang="en-US" b="1" dirty="0" smtClean="0"/>
              <a:t>P02</a:t>
            </a:r>
          </a:p>
          <a:p>
            <a:r>
              <a:rPr lang="en-US" b="1" dirty="0" smtClean="0"/>
              <a:t>P03</a:t>
            </a:r>
          </a:p>
          <a:p>
            <a:r>
              <a:rPr lang="en-US" b="1" dirty="0" smtClean="0"/>
              <a:t>P04</a:t>
            </a:r>
          </a:p>
          <a:p>
            <a:r>
              <a:rPr lang="en-US" b="1" dirty="0" smtClean="0"/>
              <a:t>P05</a:t>
            </a:r>
          </a:p>
          <a:p>
            <a:r>
              <a:rPr lang="en-US" b="1" dirty="0" smtClean="0"/>
              <a:t>P06</a:t>
            </a:r>
          </a:p>
          <a:p>
            <a:r>
              <a:rPr lang="en-US" b="1" dirty="0" smtClean="0"/>
              <a:t>P07</a:t>
            </a:r>
          </a:p>
          <a:p>
            <a:r>
              <a:rPr lang="en-US" b="1" dirty="0" smtClean="0"/>
              <a:t>P08</a:t>
            </a:r>
          </a:p>
          <a:p>
            <a:r>
              <a:rPr lang="en-US" b="1" dirty="0" smtClean="0"/>
              <a:t>P09</a:t>
            </a:r>
          </a:p>
          <a:p>
            <a:r>
              <a:rPr lang="en-US" b="1" dirty="0" smtClean="0"/>
              <a:t>P10</a:t>
            </a:r>
          </a:p>
          <a:p>
            <a:r>
              <a:rPr lang="en-US" b="1" dirty="0" smtClean="0"/>
              <a:t>P11</a:t>
            </a:r>
          </a:p>
          <a:p>
            <a:r>
              <a:rPr lang="en-US" b="1" dirty="0" smtClean="0"/>
              <a:t>OBS</a:t>
            </a:r>
            <a:endParaRPr lang="en-US" b="1" dirty="0"/>
          </a:p>
        </p:txBody>
      </p:sp>
      <p:cxnSp>
        <p:nvCxnSpPr>
          <p:cNvPr id="10" name="Straight Connector 9"/>
          <p:cNvCxnSpPr/>
          <p:nvPr/>
        </p:nvCxnSpPr>
        <p:spPr>
          <a:xfrm>
            <a:off x="7744687" y="550973"/>
            <a:ext cx="345498" cy="0"/>
          </a:xfrm>
          <a:prstGeom prst="line">
            <a:avLst/>
          </a:prstGeom>
          <a:ln>
            <a:solidFill>
              <a:srgbClr val="660066"/>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7744687" y="824774"/>
            <a:ext cx="345498" cy="0"/>
          </a:xfrm>
          <a:prstGeom prst="line">
            <a:avLst/>
          </a:prstGeom>
          <a:ln>
            <a:solidFill>
              <a:srgbClr val="00FFFF"/>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744687" y="1098575"/>
            <a:ext cx="345498"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7744687" y="1381714"/>
            <a:ext cx="345498"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744687" y="1674192"/>
            <a:ext cx="345498" cy="0"/>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744687" y="1919977"/>
            <a:ext cx="345498" cy="0"/>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7744687" y="2175101"/>
            <a:ext cx="345498"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744687" y="2467580"/>
            <a:ext cx="345498" cy="0"/>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44687" y="2732042"/>
            <a:ext cx="345498" cy="0"/>
          </a:xfrm>
          <a:prstGeom prst="line">
            <a:avLst/>
          </a:prstGeom>
          <a:ln>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7744687" y="3005844"/>
            <a:ext cx="345498" cy="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744687" y="3298323"/>
            <a:ext cx="345498" cy="0"/>
          </a:xfrm>
          <a:prstGeom prst="line">
            <a:avLst/>
          </a:prstGeom>
          <a:ln>
            <a:solidFill>
              <a:srgbClr val="996633"/>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7744687" y="3572124"/>
            <a:ext cx="345498"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128145" y="3306490"/>
            <a:ext cx="1361032" cy="369332"/>
          </a:xfrm>
          <a:prstGeom prst="rect">
            <a:avLst/>
          </a:prstGeom>
          <a:noFill/>
        </p:spPr>
        <p:txBody>
          <a:bodyPr wrap="none" rtlCol="0">
            <a:spAutoFit/>
          </a:bodyPr>
          <a:lstStyle/>
          <a:p>
            <a:r>
              <a:rPr lang="en-US" b="1" dirty="0" smtClean="0"/>
              <a:t>00Z position</a:t>
            </a:r>
            <a:endParaRPr lang="en-US" b="1" dirty="0"/>
          </a:p>
        </p:txBody>
      </p:sp>
      <p:sp>
        <p:nvSpPr>
          <p:cNvPr id="23" name="Oval 22"/>
          <p:cNvSpPr/>
          <p:nvPr/>
        </p:nvSpPr>
        <p:spPr>
          <a:xfrm>
            <a:off x="3053448" y="3452730"/>
            <a:ext cx="121390" cy="133276"/>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5282830" y="1566598"/>
            <a:ext cx="864339" cy="369332"/>
          </a:xfrm>
          <a:prstGeom prst="rect">
            <a:avLst/>
          </a:prstGeom>
          <a:noFill/>
        </p:spPr>
        <p:txBody>
          <a:bodyPr wrap="none" rtlCol="0">
            <a:spAutoFit/>
          </a:bodyPr>
          <a:lstStyle/>
          <a:p>
            <a:r>
              <a:rPr lang="en-US" b="1" dirty="0" smtClean="0"/>
              <a:t>00Z/22</a:t>
            </a:r>
            <a:endParaRPr lang="en-US" b="1" dirty="0"/>
          </a:p>
        </p:txBody>
      </p:sp>
      <p:cxnSp>
        <p:nvCxnSpPr>
          <p:cNvPr id="26" name="Straight Arrow Connector 25"/>
          <p:cNvCxnSpPr>
            <a:stCxn id="24" idx="2"/>
          </p:cNvCxnSpPr>
          <p:nvPr/>
        </p:nvCxnSpPr>
        <p:spPr>
          <a:xfrm flipH="1">
            <a:off x="5574642" y="1935930"/>
            <a:ext cx="140358" cy="417385"/>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DC862565-2F34-2D47-B87A-6CC773EB7A2F}" type="slidenum">
              <a:rPr lang="en-US" smtClean="0"/>
              <a:t>38</a:t>
            </a:fld>
            <a:endParaRPr lang="en-US"/>
          </a:p>
        </p:txBody>
      </p:sp>
    </p:spTree>
    <p:extLst>
      <p:ext uri="{BB962C8B-B14F-4D97-AF65-F5344CB8AC3E}">
        <p14:creationId xmlns:p14="http://schemas.microsoft.com/office/powerpoint/2010/main" val="393677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8082" y="211783"/>
            <a:ext cx="5640005" cy="3630061"/>
          </a:xfrm>
          <a:prstGeom prst="rect">
            <a:avLst/>
          </a:prstGeom>
          <a:ln w="19050" cmpd="sng">
            <a:solidFill>
              <a:schemeClr val="tx1"/>
            </a:solidFill>
          </a:ln>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826" y="3957119"/>
            <a:ext cx="4072947" cy="267599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1941" y="3966458"/>
            <a:ext cx="4080918" cy="2677654"/>
          </a:xfrm>
          <a:prstGeom prst="rect">
            <a:avLst/>
          </a:prstGeom>
        </p:spPr>
      </p:pic>
      <p:sp>
        <p:nvSpPr>
          <p:cNvPr id="7" name="TextBox 6"/>
          <p:cNvSpPr txBox="1"/>
          <p:nvPr/>
        </p:nvSpPr>
        <p:spPr>
          <a:xfrm>
            <a:off x="84040" y="318697"/>
            <a:ext cx="2735360" cy="2585323"/>
          </a:xfrm>
          <a:prstGeom prst="rect">
            <a:avLst/>
          </a:prstGeom>
          <a:noFill/>
        </p:spPr>
        <p:txBody>
          <a:bodyPr wrap="square" rtlCol="0">
            <a:spAutoFit/>
          </a:bodyPr>
          <a:lstStyle/>
          <a:p>
            <a:r>
              <a:rPr lang="en-US" b="1" dirty="0" smtClean="0"/>
              <a:t>TC Rita (2005)</a:t>
            </a:r>
          </a:p>
          <a:p>
            <a:endParaRPr lang="en-US" b="1" dirty="0" smtClean="0"/>
          </a:p>
          <a:p>
            <a:r>
              <a:rPr lang="en-US" b="1" dirty="0" smtClean="0"/>
              <a:t>ARW ensemble with GFS reforecast ensemble as boundary and initial conditions </a:t>
            </a:r>
          </a:p>
          <a:p>
            <a:endParaRPr lang="en-US" b="1" dirty="0" smtClean="0"/>
          </a:p>
          <a:p>
            <a:r>
              <a:rPr lang="en-US" b="1" dirty="0" smtClean="0"/>
              <a:t>72-h forecast</a:t>
            </a:r>
          </a:p>
          <a:p>
            <a:r>
              <a:rPr lang="en-US" b="1" dirty="0"/>
              <a:t>i</a:t>
            </a:r>
            <a:r>
              <a:rPr lang="en-US" b="1" dirty="0" smtClean="0"/>
              <a:t>nitialized at 00Z 22 Sept </a:t>
            </a:r>
            <a:endParaRPr lang="en-US" b="1" dirty="0"/>
          </a:p>
        </p:txBody>
      </p:sp>
      <p:sp>
        <p:nvSpPr>
          <p:cNvPr id="8" name="TextBox 7"/>
          <p:cNvSpPr txBox="1"/>
          <p:nvPr/>
        </p:nvSpPr>
        <p:spPr>
          <a:xfrm>
            <a:off x="8090185" y="346712"/>
            <a:ext cx="579268" cy="3416320"/>
          </a:xfrm>
          <a:prstGeom prst="rect">
            <a:avLst/>
          </a:prstGeom>
          <a:noFill/>
        </p:spPr>
        <p:txBody>
          <a:bodyPr wrap="none" rtlCol="0">
            <a:spAutoFit/>
          </a:bodyPr>
          <a:lstStyle/>
          <a:p>
            <a:r>
              <a:rPr lang="en-US" b="1" dirty="0" smtClean="0"/>
              <a:t>P01</a:t>
            </a:r>
          </a:p>
          <a:p>
            <a:r>
              <a:rPr lang="en-US" b="1" dirty="0" smtClean="0"/>
              <a:t>P02</a:t>
            </a:r>
          </a:p>
          <a:p>
            <a:r>
              <a:rPr lang="en-US" b="1" dirty="0" smtClean="0"/>
              <a:t>P03</a:t>
            </a:r>
          </a:p>
          <a:p>
            <a:r>
              <a:rPr lang="en-US" b="1" dirty="0" smtClean="0"/>
              <a:t>P04</a:t>
            </a:r>
          </a:p>
          <a:p>
            <a:r>
              <a:rPr lang="en-US" b="1" dirty="0" smtClean="0"/>
              <a:t>P05</a:t>
            </a:r>
          </a:p>
          <a:p>
            <a:r>
              <a:rPr lang="en-US" b="1" dirty="0" smtClean="0"/>
              <a:t>P06</a:t>
            </a:r>
          </a:p>
          <a:p>
            <a:r>
              <a:rPr lang="en-US" b="1" dirty="0" smtClean="0"/>
              <a:t>P07</a:t>
            </a:r>
          </a:p>
          <a:p>
            <a:r>
              <a:rPr lang="en-US" b="1" dirty="0" smtClean="0"/>
              <a:t>P08</a:t>
            </a:r>
          </a:p>
          <a:p>
            <a:r>
              <a:rPr lang="en-US" b="1" dirty="0" smtClean="0"/>
              <a:t>P09</a:t>
            </a:r>
          </a:p>
          <a:p>
            <a:r>
              <a:rPr lang="en-US" b="1" dirty="0" smtClean="0"/>
              <a:t>P10</a:t>
            </a:r>
          </a:p>
          <a:p>
            <a:r>
              <a:rPr lang="en-US" b="1" dirty="0" smtClean="0"/>
              <a:t>P11</a:t>
            </a:r>
          </a:p>
          <a:p>
            <a:r>
              <a:rPr lang="en-US" b="1" dirty="0" smtClean="0"/>
              <a:t>OBS</a:t>
            </a:r>
            <a:endParaRPr lang="en-US" b="1" dirty="0"/>
          </a:p>
        </p:txBody>
      </p:sp>
      <p:cxnSp>
        <p:nvCxnSpPr>
          <p:cNvPr id="10" name="Straight Connector 9"/>
          <p:cNvCxnSpPr/>
          <p:nvPr/>
        </p:nvCxnSpPr>
        <p:spPr>
          <a:xfrm>
            <a:off x="7744687" y="550973"/>
            <a:ext cx="345498" cy="0"/>
          </a:xfrm>
          <a:prstGeom prst="line">
            <a:avLst/>
          </a:prstGeom>
          <a:ln>
            <a:solidFill>
              <a:srgbClr val="660066"/>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7744687" y="824774"/>
            <a:ext cx="345498" cy="0"/>
          </a:xfrm>
          <a:prstGeom prst="line">
            <a:avLst/>
          </a:prstGeom>
          <a:ln>
            <a:solidFill>
              <a:srgbClr val="00FFFF"/>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744687" y="1098575"/>
            <a:ext cx="345498"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7744687" y="1381714"/>
            <a:ext cx="345498"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744687" y="1674192"/>
            <a:ext cx="345498" cy="0"/>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744687" y="1919977"/>
            <a:ext cx="345498" cy="0"/>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7744687" y="2175101"/>
            <a:ext cx="345498"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744687" y="2467580"/>
            <a:ext cx="345498" cy="0"/>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44687" y="2732042"/>
            <a:ext cx="345498" cy="0"/>
          </a:xfrm>
          <a:prstGeom prst="line">
            <a:avLst/>
          </a:prstGeom>
          <a:ln>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7744687" y="3005844"/>
            <a:ext cx="345498" cy="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744687" y="3298323"/>
            <a:ext cx="345498" cy="0"/>
          </a:xfrm>
          <a:prstGeom prst="line">
            <a:avLst/>
          </a:prstGeom>
          <a:ln>
            <a:solidFill>
              <a:srgbClr val="996633"/>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7744687" y="3572124"/>
            <a:ext cx="345498"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128145" y="3306490"/>
            <a:ext cx="1361032" cy="369332"/>
          </a:xfrm>
          <a:prstGeom prst="rect">
            <a:avLst/>
          </a:prstGeom>
          <a:noFill/>
        </p:spPr>
        <p:txBody>
          <a:bodyPr wrap="none" rtlCol="0">
            <a:spAutoFit/>
          </a:bodyPr>
          <a:lstStyle/>
          <a:p>
            <a:r>
              <a:rPr lang="en-US" b="1" dirty="0" smtClean="0"/>
              <a:t>00Z position</a:t>
            </a:r>
            <a:endParaRPr lang="en-US" b="1" dirty="0"/>
          </a:p>
        </p:txBody>
      </p:sp>
      <p:sp>
        <p:nvSpPr>
          <p:cNvPr id="23" name="Oval 22"/>
          <p:cNvSpPr/>
          <p:nvPr/>
        </p:nvSpPr>
        <p:spPr>
          <a:xfrm>
            <a:off x="3053448" y="3452730"/>
            <a:ext cx="121390" cy="133276"/>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5282830" y="1566598"/>
            <a:ext cx="864339" cy="369332"/>
          </a:xfrm>
          <a:prstGeom prst="rect">
            <a:avLst/>
          </a:prstGeom>
          <a:noFill/>
        </p:spPr>
        <p:txBody>
          <a:bodyPr wrap="none" rtlCol="0">
            <a:spAutoFit/>
          </a:bodyPr>
          <a:lstStyle/>
          <a:p>
            <a:r>
              <a:rPr lang="en-US" b="1" dirty="0" smtClean="0"/>
              <a:t>00Z/22</a:t>
            </a:r>
            <a:endParaRPr lang="en-US" b="1" dirty="0"/>
          </a:p>
        </p:txBody>
      </p:sp>
      <p:cxnSp>
        <p:nvCxnSpPr>
          <p:cNvPr id="26" name="Straight Arrow Connector 25"/>
          <p:cNvCxnSpPr>
            <a:stCxn id="24" idx="2"/>
          </p:cNvCxnSpPr>
          <p:nvPr/>
        </p:nvCxnSpPr>
        <p:spPr>
          <a:xfrm flipH="1">
            <a:off x="5574642" y="1935930"/>
            <a:ext cx="140358" cy="417385"/>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DC862565-2F34-2D47-B87A-6CC773EB7A2F}" type="slidenum">
              <a:rPr lang="en-US" smtClean="0"/>
              <a:t>39</a:t>
            </a:fld>
            <a:endParaRPr lang="en-US"/>
          </a:p>
        </p:txBody>
      </p:sp>
    </p:spTree>
    <p:extLst>
      <p:ext uri="{BB962C8B-B14F-4D97-AF65-F5344CB8AC3E}">
        <p14:creationId xmlns:p14="http://schemas.microsoft.com/office/powerpoint/2010/main" val="1140320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7202"/>
          </a:xfrm>
        </p:spPr>
        <p:txBody>
          <a:bodyPr/>
          <a:lstStyle/>
          <a:p>
            <a:r>
              <a:rPr lang="en-US" dirty="0" smtClean="0"/>
              <a:t>Status</a:t>
            </a:r>
            <a:endParaRPr lang="en-US" dirty="0"/>
          </a:p>
        </p:txBody>
      </p:sp>
      <p:sp>
        <p:nvSpPr>
          <p:cNvPr id="3" name="Content Placeholder 2"/>
          <p:cNvSpPr>
            <a:spLocks noGrp="1"/>
          </p:cNvSpPr>
          <p:nvPr>
            <p:ph idx="1"/>
          </p:nvPr>
        </p:nvSpPr>
        <p:spPr>
          <a:xfrm>
            <a:off x="344884" y="1306440"/>
            <a:ext cx="8341916" cy="5000760"/>
          </a:xfrm>
        </p:spPr>
        <p:txBody>
          <a:bodyPr>
            <a:normAutofit fontScale="92500"/>
          </a:bodyPr>
          <a:lstStyle/>
          <a:p>
            <a:r>
              <a:rPr lang="en-US" dirty="0" smtClean="0"/>
              <a:t>00Z reforecasts 1985-2010 completed.</a:t>
            </a:r>
          </a:p>
          <a:p>
            <a:r>
              <a:rPr lang="en-US" dirty="0" smtClean="0"/>
              <a:t>2011-12 reforecasts mostly computed, but not yet downloaded to ESRL/PSD and reprocessed</a:t>
            </a:r>
            <a:r>
              <a:rPr lang="en-US" dirty="0" smtClean="0"/>
              <a:t>.</a:t>
            </a:r>
          </a:p>
          <a:p>
            <a:r>
              <a:rPr lang="en-US" dirty="0" smtClean="0"/>
              <a:t>Dick </a:t>
            </a:r>
            <a:r>
              <a:rPr lang="en-US" dirty="0" err="1" smtClean="0"/>
              <a:t>Wobus</a:t>
            </a:r>
            <a:r>
              <a:rPr lang="en-US" dirty="0" smtClean="0"/>
              <a:t> has submitted change request to NCO to save extra GEFS data so we can start archiving real-time data stream.</a:t>
            </a:r>
            <a:endParaRPr lang="en-US" dirty="0" smtClean="0"/>
          </a:p>
          <a:p>
            <a:r>
              <a:rPr lang="en-US" dirty="0" smtClean="0"/>
              <a:t>We are a few weeks away from opening our ftp/web sites to public access for 1985-2010:</a:t>
            </a:r>
          </a:p>
          <a:p>
            <a:pPr lvl="1"/>
            <a:r>
              <a:rPr lang="en-US" dirty="0" smtClean="0"/>
              <a:t>NOAA/ESRL site: fast access, limited data (99 fields).</a:t>
            </a:r>
          </a:p>
          <a:p>
            <a:pPr lvl="1"/>
            <a:r>
              <a:rPr lang="en-US" dirty="0" smtClean="0"/>
              <a:t>US Department of Energy: slow access, but full data set</a:t>
            </a:r>
          </a:p>
        </p:txBody>
      </p:sp>
      <p:sp>
        <p:nvSpPr>
          <p:cNvPr id="4" name="Slide Number Placeholder 3"/>
          <p:cNvSpPr>
            <a:spLocks noGrp="1"/>
          </p:cNvSpPr>
          <p:nvPr>
            <p:ph type="sldNum" sz="quarter" idx="12"/>
          </p:nvPr>
        </p:nvSpPr>
        <p:spPr/>
        <p:txBody>
          <a:bodyPr/>
          <a:lstStyle/>
          <a:p>
            <a:fld id="{DC862565-2F34-2D47-B87A-6CC773EB7A2F}" type="slidenum">
              <a:rPr lang="en-US" smtClean="0"/>
              <a:t>4</a:t>
            </a:fld>
            <a:endParaRPr lang="en-US"/>
          </a:p>
        </p:txBody>
      </p:sp>
    </p:spTree>
    <p:extLst>
      <p:ext uri="{BB962C8B-B14F-4D97-AF65-F5344CB8AC3E}">
        <p14:creationId xmlns:p14="http://schemas.microsoft.com/office/powerpoint/2010/main" val="28819965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lot1.png"/>
          <p:cNvPicPr>
            <a:picLocks noChangeAspect="1"/>
          </p:cNvPicPr>
          <p:nvPr/>
        </p:nvPicPr>
        <p:blipFill rotWithShape="1">
          <a:blip r:embed="rId2">
            <a:extLst>
              <a:ext uri="{28A0092B-C50C-407E-A947-70E740481C1C}">
                <a14:useLocalDpi xmlns:a14="http://schemas.microsoft.com/office/drawing/2010/main" val="0"/>
              </a:ext>
            </a:extLst>
          </a:blip>
          <a:srcRect l="16131" t="4630" r="15896" b="4313"/>
          <a:stretch/>
        </p:blipFill>
        <p:spPr>
          <a:xfrm>
            <a:off x="288643" y="1741991"/>
            <a:ext cx="2751740" cy="2848417"/>
          </a:xfrm>
          <a:prstGeom prst="rect">
            <a:avLst/>
          </a:prstGeom>
          <a:ln w="25400">
            <a:solidFill>
              <a:schemeClr val="tx1"/>
            </a:solidFill>
          </a:ln>
        </p:spPr>
      </p:pic>
      <p:pic>
        <p:nvPicPr>
          <p:cNvPr id="5" name="Picture 4" descr="plot2.png"/>
          <p:cNvPicPr>
            <a:picLocks noChangeAspect="1"/>
          </p:cNvPicPr>
          <p:nvPr/>
        </p:nvPicPr>
        <p:blipFill rotWithShape="1">
          <a:blip r:embed="rId3">
            <a:extLst>
              <a:ext uri="{28A0092B-C50C-407E-A947-70E740481C1C}">
                <a14:useLocalDpi xmlns:a14="http://schemas.microsoft.com/office/drawing/2010/main" val="0"/>
              </a:ext>
            </a:extLst>
          </a:blip>
          <a:srcRect l="16240" t="4630" r="16329" b="4595"/>
          <a:stretch/>
        </p:blipFill>
        <p:spPr>
          <a:xfrm>
            <a:off x="6113514" y="1741991"/>
            <a:ext cx="2738235" cy="2848417"/>
          </a:xfrm>
          <a:prstGeom prst="rect">
            <a:avLst/>
          </a:prstGeom>
          <a:ln w="25400">
            <a:solidFill>
              <a:srgbClr val="000000"/>
            </a:solidFill>
          </a:ln>
        </p:spPr>
      </p:pic>
      <p:cxnSp>
        <p:nvCxnSpPr>
          <p:cNvPr id="7" name="Straight Connector 6"/>
          <p:cNvCxnSpPr/>
          <p:nvPr/>
        </p:nvCxnSpPr>
        <p:spPr>
          <a:xfrm flipV="1">
            <a:off x="1206500" y="3048000"/>
            <a:ext cx="88900" cy="14605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flipV="1">
            <a:off x="1574800" y="2971800"/>
            <a:ext cx="76200" cy="9525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473200" y="2955925"/>
            <a:ext cx="22225" cy="161925"/>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1384300" y="2584450"/>
            <a:ext cx="34925" cy="17780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1549400" y="2413000"/>
            <a:ext cx="95250" cy="9525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1289050" y="2362200"/>
            <a:ext cx="158750" cy="1905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838200" y="3194050"/>
            <a:ext cx="215900" cy="187325"/>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1066800" y="2413000"/>
            <a:ext cx="317500" cy="16510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1130300" y="2863850"/>
            <a:ext cx="0" cy="9525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952500" y="3016250"/>
            <a:ext cx="95250" cy="9525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952500" y="2895600"/>
            <a:ext cx="38100" cy="4445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041400" y="2784475"/>
            <a:ext cx="158750" cy="85725"/>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1098550" y="2692400"/>
            <a:ext cx="95250" cy="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698500" y="3067050"/>
            <a:ext cx="400050" cy="22225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698500" y="3041650"/>
            <a:ext cx="95250" cy="9525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857250" y="3041650"/>
            <a:ext cx="0" cy="6985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952500" y="2667000"/>
            <a:ext cx="114300" cy="2540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825500" y="2755900"/>
            <a:ext cx="95250" cy="9525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857250" y="2501900"/>
            <a:ext cx="95250" cy="9525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41" name="Rectangle 40"/>
          <p:cNvSpPr/>
          <p:nvPr/>
        </p:nvSpPr>
        <p:spPr>
          <a:xfrm>
            <a:off x="3232150" y="1729290"/>
            <a:ext cx="2711450" cy="2861118"/>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cxnSp>
        <p:nvCxnSpPr>
          <p:cNvPr id="43" name="Straight Arrow Connector 42"/>
          <p:cNvCxnSpPr/>
          <p:nvPr/>
        </p:nvCxnSpPr>
        <p:spPr>
          <a:xfrm>
            <a:off x="4559300" y="1854200"/>
            <a:ext cx="0" cy="2628900"/>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3321050" y="3181350"/>
            <a:ext cx="2559050" cy="0"/>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4540250" y="1733034"/>
            <a:ext cx="333670" cy="369332"/>
          </a:xfrm>
          <a:prstGeom prst="rect">
            <a:avLst/>
          </a:prstGeom>
          <a:noFill/>
        </p:spPr>
        <p:txBody>
          <a:bodyPr wrap="none" rtlCol="0">
            <a:spAutoFit/>
          </a:bodyPr>
          <a:lstStyle/>
          <a:p>
            <a:r>
              <a:rPr lang="en-US" dirty="0" smtClean="0"/>
              <a:t>N</a:t>
            </a:r>
            <a:endParaRPr lang="en-US" dirty="0"/>
          </a:p>
        </p:txBody>
      </p:sp>
      <p:sp>
        <p:nvSpPr>
          <p:cNvPr id="47" name="TextBox 46"/>
          <p:cNvSpPr txBox="1"/>
          <p:nvPr/>
        </p:nvSpPr>
        <p:spPr>
          <a:xfrm>
            <a:off x="5648030" y="3123684"/>
            <a:ext cx="297377" cy="369332"/>
          </a:xfrm>
          <a:prstGeom prst="rect">
            <a:avLst/>
          </a:prstGeom>
          <a:noFill/>
        </p:spPr>
        <p:txBody>
          <a:bodyPr wrap="none" rtlCol="0">
            <a:spAutoFit/>
          </a:bodyPr>
          <a:lstStyle/>
          <a:p>
            <a:r>
              <a:rPr lang="en-US" dirty="0"/>
              <a:t>E</a:t>
            </a:r>
          </a:p>
        </p:txBody>
      </p:sp>
      <p:sp>
        <p:nvSpPr>
          <p:cNvPr id="48" name="TextBox 47"/>
          <p:cNvSpPr txBox="1"/>
          <p:nvPr/>
        </p:nvSpPr>
        <p:spPr>
          <a:xfrm>
            <a:off x="3232150" y="3117850"/>
            <a:ext cx="390026" cy="369332"/>
          </a:xfrm>
          <a:prstGeom prst="rect">
            <a:avLst/>
          </a:prstGeom>
          <a:noFill/>
        </p:spPr>
        <p:txBody>
          <a:bodyPr wrap="none" rtlCol="0">
            <a:spAutoFit/>
          </a:bodyPr>
          <a:lstStyle/>
          <a:p>
            <a:r>
              <a:rPr lang="en-US" dirty="0"/>
              <a:t>W</a:t>
            </a:r>
          </a:p>
        </p:txBody>
      </p:sp>
      <p:sp>
        <p:nvSpPr>
          <p:cNvPr id="49" name="TextBox 48"/>
          <p:cNvSpPr txBox="1"/>
          <p:nvPr/>
        </p:nvSpPr>
        <p:spPr>
          <a:xfrm>
            <a:off x="4559300" y="4221076"/>
            <a:ext cx="290727" cy="369332"/>
          </a:xfrm>
          <a:prstGeom prst="rect">
            <a:avLst/>
          </a:prstGeom>
          <a:noFill/>
        </p:spPr>
        <p:txBody>
          <a:bodyPr wrap="none" rtlCol="0">
            <a:spAutoFit/>
          </a:bodyPr>
          <a:lstStyle/>
          <a:p>
            <a:r>
              <a:rPr lang="en-US" dirty="0"/>
              <a:t>S</a:t>
            </a:r>
          </a:p>
        </p:txBody>
      </p:sp>
      <p:cxnSp>
        <p:nvCxnSpPr>
          <p:cNvPr id="51" name="Straight Arrow Connector 50"/>
          <p:cNvCxnSpPr/>
          <p:nvPr/>
        </p:nvCxnSpPr>
        <p:spPr>
          <a:xfrm>
            <a:off x="5441950" y="4357859"/>
            <a:ext cx="304800"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5190584" y="4332459"/>
            <a:ext cx="838691" cy="276999"/>
          </a:xfrm>
          <a:prstGeom prst="rect">
            <a:avLst/>
          </a:prstGeom>
          <a:noFill/>
        </p:spPr>
        <p:txBody>
          <a:bodyPr wrap="none" rtlCol="0">
            <a:spAutoFit/>
          </a:bodyPr>
          <a:lstStyle/>
          <a:p>
            <a:r>
              <a:rPr lang="en-US" sz="1200" b="1" dirty="0" smtClean="0"/>
              <a:t>Error (km)</a:t>
            </a:r>
            <a:endParaRPr lang="en-US" sz="1200" b="1" dirty="0"/>
          </a:p>
        </p:txBody>
      </p:sp>
      <p:cxnSp>
        <p:nvCxnSpPr>
          <p:cNvPr id="55" name="Straight Arrow Connector 54"/>
          <p:cNvCxnSpPr/>
          <p:nvPr/>
        </p:nvCxnSpPr>
        <p:spPr>
          <a:xfrm flipH="1" flipV="1">
            <a:off x="4578350" y="3206750"/>
            <a:ext cx="807930" cy="657694"/>
          </a:xfrm>
          <a:prstGeom prst="straightConnector1">
            <a:avLst/>
          </a:prstGeom>
          <a:ln w="12700" cmpd="sng">
            <a:solidFill>
              <a:srgbClr val="008000"/>
            </a:solidFill>
            <a:tailEnd type="arrow" w="sm" len="sm"/>
          </a:ln>
          <a:effectLst/>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5024030" y="3748901"/>
            <a:ext cx="797739" cy="276999"/>
          </a:xfrm>
          <a:prstGeom prst="rect">
            <a:avLst/>
          </a:prstGeom>
          <a:noFill/>
        </p:spPr>
        <p:txBody>
          <a:bodyPr wrap="none" rtlCol="0">
            <a:spAutoFit/>
          </a:bodyPr>
          <a:lstStyle/>
          <a:p>
            <a:r>
              <a:rPr lang="en-US" sz="1200" b="1" dirty="0" smtClean="0"/>
              <a:t>Observed</a:t>
            </a:r>
            <a:endParaRPr lang="en-US" sz="1200" b="1" dirty="0"/>
          </a:p>
        </p:txBody>
      </p:sp>
      <p:sp>
        <p:nvSpPr>
          <p:cNvPr id="58" name="Oval 57"/>
          <p:cNvSpPr/>
          <p:nvPr/>
        </p:nvSpPr>
        <p:spPr>
          <a:xfrm>
            <a:off x="3765550" y="3550166"/>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3924300" y="3670816"/>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4159250" y="3670816"/>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4400550" y="3211426"/>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4508500" y="2985532"/>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4359275" y="3378669"/>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4362450" y="3509407"/>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4521200" y="3397719"/>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4241800" y="3248541"/>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4241800" y="3415142"/>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4286250" y="3425183"/>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4276725" y="2925676"/>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4521200" y="3136900"/>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4457700" y="2814082"/>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4667250" y="3415142"/>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4625975" y="3628978"/>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4324350" y="3313495"/>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3962400" y="3170667"/>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4406900" y="3316201"/>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4276725" y="3165991"/>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rot="7326900">
            <a:off x="6676599" y="2437664"/>
            <a:ext cx="847396" cy="565070"/>
          </a:xfrm>
          <a:prstGeom prst="ellipse">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Box 80"/>
          <p:cNvSpPr txBox="1"/>
          <p:nvPr/>
        </p:nvSpPr>
        <p:spPr>
          <a:xfrm>
            <a:off x="2227382" y="1338383"/>
            <a:ext cx="4628528" cy="369332"/>
          </a:xfrm>
          <a:prstGeom prst="rect">
            <a:avLst/>
          </a:prstGeom>
          <a:noFill/>
        </p:spPr>
        <p:txBody>
          <a:bodyPr wrap="none" rtlCol="0">
            <a:spAutoFit/>
          </a:bodyPr>
          <a:lstStyle/>
          <a:p>
            <a:r>
              <a:rPr lang="en-US" b="1" dirty="0" smtClean="0"/>
              <a:t>72-h Forecast Verifying 1200 UTC 9 September</a:t>
            </a:r>
            <a:endParaRPr lang="en-US" b="1" dirty="0"/>
          </a:p>
        </p:txBody>
      </p:sp>
      <p:sp>
        <p:nvSpPr>
          <p:cNvPr id="82" name="Rectangle 81"/>
          <p:cNvSpPr/>
          <p:nvPr/>
        </p:nvSpPr>
        <p:spPr>
          <a:xfrm>
            <a:off x="857249" y="4473331"/>
            <a:ext cx="1565519" cy="970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p:cNvSpPr/>
          <p:nvPr/>
        </p:nvSpPr>
        <p:spPr>
          <a:xfrm>
            <a:off x="6729776" y="4478230"/>
            <a:ext cx="1565519" cy="970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TextBox 83"/>
          <p:cNvSpPr txBox="1"/>
          <p:nvPr/>
        </p:nvSpPr>
        <p:spPr>
          <a:xfrm>
            <a:off x="407736" y="1678007"/>
            <a:ext cx="2486528" cy="461665"/>
          </a:xfrm>
          <a:prstGeom prst="rect">
            <a:avLst/>
          </a:prstGeom>
          <a:noFill/>
        </p:spPr>
        <p:txBody>
          <a:bodyPr wrap="none" rtlCol="0">
            <a:spAutoFit/>
          </a:bodyPr>
          <a:lstStyle/>
          <a:p>
            <a:r>
              <a:rPr lang="en-US" sz="1200" b="1" dirty="0" smtClean="0"/>
              <a:t>Ensemble Mean, Reforecast Analog,</a:t>
            </a:r>
          </a:p>
          <a:p>
            <a:r>
              <a:rPr lang="en-US" sz="1200" b="1" dirty="0" smtClean="0"/>
              <a:t>and Observed Positions</a:t>
            </a:r>
            <a:endParaRPr lang="en-US" sz="1200" b="1" dirty="0"/>
          </a:p>
        </p:txBody>
      </p:sp>
      <p:sp>
        <p:nvSpPr>
          <p:cNvPr id="85" name="TextBox 84"/>
          <p:cNvSpPr txBox="1"/>
          <p:nvPr/>
        </p:nvSpPr>
        <p:spPr>
          <a:xfrm>
            <a:off x="3219860" y="1677548"/>
            <a:ext cx="1351652" cy="461665"/>
          </a:xfrm>
          <a:prstGeom prst="rect">
            <a:avLst/>
          </a:prstGeom>
          <a:noFill/>
        </p:spPr>
        <p:txBody>
          <a:bodyPr wrap="none" rtlCol="0">
            <a:spAutoFit/>
          </a:bodyPr>
          <a:lstStyle/>
          <a:p>
            <a:r>
              <a:rPr lang="en-US" sz="1200" b="1" dirty="0" smtClean="0"/>
              <a:t>Reforecast Analog </a:t>
            </a:r>
          </a:p>
          <a:p>
            <a:r>
              <a:rPr lang="en-US" sz="1200" b="1" dirty="0" smtClean="0"/>
              <a:t>Position Errors</a:t>
            </a:r>
            <a:endParaRPr lang="en-US" sz="1200" b="1" dirty="0"/>
          </a:p>
        </p:txBody>
      </p:sp>
      <p:sp>
        <p:nvSpPr>
          <p:cNvPr id="86" name="TextBox 85"/>
          <p:cNvSpPr txBox="1"/>
          <p:nvPr/>
        </p:nvSpPr>
        <p:spPr>
          <a:xfrm>
            <a:off x="6123342" y="1668639"/>
            <a:ext cx="2718638" cy="461665"/>
          </a:xfrm>
          <a:prstGeom prst="rect">
            <a:avLst/>
          </a:prstGeom>
          <a:noFill/>
        </p:spPr>
        <p:txBody>
          <a:bodyPr wrap="none" rtlCol="0">
            <a:spAutoFit/>
          </a:bodyPr>
          <a:lstStyle/>
          <a:p>
            <a:r>
              <a:rPr lang="en-US" sz="1200" b="1" dirty="0" smtClean="0"/>
              <a:t>Bias-Corrected Ensemble Mean Position</a:t>
            </a:r>
          </a:p>
          <a:p>
            <a:r>
              <a:rPr lang="en-US" sz="1200" b="1" dirty="0"/>
              <a:t>a</a:t>
            </a:r>
            <a:r>
              <a:rPr lang="en-US" sz="1200" b="1" dirty="0" smtClean="0"/>
              <a:t>nd Probability Ellipse</a:t>
            </a:r>
            <a:endParaRPr lang="en-US" sz="1200" b="1" dirty="0"/>
          </a:p>
        </p:txBody>
      </p:sp>
      <p:sp>
        <p:nvSpPr>
          <p:cNvPr id="2" name="TextBox 1"/>
          <p:cNvSpPr txBox="1"/>
          <p:nvPr/>
        </p:nvSpPr>
        <p:spPr>
          <a:xfrm>
            <a:off x="701402" y="155334"/>
            <a:ext cx="7753895" cy="1200329"/>
          </a:xfrm>
          <a:prstGeom prst="rect">
            <a:avLst/>
          </a:prstGeom>
          <a:noFill/>
        </p:spPr>
        <p:txBody>
          <a:bodyPr wrap="none" rtlCol="0">
            <a:spAutoFit/>
          </a:bodyPr>
          <a:lstStyle/>
          <a:p>
            <a:pPr algn="ctr"/>
            <a:r>
              <a:rPr lang="en-US" sz="3600" dirty="0" smtClean="0"/>
              <a:t>A synthetic example of using </a:t>
            </a:r>
            <a:r>
              <a:rPr lang="en-US" sz="3600" dirty="0" smtClean="0"/>
              <a:t>reforecasts </a:t>
            </a:r>
            <a:endParaRPr lang="en-US" sz="3600" dirty="0" smtClean="0"/>
          </a:p>
          <a:p>
            <a:pPr algn="ctr"/>
            <a:r>
              <a:rPr lang="en-US" sz="3600" dirty="0" smtClean="0"/>
              <a:t>to </a:t>
            </a:r>
            <a:r>
              <a:rPr lang="en-US" sz="3600" dirty="0" smtClean="0"/>
              <a:t>make track error bias corrections</a:t>
            </a:r>
            <a:endParaRPr lang="en-US" sz="3600" dirty="0"/>
          </a:p>
        </p:txBody>
      </p:sp>
      <p:sp>
        <p:nvSpPr>
          <p:cNvPr id="3" name="TextBox 2"/>
          <p:cNvSpPr txBox="1"/>
          <p:nvPr/>
        </p:nvSpPr>
        <p:spPr>
          <a:xfrm>
            <a:off x="1041400" y="4743360"/>
            <a:ext cx="6832520" cy="1200328"/>
          </a:xfrm>
          <a:prstGeom prst="rect">
            <a:avLst/>
          </a:prstGeom>
          <a:noFill/>
        </p:spPr>
        <p:txBody>
          <a:bodyPr wrap="none" rtlCol="0">
            <a:spAutoFit/>
          </a:bodyPr>
          <a:lstStyle/>
          <a:p>
            <a:r>
              <a:rPr lang="en-US" sz="2400" dirty="0" smtClean="0"/>
              <a:t>Red </a:t>
            </a:r>
            <a:r>
              <a:rPr lang="en-US" sz="2400" dirty="0" smtClean="0"/>
              <a:t>   :  </a:t>
            </a:r>
            <a:r>
              <a:rPr lang="en-US" sz="2400" dirty="0" smtClean="0"/>
              <a:t>mean forecast position</a:t>
            </a:r>
          </a:p>
          <a:p>
            <a:r>
              <a:rPr lang="en-US" sz="2400" dirty="0" smtClean="0">
                <a:solidFill>
                  <a:schemeClr val="tx2">
                    <a:lumMod val="60000"/>
                    <a:lumOff val="40000"/>
                  </a:schemeClr>
                </a:solidFill>
              </a:rPr>
              <a:t>Blue</a:t>
            </a:r>
            <a:r>
              <a:rPr lang="en-US" sz="2400" dirty="0" smtClean="0"/>
              <a:t> dot: forecast positions of +72-h forecast analogs</a:t>
            </a:r>
          </a:p>
          <a:p>
            <a:r>
              <a:rPr lang="en-US" sz="2400" dirty="0" smtClean="0"/>
              <a:t>End of </a:t>
            </a:r>
            <a:r>
              <a:rPr lang="en-US" sz="2400" dirty="0" smtClean="0">
                <a:solidFill>
                  <a:srgbClr val="FF0000"/>
                </a:solidFill>
              </a:rPr>
              <a:t>red </a:t>
            </a:r>
            <a:r>
              <a:rPr lang="en-US" sz="2400" dirty="0" smtClean="0">
                <a:solidFill>
                  <a:srgbClr val="FF0000"/>
                </a:solidFill>
              </a:rPr>
              <a:t>tail ___ </a:t>
            </a:r>
            <a:r>
              <a:rPr lang="en-US" sz="2400" dirty="0" smtClean="0"/>
              <a:t>:  </a:t>
            </a:r>
            <a:r>
              <a:rPr lang="en-US" sz="2400" dirty="0" smtClean="0"/>
              <a:t>observed positions at +72 h</a:t>
            </a:r>
            <a:endParaRPr lang="en-US" sz="2400" dirty="0"/>
          </a:p>
        </p:txBody>
      </p:sp>
      <p:cxnSp>
        <p:nvCxnSpPr>
          <p:cNvPr id="14" name="Straight Arrow Connector 13"/>
          <p:cNvCxnSpPr/>
          <p:nvPr/>
        </p:nvCxnSpPr>
        <p:spPr>
          <a:xfrm flipH="1" flipV="1">
            <a:off x="1295400" y="3460187"/>
            <a:ext cx="674442" cy="12831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p:txBody>
          <a:bodyPr/>
          <a:lstStyle/>
          <a:p>
            <a:fld id="{DC862565-2F34-2D47-B87A-6CC773EB7A2F}" type="slidenum">
              <a:rPr lang="en-US" smtClean="0"/>
              <a:t>40</a:t>
            </a:fld>
            <a:endParaRPr lang="en-US"/>
          </a:p>
        </p:txBody>
      </p:sp>
      <p:pic>
        <p:nvPicPr>
          <p:cNvPr id="16" name="Picture 15" descr="Screen Shot 2012-07-26 at 8.55.3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9529" y="4855680"/>
            <a:ext cx="296262" cy="272920"/>
          </a:xfrm>
          <a:prstGeom prst="rect">
            <a:avLst/>
          </a:prstGeom>
        </p:spPr>
      </p:pic>
      <p:pic>
        <p:nvPicPr>
          <p:cNvPr id="71" name="Picture 70" descr="Screen Shot 2012-07-26 at 8.55.3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669" y="2762250"/>
            <a:ext cx="296262" cy="272920"/>
          </a:xfrm>
          <a:prstGeom prst="rect">
            <a:avLst/>
          </a:prstGeom>
        </p:spPr>
      </p:pic>
    </p:spTree>
    <p:extLst>
      <p:ext uri="{BB962C8B-B14F-4D97-AF65-F5344CB8AC3E}">
        <p14:creationId xmlns:p14="http://schemas.microsoft.com/office/powerpoint/2010/main" val="35622099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718"/>
            <a:ext cx="8229600" cy="805362"/>
          </a:xfrm>
        </p:spPr>
        <p:txBody>
          <a:bodyPr/>
          <a:lstStyle/>
          <a:p>
            <a:r>
              <a:rPr lang="en-US" dirty="0" smtClean="0"/>
              <a:t>Application: diagnosis of MJO</a:t>
            </a:r>
            <a:endParaRPr lang="en-US" dirty="0"/>
          </a:p>
        </p:txBody>
      </p:sp>
      <p:sp>
        <p:nvSpPr>
          <p:cNvPr id="6" name="TextBox 5"/>
          <p:cNvSpPr txBox="1"/>
          <p:nvPr/>
        </p:nvSpPr>
        <p:spPr>
          <a:xfrm>
            <a:off x="456498" y="4722995"/>
            <a:ext cx="7898730" cy="2031325"/>
          </a:xfrm>
          <a:prstGeom prst="rect">
            <a:avLst/>
          </a:prstGeom>
          <a:noFill/>
        </p:spPr>
        <p:txBody>
          <a:bodyPr wrap="none" rtlCol="0">
            <a:spAutoFit/>
          </a:bodyPr>
          <a:lstStyle/>
          <a:p>
            <a:r>
              <a:rPr lang="en-US" dirty="0" smtClean="0"/>
              <a:t>Let’s examine subset of cases that start off with initial conditions that project onto</a:t>
            </a:r>
          </a:p>
          <a:p>
            <a:r>
              <a:rPr lang="en-US" dirty="0" smtClean="0"/>
              <a:t>relatively strong MJO emerging from African continent.</a:t>
            </a:r>
          </a:p>
          <a:p>
            <a:endParaRPr lang="en-US" dirty="0" smtClean="0"/>
          </a:p>
          <a:p>
            <a:r>
              <a:rPr lang="en-US" dirty="0" smtClean="0"/>
              <a:t>We have lots of cases of this afforded by multi-decadal reforecasts.</a:t>
            </a:r>
          </a:p>
          <a:p>
            <a:endParaRPr lang="en-US" dirty="0"/>
          </a:p>
          <a:p>
            <a:r>
              <a:rPr lang="en-US" dirty="0" smtClean="0"/>
              <a:t>It appears that GEFS is too regular with its RMM1/RMM2 forecasts, while the</a:t>
            </a:r>
          </a:p>
          <a:p>
            <a:r>
              <a:rPr lang="en-US" dirty="0" smtClean="0"/>
              <a:t>analyzed evolution is more scattered with its trajectories.</a:t>
            </a:r>
            <a:endParaRPr lang="en-US" dirty="0"/>
          </a:p>
        </p:txBody>
      </p:sp>
      <p:sp>
        <p:nvSpPr>
          <p:cNvPr id="3" name="Slide Number Placeholder 2"/>
          <p:cNvSpPr>
            <a:spLocks noGrp="1"/>
          </p:cNvSpPr>
          <p:nvPr>
            <p:ph type="sldNum" sz="quarter" idx="12"/>
          </p:nvPr>
        </p:nvSpPr>
        <p:spPr/>
        <p:txBody>
          <a:bodyPr/>
          <a:lstStyle/>
          <a:p>
            <a:fld id="{DC862565-2F34-2D47-B87A-6CC773EB7A2F}" type="slidenum">
              <a:rPr lang="en-US" smtClean="0"/>
              <a:t>41</a:t>
            </a:fld>
            <a:endParaRPr lang="en-US"/>
          </a:p>
        </p:txBody>
      </p:sp>
      <p:pic>
        <p:nvPicPr>
          <p:cNvPr id="7" name="Picture 6" descr="RMM12_evolution_forecast_WestIndia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1389" y="838081"/>
            <a:ext cx="3964320" cy="3964320"/>
          </a:xfrm>
          <a:prstGeom prst="rect">
            <a:avLst/>
          </a:prstGeom>
        </p:spPr>
      </p:pic>
      <p:pic>
        <p:nvPicPr>
          <p:cNvPr id="8" name="Picture 7" descr="RMM12_evolution_analyzed_WestIndia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068" y="838080"/>
            <a:ext cx="3964320" cy="3964320"/>
          </a:xfrm>
          <a:prstGeom prst="rect">
            <a:avLst/>
          </a:prstGeom>
        </p:spPr>
      </p:pic>
    </p:spTree>
    <p:extLst>
      <p:ext uri="{BB962C8B-B14F-4D97-AF65-F5344CB8AC3E}">
        <p14:creationId xmlns:p14="http://schemas.microsoft.com/office/powerpoint/2010/main" val="5593242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9598"/>
            <a:ext cx="8229600" cy="684402"/>
          </a:xfrm>
        </p:spPr>
        <p:txBody>
          <a:bodyPr>
            <a:noAutofit/>
          </a:bodyPr>
          <a:lstStyle/>
          <a:p>
            <a:r>
              <a:rPr lang="en-US" dirty="0" smtClean="0"/>
              <a:t>Other work in progress</a:t>
            </a:r>
            <a:endParaRPr lang="en-US" dirty="0"/>
          </a:p>
        </p:txBody>
      </p:sp>
      <p:sp>
        <p:nvSpPr>
          <p:cNvPr id="3" name="Content Placeholder 2"/>
          <p:cNvSpPr>
            <a:spLocks noGrp="1"/>
          </p:cNvSpPr>
          <p:nvPr>
            <p:ph idx="1"/>
          </p:nvPr>
        </p:nvSpPr>
        <p:spPr>
          <a:xfrm>
            <a:off x="457200" y="1038600"/>
            <a:ext cx="8229600" cy="4525963"/>
          </a:xfrm>
        </p:spPr>
        <p:txBody>
          <a:bodyPr>
            <a:normAutofit/>
          </a:bodyPr>
          <a:lstStyle/>
          <a:p>
            <a:r>
              <a:rPr lang="en-US" sz="2800" dirty="0" smtClean="0"/>
              <a:t>Blocking diagnostics (w. Steve </a:t>
            </a:r>
            <a:r>
              <a:rPr lang="en-US" sz="2800" dirty="0" err="1" smtClean="0"/>
              <a:t>Colucci</a:t>
            </a:r>
            <a:r>
              <a:rPr lang="en-US" sz="2800" dirty="0" smtClean="0"/>
              <a:t>, Cornell U.)</a:t>
            </a:r>
          </a:p>
          <a:p>
            <a:r>
              <a:rPr lang="en-US" sz="2800" dirty="0" smtClean="0"/>
              <a:t>Development of forecast tools to support extended-range renewable-energy forecasts</a:t>
            </a:r>
            <a:endParaRPr lang="en-US" sz="2800" dirty="0"/>
          </a:p>
        </p:txBody>
      </p:sp>
      <p:pic>
        <p:nvPicPr>
          <p:cNvPr id="4" name="Picture 3" descr="EFImap_nwus_IC=2007113000.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345" y="2437075"/>
            <a:ext cx="4383115" cy="4383115"/>
          </a:xfrm>
          <a:prstGeom prst="rect">
            <a:avLst/>
          </a:prstGeom>
        </p:spPr>
      </p:pic>
      <p:sp>
        <p:nvSpPr>
          <p:cNvPr id="5" name="TextBox 4"/>
          <p:cNvSpPr txBox="1"/>
          <p:nvPr/>
        </p:nvSpPr>
        <p:spPr>
          <a:xfrm>
            <a:off x="4717255" y="2799360"/>
            <a:ext cx="4012900" cy="3139321"/>
          </a:xfrm>
          <a:prstGeom prst="rect">
            <a:avLst/>
          </a:prstGeom>
          <a:noFill/>
        </p:spPr>
        <p:txBody>
          <a:bodyPr wrap="none" rtlCol="0">
            <a:spAutoFit/>
          </a:bodyPr>
          <a:lstStyle/>
          <a:p>
            <a:r>
              <a:rPr lang="en-US" dirty="0" smtClean="0"/>
              <a:t>Example of ECMWF’s Extreme Forecast</a:t>
            </a:r>
          </a:p>
          <a:p>
            <a:r>
              <a:rPr lang="en-US" dirty="0" smtClean="0"/>
              <a:t>Index, where the current ensemble</a:t>
            </a:r>
          </a:p>
          <a:p>
            <a:r>
              <a:rPr lang="en-US" dirty="0" smtClean="0"/>
              <a:t>guidance is compared to the model</a:t>
            </a:r>
          </a:p>
          <a:p>
            <a:r>
              <a:rPr lang="en-US" dirty="0" smtClean="0"/>
              <a:t>forecast climatology.  Values near 1.0</a:t>
            </a:r>
          </a:p>
          <a:p>
            <a:r>
              <a:rPr lang="en-US" dirty="0" smtClean="0"/>
              <a:t>indicate that ensemble forecasts are</a:t>
            </a:r>
          </a:p>
          <a:p>
            <a:r>
              <a:rPr lang="en-US" dirty="0" smtClean="0"/>
              <a:t>consistently higher than forecasts</a:t>
            </a:r>
          </a:p>
          <a:p>
            <a:r>
              <a:rPr lang="en-US" dirty="0" smtClean="0"/>
              <a:t>populating the climatology.</a:t>
            </a:r>
          </a:p>
          <a:p>
            <a:endParaRPr lang="en-US" dirty="0"/>
          </a:p>
          <a:p>
            <a:r>
              <a:rPr lang="en-US" dirty="0" smtClean="0"/>
              <a:t>This can be useful especially in situations</a:t>
            </a:r>
          </a:p>
          <a:p>
            <a:r>
              <a:rPr lang="en-US" dirty="0" smtClean="0"/>
              <a:t>where there isn’t observational data</a:t>
            </a:r>
          </a:p>
          <a:p>
            <a:r>
              <a:rPr lang="en-US" dirty="0" smtClean="0"/>
              <a:t>available for calibration.</a:t>
            </a:r>
            <a:endParaRPr lang="en-US" dirty="0"/>
          </a:p>
        </p:txBody>
      </p:sp>
      <p:sp>
        <p:nvSpPr>
          <p:cNvPr id="6" name="Slide Number Placeholder 5"/>
          <p:cNvSpPr>
            <a:spLocks noGrp="1"/>
          </p:cNvSpPr>
          <p:nvPr>
            <p:ph type="sldNum" sz="quarter" idx="12"/>
          </p:nvPr>
        </p:nvSpPr>
        <p:spPr/>
        <p:txBody>
          <a:bodyPr/>
          <a:lstStyle/>
          <a:p>
            <a:fld id="{DC862565-2F34-2D47-B87A-6CC773EB7A2F}" type="slidenum">
              <a:rPr lang="en-US" smtClean="0"/>
              <a:t>42</a:t>
            </a:fld>
            <a:endParaRPr lang="en-US"/>
          </a:p>
        </p:txBody>
      </p:sp>
    </p:spTree>
    <p:extLst>
      <p:ext uri="{BB962C8B-B14F-4D97-AF65-F5344CB8AC3E}">
        <p14:creationId xmlns:p14="http://schemas.microsoft.com/office/powerpoint/2010/main" val="362341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Application: extended-range</a:t>
            </a:r>
            <a:br>
              <a:rPr lang="en-US" dirty="0" smtClean="0"/>
            </a:br>
            <a:r>
              <a:rPr lang="en-US" dirty="0" smtClean="0"/>
              <a:t>tornado forecasting</a:t>
            </a:r>
            <a:endParaRPr lang="en-US" dirty="0"/>
          </a:p>
        </p:txBody>
      </p:sp>
      <p:pic>
        <p:nvPicPr>
          <p:cNvPr id="4" name="Picture 3"/>
          <p:cNvPicPr>
            <a:picLocks noChangeAspect="1"/>
          </p:cNvPicPr>
          <p:nvPr/>
        </p:nvPicPr>
        <p:blipFill>
          <a:blip r:embed="rId2"/>
          <a:stretch>
            <a:fillRect/>
          </a:stretch>
        </p:blipFill>
        <p:spPr>
          <a:xfrm>
            <a:off x="0" y="1624520"/>
            <a:ext cx="6816692" cy="5112519"/>
          </a:xfrm>
          <a:prstGeom prst="rect">
            <a:avLst/>
          </a:prstGeom>
        </p:spPr>
      </p:pic>
      <p:sp>
        <p:nvSpPr>
          <p:cNvPr id="5" name="TextBox 4"/>
          <p:cNvSpPr txBox="1"/>
          <p:nvPr/>
        </p:nvSpPr>
        <p:spPr>
          <a:xfrm>
            <a:off x="6453826" y="2600640"/>
            <a:ext cx="2403385" cy="3139321"/>
          </a:xfrm>
          <a:prstGeom prst="rect">
            <a:avLst/>
          </a:prstGeom>
          <a:noFill/>
        </p:spPr>
        <p:txBody>
          <a:bodyPr wrap="none" rtlCol="0">
            <a:spAutoFit/>
          </a:bodyPr>
          <a:lstStyle/>
          <a:p>
            <a:r>
              <a:rPr lang="en-US" dirty="0" smtClean="0"/>
              <a:t>Francisco Alvarez,</a:t>
            </a:r>
          </a:p>
          <a:p>
            <a:r>
              <a:rPr lang="en-US" dirty="0" smtClean="0"/>
              <a:t>St. Louis University,</a:t>
            </a:r>
          </a:p>
          <a:p>
            <a:r>
              <a:rPr lang="en-US" dirty="0" smtClean="0"/>
              <a:t>is working with me</a:t>
            </a:r>
          </a:p>
          <a:p>
            <a:r>
              <a:rPr lang="en-US" dirty="0" smtClean="0"/>
              <a:t>and others on using the</a:t>
            </a:r>
          </a:p>
          <a:p>
            <a:r>
              <a:rPr lang="en-US" dirty="0" smtClean="0"/>
              <a:t>reforecasts to make</a:t>
            </a:r>
          </a:p>
          <a:p>
            <a:r>
              <a:rPr lang="en-US" dirty="0" smtClean="0"/>
              <a:t>extended-range</a:t>
            </a:r>
          </a:p>
          <a:p>
            <a:r>
              <a:rPr lang="en-US" dirty="0" smtClean="0"/>
              <a:t>predictions of</a:t>
            </a:r>
          </a:p>
          <a:p>
            <a:r>
              <a:rPr lang="en-US" dirty="0" smtClean="0"/>
              <a:t>tornado probabilities.</a:t>
            </a:r>
          </a:p>
          <a:p>
            <a:endParaRPr lang="en-US" dirty="0"/>
          </a:p>
          <a:p>
            <a:r>
              <a:rPr lang="en-US" dirty="0" smtClean="0"/>
              <a:t>Ph.D. work,</a:t>
            </a:r>
          </a:p>
          <a:p>
            <a:r>
              <a:rPr lang="en-US" dirty="0" smtClean="0"/>
              <a:t>in progress.</a:t>
            </a:r>
            <a:endParaRPr lang="en-US" dirty="0"/>
          </a:p>
        </p:txBody>
      </p:sp>
      <p:sp>
        <p:nvSpPr>
          <p:cNvPr id="3" name="Slide Number Placeholder 2"/>
          <p:cNvSpPr>
            <a:spLocks noGrp="1"/>
          </p:cNvSpPr>
          <p:nvPr>
            <p:ph type="sldNum" sz="quarter" idx="12"/>
          </p:nvPr>
        </p:nvSpPr>
        <p:spPr/>
        <p:txBody>
          <a:bodyPr/>
          <a:lstStyle/>
          <a:p>
            <a:fld id="{DC862565-2F34-2D47-B87A-6CC773EB7A2F}" type="slidenum">
              <a:rPr lang="en-US" smtClean="0"/>
              <a:t>43</a:t>
            </a:fld>
            <a:endParaRPr lang="en-US"/>
          </a:p>
        </p:txBody>
      </p:sp>
    </p:spTree>
    <p:extLst>
      <p:ext uri="{BB962C8B-B14F-4D97-AF65-F5344CB8AC3E}">
        <p14:creationId xmlns:p14="http://schemas.microsoft.com/office/powerpoint/2010/main" val="33335981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318"/>
            <a:ext cx="8229600" cy="1143000"/>
          </a:xfrm>
        </p:spPr>
        <p:txBody>
          <a:bodyPr>
            <a:normAutofit fontScale="90000"/>
          </a:bodyPr>
          <a:lstStyle/>
          <a:p>
            <a:r>
              <a:rPr lang="en-US" dirty="0" smtClean="0"/>
              <a:t>Application: Improved 6-10 day and week-2 forecast guidance from CPC</a:t>
            </a:r>
            <a:endParaRPr lang="en-US" dirty="0"/>
          </a:p>
        </p:txBody>
      </p:sp>
      <p:sp>
        <p:nvSpPr>
          <p:cNvPr id="4" name="Slide Number Placeholder 3"/>
          <p:cNvSpPr>
            <a:spLocks noGrp="1"/>
          </p:cNvSpPr>
          <p:nvPr>
            <p:ph type="sldNum" sz="quarter" idx="12"/>
          </p:nvPr>
        </p:nvSpPr>
        <p:spPr/>
        <p:txBody>
          <a:bodyPr/>
          <a:lstStyle/>
          <a:p>
            <a:fld id="{DC862565-2F34-2D47-B87A-6CC773EB7A2F}" type="slidenum">
              <a:rPr lang="en-US" smtClean="0"/>
              <a:t>44</a:t>
            </a:fld>
            <a:endParaRPr lang="en-US"/>
          </a:p>
        </p:txBody>
      </p:sp>
      <p:pic>
        <p:nvPicPr>
          <p:cNvPr id="5" name="Picture 4"/>
          <p:cNvPicPr>
            <a:picLocks noChangeAspect="1"/>
          </p:cNvPicPr>
          <p:nvPr/>
        </p:nvPicPr>
        <p:blipFill>
          <a:blip r:embed="rId2"/>
          <a:stretch>
            <a:fillRect/>
          </a:stretch>
        </p:blipFill>
        <p:spPr>
          <a:xfrm>
            <a:off x="172352" y="1529280"/>
            <a:ext cx="4111240" cy="4345920"/>
          </a:xfrm>
          <a:prstGeom prst="rect">
            <a:avLst/>
          </a:prstGeom>
        </p:spPr>
      </p:pic>
      <p:pic>
        <p:nvPicPr>
          <p:cNvPr id="6" name="Picture 5"/>
          <p:cNvPicPr>
            <a:picLocks noChangeAspect="1"/>
          </p:cNvPicPr>
          <p:nvPr/>
        </p:nvPicPr>
        <p:blipFill>
          <a:blip r:embed="rId3"/>
          <a:stretch>
            <a:fillRect/>
          </a:stretch>
        </p:blipFill>
        <p:spPr>
          <a:xfrm>
            <a:off x="4495522" y="1529280"/>
            <a:ext cx="4115356" cy="4345920"/>
          </a:xfrm>
          <a:prstGeom prst="rect">
            <a:avLst/>
          </a:prstGeom>
        </p:spPr>
      </p:pic>
      <p:sp>
        <p:nvSpPr>
          <p:cNvPr id="7" name="TextBox 6"/>
          <p:cNvSpPr txBox="1"/>
          <p:nvPr/>
        </p:nvSpPr>
        <p:spPr>
          <a:xfrm>
            <a:off x="1840248" y="5978880"/>
            <a:ext cx="4564471" cy="461665"/>
          </a:xfrm>
          <a:prstGeom prst="rect">
            <a:avLst/>
          </a:prstGeom>
          <a:noFill/>
        </p:spPr>
        <p:txBody>
          <a:bodyPr wrap="none" rtlCol="0">
            <a:spAutoFit/>
          </a:bodyPr>
          <a:lstStyle/>
          <a:p>
            <a:r>
              <a:rPr lang="en-US" sz="2400" dirty="0" smtClean="0"/>
              <a:t>Dan Collins, CPC leading this effort.</a:t>
            </a:r>
            <a:endParaRPr lang="en-US" sz="2400" dirty="0"/>
          </a:p>
        </p:txBody>
      </p:sp>
    </p:spTree>
    <p:extLst>
      <p:ext uri="{BB962C8B-B14F-4D97-AF65-F5344CB8AC3E}">
        <p14:creationId xmlns:p14="http://schemas.microsoft.com/office/powerpoint/2010/main" val="38911942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457200" y="1816200"/>
            <a:ext cx="8229600" cy="4525963"/>
          </a:xfrm>
        </p:spPr>
        <p:txBody>
          <a:bodyPr>
            <a:normAutofit/>
          </a:bodyPr>
          <a:lstStyle/>
          <a:p>
            <a:r>
              <a:rPr lang="en-US" dirty="0" smtClean="0"/>
              <a:t>Reforecast data set created for current operational NCEP GEFS.</a:t>
            </a:r>
          </a:p>
          <a:p>
            <a:r>
              <a:rPr lang="en-US" dirty="0" smtClean="0"/>
              <a:t>Reforecast data and real-time forecasts available shortly.</a:t>
            </a:r>
          </a:p>
          <a:p>
            <a:r>
              <a:rPr lang="en-US" dirty="0" smtClean="0"/>
              <a:t>Useful for statistical calibration</a:t>
            </a:r>
            <a:r>
              <a:rPr lang="en-US" dirty="0" smtClean="0"/>
              <a:t>.</a:t>
            </a:r>
          </a:p>
          <a:p>
            <a:r>
              <a:rPr lang="en-US" dirty="0" smtClean="0"/>
              <a:t>Helpful for determining how you may choose to configure real-time reforecasts in the future.</a:t>
            </a:r>
            <a:endParaRPr lang="en-US" dirty="0" smtClean="0"/>
          </a:p>
        </p:txBody>
      </p:sp>
      <p:sp>
        <p:nvSpPr>
          <p:cNvPr id="4" name="Slide Number Placeholder 3"/>
          <p:cNvSpPr>
            <a:spLocks noGrp="1"/>
          </p:cNvSpPr>
          <p:nvPr>
            <p:ph type="sldNum" sz="quarter" idx="12"/>
          </p:nvPr>
        </p:nvSpPr>
        <p:spPr/>
        <p:txBody>
          <a:bodyPr/>
          <a:lstStyle/>
          <a:p>
            <a:fld id="{DC862565-2F34-2D47-B87A-6CC773EB7A2F}" type="slidenum">
              <a:rPr lang="en-US" smtClean="0"/>
              <a:t>45</a:t>
            </a:fld>
            <a:endParaRPr lang="en-US"/>
          </a:p>
        </p:txBody>
      </p:sp>
    </p:spTree>
    <p:extLst>
      <p:ext uri="{BB962C8B-B14F-4D97-AF65-F5344CB8AC3E}">
        <p14:creationId xmlns:p14="http://schemas.microsoft.com/office/powerpoint/2010/main" val="244423617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Supplementary slides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DC862565-2F34-2D47-B87A-6CC773EB7A2F}" type="slidenum">
              <a:rPr lang="en-US" smtClean="0"/>
              <a:t>46</a:t>
            </a:fld>
            <a:endParaRPr lang="en-US"/>
          </a:p>
        </p:txBody>
      </p:sp>
    </p:spTree>
    <p:extLst>
      <p:ext uri="{BB962C8B-B14F-4D97-AF65-F5344CB8AC3E}">
        <p14:creationId xmlns:p14="http://schemas.microsoft.com/office/powerpoint/2010/main" val="26729809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35" name="Picture 23" descr="analog_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5715000"/>
            <a:ext cx="1447800" cy="930275"/>
          </a:xfrm>
          <a:prstGeom prst="rect">
            <a:avLst/>
          </a:prstGeom>
          <a:noFill/>
          <a:extLst>
            <a:ext uri="{909E8E84-426E-40dd-AFC4-6F175D3DCCD1}">
              <a14:hiddenFill xmlns:a14="http://schemas.microsoft.com/office/drawing/2010/main">
                <a:solidFill>
                  <a:srgbClr val="FFFFFF"/>
                </a:solidFill>
              </a14:hiddenFill>
            </a:ext>
          </a:extLst>
        </p:spPr>
      </p:pic>
      <p:sp>
        <p:nvSpPr>
          <p:cNvPr id="49" name="Slide Number Placeholder 5"/>
          <p:cNvSpPr>
            <a:spLocks noGrp="1"/>
          </p:cNvSpPr>
          <p:nvPr>
            <p:ph type="sldNum" sz="quarter" idx="12"/>
          </p:nvPr>
        </p:nvSpPr>
        <p:spPr/>
        <p:txBody>
          <a:bodyPr/>
          <a:lstStyle/>
          <a:p>
            <a:fld id="{66792965-FDC9-1F43-AC71-EFF92FB5BE45}" type="slidenum">
              <a:rPr lang="en-US"/>
              <a:pPr/>
              <a:t>47</a:t>
            </a:fld>
            <a:endParaRPr lang="en-US"/>
          </a:p>
        </p:txBody>
      </p:sp>
      <p:pic>
        <p:nvPicPr>
          <p:cNvPr id="13314" name="Picture 2" descr="M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905000"/>
            <a:ext cx="2743200" cy="2111375"/>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analog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7620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analog_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17526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descr="analog_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27432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analog_0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37338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19" name="Picture 7" descr="analog_0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71800" y="47244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analog_0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95800" y="17526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21" name="Picture 9" descr="analog_0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5800" y="27432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analog_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95800" y="37338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23" name="Picture 11" descr="analog_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95800" y="47244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descr="analog_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95800" y="57150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25" name="Picture 13" descr="analog_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19800" y="762000"/>
            <a:ext cx="1422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326" name="Picture 14" descr="analog_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19800" y="17526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27" name="Picture 15" descr="analog_1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19800" y="27432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28" name="Picture 16" descr="analog_1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19800" y="37338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29" name="Picture 17" descr="analog_1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019800" y="57150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30" name="Picture 18" descr="analog_1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543800" y="7620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31" name="Picture 19" descr="analog_2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543800" y="17526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32" name="Picture 20" descr="analog_2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543800" y="27432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33" name="Picture 21" descr="analog_2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543800" y="3733800"/>
            <a:ext cx="1447800" cy="931863"/>
          </a:xfrm>
          <a:prstGeom prst="rect">
            <a:avLst/>
          </a:prstGeom>
          <a:noFill/>
          <a:extLst>
            <a:ext uri="{909E8E84-426E-40dd-AFC4-6F175D3DCCD1}">
              <a14:hiddenFill xmlns:a14="http://schemas.microsoft.com/office/drawing/2010/main">
                <a:solidFill>
                  <a:srgbClr val="FFFFFF"/>
                </a:solidFill>
              </a14:hiddenFill>
            </a:ext>
          </a:extLst>
        </p:spPr>
      </p:pic>
      <p:pic>
        <p:nvPicPr>
          <p:cNvPr id="13334" name="Picture 22" descr="analog_2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543800" y="4724400"/>
            <a:ext cx="1447800" cy="928688"/>
          </a:xfrm>
          <a:prstGeom prst="rect">
            <a:avLst/>
          </a:prstGeom>
          <a:noFill/>
          <a:extLst>
            <a:ext uri="{909E8E84-426E-40dd-AFC4-6F175D3DCCD1}">
              <a14:hiddenFill xmlns:a14="http://schemas.microsoft.com/office/drawing/2010/main">
                <a:solidFill>
                  <a:srgbClr val="FFFFFF"/>
                </a:solidFill>
              </a14:hiddenFill>
            </a:ext>
          </a:extLst>
        </p:spPr>
      </p:pic>
      <p:sp>
        <p:nvSpPr>
          <p:cNvPr id="13336" name="Rectangle 24"/>
          <p:cNvSpPr>
            <a:spLocks noChangeArrowheads="1"/>
          </p:cNvSpPr>
          <p:nvPr/>
        </p:nvSpPr>
        <p:spPr bwMode="auto">
          <a:xfrm>
            <a:off x="152400" y="152400"/>
            <a:ext cx="8871138" cy="52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800" dirty="0" smtClean="0">
                <a:latin typeface="Calibri"/>
                <a:cs typeface="Calibri"/>
              </a:rPr>
              <a:t>Basic analog technique for statistical downscaling (here, v1)</a:t>
            </a:r>
            <a:endParaRPr lang="en-US" dirty="0">
              <a:latin typeface="Calibri"/>
              <a:cs typeface="Calibri"/>
            </a:endParaRPr>
          </a:p>
        </p:txBody>
      </p:sp>
      <p:sp>
        <p:nvSpPr>
          <p:cNvPr id="13337" name="Rectangle 25"/>
          <p:cNvSpPr>
            <a:spLocks noChangeArrowheads="1"/>
          </p:cNvSpPr>
          <p:nvPr/>
        </p:nvSpPr>
        <p:spPr bwMode="auto">
          <a:xfrm>
            <a:off x="228600" y="4648200"/>
            <a:ext cx="2289922" cy="1815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dirty="0">
                <a:latin typeface="Calibri"/>
                <a:cs typeface="Calibri"/>
              </a:rPr>
              <a:t>On the left are old forecasts</a:t>
            </a:r>
          </a:p>
          <a:p>
            <a:r>
              <a:rPr lang="en-US" sz="1400" dirty="0">
                <a:latin typeface="Calibri"/>
                <a:cs typeface="Calibri"/>
              </a:rPr>
              <a:t>similar to today</a:t>
            </a:r>
            <a:r>
              <a:rPr lang="ja-JP" altLang="en-US" sz="1400" dirty="0">
                <a:latin typeface="Calibri"/>
                <a:cs typeface="Calibri"/>
              </a:rPr>
              <a:t>’</a:t>
            </a:r>
            <a:r>
              <a:rPr lang="en-US" sz="1400" dirty="0">
                <a:latin typeface="Calibri"/>
                <a:cs typeface="Calibri"/>
              </a:rPr>
              <a:t>s ensemble-</a:t>
            </a:r>
          </a:p>
          <a:p>
            <a:r>
              <a:rPr lang="en-US" sz="1400" dirty="0">
                <a:latin typeface="Calibri"/>
                <a:cs typeface="Calibri"/>
              </a:rPr>
              <a:t>mean forecast.  For making </a:t>
            </a:r>
          </a:p>
          <a:p>
            <a:r>
              <a:rPr lang="en-US" sz="1400" dirty="0">
                <a:latin typeface="Calibri"/>
                <a:cs typeface="Calibri"/>
              </a:rPr>
              <a:t>probabilistic forecasts,</a:t>
            </a:r>
          </a:p>
          <a:p>
            <a:r>
              <a:rPr lang="en-US" sz="1400" dirty="0">
                <a:latin typeface="Calibri"/>
                <a:cs typeface="Calibri"/>
              </a:rPr>
              <a:t>form an ensemble from </a:t>
            </a:r>
          </a:p>
          <a:p>
            <a:r>
              <a:rPr lang="en-US" sz="1400" dirty="0">
                <a:latin typeface="Calibri"/>
                <a:cs typeface="Calibri"/>
              </a:rPr>
              <a:t>the accompanying</a:t>
            </a:r>
          </a:p>
          <a:p>
            <a:r>
              <a:rPr lang="en-US" sz="1400" dirty="0">
                <a:latin typeface="Calibri"/>
                <a:cs typeface="Calibri"/>
              </a:rPr>
              <a:t>analyzed weather on the</a:t>
            </a:r>
          </a:p>
          <a:p>
            <a:r>
              <a:rPr lang="en-US" sz="1400" dirty="0">
                <a:latin typeface="Calibri"/>
                <a:cs typeface="Calibri"/>
              </a:rPr>
              <a:t>right-hand side.</a:t>
            </a:r>
            <a:endParaRPr lang="en-US" sz="1600" dirty="0">
              <a:latin typeface="Calibri"/>
              <a:cs typeface="Calibri"/>
            </a:endParaRPr>
          </a:p>
        </p:txBody>
      </p:sp>
      <p:sp>
        <p:nvSpPr>
          <p:cNvPr id="13338" name="Line 26"/>
          <p:cNvSpPr>
            <a:spLocks noChangeShapeType="1"/>
          </p:cNvSpPr>
          <p:nvPr/>
        </p:nvSpPr>
        <p:spPr bwMode="auto">
          <a:xfrm flipV="1">
            <a:off x="2209800" y="5334000"/>
            <a:ext cx="6096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13339" name="Picture 27" descr="analog_0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971800" y="57150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40" name="Picture 28" descr="analog_07"/>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495800" y="762000"/>
            <a:ext cx="1422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341" name="Picture 29" descr="analog_17"/>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019800" y="4724400"/>
            <a:ext cx="1447800" cy="930275"/>
          </a:xfrm>
          <a:prstGeom prst="rect">
            <a:avLst/>
          </a:prstGeom>
          <a:noFill/>
          <a:extLst>
            <a:ext uri="{909E8E84-426E-40dd-AFC4-6F175D3DCCD1}">
              <a14:hiddenFill xmlns:a14="http://schemas.microsoft.com/office/drawing/2010/main">
                <a:solidFill>
                  <a:srgbClr val="FFFFFF"/>
                </a:solidFill>
              </a14:hiddenFill>
            </a:ext>
          </a:extLst>
        </p:spPr>
      </p:pic>
      <p:grpSp>
        <p:nvGrpSpPr>
          <p:cNvPr id="13361" name="Group 49"/>
          <p:cNvGrpSpPr>
            <a:grpSpLocks/>
          </p:cNvGrpSpPr>
          <p:nvPr/>
        </p:nvGrpSpPr>
        <p:grpSpPr bwMode="auto">
          <a:xfrm>
            <a:off x="304800" y="2438400"/>
            <a:ext cx="1143000" cy="1143000"/>
            <a:chOff x="528" y="384"/>
            <a:chExt cx="768" cy="768"/>
          </a:xfrm>
        </p:grpSpPr>
        <p:sp>
          <p:nvSpPr>
            <p:cNvPr id="13342" name="Oval 30"/>
            <p:cNvSpPr>
              <a:spLocks noChangeArrowheads="1"/>
            </p:cNvSpPr>
            <p:nvPr/>
          </p:nvSpPr>
          <p:spPr bwMode="auto">
            <a:xfrm>
              <a:off x="528" y="62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46" name="Oval 34"/>
            <p:cNvSpPr>
              <a:spLocks noChangeArrowheads="1"/>
            </p:cNvSpPr>
            <p:nvPr/>
          </p:nvSpPr>
          <p:spPr bwMode="auto">
            <a:xfrm>
              <a:off x="768" y="62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47" name="Oval 35"/>
            <p:cNvSpPr>
              <a:spLocks noChangeArrowheads="1"/>
            </p:cNvSpPr>
            <p:nvPr/>
          </p:nvSpPr>
          <p:spPr bwMode="auto">
            <a:xfrm>
              <a:off x="1008" y="62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48" name="Oval 36"/>
            <p:cNvSpPr>
              <a:spLocks noChangeArrowheads="1"/>
            </p:cNvSpPr>
            <p:nvPr/>
          </p:nvSpPr>
          <p:spPr bwMode="auto">
            <a:xfrm>
              <a:off x="1248" y="62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49" name="Oval 37"/>
            <p:cNvSpPr>
              <a:spLocks noChangeArrowheads="1"/>
            </p:cNvSpPr>
            <p:nvPr/>
          </p:nvSpPr>
          <p:spPr bwMode="auto">
            <a:xfrm>
              <a:off x="528" y="38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50" name="Oval 38"/>
            <p:cNvSpPr>
              <a:spLocks noChangeArrowheads="1"/>
            </p:cNvSpPr>
            <p:nvPr/>
          </p:nvSpPr>
          <p:spPr bwMode="auto">
            <a:xfrm>
              <a:off x="768" y="38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51" name="Oval 39"/>
            <p:cNvSpPr>
              <a:spLocks noChangeArrowheads="1"/>
            </p:cNvSpPr>
            <p:nvPr/>
          </p:nvSpPr>
          <p:spPr bwMode="auto">
            <a:xfrm>
              <a:off x="1008" y="38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52" name="Oval 40"/>
            <p:cNvSpPr>
              <a:spLocks noChangeArrowheads="1"/>
            </p:cNvSpPr>
            <p:nvPr/>
          </p:nvSpPr>
          <p:spPr bwMode="auto">
            <a:xfrm>
              <a:off x="1248" y="38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53" name="Oval 41"/>
            <p:cNvSpPr>
              <a:spLocks noChangeArrowheads="1"/>
            </p:cNvSpPr>
            <p:nvPr/>
          </p:nvSpPr>
          <p:spPr bwMode="auto">
            <a:xfrm>
              <a:off x="528" y="86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54" name="Oval 42"/>
            <p:cNvSpPr>
              <a:spLocks noChangeArrowheads="1"/>
            </p:cNvSpPr>
            <p:nvPr/>
          </p:nvSpPr>
          <p:spPr bwMode="auto">
            <a:xfrm>
              <a:off x="768" y="86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55" name="Oval 43"/>
            <p:cNvSpPr>
              <a:spLocks noChangeArrowheads="1"/>
            </p:cNvSpPr>
            <p:nvPr/>
          </p:nvSpPr>
          <p:spPr bwMode="auto">
            <a:xfrm>
              <a:off x="1008" y="86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56" name="Oval 44"/>
            <p:cNvSpPr>
              <a:spLocks noChangeArrowheads="1"/>
            </p:cNvSpPr>
            <p:nvPr/>
          </p:nvSpPr>
          <p:spPr bwMode="auto">
            <a:xfrm>
              <a:off x="1248" y="86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57" name="Oval 45"/>
            <p:cNvSpPr>
              <a:spLocks noChangeArrowheads="1"/>
            </p:cNvSpPr>
            <p:nvPr/>
          </p:nvSpPr>
          <p:spPr bwMode="auto">
            <a:xfrm>
              <a:off x="528" y="110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58" name="Oval 46"/>
            <p:cNvSpPr>
              <a:spLocks noChangeArrowheads="1"/>
            </p:cNvSpPr>
            <p:nvPr/>
          </p:nvSpPr>
          <p:spPr bwMode="auto">
            <a:xfrm>
              <a:off x="768" y="110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59" name="Oval 47"/>
            <p:cNvSpPr>
              <a:spLocks noChangeArrowheads="1"/>
            </p:cNvSpPr>
            <p:nvPr/>
          </p:nvSpPr>
          <p:spPr bwMode="auto">
            <a:xfrm>
              <a:off x="1008" y="110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60" name="Oval 48"/>
            <p:cNvSpPr>
              <a:spLocks noChangeArrowheads="1"/>
            </p:cNvSpPr>
            <p:nvPr/>
          </p:nvSpPr>
          <p:spPr bwMode="auto">
            <a:xfrm>
              <a:off x="1248" y="1104"/>
              <a:ext cx="48" cy="48"/>
            </a:xfrm>
            <a:prstGeom prst="ellipse">
              <a:avLst/>
            </a:prstGeom>
            <a:solidFill>
              <a:schemeClr val="bg2"/>
            </a:solidFill>
            <a:ln w="3175">
              <a:solidFill>
                <a:schemeClr val="tx1"/>
              </a:solidFill>
              <a:round/>
              <a:headEnd/>
              <a:tailEnd/>
            </a:ln>
          </p:spPr>
          <p:txBody>
            <a:bodyPr wrap="none" anchor="ctr"/>
            <a:lstStyle/>
            <a:p>
              <a:endParaRPr lang="en-US"/>
            </a:p>
          </p:txBody>
        </p:sp>
      </p:grpSp>
      <p:sp>
        <p:nvSpPr>
          <p:cNvPr id="13362" name="Rectangle 50"/>
          <p:cNvSpPr>
            <a:spLocks noChangeArrowheads="1"/>
          </p:cNvSpPr>
          <p:nvPr/>
        </p:nvSpPr>
        <p:spPr bwMode="auto">
          <a:xfrm>
            <a:off x="457200" y="762000"/>
            <a:ext cx="2286000"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600" dirty="0">
                <a:latin typeface="Calibri"/>
                <a:cs typeface="Calibri"/>
              </a:rPr>
              <a:t>Today</a:t>
            </a:r>
            <a:r>
              <a:rPr lang="ja-JP" altLang="en-US" sz="1600" dirty="0">
                <a:latin typeface="Calibri"/>
                <a:cs typeface="Calibri"/>
              </a:rPr>
              <a:t>’</a:t>
            </a:r>
            <a:r>
              <a:rPr lang="en-US" sz="1600" dirty="0">
                <a:latin typeface="Calibri"/>
                <a:cs typeface="Calibri"/>
              </a:rPr>
              <a:t>s ens. mean forecast + </a:t>
            </a:r>
            <a:r>
              <a:rPr lang="en-US" sz="1600" dirty="0" smtClean="0">
                <a:latin typeface="Calibri"/>
                <a:cs typeface="Calibri"/>
              </a:rPr>
              <a:t>subsequent</a:t>
            </a:r>
          </a:p>
          <a:p>
            <a:r>
              <a:rPr lang="en-US" sz="1600" dirty="0" smtClean="0">
                <a:latin typeface="Calibri"/>
                <a:cs typeface="Calibri"/>
              </a:rPr>
              <a:t>analyzed precipitation</a:t>
            </a:r>
            <a:endParaRPr lang="en-US" dirty="0">
              <a:latin typeface="Calibri"/>
              <a:cs typeface="Calibri"/>
            </a:endParaRPr>
          </a:p>
        </p:txBody>
      </p:sp>
      <p:sp>
        <p:nvSpPr>
          <p:cNvPr id="13363" name="Line 51"/>
          <p:cNvSpPr>
            <a:spLocks noChangeShapeType="1"/>
          </p:cNvSpPr>
          <p:nvPr/>
        </p:nvSpPr>
        <p:spPr bwMode="auto">
          <a:xfrm>
            <a:off x="1524000" y="16002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65028039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Slide Number Placeholder 5"/>
          <p:cNvSpPr>
            <a:spLocks noGrp="1"/>
          </p:cNvSpPr>
          <p:nvPr>
            <p:ph type="sldNum" sz="quarter" idx="12"/>
          </p:nvPr>
        </p:nvSpPr>
        <p:spPr/>
        <p:txBody>
          <a:bodyPr/>
          <a:lstStyle/>
          <a:p>
            <a:fld id="{2F9C0C1F-7164-FD49-98D8-F25B0D836F0A}" type="slidenum">
              <a:rPr lang="en-US"/>
              <a:pPr/>
              <a:t>48</a:t>
            </a:fld>
            <a:endParaRPr lang="en-US"/>
          </a:p>
        </p:txBody>
      </p:sp>
      <p:pic>
        <p:nvPicPr>
          <p:cNvPr id="52226" name="Picture 2" descr="M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05000"/>
            <a:ext cx="2743200" cy="2111375"/>
          </a:xfrm>
          <a:prstGeom prst="rect">
            <a:avLst/>
          </a:prstGeom>
          <a:noFill/>
          <a:extLst>
            <a:ext uri="{909E8E84-426E-40dd-AFC4-6F175D3DCCD1}">
              <a14:hiddenFill xmlns:a14="http://schemas.microsoft.com/office/drawing/2010/main">
                <a:solidFill>
                  <a:srgbClr val="FFFFFF"/>
                </a:solidFill>
              </a14:hiddenFill>
            </a:ext>
          </a:extLst>
        </p:spPr>
      </p:pic>
      <p:pic>
        <p:nvPicPr>
          <p:cNvPr id="52227" name="Picture 3" descr="analog_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7620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28" name="Picture 4" descr="analog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17526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29" name="Picture 5" descr="analog_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27432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30" name="Picture 6" descr="analog_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37338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31" name="Picture 7" descr="analog_0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47244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32" name="Picture 8" descr="analog_0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5800" y="17526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33" name="Picture 9" descr="analog_0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95800" y="27432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34" name="Picture 10" descr="analog_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5800" y="37338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35" name="Picture 11" descr="analog_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95800" y="47244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36" name="Picture 12" descr="analog_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95800" y="57150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37" name="Picture 13" descr="analog_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19800" y="762000"/>
            <a:ext cx="1422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52238" name="Picture 14" descr="analog_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19800" y="17526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39" name="Picture 15" descr="analog_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19800" y="27432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40" name="Picture 16" descr="analog_1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19800" y="37338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41" name="Picture 17" descr="analog_1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19800" y="57150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42" name="Picture 18" descr="analog_1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543800" y="7620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43" name="Picture 19" descr="analog_2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543800" y="17526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44" name="Picture 20" descr="analog_2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543800" y="27432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45" name="Picture 21" descr="analog_2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543800" y="3733800"/>
            <a:ext cx="1447800" cy="931863"/>
          </a:xfrm>
          <a:prstGeom prst="rect">
            <a:avLst/>
          </a:prstGeom>
          <a:noFill/>
          <a:extLst>
            <a:ext uri="{909E8E84-426E-40dd-AFC4-6F175D3DCCD1}">
              <a14:hiddenFill xmlns:a14="http://schemas.microsoft.com/office/drawing/2010/main">
                <a:solidFill>
                  <a:srgbClr val="FFFFFF"/>
                </a:solidFill>
              </a14:hiddenFill>
            </a:ext>
          </a:extLst>
        </p:spPr>
      </p:pic>
      <p:pic>
        <p:nvPicPr>
          <p:cNvPr id="52246" name="Picture 22" descr="analog_2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543800" y="4724400"/>
            <a:ext cx="1447800" cy="928688"/>
          </a:xfrm>
          <a:prstGeom prst="rect">
            <a:avLst/>
          </a:prstGeom>
          <a:noFill/>
          <a:extLst>
            <a:ext uri="{909E8E84-426E-40dd-AFC4-6F175D3DCCD1}">
              <a14:hiddenFill xmlns:a14="http://schemas.microsoft.com/office/drawing/2010/main">
                <a:solidFill>
                  <a:srgbClr val="FFFFFF"/>
                </a:solidFill>
              </a14:hiddenFill>
            </a:ext>
          </a:extLst>
        </p:spPr>
      </p:pic>
      <p:pic>
        <p:nvPicPr>
          <p:cNvPr id="52247" name="Picture 23" descr="analog_2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543800" y="57150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51" name="Picture 27" descr="analog_0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971800" y="57150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52" name="Picture 28" descr="analog_07"/>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495800" y="762000"/>
            <a:ext cx="1422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52253" name="Picture 29" descr="analog_17"/>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019800" y="4724400"/>
            <a:ext cx="1447800" cy="930275"/>
          </a:xfrm>
          <a:prstGeom prst="rect">
            <a:avLst/>
          </a:prstGeom>
          <a:noFill/>
          <a:extLst>
            <a:ext uri="{909E8E84-426E-40dd-AFC4-6F175D3DCCD1}">
              <a14:hiddenFill xmlns:a14="http://schemas.microsoft.com/office/drawing/2010/main">
                <a:solidFill>
                  <a:srgbClr val="FFFFFF"/>
                </a:solidFill>
              </a14:hiddenFill>
            </a:ext>
          </a:extLst>
        </p:spPr>
      </p:pic>
      <p:grpSp>
        <p:nvGrpSpPr>
          <p:cNvPr id="52254" name="Group 30"/>
          <p:cNvGrpSpPr>
            <a:grpSpLocks/>
          </p:cNvGrpSpPr>
          <p:nvPr/>
        </p:nvGrpSpPr>
        <p:grpSpPr bwMode="auto">
          <a:xfrm>
            <a:off x="304800" y="2438400"/>
            <a:ext cx="1143000" cy="1143000"/>
            <a:chOff x="528" y="384"/>
            <a:chExt cx="768" cy="768"/>
          </a:xfrm>
        </p:grpSpPr>
        <p:sp>
          <p:nvSpPr>
            <p:cNvPr id="52255" name="Oval 31"/>
            <p:cNvSpPr>
              <a:spLocks noChangeArrowheads="1"/>
            </p:cNvSpPr>
            <p:nvPr/>
          </p:nvSpPr>
          <p:spPr bwMode="auto">
            <a:xfrm>
              <a:off x="528" y="62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56" name="Oval 32"/>
            <p:cNvSpPr>
              <a:spLocks noChangeArrowheads="1"/>
            </p:cNvSpPr>
            <p:nvPr/>
          </p:nvSpPr>
          <p:spPr bwMode="auto">
            <a:xfrm>
              <a:off x="768" y="62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57" name="Oval 33"/>
            <p:cNvSpPr>
              <a:spLocks noChangeArrowheads="1"/>
            </p:cNvSpPr>
            <p:nvPr/>
          </p:nvSpPr>
          <p:spPr bwMode="auto">
            <a:xfrm>
              <a:off x="1008" y="62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58" name="Oval 34"/>
            <p:cNvSpPr>
              <a:spLocks noChangeArrowheads="1"/>
            </p:cNvSpPr>
            <p:nvPr/>
          </p:nvSpPr>
          <p:spPr bwMode="auto">
            <a:xfrm>
              <a:off x="1248" y="62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59" name="Oval 35"/>
            <p:cNvSpPr>
              <a:spLocks noChangeArrowheads="1"/>
            </p:cNvSpPr>
            <p:nvPr/>
          </p:nvSpPr>
          <p:spPr bwMode="auto">
            <a:xfrm>
              <a:off x="528" y="38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60" name="Oval 36"/>
            <p:cNvSpPr>
              <a:spLocks noChangeArrowheads="1"/>
            </p:cNvSpPr>
            <p:nvPr/>
          </p:nvSpPr>
          <p:spPr bwMode="auto">
            <a:xfrm>
              <a:off x="768" y="38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61" name="Oval 37"/>
            <p:cNvSpPr>
              <a:spLocks noChangeArrowheads="1"/>
            </p:cNvSpPr>
            <p:nvPr/>
          </p:nvSpPr>
          <p:spPr bwMode="auto">
            <a:xfrm>
              <a:off x="1008" y="38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62" name="Oval 38"/>
            <p:cNvSpPr>
              <a:spLocks noChangeArrowheads="1"/>
            </p:cNvSpPr>
            <p:nvPr/>
          </p:nvSpPr>
          <p:spPr bwMode="auto">
            <a:xfrm>
              <a:off x="1248" y="38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63" name="Oval 39"/>
            <p:cNvSpPr>
              <a:spLocks noChangeArrowheads="1"/>
            </p:cNvSpPr>
            <p:nvPr/>
          </p:nvSpPr>
          <p:spPr bwMode="auto">
            <a:xfrm>
              <a:off x="528" y="86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64" name="Oval 40"/>
            <p:cNvSpPr>
              <a:spLocks noChangeArrowheads="1"/>
            </p:cNvSpPr>
            <p:nvPr/>
          </p:nvSpPr>
          <p:spPr bwMode="auto">
            <a:xfrm>
              <a:off x="768" y="86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65" name="Oval 41"/>
            <p:cNvSpPr>
              <a:spLocks noChangeArrowheads="1"/>
            </p:cNvSpPr>
            <p:nvPr/>
          </p:nvSpPr>
          <p:spPr bwMode="auto">
            <a:xfrm>
              <a:off x="1008" y="86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66" name="Oval 42"/>
            <p:cNvSpPr>
              <a:spLocks noChangeArrowheads="1"/>
            </p:cNvSpPr>
            <p:nvPr/>
          </p:nvSpPr>
          <p:spPr bwMode="auto">
            <a:xfrm>
              <a:off x="1248" y="86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67" name="Oval 43"/>
            <p:cNvSpPr>
              <a:spLocks noChangeArrowheads="1"/>
            </p:cNvSpPr>
            <p:nvPr/>
          </p:nvSpPr>
          <p:spPr bwMode="auto">
            <a:xfrm>
              <a:off x="528" y="110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68" name="Oval 44"/>
            <p:cNvSpPr>
              <a:spLocks noChangeArrowheads="1"/>
            </p:cNvSpPr>
            <p:nvPr/>
          </p:nvSpPr>
          <p:spPr bwMode="auto">
            <a:xfrm>
              <a:off x="768" y="110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69" name="Oval 45"/>
            <p:cNvSpPr>
              <a:spLocks noChangeArrowheads="1"/>
            </p:cNvSpPr>
            <p:nvPr/>
          </p:nvSpPr>
          <p:spPr bwMode="auto">
            <a:xfrm>
              <a:off x="1008" y="110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70" name="Oval 46"/>
            <p:cNvSpPr>
              <a:spLocks noChangeArrowheads="1"/>
            </p:cNvSpPr>
            <p:nvPr/>
          </p:nvSpPr>
          <p:spPr bwMode="auto">
            <a:xfrm>
              <a:off x="1248" y="1104"/>
              <a:ext cx="48" cy="48"/>
            </a:xfrm>
            <a:prstGeom prst="ellipse">
              <a:avLst/>
            </a:prstGeom>
            <a:solidFill>
              <a:schemeClr val="bg2"/>
            </a:solidFill>
            <a:ln w="3175">
              <a:solidFill>
                <a:schemeClr val="tx1"/>
              </a:solidFill>
              <a:round/>
              <a:headEnd/>
              <a:tailEnd/>
            </a:ln>
          </p:spPr>
          <p:txBody>
            <a:bodyPr wrap="none" anchor="ctr"/>
            <a:lstStyle/>
            <a:p>
              <a:endParaRPr lang="en-US"/>
            </a:p>
          </p:txBody>
        </p:sp>
      </p:grpSp>
      <p:sp>
        <p:nvSpPr>
          <p:cNvPr id="52271" name="Rectangle 47"/>
          <p:cNvSpPr>
            <a:spLocks noChangeArrowheads="1"/>
          </p:cNvSpPr>
          <p:nvPr/>
        </p:nvSpPr>
        <p:spPr bwMode="auto">
          <a:xfrm>
            <a:off x="2971800" y="8382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72" name="Rectangle 48"/>
          <p:cNvSpPr>
            <a:spLocks noChangeArrowheads="1"/>
          </p:cNvSpPr>
          <p:nvPr/>
        </p:nvSpPr>
        <p:spPr bwMode="auto">
          <a:xfrm>
            <a:off x="2971800" y="1828800"/>
            <a:ext cx="762000" cy="8382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73" name="Rectangle 49"/>
          <p:cNvSpPr>
            <a:spLocks noChangeArrowheads="1"/>
          </p:cNvSpPr>
          <p:nvPr/>
        </p:nvSpPr>
        <p:spPr bwMode="auto">
          <a:xfrm>
            <a:off x="2971800" y="28194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74" name="Rectangle 50"/>
          <p:cNvSpPr>
            <a:spLocks noChangeArrowheads="1"/>
          </p:cNvSpPr>
          <p:nvPr/>
        </p:nvSpPr>
        <p:spPr bwMode="auto">
          <a:xfrm>
            <a:off x="2971800" y="38100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75" name="Rectangle 51"/>
          <p:cNvSpPr>
            <a:spLocks noChangeArrowheads="1"/>
          </p:cNvSpPr>
          <p:nvPr/>
        </p:nvSpPr>
        <p:spPr bwMode="auto">
          <a:xfrm>
            <a:off x="2971800" y="48006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76" name="Rectangle 52"/>
          <p:cNvSpPr>
            <a:spLocks noChangeArrowheads="1"/>
          </p:cNvSpPr>
          <p:nvPr/>
        </p:nvSpPr>
        <p:spPr bwMode="auto">
          <a:xfrm>
            <a:off x="2971800" y="57912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77" name="Rectangle 53"/>
          <p:cNvSpPr>
            <a:spLocks noChangeArrowheads="1"/>
          </p:cNvSpPr>
          <p:nvPr/>
        </p:nvSpPr>
        <p:spPr bwMode="auto">
          <a:xfrm>
            <a:off x="4495800" y="8382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78" name="Rectangle 54"/>
          <p:cNvSpPr>
            <a:spLocks noChangeArrowheads="1"/>
          </p:cNvSpPr>
          <p:nvPr/>
        </p:nvSpPr>
        <p:spPr bwMode="auto">
          <a:xfrm>
            <a:off x="4495800" y="18288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79" name="Rectangle 55"/>
          <p:cNvSpPr>
            <a:spLocks noChangeArrowheads="1"/>
          </p:cNvSpPr>
          <p:nvPr/>
        </p:nvSpPr>
        <p:spPr bwMode="auto">
          <a:xfrm>
            <a:off x="4495800" y="28194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80" name="Rectangle 56"/>
          <p:cNvSpPr>
            <a:spLocks noChangeArrowheads="1"/>
          </p:cNvSpPr>
          <p:nvPr/>
        </p:nvSpPr>
        <p:spPr bwMode="auto">
          <a:xfrm>
            <a:off x="4495800" y="38100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81" name="Rectangle 57"/>
          <p:cNvSpPr>
            <a:spLocks noChangeArrowheads="1"/>
          </p:cNvSpPr>
          <p:nvPr/>
        </p:nvSpPr>
        <p:spPr bwMode="auto">
          <a:xfrm>
            <a:off x="4495800" y="48006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82" name="Rectangle 58"/>
          <p:cNvSpPr>
            <a:spLocks noChangeArrowheads="1"/>
          </p:cNvSpPr>
          <p:nvPr/>
        </p:nvSpPr>
        <p:spPr bwMode="auto">
          <a:xfrm>
            <a:off x="4495800" y="57912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83" name="Rectangle 59"/>
          <p:cNvSpPr>
            <a:spLocks noChangeArrowheads="1"/>
          </p:cNvSpPr>
          <p:nvPr/>
        </p:nvSpPr>
        <p:spPr bwMode="auto">
          <a:xfrm>
            <a:off x="6019800" y="8382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84" name="Rectangle 60"/>
          <p:cNvSpPr>
            <a:spLocks noChangeArrowheads="1"/>
          </p:cNvSpPr>
          <p:nvPr/>
        </p:nvSpPr>
        <p:spPr bwMode="auto">
          <a:xfrm>
            <a:off x="6019800" y="18288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85" name="Rectangle 61"/>
          <p:cNvSpPr>
            <a:spLocks noChangeArrowheads="1"/>
          </p:cNvSpPr>
          <p:nvPr/>
        </p:nvSpPr>
        <p:spPr bwMode="auto">
          <a:xfrm>
            <a:off x="6019800" y="28194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86" name="Rectangle 62"/>
          <p:cNvSpPr>
            <a:spLocks noChangeArrowheads="1"/>
          </p:cNvSpPr>
          <p:nvPr/>
        </p:nvSpPr>
        <p:spPr bwMode="auto">
          <a:xfrm>
            <a:off x="6019800" y="38100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87" name="Rectangle 63"/>
          <p:cNvSpPr>
            <a:spLocks noChangeArrowheads="1"/>
          </p:cNvSpPr>
          <p:nvPr/>
        </p:nvSpPr>
        <p:spPr bwMode="auto">
          <a:xfrm>
            <a:off x="6019800" y="48006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88" name="Rectangle 64"/>
          <p:cNvSpPr>
            <a:spLocks noChangeArrowheads="1"/>
          </p:cNvSpPr>
          <p:nvPr/>
        </p:nvSpPr>
        <p:spPr bwMode="auto">
          <a:xfrm>
            <a:off x="6019800" y="5791200"/>
            <a:ext cx="762000" cy="8382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89" name="Rectangle 65"/>
          <p:cNvSpPr>
            <a:spLocks noChangeArrowheads="1"/>
          </p:cNvSpPr>
          <p:nvPr/>
        </p:nvSpPr>
        <p:spPr bwMode="auto">
          <a:xfrm>
            <a:off x="7543800" y="8382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90" name="Rectangle 66"/>
          <p:cNvSpPr>
            <a:spLocks noChangeArrowheads="1"/>
          </p:cNvSpPr>
          <p:nvPr/>
        </p:nvSpPr>
        <p:spPr bwMode="auto">
          <a:xfrm>
            <a:off x="7543800" y="18288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91" name="Rectangle 67"/>
          <p:cNvSpPr>
            <a:spLocks noChangeArrowheads="1"/>
          </p:cNvSpPr>
          <p:nvPr/>
        </p:nvSpPr>
        <p:spPr bwMode="auto">
          <a:xfrm>
            <a:off x="7543800" y="28194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92" name="Rectangle 68"/>
          <p:cNvSpPr>
            <a:spLocks noChangeArrowheads="1"/>
          </p:cNvSpPr>
          <p:nvPr/>
        </p:nvSpPr>
        <p:spPr bwMode="auto">
          <a:xfrm>
            <a:off x="7543800" y="38100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93" name="Rectangle 69"/>
          <p:cNvSpPr>
            <a:spLocks noChangeArrowheads="1"/>
          </p:cNvSpPr>
          <p:nvPr/>
        </p:nvSpPr>
        <p:spPr bwMode="auto">
          <a:xfrm>
            <a:off x="7543800" y="48006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94" name="Rectangle 70"/>
          <p:cNvSpPr>
            <a:spLocks noChangeArrowheads="1"/>
          </p:cNvSpPr>
          <p:nvPr/>
        </p:nvSpPr>
        <p:spPr bwMode="auto">
          <a:xfrm>
            <a:off x="7543800" y="5791200"/>
            <a:ext cx="762000" cy="8382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95" name="Rectangle 71"/>
          <p:cNvSpPr>
            <a:spLocks noChangeArrowheads="1"/>
          </p:cNvSpPr>
          <p:nvPr/>
        </p:nvSpPr>
        <p:spPr bwMode="auto">
          <a:xfrm>
            <a:off x="1066800" y="5257800"/>
            <a:ext cx="1608659" cy="923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800" dirty="0">
                <a:latin typeface="Calibri"/>
                <a:cs typeface="Calibri"/>
              </a:rPr>
              <a:t>Form an</a:t>
            </a:r>
          </a:p>
          <a:p>
            <a:r>
              <a:rPr lang="en-US" sz="1800" dirty="0">
                <a:latin typeface="Calibri"/>
                <a:cs typeface="Calibri"/>
              </a:rPr>
              <a:t>ensemble from</a:t>
            </a:r>
          </a:p>
          <a:p>
            <a:r>
              <a:rPr lang="en-US" sz="1800" dirty="0">
                <a:latin typeface="Calibri"/>
                <a:cs typeface="Calibri"/>
              </a:rPr>
              <a:t>these</a:t>
            </a:r>
            <a:endParaRPr lang="en-US" dirty="0">
              <a:latin typeface="Calibri"/>
              <a:cs typeface="Calibri"/>
            </a:endParaRPr>
          </a:p>
        </p:txBody>
      </p:sp>
      <p:sp>
        <p:nvSpPr>
          <p:cNvPr id="52296" name="Line 72"/>
          <p:cNvSpPr>
            <a:spLocks noChangeShapeType="1"/>
          </p:cNvSpPr>
          <p:nvPr/>
        </p:nvSpPr>
        <p:spPr bwMode="auto">
          <a:xfrm flipV="1">
            <a:off x="2286000" y="4114800"/>
            <a:ext cx="114300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 name="Rectangle 1"/>
          <p:cNvSpPr/>
          <p:nvPr/>
        </p:nvSpPr>
        <p:spPr>
          <a:xfrm>
            <a:off x="1143000" y="152400"/>
            <a:ext cx="6781800" cy="523220"/>
          </a:xfrm>
          <a:prstGeom prst="rect">
            <a:avLst/>
          </a:prstGeom>
        </p:spPr>
        <p:txBody>
          <a:bodyPr wrap="square">
            <a:spAutoFit/>
          </a:bodyPr>
          <a:lstStyle/>
          <a:p>
            <a:r>
              <a:rPr lang="en-US" sz="2800" dirty="0">
                <a:latin typeface="Calibri"/>
                <a:cs typeface="Calibri"/>
              </a:rPr>
              <a:t>Analog technique for statistical downscaling</a:t>
            </a:r>
          </a:p>
        </p:txBody>
      </p:sp>
    </p:spTree>
    <p:extLst>
      <p:ext uri="{BB962C8B-B14F-4D97-AF65-F5344CB8AC3E}">
        <p14:creationId xmlns:p14="http://schemas.microsoft.com/office/powerpoint/2010/main" val="298996917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Problem with basic analog </a:t>
            </a:r>
            <a:br>
              <a:rPr lang="en-US" dirty="0" smtClean="0"/>
            </a:br>
            <a:r>
              <a:rPr lang="en-US" dirty="0" smtClean="0"/>
              <a:t>reforecast technique</a:t>
            </a:r>
            <a:endParaRPr lang="en-US" dirty="0"/>
          </a:p>
        </p:txBody>
      </p:sp>
      <p:pic>
        <p:nvPicPr>
          <p:cNvPr id="5" name="Picture 4" descr="histogram_meanfcst_DC_Feb.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47" y="1606083"/>
            <a:ext cx="7032752" cy="5079210"/>
          </a:xfrm>
          <a:prstGeom prst="rect">
            <a:avLst/>
          </a:prstGeom>
        </p:spPr>
      </p:pic>
      <p:sp>
        <p:nvSpPr>
          <p:cNvPr id="6" name="TextBox 5"/>
          <p:cNvSpPr txBox="1"/>
          <p:nvPr/>
        </p:nvSpPr>
        <p:spPr>
          <a:xfrm>
            <a:off x="6531429" y="2240643"/>
            <a:ext cx="2435958" cy="3693319"/>
          </a:xfrm>
          <a:prstGeom prst="rect">
            <a:avLst/>
          </a:prstGeom>
          <a:noFill/>
        </p:spPr>
        <p:txBody>
          <a:bodyPr wrap="none" rtlCol="0">
            <a:spAutoFit/>
          </a:bodyPr>
          <a:lstStyle/>
          <a:p>
            <a:r>
              <a:rPr lang="en-US" dirty="0" smtClean="0"/>
              <a:t>Say today’s forecast is </a:t>
            </a:r>
          </a:p>
          <a:p>
            <a:r>
              <a:rPr lang="en-US" dirty="0" smtClean="0"/>
              <a:t>for 20 mm.  There</a:t>
            </a:r>
          </a:p>
          <a:p>
            <a:r>
              <a:rPr lang="en-US" dirty="0" smtClean="0"/>
              <a:t>are more forecasts</a:t>
            </a:r>
          </a:p>
          <a:p>
            <a:r>
              <a:rPr lang="en-US" dirty="0" smtClean="0"/>
              <a:t>slightly less than 20 mm</a:t>
            </a:r>
          </a:p>
          <a:p>
            <a:r>
              <a:rPr lang="en-US" dirty="0" smtClean="0"/>
              <a:t>than slightly more than</a:t>
            </a:r>
          </a:p>
          <a:p>
            <a:r>
              <a:rPr lang="en-US" dirty="0" smtClean="0"/>
              <a:t>20 mm.</a:t>
            </a:r>
          </a:p>
          <a:p>
            <a:endParaRPr lang="en-US" dirty="0"/>
          </a:p>
          <a:p>
            <a:r>
              <a:rPr lang="en-US" dirty="0" smtClean="0"/>
              <a:t>Assuming correlation</a:t>
            </a:r>
          </a:p>
          <a:p>
            <a:r>
              <a:rPr lang="en-US" dirty="0" smtClean="0"/>
              <a:t>between forecast and</a:t>
            </a:r>
          </a:p>
          <a:p>
            <a:r>
              <a:rPr lang="en-US" dirty="0" smtClean="0"/>
              <a:t>observations, analogs</a:t>
            </a:r>
          </a:p>
          <a:p>
            <a:r>
              <a:rPr lang="en-US" dirty="0" smtClean="0"/>
              <a:t>will be biased toward</a:t>
            </a:r>
          </a:p>
          <a:p>
            <a:r>
              <a:rPr lang="en-US" dirty="0" smtClean="0"/>
              <a:t>lower precipitation</a:t>
            </a:r>
          </a:p>
          <a:p>
            <a:r>
              <a:rPr lang="en-US" dirty="0" smtClean="0"/>
              <a:t>amounts.</a:t>
            </a:r>
            <a:endParaRPr lang="en-US" dirty="0"/>
          </a:p>
        </p:txBody>
      </p:sp>
      <p:cxnSp>
        <p:nvCxnSpPr>
          <p:cNvPr id="8" name="Straight Arrow Connector 7"/>
          <p:cNvCxnSpPr/>
          <p:nvPr/>
        </p:nvCxnSpPr>
        <p:spPr>
          <a:xfrm>
            <a:off x="3116692" y="3329214"/>
            <a:ext cx="0" cy="12065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710639" y="3329214"/>
            <a:ext cx="0" cy="916215"/>
          </a:xfrm>
          <a:prstGeom prst="line">
            <a:avLst/>
          </a:prstGeom>
          <a:ln>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3540331" y="3329214"/>
            <a:ext cx="0" cy="1124857"/>
          </a:xfrm>
          <a:prstGeom prst="line">
            <a:avLst/>
          </a:prstGeom>
          <a:ln>
            <a:solidFill>
              <a:srgbClr val="000000"/>
            </a:solidFill>
            <a:prstDash val="dash"/>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DC862565-2F34-2D47-B87A-6CC773EB7A2F}" type="slidenum">
              <a:rPr lang="en-US" smtClean="0"/>
              <a:t>49</a:t>
            </a:fld>
            <a:endParaRPr lang="en-US"/>
          </a:p>
        </p:txBody>
      </p:sp>
    </p:spTree>
    <p:extLst>
      <p:ext uri="{BB962C8B-B14F-4D97-AF65-F5344CB8AC3E}">
        <p14:creationId xmlns:p14="http://schemas.microsoft.com/office/powerpoint/2010/main" val="166886803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0915"/>
          </a:xfrm>
        </p:spPr>
        <p:txBody>
          <a:bodyPr>
            <a:normAutofit fontScale="90000"/>
          </a:bodyPr>
          <a:lstStyle/>
          <a:p>
            <a:r>
              <a:rPr lang="en-US" dirty="0" smtClean="0"/>
              <a:t>Data to be readily available from ESRL</a:t>
            </a:r>
            <a:endParaRPr lang="en-US" dirty="0"/>
          </a:p>
        </p:txBody>
      </p:sp>
      <p:pic>
        <p:nvPicPr>
          <p:cNvPr id="4" name="Picture 3" descr="Screen Shot 2012-05-09 at 11.2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5281" y="7059148"/>
            <a:ext cx="9960621" cy="7799852"/>
          </a:xfrm>
          <a:prstGeom prst="rect">
            <a:avLst/>
          </a:prstGeom>
        </p:spPr>
      </p:pic>
      <p:pic>
        <p:nvPicPr>
          <p:cNvPr id="5" name="Picture 4" descr="Screen Shot 2012-05-09 at 11.2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7681" y="7211548"/>
            <a:ext cx="9960621" cy="7799852"/>
          </a:xfrm>
          <a:prstGeom prst="rect">
            <a:avLst/>
          </a:prstGeom>
        </p:spPr>
      </p:pic>
      <p:pic>
        <p:nvPicPr>
          <p:cNvPr id="6" name="Picture 5" descr="Screen Shot 2012-05-09 at 11.2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90081" y="7363948"/>
            <a:ext cx="9960621" cy="7799852"/>
          </a:xfrm>
          <a:prstGeom prst="rect">
            <a:avLst/>
          </a:prstGeom>
        </p:spPr>
      </p:pic>
      <p:pic>
        <p:nvPicPr>
          <p:cNvPr id="7" name="Picture 6" descr="Screen Shot 2012-05-09 at 11.2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42481" y="7516348"/>
            <a:ext cx="9960621" cy="7799852"/>
          </a:xfrm>
          <a:prstGeom prst="rect">
            <a:avLst/>
          </a:prstGeom>
        </p:spPr>
      </p:pic>
      <p:pic>
        <p:nvPicPr>
          <p:cNvPr id="8" name="Picture 7" descr="Untitled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054" y="1133056"/>
            <a:ext cx="6231218" cy="4882073"/>
          </a:xfrm>
          <a:prstGeom prst="rect">
            <a:avLst/>
          </a:prstGeom>
        </p:spPr>
      </p:pic>
      <p:sp>
        <p:nvSpPr>
          <p:cNvPr id="9" name="TextBox 8"/>
          <p:cNvSpPr txBox="1"/>
          <p:nvPr/>
        </p:nvSpPr>
        <p:spPr>
          <a:xfrm>
            <a:off x="1474054" y="6261882"/>
            <a:ext cx="2557110" cy="369332"/>
          </a:xfrm>
          <a:prstGeom prst="rect">
            <a:avLst/>
          </a:prstGeom>
          <a:noFill/>
        </p:spPr>
        <p:txBody>
          <a:bodyPr wrap="none" rtlCol="0">
            <a:spAutoFit/>
          </a:bodyPr>
          <a:lstStyle/>
          <a:p>
            <a:r>
              <a:rPr lang="en-US" dirty="0" smtClean="0"/>
              <a:t>Also: hurricane track files</a:t>
            </a:r>
            <a:endParaRPr lang="en-US" dirty="0"/>
          </a:p>
        </p:txBody>
      </p:sp>
      <p:sp>
        <p:nvSpPr>
          <p:cNvPr id="3" name="Slide Number Placeholder 2"/>
          <p:cNvSpPr>
            <a:spLocks noGrp="1"/>
          </p:cNvSpPr>
          <p:nvPr>
            <p:ph type="sldNum" sz="quarter" idx="12"/>
          </p:nvPr>
        </p:nvSpPr>
        <p:spPr/>
        <p:txBody>
          <a:bodyPr/>
          <a:lstStyle/>
          <a:p>
            <a:fld id="{DC862565-2F34-2D47-B87A-6CC773EB7A2F}" type="slidenum">
              <a:rPr lang="en-US" smtClean="0"/>
              <a:t>5</a:t>
            </a:fld>
            <a:endParaRPr lang="en-US"/>
          </a:p>
        </p:txBody>
      </p:sp>
    </p:spTree>
    <p:extLst>
      <p:ext uri="{BB962C8B-B14F-4D97-AF65-F5344CB8AC3E}">
        <p14:creationId xmlns:p14="http://schemas.microsoft.com/office/powerpoint/2010/main" val="323513924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“Rank” analog procedure</a:t>
            </a:r>
            <a:endParaRPr lang="en-US" dirty="0"/>
          </a:p>
        </p:txBody>
      </p:sp>
      <p:sp>
        <p:nvSpPr>
          <p:cNvPr id="3" name="Content Placeholder 2"/>
          <p:cNvSpPr>
            <a:spLocks noGrp="1"/>
          </p:cNvSpPr>
          <p:nvPr>
            <p:ph idx="1"/>
          </p:nvPr>
        </p:nvSpPr>
        <p:spPr/>
        <p:txBody>
          <a:bodyPr/>
          <a:lstStyle/>
          <a:p>
            <a:r>
              <a:rPr lang="en-US" dirty="0" smtClean="0"/>
              <a:t>Convert precipitation forecast time series to ranks:</a:t>
            </a:r>
          </a:p>
          <a:p>
            <a:pPr marL="0" indent="0">
              <a:buNone/>
            </a:pPr>
            <a:endParaRPr lang="en-US" dirty="0" smtClean="0"/>
          </a:p>
          <a:p>
            <a:pPr marL="0" indent="0">
              <a:buNone/>
            </a:pPr>
            <a:r>
              <a:rPr lang="en-US" sz="1600" dirty="0" smtClean="0">
                <a:latin typeface="Courier"/>
                <a:cs typeface="Courier"/>
              </a:rPr>
              <a:t>x   = [0,   0,    7, 15,   1,  3, 6, 4,   1, 2, 12, 5, 6, </a:t>
            </a:r>
            <a:r>
              <a:rPr lang="en-US" sz="1600" dirty="0" smtClean="0">
                <a:solidFill>
                  <a:srgbClr val="FF0000"/>
                </a:solidFill>
                <a:latin typeface="Courier"/>
                <a:cs typeface="Courier"/>
              </a:rPr>
              <a:t>8</a:t>
            </a:r>
            <a:r>
              <a:rPr lang="en-US" sz="1600" dirty="0" smtClean="0">
                <a:latin typeface="Courier"/>
                <a:cs typeface="Courier"/>
              </a:rPr>
              <a:t>]</a:t>
            </a:r>
          </a:p>
          <a:p>
            <a:pPr marL="0" indent="0">
              <a:buNone/>
            </a:pPr>
            <a:endParaRPr lang="en-US" sz="1600" dirty="0" smtClean="0">
              <a:latin typeface="Courier"/>
              <a:cs typeface="Courier"/>
            </a:endParaRPr>
          </a:p>
          <a:p>
            <a:pPr marL="0" indent="0">
              <a:buNone/>
            </a:pPr>
            <a:r>
              <a:rPr lang="en-US" sz="1600" dirty="0" smtClean="0">
                <a:latin typeface="Courier"/>
                <a:cs typeface="Courier"/>
              </a:rPr>
              <a:t>x(r)= [1.5, 1.5, 11, 14, 3.5,  6, 9, 7, 3.5, 5, 13, 8,10,</a:t>
            </a:r>
            <a:r>
              <a:rPr lang="en-US" sz="1600" dirty="0" smtClean="0">
                <a:solidFill>
                  <a:srgbClr val="FF0000"/>
                </a:solidFill>
                <a:latin typeface="Courier"/>
                <a:cs typeface="Courier"/>
              </a:rPr>
              <a:t>12</a:t>
            </a:r>
            <a:r>
              <a:rPr lang="en-US" sz="1600" dirty="0" smtClean="0">
                <a:latin typeface="Courier"/>
                <a:cs typeface="Courier"/>
              </a:rPr>
              <a:t>] </a:t>
            </a:r>
            <a:endParaRPr lang="en-US" sz="1600" dirty="0">
              <a:latin typeface="Courier"/>
              <a:cs typeface="Courier"/>
            </a:endParaRPr>
          </a:p>
        </p:txBody>
      </p:sp>
      <p:sp>
        <p:nvSpPr>
          <p:cNvPr id="4" name="TextBox 3"/>
          <p:cNvSpPr txBox="1"/>
          <p:nvPr/>
        </p:nvSpPr>
        <p:spPr>
          <a:xfrm>
            <a:off x="7302204" y="2473712"/>
            <a:ext cx="867921" cy="369332"/>
          </a:xfrm>
          <a:prstGeom prst="rect">
            <a:avLst/>
          </a:prstGeom>
          <a:noFill/>
        </p:spPr>
        <p:txBody>
          <a:bodyPr wrap="none" rtlCol="0">
            <a:spAutoFit/>
          </a:bodyPr>
          <a:lstStyle/>
          <a:p>
            <a:r>
              <a:rPr lang="en-US" dirty="0" smtClean="0">
                <a:solidFill>
                  <a:srgbClr val="FF0000"/>
                </a:solidFill>
              </a:rPr>
              <a:t>today’s </a:t>
            </a:r>
            <a:endParaRPr lang="en-US" dirty="0">
              <a:solidFill>
                <a:srgbClr val="FF0000"/>
              </a:solidFill>
            </a:endParaRPr>
          </a:p>
        </p:txBody>
      </p:sp>
      <p:cxnSp>
        <p:nvCxnSpPr>
          <p:cNvPr id="6" name="Straight Arrow Connector 5"/>
          <p:cNvCxnSpPr/>
          <p:nvPr/>
        </p:nvCxnSpPr>
        <p:spPr>
          <a:xfrm flipH="1">
            <a:off x="7667786" y="2871617"/>
            <a:ext cx="75826" cy="27484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 name="Slide Number Placeholder 4"/>
          <p:cNvSpPr>
            <a:spLocks noGrp="1"/>
          </p:cNvSpPr>
          <p:nvPr>
            <p:ph type="sldNum" sz="quarter" idx="12"/>
          </p:nvPr>
        </p:nvSpPr>
        <p:spPr/>
        <p:txBody>
          <a:bodyPr/>
          <a:lstStyle/>
          <a:p>
            <a:fld id="{DC862565-2F34-2D47-B87A-6CC773EB7A2F}" type="slidenum">
              <a:rPr lang="en-US" smtClean="0"/>
              <a:t>50</a:t>
            </a:fld>
            <a:endParaRPr lang="en-US"/>
          </a:p>
        </p:txBody>
      </p:sp>
    </p:spTree>
    <p:extLst>
      <p:ext uri="{BB962C8B-B14F-4D97-AF65-F5344CB8AC3E}">
        <p14:creationId xmlns:p14="http://schemas.microsoft.com/office/powerpoint/2010/main" val="28036265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“Rank” analog procedure</a:t>
            </a:r>
            <a:endParaRPr lang="en-US" dirty="0"/>
          </a:p>
        </p:txBody>
      </p:sp>
      <p:sp>
        <p:nvSpPr>
          <p:cNvPr id="3" name="Content Placeholder 2"/>
          <p:cNvSpPr>
            <a:spLocks noGrp="1"/>
          </p:cNvSpPr>
          <p:nvPr>
            <p:ph idx="1"/>
          </p:nvPr>
        </p:nvSpPr>
        <p:spPr/>
        <p:txBody>
          <a:bodyPr/>
          <a:lstStyle/>
          <a:p>
            <a:r>
              <a:rPr lang="en-US" dirty="0" smtClean="0"/>
              <a:t>Convert precipitation forecast time series to ranks:</a:t>
            </a:r>
          </a:p>
          <a:p>
            <a:pPr marL="0" indent="0">
              <a:buNone/>
            </a:pPr>
            <a:endParaRPr lang="en-US" dirty="0" smtClean="0"/>
          </a:p>
          <a:p>
            <a:pPr marL="0" indent="0">
              <a:buNone/>
            </a:pPr>
            <a:r>
              <a:rPr lang="en-US" sz="1600" dirty="0" smtClean="0">
                <a:latin typeface="Courier"/>
                <a:cs typeface="Courier"/>
              </a:rPr>
              <a:t>x   = [0,   0,    7, 15,   1,  3, 6, 4,   1, 2, 12, 5, 6, </a:t>
            </a:r>
            <a:r>
              <a:rPr lang="en-US" sz="1600" dirty="0" smtClean="0">
                <a:solidFill>
                  <a:srgbClr val="FF0000"/>
                </a:solidFill>
                <a:latin typeface="Courier"/>
                <a:cs typeface="Courier"/>
              </a:rPr>
              <a:t>8</a:t>
            </a:r>
            <a:r>
              <a:rPr lang="en-US" sz="1600" dirty="0" smtClean="0">
                <a:latin typeface="Courier"/>
                <a:cs typeface="Courier"/>
              </a:rPr>
              <a:t>]</a:t>
            </a:r>
          </a:p>
          <a:p>
            <a:pPr marL="0" indent="0">
              <a:buNone/>
            </a:pPr>
            <a:endParaRPr lang="en-US" sz="1600" dirty="0" smtClean="0">
              <a:latin typeface="Courier"/>
              <a:cs typeface="Courier"/>
            </a:endParaRPr>
          </a:p>
          <a:p>
            <a:pPr marL="0" indent="0">
              <a:buNone/>
            </a:pPr>
            <a:r>
              <a:rPr lang="en-US" sz="1600" dirty="0" smtClean="0">
                <a:latin typeface="Courier"/>
                <a:cs typeface="Courier"/>
              </a:rPr>
              <a:t>x(r)= [1.5, 1.5, 11, 14, 3.5,  6, 9, 7, 3.5, 5, 13, 8,10,</a:t>
            </a:r>
            <a:r>
              <a:rPr lang="en-US" sz="1600" dirty="0" smtClean="0">
                <a:solidFill>
                  <a:srgbClr val="FF0000"/>
                </a:solidFill>
                <a:latin typeface="Courier"/>
                <a:cs typeface="Courier"/>
              </a:rPr>
              <a:t>12</a:t>
            </a:r>
            <a:r>
              <a:rPr lang="en-US" sz="1600" dirty="0" smtClean="0">
                <a:latin typeface="Courier"/>
                <a:cs typeface="Courier"/>
              </a:rPr>
              <a:t>] </a:t>
            </a:r>
            <a:endParaRPr lang="en-US" sz="1600" dirty="0">
              <a:latin typeface="Courier"/>
              <a:cs typeface="Courier"/>
            </a:endParaRPr>
          </a:p>
        </p:txBody>
      </p:sp>
      <p:sp>
        <p:nvSpPr>
          <p:cNvPr id="4" name="TextBox 3"/>
          <p:cNvSpPr txBox="1"/>
          <p:nvPr/>
        </p:nvSpPr>
        <p:spPr>
          <a:xfrm>
            <a:off x="7302204" y="2473712"/>
            <a:ext cx="867921" cy="369332"/>
          </a:xfrm>
          <a:prstGeom prst="rect">
            <a:avLst/>
          </a:prstGeom>
          <a:noFill/>
        </p:spPr>
        <p:txBody>
          <a:bodyPr wrap="none" rtlCol="0">
            <a:spAutoFit/>
          </a:bodyPr>
          <a:lstStyle/>
          <a:p>
            <a:r>
              <a:rPr lang="en-US" dirty="0" smtClean="0">
                <a:solidFill>
                  <a:srgbClr val="FF0000"/>
                </a:solidFill>
              </a:rPr>
              <a:t>today’s </a:t>
            </a:r>
            <a:endParaRPr lang="en-US" dirty="0">
              <a:solidFill>
                <a:srgbClr val="FF0000"/>
              </a:solidFill>
            </a:endParaRPr>
          </a:p>
        </p:txBody>
      </p:sp>
      <p:cxnSp>
        <p:nvCxnSpPr>
          <p:cNvPr id="6" name="Straight Arrow Connector 5"/>
          <p:cNvCxnSpPr/>
          <p:nvPr/>
        </p:nvCxnSpPr>
        <p:spPr>
          <a:xfrm flipH="1">
            <a:off x="7667786" y="2871617"/>
            <a:ext cx="75826" cy="27484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2578044" y="3146458"/>
            <a:ext cx="454949" cy="1307865"/>
          </a:xfrm>
          <a:prstGeom prst="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7074729" y="3146458"/>
            <a:ext cx="454949" cy="1307865"/>
          </a:xfrm>
          <a:prstGeom prst="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68686" y="5098779"/>
            <a:ext cx="7942651" cy="369332"/>
          </a:xfrm>
          <a:prstGeom prst="rect">
            <a:avLst/>
          </a:prstGeom>
          <a:noFill/>
        </p:spPr>
        <p:txBody>
          <a:bodyPr wrap="square" rtlCol="0">
            <a:spAutoFit/>
          </a:bodyPr>
          <a:lstStyle/>
          <a:p>
            <a:r>
              <a:rPr lang="en-US" dirty="0" smtClean="0">
                <a:solidFill>
                  <a:srgbClr val="008000"/>
                </a:solidFill>
              </a:rPr>
              <a:t>with standard analog, these would be the two forecasts with the closest values.</a:t>
            </a:r>
            <a:endParaRPr lang="en-US" dirty="0">
              <a:solidFill>
                <a:srgbClr val="008000"/>
              </a:solidFill>
            </a:endParaRPr>
          </a:p>
        </p:txBody>
      </p:sp>
      <p:cxnSp>
        <p:nvCxnSpPr>
          <p:cNvPr id="9" name="Straight Arrow Connector 8"/>
          <p:cNvCxnSpPr/>
          <p:nvPr/>
        </p:nvCxnSpPr>
        <p:spPr>
          <a:xfrm flipV="1">
            <a:off x="5051829" y="3402345"/>
            <a:ext cx="2179964" cy="1696435"/>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2862387" y="3554745"/>
            <a:ext cx="1563887" cy="1544034"/>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0" name="Slide Number Placeholder 9"/>
          <p:cNvSpPr>
            <a:spLocks noGrp="1"/>
          </p:cNvSpPr>
          <p:nvPr>
            <p:ph type="sldNum" sz="quarter" idx="12"/>
          </p:nvPr>
        </p:nvSpPr>
        <p:spPr/>
        <p:txBody>
          <a:bodyPr/>
          <a:lstStyle/>
          <a:p>
            <a:fld id="{DC862565-2F34-2D47-B87A-6CC773EB7A2F}" type="slidenum">
              <a:rPr lang="en-US" smtClean="0"/>
              <a:t>51</a:t>
            </a:fld>
            <a:endParaRPr lang="en-US"/>
          </a:p>
        </p:txBody>
      </p:sp>
    </p:spTree>
    <p:extLst>
      <p:ext uri="{BB962C8B-B14F-4D97-AF65-F5344CB8AC3E}">
        <p14:creationId xmlns:p14="http://schemas.microsoft.com/office/powerpoint/2010/main" val="378741457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“Rank” analog procedure</a:t>
            </a:r>
            <a:endParaRPr lang="en-US" dirty="0"/>
          </a:p>
        </p:txBody>
      </p:sp>
      <p:sp>
        <p:nvSpPr>
          <p:cNvPr id="3" name="Content Placeholder 2"/>
          <p:cNvSpPr>
            <a:spLocks noGrp="1"/>
          </p:cNvSpPr>
          <p:nvPr>
            <p:ph idx="1"/>
          </p:nvPr>
        </p:nvSpPr>
        <p:spPr/>
        <p:txBody>
          <a:bodyPr/>
          <a:lstStyle/>
          <a:p>
            <a:r>
              <a:rPr lang="en-US" dirty="0" smtClean="0"/>
              <a:t>Convert precipitation forecast time series to ranks:</a:t>
            </a:r>
          </a:p>
          <a:p>
            <a:pPr marL="0" indent="0">
              <a:buNone/>
            </a:pPr>
            <a:endParaRPr lang="en-US" dirty="0" smtClean="0"/>
          </a:p>
          <a:p>
            <a:pPr marL="0" indent="0">
              <a:buNone/>
            </a:pPr>
            <a:r>
              <a:rPr lang="en-US" sz="1600" dirty="0" smtClean="0">
                <a:latin typeface="Courier"/>
                <a:cs typeface="Courier"/>
              </a:rPr>
              <a:t>x   = [0,   0,    7, 15,   1,  3, 6, 4,   1, 2, 12, 5, 6, </a:t>
            </a:r>
            <a:r>
              <a:rPr lang="en-US" sz="1600" dirty="0" smtClean="0">
                <a:solidFill>
                  <a:srgbClr val="FF0000"/>
                </a:solidFill>
                <a:latin typeface="Courier"/>
                <a:cs typeface="Courier"/>
              </a:rPr>
              <a:t>8</a:t>
            </a:r>
            <a:r>
              <a:rPr lang="en-US" sz="1600" dirty="0" smtClean="0">
                <a:latin typeface="Courier"/>
                <a:cs typeface="Courier"/>
              </a:rPr>
              <a:t>]</a:t>
            </a:r>
          </a:p>
          <a:p>
            <a:pPr marL="0" indent="0">
              <a:buNone/>
            </a:pPr>
            <a:endParaRPr lang="en-US" sz="1600" dirty="0" smtClean="0">
              <a:latin typeface="Courier"/>
              <a:cs typeface="Courier"/>
            </a:endParaRPr>
          </a:p>
          <a:p>
            <a:pPr marL="0" indent="0">
              <a:buNone/>
            </a:pPr>
            <a:r>
              <a:rPr lang="en-US" sz="1600" dirty="0" smtClean="0">
                <a:latin typeface="Courier"/>
                <a:cs typeface="Courier"/>
              </a:rPr>
              <a:t>x(r)= [1.5, 1.5, 11, 14, 3.5,  6, 9, 7, 3.5, 5, 13, 8,10,</a:t>
            </a:r>
            <a:r>
              <a:rPr lang="en-US" sz="1600" dirty="0" smtClean="0">
                <a:solidFill>
                  <a:srgbClr val="FF0000"/>
                </a:solidFill>
                <a:latin typeface="Courier"/>
                <a:cs typeface="Courier"/>
              </a:rPr>
              <a:t>12</a:t>
            </a:r>
            <a:r>
              <a:rPr lang="en-US" sz="1600" dirty="0" smtClean="0">
                <a:latin typeface="Courier"/>
                <a:cs typeface="Courier"/>
              </a:rPr>
              <a:t>] </a:t>
            </a:r>
            <a:endParaRPr lang="en-US" sz="1600" dirty="0">
              <a:latin typeface="Courier"/>
              <a:cs typeface="Courier"/>
            </a:endParaRPr>
          </a:p>
        </p:txBody>
      </p:sp>
      <p:sp>
        <p:nvSpPr>
          <p:cNvPr id="4" name="TextBox 3"/>
          <p:cNvSpPr txBox="1"/>
          <p:nvPr/>
        </p:nvSpPr>
        <p:spPr>
          <a:xfrm>
            <a:off x="7302204" y="2473712"/>
            <a:ext cx="867921" cy="369332"/>
          </a:xfrm>
          <a:prstGeom prst="rect">
            <a:avLst/>
          </a:prstGeom>
          <a:noFill/>
        </p:spPr>
        <p:txBody>
          <a:bodyPr wrap="none" rtlCol="0">
            <a:spAutoFit/>
          </a:bodyPr>
          <a:lstStyle/>
          <a:p>
            <a:r>
              <a:rPr lang="en-US" dirty="0" smtClean="0">
                <a:solidFill>
                  <a:srgbClr val="FF0000"/>
                </a:solidFill>
              </a:rPr>
              <a:t>today’s </a:t>
            </a:r>
            <a:endParaRPr lang="en-US" dirty="0">
              <a:solidFill>
                <a:srgbClr val="FF0000"/>
              </a:solidFill>
            </a:endParaRPr>
          </a:p>
        </p:txBody>
      </p:sp>
      <p:cxnSp>
        <p:nvCxnSpPr>
          <p:cNvPr id="6" name="Straight Arrow Connector 5"/>
          <p:cNvCxnSpPr/>
          <p:nvPr/>
        </p:nvCxnSpPr>
        <p:spPr>
          <a:xfrm flipH="1">
            <a:off x="7667786" y="2871617"/>
            <a:ext cx="75826" cy="27484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2578044" y="3146458"/>
            <a:ext cx="454949" cy="1307865"/>
          </a:xfrm>
          <a:prstGeom prst="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307002" y="3118789"/>
            <a:ext cx="454949" cy="1307865"/>
          </a:xfrm>
          <a:prstGeom prst="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68686" y="5098779"/>
            <a:ext cx="7942651" cy="369332"/>
          </a:xfrm>
          <a:prstGeom prst="rect">
            <a:avLst/>
          </a:prstGeom>
          <a:noFill/>
        </p:spPr>
        <p:txBody>
          <a:bodyPr wrap="square" rtlCol="0">
            <a:spAutoFit/>
          </a:bodyPr>
          <a:lstStyle/>
          <a:p>
            <a:r>
              <a:rPr lang="en-US" dirty="0" smtClean="0">
                <a:solidFill>
                  <a:srgbClr val="008000"/>
                </a:solidFill>
              </a:rPr>
              <a:t>with rank analog, these would be the two forecasts with the closest ranks.</a:t>
            </a:r>
            <a:endParaRPr lang="en-US" dirty="0">
              <a:solidFill>
                <a:srgbClr val="008000"/>
              </a:solidFill>
            </a:endParaRPr>
          </a:p>
        </p:txBody>
      </p:sp>
      <p:cxnSp>
        <p:nvCxnSpPr>
          <p:cNvPr id="9" name="Straight Arrow Connector 8"/>
          <p:cNvCxnSpPr/>
          <p:nvPr/>
        </p:nvCxnSpPr>
        <p:spPr>
          <a:xfrm flipV="1">
            <a:off x="5051829" y="4207914"/>
            <a:ext cx="1255173" cy="890867"/>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2777084" y="4094187"/>
            <a:ext cx="1649191" cy="1004592"/>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0" name="Slide Number Placeholder 9"/>
          <p:cNvSpPr>
            <a:spLocks noGrp="1"/>
          </p:cNvSpPr>
          <p:nvPr>
            <p:ph type="sldNum" sz="quarter" idx="12"/>
          </p:nvPr>
        </p:nvSpPr>
        <p:spPr/>
        <p:txBody>
          <a:bodyPr/>
          <a:lstStyle/>
          <a:p>
            <a:fld id="{DC862565-2F34-2D47-B87A-6CC773EB7A2F}" type="slidenum">
              <a:rPr lang="en-US" smtClean="0"/>
              <a:t>52</a:t>
            </a:fld>
            <a:endParaRPr lang="en-US"/>
          </a:p>
        </p:txBody>
      </p:sp>
    </p:spTree>
    <p:extLst>
      <p:ext uri="{BB962C8B-B14F-4D97-AF65-F5344CB8AC3E}">
        <p14:creationId xmlns:p14="http://schemas.microsoft.com/office/powerpoint/2010/main" val="183005895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Rank analog calibration details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24-h accumulated precipitation, validated on NARR grid (~32 km) over CONUS, 1985-2009.</a:t>
            </a:r>
          </a:p>
          <a:p>
            <a:r>
              <a:rPr lang="en-US" dirty="0" smtClean="0"/>
              <a:t>Rank analog approach: at each grid point in CONUS, using that grid point and +/- 3 surrounding grid points in N-S, E-W direction, find dates of 75 past forecasts that are closest in average precipitation rank of ensemble mean forecast.  Make probabilistic forecasts from analyzed NARR precipitation data on dates of those 75 analogs.</a:t>
            </a:r>
          </a:p>
          <a:p>
            <a:r>
              <a:rPr lang="en-US" dirty="0" smtClean="0"/>
              <a:t>(Conventionally calculated) Brier Skill Scores, reliability diagrams, etc.  NARR again used for verification.</a:t>
            </a:r>
            <a:endParaRPr lang="en-US" dirty="0"/>
          </a:p>
        </p:txBody>
      </p:sp>
      <p:sp>
        <p:nvSpPr>
          <p:cNvPr id="4" name="Slide Number Placeholder 3"/>
          <p:cNvSpPr>
            <a:spLocks noGrp="1"/>
          </p:cNvSpPr>
          <p:nvPr>
            <p:ph type="sldNum" sz="quarter" idx="12"/>
          </p:nvPr>
        </p:nvSpPr>
        <p:spPr/>
        <p:txBody>
          <a:bodyPr/>
          <a:lstStyle/>
          <a:p>
            <a:fld id="{DC862565-2F34-2D47-B87A-6CC773EB7A2F}" type="slidenum">
              <a:rPr lang="en-US" smtClean="0"/>
              <a:t>53</a:t>
            </a:fld>
            <a:endParaRPr lang="en-US"/>
          </a:p>
        </p:txBody>
      </p:sp>
    </p:spTree>
    <p:extLst>
      <p:ext uri="{BB962C8B-B14F-4D97-AF65-F5344CB8AC3E}">
        <p14:creationId xmlns:p14="http://schemas.microsoft.com/office/powerpoint/2010/main" val="291862737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smtClean="0">
                <a:solidFill>
                  <a:srgbClr val="FF0000"/>
                </a:solidFill>
              </a:rPr>
              <a:t>Regional Reforecast with ARW v3.4</a:t>
            </a:r>
            <a:endParaRPr lang="en-US" b="1" dirty="0">
              <a:solidFill>
                <a:srgbClr val="FF0000"/>
              </a:solidFill>
            </a:endParaRPr>
          </a:p>
        </p:txBody>
      </p:sp>
      <p:sp>
        <p:nvSpPr>
          <p:cNvPr id="3" name="Content Placeholder 2"/>
          <p:cNvSpPr>
            <a:spLocks noGrp="1"/>
          </p:cNvSpPr>
          <p:nvPr>
            <p:ph idx="1"/>
          </p:nvPr>
        </p:nvSpPr>
        <p:spPr>
          <a:xfrm>
            <a:off x="304800" y="1143000"/>
            <a:ext cx="8610600" cy="5486400"/>
          </a:xfrm>
        </p:spPr>
        <p:txBody>
          <a:bodyPr>
            <a:normAutofit fontScale="70000" lnSpcReduction="20000"/>
          </a:bodyPr>
          <a:lstStyle/>
          <a:p>
            <a:r>
              <a:rPr lang="en-US" b="1" dirty="0" smtClean="0"/>
              <a:t>2-way nested simulation 36-, 12- and 4-km with 36 vertical levels</a:t>
            </a:r>
          </a:p>
          <a:p>
            <a:pPr lvl="1"/>
            <a:r>
              <a:rPr lang="en-US" b="1" dirty="0" smtClean="0"/>
              <a:t>12- and 4-km moving nests</a:t>
            </a:r>
          </a:p>
          <a:p>
            <a:r>
              <a:rPr lang="en-US" b="1" dirty="0" smtClean="0"/>
              <a:t>Time step: 180, 60, and 20 s</a:t>
            </a:r>
          </a:p>
          <a:p>
            <a:r>
              <a:rPr lang="en-US" b="1" dirty="0" smtClean="0"/>
              <a:t>Initial and boundary condition: GFS reforecast ensemble member</a:t>
            </a:r>
          </a:p>
          <a:p>
            <a:r>
              <a:rPr lang="en-US" b="1" dirty="0" err="1" smtClean="0"/>
              <a:t>Tiedtke</a:t>
            </a:r>
            <a:r>
              <a:rPr lang="en-US" b="1" dirty="0"/>
              <a:t> </a:t>
            </a:r>
            <a:r>
              <a:rPr lang="en-US" b="1" dirty="0" smtClean="0"/>
              <a:t>cumulus scheme on 36 and 12 km; explicit on 4 km</a:t>
            </a:r>
          </a:p>
          <a:p>
            <a:r>
              <a:rPr lang="en-US" b="1" dirty="0" smtClean="0"/>
              <a:t>YSU PBL scheme</a:t>
            </a:r>
          </a:p>
          <a:p>
            <a:r>
              <a:rPr lang="en-US" b="1" dirty="0" smtClean="0"/>
              <a:t>HYCOM ocean analysis</a:t>
            </a:r>
          </a:p>
          <a:p>
            <a:r>
              <a:rPr lang="en-US" b="1" dirty="0" smtClean="0"/>
              <a:t>WSM6 microphysics</a:t>
            </a:r>
          </a:p>
          <a:p>
            <a:r>
              <a:rPr lang="en-US" b="1" dirty="0" smtClean="0"/>
              <a:t>Noah land surface</a:t>
            </a:r>
          </a:p>
          <a:p>
            <a:r>
              <a:rPr lang="en-US" b="1" dirty="0" smtClean="0"/>
              <a:t>2D </a:t>
            </a:r>
            <a:r>
              <a:rPr lang="en-US" b="1" dirty="0" err="1" smtClean="0"/>
              <a:t>Smagorinsky</a:t>
            </a:r>
            <a:r>
              <a:rPr lang="en-US" b="1" dirty="0" smtClean="0"/>
              <a:t> turbulence scheme</a:t>
            </a:r>
          </a:p>
          <a:p>
            <a:r>
              <a:rPr lang="en-US" b="1" dirty="0" smtClean="0"/>
              <a:t>Goddard shortwave radiation</a:t>
            </a:r>
          </a:p>
          <a:p>
            <a:r>
              <a:rPr lang="en-US" b="1" dirty="0" smtClean="0"/>
              <a:t>RRTM </a:t>
            </a:r>
            <a:r>
              <a:rPr lang="en-US" b="1" dirty="0" err="1" smtClean="0"/>
              <a:t>longwave</a:t>
            </a:r>
            <a:r>
              <a:rPr lang="en-US" b="1" dirty="0" smtClean="0"/>
              <a:t> radiation</a:t>
            </a:r>
          </a:p>
          <a:p>
            <a:r>
              <a:rPr lang="en-US" b="1" dirty="0" smtClean="0"/>
              <a:t>Second order diffusion</a:t>
            </a:r>
          </a:p>
          <a:p>
            <a:r>
              <a:rPr lang="en-US" b="1" dirty="0" smtClean="0"/>
              <a:t>Positive definite scalar advection</a:t>
            </a:r>
          </a:p>
          <a:p>
            <a:r>
              <a:rPr lang="en-US" b="1" dirty="0" err="1" smtClean="0"/>
              <a:t>Donelan</a:t>
            </a:r>
            <a:r>
              <a:rPr lang="en-US" b="1" dirty="0" smtClean="0"/>
              <a:t> wind-dependent drag formulation</a:t>
            </a:r>
          </a:p>
          <a:p>
            <a:r>
              <a:rPr lang="en-US" b="1" dirty="0" smtClean="0"/>
              <a:t>Garratt wind-dependent enthalpy surface fluxes</a:t>
            </a:r>
            <a:endParaRPr lang="en-US" b="1" dirty="0"/>
          </a:p>
        </p:txBody>
      </p:sp>
      <p:sp>
        <p:nvSpPr>
          <p:cNvPr id="4" name="Slide Number Placeholder 3"/>
          <p:cNvSpPr>
            <a:spLocks noGrp="1"/>
          </p:cNvSpPr>
          <p:nvPr>
            <p:ph type="sldNum" sz="quarter" idx="12"/>
          </p:nvPr>
        </p:nvSpPr>
        <p:spPr/>
        <p:txBody>
          <a:bodyPr/>
          <a:lstStyle/>
          <a:p>
            <a:fld id="{DC862565-2F34-2D47-B87A-6CC773EB7A2F}" type="slidenum">
              <a:rPr lang="en-US" smtClean="0"/>
              <a:t>54</a:t>
            </a:fld>
            <a:endParaRPr lang="en-US"/>
          </a:p>
        </p:txBody>
      </p:sp>
    </p:spTree>
    <p:extLst>
      <p:ext uri="{BB962C8B-B14F-4D97-AF65-F5344CB8AC3E}">
        <p14:creationId xmlns:p14="http://schemas.microsoft.com/office/powerpoint/2010/main" val="5524638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strack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8082" y="211783"/>
            <a:ext cx="5640006" cy="3630061"/>
          </a:xfrm>
          <a:prstGeom prst="rect">
            <a:avLst/>
          </a:prstGeom>
          <a:ln w="19050" cmpd="sng">
            <a:solidFill>
              <a:schemeClr val="tx1"/>
            </a:solidFill>
          </a:ln>
          <a:effectLst/>
        </p:spPr>
      </p:pic>
      <p:pic>
        <p:nvPicPr>
          <p:cNvPr id="5" name="Picture 4" descr="gfs-mslp-timeser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826" y="3957119"/>
            <a:ext cx="4072948" cy="2675998"/>
          </a:xfrm>
          <a:prstGeom prst="rect">
            <a:avLst/>
          </a:prstGeom>
        </p:spPr>
      </p:pic>
      <p:pic>
        <p:nvPicPr>
          <p:cNvPr id="6" name="Picture 5" descr="gfs-intensity-timeseri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1941" y="3966458"/>
            <a:ext cx="4080918" cy="2677655"/>
          </a:xfrm>
          <a:prstGeom prst="rect">
            <a:avLst/>
          </a:prstGeom>
        </p:spPr>
      </p:pic>
      <p:sp>
        <p:nvSpPr>
          <p:cNvPr id="7" name="TextBox 6"/>
          <p:cNvSpPr txBox="1"/>
          <p:nvPr/>
        </p:nvSpPr>
        <p:spPr>
          <a:xfrm>
            <a:off x="84040" y="318697"/>
            <a:ext cx="2560392" cy="1754327"/>
          </a:xfrm>
          <a:prstGeom prst="rect">
            <a:avLst/>
          </a:prstGeom>
          <a:noFill/>
        </p:spPr>
        <p:txBody>
          <a:bodyPr wrap="none" rtlCol="0">
            <a:spAutoFit/>
          </a:bodyPr>
          <a:lstStyle/>
          <a:p>
            <a:r>
              <a:rPr lang="en-US" b="1" dirty="0" smtClean="0"/>
              <a:t>TC Rita (2005)</a:t>
            </a:r>
          </a:p>
          <a:p>
            <a:endParaRPr lang="en-US" b="1" dirty="0" smtClean="0"/>
          </a:p>
          <a:p>
            <a:r>
              <a:rPr lang="en-US" b="1" dirty="0" smtClean="0"/>
              <a:t>GFS reforecast </a:t>
            </a:r>
            <a:r>
              <a:rPr lang="en-US" b="1" dirty="0"/>
              <a:t>e</a:t>
            </a:r>
            <a:r>
              <a:rPr lang="en-US" b="1" dirty="0" smtClean="0"/>
              <a:t>nsemble</a:t>
            </a:r>
          </a:p>
          <a:p>
            <a:endParaRPr lang="en-US" b="1" dirty="0" smtClean="0"/>
          </a:p>
          <a:p>
            <a:r>
              <a:rPr lang="en-US" b="1" dirty="0" smtClean="0"/>
              <a:t>72-h forecast</a:t>
            </a:r>
          </a:p>
          <a:p>
            <a:r>
              <a:rPr lang="en-US" b="1" dirty="0"/>
              <a:t>i</a:t>
            </a:r>
            <a:r>
              <a:rPr lang="en-US" b="1" dirty="0" smtClean="0"/>
              <a:t>nitialized at 00Z 22 Sept </a:t>
            </a:r>
            <a:endParaRPr lang="en-US" b="1" dirty="0"/>
          </a:p>
        </p:txBody>
      </p:sp>
      <p:sp>
        <p:nvSpPr>
          <p:cNvPr id="8" name="TextBox 7"/>
          <p:cNvSpPr txBox="1"/>
          <p:nvPr/>
        </p:nvSpPr>
        <p:spPr>
          <a:xfrm>
            <a:off x="8090185" y="346712"/>
            <a:ext cx="579268" cy="3416320"/>
          </a:xfrm>
          <a:prstGeom prst="rect">
            <a:avLst/>
          </a:prstGeom>
          <a:noFill/>
        </p:spPr>
        <p:txBody>
          <a:bodyPr wrap="none" rtlCol="0">
            <a:spAutoFit/>
          </a:bodyPr>
          <a:lstStyle/>
          <a:p>
            <a:r>
              <a:rPr lang="en-US" b="1" dirty="0" smtClean="0"/>
              <a:t>P01</a:t>
            </a:r>
          </a:p>
          <a:p>
            <a:r>
              <a:rPr lang="en-US" b="1" dirty="0" smtClean="0"/>
              <a:t>P02</a:t>
            </a:r>
          </a:p>
          <a:p>
            <a:r>
              <a:rPr lang="en-US" b="1" dirty="0" smtClean="0"/>
              <a:t>P03</a:t>
            </a:r>
          </a:p>
          <a:p>
            <a:r>
              <a:rPr lang="en-US" b="1" dirty="0" smtClean="0"/>
              <a:t>P04</a:t>
            </a:r>
          </a:p>
          <a:p>
            <a:r>
              <a:rPr lang="en-US" b="1" dirty="0" smtClean="0"/>
              <a:t>P05</a:t>
            </a:r>
          </a:p>
          <a:p>
            <a:r>
              <a:rPr lang="en-US" b="1" dirty="0" smtClean="0"/>
              <a:t>P06</a:t>
            </a:r>
          </a:p>
          <a:p>
            <a:r>
              <a:rPr lang="en-US" b="1" dirty="0" smtClean="0"/>
              <a:t>P07</a:t>
            </a:r>
          </a:p>
          <a:p>
            <a:r>
              <a:rPr lang="en-US" b="1" dirty="0" smtClean="0"/>
              <a:t>P08</a:t>
            </a:r>
          </a:p>
          <a:p>
            <a:r>
              <a:rPr lang="en-US" b="1" dirty="0" smtClean="0"/>
              <a:t>P09</a:t>
            </a:r>
          </a:p>
          <a:p>
            <a:r>
              <a:rPr lang="en-US" b="1" dirty="0" smtClean="0"/>
              <a:t>P10</a:t>
            </a:r>
          </a:p>
          <a:p>
            <a:r>
              <a:rPr lang="en-US" b="1" dirty="0" smtClean="0"/>
              <a:t>P11</a:t>
            </a:r>
          </a:p>
          <a:p>
            <a:r>
              <a:rPr lang="en-US" b="1" dirty="0" smtClean="0"/>
              <a:t>OBS</a:t>
            </a:r>
            <a:endParaRPr lang="en-US" b="1" dirty="0"/>
          </a:p>
        </p:txBody>
      </p:sp>
      <p:cxnSp>
        <p:nvCxnSpPr>
          <p:cNvPr id="10" name="Straight Connector 9"/>
          <p:cNvCxnSpPr/>
          <p:nvPr/>
        </p:nvCxnSpPr>
        <p:spPr>
          <a:xfrm>
            <a:off x="7744687" y="550973"/>
            <a:ext cx="345498" cy="0"/>
          </a:xfrm>
          <a:prstGeom prst="line">
            <a:avLst/>
          </a:prstGeom>
          <a:ln>
            <a:solidFill>
              <a:srgbClr val="660066"/>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7744687" y="824774"/>
            <a:ext cx="345498" cy="0"/>
          </a:xfrm>
          <a:prstGeom prst="line">
            <a:avLst/>
          </a:prstGeom>
          <a:ln>
            <a:solidFill>
              <a:srgbClr val="00FFFF"/>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744687" y="1098575"/>
            <a:ext cx="345498"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7744687" y="1381714"/>
            <a:ext cx="345498"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744687" y="1674192"/>
            <a:ext cx="345498" cy="0"/>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744687" y="1919977"/>
            <a:ext cx="345498" cy="0"/>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7744687" y="2175101"/>
            <a:ext cx="345498"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744687" y="2467580"/>
            <a:ext cx="345498" cy="0"/>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44687" y="2732042"/>
            <a:ext cx="345498" cy="0"/>
          </a:xfrm>
          <a:prstGeom prst="line">
            <a:avLst/>
          </a:prstGeom>
          <a:ln>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7744687" y="3005844"/>
            <a:ext cx="345498" cy="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744687" y="3298323"/>
            <a:ext cx="345498" cy="0"/>
          </a:xfrm>
          <a:prstGeom prst="line">
            <a:avLst/>
          </a:prstGeom>
          <a:ln>
            <a:solidFill>
              <a:srgbClr val="996633"/>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7744687" y="3572124"/>
            <a:ext cx="345498"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128145" y="3306490"/>
            <a:ext cx="1361032" cy="369332"/>
          </a:xfrm>
          <a:prstGeom prst="rect">
            <a:avLst/>
          </a:prstGeom>
          <a:noFill/>
        </p:spPr>
        <p:txBody>
          <a:bodyPr wrap="none" rtlCol="0">
            <a:spAutoFit/>
          </a:bodyPr>
          <a:lstStyle/>
          <a:p>
            <a:r>
              <a:rPr lang="en-US" b="1" dirty="0" smtClean="0"/>
              <a:t>00Z position</a:t>
            </a:r>
            <a:endParaRPr lang="en-US" b="1" dirty="0"/>
          </a:p>
        </p:txBody>
      </p:sp>
      <p:sp>
        <p:nvSpPr>
          <p:cNvPr id="23" name="Oval 22"/>
          <p:cNvSpPr/>
          <p:nvPr/>
        </p:nvSpPr>
        <p:spPr>
          <a:xfrm>
            <a:off x="3053448" y="3452730"/>
            <a:ext cx="121390" cy="133276"/>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5282830" y="1566598"/>
            <a:ext cx="864339" cy="369332"/>
          </a:xfrm>
          <a:prstGeom prst="rect">
            <a:avLst/>
          </a:prstGeom>
          <a:noFill/>
        </p:spPr>
        <p:txBody>
          <a:bodyPr wrap="none" rtlCol="0">
            <a:spAutoFit/>
          </a:bodyPr>
          <a:lstStyle/>
          <a:p>
            <a:r>
              <a:rPr lang="en-US" b="1" dirty="0" smtClean="0"/>
              <a:t>00Z/22</a:t>
            </a:r>
            <a:endParaRPr lang="en-US" b="1" dirty="0"/>
          </a:p>
        </p:txBody>
      </p:sp>
      <p:cxnSp>
        <p:nvCxnSpPr>
          <p:cNvPr id="26" name="Straight Arrow Connector 25"/>
          <p:cNvCxnSpPr>
            <a:stCxn id="24" idx="2"/>
          </p:cNvCxnSpPr>
          <p:nvPr/>
        </p:nvCxnSpPr>
        <p:spPr>
          <a:xfrm flipH="1">
            <a:off x="5574642" y="1935930"/>
            <a:ext cx="140358" cy="417385"/>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DC862565-2F34-2D47-B87A-6CC773EB7A2F}" type="slidenum">
              <a:rPr lang="en-US" smtClean="0"/>
              <a:t>55</a:t>
            </a:fld>
            <a:endParaRPr lang="en-US"/>
          </a:p>
        </p:txBody>
      </p:sp>
    </p:spTree>
    <p:extLst>
      <p:ext uri="{BB962C8B-B14F-4D97-AF65-F5344CB8AC3E}">
        <p14:creationId xmlns:p14="http://schemas.microsoft.com/office/powerpoint/2010/main" val="39653988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8082" y="211783"/>
            <a:ext cx="5640005" cy="3630061"/>
          </a:xfrm>
          <a:prstGeom prst="rect">
            <a:avLst/>
          </a:prstGeom>
          <a:ln w="19050" cmpd="sng">
            <a:solidFill>
              <a:schemeClr val="tx1"/>
            </a:solidFill>
          </a:ln>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826" y="3957119"/>
            <a:ext cx="4072947" cy="267599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1941" y="3966458"/>
            <a:ext cx="4080918" cy="2677654"/>
          </a:xfrm>
          <a:prstGeom prst="rect">
            <a:avLst/>
          </a:prstGeom>
        </p:spPr>
      </p:pic>
      <p:sp>
        <p:nvSpPr>
          <p:cNvPr id="7" name="TextBox 6"/>
          <p:cNvSpPr txBox="1"/>
          <p:nvPr/>
        </p:nvSpPr>
        <p:spPr>
          <a:xfrm>
            <a:off x="84040" y="318697"/>
            <a:ext cx="2735360" cy="2585323"/>
          </a:xfrm>
          <a:prstGeom prst="rect">
            <a:avLst/>
          </a:prstGeom>
          <a:noFill/>
        </p:spPr>
        <p:txBody>
          <a:bodyPr wrap="square" rtlCol="0">
            <a:spAutoFit/>
          </a:bodyPr>
          <a:lstStyle/>
          <a:p>
            <a:r>
              <a:rPr lang="en-US" b="1" dirty="0" smtClean="0"/>
              <a:t>TC Rita (2005)</a:t>
            </a:r>
          </a:p>
          <a:p>
            <a:endParaRPr lang="en-US" b="1" dirty="0" smtClean="0"/>
          </a:p>
          <a:p>
            <a:r>
              <a:rPr lang="en-US" b="1" dirty="0" smtClean="0"/>
              <a:t>ARW ensemble with GFS reforecast ensemble as boundary and initial conditions </a:t>
            </a:r>
          </a:p>
          <a:p>
            <a:endParaRPr lang="en-US" b="1" dirty="0" smtClean="0"/>
          </a:p>
          <a:p>
            <a:r>
              <a:rPr lang="en-US" b="1" dirty="0" smtClean="0"/>
              <a:t>72-h forecast</a:t>
            </a:r>
          </a:p>
          <a:p>
            <a:r>
              <a:rPr lang="en-US" b="1" dirty="0"/>
              <a:t>i</a:t>
            </a:r>
            <a:r>
              <a:rPr lang="en-US" b="1" dirty="0" smtClean="0"/>
              <a:t>nitialized at 00Z 22 Sept </a:t>
            </a:r>
            <a:endParaRPr lang="en-US" b="1" dirty="0"/>
          </a:p>
        </p:txBody>
      </p:sp>
      <p:sp>
        <p:nvSpPr>
          <p:cNvPr id="8" name="TextBox 7"/>
          <p:cNvSpPr txBox="1"/>
          <p:nvPr/>
        </p:nvSpPr>
        <p:spPr>
          <a:xfrm>
            <a:off x="8090185" y="346712"/>
            <a:ext cx="579268" cy="3416320"/>
          </a:xfrm>
          <a:prstGeom prst="rect">
            <a:avLst/>
          </a:prstGeom>
          <a:noFill/>
        </p:spPr>
        <p:txBody>
          <a:bodyPr wrap="none" rtlCol="0">
            <a:spAutoFit/>
          </a:bodyPr>
          <a:lstStyle/>
          <a:p>
            <a:r>
              <a:rPr lang="en-US" b="1" dirty="0" smtClean="0"/>
              <a:t>P01</a:t>
            </a:r>
          </a:p>
          <a:p>
            <a:r>
              <a:rPr lang="en-US" b="1" dirty="0" smtClean="0"/>
              <a:t>P02</a:t>
            </a:r>
          </a:p>
          <a:p>
            <a:r>
              <a:rPr lang="en-US" b="1" dirty="0" smtClean="0"/>
              <a:t>P03</a:t>
            </a:r>
          </a:p>
          <a:p>
            <a:r>
              <a:rPr lang="en-US" b="1" dirty="0" smtClean="0"/>
              <a:t>P04</a:t>
            </a:r>
          </a:p>
          <a:p>
            <a:r>
              <a:rPr lang="en-US" b="1" dirty="0" smtClean="0"/>
              <a:t>P05</a:t>
            </a:r>
          </a:p>
          <a:p>
            <a:r>
              <a:rPr lang="en-US" b="1" dirty="0" smtClean="0"/>
              <a:t>P06</a:t>
            </a:r>
          </a:p>
          <a:p>
            <a:r>
              <a:rPr lang="en-US" b="1" dirty="0" smtClean="0"/>
              <a:t>P07</a:t>
            </a:r>
          </a:p>
          <a:p>
            <a:r>
              <a:rPr lang="en-US" b="1" dirty="0" smtClean="0"/>
              <a:t>P08</a:t>
            </a:r>
          </a:p>
          <a:p>
            <a:r>
              <a:rPr lang="en-US" b="1" dirty="0" smtClean="0"/>
              <a:t>P09</a:t>
            </a:r>
          </a:p>
          <a:p>
            <a:r>
              <a:rPr lang="en-US" b="1" dirty="0" smtClean="0"/>
              <a:t>P10</a:t>
            </a:r>
          </a:p>
          <a:p>
            <a:r>
              <a:rPr lang="en-US" b="1" dirty="0" smtClean="0"/>
              <a:t>P11</a:t>
            </a:r>
          </a:p>
          <a:p>
            <a:r>
              <a:rPr lang="en-US" b="1" dirty="0" smtClean="0"/>
              <a:t>OBS</a:t>
            </a:r>
            <a:endParaRPr lang="en-US" b="1" dirty="0"/>
          </a:p>
        </p:txBody>
      </p:sp>
      <p:cxnSp>
        <p:nvCxnSpPr>
          <p:cNvPr id="10" name="Straight Connector 9"/>
          <p:cNvCxnSpPr/>
          <p:nvPr/>
        </p:nvCxnSpPr>
        <p:spPr>
          <a:xfrm>
            <a:off x="7744687" y="550973"/>
            <a:ext cx="345498" cy="0"/>
          </a:xfrm>
          <a:prstGeom prst="line">
            <a:avLst/>
          </a:prstGeom>
          <a:ln>
            <a:solidFill>
              <a:srgbClr val="660066"/>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7744687" y="824774"/>
            <a:ext cx="345498" cy="0"/>
          </a:xfrm>
          <a:prstGeom prst="line">
            <a:avLst/>
          </a:prstGeom>
          <a:ln>
            <a:solidFill>
              <a:srgbClr val="00FFFF"/>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744687" y="1098575"/>
            <a:ext cx="345498"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7744687" y="1381714"/>
            <a:ext cx="345498"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744687" y="1674192"/>
            <a:ext cx="345498" cy="0"/>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744687" y="1919977"/>
            <a:ext cx="345498" cy="0"/>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7744687" y="2175101"/>
            <a:ext cx="345498"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744687" y="2467580"/>
            <a:ext cx="345498" cy="0"/>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44687" y="2732042"/>
            <a:ext cx="345498" cy="0"/>
          </a:xfrm>
          <a:prstGeom prst="line">
            <a:avLst/>
          </a:prstGeom>
          <a:ln>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7744687" y="3005844"/>
            <a:ext cx="345498" cy="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744687" y="3298323"/>
            <a:ext cx="345498" cy="0"/>
          </a:xfrm>
          <a:prstGeom prst="line">
            <a:avLst/>
          </a:prstGeom>
          <a:ln>
            <a:solidFill>
              <a:srgbClr val="996633"/>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7744687" y="3572124"/>
            <a:ext cx="345498"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128145" y="3306490"/>
            <a:ext cx="1361032" cy="369332"/>
          </a:xfrm>
          <a:prstGeom prst="rect">
            <a:avLst/>
          </a:prstGeom>
          <a:noFill/>
        </p:spPr>
        <p:txBody>
          <a:bodyPr wrap="none" rtlCol="0">
            <a:spAutoFit/>
          </a:bodyPr>
          <a:lstStyle/>
          <a:p>
            <a:r>
              <a:rPr lang="en-US" b="1" dirty="0" smtClean="0"/>
              <a:t>00Z position</a:t>
            </a:r>
            <a:endParaRPr lang="en-US" b="1" dirty="0"/>
          </a:p>
        </p:txBody>
      </p:sp>
      <p:sp>
        <p:nvSpPr>
          <p:cNvPr id="23" name="Oval 22"/>
          <p:cNvSpPr/>
          <p:nvPr/>
        </p:nvSpPr>
        <p:spPr>
          <a:xfrm>
            <a:off x="3053448" y="3452730"/>
            <a:ext cx="121390" cy="133276"/>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5282830" y="1566598"/>
            <a:ext cx="864339" cy="369332"/>
          </a:xfrm>
          <a:prstGeom prst="rect">
            <a:avLst/>
          </a:prstGeom>
          <a:noFill/>
        </p:spPr>
        <p:txBody>
          <a:bodyPr wrap="none" rtlCol="0">
            <a:spAutoFit/>
          </a:bodyPr>
          <a:lstStyle/>
          <a:p>
            <a:r>
              <a:rPr lang="en-US" b="1" dirty="0" smtClean="0"/>
              <a:t>00Z/22</a:t>
            </a:r>
            <a:endParaRPr lang="en-US" b="1" dirty="0"/>
          </a:p>
        </p:txBody>
      </p:sp>
      <p:cxnSp>
        <p:nvCxnSpPr>
          <p:cNvPr id="26" name="Straight Arrow Connector 25"/>
          <p:cNvCxnSpPr>
            <a:stCxn id="24" idx="2"/>
          </p:cNvCxnSpPr>
          <p:nvPr/>
        </p:nvCxnSpPr>
        <p:spPr>
          <a:xfrm flipH="1">
            <a:off x="5574642" y="1935930"/>
            <a:ext cx="140358" cy="417385"/>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DC862565-2F34-2D47-B87A-6CC773EB7A2F}" type="slidenum">
              <a:rPr lang="en-US" smtClean="0"/>
              <a:t>56</a:t>
            </a:fld>
            <a:endParaRPr lang="en-US"/>
          </a:p>
        </p:txBody>
      </p:sp>
    </p:spTree>
    <p:extLst>
      <p:ext uri="{BB962C8B-B14F-4D97-AF65-F5344CB8AC3E}">
        <p14:creationId xmlns:p14="http://schemas.microsoft.com/office/powerpoint/2010/main" val="24621205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Some known applications</a:t>
            </a:r>
            <a:br>
              <a:rPr lang="en-US" dirty="0" smtClean="0"/>
            </a:br>
            <a:r>
              <a:rPr lang="en-US" dirty="0" smtClean="0"/>
              <a:t>in development</a:t>
            </a:r>
            <a:endParaRPr lang="en-US" dirty="0"/>
          </a:p>
        </p:txBody>
      </p:sp>
      <p:sp>
        <p:nvSpPr>
          <p:cNvPr id="3" name="Content Placeholder 2"/>
          <p:cNvSpPr>
            <a:spLocks noGrp="1"/>
          </p:cNvSpPr>
          <p:nvPr>
            <p:ph idx="1"/>
          </p:nvPr>
        </p:nvSpPr>
        <p:spPr>
          <a:xfrm>
            <a:off x="457200" y="1875248"/>
            <a:ext cx="8229600" cy="4525963"/>
          </a:xfrm>
        </p:spPr>
        <p:txBody>
          <a:bodyPr>
            <a:normAutofit fontScale="77500" lnSpcReduction="20000"/>
          </a:bodyPr>
          <a:lstStyle/>
          <a:p>
            <a:r>
              <a:rPr lang="en-US" dirty="0" smtClean="0"/>
              <a:t>Real-time web page of experimental PQPF forecasts (ESRL, in development to replace v1 web page)</a:t>
            </a:r>
          </a:p>
          <a:p>
            <a:r>
              <a:rPr lang="en-US" dirty="0" smtClean="0"/>
              <a:t>Development of experimental forecast products for renewable energy sector (Hamill, ESRL).</a:t>
            </a:r>
          </a:p>
          <a:p>
            <a:r>
              <a:rPr lang="en-US" dirty="0" smtClean="0"/>
              <a:t>6-10 day and 8-14 day forecasts (Dan Collins, CPC).</a:t>
            </a:r>
          </a:p>
          <a:p>
            <a:r>
              <a:rPr lang="en-US" dirty="0" smtClean="0"/>
              <a:t>Detecting and correcting bias in hurricane track and intensity (</a:t>
            </a:r>
            <a:r>
              <a:rPr lang="en-US" dirty="0" err="1" smtClean="0"/>
              <a:t>Jiayi</a:t>
            </a:r>
            <a:r>
              <a:rPr lang="en-US" dirty="0" smtClean="0"/>
              <a:t> </a:t>
            </a:r>
            <a:r>
              <a:rPr lang="en-US" dirty="0" err="1" smtClean="0"/>
              <a:t>Peng</a:t>
            </a:r>
            <a:r>
              <a:rPr lang="en-US" dirty="0" smtClean="0"/>
              <a:t>, NCEP/EMC, Tom </a:t>
            </a:r>
            <a:r>
              <a:rPr lang="en-US" dirty="0" err="1" smtClean="0"/>
              <a:t>Galarneau</a:t>
            </a:r>
            <a:r>
              <a:rPr lang="en-US" dirty="0" smtClean="0"/>
              <a:t>, NCAR).</a:t>
            </a:r>
          </a:p>
          <a:p>
            <a:r>
              <a:rPr lang="en-US" dirty="0" smtClean="0"/>
              <a:t>Objective probabilities for severe weather several days to weeks hence (Francisco Alvarez, St. Louis Univ. + Hamill)</a:t>
            </a:r>
          </a:p>
          <a:p>
            <a:r>
              <a:rPr lang="en-US" dirty="0" smtClean="0"/>
              <a:t>Improving hydrologic predictions (</a:t>
            </a:r>
            <a:r>
              <a:rPr lang="en-US" dirty="0" err="1" smtClean="0"/>
              <a:t>Haksu</a:t>
            </a:r>
            <a:r>
              <a:rPr lang="en-US" dirty="0" smtClean="0"/>
              <a:t> Lee et al., NOAA/NWS/OHD).</a:t>
            </a:r>
          </a:p>
          <a:p>
            <a:r>
              <a:rPr lang="en-US" dirty="0" smtClean="0"/>
              <a:t>Also: BAMS article once published will presumably spur wider usage.</a:t>
            </a:r>
            <a:endParaRPr lang="en-US" dirty="0"/>
          </a:p>
        </p:txBody>
      </p:sp>
      <p:sp>
        <p:nvSpPr>
          <p:cNvPr id="4" name="Slide Number Placeholder 3"/>
          <p:cNvSpPr>
            <a:spLocks noGrp="1"/>
          </p:cNvSpPr>
          <p:nvPr>
            <p:ph type="sldNum" sz="quarter" idx="12"/>
          </p:nvPr>
        </p:nvSpPr>
        <p:spPr/>
        <p:txBody>
          <a:bodyPr/>
          <a:lstStyle/>
          <a:p>
            <a:fld id="{DC862565-2F34-2D47-B87A-6CC773EB7A2F}" type="slidenum">
              <a:rPr lang="en-US" smtClean="0"/>
              <a:t>57</a:t>
            </a:fld>
            <a:endParaRPr lang="en-US"/>
          </a:p>
        </p:txBody>
      </p:sp>
    </p:spTree>
    <p:extLst>
      <p:ext uri="{BB962C8B-B14F-4D97-AF65-F5344CB8AC3E}">
        <p14:creationId xmlns:p14="http://schemas.microsoft.com/office/powerpoint/2010/main" val="156051441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Scores, &gt; 10 mm and &gt; 50</a:t>
            </a:r>
            <a:r>
              <a:rPr lang="en-US" dirty="0"/>
              <a:t> </a:t>
            </a:r>
            <a:r>
              <a:rPr lang="en-US" dirty="0" smtClean="0"/>
              <a:t>mm</a:t>
            </a:r>
            <a:endParaRPr lang="en-US" dirty="0"/>
          </a:p>
        </p:txBody>
      </p:sp>
      <p:pic>
        <p:nvPicPr>
          <p:cNvPr id="4" name="Picture 3" descr="BSS_reforecast_monthly_10-50m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236" y="1198036"/>
            <a:ext cx="7836873" cy="5659964"/>
          </a:xfrm>
          <a:prstGeom prst="rect">
            <a:avLst/>
          </a:prstGeom>
        </p:spPr>
      </p:pic>
      <p:sp>
        <p:nvSpPr>
          <p:cNvPr id="3" name="Slide Number Placeholder 2"/>
          <p:cNvSpPr>
            <a:spLocks noGrp="1"/>
          </p:cNvSpPr>
          <p:nvPr>
            <p:ph type="sldNum" sz="quarter" idx="12"/>
          </p:nvPr>
        </p:nvSpPr>
        <p:spPr/>
        <p:txBody>
          <a:bodyPr/>
          <a:lstStyle/>
          <a:p>
            <a:fld id="{DC862565-2F34-2D47-B87A-6CC773EB7A2F}" type="slidenum">
              <a:rPr lang="en-US" smtClean="0"/>
              <a:t>58</a:t>
            </a:fld>
            <a:endParaRPr lang="en-US"/>
          </a:p>
        </p:txBody>
      </p:sp>
    </p:spTree>
    <p:extLst>
      <p:ext uri="{BB962C8B-B14F-4D97-AF65-F5344CB8AC3E}">
        <p14:creationId xmlns:p14="http://schemas.microsoft.com/office/powerpoint/2010/main" val="1118817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fcstv2_bssmap_flead000_to_024_1.0m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462" y="1200960"/>
            <a:ext cx="6034176" cy="5657040"/>
          </a:xfrm>
          <a:prstGeom prst="rect">
            <a:avLst/>
          </a:prstGeom>
        </p:spPr>
      </p:pic>
      <p:sp>
        <p:nvSpPr>
          <p:cNvPr id="2" name="Title 1"/>
          <p:cNvSpPr>
            <a:spLocks noGrp="1"/>
          </p:cNvSpPr>
          <p:nvPr>
            <p:ph type="title"/>
          </p:nvPr>
        </p:nvSpPr>
        <p:spPr>
          <a:xfrm>
            <a:off x="202233" y="274638"/>
            <a:ext cx="8728409" cy="801285"/>
          </a:xfrm>
        </p:spPr>
        <p:txBody>
          <a:bodyPr>
            <a:normAutofit fontScale="90000"/>
          </a:bodyPr>
          <a:lstStyle/>
          <a:p>
            <a:r>
              <a:rPr lang="en-US" sz="4000" dirty="0" smtClean="0"/>
              <a:t>Brier Skill Scores, Day +0-1, 1.0 mm 24h</a:t>
            </a:r>
            <a:r>
              <a:rPr lang="en-US" sz="4000" baseline="30000" dirty="0" smtClean="0"/>
              <a:t>-1</a:t>
            </a:r>
            <a:br>
              <a:rPr lang="en-US" sz="4000" baseline="30000" dirty="0" smtClean="0"/>
            </a:br>
            <a:r>
              <a:rPr lang="en-US" sz="3600" dirty="0" smtClean="0"/>
              <a:t>(reforecast version 2)</a:t>
            </a:r>
            <a:endParaRPr lang="en-US" sz="3600" baseline="30000" dirty="0"/>
          </a:p>
        </p:txBody>
      </p:sp>
      <p:sp>
        <p:nvSpPr>
          <p:cNvPr id="3" name="Slide Number Placeholder 2"/>
          <p:cNvSpPr>
            <a:spLocks noGrp="1"/>
          </p:cNvSpPr>
          <p:nvPr>
            <p:ph type="sldNum" sz="quarter" idx="12"/>
          </p:nvPr>
        </p:nvSpPr>
        <p:spPr/>
        <p:txBody>
          <a:bodyPr/>
          <a:lstStyle/>
          <a:p>
            <a:fld id="{DC862565-2F34-2D47-B87A-6CC773EB7A2F}" type="slidenum">
              <a:rPr lang="en-US" smtClean="0"/>
              <a:t>59</a:t>
            </a:fld>
            <a:endParaRPr lang="en-US"/>
          </a:p>
        </p:txBody>
      </p:sp>
    </p:spTree>
    <p:extLst>
      <p:ext uri="{BB962C8B-B14F-4D97-AF65-F5344CB8AC3E}">
        <p14:creationId xmlns:p14="http://schemas.microsoft.com/office/powerpoint/2010/main" val="104728986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0915"/>
          </a:xfrm>
        </p:spPr>
        <p:txBody>
          <a:bodyPr>
            <a:normAutofit fontScale="90000"/>
          </a:bodyPr>
          <a:lstStyle/>
          <a:p>
            <a:r>
              <a:rPr lang="en-US" dirty="0" smtClean="0"/>
              <a:t>Data to be readily available from ESRL</a:t>
            </a:r>
            <a:endParaRPr lang="en-US" dirty="0"/>
          </a:p>
        </p:txBody>
      </p:sp>
      <p:pic>
        <p:nvPicPr>
          <p:cNvPr id="4" name="Picture 3" descr="Screen Shot 2012-05-09 at 11.2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5281" y="7059148"/>
            <a:ext cx="9960621" cy="7799852"/>
          </a:xfrm>
          <a:prstGeom prst="rect">
            <a:avLst/>
          </a:prstGeom>
        </p:spPr>
      </p:pic>
      <p:pic>
        <p:nvPicPr>
          <p:cNvPr id="5" name="Picture 4" descr="Screen Shot 2012-05-09 at 11.2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7681" y="7211548"/>
            <a:ext cx="9960621" cy="7799852"/>
          </a:xfrm>
          <a:prstGeom prst="rect">
            <a:avLst/>
          </a:prstGeom>
        </p:spPr>
      </p:pic>
      <p:pic>
        <p:nvPicPr>
          <p:cNvPr id="6" name="Picture 5" descr="Screen Shot 2012-05-09 at 11.2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90081" y="7363948"/>
            <a:ext cx="9960621" cy="7799852"/>
          </a:xfrm>
          <a:prstGeom prst="rect">
            <a:avLst/>
          </a:prstGeom>
        </p:spPr>
      </p:pic>
      <p:pic>
        <p:nvPicPr>
          <p:cNvPr id="7" name="Picture 6" descr="Screen Shot 2012-05-09 at 11.2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42481" y="7516348"/>
            <a:ext cx="9960621" cy="7799852"/>
          </a:xfrm>
          <a:prstGeom prst="rect">
            <a:avLst/>
          </a:prstGeom>
        </p:spPr>
      </p:pic>
      <p:pic>
        <p:nvPicPr>
          <p:cNvPr id="3" name="Picture 2" descr="Untitled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9751" y="1203228"/>
            <a:ext cx="4411138" cy="5462801"/>
          </a:xfrm>
          <a:prstGeom prst="rect">
            <a:avLst/>
          </a:prstGeom>
        </p:spPr>
      </p:pic>
      <p:sp>
        <p:nvSpPr>
          <p:cNvPr id="8" name="Slide Number Placeholder 7"/>
          <p:cNvSpPr>
            <a:spLocks noGrp="1"/>
          </p:cNvSpPr>
          <p:nvPr>
            <p:ph type="sldNum" sz="quarter" idx="12"/>
          </p:nvPr>
        </p:nvSpPr>
        <p:spPr/>
        <p:txBody>
          <a:bodyPr/>
          <a:lstStyle/>
          <a:p>
            <a:fld id="{DC862565-2F34-2D47-B87A-6CC773EB7A2F}" type="slidenum">
              <a:rPr lang="en-US" smtClean="0"/>
              <a:t>6</a:t>
            </a:fld>
            <a:endParaRPr lang="en-US"/>
          </a:p>
        </p:txBody>
      </p:sp>
    </p:spTree>
    <p:extLst>
      <p:ext uri="{BB962C8B-B14F-4D97-AF65-F5344CB8AC3E}">
        <p14:creationId xmlns:p14="http://schemas.microsoft.com/office/powerpoint/2010/main" val="201449596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fcstv1_bssmap_flead000_to_024_1.0m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4141" y="1166401"/>
            <a:ext cx="6071039" cy="5691599"/>
          </a:xfrm>
          <a:prstGeom prst="rect">
            <a:avLst/>
          </a:prstGeom>
        </p:spPr>
      </p:pic>
      <p:sp>
        <p:nvSpPr>
          <p:cNvPr id="2" name="Title 1"/>
          <p:cNvSpPr>
            <a:spLocks noGrp="1"/>
          </p:cNvSpPr>
          <p:nvPr>
            <p:ph type="title"/>
          </p:nvPr>
        </p:nvSpPr>
        <p:spPr>
          <a:xfrm>
            <a:off x="202233" y="274638"/>
            <a:ext cx="8728409" cy="801285"/>
          </a:xfrm>
        </p:spPr>
        <p:txBody>
          <a:bodyPr>
            <a:normAutofit fontScale="90000"/>
          </a:bodyPr>
          <a:lstStyle/>
          <a:p>
            <a:r>
              <a:rPr lang="en-US" sz="4000" dirty="0" smtClean="0"/>
              <a:t>Brier Skill Scores, Day +0-1, 1.0 mm 24h</a:t>
            </a:r>
            <a:r>
              <a:rPr lang="en-US" sz="4000" baseline="30000" dirty="0" smtClean="0"/>
              <a:t>-1</a:t>
            </a:r>
            <a:br>
              <a:rPr lang="en-US" sz="4000" baseline="30000" dirty="0" smtClean="0"/>
            </a:br>
            <a:r>
              <a:rPr lang="en-US" sz="3600" dirty="0" smtClean="0"/>
              <a:t>(</a:t>
            </a:r>
            <a:r>
              <a:rPr lang="en-US" sz="3600" dirty="0" smtClean="0">
                <a:solidFill>
                  <a:srgbClr val="FF0000"/>
                </a:solidFill>
              </a:rPr>
              <a:t>reforecast version 1</a:t>
            </a:r>
            <a:r>
              <a:rPr lang="en-US" sz="3600" dirty="0" smtClean="0"/>
              <a:t>)</a:t>
            </a:r>
            <a:endParaRPr lang="en-US" sz="3600" baseline="30000" dirty="0"/>
          </a:p>
        </p:txBody>
      </p:sp>
      <p:sp>
        <p:nvSpPr>
          <p:cNvPr id="3" name="Slide Number Placeholder 2"/>
          <p:cNvSpPr>
            <a:spLocks noGrp="1"/>
          </p:cNvSpPr>
          <p:nvPr>
            <p:ph type="sldNum" sz="quarter" idx="12"/>
          </p:nvPr>
        </p:nvSpPr>
        <p:spPr/>
        <p:txBody>
          <a:bodyPr/>
          <a:lstStyle/>
          <a:p>
            <a:fld id="{DC862565-2F34-2D47-B87A-6CC773EB7A2F}" type="slidenum">
              <a:rPr lang="en-US" smtClean="0"/>
              <a:t>60</a:t>
            </a:fld>
            <a:endParaRPr lang="en-US"/>
          </a:p>
        </p:txBody>
      </p:sp>
    </p:spTree>
    <p:extLst>
      <p:ext uri="{BB962C8B-B14F-4D97-AF65-F5344CB8AC3E}">
        <p14:creationId xmlns:p14="http://schemas.microsoft.com/office/powerpoint/2010/main" val="404563641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288"/>
            <a:ext cx="8229600" cy="758386"/>
          </a:xfrm>
        </p:spPr>
        <p:txBody>
          <a:bodyPr>
            <a:normAutofit fontScale="90000"/>
          </a:bodyPr>
          <a:lstStyle/>
          <a:p>
            <a:r>
              <a:rPr lang="en-US" dirty="0" smtClean="0"/>
              <a:t>NARR climatology, &gt; 1-mm 24 h</a:t>
            </a:r>
            <a:r>
              <a:rPr lang="en-US" baseline="30000" dirty="0" smtClean="0"/>
              <a:t>-1</a:t>
            </a:r>
            <a:endParaRPr lang="en-US" dirty="0"/>
          </a:p>
        </p:txBody>
      </p:sp>
      <p:pic>
        <p:nvPicPr>
          <p:cNvPr id="6" name="Picture 5" descr="pclimo_1.0mm_Ja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97279"/>
            <a:ext cx="7226921" cy="5526469"/>
          </a:xfrm>
          <a:prstGeom prst="rect">
            <a:avLst/>
          </a:prstGeom>
        </p:spPr>
      </p:pic>
      <p:sp>
        <p:nvSpPr>
          <p:cNvPr id="3" name="TextBox 2"/>
          <p:cNvSpPr txBox="1"/>
          <p:nvPr/>
        </p:nvSpPr>
        <p:spPr>
          <a:xfrm>
            <a:off x="6862779" y="1676743"/>
            <a:ext cx="2225752" cy="2585323"/>
          </a:xfrm>
          <a:prstGeom prst="rect">
            <a:avLst/>
          </a:prstGeom>
          <a:noFill/>
        </p:spPr>
        <p:txBody>
          <a:bodyPr wrap="none" rtlCol="0">
            <a:spAutoFit/>
          </a:bodyPr>
          <a:lstStyle/>
          <a:p>
            <a:r>
              <a:rPr lang="en-US" dirty="0" smtClean="0"/>
              <a:t>a modest relationship </a:t>
            </a:r>
          </a:p>
          <a:p>
            <a:r>
              <a:rPr lang="en-US" dirty="0" smtClean="0"/>
              <a:t>between</a:t>
            </a:r>
            <a:r>
              <a:rPr lang="en-US" dirty="0"/>
              <a:t> </a:t>
            </a:r>
            <a:r>
              <a:rPr lang="en-US" dirty="0" smtClean="0"/>
              <a:t>where </a:t>
            </a:r>
          </a:p>
          <a:p>
            <a:r>
              <a:rPr lang="en-US" dirty="0" smtClean="0"/>
              <a:t>precipitation is </a:t>
            </a:r>
          </a:p>
          <a:p>
            <a:r>
              <a:rPr lang="en-US" dirty="0" smtClean="0"/>
              <a:t>common and the </a:t>
            </a:r>
          </a:p>
          <a:p>
            <a:r>
              <a:rPr lang="en-US" dirty="0" smtClean="0"/>
              <a:t>magnitude of skill.  </a:t>
            </a:r>
          </a:p>
          <a:p>
            <a:endParaRPr lang="en-US" dirty="0"/>
          </a:p>
          <a:p>
            <a:r>
              <a:rPr lang="en-US" dirty="0" smtClean="0"/>
              <a:t>Also, note </a:t>
            </a:r>
          </a:p>
          <a:p>
            <a:r>
              <a:rPr lang="en-US" dirty="0" smtClean="0"/>
              <a:t>relationship with </a:t>
            </a:r>
          </a:p>
          <a:p>
            <a:r>
              <a:rPr lang="en-US" dirty="0" smtClean="0"/>
              <a:t>terrain forcing.</a:t>
            </a:r>
            <a:endParaRPr lang="en-US" dirty="0"/>
          </a:p>
        </p:txBody>
      </p:sp>
      <p:sp>
        <p:nvSpPr>
          <p:cNvPr id="4" name="Slide Number Placeholder 3"/>
          <p:cNvSpPr>
            <a:spLocks noGrp="1"/>
          </p:cNvSpPr>
          <p:nvPr>
            <p:ph type="sldNum" sz="quarter" idx="12"/>
          </p:nvPr>
        </p:nvSpPr>
        <p:spPr/>
        <p:txBody>
          <a:bodyPr/>
          <a:lstStyle/>
          <a:p>
            <a:fld id="{DC862565-2F34-2D47-B87A-6CC773EB7A2F}" type="slidenum">
              <a:rPr lang="en-US" smtClean="0"/>
              <a:t>61</a:t>
            </a:fld>
            <a:endParaRPr lang="en-US"/>
          </a:p>
        </p:txBody>
      </p:sp>
    </p:spTree>
    <p:extLst>
      <p:ext uri="{BB962C8B-B14F-4D97-AF65-F5344CB8AC3E}">
        <p14:creationId xmlns:p14="http://schemas.microsoft.com/office/powerpoint/2010/main" val="253098679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233" y="274638"/>
            <a:ext cx="8728409" cy="801285"/>
          </a:xfrm>
        </p:spPr>
        <p:txBody>
          <a:bodyPr>
            <a:normAutofit fontScale="90000"/>
          </a:bodyPr>
          <a:lstStyle/>
          <a:p>
            <a:r>
              <a:rPr lang="en-US" sz="4000" dirty="0" smtClean="0"/>
              <a:t>Brier Skill Scores, Day +0-1, </a:t>
            </a:r>
            <a:r>
              <a:rPr lang="en-US" sz="4000" dirty="0" smtClean="0">
                <a:solidFill>
                  <a:srgbClr val="FF0000"/>
                </a:solidFill>
              </a:rPr>
              <a:t>10.0</a:t>
            </a:r>
            <a:r>
              <a:rPr lang="en-US" sz="4000" dirty="0" smtClean="0"/>
              <a:t> mm 24h</a:t>
            </a:r>
            <a:r>
              <a:rPr lang="en-US" sz="4000" baseline="30000" dirty="0" smtClean="0"/>
              <a:t>-1</a:t>
            </a:r>
            <a:br>
              <a:rPr lang="en-US" sz="4000" baseline="30000" dirty="0" smtClean="0"/>
            </a:br>
            <a:r>
              <a:rPr lang="en-US" sz="3600" dirty="0" smtClean="0"/>
              <a:t>(reforecast version 2)</a:t>
            </a:r>
            <a:endParaRPr lang="en-US" sz="3600" baseline="30000" dirty="0"/>
          </a:p>
        </p:txBody>
      </p:sp>
      <p:pic>
        <p:nvPicPr>
          <p:cNvPr id="7" name="Picture 6" descr="refcstv2_bssmap_flead000_to_024_10.0m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860" y="1146408"/>
            <a:ext cx="6092364" cy="5711591"/>
          </a:xfrm>
          <a:prstGeom prst="rect">
            <a:avLst/>
          </a:prstGeom>
        </p:spPr>
      </p:pic>
      <p:cxnSp>
        <p:nvCxnSpPr>
          <p:cNvPr id="8" name="Straight Arrow Connector 7"/>
          <p:cNvCxnSpPr/>
          <p:nvPr/>
        </p:nvCxnSpPr>
        <p:spPr>
          <a:xfrm flipV="1">
            <a:off x="938332" y="2198730"/>
            <a:ext cx="1592322" cy="12320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39740" y="1998769"/>
            <a:ext cx="398592" cy="646331"/>
          </a:xfrm>
          <a:prstGeom prst="rect">
            <a:avLst/>
          </a:prstGeom>
          <a:noFill/>
        </p:spPr>
        <p:txBody>
          <a:bodyPr wrap="none" rtlCol="0">
            <a:spAutoFit/>
          </a:bodyPr>
          <a:lstStyle/>
          <a:p>
            <a:r>
              <a:rPr lang="en-US" sz="3600" dirty="0" smtClean="0">
                <a:solidFill>
                  <a:srgbClr val="FF0000"/>
                </a:solidFill>
              </a:rPr>
              <a:t>?</a:t>
            </a:r>
            <a:endParaRPr lang="en-US" sz="3600" dirty="0">
              <a:solidFill>
                <a:srgbClr val="FF0000"/>
              </a:solidFill>
            </a:endParaRPr>
          </a:p>
        </p:txBody>
      </p:sp>
      <p:sp>
        <p:nvSpPr>
          <p:cNvPr id="3" name="Slide Number Placeholder 2"/>
          <p:cNvSpPr>
            <a:spLocks noGrp="1"/>
          </p:cNvSpPr>
          <p:nvPr>
            <p:ph type="sldNum" sz="quarter" idx="12"/>
          </p:nvPr>
        </p:nvSpPr>
        <p:spPr/>
        <p:txBody>
          <a:bodyPr/>
          <a:lstStyle/>
          <a:p>
            <a:fld id="{DC862565-2F34-2D47-B87A-6CC773EB7A2F}" type="slidenum">
              <a:rPr lang="en-US" smtClean="0"/>
              <a:t>62</a:t>
            </a:fld>
            <a:endParaRPr lang="en-US"/>
          </a:p>
        </p:txBody>
      </p:sp>
    </p:spTree>
    <p:extLst>
      <p:ext uri="{BB962C8B-B14F-4D97-AF65-F5344CB8AC3E}">
        <p14:creationId xmlns:p14="http://schemas.microsoft.com/office/powerpoint/2010/main" val="92425788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fcstv1_bssmap_flead000_to_024_10.0m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8220" y="1154509"/>
            <a:ext cx="6083724" cy="5703491"/>
          </a:xfrm>
          <a:prstGeom prst="rect">
            <a:avLst/>
          </a:prstGeom>
        </p:spPr>
      </p:pic>
      <p:sp>
        <p:nvSpPr>
          <p:cNvPr id="2" name="Title 1"/>
          <p:cNvSpPr>
            <a:spLocks noGrp="1"/>
          </p:cNvSpPr>
          <p:nvPr>
            <p:ph type="title"/>
          </p:nvPr>
        </p:nvSpPr>
        <p:spPr>
          <a:xfrm>
            <a:off x="202233" y="274638"/>
            <a:ext cx="8728409" cy="801285"/>
          </a:xfrm>
        </p:spPr>
        <p:txBody>
          <a:bodyPr>
            <a:normAutofit fontScale="90000"/>
          </a:bodyPr>
          <a:lstStyle/>
          <a:p>
            <a:r>
              <a:rPr lang="en-US" sz="4000" dirty="0" smtClean="0"/>
              <a:t>Brier Skill Scores, Day +0-1, </a:t>
            </a:r>
            <a:r>
              <a:rPr lang="en-US" sz="4000" dirty="0" smtClean="0">
                <a:solidFill>
                  <a:srgbClr val="FF0000"/>
                </a:solidFill>
              </a:rPr>
              <a:t>10.0</a:t>
            </a:r>
            <a:r>
              <a:rPr lang="en-US" sz="4000" dirty="0" smtClean="0"/>
              <a:t> mm 24h</a:t>
            </a:r>
            <a:r>
              <a:rPr lang="en-US" sz="4000" baseline="30000" dirty="0" smtClean="0"/>
              <a:t>-1</a:t>
            </a:r>
            <a:br>
              <a:rPr lang="en-US" sz="4000" baseline="30000" dirty="0" smtClean="0"/>
            </a:br>
            <a:r>
              <a:rPr lang="en-US" sz="3600" dirty="0" smtClean="0"/>
              <a:t>(</a:t>
            </a:r>
            <a:r>
              <a:rPr lang="en-US" sz="3600" dirty="0" smtClean="0">
                <a:solidFill>
                  <a:srgbClr val="FF0000"/>
                </a:solidFill>
              </a:rPr>
              <a:t>reforecast version 1</a:t>
            </a:r>
            <a:r>
              <a:rPr lang="en-US" sz="3600" dirty="0" smtClean="0"/>
              <a:t>)</a:t>
            </a:r>
            <a:endParaRPr lang="en-US" sz="3600" baseline="30000" dirty="0"/>
          </a:p>
        </p:txBody>
      </p:sp>
      <p:cxnSp>
        <p:nvCxnSpPr>
          <p:cNvPr id="8" name="Straight Arrow Connector 7"/>
          <p:cNvCxnSpPr/>
          <p:nvPr/>
        </p:nvCxnSpPr>
        <p:spPr>
          <a:xfrm flipV="1">
            <a:off x="938332" y="2198730"/>
            <a:ext cx="1592322" cy="12320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39740" y="1998769"/>
            <a:ext cx="398592" cy="646331"/>
          </a:xfrm>
          <a:prstGeom prst="rect">
            <a:avLst/>
          </a:prstGeom>
          <a:noFill/>
        </p:spPr>
        <p:txBody>
          <a:bodyPr wrap="none" rtlCol="0">
            <a:spAutoFit/>
          </a:bodyPr>
          <a:lstStyle/>
          <a:p>
            <a:r>
              <a:rPr lang="en-US" sz="3600" dirty="0" smtClean="0">
                <a:solidFill>
                  <a:srgbClr val="FF0000"/>
                </a:solidFill>
              </a:rPr>
              <a:t>?</a:t>
            </a:r>
            <a:endParaRPr lang="en-US" sz="3600" dirty="0">
              <a:solidFill>
                <a:srgbClr val="FF0000"/>
              </a:solidFill>
            </a:endParaRPr>
          </a:p>
        </p:txBody>
      </p:sp>
      <p:sp>
        <p:nvSpPr>
          <p:cNvPr id="4" name="Slide Number Placeholder 3"/>
          <p:cNvSpPr>
            <a:spLocks noGrp="1"/>
          </p:cNvSpPr>
          <p:nvPr>
            <p:ph type="sldNum" sz="quarter" idx="12"/>
          </p:nvPr>
        </p:nvSpPr>
        <p:spPr/>
        <p:txBody>
          <a:bodyPr/>
          <a:lstStyle/>
          <a:p>
            <a:fld id="{DC862565-2F34-2D47-B87A-6CC773EB7A2F}" type="slidenum">
              <a:rPr lang="en-US" smtClean="0"/>
              <a:t>63</a:t>
            </a:fld>
            <a:endParaRPr lang="en-US"/>
          </a:p>
        </p:txBody>
      </p:sp>
    </p:spTree>
    <p:extLst>
      <p:ext uri="{BB962C8B-B14F-4D97-AF65-F5344CB8AC3E}">
        <p14:creationId xmlns:p14="http://schemas.microsoft.com/office/powerpoint/2010/main" val="268788448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7650"/>
            <a:ext cx="8229600" cy="758386"/>
          </a:xfrm>
        </p:spPr>
        <p:txBody>
          <a:bodyPr>
            <a:normAutofit fontScale="90000"/>
          </a:bodyPr>
          <a:lstStyle/>
          <a:p>
            <a:r>
              <a:rPr lang="en-US" dirty="0" smtClean="0"/>
              <a:t>NARR climatology, &gt; 10 mm 24 h</a:t>
            </a:r>
            <a:r>
              <a:rPr lang="en-US" baseline="30000" dirty="0" smtClean="0"/>
              <a:t>-1</a:t>
            </a:r>
            <a:endParaRPr lang="en-US" baseline="30000" dirty="0"/>
          </a:p>
        </p:txBody>
      </p:sp>
      <p:pic>
        <p:nvPicPr>
          <p:cNvPr id="5" name="Picture 4" descr="pclimo_10.0mm_Ja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6036"/>
            <a:ext cx="7281313" cy="5568063"/>
          </a:xfrm>
          <a:prstGeom prst="rect">
            <a:avLst/>
          </a:prstGeom>
        </p:spPr>
      </p:pic>
      <p:sp>
        <p:nvSpPr>
          <p:cNvPr id="7" name="Rounded Rectangle 6"/>
          <p:cNvSpPr/>
          <p:nvPr/>
        </p:nvSpPr>
        <p:spPr>
          <a:xfrm>
            <a:off x="5411997" y="3179520"/>
            <a:ext cx="3601679" cy="2756160"/>
          </a:xfrm>
          <a:prstGeom prst="round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479546" y="3248232"/>
            <a:ext cx="3664454" cy="2585323"/>
          </a:xfrm>
          <a:prstGeom prst="rect">
            <a:avLst/>
          </a:prstGeom>
          <a:noFill/>
        </p:spPr>
        <p:txBody>
          <a:bodyPr wrap="square" rtlCol="0">
            <a:spAutoFit/>
          </a:bodyPr>
          <a:lstStyle/>
          <a:p>
            <a:r>
              <a:rPr lang="en-US" dirty="0" smtClean="0"/>
              <a:t>Climatology seems anomalously dry.  </a:t>
            </a:r>
          </a:p>
          <a:p>
            <a:r>
              <a:rPr lang="en-US" dirty="0" smtClean="0"/>
              <a:t>NARR precipitation analyses after </a:t>
            </a:r>
          </a:p>
          <a:p>
            <a:r>
              <a:rPr lang="en-US" dirty="0" smtClean="0"/>
              <a:t>snowfall are somewhat</a:t>
            </a:r>
          </a:p>
          <a:p>
            <a:r>
              <a:rPr lang="en-US" dirty="0" smtClean="0"/>
              <a:t>untrustworthy; precipitation </a:t>
            </a:r>
          </a:p>
          <a:p>
            <a:r>
              <a:rPr lang="en-US" dirty="0" smtClean="0"/>
              <a:t>registered only as snow melts, so </a:t>
            </a:r>
          </a:p>
          <a:p>
            <a:r>
              <a:rPr lang="en-US" dirty="0" smtClean="0"/>
              <a:t>precipitation can be off by days.</a:t>
            </a:r>
          </a:p>
          <a:p>
            <a:r>
              <a:rPr lang="en-US" dirty="0" smtClean="0"/>
              <a:t>Improvements to Stage IV may </a:t>
            </a:r>
          </a:p>
          <a:p>
            <a:r>
              <a:rPr lang="en-US" dirty="0" smtClean="0"/>
              <a:t>correct this in the future, but this</a:t>
            </a:r>
          </a:p>
          <a:p>
            <a:r>
              <a:rPr lang="en-US" dirty="0" smtClean="0"/>
              <a:t>data goes back only to 2002.</a:t>
            </a:r>
            <a:endParaRPr lang="en-US" dirty="0"/>
          </a:p>
        </p:txBody>
      </p:sp>
      <p:cxnSp>
        <p:nvCxnSpPr>
          <p:cNvPr id="9" name="Straight Arrow Connector 8"/>
          <p:cNvCxnSpPr/>
          <p:nvPr/>
        </p:nvCxnSpPr>
        <p:spPr>
          <a:xfrm flipH="1" flipV="1">
            <a:off x="2938212" y="2900049"/>
            <a:ext cx="2606478" cy="79609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DC862565-2F34-2D47-B87A-6CC773EB7A2F}" type="slidenum">
              <a:rPr lang="en-US" smtClean="0"/>
              <a:t>64</a:t>
            </a:fld>
            <a:endParaRPr lang="en-US"/>
          </a:p>
        </p:txBody>
      </p:sp>
    </p:spTree>
    <p:extLst>
      <p:ext uri="{BB962C8B-B14F-4D97-AF65-F5344CB8AC3E}">
        <p14:creationId xmlns:p14="http://schemas.microsoft.com/office/powerpoint/2010/main" val="142311357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708"/>
            <a:ext cx="8229600" cy="723189"/>
          </a:xfrm>
        </p:spPr>
        <p:txBody>
          <a:bodyPr>
            <a:normAutofit fontScale="90000"/>
          </a:bodyPr>
          <a:lstStyle/>
          <a:p>
            <a:r>
              <a:rPr lang="en-US" dirty="0" smtClean="0"/>
              <a:t>Reliability, &gt; 1 mm precipitation 24 h</a:t>
            </a:r>
            <a:r>
              <a:rPr lang="en-US" baseline="30000" dirty="0" smtClean="0"/>
              <a:t>-1</a:t>
            </a:r>
            <a:endParaRPr lang="en-US" dirty="0"/>
          </a:p>
        </p:txBody>
      </p:sp>
      <p:pic>
        <p:nvPicPr>
          <p:cNvPr id="4" name="Picture 3" descr="relia_rankanalog_000_to_024h_1.0mm_v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251" y="1101059"/>
            <a:ext cx="2705737" cy="2931215"/>
          </a:xfrm>
          <a:prstGeom prst="rect">
            <a:avLst/>
          </a:prstGeom>
        </p:spPr>
      </p:pic>
      <p:pic>
        <p:nvPicPr>
          <p:cNvPr id="5" name="Picture 4" descr="relia_rankanalog_000_to_024h_1.0mm_v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923478"/>
            <a:ext cx="2708788" cy="2934521"/>
          </a:xfrm>
          <a:prstGeom prst="rect">
            <a:avLst/>
          </a:prstGeom>
        </p:spPr>
      </p:pic>
      <p:pic>
        <p:nvPicPr>
          <p:cNvPr id="6" name="Picture 5" descr="relia_rankanalog_048_to_072h_1.0mm_v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4494" y="1100889"/>
            <a:ext cx="2705894" cy="2931385"/>
          </a:xfrm>
          <a:prstGeom prst="rect">
            <a:avLst/>
          </a:prstGeom>
        </p:spPr>
      </p:pic>
      <p:pic>
        <p:nvPicPr>
          <p:cNvPr id="7" name="Picture 6" descr="relia_rankanalog_048_to_072h_1.0mm_v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4494" y="3926615"/>
            <a:ext cx="2705894" cy="2931385"/>
          </a:xfrm>
          <a:prstGeom prst="rect">
            <a:avLst/>
          </a:prstGeom>
        </p:spPr>
      </p:pic>
      <p:sp>
        <p:nvSpPr>
          <p:cNvPr id="8" name="TextBox 7"/>
          <p:cNvSpPr txBox="1"/>
          <p:nvPr/>
        </p:nvSpPr>
        <p:spPr>
          <a:xfrm rot="16200000">
            <a:off x="-910258" y="2362177"/>
            <a:ext cx="2249196" cy="369332"/>
          </a:xfrm>
          <a:prstGeom prst="rect">
            <a:avLst/>
          </a:prstGeom>
          <a:noFill/>
        </p:spPr>
        <p:txBody>
          <a:bodyPr wrap="none" rtlCol="0">
            <a:spAutoFit/>
          </a:bodyPr>
          <a:lstStyle/>
          <a:p>
            <a:r>
              <a:rPr lang="en-US" dirty="0" smtClean="0"/>
              <a:t>Version 2 (2012 GEFS)</a:t>
            </a:r>
            <a:endParaRPr lang="en-US" dirty="0"/>
          </a:p>
        </p:txBody>
      </p:sp>
      <p:sp>
        <p:nvSpPr>
          <p:cNvPr id="9" name="TextBox 8"/>
          <p:cNvSpPr txBox="1"/>
          <p:nvPr/>
        </p:nvSpPr>
        <p:spPr>
          <a:xfrm rot="16200000">
            <a:off x="-910258" y="5116322"/>
            <a:ext cx="2249196" cy="369332"/>
          </a:xfrm>
          <a:prstGeom prst="rect">
            <a:avLst/>
          </a:prstGeom>
          <a:noFill/>
        </p:spPr>
        <p:txBody>
          <a:bodyPr wrap="none" rtlCol="0">
            <a:spAutoFit/>
          </a:bodyPr>
          <a:lstStyle/>
          <a:p>
            <a:r>
              <a:rPr lang="en-US" dirty="0" smtClean="0"/>
              <a:t>Version 1 (1998 GEFS)</a:t>
            </a:r>
            <a:endParaRPr lang="en-US" dirty="0"/>
          </a:p>
        </p:txBody>
      </p:sp>
      <p:sp>
        <p:nvSpPr>
          <p:cNvPr id="10" name="TextBox 9"/>
          <p:cNvSpPr txBox="1"/>
          <p:nvPr/>
        </p:nvSpPr>
        <p:spPr>
          <a:xfrm>
            <a:off x="1414719" y="831600"/>
            <a:ext cx="1013544" cy="369332"/>
          </a:xfrm>
          <a:prstGeom prst="rect">
            <a:avLst/>
          </a:prstGeom>
          <a:noFill/>
        </p:spPr>
        <p:txBody>
          <a:bodyPr wrap="none" rtlCol="0">
            <a:spAutoFit/>
          </a:bodyPr>
          <a:lstStyle/>
          <a:p>
            <a:r>
              <a:rPr lang="en-US" dirty="0" smtClean="0"/>
              <a:t>Day +0-1</a:t>
            </a:r>
            <a:endParaRPr lang="en-US" dirty="0"/>
          </a:p>
        </p:txBody>
      </p:sp>
      <p:sp>
        <p:nvSpPr>
          <p:cNvPr id="12" name="TextBox 11"/>
          <p:cNvSpPr txBox="1"/>
          <p:nvPr/>
        </p:nvSpPr>
        <p:spPr>
          <a:xfrm>
            <a:off x="4118013" y="831937"/>
            <a:ext cx="1013544" cy="369332"/>
          </a:xfrm>
          <a:prstGeom prst="rect">
            <a:avLst/>
          </a:prstGeom>
          <a:noFill/>
        </p:spPr>
        <p:txBody>
          <a:bodyPr wrap="none" rtlCol="0">
            <a:spAutoFit/>
          </a:bodyPr>
          <a:lstStyle/>
          <a:p>
            <a:r>
              <a:rPr lang="en-US" dirty="0" smtClean="0"/>
              <a:t>Day +2-3</a:t>
            </a:r>
            <a:endParaRPr lang="en-US" dirty="0"/>
          </a:p>
        </p:txBody>
      </p:sp>
      <p:pic>
        <p:nvPicPr>
          <p:cNvPr id="13" name="Picture 12" descr="relia_rankanalog_096_to_120h_1.0mm_v2.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0191" y="1101059"/>
            <a:ext cx="2705738" cy="2931215"/>
          </a:xfrm>
          <a:prstGeom prst="rect">
            <a:avLst/>
          </a:prstGeom>
        </p:spPr>
      </p:pic>
      <p:sp>
        <p:nvSpPr>
          <p:cNvPr id="11" name="TextBox 10"/>
          <p:cNvSpPr txBox="1"/>
          <p:nvPr/>
        </p:nvSpPr>
        <p:spPr>
          <a:xfrm>
            <a:off x="7026401" y="831600"/>
            <a:ext cx="1013544" cy="369332"/>
          </a:xfrm>
          <a:prstGeom prst="rect">
            <a:avLst/>
          </a:prstGeom>
          <a:noFill/>
        </p:spPr>
        <p:txBody>
          <a:bodyPr wrap="none" rtlCol="0">
            <a:spAutoFit/>
          </a:bodyPr>
          <a:lstStyle/>
          <a:p>
            <a:r>
              <a:rPr lang="en-US" dirty="0" smtClean="0"/>
              <a:t>Day +4-5</a:t>
            </a:r>
            <a:endParaRPr lang="en-US" dirty="0"/>
          </a:p>
        </p:txBody>
      </p:sp>
      <p:pic>
        <p:nvPicPr>
          <p:cNvPr id="14" name="Picture 13" descr="relia_rankanalog_096_to_120h_1.0mm_v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7139" y="3923478"/>
            <a:ext cx="2708790" cy="2934522"/>
          </a:xfrm>
          <a:prstGeom prst="rect">
            <a:avLst/>
          </a:prstGeom>
        </p:spPr>
      </p:pic>
      <p:sp>
        <p:nvSpPr>
          <p:cNvPr id="3" name="Slide Number Placeholder 2"/>
          <p:cNvSpPr>
            <a:spLocks noGrp="1"/>
          </p:cNvSpPr>
          <p:nvPr>
            <p:ph type="sldNum" sz="quarter" idx="12"/>
          </p:nvPr>
        </p:nvSpPr>
        <p:spPr/>
        <p:txBody>
          <a:bodyPr/>
          <a:lstStyle/>
          <a:p>
            <a:fld id="{DC862565-2F34-2D47-B87A-6CC773EB7A2F}" type="slidenum">
              <a:rPr lang="en-US" smtClean="0"/>
              <a:t>65</a:t>
            </a:fld>
            <a:endParaRPr lang="en-US"/>
          </a:p>
        </p:txBody>
      </p:sp>
    </p:spTree>
    <p:extLst>
      <p:ext uri="{BB962C8B-B14F-4D97-AF65-F5344CB8AC3E}">
        <p14:creationId xmlns:p14="http://schemas.microsoft.com/office/powerpoint/2010/main" val="260200040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708"/>
            <a:ext cx="8229600" cy="723189"/>
          </a:xfrm>
        </p:spPr>
        <p:txBody>
          <a:bodyPr>
            <a:normAutofit fontScale="90000"/>
          </a:bodyPr>
          <a:lstStyle/>
          <a:p>
            <a:r>
              <a:rPr lang="en-US" dirty="0" smtClean="0"/>
              <a:t>Reliability, &gt; 1 mm precipitation 24 h</a:t>
            </a:r>
            <a:r>
              <a:rPr lang="en-US" baseline="30000" dirty="0" smtClean="0"/>
              <a:t>-1</a:t>
            </a:r>
            <a:endParaRPr lang="en-US" dirty="0"/>
          </a:p>
        </p:txBody>
      </p:sp>
      <p:pic>
        <p:nvPicPr>
          <p:cNvPr id="4" name="Picture 3" descr="relia_rankanalog_000_to_024h_1.0mm_v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251" y="1101059"/>
            <a:ext cx="2705737" cy="2931215"/>
          </a:xfrm>
          <a:prstGeom prst="rect">
            <a:avLst/>
          </a:prstGeom>
        </p:spPr>
      </p:pic>
      <p:pic>
        <p:nvPicPr>
          <p:cNvPr id="5" name="Picture 4" descr="relia_rankanalog_000_to_024h_1.0mm_v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923478"/>
            <a:ext cx="2708788" cy="2934521"/>
          </a:xfrm>
          <a:prstGeom prst="rect">
            <a:avLst/>
          </a:prstGeom>
        </p:spPr>
      </p:pic>
      <p:pic>
        <p:nvPicPr>
          <p:cNvPr id="6" name="Picture 5" descr="relia_rankanalog_048_to_072h_1.0mm_v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4494" y="1100889"/>
            <a:ext cx="2705894" cy="2931385"/>
          </a:xfrm>
          <a:prstGeom prst="rect">
            <a:avLst/>
          </a:prstGeom>
        </p:spPr>
      </p:pic>
      <p:pic>
        <p:nvPicPr>
          <p:cNvPr id="7" name="Picture 6" descr="relia_rankanalog_048_to_072h_1.0mm_v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4494" y="3926615"/>
            <a:ext cx="2705894" cy="2931385"/>
          </a:xfrm>
          <a:prstGeom prst="rect">
            <a:avLst/>
          </a:prstGeom>
        </p:spPr>
      </p:pic>
      <p:sp>
        <p:nvSpPr>
          <p:cNvPr id="8" name="TextBox 7"/>
          <p:cNvSpPr txBox="1"/>
          <p:nvPr/>
        </p:nvSpPr>
        <p:spPr>
          <a:xfrm rot="16200000">
            <a:off x="-910258" y="2362177"/>
            <a:ext cx="2249196" cy="369332"/>
          </a:xfrm>
          <a:prstGeom prst="rect">
            <a:avLst/>
          </a:prstGeom>
          <a:noFill/>
        </p:spPr>
        <p:txBody>
          <a:bodyPr wrap="none" rtlCol="0">
            <a:spAutoFit/>
          </a:bodyPr>
          <a:lstStyle/>
          <a:p>
            <a:r>
              <a:rPr lang="en-US" dirty="0" smtClean="0"/>
              <a:t>Version 2 (2012 GEFS)</a:t>
            </a:r>
            <a:endParaRPr lang="en-US" dirty="0"/>
          </a:p>
        </p:txBody>
      </p:sp>
      <p:sp>
        <p:nvSpPr>
          <p:cNvPr id="9" name="TextBox 8"/>
          <p:cNvSpPr txBox="1"/>
          <p:nvPr/>
        </p:nvSpPr>
        <p:spPr>
          <a:xfrm rot="16200000">
            <a:off x="-910258" y="5116322"/>
            <a:ext cx="2249196" cy="369332"/>
          </a:xfrm>
          <a:prstGeom prst="rect">
            <a:avLst/>
          </a:prstGeom>
          <a:noFill/>
        </p:spPr>
        <p:txBody>
          <a:bodyPr wrap="none" rtlCol="0">
            <a:spAutoFit/>
          </a:bodyPr>
          <a:lstStyle/>
          <a:p>
            <a:r>
              <a:rPr lang="en-US" dirty="0" smtClean="0"/>
              <a:t>Version 1 (1998 GEFS)</a:t>
            </a:r>
            <a:endParaRPr lang="en-US" dirty="0"/>
          </a:p>
        </p:txBody>
      </p:sp>
      <p:sp>
        <p:nvSpPr>
          <p:cNvPr id="10" name="TextBox 9"/>
          <p:cNvSpPr txBox="1"/>
          <p:nvPr/>
        </p:nvSpPr>
        <p:spPr>
          <a:xfrm>
            <a:off x="1414719" y="831600"/>
            <a:ext cx="1013544" cy="369332"/>
          </a:xfrm>
          <a:prstGeom prst="rect">
            <a:avLst/>
          </a:prstGeom>
          <a:noFill/>
        </p:spPr>
        <p:txBody>
          <a:bodyPr wrap="none" rtlCol="0">
            <a:spAutoFit/>
          </a:bodyPr>
          <a:lstStyle/>
          <a:p>
            <a:r>
              <a:rPr lang="en-US" dirty="0" smtClean="0"/>
              <a:t>Day +0-1</a:t>
            </a:r>
            <a:endParaRPr lang="en-US" dirty="0"/>
          </a:p>
        </p:txBody>
      </p:sp>
      <p:sp>
        <p:nvSpPr>
          <p:cNvPr id="12" name="TextBox 11"/>
          <p:cNvSpPr txBox="1"/>
          <p:nvPr/>
        </p:nvSpPr>
        <p:spPr>
          <a:xfrm>
            <a:off x="4118013" y="831937"/>
            <a:ext cx="1013544" cy="369332"/>
          </a:xfrm>
          <a:prstGeom prst="rect">
            <a:avLst/>
          </a:prstGeom>
          <a:noFill/>
        </p:spPr>
        <p:txBody>
          <a:bodyPr wrap="none" rtlCol="0">
            <a:spAutoFit/>
          </a:bodyPr>
          <a:lstStyle/>
          <a:p>
            <a:r>
              <a:rPr lang="en-US" dirty="0" smtClean="0"/>
              <a:t>Day +2-3</a:t>
            </a:r>
            <a:endParaRPr lang="en-US" dirty="0"/>
          </a:p>
        </p:txBody>
      </p:sp>
      <p:pic>
        <p:nvPicPr>
          <p:cNvPr id="13" name="Picture 12" descr="relia_rankanalog_096_to_120h_1.0mm_v2.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0191" y="1101059"/>
            <a:ext cx="2705738" cy="2931215"/>
          </a:xfrm>
          <a:prstGeom prst="rect">
            <a:avLst/>
          </a:prstGeom>
        </p:spPr>
      </p:pic>
      <p:sp>
        <p:nvSpPr>
          <p:cNvPr id="11" name="TextBox 10"/>
          <p:cNvSpPr txBox="1"/>
          <p:nvPr/>
        </p:nvSpPr>
        <p:spPr>
          <a:xfrm>
            <a:off x="7026401" y="831600"/>
            <a:ext cx="1013544" cy="369332"/>
          </a:xfrm>
          <a:prstGeom prst="rect">
            <a:avLst/>
          </a:prstGeom>
          <a:noFill/>
        </p:spPr>
        <p:txBody>
          <a:bodyPr wrap="none" rtlCol="0">
            <a:spAutoFit/>
          </a:bodyPr>
          <a:lstStyle/>
          <a:p>
            <a:r>
              <a:rPr lang="en-US" dirty="0" smtClean="0"/>
              <a:t>Day +4-5</a:t>
            </a:r>
            <a:endParaRPr lang="en-US" dirty="0"/>
          </a:p>
        </p:txBody>
      </p:sp>
      <p:pic>
        <p:nvPicPr>
          <p:cNvPr id="14" name="Picture 13" descr="relia_rankanalog_096_to_120h_1.0mm_v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7139" y="3923478"/>
            <a:ext cx="2708790" cy="2934522"/>
          </a:xfrm>
          <a:prstGeom prst="rect">
            <a:avLst/>
          </a:prstGeom>
        </p:spPr>
      </p:pic>
      <p:cxnSp>
        <p:nvCxnSpPr>
          <p:cNvPr id="15" name="Straight Arrow Connector 14"/>
          <p:cNvCxnSpPr/>
          <p:nvPr/>
        </p:nvCxnSpPr>
        <p:spPr>
          <a:xfrm flipH="1">
            <a:off x="1504621" y="1650288"/>
            <a:ext cx="198188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Rounded Rectangle 18"/>
          <p:cNvSpPr/>
          <p:nvPr/>
        </p:nvSpPr>
        <p:spPr>
          <a:xfrm>
            <a:off x="3429885" y="1422245"/>
            <a:ext cx="2580503" cy="1200329"/>
          </a:xfrm>
          <a:prstGeom prst="round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3551225" y="1422245"/>
            <a:ext cx="45719" cy="1200329"/>
          </a:xfrm>
          <a:prstGeom prst="rect">
            <a:avLst/>
          </a:prstGeom>
          <a:noFill/>
        </p:spPr>
        <p:txBody>
          <a:bodyPr wrap="square" rtlCol="0">
            <a:spAutoFit/>
          </a:bodyPr>
          <a:lstStyle/>
          <a:p>
            <a:r>
              <a:rPr lang="en-US" dirty="0" smtClean="0"/>
              <a:t>Blue lines: distribution of </a:t>
            </a:r>
          </a:p>
          <a:p>
            <a:r>
              <a:rPr lang="en-US" dirty="0" smtClean="0"/>
              <a:t>climatological forecast</a:t>
            </a:r>
          </a:p>
          <a:p>
            <a:r>
              <a:rPr lang="en-US" dirty="0" smtClean="0"/>
              <a:t>probabilities across US &amp;</a:t>
            </a:r>
          </a:p>
          <a:p>
            <a:r>
              <a:rPr lang="en-US" dirty="0" smtClean="0"/>
              <a:t>all 12 months.</a:t>
            </a:r>
            <a:endParaRPr lang="en-US" dirty="0"/>
          </a:p>
        </p:txBody>
      </p:sp>
      <p:sp>
        <p:nvSpPr>
          <p:cNvPr id="3" name="Slide Number Placeholder 2"/>
          <p:cNvSpPr>
            <a:spLocks noGrp="1"/>
          </p:cNvSpPr>
          <p:nvPr>
            <p:ph type="sldNum" sz="quarter" idx="12"/>
          </p:nvPr>
        </p:nvSpPr>
        <p:spPr/>
        <p:txBody>
          <a:bodyPr/>
          <a:lstStyle/>
          <a:p>
            <a:fld id="{DC862565-2F34-2D47-B87A-6CC773EB7A2F}" type="slidenum">
              <a:rPr lang="en-US" smtClean="0"/>
              <a:t>66</a:t>
            </a:fld>
            <a:endParaRPr lang="en-US"/>
          </a:p>
        </p:txBody>
      </p:sp>
    </p:spTree>
    <p:extLst>
      <p:ext uri="{BB962C8B-B14F-4D97-AF65-F5344CB8AC3E}">
        <p14:creationId xmlns:p14="http://schemas.microsoft.com/office/powerpoint/2010/main" val="131021142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37522"/>
          </a:xfrm>
        </p:spPr>
        <p:txBody>
          <a:bodyPr>
            <a:noAutofit/>
          </a:bodyPr>
          <a:lstStyle/>
          <a:p>
            <a:r>
              <a:rPr lang="en-US" sz="3200" dirty="0" smtClean="0"/>
              <a:t>Prototype of our web form (creates netCDF4)</a:t>
            </a:r>
            <a:endParaRPr lang="en-US" sz="3200" dirty="0"/>
          </a:p>
        </p:txBody>
      </p:sp>
      <p:pic>
        <p:nvPicPr>
          <p:cNvPr id="4" name="Picture 3" descr="Screen Shot 2012-07-25 at 4.14.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648000"/>
            <a:ext cx="7647548" cy="6210000"/>
          </a:xfrm>
          <a:prstGeom prst="rect">
            <a:avLst/>
          </a:prstGeom>
        </p:spPr>
      </p:pic>
      <p:sp>
        <p:nvSpPr>
          <p:cNvPr id="3" name="Slide Number Placeholder 2"/>
          <p:cNvSpPr>
            <a:spLocks noGrp="1"/>
          </p:cNvSpPr>
          <p:nvPr>
            <p:ph type="sldNum" sz="quarter" idx="12"/>
          </p:nvPr>
        </p:nvSpPr>
        <p:spPr/>
        <p:txBody>
          <a:bodyPr/>
          <a:lstStyle/>
          <a:p>
            <a:fld id="{DC862565-2F34-2D47-B87A-6CC773EB7A2F}" type="slidenum">
              <a:rPr lang="en-US" smtClean="0"/>
              <a:t>7</a:t>
            </a:fld>
            <a:endParaRPr lang="en-US"/>
          </a:p>
        </p:txBody>
      </p:sp>
    </p:spTree>
    <p:extLst>
      <p:ext uri="{BB962C8B-B14F-4D97-AF65-F5344CB8AC3E}">
        <p14:creationId xmlns:p14="http://schemas.microsoft.com/office/powerpoint/2010/main" val="1933139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7-25 at 4.16.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0"/>
            <a:ext cx="8814192" cy="6858000"/>
          </a:xfrm>
          <a:prstGeom prst="rect">
            <a:avLst/>
          </a:prstGeom>
        </p:spPr>
      </p:pic>
      <p:sp>
        <p:nvSpPr>
          <p:cNvPr id="2" name="Slide Number Placeholder 1"/>
          <p:cNvSpPr>
            <a:spLocks noGrp="1"/>
          </p:cNvSpPr>
          <p:nvPr>
            <p:ph type="sldNum" sz="quarter" idx="12"/>
          </p:nvPr>
        </p:nvSpPr>
        <p:spPr/>
        <p:txBody>
          <a:bodyPr/>
          <a:lstStyle/>
          <a:p>
            <a:fld id="{DC862565-2F34-2D47-B87A-6CC773EB7A2F}" type="slidenum">
              <a:rPr lang="en-US" smtClean="0"/>
              <a:t>8</a:t>
            </a:fld>
            <a:endParaRPr lang="en-US"/>
          </a:p>
        </p:txBody>
      </p:sp>
    </p:spTree>
    <p:extLst>
      <p:ext uri="{BB962C8B-B14F-4D97-AF65-F5344CB8AC3E}">
        <p14:creationId xmlns:p14="http://schemas.microsoft.com/office/powerpoint/2010/main" val="1900633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7-25 at 4.18.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00" y="0"/>
            <a:ext cx="8476748" cy="6858000"/>
          </a:xfrm>
          <a:prstGeom prst="rect">
            <a:avLst/>
          </a:prstGeom>
        </p:spPr>
      </p:pic>
      <p:sp>
        <p:nvSpPr>
          <p:cNvPr id="2" name="Slide Number Placeholder 1"/>
          <p:cNvSpPr>
            <a:spLocks noGrp="1"/>
          </p:cNvSpPr>
          <p:nvPr>
            <p:ph type="sldNum" sz="quarter" idx="12"/>
          </p:nvPr>
        </p:nvSpPr>
        <p:spPr/>
        <p:txBody>
          <a:bodyPr/>
          <a:lstStyle/>
          <a:p>
            <a:fld id="{DC862565-2F34-2D47-B87A-6CC773EB7A2F}" type="slidenum">
              <a:rPr lang="en-US" smtClean="0"/>
              <a:t>9</a:t>
            </a:fld>
            <a:endParaRPr lang="en-US"/>
          </a:p>
        </p:txBody>
      </p:sp>
    </p:spTree>
    <p:extLst>
      <p:ext uri="{BB962C8B-B14F-4D97-AF65-F5344CB8AC3E}">
        <p14:creationId xmlns:p14="http://schemas.microsoft.com/office/powerpoint/2010/main" val="35101242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18291</TotalTime>
  <Words>2715</Words>
  <Application>Microsoft Macintosh PowerPoint</Application>
  <PresentationFormat>On-screen Show (4:3)</PresentationFormat>
  <Paragraphs>512</Paragraphs>
  <Slides>66</Slides>
  <Notes>2</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Office Theme</vt:lpstr>
      <vt:lpstr>NOAA’s 2nd-generation  reforecast data set for the NCEP Global Ensemble Forecast System</vt:lpstr>
      <vt:lpstr>Reforecast background</vt:lpstr>
      <vt:lpstr>GEFS reforecast v2 details</vt:lpstr>
      <vt:lpstr>Status</vt:lpstr>
      <vt:lpstr>Data to be readily available from ESRL</vt:lpstr>
      <vt:lpstr>Data to be readily available from ESRL</vt:lpstr>
      <vt:lpstr>Prototype of our web form (creates netCDF4)</vt:lpstr>
      <vt:lpstr>PowerPoint Presentation</vt:lpstr>
      <vt:lpstr>PowerPoint Presentation</vt:lpstr>
      <vt:lpstr>PowerPoint Presentation</vt:lpstr>
      <vt:lpstr>Other ways of accessing  reforecast data</vt:lpstr>
      <vt:lpstr>PowerPoint Presentation</vt:lpstr>
      <vt:lpstr>500 hPa Z anomaly correlation (from deterministic control)</vt:lpstr>
      <vt:lpstr>How does the skill of post-processed forecasts change from reforecast v1 to v2?</vt:lpstr>
      <vt:lpstr>Skill of calibrated precipitation forecasts (over US, 1985-2009, “rank analog” calibration method)</vt:lpstr>
      <vt:lpstr>Skill of calibrated precipitation forecasts (over US, 1985-2009, “rank analog” calibration method)</vt:lpstr>
      <vt:lpstr>Reliability, &gt; 10 mm precipitation 24 h-1</vt:lpstr>
      <vt:lpstr>Reliability, &gt; 50 mm precipitation 24 h-1</vt:lpstr>
      <vt:lpstr>Case studies with  “atmospheric rivers” in the western US:  the good,  the bad and ugly</vt:lpstr>
      <vt:lpstr>The bad and ugly atmospheric rivers case study</vt:lpstr>
      <vt:lpstr>6-day forecast</vt:lpstr>
      <vt:lpstr>4-day forecast</vt:lpstr>
      <vt:lpstr>2-day forecast</vt:lpstr>
      <vt:lpstr>6-day forecast</vt:lpstr>
      <vt:lpstr>4-day forecast</vt:lpstr>
      <vt:lpstr>2-day forecast</vt:lpstr>
      <vt:lpstr>Case study, tentative conclusions</vt:lpstr>
      <vt:lpstr>The “good” atmospheric rivers case study: Nov 2006 Oregon-Washington floods</vt:lpstr>
      <vt:lpstr>6-day forecast</vt:lpstr>
      <vt:lpstr>4-day forecast</vt:lpstr>
      <vt:lpstr>2-day forecast</vt:lpstr>
      <vt:lpstr>6-day forecast</vt:lpstr>
      <vt:lpstr>4-day forecast</vt:lpstr>
      <vt:lpstr>2-day forecast</vt:lpstr>
      <vt:lpstr>Spaghetti Westerns</vt:lpstr>
      <vt:lpstr>Demo: Regional reforecast with WRF ARW v3.4 using global reforecast for initial, boundary conditions</vt:lpstr>
      <vt:lpstr>2005 Rita official forecast (Houston, TX evacuated)</vt:lpstr>
      <vt:lpstr>PowerPoint Presentation</vt:lpstr>
      <vt:lpstr>PowerPoint Presentation</vt:lpstr>
      <vt:lpstr>PowerPoint Presentation</vt:lpstr>
      <vt:lpstr>Application: diagnosis of MJO</vt:lpstr>
      <vt:lpstr>Other work in progress</vt:lpstr>
      <vt:lpstr>Application: extended-range tornado forecasting</vt:lpstr>
      <vt:lpstr>Application: Improved 6-10 day and week-2 forecast guidance from CPC</vt:lpstr>
      <vt:lpstr>Conclusions</vt:lpstr>
      <vt:lpstr>Supplementary slides</vt:lpstr>
      <vt:lpstr>PowerPoint Presentation</vt:lpstr>
      <vt:lpstr>PowerPoint Presentation</vt:lpstr>
      <vt:lpstr>Problem with basic analog  reforecast technique</vt:lpstr>
      <vt:lpstr>“Rank” analog procedure</vt:lpstr>
      <vt:lpstr>“Rank” analog procedure</vt:lpstr>
      <vt:lpstr>“Rank” analog procedure</vt:lpstr>
      <vt:lpstr>Rank analog calibration details</vt:lpstr>
      <vt:lpstr>Regional Reforecast with ARW v3.4</vt:lpstr>
      <vt:lpstr>PowerPoint Presentation</vt:lpstr>
      <vt:lpstr>PowerPoint Presentation</vt:lpstr>
      <vt:lpstr>Some known applications in development</vt:lpstr>
      <vt:lpstr>Scores, &gt; 10 mm and &gt; 50 mm</vt:lpstr>
      <vt:lpstr>Brier Skill Scores, Day +0-1, 1.0 mm 24h-1 (reforecast version 2)</vt:lpstr>
      <vt:lpstr>Brier Skill Scores, Day +0-1, 1.0 mm 24h-1 (reforecast version 1)</vt:lpstr>
      <vt:lpstr>NARR climatology, &gt; 1-mm 24 h-1</vt:lpstr>
      <vt:lpstr>Brier Skill Scores, Day +0-1, 10.0 mm 24h-1 (reforecast version 2)</vt:lpstr>
      <vt:lpstr>Brier Skill Scores, Day +0-1, 10.0 mm 24h-1 (reforecast version 1)</vt:lpstr>
      <vt:lpstr>NARR climatology, &gt; 10 mm 24 h-1</vt:lpstr>
      <vt:lpstr>Reliability, &gt; 1 mm precipitation 24 h-1</vt:lpstr>
      <vt:lpstr>Reliability, &gt; 1 mm precipitation 24 h-1</vt:lpstr>
    </vt:vector>
  </TitlesOfParts>
  <Company>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Verification and validation of 2nd-generation GEFS reforecasts</dc:title>
  <dc:creator>Tom Hamill</dc:creator>
  <cp:lastModifiedBy>Tom Hamill</cp:lastModifiedBy>
  <cp:revision>80</cp:revision>
  <cp:lastPrinted>2012-05-24T17:48:24Z</cp:lastPrinted>
  <dcterms:created xsi:type="dcterms:W3CDTF">2012-05-16T16:37:48Z</dcterms:created>
  <dcterms:modified xsi:type="dcterms:W3CDTF">2012-07-26T14:58:03Z</dcterms:modified>
</cp:coreProperties>
</file>