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286" r:id="rId3"/>
    <p:sldId id="266" r:id="rId4"/>
    <p:sldId id="331" r:id="rId5"/>
    <p:sldId id="272" r:id="rId6"/>
    <p:sldId id="273" r:id="rId7"/>
    <p:sldId id="258" r:id="rId8"/>
    <p:sldId id="332" r:id="rId9"/>
    <p:sldId id="287" r:id="rId10"/>
    <p:sldId id="288" r:id="rId11"/>
    <p:sldId id="278" r:id="rId12"/>
    <p:sldId id="279" r:id="rId13"/>
    <p:sldId id="298" r:id="rId14"/>
    <p:sldId id="297" r:id="rId15"/>
    <p:sldId id="283" r:id="rId16"/>
    <p:sldId id="289" r:id="rId17"/>
    <p:sldId id="329" r:id="rId18"/>
    <p:sldId id="299" r:id="rId19"/>
    <p:sldId id="300" r:id="rId20"/>
    <p:sldId id="301" r:id="rId21"/>
    <p:sldId id="302" r:id="rId22"/>
    <p:sldId id="303" r:id="rId23"/>
    <p:sldId id="304" r:id="rId24"/>
    <p:sldId id="257" r:id="rId25"/>
    <p:sldId id="282" r:id="rId26"/>
    <p:sldId id="260" r:id="rId27"/>
    <p:sldId id="261" r:id="rId28"/>
    <p:sldId id="284" r:id="rId29"/>
    <p:sldId id="292" r:id="rId30"/>
    <p:sldId id="293" r:id="rId31"/>
    <p:sldId id="305" r:id="rId32"/>
    <p:sldId id="309" r:id="rId33"/>
    <p:sldId id="310" r:id="rId34"/>
    <p:sldId id="306" r:id="rId35"/>
    <p:sldId id="307" r:id="rId36"/>
    <p:sldId id="308" r:id="rId37"/>
    <p:sldId id="348" r:id="rId38"/>
    <p:sldId id="285" r:id="rId39"/>
    <p:sldId id="311" r:id="rId40"/>
    <p:sldId id="316" r:id="rId41"/>
    <p:sldId id="312" r:id="rId42"/>
    <p:sldId id="313" r:id="rId43"/>
    <p:sldId id="314" r:id="rId44"/>
    <p:sldId id="315" r:id="rId45"/>
    <p:sldId id="318" r:id="rId46"/>
    <p:sldId id="323" r:id="rId47"/>
    <p:sldId id="319" r:id="rId48"/>
    <p:sldId id="320" r:id="rId49"/>
    <p:sldId id="321" r:id="rId50"/>
    <p:sldId id="322" r:id="rId51"/>
    <p:sldId id="330" r:id="rId52"/>
    <p:sldId id="341" r:id="rId53"/>
    <p:sldId id="335" r:id="rId54"/>
    <p:sldId id="336" r:id="rId55"/>
    <p:sldId id="337" r:id="rId56"/>
    <p:sldId id="338" r:id="rId57"/>
    <p:sldId id="339" r:id="rId58"/>
    <p:sldId id="340" r:id="rId59"/>
    <p:sldId id="342" r:id="rId60"/>
    <p:sldId id="343" r:id="rId61"/>
    <p:sldId id="344" r:id="rId62"/>
    <p:sldId id="345" r:id="rId63"/>
    <p:sldId id="346" r:id="rId64"/>
    <p:sldId id="347" r:id="rId65"/>
    <p:sldId id="350" r:id="rId66"/>
    <p:sldId id="351" r:id="rId67"/>
    <p:sldId id="327" r:id="rId68"/>
    <p:sldId id="326" r:id="rId69"/>
    <p:sldId id="328" r:id="rId70"/>
    <p:sldId id="324" r:id="rId71"/>
    <p:sldId id="325" r:id="rId72"/>
    <p:sldId id="276" r:id="rId73"/>
    <p:sldId id="281"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5F3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725" autoAdjust="0"/>
  </p:normalViewPr>
  <p:slideViewPr>
    <p:cSldViewPr snapToGrid="0" snapToObjects="1">
      <p:cViewPr>
        <p:scale>
          <a:sx n="147" d="100"/>
          <a:sy n="147" d="100"/>
        </p:scale>
        <p:origin x="-14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30C18-0D07-5240-A770-59BDE4EF9B65}" type="datetimeFigureOut">
              <a:rPr lang="en-US" smtClean="0"/>
              <a:t>5/26/12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754675-C82B-B54A-9C81-72F5BD062DAE}" type="slidenum">
              <a:rPr lang="en-US" smtClean="0"/>
              <a:t>‹#›</a:t>
            </a:fld>
            <a:endParaRPr lang="en-US"/>
          </a:p>
        </p:txBody>
      </p:sp>
    </p:spTree>
    <p:extLst>
      <p:ext uri="{BB962C8B-B14F-4D97-AF65-F5344CB8AC3E}">
        <p14:creationId xmlns:p14="http://schemas.microsoft.com/office/powerpoint/2010/main" val="26589585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7CACE-5EF7-2744-9114-1A0AF88B87C3}" type="slidenum">
              <a:rPr lang="en-US"/>
              <a:pPr/>
              <a:t>9</a:t>
            </a:fld>
            <a:endParaRPr lang="en-US"/>
          </a:p>
        </p:txBody>
      </p:sp>
      <p:sp>
        <p:nvSpPr>
          <p:cNvPr id="1433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DE564-9FC0-E84C-AED6-B90FB76E9E95}" type="slidenum">
              <a:rPr lang="en-US"/>
              <a:pPr/>
              <a:t>10</a:t>
            </a:fld>
            <a:endParaRPr lang="en-US"/>
          </a:p>
        </p:txBody>
      </p:sp>
      <p:sp>
        <p:nvSpPr>
          <p:cNvPr id="5325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60AC30-51F6-FD40-ACFD-825566B8A781}" type="datetimeFigureOut">
              <a:rPr lang="en-US" smtClean="0"/>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516409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60AC30-51F6-FD40-ACFD-825566B8A781}" type="datetimeFigureOut">
              <a:rPr lang="en-US" smtClean="0"/>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58762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60AC30-51F6-FD40-ACFD-825566B8A781}" type="datetimeFigureOut">
              <a:rPr lang="en-US" smtClean="0"/>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414086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60AC30-51F6-FD40-ACFD-825566B8A781}" type="datetimeFigureOut">
              <a:rPr lang="en-US" smtClean="0"/>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349191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0AC30-51F6-FD40-ACFD-825566B8A781}" type="datetimeFigureOut">
              <a:rPr lang="en-US" smtClean="0"/>
              <a:t>5/26/12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386726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60AC30-51F6-FD40-ACFD-825566B8A781}" type="datetimeFigureOut">
              <a:rPr lang="en-US" smtClean="0"/>
              <a:t>5/26/12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27319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60AC30-51F6-FD40-ACFD-825566B8A781}" type="datetimeFigureOut">
              <a:rPr lang="en-US" smtClean="0"/>
              <a:t>5/26/12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150989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60AC30-51F6-FD40-ACFD-825566B8A781}" type="datetimeFigureOut">
              <a:rPr lang="en-US" smtClean="0"/>
              <a:t>5/26/12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67106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0AC30-51F6-FD40-ACFD-825566B8A781}" type="datetimeFigureOut">
              <a:rPr lang="en-US" smtClean="0"/>
              <a:t>5/26/12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130342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0AC30-51F6-FD40-ACFD-825566B8A781}" type="datetimeFigureOut">
              <a:rPr lang="en-US" smtClean="0"/>
              <a:t>5/26/12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178723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0AC30-51F6-FD40-ACFD-825566B8A781}" type="datetimeFigureOut">
              <a:rPr lang="en-US" smtClean="0"/>
              <a:t>5/26/12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8742147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0AC30-51F6-FD40-ACFD-825566B8A781}" type="datetimeFigureOut">
              <a:rPr lang="en-US" smtClean="0"/>
              <a:t>5/26/12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62565-2F34-2D47-B87A-6CC773EB7A2F}" type="slidenum">
              <a:rPr lang="en-US" smtClean="0"/>
              <a:t>‹#›</a:t>
            </a:fld>
            <a:endParaRPr lang="en-US"/>
          </a:p>
        </p:txBody>
      </p:sp>
    </p:spTree>
    <p:extLst>
      <p:ext uri="{BB962C8B-B14F-4D97-AF65-F5344CB8AC3E}">
        <p14:creationId xmlns:p14="http://schemas.microsoft.com/office/powerpoint/2010/main" val="4211419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image" Target="../media/image29.png"/><Relationship Id="rId23" Type="http://schemas.openxmlformats.org/officeDocument/2006/relationships/image" Target="../media/image30.png"/><Relationship Id="rId24" Type="http://schemas.openxmlformats.org/officeDocument/2006/relationships/image" Target="../media/image9.png"/><Relationship Id="rId25" Type="http://schemas.openxmlformats.org/officeDocument/2006/relationships/image" Target="../media/image31.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7"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7"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7"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2.emf"/></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 Id="rId3" Type="http://schemas.openxmlformats.org/officeDocument/2006/relationships/image" Target="../media/image6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 Id="rId23" Type="http://schemas.openxmlformats.org/officeDocument/2006/relationships/image" Target="../media/image29.png"/><Relationship Id="rId24" Type="http://schemas.openxmlformats.org/officeDocument/2006/relationships/image" Target="../media/image30.png"/><Relationship Id="rId25" Type="http://schemas.openxmlformats.org/officeDocument/2006/relationships/image" Target="../media/image31.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21653"/>
            <a:ext cx="7772400" cy="1470025"/>
          </a:xfrm>
        </p:spPr>
        <p:txBody>
          <a:bodyPr>
            <a:noAutofit/>
          </a:bodyPr>
          <a:lstStyle/>
          <a:p>
            <a:r>
              <a:rPr lang="en-US" dirty="0" smtClean="0"/>
              <a:t>Verification and validation of</a:t>
            </a:r>
            <a:br>
              <a:rPr lang="en-US" dirty="0" smtClean="0"/>
            </a:br>
            <a:r>
              <a:rPr lang="en-US" dirty="0" smtClean="0"/>
              <a:t>precipitation forecasts from the</a:t>
            </a:r>
            <a:br>
              <a:rPr lang="en-US" dirty="0" smtClean="0"/>
            </a:br>
            <a:r>
              <a:rPr lang="en-US" dirty="0" smtClean="0"/>
              <a:t>2</a:t>
            </a:r>
            <a:r>
              <a:rPr lang="en-US" baseline="30000" dirty="0" smtClean="0"/>
              <a:t>nd</a:t>
            </a:r>
            <a:r>
              <a:rPr lang="en-US" dirty="0" smtClean="0"/>
              <a:t>-generation GEFS reforecast</a:t>
            </a:r>
            <a:endParaRPr lang="en-US" dirty="0"/>
          </a:p>
        </p:txBody>
      </p:sp>
      <p:sp>
        <p:nvSpPr>
          <p:cNvPr id="3" name="Subtitle 2"/>
          <p:cNvSpPr>
            <a:spLocks noGrp="1"/>
          </p:cNvSpPr>
          <p:nvPr>
            <p:ph type="subTitle" idx="1"/>
          </p:nvPr>
        </p:nvSpPr>
        <p:spPr>
          <a:xfrm>
            <a:off x="517717" y="4464583"/>
            <a:ext cx="8137887" cy="1557497"/>
          </a:xfrm>
        </p:spPr>
        <p:txBody>
          <a:bodyPr/>
          <a:lstStyle/>
          <a:p>
            <a:pPr>
              <a:lnSpc>
                <a:spcPct val="80000"/>
              </a:lnSpc>
            </a:pPr>
            <a:r>
              <a:rPr lang="en-US" dirty="0" smtClean="0"/>
              <a:t>Tom Hamill</a:t>
            </a:r>
          </a:p>
          <a:p>
            <a:pPr>
              <a:lnSpc>
                <a:spcPct val="80000"/>
              </a:lnSpc>
            </a:pPr>
            <a:r>
              <a:rPr lang="en-US" i="1" dirty="0" smtClean="0"/>
              <a:t>NOAA ESRL, Physical Sciences Division</a:t>
            </a:r>
          </a:p>
          <a:p>
            <a:pPr>
              <a:lnSpc>
                <a:spcPct val="80000"/>
              </a:lnSpc>
            </a:pPr>
            <a:r>
              <a:rPr lang="en-US" dirty="0" err="1" smtClean="0"/>
              <a:t>tom.hamill@noaa.gov</a:t>
            </a:r>
            <a:endParaRPr lang="en-US" dirty="0" smtClean="0"/>
          </a:p>
        </p:txBody>
      </p:sp>
      <p:sp>
        <p:nvSpPr>
          <p:cNvPr id="4" name="TextBox 3"/>
          <p:cNvSpPr txBox="1"/>
          <p:nvPr/>
        </p:nvSpPr>
        <p:spPr>
          <a:xfrm>
            <a:off x="2430188" y="6407002"/>
            <a:ext cx="4280589" cy="369332"/>
          </a:xfrm>
          <a:prstGeom prst="rect">
            <a:avLst/>
          </a:prstGeom>
          <a:noFill/>
        </p:spPr>
        <p:txBody>
          <a:bodyPr wrap="none" rtlCol="0">
            <a:spAutoFit/>
          </a:bodyPr>
          <a:lstStyle/>
          <a:p>
            <a:r>
              <a:rPr lang="en-US" dirty="0" smtClean="0">
                <a:solidFill>
                  <a:schemeClr val="bg1">
                    <a:lumMod val="65000"/>
                  </a:schemeClr>
                </a:solidFill>
              </a:rPr>
              <a:t>also: Jeff Whitaker, Gary Bates, Don Murray</a:t>
            </a:r>
          </a:p>
        </p:txBody>
      </p:sp>
      <p:pic>
        <p:nvPicPr>
          <p:cNvPr id="5" name="Picture 4" descr="NOA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77574"/>
            <a:ext cx="1591825" cy="1614714"/>
          </a:xfrm>
          <a:prstGeom prst="rect">
            <a:avLst/>
          </a:prstGeom>
        </p:spPr>
      </p:pic>
      <p:pic>
        <p:nvPicPr>
          <p:cNvPr id="6" name="Picture 4" descr="dsrc_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146050"/>
            <a:ext cx="23653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7823200" y="146050"/>
            <a:ext cx="124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AD7A3A"/>
                </a:solidFill>
              </a:rPr>
              <a:t>NOAA Earth System</a:t>
            </a:r>
          </a:p>
          <a:p>
            <a:r>
              <a:rPr lang="en-US" sz="1000">
                <a:solidFill>
                  <a:srgbClr val="AD7A3A"/>
                </a:solidFill>
              </a:rPr>
              <a:t>Research Laboratory</a:t>
            </a:r>
          </a:p>
        </p:txBody>
      </p:sp>
    </p:spTree>
    <p:extLst>
      <p:ext uri="{BB962C8B-B14F-4D97-AF65-F5344CB8AC3E}">
        <p14:creationId xmlns:p14="http://schemas.microsoft.com/office/powerpoint/2010/main" val="2797225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5"/>
          <p:cNvSpPr>
            <a:spLocks noGrp="1"/>
          </p:cNvSpPr>
          <p:nvPr>
            <p:ph type="sldNum" sz="quarter" idx="12"/>
          </p:nvPr>
        </p:nvSpPr>
        <p:spPr/>
        <p:txBody>
          <a:bodyPr/>
          <a:lstStyle/>
          <a:p>
            <a:fld id="{2F9C0C1F-7164-FD49-98D8-F25B0D836F0A}" type="slidenum">
              <a:rPr lang="en-US"/>
              <a:pPr/>
              <a:t>10</a:t>
            </a:fld>
            <a:endParaRPr lang="en-US"/>
          </a:p>
        </p:txBody>
      </p:sp>
      <p:pic>
        <p:nvPicPr>
          <p:cNvPr id="52226"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descr="analog_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3" name="Picture 9" descr="analog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descr="analog_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5" name="Picture 11" descr="analog_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analog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7" name="Picture 13" descr="analog_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38" name="Picture 14" descr="analog_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9" name="Picture 15" descr="analog_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0" name="Picture 16" descr="analog_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1" name="Picture 17" descr="analog_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2" name="Picture 18" descr="analog_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3" name="Picture 19" descr="analog_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4" name="Picture 20" descr="analog_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5" name="Picture 21" descr="analog_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52246" name="Picture 22" descr="analog_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pic>
        <p:nvPicPr>
          <p:cNvPr id="52247" name="Picture 23" descr="analog_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1"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2"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53"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52254" name="Group 30"/>
          <p:cNvGrpSpPr>
            <a:grpSpLocks/>
          </p:cNvGrpSpPr>
          <p:nvPr/>
        </p:nvGrpSpPr>
        <p:grpSpPr bwMode="auto">
          <a:xfrm>
            <a:off x="304800" y="2438400"/>
            <a:ext cx="1143000" cy="1143000"/>
            <a:chOff x="528" y="384"/>
            <a:chExt cx="768" cy="768"/>
          </a:xfrm>
        </p:grpSpPr>
        <p:sp>
          <p:nvSpPr>
            <p:cNvPr id="52255" name="Oval 31"/>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6" name="Oval 32"/>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7" name="Oval 33"/>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8" name="Oval 34"/>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9" name="Oval 35"/>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0" name="Oval 36"/>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1" name="Oval 37"/>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2" name="Oval 38"/>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3" name="Oval 39"/>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4" name="Oval 40"/>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5" name="Oval 41"/>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6" name="Oval 42"/>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7" name="Oval 43"/>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8" name="Oval 44"/>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9" name="Oval 45"/>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70" name="Oval 46"/>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52271" name="Rectangle 47"/>
          <p:cNvSpPr>
            <a:spLocks noChangeArrowheads="1"/>
          </p:cNvSpPr>
          <p:nvPr/>
        </p:nvSpPr>
        <p:spPr bwMode="auto">
          <a:xfrm>
            <a:off x="2971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2" name="Rectangle 48"/>
          <p:cNvSpPr>
            <a:spLocks noChangeArrowheads="1"/>
          </p:cNvSpPr>
          <p:nvPr/>
        </p:nvSpPr>
        <p:spPr bwMode="auto">
          <a:xfrm>
            <a:off x="2971800" y="18288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3" name="Rectangle 49"/>
          <p:cNvSpPr>
            <a:spLocks noChangeArrowheads="1"/>
          </p:cNvSpPr>
          <p:nvPr/>
        </p:nvSpPr>
        <p:spPr bwMode="auto">
          <a:xfrm>
            <a:off x="2971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4" name="Rectangle 50"/>
          <p:cNvSpPr>
            <a:spLocks noChangeArrowheads="1"/>
          </p:cNvSpPr>
          <p:nvPr/>
        </p:nvSpPr>
        <p:spPr bwMode="auto">
          <a:xfrm>
            <a:off x="2971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5" name="Rectangle 51"/>
          <p:cNvSpPr>
            <a:spLocks noChangeArrowheads="1"/>
          </p:cNvSpPr>
          <p:nvPr/>
        </p:nvSpPr>
        <p:spPr bwMode="auto">
          <a:xfrm>
            <a:off x="2971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6" name="Rectangle 52"/>
          <p:cNvSpPr>
            <a:spLocks noChangeArrowheads="1"/>
          </p:cNvSpPr>
          <p:nvPr/>
        </p:nvSpPr>
        <p:spPr bwMode="auto">
          <a:xfrm>
            <a:off x="2971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7" name="Rectangle 53"/>
          <p:cNvSpPr>
            <a:spLocks noChangeArrowheads="1"/>
          </p:cNvSpPr>
          <p:nvPr/>
        </p:nvSpPr>
        <p:spPr bwMode="auto">
          <a:xfrm>
            <a:off x="4495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8" name="Rectangle 54"/>
          <p:cNvSpPr>
            <a:spLocks noChangeArrowheads="1"/>
          </p:cNvSpPr>
          <p:nvPr/>
        </p:nvSpPr>
        <p:spPr bwMode="auto">
          <a:xfrm>
            <a:off x="4495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9" name="Rectangle 55"/>
          <p:cNvSpPr>
            <a:spLocks noChangeArrowheads="1"/>
          </p:cNvSpPr>
          <p:nvPr/>
        </p:nvSpPr>
        <p:spPr bwMode="auto">
          <a:xfrm>
            <a:off x="4495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0" name="Rectangle 56"/>
          <p:cNvSpPr>
            <a:spLocks noChangeArrowheads="1"/>
          </p:cNvSpPr>
          <p:nvPr/>
        </p:nvSpPr>
        <p:spPr bwMode="auto">
          <a:xfrm>
            <a:off x="4495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1" name="Rectangle 57"/>
          <p:cNvSpPr>
            <a:spLocks noChangeArrowheads="1"/>
          </p:cNvSpPr>
          <p:nvPr/>
        </p:nvSpPr>
        <p:spPr bwMode="auto">
          <a:xfrm>
            <a:off x="4495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2" name="Rectangle 58"/>
          <p:cNvSpPr>
            <a:spLocks noChangeArrowheads="1"/>
          </p:cNvSpPr>
          <p:nvPr/>
        </p:nvSpPr>
        <p:spPr bwMode="auto">
          <a:xfrm>
            <a:off x="4495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3" name="Rectangle 59"/>
          <p:cNvSpPr>
            <a:spLocks noChangeArrowheads="1"/>
          </p:cNvSpPr>
          <p:nvPr/>
        </p:nvSpPr>
        <p:spPr bwMode="auto">
          <a:xfrm>
            <a:off x="6019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4" name="Rectangle 60"/>
          <p:cNvSpPr>
            <a:spLocks noChangeArrowheads="1"/>
          </p:cNvSpPr>
          <p:nvPr/>
        </p:nvSpPr>
        <p:spPr bwMode="auto">
          <a:xfrm>
            <a:off x="6019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5" name="Rectangle 61"/>
          <p:cNvSpPr>
            <a:spLocks noChangeArrowheads="1"/>
          </p:cNvSpPr>
          <p:nvPr/>
        </p:nvSpPr>
        <p:spPr bwMode="auto">
          <a:xfrm>
            <a:off x="6019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6" name="Rectangle 62"/>
          <p:cNvSpPr>
            <a:spLocks noChangeArrowheads="1"/>
          </p:cNvSpPr>
          <p:nvPr/>
        </p:nvSpPr>
        <p:spPr bwMode="auto">
          <a:xfrm>
            <a:off x="6019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7" name="Rectangle 63"/>
          <p:cNvSpPr>
            <a:spLocks noChangeArrowheads="1"/>
          </p:cNvSpPr>
          <p:nvPr/>
        </p:nvSpPr>
        <p:spPr bwMode="auto">
          <a:xfrm>
            <a:off x="6019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8" name="Rectangle 64"/>
          <p:cNvSpPr>
            <a:spLocks noChangeArrowheads="1"/>
          </p:cNvSpPr>
          <p:nvPr/>
        </p:nvSpPr>
        <p:spPr bwMode="auto">
          <a:xfrm>
            <a:off x="6019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9" name="Rectangle 65"/>
          <p:cNvSpPr>
            <a:spLocks noChangeArrowheads="1"/>
          </p:cNvSpPr>
          <p:nvPr/>
        </p:nvSpPr>
        <p:spPr bwMode="auto">
          <a:xfrm>
            <a:off x="7543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0" name="Rectangle 66"/>
          <p:cNvSpPr>
            <a:spLocks noChangeArrowheads="1"/>
          </p:cNvSpPr>
          <p:nvPr/>
        </p:nvSpPr>
        <p:spPr bwMode="auto">
          <a:xfrm>
            <a:off x="7543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1" name="Rectangle 67"/>
          <p:cNvSpPr>
            <a:spLocks noChangeArrowheads="1"/>
          </p:cNvSpPr>
          <p:nvPr/>
        </p:nvSpPr>
        <p:spPr bwMode="auto">
          <a:xfrm>
            <a:off x="7543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2" name="Rectangle 68"/>
          <p:cNvSpPr>
            <a:spLocks noChangeArrowheads="1"/>
          </p:cNvSpPr>
          <p:nvPr/>
        </p:nvSpPr>
        <p:spPr bwMode="auto">
          <a:xfrm>
            <a:off x="7543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3" name="Rectangle 69"/>
          <p:cNvSpPr>
            <a:spLocks noChangeArrowheads="1"/>
          </p:cNvSpPr>
          <p:nvPr/>
        </p:nvSpPr>
        <p:spPr bwMode="auto">
          <a:xfrm>
            <a:off x="7543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4" name="Rectangle 70"/>
          <p:cNvSpPr>
            <a:spLocks noChangeArrowheads="1"/>
          </p:cNvSpPr>
          <p:nvPr/>
        </p:nvSpPr>
        <p:spPr bwMode="auto">
          <a:xfrm>
            <a:off x="7543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5" name="Rectangle 71"/>
          <p:cNvSpPr>
            <a:spLocks noChangeArrowheads="1"/>
          </p:cNvSpPr>
          <p:nvPr/>
        </p:nvSpPr>
        <p:spPr bwMode="auto">
          <a:xfrm>
            <a:off x="1066800" y="5257800"/>
            <a:ext cx="1608659"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latin typeface="Calibri"/>
                <a:cs typeface="Calibri"/>
              </a:rPr>
              <a:t>Form an</a:t>
            </a:r>
          </a:p>
          <a:p>
            <a:r>
              <a:rPr lang="en-US" sz="1800" dirty="0">
                <a:latin typeface="Calibri"/>
                <a:cs typeface="Calibri"/>
              </a:rPr>
              <a:t>ensemble from</a:t>
            </a:r>
          </a:p>
          <a:p>
            <a:r>
              <a:rPr lang="en-US" sz="1800" dirty="0">
                <a:latin typeface="Calibri"/>
                <a:cs typeface="Calibri"/>
              </a:rPr>
              <a:t>these</a:t>
            </a:r>
            <a:endParaRPr lang="en-US" dirty="0">
              <a:latin typeface="Calibri"/>
              <a:cs typeface="Calibri"/>
            </a:endParaRPr>
          </a:p>
        </p:txBody>
      </p:sp>
      <p:sp>
        <p:nvSpPr>
          <p:cNvPr id="52296" name="Line 72"/>
          <p:cNvSpPr>
            <a:spLocks noChangeShapeType="1"/>
          </p:cNvSpPr>
          <p:nvPr/>
        </p:nvSpPr>
        <p:spPr bwMode="auto">
          <a:xfrm flipV="1">
            <a:off x="2286000" y="4114800"/>
            <a:ext cx="1143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1143000" y="152400"/>
            <a:ext cx="6781800" cy="523220"/>
          </a:xfrm>
          <a:prstGeom prst="rect">
            <a:avLst/>
          </a:prstGeom>
        </p:spPr>
        <p:txBody>
          <a:bodyPr wrap="square">
            <a:spAutoFit/>
          </a:bodyPr>
          <a:lstStyle/>
          <a:p>
            <a:r>
              <a:rPr lang="en-US" sz="2800" dirty="0">
                <a:latin typeface="Calibri"/>
                <a:cs typeface="Calibri"/>
              </a:rPr>
              <a:t>Analog technique for statistical downscaling</a:t>
            </a:r>
          </a:p>
        </p:txBody>
      </p:sp>
    </p:spTree>
    <p:extLst>
      <p:ext uri="{BB962C8B-B14F-4D97-AF65-F5344CB8AC3E}">
        <p14:creationId xmlns:p14="http://schemas.microsoft.com/office/powerpoint/2010/main" val="23221838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with basic analog </a:t>
            </a:r>
            <a:br>
              <a:rPr lang="en-US" dirty="0" smtClean="0"/>
            </a:br>
            <a:r>
              <a:rPr lang="en-US" dirty="0" smtClean="0"/>
              <a:t>reforecast technique</a:t>
            </a:r>
            <a:endParaRPr lang="en-US" dirty="0"/>
          </a:p>
        </p:txBody>
      </p:sp>
      <p:pic>
        <p:nvPicPr>
          <p:cNvPr id="5" name="Picture 4" descr="histogram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7" y="1606083"/>
            <a:ext cx="7032752" cy="5079210"/>
          </a:xfrm>
          <a:prstGeom prst="rect">
            <a:avLst/>
          </a:prstGeom>
        </p:spPr>
      </p:pic>
      <p:sp>
        <p:nvSpPr>
          <p:cNvPr id="6" name="TextBox 5"/>
          <p:cNvSpPr txBox="1"/>
          <p:nvPr/>
        </p:nvSpPr>
        <p:spPr>
          <a:xfrm>
            <a:off x="6531429" y="2240643"/>
            <a:ext cx="2435958" cy="3693319"/>
          </a:xfrm>
          <a:prstGeom prst="rect">
            <a:avLst/>
          </a:prstGeom>
          <a:noFill/>
        </p:spPr>
        <p:txBody>
          <a:bodyPr wrap="none" rtlCol="0">
            <a:spAutoFit/>
          </a:bodyPr>
          <a:lstStyle/>
          <a:p>
            <a:r>
              <a:rPr lang="en-US" dirty="0" smtClean="0"/>
              <a:t>Say today’s forecast is </a:t>
            </a:r>
          </a:p>
          <a:p>
            <a:r>
              <a:rPr lang="en-US" dirty="0" smtClean="0"/>
              <a:t>for 20 mm.  There</a:t>
            </a:r>
          </a:p>
          <a:p>
            <a:r>
              <a:rPr lang="en-US" dirty="0" smtClean="0"/>
              <a:t>are more forecasts</a:t>
            </a:r>
          </a:p>
          <a:p>
            <a:r>
              <a:rPr lang="en-US" dirty="0" smtClean="0"/>
              <a:t>slightly less than 20 mm</a:t>
            </a:r>
          </a:p>
          <a:p>
            <a:r>
              <a:rPr lang="en-US" dirty="0" smtClean="0"/>
              <a:t>than slightly more than</a:t>
            </a:r>
          </a:p>
          <a:p>
            <a:r>
              <a:rPr lang="en-US" dirty="0" smtClean="0"/>
              <a:t>20 mm.</a:t>
            </a:r>
          </a:p>
          <a:p>
            <a:endParaRPr lang="en-US" dirty="0"/>
          </a:p>
          <a:p>
            <a:r>
              <a:rPr lang="en-US" dirty="0" smtClean="0"/>
              <a:t>Assuming correlation</a:t>
            </a:r>
          </a:p>
          <a:p>
            <a:r>
              <a:rPr lang="en-US" dirty="0" smtClean="0"/>
              <a:t>between forecast and</a:t>
            </a:r>
          </a:p>
          <a:p>
            <a:r>
              <a:rPr lang="en-US" dirty="0" smtClean="0"/>
              <a:t>observations, analogs</a:t>
            </a:r>
          </a:p>
          <a:p>
            <a:r>
              <a:rPr lang="en-US" dirty="0" smtClean="0"/>
              <a:t>will be biased toward</a:t>
            </a:r>
          </a:p>
          <a:p>
            <a:r>
              <a:rPr lang="en-US" dirty="0" smtClean="0"/>
              <a:t>lower precipitation</a:t>
            </a:r>
          </a:p>
          <a:p>
            <a:r>
              <a:rPr lang="en-US" dirty="0" smtClean="0"/>
              <a:t>amounts.</a:t>
            </a:r>
            <a:endParaRPr lang="en-US" dirty="0"/>
          </a:p>
        </p:txBody>
      </p:sp>
      <p:cxnSp>
        <p:nvCxnSpPr>
          <p:cNvPr id="8" name="Straight Arrow Connector 7"/>
          <p:cNvCxnSpPr/>
          <p:nvPr/>
        </p:nvCxnSpPr>
        <p:spPr>
          <a:xfrm>
            <a:off x="3116692" y="3329214"/>
            <a:ext cx="0" cy="1206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710639" y="3329214"/>
            <a:ext cx="0" cy="916215"/>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540331" y="3329214"/>
            <a:ext cx="0" cy="1124857"/>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44050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a:t>
            </a:r>
            <a:r>
              <a:rPr lang="en-US" sz="1600" dirty="0" smtClean="0">
                <a:solidFill>
                  <a:srgbClr val="FF0000"/>
                </a:solidFill>
                <a:latin typeface="Courier"/>
                <a:cs typeface="Courier"/>
              </a:rPr>
              <a:t>8</a:t>
            </a:r>
            <a:r>
              <a:rPr lang="en-US" sz="1600" dirty="0" smtClean="0">
                <a:latin typeface="Courier"/>
                <a:cs typeface="Courier"/>
              </a:rPr>
              <a:t>,10,12]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6553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a:t>
            </a:r>
            <a:r>
              <a:rPr lang="en-US" sz="1600" dirty="0" smtClean="0">
                <a:solidFill>
                  <a:srgbClr val="FF0000"/>
                </a:solidFill>
                <a:latin typeface="Courier"/>
                <a:cs typeface="Courier"/>
              </a:rPr>
              <a:t>8</a:t>
            </a:r>
            <a:r>
              <a:rPr lang="en-US" sz="1600" dirty="0" smtClean="0">
                <a:latin typeface="Courier"/>
                <a:cs typeface="Courier"/>
              </a:rPr>
              <a:t>,10,12]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78044"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74729"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8686" y="5098779"/>
            <a:ext cx="7942651" cy="369332"/>
          </a:xfrm>
          <a:prstGeom prst="rect">
            <a:avLst/>
          </a:prstGeom>
          <a:noFill/>
        </p:spPr>
        <p:txBody>
          <a:bodyPr wrap="square" rtlCol="0">
            <a:spAutoFit/>
          </a:bodyPr>
          <a:lstStyle/>
          <a:p>
            <a:r>
              <a:rPr lang="en-US" dirty="0" smtClean="0">
                <a:solidFill>
                  <a:srgbClr val="008000"/>
                </a:solidFill>
              </a:rPr>
              <a:t>with standard analog, these would be the two forecasts with the closest values.</a:t>
            </a:r>
            <a:endParaRPr lang="en-US" dirty="0">
              <a:solidFill>
                <a:srgbClr val="008000"/>
              </a:solidFill>
            </a:endParaRPr>
          </a:p>
        </p:txBody>
      </p:sp>
      <p:cxnSp>
        <p:nvCxnSpPr>
          <p:cNvPr id="9" name="Straight Arrow Connector 8"/>
          <p:cNvCxnSpPr/>
          <p:nvPr/>
        </p:nvCxnSpPr>
        <p:spPr>
          <a:xfrm flipV="1">
            <a:off x="5051829" y="3402345"/>
            <a:ext cx="2179964" cy="169643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862387" y="3554745"/>
            <a:ext cx="1563887" cy="154403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1720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a:t>
            </a:r>
            <a:r>
              <a:rPr lang="en-US" sz="1600" dirty="0" smtClean="0">
                <a:solidFill>
                  <a:srgbClr val="FF0000"/>
                </a:solidFill>
                <a:latin typeface="Courier"/>
                <a:cs typeface="Courier"/>
              </a:rPr>
              <a:t>8</a:t>
            </a:r>
            <a:r>
              <a:rPr lang="en-US" sz="1600" dirty="0" smtClean="0">
                <a:latin typeface="Courier"/>
                <a:cs typeface="Courier"/>
              </a:rPr>
              <a:t>,10,12]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78044"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307002" y="3118789"/>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8686" y="5098779"/>
            <a:ext cx="7942651" cy="369332"/>
          </a:xfrm>
          <a:prstGeom prst="rect">
            <a:avLst/>
          </a:prstGeom>
          <a:noFill/>
        </p:spPr>
        <p:txBody>
          <a:bodyPr wrap="square" rtlCol="0">
            <a:spAutoFit/>
          </a:bodyPr>
          <a:lstStyle/>
          <a:p>
            <a:r>
              <a:rPr lang="en-US" dirty="0" smtClean="0">
                <a:solidFill>
                  <a:srgbClr val="008000"/>
                </a:solidFill>
              </a:rPr>
              <a:t>with rank analog, these would be the two forecasts with the closest ranks.</a:t>
            </a:r>
            <a:endParaRPr lang="en-US" dirty="0">
              <a:solidFill>
                <a:srgbClr val="008000"/>
              </a:solidFill>
            </a:endParaRPr>
          </a:p>
        </p:txBody>
      </p:sp>
      <p:cxnSp>
        <p:nvCxnSpPr>
          <p:cNvPr id="9" name="Straight Arrow Connector 8"/>
          <p:cNvCxnSpPr/>
          <p:nvPr/>
        </p:nvCxnSpPr>
        <p:spPr>
          <a:xfrm flipV="1">
            <a:off x="5051829" y="4207914"/>
            <a:ext cx="1255173" cy="89086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777084" y="4094187"/>
            <a:ext cx="1649191" cy="100459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47923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 analog calibration details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24-h accumulated precipitation, validated on NARR grid (~32 km) over CONUS, 1985-2009.</a:t>
            </a:r>
          </a:p>
          <a:p>
            <a:r>
              <a:rPr lang="en-US" dirty="0" smtClean="0"/>
              <a:t>Rank analog approach: at each grid point in CONUS, using that grid point and +/- 3 surrounding grid points in N-S, E-W direction, find dates of 75 past forecasts that are closest in average precipitation rank of ensemble mean forecast.  Make probabilistic forecasts from analyzed NARR precipitation data on dates of those 75 analogs.</a:t>
            </a:r>
          </a:p>
          <a:p>
            <a:r>
              <a:rPr lang="en-US" dirty="0" smtClean="0"/>
              <a:t>(Conventionally calculated) Brier Skill Scores, reliability diagrams, etc.  NARR again used for verification.</a:t>
            </a:r>
            <a:endParaRPr lang="en-US" dirty="0"/>
          </a:p>
        </p:txBody>
      </p:sp>
    </p:spTree>
    <p:extLst>
      <p:ext uri="{BB962C8B-B14F-4D97-AF65-F5344CB8AC3E}">
        <p14:creationId xmlns:p14="http://schemas.microsoft.com/office/powerpoint/2010/main" val="25669422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19" y="62676"/>
            <a:ext cx="8898286" cy="1143000"/>
          </a:xfrm>
        </p:spPr>
        <p:txBody>
          <a:bodyPr>
            <a:normAutofit fontScale="90000"/>
          </a:bodyPr>
          <a:lstStyle/>
          <a:p>
            <a:r>
              <a:rPr lang="en-US" dirty="0" smtClean="0"/>
              <a:t>Skill of calibrated precipitation forecasts</a:t>
            </a:r>
            <a:endParaRPr lang="en-US" dirty="0"/>
          </a:p>
        </p:txBody>
      </p:sp>
      <p:pic>
        <p:nvPicPr>
          <p:cNvPr id="4" name="Picture 3" descr="BSS_reforecast_monthl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04" y="1205676"/>
            <a:ext cx="7826295" cy="5652324"/>
          </a:xfrm>
          <a:prstGeom prst="rect">
            <a:avLst/>
          </a:prstGeom>
        </p:spPr>
      </p:pic>
    </p:spTree>
    <p:extLst>
      <p:ext uri="{BB962C8B-B14F-4D97-AF65-F5344CB8AC3E}">
        <p14:creationId xmlns:p14="http://schemas.microsoft.com/office/powerpoint/2010/main" val="37568101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Scores, &gt; 10 mm and &gt; 50</a:t>
            </a:r>
            <a:r>
              <a:rPr lang="en-US" dirty="0"/>
              <a:t> </a:t>
            </a:r>
            <a:r>
              <a:rPr lang="en-US" dirty="0" smtClean="0"/>
              <a:t>mm</a:t>
            </a:r>
            <a:endParaRPr lang="en-US" dirty="0"/>
          </a:p>
        </p:txBody>
      </p:sp>
      <p:pic>
        <p:nvPicPr>
          <p:cNvPr id="4" name="Picture 3" descr="BSS_reforecast_monthly_10-5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36" y="1198036"/>
            <a:ext cx="7836873" cy="5659964"/>
          </a:xfrm>
          <a:prstGeom prst="rect">
            <a:avLst/>
          </a:prstGeom>
        </p:spPr>
      </p:pic>
    </p:spTree>
    <p:extLst>
      <p:ext uri="{BB962C8B-B14F-4D97-AF65-F5344CB8AC3E}">
        <p14:creationId xmlns:p14="http://schemas.microsoft.com/office/powerpoint/2010/main" val="130334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fcstv2_bssmap_flead000_to_024_1.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62" y="1200960"/>
            <a:ext cx="6034176" cy="5657040"/>
          </a:xfrm>
          <a:prstGeom prst="rect">
            <a:avLst/>
          </a:prstGeom>
        </p:spPr>
      </p:pic>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1.0 mm 24h</a:t>
            </a:r>
            <a:r>
              <a:rPr lang="en-US" sz="4000" baseline="30000" dirty="0" smtClean="0"/>
              <a:t>-1</a:t>
            </a:r>
            <a:br>
              <a:rPr lang="en-US" sz="4000" baseline="30000" dirty="0" smtClean="0"/>
            </a:br>
            <a:r>
              <a:rPr lang="en-US" sz="3600" dirty="0" smtClean="0"/>
              <a:t>(reforecast version 2)</a:t>
            </a:r>
            <a:endParaRPr lang="en-US" sz="3600" baseline="30000" dirty="0"/>
          </a:p>
        </p:txBody>
      </p:sp>
    </p:spTree>
    <p:extLst>
      <p:ext uri="{BB962C8B-B14F-4D97-AF65-F5344CB8AC3E}">
        <p14:creationId xmlns:p14="http://schemas.microsoft.com/office/powerpoint/2010/main" val="14399932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fcstv1_bssmap_flead000_to_024_1.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141" y="1166401"/>
            <a:ext cx="6071039" cy="5691599"/>
          </a:xfrm>
          <a:prstGeom prst="rect">
            <a:avLst/>
          </a:prstGeom>
        </p:spPr>
      </p:pic>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1.0 mm 24h</a:t>
            </a:r>
            <a:r>
              <a:rPr lang="en-US" sz="4000" baseline="30000" dirty="0" smtClean="0"/>
              <a:t>-1</a:t>
            </a:r>
            <a:br>
              <a:rPr lang="en-US" sz="4000" baseline="30000" dirty="0" smtClean="0"/>
            </a:br>
            <a:r>
              <a:rPr lang="en-US" sz="3600" dirty="0" smtClean="0"/>
              <a:t>(</a:t>
            </a:r>
            <a:r>
              <a:rPr lang="en-US" sz="3600" dirty="0" smtClean="0">
                <a:solidFill>
                  <a:srgbClr val="FF0000"/>
                </a:solidFill>
              </a:rPr>
              <a:t>reforecast version 1</a:t>
            </a:r>
            <a:r>
              <a:rPr lang="en-US" sz="3600" dirty="0" smtClean="0"/>
              <a:t>)</a:t>
            </a:r>
            <a:endParaRPr lang="en-US" sz="3600" baseline="30000" dirty="0"/>
          </a:p>
        </p:txBody>
      </p:sp>
    </p:spTree>
    <p:extLst>
      <p:ext uri="{BB962C8B-B14F-4D97-AF65-F5344CB8AC3E}">
        <p14:creationId xmlns:p14="http://schemas.microsoft.com/office/powerpoint/2010/main" val="22500166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845"/>
            <a:ext cx="8229600" cy="777016"/>
          </a:xfrm>
        </p:spPr>
        <p:txBody>
          <a:bodyPr/>
          <a:lstStyle/>
          <a:p>
            <a:r>
              <a:rPr lang="en-US" dirty="0" smtClean="0"/>
              <a:t>Why reforecast?</a:t>
            </a:r>
            <a:endParaRPr lang="en-US" dirty="0"/>
          </a:p>
        </p:txBody>
      </p:sp>
      <p:sp>
        <p:nvSpPr>
          <p:cNvPr id="4" name="TextBox 3"/>
          <p:cNvSpPr txBox="1"/>
          <p:nvPr/>
        </p:nvSpPr>
        <p:spPr>
          <a:xfrm>
            <a:off x="164547" y="6408398"/>
            <a:ext cx="8860268" cy="369332"/>
          </a:xfrm>
          <a:prstGeom prst="rect">
            <a:avLst/>
          </a:prstGeom>
          <a:noFill/>
          <a:ln>
            <a:noFill/>
          </a:ln>
        </p:spPr>
        <p:txBody>
          <a:bodyPr wrap="none" rtlCol="0">
            <a:spAutoFit/>
          </a:bodyPr>
          <a:lstStyle/>
          <a:p>
            <a:r>
              <a:rPr lang="en-US" dirty="0" smtClean="0">
                <a:solidFill>
                  <a:srgbClr val="FF0000"/>
                </a:solidFill>
              </a:rPr>
              <a:t>But: first-generation reforecast used 1998 T62 GEFS; out of date, not many variables saved.</a:t>
            </a:r>
            <a:endParaRPr lang="en-US" dirty="0">
              <a:solidFill>
                <a:srgbClr val="FF0000"/>
              </a:solidFill>
            </a:endParaRPr>
          </a:p>
        </p:txBody>
      </p:sp>
      <p:pic>
        <p:nvPicPr>
          <p:cNvPr id="5" name="Picture 2" descr="Fig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196" y="889861"/>
            <a:ext cx="2748876" cy="458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93" y="822305"/>
            <a:ext cx="2394652" cy="548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22945" y="1993909"/>
            <a:ext cx="2580905" cy="3139321"/>
          </a:xfrm>
          <a:prstGeom prst="rect">
            <a:avLst/>
          </a:prstGeom>
          <a:noFill/>
        </p:spPr>
        <p:txBody>
          <a:bodyPr wrap="none" rtlCol="0">
            <a:spAutoFit/>
          </a:bodyPr>
          <a:lstStyle/>
          <a:p>
            <a:r>
              <a:rPr lang="en-US" dirty="0" smtClean="0"/>
              <a:t>Potential for large</a:t>
            </a:r>
          </a:p>
          <a:p>
            <a:r>
              <a:rPr lang="en-US" dirty="0" smtClean="0"/>
              <a:t>improvements in</a:t>
            </a:r>
          </a:p>
          <a:p>
            <a:r>
              <a:rPr lang="en-US" dirty="0" smtClean="0"/>
              <a:t>skill from post-processing</a:t>
            </a:r>
          </a:p>
          <a:p>
            <a:r>
              <a:rPr lang="en-US" dirty="0" smtClean="0"/>
              <a:t>to remove systematic</a:t>
            </a:r>
          </a:p>
          <a:p>
            <a:r>
              <a:rPr lang="en-US" dirty="0" smtClean="0"/>
              <a:t>errors, statistically </a:t>
            </a:r>
          </a:p>
          <a:p>
            <a:r>
              <a:rPr lang="en-US" dirty="0" smtClean="0"/>
              <a:t>downscale.</a:t>
            </a:r>
          </a:p>
          <a:p>
            <a:endParaRPr lang="en-US" dirty="0"/>
          </a:p>
          <a:p>
            <a:r>
              <a:rPr lang="en-US" dirty="0" smtClean="0"/>
              <a:t>Here, “analog” approach</a:t>
            </a:r>
          </a:p>
          <a:p>
            <a:r>
              <a:rPr lang="en-US" dirty="0" smtClean="0"/>
              <a:t>used as discussed in </a:t>
            </a:r>
          </a:p>
          <a:p>
            <a:r>
              <a:rPr lang="en-US" dirty="0" smtClean="0"/>
              <a:t>Hamill and Whitaker, </a:t>
            </a:r>
          </a:p>
          <a:p>
            <a:r>
              <a:rPr lang="en-US" dirty="0" smtClean="0"/>
              <a:t>MWR, 2006.</a:t>
            </a:r>
            <a:endParaRPr lang="en-US" dirty="0"/>
          </a:p>
        </p:txBody>
      </p:sp>
    </p:spTree>
    <p:extLst>
      <p:ext uri="{BB962C8B-B14F-4D97-AF65-F5344CB8AC3E}">
        <p14:creationId xmlns:p14="http://schemas.microsoft.com/office/powerpoint/2010/main" val="14391863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88"/>
            <a:ext cx="8229600" cy="758386"/>
          </a:xfrm>
        </p:spPr>
        <p:txBody>
          <a:bodyPr>
            <a:normAutofit fontScale="90000"/>
          </a:bodyPr>
          <a:lstStyle/>
          <a:p>
            <a:r>
              <a:rPr lang="en-US" dirty="0" smtClean="0"/>
              <a:t>NARR climatology, &gt; 1-mm 24 h</a:t>
            </a:r>
            <a:r>
              <a:rPr lang="en-US" baseline="30000" dirty="0" smtClean="0"/>
              <a:t>-1</a:t>
            </a:r>
            <a:endParaRPr lang="en-US" dirty="0"/>
          </a:p>
        </p:txBody>
      </p:sp>
      <p:pic>
        <p:nvPicPr>
          <p:cNvPr id="6" name="Picture 5" descr="pclimo_1.0mm_J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7279"/>
            <a:ext cx="7226921" cy="5526469"/>
          </a:xfrm>
          <a:prstGeom prst="rect">
            <a:avLst/>
          </a:prstGeom>
        </p:spPr>
      </p:pic>
      <p:sp>
        <p:nvSpPr>
          <p:cNvPr id="3" name="TextBox 2"/>
          <p:cNvSpPr txBox="1"/>
          <p:nvPr/>
        </p:nvSpPr>
        <p:spPr>
          <a:xfrm>
            <a:off x="6862779" y="1676743"/>
            <a:ext cx="2225752" cy="2585323"/>
          </a:xfrm>
          <a:prstGeom prst="rect">
            <a:avLst/>
          </a:prstGeom>
          <a:noFill/>
        </p:spPr>
        <p:txBody>
          <a:bodyPr wrap="none" rtlCol="0">
            <a:spAutoFit/>
          </a:bodyPr>
          <a:lstStyle/>
          <a:p>
            <a:r>
              <a:rPr lang="en-US" dirty="0" smtClean="0"/>
              <a:t>a modest relationship </a:t>
            </a:r>
          </a:p>
          <a:p>
            <a:r>
              <a:rPr lang="en-US" dirty="0" smtClean="0"/>
              <a:t>between</a:t>
            </a:r>
            <a:r>
              <a:rPr lang="en-US" dirty="0"/>
              <a:t> </a:t>
            </a:r>
            <a:r>
              <a:rPr lang="en-US" dirty="0" smtClean="0"/>
              <a:t>where </a:t>
            </a:r>
          </a:p>
          <a:p>
            <a:r>
              <a:rPr lang="en-US" dirty="0" smtClean="0"/>
              <a:t>precipitation is </a:t>
            </a:r>
          </a:p>
          <a:p>
            <a:r>
              <a:rPr lang="en-US" dirty="0" smtClean="0"/>
              <a:t>common and the </a:t>
            </a:r>
          </a:p>
          <a:p>
            <a:r>
              <a:rPr lang="en-US" dirty="0" smtClean="0"/>
              <a:t>magnitude of skill.  </a:t>
            </a:r>
          </a:p>
          <a:p>
            <a:endParaRPr lang="en-US" dirty="0"/>
          </a:p>
          <a:p>
            <a:r>
              <a:rPr lang="en-US" dirty="0" smtClean="0"/>
              <a:t>Also, note </a:t>
            </a:r>
          </a:p>
          <a:p>
            <a:r>
              <a:rPr lang="en-US" dirty="0" smtClean="0"/>
              <a:t>relationship with </a:t>
            </a:r>
          </a:p>
          <a:p>
            <a:r>
              <a:rPr lang="en-US" dirty="0" smtClean="0"/>
              <a:t>terrain forcing.</a:t>
            </a:r>
            <a:endParaRPr lang="en-US" dirty="0"/>
          </a:p>
        </p:txBody>
      </p:sp>
    </p:spTree>
    <p:extLst>
      <p:ext uri="{BB962C8B-B14F-4D97-AF65-F5344CB8AC3E}">
        <p14:creationId xmlns:p14="http://schemas.microsoft.com/office/powerpoint/2010/main" val="34843889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a:t>
            </a:r>
            <a:r>
              <a:rPr lang="en-US" sz="4000" dirty="0" smtClean="0">
                <a:solidFill>
                  <a:srgbClr val="FF0000"/>
                </a:solidFill>
              </a:rPr>
              <a:t>10.0</a:t>
            </a:r>
            <a:r>
              <a:rPr lang="en-US" sz="4000" dirty="0" smtClean="0"/>
              <a:t> mm 24h</a:t>
            </a:r>
            <a:r>
              <a:rPr lang="en-US" sz="4000" baseline="30000" dirty="0" smtClean="0"/>
              <a:t>-1</a:t>
            </a:r>
            <a:br>
              <a:rPr lang="en-US" sz="4000" baseline="30000" dirty="0" smtClean="0"/>
            </a:br>
            <a:r>
              <a:rPr lang="en-US" sz="3600" dirty="0" smtClean="0"/>
              <a:t>(reforecast version 2)</a:t>
            </a:r>
            <a:endParaRPr lang="en-US" sz="3600" baseline="30000" dirty="0"/>
          </a:p>
        </p:txBody>
      </p:sp>
      <p:pic>
        <p:nvPicPr>
          <p:cNvPr id="7" name="Picture 6" descr="refcstv2_bssmap_flead000_to_024_10.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60" y="1146408"/>
            <a:ext cx="6092364" cy="5711591"/>
          </a:xfrm>
          <a:prstGeom prst="rect">
            <a:avLst/>
          </a:prstGeom>
        </p:spPr>
      </p:pic>
      <p:cxnSp>
        <p:nvCxnSpPr>
          <p:cNvPr id="8" name="Straight Arrow Connector 7"/>
          <p:cNvCxnSpPr/>
          <p:nvPr/>
        </p:nvCxnSpPr>
        <p:spPr>
          <a:xfrm flipV="1">
            <a:off x="938332" y="2198730"/>
            <a:ext cx="1592322" cy="1232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9740" y="1998769"/>
            <a:ext cx="398592" cy="646331"/>
          </a:xfrm>
          <a:prstGeom prst="rect">
            <a:avLst/>
          </a:prstGeom>
          <a:noFill/>
        </p:spPr>
        <p:txBody>
          <a:bodyPr wrap="none" rtlCol="0">
            <a:spAutoFit/>
          </a:bodyPr>
          <a:lstStyle/>
          <a:p>
            <a:r>
              <a:rPr lang="en-US" sz="3600" dirty="0" smtClean="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15472936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fcstv1_bssmap_flead000_to_024_10.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220" y="1154509"/>
            <a:ext cx="6083724" cy="5703491"/>
          </a:xfrm>
          <a:prstGeom prst="rect">
            <a:avLst/>
          </a:prstGeom>
        </p:spPr>
      </p:pic>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a:t>
            </a:r>
            <a:r>
              <a:rPr lang="en-US" sz="4000" dirty="0" smtClean="0">
                <a:solidFill>
                  <a:srgbClr val="FF0000"/>
                </a:solidFill>
              </a:rPr>
              <a:t>10.0</a:t>
            </a:r>
            <a:r>
              <a:rPr lang="en-US" sz="4000" dirty="0" smtClean="0"/>
              <a:t> mm 24h</a:t>
            </a:r>
            <a:r>
              <a:rPr lang="en-US" sz="4000" baseline="30000" dirty="0" smtClean="0"/>
              <a:t>-1</a:t>
            </a:r>
            <a:br>
              <a:rPr lang="en-US" sz="4000" baseline="30000" dirty="0" smtClean="0"/>
            </a:br>
            <a:r>
              <a:rPr lang="en-US" sz="3600" dirty="0" smtClean="0"/>
              <a:t>(</a:t>
            </a:r>
            <a:r>
              <a:rPr lang="en-US" sz="3600" dirty="0" smtClean="0">
                <a:solidFill>
                  <a:srgbClr val="FF0000"/>
                </a:solidFill>
              </a:rPr>
              <a:t>reforecast version 1</a:t>
            </a:r>
            <a:r>
              <a:rPr lang="en-US" sz="3600" dirty="0" smtClean="0"/>
              <a:t>)</a:t>
            </a:r>
            <a:endParaRPr lang="en-US" sz="3600" baseline="30000" dirty="0"/>
          </a:p>
        </p:txBody>
      </p:sp>
      <p:cxnSp>
        <p:nvCxnSpPr>
          <p:cNvPr id="8" name="Straight Arrow Connector 7"/>
          <p:cNvCxnSpPr/>
          <p:nvPr/>
        </p:nvCxnSpPr>
        <p:spPr>
          <a:xfrm flipV="1">
            <a:off x="938332" y="2198730"/>
            <a:ext cx="1592322" cy="1232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9740" y="1998769"/>
            <a:ext cx="398592" cy="646331"/>
          </a:xfrm>
          <a:prstGeom prst="rect">
            <a:avLst/>
          </a:prstGeom>
          <a:noFill/>
        </p:spPr>
        <p:txBody>
          <a:bodyPr wrap="none" rtlCol="0">
            <a:spAutoFit/>
          </a:bodyPr>
          <a:lstStyle/>
          <a:p>
            <a:r>
              <a:rPr lang="en-US" sz="3600" dirty="0" smtClean="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7012351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650"/>
            <a:ext cx="8229600" cy="758386"/>
          </a:xfrm>
        </p:spPr>
        <p:txBody>
          <a:bodyPr>
            <a:normAutofit fontScale="90000"/>
          </a:bodyPr>
          <a:lstStyle/>
          <a:p>
            <a:r>
              <a:rPr lang="en-US" dirty="0" smtClean="0"/>
              <a:t>NARR climatology, &gt; 10 mm 24 h</a:t>
            </a:r>
            <a:r>
              <a:rPr lang="en-US" baseline="30000" dirty="0" smtClean="0"/>
              <a:t>-1</a:t>
            </a:r>
            <a:endParaRPr lang="en-US" baseline="30000" dirty="0"/>
          </a:p>
        </p:txBody>
      </p:sp>
      <p:pic>
        <p:nvPicPr>
          <p:cNvPr id="5" name="Picture 4" descr="pclimo_10.0mm_J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036"/>
            <a:ext cx="7281313" cy="5568063"/>
          </a:xfrm>
          <a:prstGeom prst="rect">
            <a:avLst/>
          </a:prstGeom>
        </p:spPr>
      </p:pic>
      <p:sp>
        <p:nvSpPr>
          <p:cNvPr id="7" name="Rounded Rectangle 6"/>
          <p:cNvSpPr/>
          <p:nvPr/>
        </p:nvSpPr>
        <p:spPr>
          <a:xfrm>
            <a:off x="5411997" y="3179520"/>
            <a:ext cx="3601679" cy="27561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479546" y="3248232"/>
            <a:ext cx="3664454" cy="2585323"/>
          </a:xfrm>
          <a:prstGeom prst="rect">
            <a:avLst/>
          </a:prstGeom>
          <a:noFill/>
        </p:spPr>
        <p:txBody>
          <a:bodyPr wrap="square" rtlCol="0">
            <a:spAutoFit/>
          </a:bodyPr>
          <a:lstStyle/>
          <a:p>
            <a:r>
              <a:rPr lang="en-US" dirty="0" smtClean="0"/>
              <a:t>Climatology seems anomalously dry.  </a:t>
            </a:r>
          </a:p>
          <a:p>
            <a:r>
              <a:rPr lang="en-US" dirty="0" smtClean="0"/>
              <a:t>NARR precipitation analyses after </a:t>
            </a:r>
          </a:p>
          <a:p>
            <a:r>
              <a:rPr lang="en-US" dirty="0" smtClean="0"/>
              <a:t>snowfall are somewhat</a:t>
            </a:r>
          </a:p>
          <a:p>
            <a:r>
              <a:rPr lang="en-US" dirty="0" smtClean="0"/>
              <a:t>untrustworthy; precipitation </a:t>
            </a:r>
          </a:p>
          <a:p>
            <a:r>
              <a:rPr lang="en-US" dirty="0" smtClean="0"/>
              <a:t>registered only as snow melts, so </a:t>
            </a:r>
          </a:p>
          <a:p>
            <a:r>
              <a:rPr lang="en-US" dirty="0" smtClean="0"/>
              <a:t>precipitation can be off by days.</a:t>
            </a:r>
          </a:p>
          <a:p>
            <a:r>
              <a:rPr lang="en-US" dirty="0" smtClean="0"/>
              <a:t>Improvements to Stage IV may </a:t>
            </a:r>
          </a:p>
          <a:p>
            <a:r>
              <a:rPr lang="en-US" dirty="0" smtClean="0"/>
              <a:t>correct this in the future, but this</a:t>
            </a:r>
          </a:p>
          <a:p>
            <a:r>
              <a:rPr lang="en-US" dirty="0" smtClean="0"/>
              <a:t>data goes back only to 2002.</a:t>
            </a:r>
            <a:endParaRPr lang="en-US" dirty="0"/>
          </a:p>
        </p:txBody>
      </p:sp>
      <p:cxnSp>
        <p:nvCxnSpPr>
          <p:cNvPr id="9" name="Straight Arrow Connector 8"/>
          <p:cNvCxnSpPr/>
          <p:nvPr/>
        </p:nvCxnSpPr>
        <p:spPr>
          <a:xfrm flipH="1" flipV="1">
            <a:off x="2938212" y="2900049"/>
            <a:ext cx="2606478" cy="7960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6739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08"/>
            <a:ext cx="8229600" cy="723189"/>
          </a:xfrm>
        </p:spPr>
        <p:txBody>
          <a:bodyPr>
            <a:normAutofit fontScale="90000"/>
          </a:bodyPr>
          <a:lstStyle/>
          <a:p>
            <a:r>
              <a:rPr lang="en-US" dirty="0" smtClean="0"/>
              <a:t>Reliability, &gt; 1 mm precipitation 24 h</a:t>
            </a:r>
            <a:r>
              <a:rPr lang="en-US" baseline="30000" dirty="0" smtClean="0"/>
              <a:t>-1</a:t>
            </a:r>
            <a:endParaRPr lang="en-US" dirty="0"/>
          </a:p>
        </p:txBody>
      </p:sp>
      <p:pic>
        <p:nvPicPr>
          <p:cNvPr id="4" name="Picture 3" descr="relia_rankanalog_000_to_024h_1.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51" y="1101059"/>
            <a:ext cx="2705737" cy="2931215"/>
          </a:xfrm>
          <a:prstGeom prst="rect">
            <a:avLst/>
          </a:prstGeom>
        </p:spPr>
      </p:pic>
      <p:pic>
        <p:nvPicPr>
          <p:cNvPr id="5" name="Picture 4" descr="relia_rankanalog_000_to_024h_1.0mm_v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23478"/>
            <a:ext cx="2708788" cy="2934521"/>
          </a:xfrm>
          <a:prstGeom prst="rect">
            <a:avLst/>
          </a:prstGeom>
        </p:spPr>
      </p:pic>
      <p:pic>
        <p:nvPicPr>
          <p:cNvPr id="6" name="Picture 5" descr="relia_rankanalog_048_to_072h_1.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494" y="1100889"/>
            <a:ext cx="2705894" cy="2931385"/>
          </a:xfrm>
          <a:prstGeom prst="rect">
            <a:avLst/>
          </a:prstGeom>
        </p:spPr>
      </p:pic>
      <p:pic>
        <p:nvPicPr>
          <p:cNvPr id="7" name="Picture 6" descr="relia_rankanalog_048_to_072h_1.0mm_v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494" y="3926615"/>
            <a:ext cx="2705894" cy="2931385"/>
          </a:xfrm>
          <a:prstGeom prst="rect">
            <a:avLst/>
          </a:prstGeom>
        </p:spPr>
      </p:pic>
      <p:sp>
        <p:nvSpPr>
          <p:cNvPr id="8" name="TextBox 7"/>
          <p:cNvSpPr txBox="1"/>
          <p:nvPr/>
        </p:nvSpPr>
        <p:spPr>
          <a:xfrm rot="16200000">
            <a:off x="-910258" y="2362177"/>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pic>
        <p:nvPicPr>
          <p:cNvPr id="13" name="Picture 12" descr="relia_rankanalog_096_to_120h_1.0mm_v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191" y="1101059"/>
            <a:ext cx="2705738" cy="2931215"/>
          </a:xfrm>
          <a:prstGeom prst="rect">
            <a:avLst/>
          </a:prstGeom>
        </p:spPr>
      </p:pic>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pic>
        <p:nvPicPr>
          <p:cNvPr id="14" name="Picture 13" descr="relia_rankanalog_096_to_120h_1.0mm_v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7139" y="3923478"/>
            <a:ext cx="2708790" cy="2934522"/>
          </a:xfrm>
          <a:prstGeom prst="rect">
            <a:avLst/>
          </a:prstGeom>
        </p:spPr>
      </p:pic>
    </p:spTree>
    <p:extLst>
      <p:ext uri="{BB962C8B-B14F-4D97-AF65-F5344CB8AC3E}">
        <p14:creationId xmlns:p14="http://schemas.microsoft.com/office/powerpoint/2010/main" val="14672748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08"/>
            <a:ext cx="8229600" cy="723189"/>
          </a:xfrm>
        </p:spPr>
        <p:txBody>
          <a:bodyPr>
            <a:normAutofit fontScale="90000"/>
          </a:bodyPr>
          <a:lstStyle/>
          <a:p>
            <a:r>
              <a:rPr lang="en-US" dirty="0" smtClean="0"/>
              <a:t>Reliability, &gt; 1 mm precipitation 24 h</a:t>
            </a:r>
            <a:r>
              <a:rPr lang="en-US" baseline="30000" dirty="0" smtClean="0"/>
              <a:t>-1</a:t>
            </a:r>
            <a:endParaRPr lang="en-US" dirty="0"/>
          </a:p>
        </p:txBody>
      </p:sp>
      <p:pic>
        <p:nvPicPr>
          <p:cNvPr id="4" name="Picture 3" descr="relia_rankanalog_000_to_024h_1.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51" y="1101059"/>
            <a:ext cx="2705737" cy="2931215"/>
          </a:xfrm>
          <a:prstGeom prst="rect">
            <a:avLst/>
          </a:prstGeom>
        </p:spPr>
      </p:pic>
      <p:pic>
        <p:nvPicPr>
          <p:cNvPr id="5" name="Picture 4" descr="relia_rankanalog_000_to_024h_1.0mm_v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23478"/>
            <a:ext cx="2708788" cy="2934521"/>
          </a:xfrm>
          <a:prstGeom prst="rect">
            <a:avLst/>
          </a:prstGeom>
        </p:spPr>
      </p:pic>
      <p:pic>
        <p:nvPicPr>
          <p:cNvPr id="6" name="Picture 5" descr="relia_rankanalog_048_to_072h_1.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494" y="1100889"/>
            <a:ext cx="2705894" cy="2931385"/>
          </a:xfrm>
          <a:prstGeom prst="rect">
            <a:avLst/>
          </a:prstGeom>
        </p:spPr>
      </p:pic>
      <p:pic>
        <p:nvPicPr>
          <p:cNvPr id="7" name="Picture 6" descr="relia_rankanalog_048_to_072h_1.0mm_v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494" y="3926615"/>
            <a:ext cx="2705894" cy="2931385"/>
          </a:xfrm>
          <a:prstGeom prst="rect">
            <a:avLst/>
          </a:prstGeom>
        </p:spPr>
      </p:pic>
      <p:sp>
        <p:nvSpPr>
          <p:cNvPr id="8" name="TextBox 7"/>
          <p:cNvSpPr txBox="1"/>
          <p:nvPr/>
        </p:nvSpPr>
        <p:spPr>
          <a:xfrm rot="16200000">
            <a:off x="-910258" y="2362177"/>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pic>
        <p:nvPicPr>
          <p:cNvPr id="13" name="Picture 12" descr="relia_rankanalog_096_to_120h_1.0mm_v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191" y="1101059"/>
            <a:ext cx="2705738" cy="2931215"/>
          </a:xfrm>
          <a:prstGeom prst="rect">
            <a:avLst/>
          </a:prstGeom>
        </p:spPr>
      </p:pic>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pic>
        <p:nvPicPr>
          <p:cNvPr id="14" name="Picture 13" descr="relia_rankanalog_096_to_120h_1.0mm_v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7139" y="3923478"/>
            <a:ext cx="2708790" cy="2934522"/>
          </a:xfrm>
          <a:prstGeom prst="rect">
            <a:avLst/>
          </a:prstGeom>
        </p:spPr>
      </p:pic>
      <p:cxnSp>
        <p:nvCxnSpPr>
          <p:cNvPr id="15" name="Straight Arrow Connector 14"/>
          <p:cNvCxnSpPr/>
          <p:nvPr/>
        </p:nvCxnSpPr>
        <p:spPr>
          <a:xfrm flipH="1">
            <a:off x="1504621" y="1650288"/>
            <a:ext cx="19818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3429885" y="1422245"/>
            <a:ext cx="2580503" cy="1200329"/>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551225" y="1422245"/>
            <a:ext cx="45719" cy="1200329"/>
          </a:xfrm>
          <a:prstGeom prst="rect">
            <a:avLst/>
          </a:prstGeom>
          <a:noFill/>
        </p:spPr>
        <p:txBody>
          <a:bodyPr wrap="square" rtlCol="0">
            <a:spAutoFit/>
          </a:bodyPr>
          <a:lstStyle/>
          <a:p>
            <a:r>
              <a:rPr lang="en-US" dirty="0" smtClean="0"/>
              <a:t>Blue lines: distribution of </a:t>
            </a:r>
          </a:p>
          <a:p>
            <a:r>
              <a:rPr lang="en-US" dirty="0" smtClean="0"/>
              <a:t>climatological forecast</a:t>
            </a:r>
          </a:p>
          <a:p>
            <a:r>
              <a:rPr lang="en-US" dirty="0" smtClean="0"/>
              <a:t>probabilities across US &amp;</a:t>
            </a:r>
          </a:p>
          <a:p>
            <a:r>
              <a:rPr lang="en-US" dirty="0" smtClean="0"/>
              <a:t>all 12 months.</a:t>
            </a:r>
            <a:endParaRPr lang="en-US" dirty="0"/>
          </a:p>
        </p:txBody>
      </p:sp>
    </p:spTree>
    <p:extLst>
      <p:ext uri="{BB962C8B-B14F-4D97-AF65-F5344CB8AC3E}">
        <p14:creationId xmlns:p14="http://schemas.microsoft.com/office/powerpoint/2010/main" val="32390862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lia_rankanalog_096_to_120h_10.0mm_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138" y="3923477"/>
            <a:ext cx="2708791" cy="2934524"/>
          </a:xfrm>
          <a:prstGeom prst="rect">
            <a:avLst/>
          </a:prstGeom>
        </p:spPr>
      </p:pic>
      <p:pic>
        <p:nvPicPr>
          <p:cNvPr id="18" name="Picture 17" descr="relia_rankanalog_096_to_120h_1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91" y="1101059"/>
            <a:ext cx="2715208" cy="2941476"/>
          </a:xfrm>
          <a:prstGeom prst="rect">
            <a:avLst/>
          </a:prstGeom>
        </p:spPr>
      </p:pic>
      <p:pic>
        <p:nvPicPr>
          <p:cNvPr id="17" name="Picture 16" descr="relia_rankanalog_048_to_072h_10.0mm_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644" y="3939777"/>
            <a:ext cx="2693744" cy="2918223"/>
          </a:xfrm>
          <a:prstGeom prst="rect">
            <a:avLst/>
          </a:prstGeom>
        </p:spPr>
      </p:pic>
      <p:pic>
        <p:nvPicPr>
          <p:cNvPr id="16" name="Picture 15" descr="relia_rankanalog_048_to_072h_10.0mm_v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79" y="1090798"/>
            <a:ext cx="2715209" cy="2941476"/>
          </a:xfrm>
          <a:prstGeom prst="rect">
            <a:avLst/>
          </a:prstGeom>
        </p:spPr>
      </p:pic>
      <p:pic>
        <p:nvPicPr>
          <p:cNvPr id="15" name="Picture 14" descr="relia_rankanalog_000_to_024h_10.0mm_v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64" y="3926615"/>
            <a:ext cx="2705895" cy="2931386"/>
          </a:xfrm>
          <a:prstGeom prst="rect">
            <a:avLst/>
          </a:prstGeom>
        </p:spPr>
      </p:pic>
      <p:pic>
        <p:nvPicPr>
          <p:cNvPr id="3" name="Picture 2" descr="relia_rankanalog_000_to_024h_10.0mm_v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51" y="1097841"/>
            <a:ext cx="2708708" cy="2934433"/>
          </a:xfrm>
          <a:prstGeom prst="rect">
            <a:avLst/>
          </a:prstGeom>
        </p:spPr>
      </p:pic>
      <p:sp>
        <p:nvSpPr>
          <p:cNvPr id="2" name="Title 1"/>
          <p:cNvSpPr>
            <a:spLocks noGrp="1"/>
          </p:cNvSpPr>
          <p:nvPr>
            <p:ph type="title"/>
          </p:nvPr>
        </p:nvSpPr>
        <p:spPr>
          <a:xfrm>
            <a:off x="182161" y="109708"/>
            <a:ext cx="8772749" cy="723189"/>
          </a:xfrm>
        </p:spPr>
        <p:txBody>
          <a:bodyPr>
            <a:normAutofit fontScale="90000"/>
          </a:bodyPr>
          <a:lstStyle/>
          <a:p>
            <a:r>
              <a:rPr lang="en-US" dirty="0" smtClean="0"/>
              <a:t>Reliability, &gt; 10 mm precipitation 24 h</a:t>
            </a:r>
            <a:r>
              <a:rPr lang="en-US" baseline="30000" dirty="0" smtClean="0"/>
              <a:t>-1</a:t>
            </a:r>
            <a:endParaRPr lang="en-US" dirty="0"/>
          </a:p>
        </p:txBody>
      </p:sp>
      <p:sp>
        <p:nvSpPr>
          <p:cNvPr id="8" name="TextBox 7"/>
          <p:cNvSpPr txBox="1"/>
          <p:nvPr/>
        </p:nvSpPr>
        <p:spPr>
          <a:xfrm rot="16200000">
            <a:off x="-910258" y="2386446"/>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spTree>
    <p:extLst>
      <p:ext uri="{BB962C8B-B14F-4D97-AF65-F5344CB8AC3E}">
        <p14:creationId xmlns:p14="http://schemas.microsoft.com/office/powerpoint/2010/main" val="31990981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relia_rankanalog_096_to_120h_50.0mm_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139" y="3923477"/>
            <a:ext cx="2708788" cy="2934521"/>
          </a:xfrm>
          <a:prstGeom prst="rect">
            <a:avLst/>
          </a:prstGeom>
        </p:spPr>
      </p:pic>
      <p:pic>
        <p:nvPicPr>
          <p:cNvPr id="20" name="Picture 19" descr="relia_rankanalog_096_to_120h_5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91" y="1090798"/>
            <a:ext cx="2715208" cy="2941476"/>
          </a:xfrm>
          <a:prstGeom prst="rect">
            <a:avLst/>
          </a:prstGeom>
        </p:spPr>
      </p:pic>
      <p:pic>
        <p:nvPicPr>
          <p:cNvPr id="14" name="Picture 13" descr="relia_rankanalog_048_to_072h_50.0mm_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644" y="3939777"/>
            <a:ext cx="2693743" cy="2918221"/>
          </a:xfrm>
          <a:prstGeom prst="rect">
            <a:avLst/>
          </a:prstGeom>
        </p:spPr>
      </p:pic>
      <p:pic>
        <p:nvPicPr>
          <p:cNvPr id="13" name="Picture 12" descr="relia_rankanalog_048_to_072h_50.0mm_v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80" y="1090798"/>
            <a:ext cx="2715208" cy="2941476"/>
          </a:xfrm>
          <a:prstGeom prst="rect">
            <a:avLst/>
          </a:prstGeom>
        </p:spPr>
      </p:pic>
      <p:pic>
        <p:nvPicPr>
          <p:cNvPr id="7" name="Picture 6" descr="relia_rankanalog_000_to_024h_50.0mm_v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64" y="3939778"/>
            <a:ext cx="2693744" cy="2918223"/>
          </a:xfrm>
          <a:prstGeom prst="rect">
            <a:avLst/>
          </a:prstGeom>
        </p:spPr>
      </p:pic>
      <p:pic>
        <p:nvPicPr>
          <p:cNvPr id="6" name="Picture 5" descr="relia_rankanalog_000_to_024h_50.0mm_v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751" y="1090798"/>
            <a:ext cx="2715208" cy="2941476"/>
          </a:xfrm>
          <a:prstGeom prst="rect">
            <a:avLst/>
          </a:prstGeom>
        </p:spPr>
      </p:pic>
      <p:sp>
        <p:nvSpPr>
          <p:cNvPr id="2" name="Title 1"/>
          <p:cNvSpPr>
            <a:spLocks noGrp="1"/>
          </p:cNvSpPr>
          <p:nvPr>
            <p:ph type="title"/>
          </p:nvPr>
        </p:nvSpPr>
        <p:spPr>
          <a:xfrm>
            <a:off x="169876" y="109708"/>
            <a:ext cx="8833572" cy="723189"/>
          </a:xfrm>
        </p:spPr>
        <p:txBody>
          <a:bodyPr>
            <a:normAutofit fontScale="90000"/>
          </a:bodyPr>
          <a:lstStyle/>
          <a:p>
            <a:r>
              <a:rPr lang="en-US" dirty="0" smtClean="0"/>
              <a:t>Reliability, &gt; 50 mm precipitation 24 h</a:t>
            </a:r>
            <a:r>
              <a:rPr lang="en-US" baseline="30000" dirty="0" smtClean="0"/>
              <a:t>-1</a:t>
            </a:r>
            <a:endParaRPr lang="en-US" baseline="30000" dirty="0"/>
          </a:p>
        </p:txBody>
      </p:sp>
      <p:sp>
        <p:nvSpPr>
          <p:cNvPr id="8" name="TextBox 7"/>
          <p:cNvSpPr txBox="1"/>
          <p:nvPr/>
        </p:nvSpPr>
        <p:spPr>
          <a:xfrm rot="16200000">
            <a:off x="-924964" y="2337909"/>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sp>
        <p:nvSpPr>
          <p:cNvPr id="25" name="TextBox 24"/>
          <p:cNvSpPr txBox="1"/>
          <p:nvPr/>
        </p:nvSpPr>
        <p:spPr>
          <a:xfrm>
            <a:off x="7889039" y="5348160"/>
            <a:ext cx="976888" cy="954107"/>
          </a:xfrm>
          <a:prstGeom prst="rect">
            <a:avLst/>
          </a:prstGeom>
          <a:noFill/>
        </p:spPr>
        <p:txBody>
          <a:bodyPr wrap="none" rtlCol="0">
            <a:spAutoFit/>
          </a:bodyPr>
          <a:lstStyle/>
          <a:p>
            <a:r>
              <a:rPr lang="en-US" sz="1400" dirty="0" smtClean="0">
                <a:solidFill>
                  <a:srgbClr val="FF0000"/>
                </a:solidFill>
              </a:rPr>
              <a:t>5/95 CI’s</a:t>
            </a:r>
          </a:p>
          <a:p>
            <a:r>
              <a:rPr lang="en-US" sz="1400" dirty="0" smtClean="0">
                <a:solidFill>
                  <a:srgbClr val="FF0000"/>
                </a:solidFill>
              </a:rPr>
              <a:t>from</a:t>
            </a:r>
          </a:p>
          <a:p>
            <a:r>
              <a:rPr lang="en-US" sz="1400" dirty="0" smtClean="0">
                <a:solidFill>
                  <a:srgbClr val="FF0000"/>
                </a:solidFill>
              </a:rPr>
              <a:t>“block</a:t>
            </a:r>
          </a:p>
          <a:p>
            <a:r>
              <a:rPr lang="en-US" sz="1400" dirty="0" smtClean="0">
                <a:solidFill>
                  <a:srgbClr val="FF0000"/>
                </a:solidFill>
              </a:rPr>
              <a:t>bootstrap”</a:t>
            </a:r>
          </a:p>
        </p:txBody>
      </p:sp>
      <p:cxnSp>
        <p:nvCxnSpPr>
          <p:cNvPr id="27" name="Straight Arrow Connector 26"/>
          <p:cNvCxnSpPr/>
          <p:nvPr/>
        </p:nvCxnSpPr>
        <p:spPr>
          <a:xfrm flipH="1">
            <a:off x="7732496" y="5572800"/>
            <a:ext cx="156543" cy="2505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7732496" y="4985280"/>
            <a:ext cx="156543" cy="43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4925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relia_rankanalog_096_to_120h_50.0mm_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139" y="3923477"/>
            <a:ext cx="2708788" cy="2934521"/>
          </a:xfrm>
          <a:prstGeom prst="rect">
            <a:avLst/>
          </a:prstGeom>
        </p:spPr>
      </p:pic>
      <p:pic>
        <p:nvPicPr>
          <p:cNvPr id="20" name="Picture 19" descr="relia_rankanalog_096_to_120h_5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91" y="1090798"/>
            <a:ext cx="2715208" cy="2941476"/>
          </a:xfrm>
          <a:prstGeom prst="rect">
            <a:avLst/>
          </a:prstGeom>
        </p:spPr>
      </p:pic>
      <p:pic>
        <p:nvPicPr>
          <p:cNvPr id="14" name="Picture 13" descr="relia_rankanalog_048_to_072h_50.0mm_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644" y="3939777"/>
            <a:ext cx="2693743" cy="2918221"/>
          </a:xfrm>
          <a:prstGeom prst="rect">
            <a:avLst/>
          </a:prstGeom>
        </p:spPr>
      </p:pic>
      <p:pic>
        <p:nvPicPr>
          <p:cNvPr id="13" name="Picture 12" descr="relia_rankanalog_048_to_072h_50.0mm_v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80" y="1090798"/>
            <a:ext cx="2715208" cy="2941476"/>
          </a:xfrm>
          <a:prstGeom prst="rect">
            <a:avLst/>
          </a:prstGeom>
        </p:spPr>
      </p:pic>
      <p:pic>
        <p:nvPicPr>
          <p:cNvPr id="7" name="Picture 6" descr="relia_rankanalog_000_to_024h_50.0mm_v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64" y="3939778"/>
            <a:ext cx="2693744" cy="2918223"/>
          </a:xfrm>
          <a:prstGeom prst="rect">
            <a:avLst/>
          </a:prstGeom>
        </p:spPr>
      </p:pic>
      <p:pic>
        <p:nvPicPr>
          <p:cNvPr id="6" name="Picture 5" descr="relia_rankanalog_000_to_024h_50.0mm_v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751" y="1090798"/>
            <a:ext cx="2715208" cy="2941476"/>
          </a:xfrm>
          <a:prstGeom prst="rect">
            <a:avLst/>
          </a:prstGeom>
        </p:spPr>
      </p:pic>
      <p:sp>
        <p:nvSpPr>
          <p:cNvPr id="2" name="Title 1"/>
          <p:cNvSpPr>
            <a:spLocks noGrp="1"/>
          </p:cNvSpPr>
          <p:nvPr>
            <p:ph type="title"/>
          </p:nvPr>
        </p:nvSpPr>
        <p:spPr>
          <a:xfrm>
            <a:off x="169876" y="109708"/>
            <a:ext cx="8833572" cy="723189"/>
          </a:xfrm>
        </p:spPr>
        <p:txBody>
          <a:bodyPr>
            <a:normAutofit fontScale="90000"/>
          </a:bodyPr>
          <a:lstStyle/>
          <a:p>
            <a:r>
              <a:rPr lang="en-US" dirty="0" smtClean="0"/>
              <a:t>Reliability, &gt; 50 mm precipitation 24 h</a:t>
            </a:r>
            <a:r>
              <a:rPr lang="en-US" baseline="30000" dirty="0" smtClean="0"/>
              <a:t>-1</a:t>
            </a:r>
            <a:endParaRPr lang="en-US" baseline="30000" dirty="0"/>
          </a:p>
        </p:txBody>
      </p:sp>
      <p:sp>
        <p:nvSpPr>
          <p:cNvPr id="8" name="TextBox 7"/>
          <p:cNvSpPr txBox="1"/>
          <p:nvPr/>
        </p:nvSpPr>
        <p:spPr>
          <a:xfrm rot="16200000">
            <a:off x="-924964" y="2337909"/>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cxnSp>
        <p:nvCxnSpPr>
          <p:cNvPr id="22" name="Straight Arrow Connector 21"/>
          <p:cNvCxnSpPr/>
          <p:nvPr/>
        </p:nvCxnSpPr>
        <p:spPr>
          <a:xfrm flipH="1">
            <a:off x="1852463" y="2378356"/>
            <a:ext cx="198188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3777727" y="2150313"/>
            <a:ext cx="3122489" cy="1200329"/>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899067" y="2150313"/>
            <a:ext cx="45719" cy="1200329"/>
          </a:xfrm>
          <a:prstGeom prst="rect">
            <a:avLst/>
          </a:prstGeom>
          <a:solidFill>
            <a:schemeClr val="accent2">
              <a:lumMod val="40000"/>
              <a:lumOff val="60000"/>
            </a:schemeClr>
          </a:solidFill>
        </p:spPr>
        <p:txBody>
          <a:bodyPr wrap="square" rtlCol="0">
            <a:spAutoFit/>
          </a:bodyPr>
          <a:lstStyle/>
          <a:p>
            <a:r>
              <a:rPr lang="en-US" dirty="0" smtClean="0"/>
              <a:t>Why is there the tendency </a:t>
            </a:r>
          </a:p>
          <a:p>
            <a:r>
              <a:rPr lang="en-US" dirty="0" smtClean="0"/>
              <a:t>to under-forecast </a:t>
            </a:r>
          </a:p>
          <a:p>
            <a:r>
              <a:rPr lang="en-US" dirty="0" smtClean="0"/>
              <a:t>probabilities at these</a:t>
            </a:r>
          </a:p>
          <a:p>
            <a:r>
              <a:rPr lang="en-US" dirty="0" smtClean="0"/>
              <a:t>high precipitation thresholds? </a:t>
            </a:r>
            <a:endParaRPr lang="en-US" dirty="0"/>
          </a:p>
        </p:txBody>
      </p:sp>
    </p:spTree>
    <p:extLst>
      <p:ext uri="{BB962C8B-B14F-4D97-AF65-F5344CB8AC3E}">
        <p14:creationId xmlns:p14="http://schemas.microsoft.com/office/powerpoint/2010/main" val="32018229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at extreme forecast amounts</a:t>
            </a:r>
            <a:endParaRPr lang="en-US" dirty="0"/>
          </a:p>
        </p:txBody>
      </p:sp>
      <p:pic>
        <p:nvPicPr>
          <p:cNvPr id="5" name="Picture 4" descr="histogram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1" y="1796644"/>
            <a:ext cx="6500586" cy="4694868"/>
          </a:xfrm>
          <a:prstGeom prst="rect">
            <a:avLst/>
          </a:prstGeom>
        </p:spPr>
      </p:pic>
      <p:sp>
        <p:nvSpPr>
          <p:cNvPr id="6" name="TextBox 5"/>
          <p:cNvSpPr txBox="1"/>
          <p:nvPr/>
        </p:nvSpPr>
        <p:spPr>
          <a:xfrm>
            <a:off x="6531430" y="2131787"/>
            <a:ext cx="2403928" cy="3970318"/>
          </a:xfrm>
          <a:prstGeom prst="rect">
            <a:avLst/>
          </a:prstGeom>
          <a:noFill/>
        </p:spPr>
        <p:txBody>
          <a:bodyPr wrap="square" rtlCol="0">
            <a:spAutoFit/>
          </a:bodyPr>
          <a:lstStyle/>
          <a:p>
            <a:r>
              <a:rPr lang="en-US" dirty="0" smtClean="0"/>
              <a:t>Say today’s forecast is </a:t>
            </a:r>
          </a:p>
          <a:p>
            <a:r>
              <a:rPr lang="en-US" dirty="0" smtClean="0"/>
              <a:t>for ~ 50 mm, and suppose</a:t>
            </a:r>
            <a:r>
              <a:rPr lang="en-US" dirty="0"/>
              <a:t> </a:t>
            </a:r>
            <a:r>
              <a:rPr lang="en-US" dirty="0" smtClean="0"/>
              <a:t>this is the higher in amount than any forecast in the </a:t>
            </a:r>
          </a:p>
          <a:p>
            <a:r>
              <a:rPr lang="en-US" dirty="0" smtClean="0"/>
              <a:t>reforecast time series.  The analogs will be comprised of nothing but observed on dates when prior forecasts had lower than 50 mm.  Hence there may be a strong tendency to under-forecast.</a:t>
            </a:r>
          </a:p>
        </p:txBody>
      </p:sp>
      <p:cxnSp>
        <p:nvCxnSpPr>
          <p:cNvPr id="8" name="Straight Arrow Connector 7"/>
          <p:cNvCxnSpPr/>
          <p:nvPr/>
        </p:nvCxnSpPr>
        <p:spPr>
          <a:xfrm>
            <a:off x="6074604" y="3850821"/>
            <a:ext cx="0" cy="1206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7627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GEFS reforecast v2 basics</a:t>
            </a:r>
            <a:endParaRPr lang="en-US" sz="4800" dirty="0"/>
          </a:p>
        </p:txBody>
      </p:sp>
      <p:sp>
        <p:nvSpPr>
          <p:cNvPr id="3" name="Content Placeholder 2"/>
          <p:cNvSpPr>
            <a:spLocks noGrp="1"/>
          </p:cNvSpPr>
          <p:nvPr>
            <p:ph idx="1"/>
          </p:nvPr>
        </p:nvSpPr>
        <p:spPr>
          <a:xfrm>
            <a:off x="457200" y="1830387"/>
            <a:ext cx="8229600" cy="4525963"/>
          </a:xfrm>
        </p:spPr>
        <p:txBody>
          <a:bodyPr>
            <a:normAutofit fontScale="55000" lnSpcReduction="20000"/>
          </a:bodyPr>
          <a:lstStyle/>
          <a:p>
            <a:pPr>
              <a:spcAft>
                <a:spcPts val="600"/>
              </a:spcAft>
            </a:pPr>
            <a:r>
              <a:rPr lang="en-US" sz="3789" dirty="0" smtClean="0"/>
              <a:t>Seeks to mimic GEFS operational configuration as of February 2012.</a:t>
            </a:r>
            <a:endParaRPr lang="en-US" dirty="0"/>
          </a:p>
          <a:p>
            <a:pPr>
              <a:spcAft>
                <a:spcPts val="600"/>
              </a:spcAft>
            </a:pPr>
            <a:r>
              <a:rPr lang="en-US" sz="3789" dirty="0" smtClean="0"/>
              <a:t>Reforecasts produced </a:t>
            </a:r>
            <a:r>
              <a:rPr lang="en-US" sz="3789" dirty="0" smtClean="0">
                <a:solidFill>
                  <a:srgbClr val="FF0000"/>
                </a:solidFill>
              </a:rPr>
              <a:t>every day, for 1984120100 to current</a:t>
            </a:r>
            <a:r>
              <a:rPr lang="en-US" sz="3789" dirty="0" smtClean="0"/>
              <a:t> (actually, working on 2011 and 2012 now).</a:t>
            </a:r>
          </a:p>
          <a:p>
            <a:pPr>
              <a:spcAft>
                <a:spcPts val="600"/>
              </a:spcAft>
            </a:pPr>
            <a:r>
              <a:rPr lang="en-US" sz="3789" dirty="0" smtClean="0">
                <a:solidFill>
                  <a:srgbClr val="FF0000"/>
                </a:solidFill>
              </a:rPr>
              <a:t>Each 00Z, 11-member forecast</a:t>
            </a:r>
            <a:r>
              <a:rPr lang="en-US" sz="3789" dirty="0" smtClean="0"/>
              <a:t>, 1 control + 10 perturbed.</a:t>
            </a:r>
          </a:p>
          <a:p>
            <a:pPr>
              <a:spcAft>
                <a:spcPts val="600"/>
              </a:spcAft>
            </a:pPr>
            <a:r>
              <a:rPr lang="en-US" sz="3789" dirty="0" smtClean="0"/>
              <a:t>CFSR initial conditions (GSI) + ETR perturbations (cycled with 10 perturbed members).  After ~ 22 May 2012, initial conditions from hybrid EnKF/GSI.</a:t>
            </a:r>
            <a:endParaRPr lang="en-US" sz="3789" dirty="0"/>
          </a:p>
          <a:p>
            <a:pPr>
              <a:spcAft>
                <a:spcPts val="600"/>
              </a:spcAft>
            </a:pPr>
            <a:r>
              <a:rPr lang="en-US" sz="3789" dirty="0" smtClean="0"/>
              <a:t>Resolution: T254L42 to day 8,  T190L42 from days 7.5 to day 16.</a:t>
            </a:r>
          </a:p>
          <a:p>
            <a:pPr>
              <a:spcAft>
                <a:spcPts val="600"/>
              </a:spcAft>
            </a:pPr>
            <a:r>
              <a:rPr lang="en-US" sz="3789" dirty="0" smtClean="0"/>
              <a:t>Fast data archive at ESRL of 99 variables, 28 of which stored at original ~1/2-degree resolution during week 1.  All stored at 1 degree.  Also: mean and spread to be stored.</a:t>
            </a:r>
          </a:p>
          <a:p>
            <a:pPr>
              <a:spcAft>
                <a:spcPts val="600"/>
              </a:spcAft>
            </a:pPr>
            <a:r>
              <a:rPr lang="en-US" sz="3789" dirty="0" smtClean="0"/>
              <a:t>Full archive at DOE/Lawrence Berkeley Lab, where data set was created under DOE grant.</a:t>
            </a:r>
            <a:endParaRPr lang="en-US"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pPr/>
              <a:t>3</a:t>
            </a:fld>
            <a:endParaRPr lang="en-US"/>
          </a:p>
        </p:txBody>
      </p:sp>
    </p:spTree>
    <p:extLst>
      <p:ext uri="{BB962C8B-B14F-4D97-AF65-F5344CB8AC3E}">
        <p14:creationId xmlns:p14="http://schemas.microsoft.com/office/powerpoint/2010/main" val="25896008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348"/>
            <a:ext cx="8229600" cy="822642"/>
          </a:xfrm>
        </p:spPr>
        <p:txBody>
          <a:bodyPr/>
          <a:lstStyle/>
          <a:p>
            <a:r>
              <a:rPr lang="en-US" dirty="0" smtClean="0"/>
              <a:t>Example of forecast / analysis data</a:t>
            </a:r>
            <a:endParaRPr lang="en-US" dirty="0"/>
          </a:p>
        </p:txBody>
      </p:sp>
      <p:pic>
        <p:nvPicPr>
          <p:cNvPr id="6" name="Picture 5"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2" y="1097280"/>
            <a:ext cx="4490569" cy="4636096"/>
          </a:xfrm>
          <a:prstGeom prst="rect">
            <a:avLst/>
          </a:prstGeom>
        </p:spPr>
      </p:pic>
      <p:sp>
        <p:nvSpPr>
          <p:cNvPr id="8" name="Rectangle 7"/>
          <p:cNvSpPr/>
          <p:nvPr/>
        </p:nvSpPr>
        <p:spPr>
          <a:xfrm>
            <a:off x="7373678" y="4979331"/>
            <a:ext cx="146194" cy="173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948730" y="2808611"/>
            <a:ext cx="0" cy="245768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8558" y="3081354"/>
            <a:ext cx="947946" cy="646331"/>
          </a:xfrm>
          <a:prstGeom prst="rect">
            <a:avLst/>
          </a:prstGeom>
          <a:noFill/>
        </p:spPr>
        <p:txBody>
          <a:bodyPr wrap="none" rtlCol="0">
            <a:spAutoFit/>
          </a:bodyPr>
          <a:lstStyle/>
          <a:p>
            <a:r>
              <a:rPr lang="en-US" dirty="0" smtClean="0">
                <a:solidFill>
                  <a:srgbClr val="008000"/>
                </a:solidFill>
              </a:rPr>
              <a:t>Today’s</a:t>
            </a:r>
          </a:p>
          <a:p>
            <a:r>
              <a:rPr lang="en-US" dirty="0" smtClean="0">
                <a:solidFill>
                  <a:srgbClr val="008000"/>
                </a:solidFill>
              </a:rPr>
              <a:t>forecast</a:t>
            </a:r>
            <a:endParaRPr lang="en-US" dirty="0">
              <a:solidFill>
                <a:srgbClr val="008000"/>
              </a:solidFill>
            </a:endParaRPr>
          </a:p>
        </p:txBody>
      </p:sp>
      <p:cxnSp>
        <p:nvCxnSpPr>
          <p:cNvPr id="13" name="Straight Arrow Connector 12"/>
          <p:cNvCxnSpPr/>
          <p:nvPr/>
        </p:nvCxnSpPr>
        <p:spPr>
          <a:xfrm flipH="1">
            <a:off x="3008558" y="3696970"/>
            <a:ext cx="136278" cy="35039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scatterplot_fcsterrs_Washington DC_Fe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31" y="1097280"/>
            <a:ext cx="4490568" cy="4636096"/>
          </a:xfrm>
          <a:prstGeom prst="rect">
            <a:avLst/>
          </a:prstGeom>
        </p:spPr>
      </p:pic>
    </p:spTree>
    <p:extLst>
      <p:ext uri="{BB962C8B-B14F-4D97-AF65-F5344CB8AC3E}">
        <p14:creationId xmlns:p14="http://schemas.microsoft.com/office/powerpoint/2010/main" val="31544605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348"/>
            <a:ext cx="8229600" cy="822642"/>
          </a:xfrm>
        </p:spPr>
        <p:txBody>
          <a:bodyPr/>
          <a:lstStyle/>
          <a:p>
            <a:r>
              <a:rPr lang="en-US" dirty="0" smtClean="0"/>
              <a:t>Example of forecast / analysis data</a:t>
            </a:r>
            <a:endParaRPr lang="en-US" dirty="0"/>
          </a:p>
        </p:txBody>
      </p:sp>
      <p:pic>
        <p:nvPicPr>
          <p:cNvPr id="6" name="Picture 5"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2" y="1097280"/>
            <a:ext cx="4490569" cy="4636096"/>
          </a:xfrm>
          <a:prstGeom prst="rect">
            <a:avLst/>
          </a:prstGeom>
        </p:spPr>
      </p:pic>
      <p:sp>
        <p:nvSpPr>
          <p:cNvPr id="3" name="TextBox 2"/>
          <p:cNvSpPr txBox="1"/>
          <p:nvPr/>
        </p:nvSpPr>
        <p:spPr>
          <a:xfrm>
            <a:off x="457200" y="5915174"/>
            <a:ext cx="8410100" cy="369332"/>
          </a:xfrm>
          <a:prstGeom prst="rect">
            <a:avLst/>
          </a:prstGeom>
          <a:noFill/>
        </p:spPr>
        <p:txBody>
          <a:bodyPr wrap="none" rtlCol="0">
            <a:spAutoFit/>
          </a:bodyPr>
          <a:lstStyle/>
          <a:p>
            <a:r>
              <a:rPr lang="en-US" dirty="0" smtClean="0">
                <a:solidFill>
                  <a:srgbClr val="008000"/>
                </a:solidFill>
              </a:rPr>
              <a:t>Is THIS an appropriate model for the general relationship between forecast &amp; analyzed?</a:t>
            </a:r>
            <a:endParaRPr lang="en-US" dirty="0">
              <a:solidFill>
                <a:srgbClr val="008000"/>
              </a:solidFill>
            </a:endParaRPr>
          </a:p>
        </p:txBody>
      </p:sp>
      <p:cxnSp>
        <p:nvCxnSpPr>
          <p:cNvPr id="8" name="Straight Connector 7"/>
          <p:cNvCxnSpPr/>
          <p:nvPr/>
        </p:nvCxnSpPr>
        <p:spPr>
          <a:xfrm flipV="1">
            <a:off x="820768" y="3611520"/>
            <a:ext cx="2246311" cy="1589760"/>
          </a:xfrm>
          <a:prstGeom prst="line">
            <a:avLst/>
          </a:prstGeom>
          <a:ln w="5715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48730" y="2808611"/>
            <a:ext cx="0" cy="245768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08558" y="3089994"/>
            <a:ext cx="947946" cy="646331"/>
          </a:xfrm>
          <a:prstGeom prst="rect">
            <a:avLst/>
          </a:prstGeom>
          <a:noFill/>
        </p:spPr>
        <p:txBody>
          <a:bodyPr wrap="none" rtlCol="0">
            <a:spAutoFit/>
          </a:bodyPr>
          <a:lstStyle/>
          <a:p>
            <a:r>
              <a:rPr lang="en-US" dirty="0" smtClean="0">
                <a:solidFill>
                  <a:srgbClr val="008000"/>
                </a:solidFill>
              </a:rPr>
              <a:t>Today’s</a:t>
            </a:r>
          </a:p>
          <a:p>
            <a:r>
              <a:rPr lang="en-US" dirty="0" smtClean="0">
                <a:solidFill>
                  <a:srgbClr val="008000"/>
                </a:solidFill>
              </a:rPr>
              <a:t>forecast</a:t>
            </a:r>
            <a:endParaRPr lang="en-US" dirty="0">
              <a:solidFill>
                <a:srgbClr val="008000"/>
              </a:solidFill>
            </a:endParaRPr>
          </a:p>
        </p:txBody>
      </p:sp>
      <p:sp>
        <p:nvSpPr>
          <p:cNvPr id="12" name="Rectangle 11"/>
          <p:cNvSpPr/>
          <p:nvPr/>
        </p:nvSpPr>
        <p:spPr>
          <a:xfrm>
            <a:off x="7373678" y="4979331"/>
            <a:ext cx="146194" cy="173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008558" y="3696970"/>
            <a:ext cx="136278" cy="35039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scatterplot_fcsterrs_Washington DC_Fe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31" y="1097280"/>
            <a:ext cx="4490568" cy="4636096"/>
          </a:xfrm>
          <a:prstGeom prst="rect">
            <a:avLst/>
          </a:prstGeom>
        </p:spPr>
      </p:pic>
    </p:spTree>
    <p:extLst>
      <p:ext uri="{BB962C8B-B14F-4D97-AF65-F5344CB8AC3E}">
        <p14:creationId xmlns:p14="http://schemas.microsoft.com/office/powerpoint/2010/main" val="15294163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348"/>
            <a:ext cx="8229600" cy="822642"/>
          </a:xfrm>
        </p:spPr>
        <p:txBody>
          <a:bodyPr/>
          <a:lstStyle/>
          <a:p>
            <a:r>
              <a:rPr lang="en-US" dirty="0" smtClean="0"/>
              <a:t>Example of forecast / analysis data</a:t>
            </a:r>
            <a:endParaRPr lang="en-US" dirty="0"/>
          </a:p>
        </p:txBody>
      </p:sp>
      <p:pic>
        <p:nvPicPr>
          <p:cNvPr id="6" name="Picture 5"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2" y="1097280"/>
            <a:ext cx="4490569" cy="4636096"/>
          </a:xfrm>
          <a:prstGeom prst="rect">
            <a:avLst/>
          </a:prstGeom>
        </p:spPr>
      </p:pic>
      <p:cxnSp>
        <p:nvCxnSpPr>
          <p:cNvPr id="8" name="Straight Connector 7"/>
          <p:cNvCxnSpPr/>
          <p:nvPr/>
        </p:nvCxnSpPr>
        <p:spPr>
          <a:xfrm flipV="1">
            <a:off x="820768" y="3611520"/>
            <a:ext cx="2246311" cy="1589760"/>
          </a:xfrm>
          <a:prstGeom prst="line">
            <a:avLst/>
          </a:prstGeom>
          <a:ln w="5715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54808" y="2818521"/>
            <a:ext cx="0" cy="245768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08558" y="3089994"/>
            <a:ext cx="947946" cy="646331"/>
          </a:xfrm>
          <a:prstGeom prst="rect">
            <a:avLst/>
          </a:prstGeom>
          <a:noFill/>
        </p:spPr>
        <p:txBody>
          <a:bodyPr wrap="none" rtlCol="0">
            <a:spAutoFit/>
          </a:bodyPr>
          <a:lstStyle/>
          <a:p>
            <a:r>
              <a:rPr lang="en-US" dirty="0" smtClean="0">
                <a:solidFill>
                  <a:srgbClr val="008000"/>
                </a:solidFill>
              </a:rPr>
              <a:t>Today’s</a:t>
            </a:r>
          </a:p>
          <a:p>
            <a:r>
              <a:rPr lang="en-US" dirty="0" smtClean="0">
                <a:solidFill>
                  <a:srgbClr val="008000"/>
                </a:solidFill>
              </a:rPr>
              <a:t>forecast</a:t>
            </a:r>
            <a:endParaRPr lang="en-US" dirty="0">
              <a:solidFill>
                <a:srgbClr val="008000"/>
              </a:solidFill>
            </a:endParaRPr>
          </a:p>
        </p:txBody>
      </p:sp>
      <p:sp>
        <p:nvSpPr>
          <p:cNvPr id="12" name="Rectangle 11"/>
          <p:cNvSpPr/>
          <p:nvPr/>
        </p:nvSpPr>
        <p:spPr>
          <a:xfrm>
            <a:off x="7373678" y="4979331"/>
            <a:ext cx="146194" cy="173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008558" y="3696970"/>
            <a:ext cx="136278" cy="35039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019190" y="3727486"/>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019190" y="3770934"/>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748580" y="3953977"/>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846503" y="4130210"/>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748580" y="4329671"/>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1924139" y="4533747"/>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1846503" y="4692957"/>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773229" y="4472311"/>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947760" y="4982787"/>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1773229" y="4727666"/>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60244" y="5733376"/>
            <a:ext cx="7159232" cy="646331"/>
          </a:xfrm>
          <a:prstGeom prst="rect">
            <a:avLst/>
          </a:prstGeom>
          <a:noFill/>
        </p:spPr>
        <p:txBody>
          <a:bodyPr wrap="none" rtlCol="0">
            <a:spAutoFit/>
          </a:bodyPr>
          <a:lstStyle/>
          <a:p>
            <a:r>
              <a:rPr lang="en-US" dirty="0" smtClean="0">
                <a:solidFill>
                  <a:srgbClr val="FF0000"/>
                </a:solidFill>
              </a:rPr>
              <a:t>And if so, is this sample of the observed given the forecasts biased too low</a:t>
            </a:r>
          </a:p>
          <a:p>
            <a:r>
              <a:rPr lang="en-US" dirty="0" smtClean="0">
                <a:solidFill>
                  <a:srgbClr val="FF0000"/>
                </a:solidFill>
              </a:rPr>
              <a:t>for today’s forecast?</a:t>
            </a:r>
            <a:endParaRPr lang="en-US" dirty="0">
              <a:solidFill>
                <a:srgbClr val="FF0000"/>
              </a:solidFill>
            </a:endParaRPr>
          </a:p>
        </p:txBody>
      </p:sp>
      <p:pic>
        <p:nvPicPr>
          <p:cNvPr id="46" name="Picture 45" descr="scatterplot_fcsterrs_Washington DC_Fe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31" y="1097280"/>
            <a:ext cx="4490568" cy="4636096"/>
          </a:xfrm>
          <a:prstGeom prst="rect">
            <a:avLst/>
          </a:prstGeom>
        </p:spPr>
      </p:pic>
    </p:spTree>
    <p:extLst>
      <p:ext uri="{BB962C8B-B14F-4D97-AF65-F5344CB8AC3E}">
        <p14:creationId xmlns:p14="http://schemas.microsoft.com/office/powerpoint/2010/main" val="7426433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348"/>
            <a:ext cx="8229600" cy="822642"/>
          </a:xfrm>
        </p:spPr>
        <p:txBody>
          <a:bodyPr/>
          <a:lstStyle/>
          <a:p>
            <a:r>
              <a:rPr lang="en-US" dirty="0" smtClean="0"/>
              <a:t>Example of forecast / analysis data</a:t>
            </a:r>
            <a:endParaRPr lang="en-US" dirty="0"/>
          </a:p>
        </p:txBody>
      </p:sp>
      <p:pic>
        <p:nvPicPr>
          <p:cNvPr id="6" name="Picture 5"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2" y="1097280"/>
            <a:ext cx="4490569" cy="4636096"/>
          </a:xfrm>
          <a:prstGeom prst="rect">
            <a:avLst/>
          </a:prstGeom>
        </p:spPr>
      </p:pic>
      <p:cxnSp>
        <p:nvCxnSpPr>
          <p:cNvPr id="8" name="Straight Connector 7"/>
          <p:cNvCxnSpPr/>
          <p:nvPr/>
        </p:nvCxnSpPr>
        <p:spPr>
          <a:xfrm flipV="1">
            <a:off x="820768" y="3611520"/>
            <a:ext cx="2246311" cy="1589760"/>
          </a:xfrm>
          <a:prstGeom prst="line">
            <a:avLst/>
          </a:prstGeom>
          <a:ln w="5715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48730" y="2808611"/>
            <a:ext cx="0" cy="245768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08558" y="3089994"/>
            <a:ext cx="947946" cy="646331"/>
          </a:xfrm>
          <a:prstGeom prst="rect">
            <a:avLst/>
          </a:prstGeom>
          <a:noFill/>
        </p:spPr>
        <p:txBody>
          <a:bodyPr wrap="none" rtlCol="0">
            <a:spAutoFit/>
          </a:bodyPr>
          <a:lstStyle/>
          <a:p>
            <a:r>
              <a:rPr lang="en-US" dirty="0" smtClean="0">
                <a:solidFill>
                  <a:srgbClr val="008000"/>
                </a:solidFill>
              </a:rPr>
              <a:t>Today’s</a:t>
            </a:r>
          </a:p>
          <a:p>
            <a:r>
              <a:rPr lang="en-US" dirty="0" smtClean="0">
                <a:solidFill>
                  <a:srgbClr val="008000"/>
                </a:solidFill>
              </a:rPr>
              <a:t>forecast</a:t>
            </a:r>
            <a:endParaRPr lang="en-US" dirty="0">
              <a:solidFill>
                <a:srgbClr val="008000"/>
              </a:solidFill>
            </a:endParaRPr>
          </a:p>
        </p:txBody>
      </p:sp>
      <p:sp>
        <p:nvSpPr>
          <p:cNvPr id="12" name="Rectangle 11"/>
          <p:cNvSpPr/>
          <p:nvPr/>
        </p:nvSpPr>
        <p:spPr>
          <a:xfrm>
            <a:off x="7373678" y="4979331"/>
            <a:ext cx="146194" cy="173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008558" y="3696970"/>
            <a:ext cx="136278" cy="35039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552088" y="3341864"/>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552088" y="3385312"/>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281478" y="3568355"/>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379401" y="3744588"/>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281478" y="3944049"/>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457037" y="4148125"/>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379401" y="4307335"/>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306127" y="4086689"/>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2480658" y="4597165"/>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2306127" y="4342044"/>
            <a:ext cx="39836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7200" y="5754510"/>
            <a:ext cx="8041760" cy="369332"/>
          </a:xfrm>
          <a:prstGeom prst="rect">
            <a:avLst/>
          </a:prstGeom>
          <a:noFill/>
        </p:spPr>
        <p:txBody>
          <a:bodyPr wrap="none" rtlCol="0">
            <a:spAutoFit/>
          </a:bodyPr>
          <a:lstStyle/>
          <a:p>
            <a:r>
              <a:rPr lang="en-US" dirty="0" smtClean="0">
                <a:solidFill>
                  <a:srgbClr val="FF0000"/>
                </a:solidFill>
              </a:rPr>
              <a:t>Perhaps this sample of the regression-shifted observed given the forecasts is better?</a:t>
            </a:r>
            <a:endParaRPr lang="en-US" dirty="0">
              <a:solidFill>
                <a:srgbClr val="FF0000"/>
              </a:solidFill>
            </a:endParaRPr>
          </a:p>
        </p:txBody>
      </p:sp>
      <p:cxnSp>
        <p:nvCxnSpPr>
          <p:cNvPr id="24" name="Straight Connector 23"/>
          <p:cNvCxnSpPr/>
          <p:nvPr/>
        </p:nvCxnSpPr>
        <p:spPr>
          <a:xfrm flipV="1">
            <a:off x="2454275" y="3414127"/>
            <a:ext cx="494455" cy="3533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417020" y="3384550"/>
            <a:ext cx="494455" cy="33948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168038" y="3414127"/>
            <a:ext cx="780692" cy="536396"/>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270125" y="3648075"/>
            <a:ext cx="678605" cy="45739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169792" y="3767479"/>
            <a:ext cx="778938" cy="51422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207047" y="3950523"/>
            <a:ext cx="741683" cy="50387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342569" y="4126754"/>
            <a:ext cx="606161" cy="40017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454275" y="3457575"/>
            <a:ext cx="494455" cy="30990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2241312" y="4229100"/>
            <a:ext cx="707418" cy="45022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2344288" y="4583954"/>
            <a:ext cx="606161" cy="40017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2187253" y="4229100"/>
            <a:ext cx="761477" cy="49511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33" name="Picture 32" descr="scatterplot_fcsterrs_Washington DC_Fe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31" y="1097280"/>
            <a:ext cx="4490568" cy="4636096"/>
          </a:xfrm>
          <a:prstGeom prst="rect">
            <a:avLst/>
          </a:prstGeom>
        </p:spPr>
      </p:pic>
    </p:spTree>
    <p:extLst>
      <p:ext uri="{BB962C8B-B14F-4D97-AF65-F5344CB8AC3E}">
        <p14:creationId xmlns:p14="http://schemas.microsoft.com/office/powerpoint/2010/main" val="29609146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348"/>
            <a:ext cx="8229600" cy="822642"/>
          </a:xfrm>
        </p:spPr>
        <p:txBody>
          <a:bodyPr/>
          <a:lstStyle/>
          <a:p>
            <a:r>
              <a:rPr lang="en-US" dirty="0" smtClean="0"/>
              <a:t>Example of forecast / analysis data</a:t>
            </a:r>
            <a:endParaRPr lang="en-US" dirty="0"/>
          </a:p>
        </p:txBody>
      </p:sp>
      <p:pic>
        <p:nvPicPr>
          <p:cNvPr id="5" name="Picture 4" descr="scatterplot_fcsterrs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431" y="1097280"/>
            <a:ext cx="4490569" cy="4636097"/>
          </a:xfrm>
          <a:prstGeom prst="rect">
            <a:avLst/>
          </a:prstGeom>
        </p:spPr>
      </p:pic>
      <p:pic>
        <p:nvPicPr>
          <p:cNvPr id="6" name="Picture 5" descr="scatterplot_meanfcst_DC_Fe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62" y="1097280"/>
            <a:ext cx="4490569" cy="4636096"/>
          </a:xfrm>
          <a:prstGeom prst="rect">
            <a:avLst/>
          </a:prstGeom>
        </p:spPr>
      </p:pic>
      <p:sp>
        <p:nvSpPr>
          <p:cNvPr id="3" name="TextBox 2"/>
          <p:cNvSpPr txBox="1"/>
          <p:nvPr/>
        </p:nvSpPr>
        <p:spPr>
          <a:xfrm>
            <a:off x="768228" y="5733376"/>
            <a:ext cx="7096815" cy="923330"/>
          </a:xfrm>
          <a:prstGeom prst="rect">
            <a:avLst/>
          </a:prstGeom>
          <a:noFill/>
        </p:spPr>
        <p:txBody>
          <a:bodyPr wrap="none" rtlCol="0">
            <a:spAutoFit/>
          </a:bodyPr>
          <a:lstStyle/>
          <a:p>
            <a:r>
              <a:rPr lang="en-US" dirty="0" smtClean="0">
                <a:solidFill>
                  <a:srgbClr val="008000"/>
                </a:solidFill>
              </a:rPr>
              <a:t>Yet the best regression relationship at high amounts is uncertain.  Perhaps</a:t>
            </a:r>
          </a:p>
          <a:p>
            <a:r>
              <a:rPr lang="en-US" dirty="0" smtClean="0">
                <a:solidFill>
                  <a:srgbClr val="FF0000"/>
                </a:solidFill>
              </a:rPr>
              <a:t>THIS</a:t>
            </a:r>
            <a:r>
              <a:rPr lang="en-US" dirty="0" smtClean="0">
                <a:solidFill>
                  <a:srgbClr val="008000"/>
                </a:solidFill>
              </a:rPr>
              <a:t> instead is a better model than THAT?  Highlights a general problem: </a:t>
            </a:r>
          </a:p>
          <a:p>
            <a:r>
              <a:rPr lang="en-US" dirty="0" smtClean="0">
                <a:solidFill>
                  <a:srgbClr val="008000"/>
                </a:solidFill>
              </a:rPr>
              <a:t>“extrapolating the regression.”</a:t>
            </a:r>
            <a:endParaRPr lang="en-US" dirty="0">
              <a:solidFill>
                <a:srgbClr val="008000"/>
              </a:solidFill>
            </a:endParaRPr>
          </a:p>
        </p:txBody>
      </p:sp>
      <p:sp>
        <p:nvSpPr>
          <p:cNvPr id="23" name="Arc 22"/>
          <p:cNvSpPr/>
          <p:nvPr/>
        </p:nvSpPr>
        <p:spPr>
          <a:xfrm rot="20430739" flipH="1">
            <a:off x="536291" y="4002712"/>
            <a:ext cx="5603527" cy="602335"/>
          </a:xfrm>
          <a:prstGeom prst="arc">
            <a:avLst>
              <a:gd name="adj1" fmla="val 14386504"/>
              <a:gd name="adj2" fmla="val 2"/>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cxnSp>
        <p:nvCxnSpPr>
          <p:cNvPr id="24" name="Straight Connector 23"/>
          <p:cNvCxnSpPr/>
          <p:nvPr/>
        </p:nvCxnSpPr>
        <p:spPr>
          <a:xfrm>
            <a:off x="2948730" y="2808611"/>
            <a:ext cx="0" cy="245768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008558" y="3077448"/>
            <a:ext cx="947946" cy="646331"/>
          </a:xfrm>
          <a:prstGeom prst="rect">
            <a:avLst/>
          </a:prstGeom>
          <a:noFill/>
        </p:spPr>
        <p:txBody>
          <a:bodyPr wrap="none" rtlCol="0">
            <a:spAutoFit/>
          </a:bodyPr>
          <a:lstStyle/>
          <a:p>
            <a:r>
              <a:rPr lang="en-US" dirty="0" smtClean="0">
                <a:solidFill>
                  <a:srgbClr val="008000"/>
                </a:solidFill>
              </a:rPr>
              <a:t>Today’s</a:t>
            </a:r>
          </a:p>
          <a:p>
            <a:r>
              <a:rPr lang="en-US" dirty="0" smtClean="0">
                <a:solidFill>
                  <a:srgbClr val="008000"/>
                </a:solidFill>
              </a:rPr>
              <a:t>forecast</a:t>
            </a:r>
            <a:endParaRPr lang="en-US" dirty="0">
              <a:solidFill>
                <a:srgbClr val="008000"/>
              </a:solidFill>
            </a:endParaRPr>
          </a:p>
        </p:txBody>
      </p:sp>
      <p:sp>
        <p:nvSpPr>
          <p:cNvPr id="28" name="Rectangle 27"/>
          <p:cNvSpPr/>
          <p:nvPr/>
        </p:nvSpPr>
        <p:spPr>
          <a:xfrm>
            <a:off x="7373678" y="4979331"/>
            <a:ext cx="146194" cy="173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a:off x="3008558" y="3696970"/>
            <a:ext cx="136278" cy="35039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31" name="Picture 30" descr="scatterplot_fcsterrs_Washington DC_Fe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431" y="1097280"/>
            <a:ext cx="4490568" cy="4636096"/>
          </a:xfrm>
          <a:prstGeom prst="rect">
            <a:avLst/>
          </a:prstGeom>
        </p:spPr>
      </p:pic>
      <p:cxnSp>
        <p:nvCxnSpPr>
          <p:cNvPr id="12" name="Straight Connector 11"/>
          <p:cNvCxnSpPr/>
          <p:nvPr/>
        </p:nvCxnSpPr>
        <p:spPr>
          <a:xfrm flipV="1">
            <a:off x="820768" y="3611520"/>
            <a:ext cx="2246311" cy="1589760"/>
          </a:xfrm>
          <a:prstGeom prst="line">
            <a:avLst/>
          </a:prstGeom>
          <a:ln w="5715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75585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1 at 11.37.41 AM.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56050" y="274638"/>
            <a:ext cx="5930749" cy="1143000"/>
          </a:xfrm>
        </p:spPr>
        <p:txBody>
          <a:bodyPr>
            <a:normAutofit fontScale="90000"/>
          </a:bodyPr>
          <a:lstStyle/>
          <a:p>
            <a:r>
              <a:rPr lang="en-US" dirty="0" smtClean="0"/>
              <a:t>                          </a:t>
            </a:r>
            <a:r>
              <a:rPr lang="en-US" sz="7200" b="1" dirty="0" smtClean="0"/>
              <a:t>Danger!</a:t>
            </a:r>
            <a:endParaRPr lang="en-US" sz="7200" b="1" dirty="0"/>
          </a:p>
        </p:txBody>
      </p:sp>
      <p:sp>
        <p:nvSpPr>
          <p:cNvPr id="3" name="Content Placeholder 2"/>
          <p:cNvSpPr>
            <a:spLocks noGrp="1"/>
          </p:cNvSpPr>
          <p:nvPr>
            <p:ph idx="1"/>
          </p:nvPr>
        </p:nvSpPr>
        <p:spPr>
          <a:xfrm>
            <a:off x="536079" y="5702757"/>
            <a:ext cx="8229600" cy="758439"/>
          </a:xfrm>
        </p:spPr>
        <p:txBody>
          <a:bodyPr/>
          <a:lstStyle/>
          <a:p>
            <a:pPr marL="0" indent="0">
              <a:buNone/>
            </a:pPr>
            <a:r>
              <a:rPr lang="en-US" b="1" dirty="0" smtClean="0"/>
              <a:t>One can spend multiple lifetimes fiddling…</a:t>
            </a:r>
            <a:endParaRPr lang="en-US" b="1" dirty="0"/>
          </a:p>
        </p:txBody>
      </p:sp>
    </p:spTree>
    <p:extLst>
      <p:ext uri="{BB962C8B-B14F-4D97-AF65-F5344CB8AC3E}">
        <p14:creationId xmlns:p14="http://schemas.microsoft.com/office/powerpoint/2010/main" val="25658484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tterplot_fcsterrs_Washington 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431" y="1097280"/>
            <a:ext cx="4490568" cy="4636096"/>
          </a:xfrm>
          <a:prstGeom prst="rect">
            <a:avLst/>
          </a:prstGeom>
        </p:spPr>
      </p:pic>
      <p:sp>
        <p:nvSpPr>
          <p:cNvPr id="2" name="Title 1"/>
          <p:cNvSpPr>
            <a:spLocks noGrp="1"/>
          </p:cNvSpPr>
          <p:nvPr>
            <p:ph type="title"/>
          </p:nvPr>
        </p:nvSpPr>
        <p:spPr>
          <a:xfrm>
            <a:off x="457200" y="151348"/>
            <a:ext cx="8229600" cy="822642"/>
          </a:xfrm>
        </p:spPr>
        <p:txBody>
          <a:bodyPr/>
          <a:lstStyle/>
          <a:p>
            <a:r>
              <a:rPr lang="en-US" dirty="0" smtClean="0"/>
              <a:t>Example of forecast / analysis data</a:t>
            </a:r>
            <a:endParaRPr lang="en-US" dirty="0"/>
          </a:p>
        </p:txBody>
      </p:sp>
      <p:pic>
        <p:nvPicPr>
          <p:cNvPr id="6" name="Picture 5" descr="scatterplot_meanfcst_DC_Fe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62" y="1097280"/>
            <a:ext cx="4490569" cy="4636096"/>
          </a:xfrm>
          <a:prstGeom prst="rect">
            <a:avLst/>
          </a:prstGeom>
        </p:spPr>
      </p:pic>
      <p:sp>
        <p:nvSpPr>
          <p:cNvPr id="3" name="TextBox 2"/>
          <p:cNvSpPr txBox="1"/>
          <p:nvPr/>
        </p:nvSpPr>
        <p:spPr>
          <a:xfrm>
            <a:off x="649837" y="5712513"/>
            <a:ext cx="7346557" cy="646331"/>
          </a:xfrm>
          <a:prstGeom prst="rect">
            <a:avLst/>
          </a:prstGeom>
          <a:noFill/>
        </p:spPr>
        <p:txBody>
          <a:bodyPr wrap="none" rtlCol="0">
            <a:spAutoFit/>
          </a:bodyPr>
          <a:lstStyle/>
          <a:p>
            <a:r>
              <a:rPr lang="en-US" dirty="0" smtClean="0">
                <a:solidFill>
                  <a:srgbClr val="008000"/>
                </a:solidFill>
              </a:rPr>
              <a:t>Here is the actual data point.  In this circumstance, most seemingly plausible </a:t>
            </a:r>
          </a:p>
          <a:p>
            <a:r>
              <a:rPr lang="en-US" dirty="0" smtClean="0">
                <a:solidFill>
                  <a:srgbClr val="008000"/>
                </a:solidFill>
              </a:rPr>
              <a:t>regression corrections would have made the forecast worse.</a:t>
            </a:r>
            <a:endParaRPr lang="en-US" dirty="0">
              <a:solidFill>
                <a:srgbClr val="008000"/>
              </a:solidFill>
            </a:endParaRPr>
          </a:p>
        </p:txBody>
      </p:sp>
      <p:sp>
        <p:nvSpPr>
          <p:cNvPr id="4" name="Oval 3"/>
          <p:cNvSpPr/>
          <p:nvPr/>
        </p:nvSpPr>
        <p:spPr>
          <a:xfrm>
            <a:off x="2825169" y="4397760"/>
            <a:ext cx="250550" cy="26784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06038" y="4938960"/>
            <a:ext cx="250550" cy="267840"/>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363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59200"/>
            <a:ext cx="9144000" cy="6347182"/>
          </a:xfrm>
          <a:prstGeom prst="rect">
            <a:avLst/>
          </a:prstGeom>
        </p:spPr>
      </p:pic>
      <p:sp>
        <p:nvSpPr>
          <p:cNvPr id="2" name="Title 1"/>
          <p:cNvSpPr>
            <a:spLocks noGrp="1"/>
          </p:cNvSpPr>
          <p:nvPr>
            <p:ph type="title"/>
          </p:nvPr>
        </p:nvSpPr>
        <p:spPr>
          <a:xfrm>
            <a:off x="4795010" y="758478"/>
            <a:ext cx="4198875" cy="2205042"/>
          </a:xfrm>
        </p:spPr>
        <p:txBody>
          <a:bodyPr>
            <a:noAutofit/>
          </a:bodyPr>
          <a:lstStyle/>
          <a:p>
            <a:r>
              <a:rPr lang="en-US" sz="4000" dirty="0" smtClean="0">
                <a:effectLst>
                  <a:outerShdw blurRad="50800" dist="38100" dir="2700000" algn="tl" rotWithShape="0">
                    <a:srgbClr val="000000">
                      <a:alpha val="43000"/>
                    </a:srgbClr>
                  </a:outerShdw>
                </a:effectLst>
              </a:rPr>
              <a:t>Case studies with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atmospheric rivers</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in the western US: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the good,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the bad and ugly</a:t>
            </a:r>
            <a:endParaRPr lang="en-US" sz="40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951701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5" y="101838"/>
            <a:ext cx="8890209" cy="693042"/>
          </a:xfrm>
        </p:spPr>
        <p:txBody>
          <a:bodyPr>
            <a:noAutofit/>
          </a:bodyPr>
          <a:lstStyle/>
          <a:p>
            <a:r>
              <a:rPr lang="en-US" sz="3200" dirty="0" smtClean="0"/>
              <a:t>The bad and ugly atmospheric rivers case study</a:t>
            </a:r>
            <a:endParaRPr lang="en-US" sz="3200" dirty="0"/>
          </a:p>
        </p:txBody>
      </p:sp>
      <p:pic>
        <p:nvPicPr>
          <p:cNvPr id="4" name="Picture 3"/>
          <p:cNvPicPr>
            <a:picLocks noChangeAspect="1"/>
          </p:cNvPicPr>
          <p:nvPr/>
        </p:nvPicPr>
        <p:blipFill>
          <a:blip r:embed="rId2"/>
          <a:stretch>
            <a:fillRect/>
          </a:stretch>
        </p:blipFill>
        <p:spPr>
          <a:xfrm>
            <a:off x="578154" y="794880"/>
            <a:ext cx="7543125" cy="4535245"/>
          </a:xfrm>
          <a:prstGeom prst="rect">
            <a:avLst/>
          </a:prstGeom>
        </p:spPr>
      </p:pic>
      <p:sp>
        <p:nvSpPr>
          <p:cNvPr id="7" name="TextBox 6"/>
          <p:cNvSpPr txBox="1"/>
          <p:nvPr/>
        </p:nvSpPr>
        <p:spPr>
          <a:xfrm>
            <a:off x="457200" y="5310892"/>
            <a:ext cx="8065128" cy="830997"/>
          </a:xfrm>
          <a:prstGeom prst="rect">
            <a:avLst/>
          </a:prstGeom>
          <a:noFill/>
        </p:spPr>
        <p:txBody>
          <a:bodyPr wrap="none" rtlCol="0">
            <a:spAutoFit/>
          </a:bodyPr>
          <a:lstStyle/>
          <a:p>
            <a:pPr marL="285750" indent="-285750">
              <a:buFont typeface="Wingdings" charset="0"/>
              <a:buChar char="Ø"/>
            </a:pPr>
            <a:r>
              <a:rPr lang="en-US" sz="2400" dirty="0" smtClean="0"/>
              <a:t>10” rain in the coastal mountains, 4-7” in Russian River </a:t>
            </a:r>
          </a:p>
          <a:p>
            <a:r>
              <a:rPr lang="en-US" sz="2400" dirty="0" smtClean="0"/>
              <a:t>watershed.  </a:t>
            </a:r>
            <a:r>
              <a:rPr lang="en-US" sz="2400" dirty="0" err="1" smtClean="0"/>
              <a:t>Streamflows</a:t>
            </a:r>
            <a:r>
              <a:rPr lang="en-US" sz="2400" dirty="0" smtClean="0"/>
              <a:t> in top 0.2% of historical observations.</a:t>
            </a:r>
          </a:p>
        </p:txBody>
      </p:sp>
      <p:sp>
        <p:nvSpPr>
          <p:cNvPr id="8" name="TextBox 7"/>
          <p:cNvSpPr txBox="1"/>
          <p:nvPr/>
        </p:nvSpPr>
        <p:spPr>
          <a:xfrm>
            <a:off x="120956" y="6390374"/>
            <a:ext cx="4984758" cy="338554"/>
          </a:xfrm>
          <a:prstGeom prst="rect">
            <a:avLst/>
          </a:prstGeom>
          <a:noFill/>
        </p:spPr>
        <p:txBody>
          <a:bodyPr wrap="none" rtlCol="0">
            <a:spAutoFit/>
          </a:bodyPr>
          <a:lstStyle/>
          <a:p>
            <a:r>
              <a:rPr lang="en-US" sz="1600" dirty="0" smtClean="0">
                <a:solidFill>
                  <a:schemeClr val="bg1">
                    <a:lumMod val="65000"/>
                  </a:schemeClr>
                </a:solidFill>
              </a:rPr>
              <a:t>Source: http://</a:t>
            </a:r>
            <a:r>
              <a:rPr lang="en-US" sz="1600" dirty="0" err="1" smtClean="0">
                <a:solidFill>
                  <a:schemeClr val="bg1">
                    <a:lumMod val="65000"/>
                  </a:schemeClr>
                </a:solidFill>
              </a:rPr>
              <a:t>www.esrl.noaa.gov</a:t>
            </a:r>
            <a:r>
              <a:rPr lang="en-US" sz="1600" dirty="0" smtClean="0">
                <a:solidFill>
                  <a:schemeClr val="bg1">
                    <a:lumMod val="65000"/>
                  </a:schemeClr>
                </a:solidFill>
              </a:rPr>
              <a:t>/</a:t>
            </a:r>
            <a:r>
              <a:rPr lang="en-US" sz="1600" dirty="0" err="1" smtClean="0">
                <a:solidFill>
                  <a:schemeClr val="bg1">
                    <a:lumMod val="65000"/>
                  </a:schemeClr>
                </a:solidFill>
              </a:rPr>
              <a:t>psd</a:t>
            </a:r>
            <a:r>
              <a:rPr lang="en-US" sz="1600" dirty="0" smtClean="0">
                <a:solidFill>
                  <a:schemeClr val="bg1">
                    <a:lumMod val="65000"/>
                  </a:schemeClr>
                </a:solidFill>
              </a:rPr>
              <a:t>/</a:t>
            </a:r>
            <a:r>
              <a:rPr lang="en-US" sz="1600" dirty="0" err="1" smtClean="0">
                <a:solidFill>
                  <a:schemeClr val="bg1">
                    <a:lumMod val="65000"/>
                  </a:schemeClr>
                </a:solidFill>
              </a:rPr>
              <a:t>atmrivers</a:t>
            </a:r>
            <a:r>
              <a:rPr lang="en-US" sz="1600" dirty="0" smtClean="0">
                <a:solidFill>
                  <a:schemeClr val="bg1">
                    <a:lumMod val="65000"/>
                  </a:schemeClr>
                </a:solidFill>
              </a:rPr>
              <a:t>/events/</a:t>
            </a:r>
            <a:endParaRPr lang="en-US" sz="1600" dirty="0">
              <a:solidFill>
                <a:schemeClr val="bg1">
                  <a:lumMod val="65000"/>
                </a:schemeClr>
              </a:solidFill>
            </a:endParaRPr>
          </a:p>
        </p:txBody>
      </p:sp>
    </p:spTree>
    <p:extLst>
      <p:ext uri="{BB962C8B-B14F-4D97-AF65-F5344CB8AC3E}">
        <p14:creationId xmlns:p14="http://schemas.microsoft.com/office/powerpoint/2010/main" val="10250149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4638"/>
            <a:ext cx="2414407" cy="1591602"/>
          </a:xfrm>
        </p:spPr>
        <p:txBody>
          <a:bodyPr/>
          <a:lstStyle/>
          <a:p>
            <a:r>
              <a:rPr lang="en-US" dirty="0" smtClean="0"/>
              <a:t>6-day</a:t>
            </a:r>
            <a:br>
              <a:rPr lang="en-US" dirty="0" smtClean="0"/>
            </a:br>
            <a:r>
              <a:rPr lang="en-US" dirty="0" smtClean="0"/>
              <a:t>forecast</a:t>
            </a:r>
            <a:endParaRPr lang="en-US" dirty="0"/>
          </a:p>
        </p:txBody>
      </p:sp>
      <p:pic>
        <p:nvPicPr>
          <p:cNvPr id="4" name="Picture 3" descr="refcstv2_probs_flead120_to_144_IC20040211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79756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00Z reforecasts 1985-2010 completed.</a:t>
            </a:r>
          </a:p>
          <a:p>
            <a:r>
              <a:rPr lang="en-US" dirty="0" smtClean="0"/>
              <a:t>2011-12 and archiving real-time GEFS in progress.</a:t>
            </a:r>
          </a:p>
          <a:p>
            <a:r>
              <a:rPr lang="en-US" dirty="0" smtClean="0"/>
              <a:t>We are a few weeks away from opening our ftp/web site (ESRL, fast access, limited data, + DOE, slow access with full data set) to full public usage.</a:t>
            </a:r>
          </a:p>
          <a:p>
            <a:r>
              <a:rPr lang="en-US" dirty="0" smtClean="0"/>
              <a:t>We have written some select fields of reforecast data to external hard disks for important customers, e.g., OHD, CPC/EMC in order to jumpstart their product development.</a:t>
            </a:r>
          </a:p>
          <a:p>
            <a:r>
              <a:rPr lang="en-US" dirty="0" smtClean="0"/>
              <a:t>We will be working to convert our web-based experimental precipitation forecast products over to the new reforecast data set (several months before this is ready; aiming for next cool season).</a:t>
            </a:r>
          </a:p>
          <a:p>
            <a:r>
              <a:rPr lang="en-US" dirty="0" smtClean="0"/>
              <a:t>Several other groups are working on product development, </a:t>
            </a:r>
            <a:r>
              <a:rPr lang="en-US" dirty="0" err="1" smtClean="0"/>
              <a:t>e.g.,for</a:t>
            </a:r>
            <a:r>
              <a:rPr lang="en-US" dirty="0" smtClean="0"/>
              <a:t> improved hurricane and tornado forecasts.</a:t>
            </a:r>
            <a:endParaRPr lang="en-US" dirty="0"/>
          </a:p>
        </p:txBody>
      </p:sp>
    </p:spTree>
    <p:extLst>
      <p:ext uri="{BB962C8B-B14F-4D97-AF65-F5344CB8AC3E}">
        <p14:creationId xmlns:p14="http://schemas.microsoft.com/office/powerpoint/2010/main" val="2881996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4638"/>
            <a:ext cx="2414407" cy="1591602"/>
          </a:xfrm>
        </p:spPr>
        <p:txBody>
          <a:bodyPr/>
          <a:lstStyle/>
          <a:p>
            <a:r>
              <a:rPr lang="en-US" dirty="0" smtClean="0"/>
              <a:t>5-day</a:t>
            </a:r>
            <a:br>
              <a:rPr lang="en-US" dirty="0" smtClean="0"/>
            </a:br>
            <a:r>
              <a:rPr lang="en-US" dirty="0" smtClean="0"/>
              <a:t>forecast</a:t>
            </a:r>
            <a:endParaRPr lang="en-US" dirty="0"/>
          </a:p>
        </p:txBody>
      </p:sp>
      <p:pic>
        <p:nvPicPr>
          <p:cNvPr id="3" name="Picture 2" descr="refcstv2_probs_flead096_to_120_IC20040212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36278763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4-day</a:t>
            </a:r>
            <a:br>
              <a:rPr lang="en-US" dirty="0" smtClean="0"/>
            </a:br>
            <a:r>
              <a:rPr lang="en-US" dirty="0" smtClean="0"/>
              <a:t>forecast</a:t>
            </a:r>
            <a:endParaRPr lang="en-US" dirty="0"/>
          </a:p>
        </p:txBody>
      </p:sp>
      <p:pic>
        <p:nvPicPr>
          <p:cNvPr id="3" name="Picture 2" descr="refcstv2_probs_flead072_to_096_IC20040213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20605760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3-day</a:t>
            </a:r>
            <a:br>
              <a:rPr lang="en-US" dirty="0" smtClean="0"/>
            </a:br>
            <a:r>
              <a:rPr lang="en-US" dirty="0" smtClean="0"/>
              <a:t>forecast</a:t>
            </a:r>
            <a:endParaRPr lang="en-US" dirty="0"/>
          </a:p>
        </p:txBody>
      </p:sp>
      <p:pic>
        <p:nvPicPr>
          <p:cNvPr id="3" name="Picture 2" descr="refcstv2_probs_flead048_to_072_IC20040214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17457588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2796"/>
            <a:ext cx="2414407" cy="1591602"/>
          </a:xfrm>
        </p:spPr>
        <p:txBody>
          <a:bodyPr/>
          <a:lstStyle/>
          <a:p>
            <a:r>
              <a:rPr lang="en-US" dirty="0" smtClean="0"/>
              <a:t>2-day</a:t>
            </a:r>
            <a:br>
              <a:rPr lang="en-US" dirty="0" smtClean="0"/>
            </a:br>
            <a:r>
              <a:rPr lang="en-US" dirty="0" smtClean="0"/>
              <a:t>forecast</a:t>
            </a:r>
            <a:endParaRPr lang="en-US" dirty="0"/>
          </a:p>
        </p:txBody>
      </p:sp>
      <p:pic>
        <p:nvPicPr>
          <p:cNvPr id="3" name="Picture 2" descr="refcstv2_probs_flead024_to_048_IC20040215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11742452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2796"/>
            <a:ext cx="2414407" cy="1591602"/>
          </a:xfrm>
        </p:spPr>
        <p:txBody>
          <a:bodyPr/>
          <a:lstStyle/>
          <a:p>
            <a:r>
              <a:rPr lang="en-US" dirty="0" smtClean="0"/>
              <a:t>1-day</a:t>
            </a:r>
            <a:br>
              <a:rPr lang="en-US" dirty="0" smtClean="0"/>
            </a:br>
            <a:r>
              <a:rPr lang="en-US" dirty="0" smtClean="0"/>
              <a:t>forecast</a:t>
            </a:r>
            <a:endParaRPr lang="en-US" dirty="0"/>
          </a:p>
        </p:txBody>
      </p:sp>
      <p:pic>
        <p:nvPicPr>
          <p:cNvPr id="3" name="Picture 2" descr="refcstv2_probs_flead000_to_024_IC20040216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4" name="TextBox 3"/>
          <p:cNvSpPr txBox="1"/>
          <p:nvPr/>
        </p:nvSpPr>
        <p:spPr>
          <a:xfrm>
            <a:off x="6056402" y="3205440"/>
            <a:ext cx="2714242" cy="1754327"/>
          </a:xfrm>
          <a:prstGeom prst="rect">
            <a:avLst/>
          </a:prstGeom>
          <a:noFill/>
        </p:spPr>
        <p:txBody>
          <a:bodyPr wrap="none" rtlCol="0">
            <a:spAutoFit/>
          </a:bodyPr>
          <a:lstStyle/>
          <a:p>
            <a:r>
              <a:rPr lang="en-US" dirty="0" smtClean="0"/>
              <a:t>Why did it take till so </a:t>
            </a:r>
          </a:p>
          <a:p>
            <a:r>
              <a:rPr lang="en-US" dirty="0" smtClean="0"/>
              <a:t>close to the event to start</a:t>
            </a:r>
          </a:p>
          <a:p>
            <a:r>
              <a:rPr lang="en-US" dirty="0" smtClean="0"/>
              <a:t>forecasting even moderate</a:t>
            </a:r>
          </a:p>
          <a:p>
            <a:r>
              <a:rPr lang="en-US" dirty="0" smtClean="0"/>
              <a:t>probabilities of heavy</a:t>
            </a:r>
          </a:p>
          <a:p>
            <a:r>
              <a:rPr lang="en-US" dirty="0" smtClean="0"/>
              <a:t>rain near the Russian River</a:t>
            </a:r>
          </a:p>
          <a:p>
            <a:r>
              <a:rPr lang="en-US" dirty="0" smtClean="0"/>
              <a:t>basin in northwest CA?</a:t>
            </a:r>
          </a:p>
        </p:txBody>
      </p:sp>
    </p:spTree>
    <p:extLst>
      <p:ext uri="{BB962C8B-B14F-4D97-AF65-F5344CB8AC3E}">
        <p14:creationId xmlns:p14="http://schemas.microsoft.com/office/powerpoint/2010/main" val="36250046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6-day</a:t>
            </a:r>
            <a:br>
              <a:rPr lang="en-US" dirty="0" smtClean="0"/>
            </a:br>
            <a:r>
              <a:rPr lang="en-US" dirty="0" smtClean="0"/>
              <a:t>forecast</a:t>
            </a:r>
            <a:endParaRPr lang="en-US" dirty="0"/>
          </a:p>
        </p:txBody>
      </p:sp>
      <p:sp>
        <p:nvSpPr>
          <p:cNvPr id="3" name="TextBox 2"/>
          <p:cNvSpPr txBox="1"/>
          <p:nvPr/>
        </p:nvSpPr>
        <p:spPr>
          <a:xfrm>
            <a:off x="6938322" y="2324160"/>
            <a:ext cx="2054544" cy="3693319"/>
          </a:xfrm>
          <a:prstGeom prst="rect">
            <a:avLst/>
          </a:prstGeom>
          <a:noFill/>
        </p:spPr>
        <p:txBody>
          <a:bodyPr wrap="none" rtlCol="0">
            <a:spAutoFit/>
          </a:bodyPr>
          <a:lstStyle/>
          <a:p>
            <a:r>
              <a:rPr lang="en-US" dirty="0" smtClean="0"/>
              <a:t>Colors: over the </a:t>
            </a:r>
          </a:p>
          <a:p>
            <a:r>
              <a:rPr lang="en-US" dirty="0" smtClean="0"/>
              <a:t>ocean, the total-</a:t>
            </a:r>
          </a:p>
          <a:p>
            <a:r>
              <a:rPr lang="en-US" dirty="0" smtClean="0"/>
              <a:t>column </a:t>
            </a:r>
            <a:r>
              <a:rPr lang="en-US" dirty="0" err="1" smtClean="0"/>
              <a:t>precipitable</a:t>
            </a:r>
            <a:endParaRPr lang="en-US" dirty="0" smtClean="0"/>
          </a:p>
          <a:p>
            <a:r>
              <a:rPr lang="en-US" dirty="0" smtClean="0"/>
              <a:t>water.  Over land,</a:t>
            </a:r>
          </a:p>
          <a:p>
            <a:r>
              <a:rPr lang="en-US" dirty="0" smtClean="0"/>
              <a:t>the 24-h </a:t>
            </a:r>
            <a:r>
              <a:rPr lang="en-US" dirty="0" err="1" smtClean="0"/>
              <a:t>accum</a:t>
            </a:r>
            <a:r>
              <a:rPr lang="en-US" dirty="0" smtClean="0"/>
              <a:t>.</a:t>
            </a:r>
          </a:p>
          <a:p>
            <a:r>
              <a:rPr lang="en-US" dirty="0" smtClean="0"/>
              <a:t>precipitation.</a:t>
            </a:r>
          </a:p>
          <a:p>
            <a:endParaRPr lang="en-US" dirty="0"/>
          </a:p>
          <a:p>
            <a:r>
              <a:rPr lang="en-US" dirty="0" smtClean="0"/>
              <a:t>Wind barbs for the</a:t>
            </a:r>
          </a:p>
          <a:p>
            <a:r>
              <a:rPr lang="en-US" dirty="0" smtClean="0"/>
              <a:t>925 hPa level.</a:t>
            </a:r>
          </a:p>
          <a:p>
            <a:endParaRPr lang="en-US" dirty="0"/>
          </a:p>
          <a:p>
            <a:r>
              <a:rPr lang="en-US" dirty="0" smtClean="0"/>
              <a:t>Red contours:</a:t>
            </a:r>
          </a:p>
          <a:p>
            <a:r>
              <a:rPr lang="en-US" dirty="0" smtClean="0"/>
              <a:t>mean sea-level</a:t>
            </a:r>
          </a:p>
          <a:p>
            <a:r>
              <a:rPr lang="en-US" dirty="0" smtClean="0"/>
              <a:t>pressure.</a:t>
            </a:r>
            <a:endParaRPr lang="en-US" dirty="0"/>
          </a:p>
        </p:txBody>
      </p:sp>
      <p:pic>
        <p:nvPicPr>
          <p:cNvPr id="4" name="Picture 3" descr="rivers_ensdata_2004021100_f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2" y="0"/>
            <a:ext cx="6858000" cy="6858000"/>
          </a:xfrm>
          <a:prstGeom prst="rect">
            <a:avLst/>
          </a:prstGeom>
        </p:spPr>
      </p:pic>
    </p:spTree>
    <p:extLst>
      <p:ext uri="{BB962C8B-B14F-4D97-AF65-F5344CB8AC3E}">
        <p14:creationId xmlns:p14="http://schemas.microsoft.com/office/powerpoint/2010/main" val="9308814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5-day</a:t>
            </a:r>
            <a:br>
              <a:rPr lang="en-US" dirty="0" smtClean="0"/>
            </a:br>
            <a:r>
              <a:rPr lang="en-US" dirty="0" smtClean="0"/>
              <a:t>forecast</a:t>
            </a:r>
            <a:endParaRPr lang="en-US" dirty="0"/>
          </a:p>
        </p:txBody>
      </p:sp>
      <p:pic>
        <p:nvPicPr>
          <p:cNvPr id="5" name="Picture 4" descr="rivers_ensdata_2004021200_f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 y="0"/>
            <a:ext cx="6858000" cy="6858000"/>
          </a:xfrm>
          <a:prstGeom prst="rect">
            <a:avLst/>
          </a:prstGeom>
        </p:spPr>
      </p:pic>
    </p:spTree>
    <p:extLst>
      <p:ext uri="{BB962C8B-B14F-4D97-AF65-F5344CB8AC3E}">
        <p14:creationId xmlns:p14="http://schemas.microsoft.com/office/powerpoint/2010/main" val="26569918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4-day</a:t>
            </a:r>
            <a:br>
              <a:rPr lang="en-US" dirty="0" smtClean="0"/>
            </a:br>
            <a:r>
              <a:rPr lang="en-US" dirty="0" smtClean="0"/>
              <a:t>forecast</a:t>
            </a:r>
            <a:endParaRPr lang="en-US" dirty="0"/>
          </a:p>
        </p:txBody>
      </p:sp>
      <p:pic>
        <p:nvPicPr>
          <p:cNvPr id="5" name="Picture 4" descr="rivers_ensdata_2004021300_f09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Tree>
    <p:extLst>
      <p:ext uri="{BB962C8B-B14F-4D97-AF65-F5344CB8AC3E}">
        <p14:creationId xmlns:p14="http://schemas.microsoft.com/office/powerpoint/2010/main" val="33227189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3-day</a:t>
            </a:r>
            <a:br>
              <a:rPr lang="en-US" dirty="0" smtClean="0"/>
            </a:br>
            <a:r>
              <a:rPr lang="en-US" dirty="0" smtClean="0"/>
              <a:t>forecast</a:t>
            </a:r>
            <a:endParaRPr lang="en-US" dirty="0"/>
          </a:p>
        </p:txBody>
      </p:sp>
      <p:pic>
        <p:nvPicPr>
          <p:cNvPr id="4" name="Picture 3" descr="rivers_ensdata_2004021400_f07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2" y="0"/>
            <a:ext cx="6858000" cy="6858000"/>
          </a:xfrm>
          <a:prstGeom prst="rect">
            <a:avLst/>
          </a:prstGeom>
        </p:spPr>
      </p:pic>
    </p:spTree>
    <p:extLst>
      <p:ext uri="{BB962C8B-B14F-4D97-AF65-F5344CB8AC3E}">
        <p14:creationId xmlns:p14="http://schemas.microsoft.com/office/powerpoint/2010/main" val="33710999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2796"/>
            <a:ext cx="2414407" cy="1591602"/>
          </a:xfrm>
        </p:spPr>
        <p:txBody>
          <a:bodyPr/>
          <a:lstStyle/>
          <a:p>
            <a:r>
              <a:rPr lang="en-US" dirty="0" smtClean="0"/>
              <a:t>2-day</a:t>
            </a:r>
            <a:br>
              <a:rPr lang="en-US" dirty="0" smtClean="0"/>
            </a:br>
            <a:r>
              <a:rPr lang="en-US" dirty="0" smtClean="0"/>
              <a:t>forecast</a:t>
            </a:r>
            <a:endParaRPr lang="en-US" dirty="0"/>
          </a:p>
        </p:txBody>
      </p:sp>
      <p:pic>
        <p:nvPicPr>
          <p:cNvPr id="4" name="Picture 3" descr="rivers_ensdata_2004021500_f0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 y="0"/>
            <a:ext cx="6858000" cy="6858000"/>
          </a:xfrm>
          <a:prstGeom prst="rect">
            <a:avLst/>
          </a:prstGeom>
        </p:spPr>
      </p:pic>
    </p:spTree>
    <p:extLst>
      <p:ext uri="{BB962C8B-B14F-4D97-AF65-F5344CB8AC3E}">
        <p14:creationId xmlns:p14="http://schemas.microsoft.com/office/powerpoint/2010/main" val="41422697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to be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8" name="Picture 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054" y="1133056"/>
            <a:ext cx="6231218" cy="4882073"/>
          </a:xfrm>
          <a:prstGeom prst="rect">
            <a:avLst/>
          </a:prstGeom>
        </p:spPr>
      </p:pic>
      <p:sp>
        <p:nvSpPr>
          <p:cNvPr id="9" name="TextBox 8"/>
          <p:cNvSpPr txBox="1"/>
          <p:nvPr/>
        </p:nvSpPr>
        <p:spPr>
          <a:xfrm>
            <a:off x="1474054" y="6261882"/>
            <a:ext cx="2557799" cy="369332"/>
          </a:xfrm>
          <a:prstGeom prst="rect">
            <a:avLst/>
          </a:prstGeom>
          <a:noFill/>
        </p:spPr>
        <p:txBody>
          <a:bodyPr wrap="none" rtlCol="0">
            <a:spAutoFit/>
          </a:bodyPr>
          <a:lstStyle/>
          <a:p>
            <a:r>
              <a:rPr lang="en-US" dirty="0" smtClean="0"/>
              <a:t>Also: hurricane ATCF files</a:t>
            </a:r>
            <a:endParaRPr lang="en-US" dirty="0"/>
          </a:p>
        </p:txBody>
      </p:sp>
    </p:spTree>
    <p:extLst>
      <p:ext uri="{BB962C8B-B14F-4D97-AF65-F5344CB8AC3E}">
        <p14:creationId xmlns:p14="http://schemas.microsoft.com/office/powerpoint/2010/main" val="32351392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2796"/>
            <a:ext cx="2414407" cy="1591602"/>
          </a:xfrm>
        </p:spPr>
        <p:txBody>
          <a:bodyPr/>
          <a:lstStyle/>
          <a:p>
            <a:r>
              <a:rPr lang="en-US" dirty="0" smtClean="0"/>
              <a:t>1-day</a:t>
            </a:r>
            <a:br>
              <a:rPr lang="en-US" dirty="0" smtClean="0"/>
            </a:br>
            <a:r>
              <a:rPr lang="en-US" dirty="0" smtClean="0"/>
              <a:t>forecast</a:t>
            </a:r>
            <a:endParaRPr lang="en-US" dirty="0"/>
          </a:p>
        </p:txBody>
      </p:sp>
      <p:pic>
        <p:nvPicPr>
          <p:cNvPr id="3" name="Picture 2" descr="rivers_ensdata_2004021600_f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1" y="0"/>
            <a:ext cx="6858000" cy="6858000"/>
          </a:xfrm>
          <a:prstGeom prst="rect">
            <a:avLst/>
          </a:prstGeom>
        </p:spPr>
      </p:pic>
    </p:spTree>
    <p:extLst>
      <p:ext uri="{BB962C8B-B14F-4D97-AF65-F5344CB8AC3E}">
        <p14:creationId xmlns:p14="http://schemas.microsoft.com/office/powerpoint/2010/main" val="22996269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ase study, tentative conclusions</a:t>
            </a:r>
            <a:endParaRPr lang="en-US" dirty="0"/>
          </a:p>
        </p:txBody>
      </p:sp>
      <p:sp>
        <p:nvSpPr>
          <p:cNvPr id="3" name="Content Placeholder 2"/>
          <p:cNvSpPr>
            <a:spLocks noGrp="1"/>
          </p:cNvSpPr>
          <p:nvPr>
            <p:ph idx="1"/>
          </p:nvPr>
        </p:nvSpPr>
        <p:spPr/>
        <p:txBody>
          <a:bodyPr/>
          <a:lstStyle/>
          <a:p>
            <a:r>
              <a:rPr lang="en-US" dirty="0" smtClean="0"/>
              <a:t>Statistical post-processing will not be able to correct for everything.  In this case, the synoptic-scale predictability was apparently quite low.</a:t>
            </a:r>
          </a:p>
          <a:p>
            <a:r>
              <a:rPr lang="en-US" dirty="0" smtClean="0"/>
              <a:t>Improvements to post-processed probabilistic forecasts in such a case will require improved ensemble guidance.</a:t>
            </a:r>
            <a:endParaRPr lang="en-US" dirty="0"/>
          </a:p>
        </p:txBody>
      </p:sp>
    </p:spTree>
    <p:extLst>
      <p:ext uri="{BB962C8B-B14F-4D97-AF65-F5344CB8AC3E}">
        <p14:creationId xmlns:p14="http://schemas.microsoft.com/office/powerpoint/2010/main" val="260603902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90" y="127758"/>
            <a:ext cx="8587822" cy="1143000"/>
          </a:xfrm>
        </p:spPr>
        <p:txBody>
          <a:bodyPr>
            <a:normAutofit fontScale="90000"/>
          </a:bodyPr>
          <a:lstStyle/>
          <a:p>
            <a:r>
              <a:rPr lang="en-US" sz="4000" dirty="0" smtClean="0"/>
              <a:t>The “good” atmospheric rivers case study:</a:t>
            </a:r>
            <a:br>
              <a:rPr lang="en-US" sz="4000" dirty="0" smtClean="0"/>
            </a:br>
            <a:r>
              <a:rPr lang="en-US" sz="3600" dirty="0" smtClean="0"/>
              <a:t>Nov 2006 Oregon-Washington floods</a:t>
            </a:r>
            <a:endParaRPr lang="en-US" sz="3600" dirty="0"/>
          </a:p>
        </p:txBody>
      </p:sp>
      <p:pic>
        <p:nvPicPr>
          <p:cNvPr id="4" name="Picture 3"/>
          <p:cNvPicPr>
            <a:picLocks noChangeAspect="1"/>
          </p:cNvPicPr>
          <p:nvPr/>
        </p:nvPicPr>
        <p:blipFill>
          <a:blip r:embed="rId2"/>
          <a:stretch>
            <a:fillRect/>
          </a:stretch>
        </p:blipFill>
        <p:spPr>
          <a:xfrm>
            <a:off x="630695" y="1270758"/>
            <a:ext cx="7792973" cy="4685465"/>
          </a:xfrm>
          <a:prstGeom prst="rect">
            <a:avLst/>
          </a:prstGeom>
        </p:spPr>
      </p:pic>
      <p:sp>
        <p:nvSpPr>
          <p:cNvPr id="5" name="TextBox 4"/>
          <p:cNvSpPr txBox="1"/>
          <p:nvPr/>
        </p:nvSpPr>
        <p:spPr>
          <a:xfrm>
            <a:off x="630695" y="5771557"/>
            <a:ext cx="7943200" cy="369332"/>
          </a:xfrm>
          <a:prstGeom prst="rect">
            <a:avLst/>
          </a:prstGeom>
          <a:noFill/>
        </p:spPr>
        <p:txBody>
          <a:bodyPr wrap="none" rtlCol="0">
            <a:spAutoFit/>
          </a:bodyPr>
          <a:lstStyle/>
          <a:p>
            <a:r>
              <a:rPr lang="en-US" dirty="0" smtClean="0"/>
              <a:t>8-20 inches of rain in Cascades; flooded rivers; extensive damage to Mt. Rainier NP.</a:t>
            </a:r>
            <a:endParaRPr lang="en-US" dirty="0"/>
          </a:p>
        </p:txBody>
      </p:sp>
    </p:spTree>
    <p:extLst>
      <p:ext uri="{BB962C8B-B14F-4D97-AF65-F5344CB8AC3E}">
        <p14:creationId xmlns:p14="http://schemas.microsoft.com/office/powerpoint/2010/main" val="20825342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4638"/>
            <a:ext cx="2414407" cy="1591602"/>
          </a:xfrm>
        </p:spPr>
        <p:txBody>
          <a:bodyPr/>
          <a:lstStyle/>
          <a:p>
            <a:r>
              <a:rPr lang="en-US" dirty="0" smtClean="0"/>
              <a:t>6-day</a:t>
            </a:r>
            <a:br>
              <a:rPr lang="en-US" dirty="0" smtClean="0"/>
            </a:br>
            <a:r>
              <a:rPr lang="en-US" dirty="0" smtClean="0"/>
              <a:t>forecast</a:t>
            </a:r>
            <a:endParaRPr lang="en-US" dirty="0"/>
          </a:p>
        </p:txBody>
      </p:sp>
      <p:pic>
        <p:nvPicPr>
          <p:cNvPr id="3" name="Picture 2" descr="refcstv2_probs_flead120_to_144_IC20061101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27051268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4638"/>
            <a:ext cx="2414407" cy="1591602"/>
          </a:xfrm>
        </p:spPr>
        <p:txBody>
          <a:bodyPr/>
          <a:lstStyle/>
          <a:p>
            <a:r>
              <a:rPr lang="en-US" dirty="0" smtClean="0"/>
              <a:t>5-day</a:t>
            </a:r>
            <a:br>
              <a:rPr lang="en-US" dirty="0" smtClean="0"/>
            </a:br>
            <a:r>
              <a:rPr lang="en-US" dirty="0" smtClean="0"/>
              <a:t>forecast</a:t>
            </a:r>
            <a:endParaRPr lang="en-US" dirty="0"/>
          </a:p>
        </p:txBody>
      </p:sp>
      <p:pic>
        <p:nvPicPr>
          <p:cNvPr id="4" name="Picture 3" descr="refcstv2_probs_flead096_to_120_IC20061102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39599644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4-day</a:t>
            </a:r>
            <a:br>
              <a:rPr lang="en-US" dirty="0" smtClean="0"/>
            </a:br>
            <a:r>
              <a:rPr lang="en-US" dirty="0" smtClean="0"/>
              <a:t>forecast</a:t>
            </a:r>
            <a:endParaRPr lang="en-US" dirty="0"/>
          </a:p>
        </p:txBody>
      </p:sp>
      <p:pic>
        <p:nvPicPr>
          <p:cNvPr id="4" name="Picture 3" descr="refcstv2_probs_flead072_to_096_IC20061103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33073416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3-day</a:t>
            </a:r>
            <a:br>
              <a:rPr lang="en-US" dirty="0" smtClean="0"/>
            </a:br>
            <a:r>
              <a:rPr lang="en-US" dirty="0" smtClean="0"/>
              <a:t>forecast</a:t>
            </a:r>
            <a:endParaRPr lang="en-US" dirty="0"/>
          </a:p>
        </p:txBody>
      </p:sp>
      <p:pic>
        <p:nvPicPr>
          <p:cNvPr id="4" name="Picture 3" descr="refcstv2_probs_flead048_to_072_IC20061104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315215296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2796"/>
            <a:ext cx="2414407" cy="1591602"/>
          </a:xfrm>
        </p:spPr>
        <p:txBody>
          <a:bodyPr/>
          <a:lstStyle/>
          <a:p>
            <a:r>
              <a:rPr lang="en-US" dirty="0" smtClean="0"/>
              <a:t>2-day</a:t>
            </a:r>
            <a:br>
              <a:rPr lang="en-US" dirty="0" smtClean="0"/>
            </a:br>
            <a:r>
              <a:rPr lang="en-US" dirty="0" smtClean="0"/>
              <a:t>forecast</a:t>
            </a:r>
            <a:endParaRPr lang="en-US" dirty="0"/>
          </a:p>
        </p:txBody>
      </p:sp>
      <p:pic>
        <p:nvPicPr>
          <p:cNvPr id="4" name="Picture 3" descr="refcstv2_probs_flead024_to_048_IC20061105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29712072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2796"/>
            <a:ext cx="2414407" cy="1591602"/>
          </a:xfrm>
        </p:spPr>
        <p:txBody>
          <a:bodyPr/>
          <a:lstStyle/>
          <a:p>
            <a:r>
              <a:rPr lang="en-US" dirty="0" smtClean="0"/>
              <a:t>1-day</a:t>
            </a:r>
            <a:br>
              <a:rPr lang="en-US" dirty="0" smtClean="0"/>
            </a:br>
            <a:r>
              <a:rPr lang="en-US" dirty="0" smtClean="0"/>
              <a:t>forecast</a:t>
            </a:r>
            <a:endParaRPr lang="en-US" dirty="0"/>
          </a:p>
        </p:txBody>
      </p:sp>
      <p:sp>
        <p:nvSpPr>
          <p:cNvPr id="4" name="TextBox 3"/>
          <p:cNvSpPr txBox="1"/>
          <p:nvPr/>
        </p:nvSpPr>
        <p:spPr>
          <a:xfrm>
            <a:off x="5695584" y="2816640"/>
            <a:ext cx="3224486" cy="1200329"/>
          </a:xfrm>
          <a:prstGeom prst="rect">
            <a:avLst/>
          </a:prstGeom>
          <a:noFill/>
        </p:spPr>
        <p:txBody>
          <a:bodyPr wrap="none" rtlCol="0">
            <a:spAutoFit/>
          </a:bodyPr>
          <a:lstStyle/>
          <a:p>
            <a:r>
              <a:rPr lang="en-US" dirty="0" smtClean="0"/>
              <a:t>Comparatively, this event</a:t>
            </a:r>
          </a:p>
          <a:p>
            <a:r>
              <a:rPr lang="en-US" dirty="0" smtClean="0"/>
              <a:t>was much more consistently</a:t>
            </a:r>
          </a:p>
          <a:p>
            <a:r>
              <a:rPr lang="en-US" dirty="0" smtClean="0"/>
              <a:t>forecast as a heavy precipitation</a:t>
            </a:r>
          </a:p>
          <a:p>
            <a:r>
              <a:rPr lang="en-US" dirty="0" smtClean="0"/>
              <a:t>event even at the long leads.</a:t>
            </a:r>
          </a:p>
        </p:txBody>
      </p:sp>
      <p:pic>
        <p:nvPicPr>
          <p:cNvPr id="5" name="Picture 4" descr="refcstv2_probs_flead000_to_024_IC20061106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Tree>
    <p:extLst>
      <p:ext uri="{BB962C8B-B14F-4D97-AF65-F5344CB8AC3E}">
        <p14:creationId xmlns:p14="http://schemas.microsoft.com/office/powerpoint/2010/main" val="32568420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6-day</a:t>
            </a:r>
            <a:br>
              <a:rPr lang="en-US" dirty="0" smtClean="0"/>
            </a:br>
            <a:r>
              <a:rPr lang="en-US" dirty="0" smtClean="0"/>
              <a:t>forecast</a:t>
            </a:r>
            <a:endParaRPr lang="en-US" dirty="0"/>
          </a:p>
        </p:txBody>
      </p:sp>
      <p:sp>
        <p:nvSpPr>
          <p:cNvPr id="3" name="TextBox 2"/>
          <p:cNvSpPr txBox="1"/>
          <p:nvPr/>
        </p:nvSpPr>
        <p:spPr>
          <a:xfrm>
            <a:off x="6938322" y="2324160"/>
            <a:ext cx="2054544" cy="3693319"/>
          </a:xfrm>
          <a:prstGeom prst="rect">
            <a:avLst/>
          </a:prstGeom>
          <a:noFill/>
        </p:spPr>
        <p:txBody>
          <a:bodyPr wrap="none" rtlCol="0">
            <a:spAutoFit/>
          </a:bodyPr>
          <a:lstStyle/>
          <a:p>
            <a:r>
              <a:rPr lang="en-US" dirty="0" smtClean="0"/>
              <a:t>Colors: over the </a:t>
            </a:r>
          </a:p>
          <a:p>
            <a:r>
              <a:rPr lang="en-US" dirty="0" smtClean="0"/>
              <a:t>ocean, the total-</a:t>
            </a:r>
          </a:p>
          <a:p>
            <a:r>
              <a:rPr lang="en-US" dirty="0" smtClean="0"/>
              <a:t>column </a:t>
            </a:r>
            <a:r>
              <a:rPr lang="en-US" dirty="0" err="1" smtClean="0"/>
              <a:t>precipitable</a:t>
            </a:r>
            <a:endParaRPr lang="en-US" dirty="0" smtClean="0"/>
          </a:p>
          <a:p>
            <a:r>
              <a:rPr lang="en-US" dirty="0" smtClean="0"/>
              <a:t>water.  Over land,</a:t>
            </a:r>
          </a:p>
          <a:p>
            <a:r>
              <a:rPr lang="en-US" dirty="0" smtClean="0"/>
              <a:t>the 24-h </a:t>
            </a:r>
            <a:r>
              <a:rPr lang="en-US" dirty="0" err="1" smtClean="0"/>
              <a:t>accum</a:t>
            </a:r>
            <a:r>
              <a:rPr lang="en-US" dirty="0" smtClean="0"/>
              <a:t>.</a:t>
            </a:r>
          </a:p>
          <a:p>
            <a:r>
              <a:rPr lang="en-US" dirty="0" smtClean="0"/>
              <a:t>precipitation.</a:t>
            </a:r>
          </a:p>
          <a:p>
            <a:endParaRPr lang="en-US" dirty="0"/>
          </a:p>
          <a:p>
            <a:r>
              <a:rPr lang="en-US" dirty="0" smtClean="0"/>
              <a:t>Wind barbs for the</a:t>
            </a:r>
          </a:p>
          <a:p>
            <a:r>
              <a:rPr lang="en-US" dirty="0" smtClean="0"/>
              <a:t>925 hPa level.</a:t>
            </a:r>
          </a:p>
          <a:p>
            <a:endParaRPr lang="en-US" dirty="0"/>
          </a:p>
          <a:p>
            <a:r>
              <a:rPr lang="en-US" dirty="0" smtClean="0"/>
              <a:t>Red contours:</a:t>
            </a:r>
          </a:p>
          <a:p>
            <a:r>
              <a:rPr lang="en-US" dirty="0" smtClean="0"/>
              <a:t>mean sea-level</a:t>
            </a:r>
          </a:p>
          <a:p>
            <a:r>
              <a:rPr lang="en-US" dirty="0" smtClean="0"/>
              <a:t>pressure.</a:t>
            </a:r>
            <a:endParaRPr lang="en-US" dirty="0"/>
          </a:p>
        </p:txBody>
      </p:sp>
      <p:pic>
        <p:nvPicPr>
          <p:cNvPr id="6" name="Picture 5" descr="rivers_ensdata_2006110100_f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2" y="0"/>
            <a:ext cx="6858000" cy="6858000"/>
          </a:xfrm>
          <a:prstGeom prst="rect">
            <a:avLst/>
          </a:prstGeom>
        </p:spPr>
      </p:pic>
    </p:spTree>
    <p:extLst>
      <p:ext uri="{BB962C8B-B14F-4D97-AF65-F5344CB8AC3E}">
        <p14:creationId xmlns:p14="http://schemas.microsoft.com/office/powerpoint/2010/main" val="18500630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to be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3" name="Picture 2"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51" y="1203228"/>
            <a:ext cx="4411138" cy="5462801"/>
          </a:xfrm>
          <a:prstGeom prst="rect">
            <a:avLst/>
          </a:prstGeom>
        </p:spPr>
      </p:pic>
    </p:spTree>
    <p:extLst>
      <p:ext uri="{BB962C8B-B14F-4D97-AF65-F5344CB8AC3E}">
        <p14:creationId xmlns:p14="http://schemas.microsoft.com/office/powerpoint/2010/main" val="201449596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5-day</a:t>
            </a:r>
            <a:br>
              <a:rPr lang="en-US" dirty="0" smtClean="0"/>
            </a:br>
            <a:r>
              <a:rPr lang="en-US" dirty="0" smtClean="0"/>
              <a:t>forecast</a:t>
            </a:r>
            <a:endParaRPr lang="en-US" dirty="0"/>
          </a:p>
        </p:txBody>
      </p:sp>
      <p:pic>
        <p:nvPicPr>
          <p:cNvPr id="3" name="Picture 2" descr="rivers_ensdata_2006110200_f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 y="0"/>
            <a:ext cx="6858000" cy="6858000"/>
          </a:xfrm>
          <a:prstGeom prst="rect">
            <a:avLst/>
          </a:prstGeom>
        </p:spPr>
      </p:pic>
    </p:spTree>
    <p:extLst>
      <p:ext uri="{BB962C8B-B14F-4D97-AF65-F5344CB8AC3E}">
        <p14:creationId xmlns:p14="http://schemas.microsoft.com/office/powerpoint/2010/main" val="220037427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4-day</a:t>
            </a:r>
            <a:br>
              <a:rPr lang="en-US" dirty="0" smtClean="0"/>
            </a:br>
            <a:r>
              <a:rPr lang="en-US" dirty="0" smtClean="0"/>
              <a:t>forecast</a:t>
            </a:r>
            <a:endParaRPr lang="en-US" dirty="0"/>
          </a:p>
        </p:txBody>
      </p:sp>
      <p:pic>
        <p:nvPicPr>
          <p:cNvPr id="3" name="Picture 2" descr="rivers_ensdata_2006110300_f09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Tree>
    <p:extLst>
      <p:ext uri="{BB962C8B-B14F-4D97-AF65-F5344CB8AC3E}">
        <p14:creationId xmlns:p14="http://schemas.microsoft.com/office/powerpoint/2010/main" val="260876448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3-day</a:t>
            </a:r>
            <a:br>
              <a:rPr lang="en-US" dirty="0" smtClean="0"/>
            </a:br>
            <a:r>
              <a:rPr lang="en-US" dirty="0" smtClean="0"/>
              <a:t>forecast</a:t>
            </a:r>
            <a:endParaRPr lang="en-US" dirty="0"/>
          </a:p>
        </p:txBody>
      </p:sp>
      <p:pic>
        <p:nvPicPr>
          <p:cNvPr id="3" name="Picture 2" descr="rivers_ensdata_2006110400_f07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Tree>
    <p:extLst>
      <p:ext uri="{BB962C8B-B14F-4D97-AF65-F5344CB8AC3E}">
        <p14:creationId xmlns:p14="http://schemas.microsoft.com/office/powerpoint/2010/main" val="12570424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2796"/>
            <a:ext cx="2414407" cy="1591602"/>
          </a:xfrm>
        </p:spPr>
        <p:txBody>
          <a:bodyPr/>
          <a:lstStyle/>
          <a:p>
            <a:r>
              <a:rPr lang="en-US" dirty="0" smtClean="0"/>
              <a:t>2-day</a:t>
            </a:r>
            <a:br>
              <a:rPr lang="en-US" dirty="0" smtClean="0"/>
            </a:br>
            <a:r>
              <a:rPr lang="en-US" dirty="0" smtClean="0"/>
              <a:t>forecast</a:t>
            </a:r>
            <a:endParaRPr lang="en-US" dirty="0"/>
          </a:p>
        </p:txBody>
      </p:sp>
      <p:pic>
        <p:nvPicPr>
          <p:cNvPr id="3" name="Picture 2" descr="rivers_ensdata_2006110500_f0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 y="0"/>
            <a:ext cx="6858000" cy="6858000"/>
          </a:xfrm>
          <a:prstGeom prst="rect">
            <a:avLst/>
          </a:prstGeom>
        </p:spPr>
      </p:pic>
    </p:spTree>
    <p:extLst>
      <p:ext uri="{BB962C8B-B14F-4D97-AF65-F5344CB8AC3E}">
        <p14:creationId xmlns:p14="http://schemas.microsoft.com/office/powerpoint/2010/main" val="313188573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2796"/>
            <a:ext cx="2414407" cy="1591602"/>
          </a:xfrm>
        </p:spPr>
        <p:txBody>
          <a:bodyPr/>
          <a:lstStyle/>
          <a:p>
            <a:r>
              <a:rPr lang="en-US" dirty="0" smtClean="0"/>
              <a:t>1-day</a:t>
            </a:r>
            <a:br>
              <a:rPr lang="en-US" dirty="0" smtClean="0"/>
            </a:br>
            <a:r>
              <a:rPr lang="en-US" dirty="0" smtClean="0"/>
              <a:t>forecast</a:t>
            </a:r>
            <a:endParaRPr lang="en-US" dirty="0"/>
          </a:p>
        </p:txBody>
      </p:sp>
      <p:pic>
        <p:nvPicPr>
          <p:cNvPr id="4" name="Picture 3" descr="rivers_ensdata_2006110600_f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Tree>
    <p:extLst>
      <p:ext uri="{BB962C8B-B14F-4D97-AF65-F5344CB8AC3E}">
        <p14:creationId xmlns:p14="http://schemas.microsoft.com/office/powerpoint/2010/main" val="344481381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59200"/>
            <a:ext cx="9144000" cy="6347182"/>
          </a:xfrm>
          <a:prstGeom prst="rect">
            <a:avLst/>
          </a:prstGeom>
        </p:spPr>
      </p:pic>
      <p:sp>
        <p:nvSpPr>
          <p:cNvPr id="3" name="Title 2"/>
          <p:cNvSpPr>
            <a:spLocks noGrp="1"/>
          </p:cNvSpPr>
          <p:nvPr>
            <p:ph type="title"/>
          </p:nvPr>
        </p:nvSpPr>
        <p:spPr>
          <a:xfrm>
            <a:off x="5028284" y="274638"/>
            <a:ext cx="3658516" cy="2268762"/>
          </a:xfrm>
        </p:spPr>
        <p:txBody>
          <a:bodyPr>
            <a:noAutofit/>
          </a:bodyPr>
          <a:lstStyle/>
          <a:p>
            <a:r>
              <a:rPr lang="en-US" sz="5400" dirty="0" smtClean="0"/>
              <a:t>Spaghetti</a:t>
            </a:r>
            <a:br>
              <a:rPr lang="en-US" sz="5400" dirty="0" smtClean="0"/>
            </a:br>
            <a:r>
              <a:rPr lang="en-US" sz="5400" dirty="0" smtClean="0"/>
              <a:t>Westerns</a:t>
            </a:r>
            <a:endParaRPr lang="en-US" sz="5400" dirty="0"/>
          </a:p>
        </p:txBody>
      </p:sp>
      <p:pic>
        <p:nvPicPr>
          <p:cNvPr id="6" name="Picture 5" descr="MSLP_spaghetti_20040217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6" y="2543400"/>
            <a:ext cx="5326701" cy="3364232"/>
          </a:xfrm>
          <a:prstGeom prst="rect">
            <a:avLst/>
          </a:prstGeom>
        </p:spPr>
      </p:pic>
      <p:pic>
        <p:nvPicPr>
          <p:cNvPr id="7" name="Picture 6" descr="MSLP_spaghetti_200611070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526" y="3326422"/>
            <a:ext cx="5193270" cy="3279960"/>
          </a:xfrm>
          <a:prstGeom prst="rect">
            <a:avLst/>
          </a:prstGeom>
        </p:spPr>
      </p:pic>
      <p:sp>
        <p:nvSpPr>
          <p:cNvPr id="8" name="TextBox 7"/>
          <p:cNvSpPr txBox="1"/>
          <p:nvPr/>
        </p:nvSpPr>
        <p:spPr>
          <a:xfrm>
            <a:off x="5028283" y="5261760"/>
            <a:ext cx="1052015" cy="954107"/>
          </a:xfrm>
          <a:prstGeom prst="rect">
            <a:avLst/>
          </a:prstGeom>
          <a:noFill/>
        </p:spPr>
        <p:txBody>
          <a:bodyPr wrap="none" rtlCol="0">
            <a:spAutoFit/>
          </a:bodyPr>
          <a:lstStyle/>
          <a:p>
            <a:r>
              <a:rPr lang="en-US" sz="1400" dirty="0" smtClean="0">
                <a:solidFill>
                  <a:srgbClr val="FF0000"/>
                </a:solidFill>
              </a:rPr>
              <a:t>Day + 6  </a:t>
            </a:r>
            <a:r>
              <a:rPr lang="en-US" sz="1400" baseline="30000" dirty="0" smtClean="0">
                <a:solidFill>
                  <a:srgbClr val="FF0000"/>
                </a:solidFill>
              </a:rPr>
              <a:t>____</a:t>
            </a:r>
          </a:p>
          <a:p>
            <a:r>
              <a:rPr lang="en-US" sz="1400" dirty="0" smtClean="0">
                <a:solidFill>
                  <a:srgbClr val="008000"/>
                </a:solidFill>
              </a:rPr>
              <a:t>Day + 4  </a:t>
            </a:r>
            <a:r>
              <a:rPr lang="en-US" sz="1400" baseline="30000" dirty="0" smtClean="0">
                <a:solidFill>
                  <a:srgbClr val="008000"/>
                </a:solidFill>
              </a:rPr>
              <a:t>____</a:t>
            </a:r>
          </a:p>
          <a:p>
            <a:r>
              <a:rPr lang="en-US" sz="1400" dirty="0" smtClean="0">
                <a:solidFill>
                  <a:srgbClr val="65F3ED"/>
                </a:solidFill>
              </a:rPr>
              <a:t>Day + 2  </a:t>
            </a:r>
            <a:r>
              <a:rPr lang="en-US" sz="1400" baseline="30000" dirty="0" smtClean="0">
                <a:solidFill>
                  <a:srgbClr val="65F3ED"/>
                </a:solidFill>
              </a:rPr>
              <a:t>____</a:t>
            </a:r>
          </a:p>
          <a:p>
            <a:r>
              <a:rPr lang="en-US" sz="1400" dirty="0" smtClean="0"/>
              <a:t>Analysis </a:t>
            </a:r>
            <a:r>
              <a:rPr lang="en-US" sz="1400" b="1" baseline="30000" dirty="0" smtClean="0"/>
              <a:t>____</a:t>
            </a:r>
            <a:endParaRPr lang="en-US" sz="1400" b="1" baseline="30000" dirty="0"/>
          </a:p>
        </p:txBody>
      </p:sp>
      <p:sp>
        <p:nvSpPr>
          <p:cNvPr id="9" name="TextBox 8"/>
          <p:cNvSpPr txBox="1"/>
          <p:nvPr/>
        </p:nvSpPr>
        <p:spPr>
          <a:xfrm>
            <a:off x="1460103" y="5555580"/>
            <a:ext cx="2149108" cy="369332"/>
          </a:xfrm>
          <a:prstGeom prst="rect">
            <a:avLst/>
          </a:prstGeom>
          <a:noFill/>
        </p:spPr>
        <p:txBody>
          <a:bodyPr wrap="none" rtlCol="0">
            <a:spAutoFit/>
          </a:bodyPr>
          <a:lstStyle/>
          <a:p>
            <a:r>
              <a:rPr lang="en-US" dirty="0" smtClean="0"/>
              <a:t>The bad and the ugly</a:t>
            </a:r>
            <a:endParaRPr lang="en-US" dirty="0"/>
          </a:p>
        </p:txBody>
      </p:sp>
      <p:sp>
        <p:nvSpPr>
          <p:cNvPr id="10" name="TextBox 9"/>
          <p:cNvSpPr txBox="1"/>
          <p:nvPr/>
        </p:nvSpPr>
        <p:spPr>
          <a:xfrm>
            <a:off x="5978644" y="6247878"/>
            <a:ext cx="1058854" cy="369332"/>
          </a:xfrm>
          <a:prstGeom prst="rect">
            <a:avLst/>
          </a:prstGeom>
          <a:noFill/>
        </p:spPr>
        <p:txBody>
          <a:bodyPr wrap="none" rtlCol="0">
            <a:spAutoFit/>
          </a:bodyPr>
          <a:lstStyle/>
          <a:p>
            <a:r>
              <a:rPr lang="en-US" dirty="0" smtClean="0"/>
              <a:t>The good</a:t>
            </a:r>
            <a:endParaRPr lang="en-US" dirty="0"/>
          </a:p>
        </p:txBody>
      </p:sp>
    </p:spTree>
    <p:extLst>
      <p:ext uri="{BB962C8B-B14F-4D97-AF65-F5344CB8AC3E}">
        <p14:creationId xmlns:p14="http://schemas.microsoft.com/office/powerpoint/2010/main" val="5206841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59200"/>
            <a:ext cx="9144000" cy="6347182"/>
          </a:xfrm>
          <a:prstGeom prst="rect">
            <a:avLst/>
          </a:prstGeom>
        </p:spPr>
      </p:pic>
      <p:sp>
        <p:nvSpPr>
          <p:cNvPr id="3" name="Title 2"/>
          <p:cNvSpPr>
            <a:spLocks noGrp="1"/>
          </p:cNvSpPr>
          <p:nvPr>
            <p:ph type="title"/>
          </p:nvPr>
        </p:nvSpPr>
        <p:spPr>
          <a:xfrm>
            <a:off x="5028284" y="274638"/>
            <a:ext cx="3658516" cy="2268762"/>
          </a:xfrm>
        </p:spPr>
        <p:txBody>
          <a:bodyPr>
            <a:noAutofit/>
          </a:bodyPr>
          <a:lstStyle/>
          <a:p>
            <a:r>
              <a:rPr lang="en-US" sz="5400" dirty="0" smtClean="0"/>
              <a:t>Spaghetti</a:t>
            </a:r>
            <a:br>
              <a:rPr lang="en-US" sz="5400" dirty="0" smtClean="0"/>
            </a:br>
            <a:r>
              <a:rPr lang="en-US" sz="5400" dirty="0" smtClean="0"/>
              <a:t>Westerns</a:t>
            </a:r>
            <a:endParaRPr lang="en-US" sz="5400" dirty="0"/>
          </a:p>
        </p:txBody>
      </p:sp>
      <p:pic>
        <p:nvPicPr>
          <p:cNvPr id="6" name="Picture 5" descr="MSLP_spaghetti_20040217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7000"/>
            <a:ext cx="5326701" cy="3364232"/>
          </a:xfrm>
          <a:prstGeom prst="rect">
            <a:avLst/>
          </a:prstGeom>
        </p:spPr>
      </p:pic>
      <p:pic>
        <p:nvPicPr>
          <p:cNvPr id="7" name="Picture 6" descr="MSLP_spaghetti_200611070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526" y="3326422"/>
            <a:ext cx="5193270" cy="3279960"/>
          </a:xfrm>
          <a:prstGeom prst="rect">
            <a:avLst/>
          </a:prstGeom>
        </p:spPr>
      </p:pic>
      <p:sp>
        <p:nvSpPr>
          <p:cNvPr id="8" name="TextBox 7"/>
          <p:cNvSpPr txBox="1"/>
          <p:nvPr/>
        </p:nvSpPr>
        <p:spPr>
          <a:xfrm>
            <a:off x="5028283" y="5261760"/>
            <a:ext cx="1052015" cy="954107"/>
          </a:xfrm>
          <a:prstGeom prst="rect">
            <a:avLst/>
          </a:prstGeom>
          <a:noFill/>
        </p:spPr>
        <p:txBody>
          <a:bodyPr wrap="none" rtlCol="0">
            <a:spAutoFit/>
          </a:bodyPr>
          <a:lstStyle/>
          <a:p>
            <a:r>
              <a:rPr lang="en-US" sz="1400" dirty="0" smtClean="0">
                <a:solidFill>
                  <a:srgbClr val="FF0000"/>
                </a:solidFill>
              </a:rPr>
              <a:t>Day + 6  </a:t>
            </a:r>
            <a:r>
              <a:rPr lang="en-US" sz="1400" baseline="30000" dirty="0" smtClean="0">
                <a:solidFill>
                  <a:srgbClr val="FF0000"/>
                </a:solidFill>
              </a:rPr>
              <a:t>____</a:t>
            </a:r>
          </a:p>
          <a:p>
            <a:r>
              <a:rPr lang="en-US" sz="1400" dirty="0" smtClean="0">
                <a:solidFill>
                  <a:srgbClr val="008000"/>
                </a:solidFill>
              </a:rPr>
              <a:t>Day + 4  </a:t>
            </a:r>
            <a:r>
              <a:rPr lang="en-US" sz="1400" baseline="30000" dirty="0" smtClean="0">
                <a:solidFill>
                  <a:srgbClr val="008000"/>
                </a:solidFill>
              </a:rPr>
              <a:t>____</a:t>
            </a:r>
          </a:p>
          <a:p>
            <a:r>
              <a:rPr lang="en-US" sz="1400" dirty="0" smtClean="0">
                <a:solidFill>
                  <a:srgbClr val="65F3ED"/>
                </a:solidFill>
              </a:rPr>
              <a:t>Day + 2  </a:t>
            </a:r>
            <a:r>
              <a:rPr lang="en-US" sz="1400" baseline="30000" dirty="0" smtClean="0">
                <a:solidFill>
                  <a:srgbClr val="65F3ED"/>
                </a:solidFill>
              </a:rPr>
              <a:t>____</a:t>
            </a:r>
          </a:p>
          <a:p>
            <a:r>
              <a:rPr lang="en-US" sz="1400" dirty="0" smtClean="0"/>
              <a:t>Analysis </a:t>
            </a:r>
            <a:r>
              <a:rPr lang="en-US" sz="1400" b="1" baseline="30000" dirty="0" smtClean="0"/>
              <a:t>____</a:t>
            </a:r>
            <a:endParaRPr lang="en-US" sz="1400" b="1" baseline="30000" dirty="0"/>
          </a:p>
        </p:txBody>
      </p:sp>
      <p:sp>
        <p:nvSpPr>
          <p:cNvPr id="9" name="TextBox 8"/>
          <p:cNvSpPr txBox="1"/>
          <p:nvPr/>
        </p:nvSpPr>
        <p:spPr>
          <a:xfrm>
            <a:off x="1339148" y="5393668"/>
            <a:ext cx="2149108" cy="369332"/>
          </a:xfrm>
          <a:prstGeom prst="rect">
            <a:avLst/>
          </a:prstGeom>
          <a:noFill/>
        </p:spPr>
        <p:txBody>
          <a:bodyPr wrap="none" rtlCol="0">
            <a:spAutoFit/>
          </a:bodyPr>
          <a:lstStyle/>
          <a:p>
            <a:r>
              <a:rPr lang="en-US" dirty="0" smtClean="0"/>
              <a:t>The bad and the ugly</a:t>
            </a:r>
            <a:endParaRPr lang="en-US" dirty="0"/>
          </a:p>
        </p:txBody>
      </p:sp>
      <p:sp>
        <p:nvSpPr>
          <p:cNvPr id="10" name="TextBox 9"/>
          <p:cNvSpPr txBox="1"/>
          <p:nvPr/>
        </p:nvSpPr>
        <p:spPr>
          <a:xfrm>
            <a:off x="5978644" y="6247878"/>
            <a:ext cx="1058854" cy="369332"/>
          </a:xfrm>
          <a:prstGeom prst="rect">
            <a:avLst/>
          </a:prstGeom>
          <a:noFill/>
        </p:spPr>
        <p:txBody>
          <a:bodyPr wrap="none" rtlCol="0">
            <a:spAutoFit/>
          </a:bodyPr>
          <a:lstStyle/>
          <a:p>
            <a:r>
              <a:rPr lang="en-US" dirty="0" smtClean="0"/>
              <a:t>The good</a:t>
            </a:r>
            <a:endParaRPr lang="en-US" dirty="0"/>
          </a:p>
        </p:txBody>
      </p:sp>
      <p:sp>
        <p:nvSpPr>
          <p:cNvPr id="4" name="Rounded Rectangle 3"/>
          <p:cNvSpPr/>
          <p:nvPr/>
        </p:nvSpPr>
        <p:spPr>
          <a:xfrm>
            <a:off x="95037" y="1520640"/>
            <a:ext cx="2712852" cy="11145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8329" y="1620070"/>
            <a:ext cx="2563547" cy="923330"/>
          </a:xfrm>
          <a:prstGeom prst="rect">
            <a:avLst/>
          </a:prstGeom>
          <a:noFill/>
        </p:spPr>
        <p:txBody>
          <a:bodyPr wrap="none" rtlCol="0">
            <a:spAutoFit/>
          </a:bodyPr>
          <a:lstStyle/>
          <a:p>
            <a:r>
              <a:rPr lang="en-US" dirty="0" smtClean="0"/>
              <a:t>Inconsistent forecasts of</a:t>
            </a:r>
          </a:p>
          <a:p>
            <a:r>
              <a:rPr lang="en-US" dirty="0" smtClean="0"/>
              <a:t>orientation of isobars</a:t>
            </a:r>
          </a:p>
          <a:p>
            <a:r>
              <a:rPr lang="en-US" dirty="0" smtClean="0"/>
              <a:t>and hence wind direction</a:t>
            </a:r>
            <a:endParaRPr lang="en-US" dirty="0"/>
          </a:p>
        </p:txBody>
      </p:sp>
      <p:sp>
        <p:nvSpPr>
          <p:cNvPr id="11" name="Rounded Rectangle 10"/>
          <p:cNvSpPr/>
          <p:nvPr/>
        </p:nvSpPr>
        <p:spPr>
          <a:xfrm>
            <a:off x="5871855" y="2372880"/>
            <a:ext cx="2574618" cy="11145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71855" y="2472310"/>
            <a:ext cx="2563547" cy="923330"/>
          </a:xfrm>
          <a:prstGeom prst="rect">
            <a:avLst/>
          </a:prstGeom>
          <a:noFill/>
        </p:spPr>
        <p:txBody>
          <a:bodyPr wrap="none" rtlCol="0">
            <a:spAutoFit/>
          </a:bodyPr>
          <a:lstStyle/>
          <a:p>
            <a:r>
              <a:rPr lang="en-US" dirty="0"/>
              <a:t>C</a:t>
            </a:r>
            <a:r>
              <a:rPr lang="en-US" dirty="0" smtClean="0"/>
              <a:t>onsistent forecasts of</a:t>
            </a:r>
          </a:p>
          <a:p>
            <a:r>
              <a:rPr lang="en-US" dirty="0" smtClean="0"/>
              <a:t>orientation of isobars</a:t>
            </a:r>
          </a:p>
          <a:p>
            <a:r>
              <a:rPr lang="en-US" dirty="0" smtClean="0"/>
              <a:t>and hence wind direction</a:t>
            </a:r>
            <a:endParaRPr lang="en-US" dirty="0"/>
          </a:p>
        </p:txBody>
      </p:sp>
      <p:cxnSp>
        <p:nvCxnSpPr>
          <p:cNvPr id="14" name="Straight Arrow Connector 13"/>
          <p:cNvCxnSpPr/>
          <p:nvPr/>
        </p:nvCxnSpPr>
        <p:spPr>
          <a:xfrm>
            <a:off x="1460103" y="2626560"/>
            <a:ext cx="1710652" cy="18403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35624" y="3568320"/>
            <a:ext cx="243934" cy="143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2764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Fruitful avenues for further </a:t>
            </a:r>
            <a:br>
              <a:rPr lang="en-US" dirty="0" smtClean="0"/>
            </a:br>
            <a:r>
              <a:rPr lang="en-US" dirty="0" smtClean="0"/>
              <a:t>near-term work in ESRL/PSD</a:t>
            </a:r>
            <a:endParaRPr lang="en-US" dirty="0"/>
          </a:p>
        </p:txBody>
      </p:sp>
      <p:sp>
        <p:nvSpPr>
          <p:cNvPr id="3" name="Content Placeholder 2"/>
          <p:cNvSpPr>
            <a:spLocks noGrp="1"/>
          </p:cNvSpPr>
          <p:nvPr>
            <p:ph idx="1"/>
          </p:nvPr>
        </p:nvSpPr>
        <p:spPr>
          <a:xfrm>
            <a:off x="457200" y="1919880"/>
            <a:ext cx="8229600" cy="4525963"/>
          </a:xfrm>
        </p:spPr>
        <p:txBody>
          <a:bodyPr>
            <a:normAutofit fontScale="92500" lnSpcReduction="10000"/>
          </a:bodyPr>
          <a:lstStyle/>
          <a:p>
            <a:r>
              <a:rPr lang="en-US" dirty="0" smtClean="0"/>
              <a:t>Verification on more rivers cases.</a:t>
            </a:r>
          </a:p>
          <a:p>
            <a:r>
              <a:rPr lang="en-US" dirty="0" smtClean="0"/>
              <a:t>Development of web-based applications to show relevant real-time ensemble forecast data and post-processed information.</a:t>
            </a:r>
          </a:p>
          <a:p>
            <a:r>
              <a:rPr lang="en-US" dirty="0" smtClean="0"/>
              <a:t>Development of refinements to statistical post-processing algorithms.</a:t>
            </a:r>
          </a:p>
          <a:p>
            <a:pPr lvl="1"/>
            <a:r>
              <a:rPr lang="en-US" dirty="0" smtClean="0"/>
              <a:t>Appropriate statistical downscaling to ~4 km, and validation of forecasts at this resolution.</a:t>
            </a:r>
          </a:p>
          <a:p>
            <a:pPr lvl="1"/>
            <a:r>
              <a:rPr lang="en-US" dirty="0" smtClean="0"/>
              <a:t>Use of alternative verification data sets</a:t>
            </a:r>
          </a:p>
          <a:p>
            <a:pPr lvl="1"/>
            <a:r>
              <a:rPr lang="en-US" dirty="0" smtClean="0"/>
              <a:t>Additional predictors, different methods.</a:t>
            </a:r>
          </a:p>
        </p:txBody>
      </p:sp>
    </p:spTree>
    <p:extLst>
      <p:ext uri="{BB962C8B-B14F-4D97-AF65-F5344CB8AC3E}">
        <p14:creationId xmlns:p14="http://schemas.microsoft.com/office/powerpoint/2010/main" val="23866021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Reforecasts should help with longer-lead precipitation forecasts in the western US.</a:t>
            </a:r>
          </a:p>
          <a:p>
            <a:r>
              <a:rPr lang="en-US" dirty="0" smtClean="0"/>
              <a:t>Web-based applications for displaying real-time ensemble data and post-processed data ought to be a priority.</a:t>
            </a:r>
          </a:p>
        </p:txBody>
      </p:sp>
    </p:spTree>
    <p:extLst>
      <p:ext uri="{BB962C8B-B14F-4D97-AF65-F5344CB8AC3E}">
        <p14:creationId xmlns:p14="http://schemas.microsoft.com/office/powerpoint/2010/main" val="244423617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673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410"/>
            <a:ext cx="8229600" cy="841734"/>
          </a:xfrm>
        </p:spPr>
        <p:txBody>
          <a:bodyPr>
            <a:normAutofit fontScale="90000"/>
          </a:bodyPr>
          <a:lstStyle/>
          <a:p>
            <a:r>
              <a:rPr lang="en-US" dirty="0" smtClean="0"/>
              <a:t>500 hPa Z </a:t>
            </a:r>
            <a:r>
              <a:rPr lang="en-US" dirty="0"/>
              <a:t>a</a:t>
            </a:r>
            <a:r>
              <a:rPr lang="en-US" dirty="0" smtClean="0"/>
              <a:t>nomaly correlation</a:t>
            </a:r>
            <a:br>
              <a:rPr lang="en-US" dirty="0" smtClean="0"/>
            </a:br>
            <a:r>
              <a:rPr lang="en-US" sz="3600" dirty="0" smtClean="0"/>
              <a:t>(from deterministic control)</a:t>
            </a:r>
            <a:endParaRPr lang="en-US" sz="3600" dirty="0"/>
          </a:p>
        </p:txBody>
      </p:sp>
      <p:pic>
        <p:nvPicPr>
          <p:cNvPr id="4" name="Picture 3" descr="A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5" y="1743724"/>
            <a:ext cx="6374408" cy="4413052"/>
          </a:xfrm>
          <a:prstGeom prst="rect">
            <a:avLst/>
          </a:prstGeom>
        </p:spPr>
      </p:pic>
      <p:sp>
        <p:nvSpPr>
          <p:cNvPr id="5" name="TextBox 4"/>
          <p:cNvSpPr txBox="1"/>
          <p:nvPr/>
        </p:nvSpPr>
        <p:spPr>
          <a:xfrm>
            <a:off x="6351857" y="2494356"/>
            <a:ext cx="2376672" cy="3139321"/>
          </a:xfrm>
          <a:prstGeom prst="rect">
            <a:avLst/>
          </a:prstGeom>
          <a:noFill/>
        </p:spPr>
        <p:txBody>
          <a:bodyPr wrap="none" rtlCol="0">
            <a:spAutoFit/>
          </a:bodyPr>
          <a:lstStyle/>
          <a:p>
            <a:r>
              <a:rPr lang="en-US" dirty="0" smtClean="0"/>
              <a:t>Lines w/o filled colors</a:t>
            </a:r>
          </a:p>
          <a:p>
            <a:r>
              <a:rPr lang="en-US" dirty="0" smtClean="0"/>
              <a:t>for second–generation </a:t>
            </a:r>
          </a:p>
          <a:p>
            <a:r>
              <a:rPr lang="en-US" dirty="0" smtClean="0"/>
              <a:t>reforecast (2010, T254)</a:t>
            </a:r>
          </a:p>
          <a:p>
            <a:endParaRPr lang="en-US" dirty="0"/>
          </a:p>
          <a:p>
            <a:r>
              <a:rPr lang="en-US" dirty="0" smtClean="0"/>
              <a:t>Lines with filled colors</a:t>
            </a:r>
          </a:p>
          <a:p>
            <a:r>
              <a:rPr lang="en-US" dirty="0" smtClean="0"/>
              <a:t>for first-generation</a:t>
            </a:r>
          </a:p>
          <a:p>
            <a:r>
              <a:rPr lang="en-US" dirty="0" smtClean="0"/>
              <a:t>reforecast (1998, T62).</a:t>
            </a:r>
          </a:p>
          <a:p>
            <a:endParaRPr lang="en-US" dirty="0"/>
          </a:p>
          <a:p>
            <a:r>
              <a:rPr lang="en-US" dirty="0" smtClean="0"/>
              <a:t>Perhaps a 1.5-2.5 day</a:t>
            </a:r>
          </a:p>
          <a:p>
            <a:r>
              <a:rPr lang="en-US" dirty="0" smtClean="0"/>
              <a:t>improvement.</a:t>
            </a:r>
            <a:endParaRPr lang="en-US" dirty="0"/>
          </a:p>
          <a:p>
            <a:endParaRPr lang="en-US" dirty="0"/>
          </a:p>
        </p:txBody>
      </p:sp>
    </p:spTree>
    <p:extLst>
      <p:ext uri="{BB962C8B-B14F-4D97-AF65-F5344CB8AC3E}">
        <p14:creationId xmlns:p14="http://schemas.microsoft.com/office/powerpoint/2010/main" val="286769534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ESRL interface to data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245313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DOE/Lawrence Berkeley interface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5095993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Facilitating regional reforecasting</a:t>
            </a:r>
            <a:endParaRPr lang="en-US" dirty="0"/>
          </a:p>
        </p:txBody>
      </p:sp>
      <p:sp>
        <p:nvSpPr>
          <p:cNvPr id="3" name="Content Placeholder 2"/>
          <p:cNvSpPr>
            <a:spLocks noGrp="1"/>
          </p:cNvSpPr>
          <p:nvPr>
            <p:ph idx="1"/>
          </p:nvPr>
        </p:nvSpPr>
        <p:spPr/>
        <p:txBody>
          <a:bodyPr/>
          <a:lstStyle/>
          <a:p>
            <a:r>
              <a:rPr lang="en-US" dirty="0" smtClean="0"/>
              <a:t>With full model states downloaded from DOE site, can initialize models like WRF to produce regional reforecasts.</a:t>
            </a:r>
          </a:p>
          <a:p>
            <a:endParaRPr lang="en-US" dirty="0"/>
          </a:p>
          <a:p>
            <a:r>
              <a:rPr lang="en-US" dirty="0" smtClean="0"/>
              <a:t>[insert WRF picture]</a:t>
            </a:r>
            <a:endParaRPr lang="en-US" dirty="0"/>
          </a:p>
        </p:txBody>
      </p:sp>
    </p:spTree>
    <p:extLst>
      <p:ext uri="{BB962C8B-B14F-4D97-AF65-F5344CB8AC3E}">
        <p14:creationId xmlns:p14="http://schemas.microsoft.com/office/powerpoint/2010/main" val="45778016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known applications</a:t>
            </a:r>
            <a:br>
              <a:rPr lang="en-US" dirty="0" smtClean="0"/>
            </a:br>
            <a:r>
              <a:rPr lang="en-US" dirty="0" smtClean="0"/>
              <a:t>in development</a:t>
            </a:r>
            <a:endParaRPr lang="en-US" dirty="0"/>
          </a:p>
        </p:txBody>
      </p:sp>
      <p:sp>
        <p:nvSpPr>
          <p:cNvPr id="3" name="Content Placeholder 2"/>
          <p:cNvSpPr>
            <a:spLocks noGrp="1"/>
          </p:cNvSpPr>
          <p:nvPr>
            <p:ph idx="1"/>
          </p:nvPr>
        </p:nvSpPr>
        <p:spPr>
          <a:xfrm>
            <a:off x="457200" y="1875248"/>
            <a:ext cx="8229600" cy="4525963"/>
          </a:xfrm>
        </p:spPr>
        <p:txBody>
          <a:bodyPr>
            <a:normAutofit fontScale="77500" lnSpcReduction="20000"/>
          </a:bodyPr>
          <a:lstStyle/>
          <a:p>
            <a:r>
              <a:rPr lang="en-US" dirty="0" smtClean="0"/>
              <a:t>Real-time web page of experimental PQPF forecasts (ESRL, in development to replace v1 web page)</a:t>
            </a:r>
          </a:p>
          <a:p>
            <a:r>
              <a:rPr lang="en-US" dirty="0" smtClean="0"/>
              <a:t>Development of experimental forecast products for renewable energy sector (Hamill, ESRL).</a:t>
            </a:r>
          </a:p>
          <a:p>
            <a:r>
              <a:rPr lang="en-US" dirty="0" smtClean="0"/>
              <a:t>6-10 day and 8-14 day forecasts (Dan Collins, CPC).</a:t>
            </a:r>
          </a:p>
          <a:p>
            <a:r>
              <a:rPr lang="en-US" dirty="0" smtClean="0"/>
              <a:t>Detecting and correcting bias in hurricane track and intensity (</a:t>
            </a:r>
            <a:r>
              <a:rPr lang="en-US" dirty="0" err="1" smtClean="0"/>
              <a:t>Jiayi</a:t>
            </a:r>
            <a:r>
              <a:rPr lang="en-US" dirty="0" smtClean="0"/>
              <a:t> </a:t>
            </a:r>
            <a:r>
              <a:rPr lang="en-US" dirty="0" err="1" smtClean="0"/>
              <a:t>Peng</a:t>
            </a:r>
            <a:r>
              <a:rPr lang="en-US" dirty="0" smtClean="0"/>
              <a:t>, NCEP/EMC, Tom </a:t>
            </a:r>
            <a:r>
              <a:rPr lang="en-US" dirty="0" err="1" smtClean="0"/>
              <a:t>Galarneau</a:t>
            </a:r>
            <a:r>
              <a:rPr lang="en-US" dirty="0" smtClean="0"/>
              <a:t>, NCAR).</a:t>
            </a:r>
          </a:p>
          <a:p>
            <a:r>
              <a:rPr lang="en-US" dirty="0" smtClean="0"/>
              <a:t>Objective probabilities for severe weather several days to weeks hence (Francisco Alvarez, St. Louis Univ. + Hamill)</a:t>
            </a:r>
          </a:p>
          <a:p>
            <a:r>
              <a:rPr lang="en-US" dirty="0" smtClean="0"/>
              <a:t>Improving hydrologic predictions (</a:t>
            </a:r>
            <a:r>
              <a:rPr lang="en-US" dirty="0" err="1" smtClean="0"/>
              <a:t>Haksu</a:t>
            </a:r>
            <a:r>
              <a:rPr lang="en-US" dirty="0" smtClean="0"/>
              <a:t> Lee et al., NOAA/NWS/OHD).</a:t>
            </a:r>
          </a:p>
          <a:p>
            <a:r>
              <a:rPr lang="en-US" dirty="0" smtClean="0"/>
              <a:t>Also: BAMS article once published will presumably spur wider usage.</a:t>
            </a:r>
            <a:endParaRPr lang="en-US" dirty="0"/>
          </a:p>
        </p:txBody>
      </p:sp>
    </p:spTree>
    <p:extLst>
      <p:ext uri="{BB962C8B-B14F-4D97-AF65-F5344CB8AC3E}">
        <p14:creationId xmlns:p14="http://schemas.microsoft.com/office/powerpoint/2010/main" val="15605144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How does the skill of post-processed forecasts change from reforecast v1 to v2?</a:t>
            </a:r>
            <a:endParaRPr lang="en-US" sz="3600" dirty="0"/>
          </a:p>
        </p:txBody>
      </p:sp>
      <p:sp>
        <p:nvSpPr>
          <p:cNvPr id="3" name="Content Placeholder 2"/>
          <p:cNvSpPr>
            <a:spLocks noGrp="1"/>
          </p:cNvSpPr>
          <p:nvPr>
            <p:ph idx="1"/>
          </p:nvPr>
        </p:nvSpPr>
        <p:spPr>
          <a:xfrm>
            <a:off x="517678" y="2256840"/>
            <a:ext cx="8229600" cy="2719799"/>
          </a:xfrm>
        </p:spPr>
        <p:txBody>
          <a:bodyPr>
            <a:normAutofit lnSpcReduction="10000"/>
          </a:bodyPr>
          <a:lstStyle/>
          <a:p>
            <a:r>
              <a:rPr lang="en-US" dirty="0" smtClean="0"/>
              <a:t>Let’s look at post-processed 24-h precipitation forecast guidance.</a:t>
            </a:r>
          </a:p>
          <a:p>
            <a:endParaRPr lang="en-US" dirty="0" smtClean="0"/>
          </a:p>
          <a:p>
            <a:r>
              <a:rPr lang="en-US" dirty="0" smtClean="0"/>
              <a:t>Will use a “rank analog” approach for post-processing (description to follow)</a:t>
            </a:r>
            <a:endParaRPr lang="en-US" dirty="0"/>
          </a:p>
        </p:txBody>
      </p:sp>
    </p:spTree>
    <p:extLst>
      <p:ext uri="{BB962C8B-B14F-4D97-AF65-F5344CB8AC3E}">
        <p14:creationId xmlns:p14="http://schemas.microsoft.com/office/powerpoint/2010/main" val="346560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5" name="Picture 23" descr="analog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5"/>
          <p:cNvSpPr>
            <a:spLocks noGrp="1"/>
          </p:cNvSpPr>
          <p:nvPr>
            <p:ph type="sldNum" sz="quarter" idx="12"/>
          </p:nvPr>
        </p:nvSpPr>
        <p:spPr/>
        <p:txBody>
          <a:bodyPr/>
          <a:lstStyle/>
          <a:p>
            <a:fld id="{66792965-FDC9-1F43-AC71-EFF92FB5BE45}" type="slidenum">
              <a:rPr lang="en-US"/>
              <a:pPr/>
              <a:t>9</a:t>
            </a:fld>
            <a:endParaRPr lang="en-US"/>
          </a:p>
        </p:txBody>
      </p:sp>
      <p:pic>
        <p:nvPicPr>
          <p:cNvPr id="13314" name="Picture 2" descr="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analog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nalog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analog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nalog_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analog_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1" name="Picture 19"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3" name="Picture 21"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sp>
        <p:nvSpPr>
          <p:cNvPr id="13336" name="Rectangle 24"/>
          <p:cNvSpPr>
            <a:spLocks noChangeArrowheads="1"/>
          </p:cNvSpPr>
          <p:nvPr/>
        </p:nvSpPr>
        <p:spPr bwMode="auto">
          <a:xfrm>
            <a:off x="152400" y="152400"/>
            <a:ext cx="887113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smtClean="0">
                <a:latin typeface="Calibri"/>
                <a:cs typeface="Calibri"/>
              </a:rPr>
              <a:t>Basic analog technique for statistical downscaling (here, v1)</a:t>
            </a:r>
            <a:endParaRPr lang="en-US" dirty="0">
              <a:latin typeface="Calibri"/>
              <a:cs typeface="Calibri"/>
            </a:endParaRPr>
          </a:p>
        </p:txBody>
      </p:sp>
      <p:sp>
        <p:nvSpPr>
          <p:cNvPr id="13337" name="Rectangle 25"/>
          <p:cNvSpPr>
            <a:spLocks noChangeArrowheads="1"/>
          </p:cNvSpPr>
          <p:nvPr/>
        </p:nvSpPr>
        <p:spPr bwMode="auto">
          <a:xfrm>
            <a:off x="228600" y="4648200"/>
            <a:ext cx="2289922" cy="181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latin typeface="Calibri"/>
                <a:cs typeface="Calibri"/>
              </a:rPr>
              <a:t>On the left are old forecasts</a:t>
            </a:r>
          </a:p>
          <a:p>
            <a:r>
              <a:rPr lang="en-US" sz="1400" dirty="0">
                <a:latin typeface="Calibri"/>
                <a:cs typeface="Calibri"/>
              </a:rPr>
              <a:t>similar to today</a:t>
            </a:r>
            <a:r>
              <a:rPr lang="ja-JP" altLang="en-US" sz="1400" dirty="0">
                <a:latin typeface="Calibri"/>
                <a:cs typeface="Calibri"/>
              </a:rPr>
              <a:t>’</a:t>
            </a:r>
            <a:r>
              <a:rPr lang="en-US" sz="1400" dirty="0">
                <a:latin typeface="Calibri"/>
                <a:cs typeface="Calibri"/>
              </a:rPr>
              <a:t>s ensemble-</a:t>
            </a:r>
          </a:p>
          <a:p>
            <a:r>
              <a:rPr lang="en-US" sz="1400" dirty="0">
                <a:latin typeface="Calibri"/>
                <a:cs typeface="Calibri"/>
              </a:rPr>
              <a:t>mean forecast.  For making </a:t>
            </a:r>
          </a:p>
          <a:p>
            <a:r>
              <a:rPr lang="en-US" sz="1400" dirty="0">
                <a:latin typeface="Calibri"/>
                <a:cs typeface="Calibri"/>
              </a:rPr>
              <a:t>probabilistic forecasts,</a:t>
            </a:r>
          </a:p>
          <a:p>
            <a:r>
              <a:rPr lang="en-US" sz="1400" dirty="0">
                <a:latin typeface="Calibri"/>
                <a:cs typeface="Calibri"/>
              </a:rPr>
              <a:t>form an ensemble from </a:t>
            </a:r>
          </a:p>
          <a:p>
            <a:r>
              <a:rPr lang="en-US" sz="1400" dirty="0">
                <a:latin typeface="Calibri"/>
                <a:cs typeface="Calibri"/>
              </a:rPr>
              <a:t>the accompanying</a:t>
            </a:r>
          </a:p>
          <a:p>
            <a:r>
              <a:rPr lang="en-US" sz="1400" dirty="0">
                <a:latin typeface="Calibri"/>
                <a:cs typeface="Calibri"/>
              </a:rPr>
              <a:t>analyzed weather on the</a:t>
            </a:r>
          </a:p>
          <a:p>
            <a:r>
              <a:rPr lang="en-US" sz="1400" dirty="0">
                <a:latin typeface="Calibri"/>
                <a:cs typeface="Calibri"/>
              </a:rPr>
              <a:t>right-hand side.</a:t>
            </a:r>
            <a:endParaRPr lang="en-US" sz="1600" dirty="0">
              <a:latin typeface="Calibri"/>
              <a:cs typeface="Calibri"/>
            </a:endParaRPr>
          </a:p>
        </p:txBody>
      </p:sp>
      <p:sp>
        <p:nvSpPr>
          <p:cNvPr id="13338" name="Line 26"/>
          <p:cNvSpPr>
            <a:spLocks noChangeShapeType="1"/>
          </p:cNvSpPr>
          <p:nvPr/>
        </p:nvSpPr>
        <p:spPr bwMode="auto">
          <a:xfrm flipV="1">
            <a:off x="2209800" y="53340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3339"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41"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13361" name="Group 49"/>
          <p:cNvGrpSpPr>
            <a:grpSpLocks/>
          </p:cNvGrpSpPr>
          <p:nvPr/>
        </p:nvGrpSpPr>
        <p:grpSpPr bwMode="auto">
          <a:xfrm>
            <a:off x="304800" y="2438400"/>
            <a:ext cx="1143000" cy="1143000"/>
            <a:chOff x="528" y="384"/>
            <a:chExt cx="768" cy="768"/>
          </a:xfrm>
        </p:grpSpPr>
        <p:sp>
          <p:nvSpPr>
            <p:cNvPr id="13342" name="Oval 30"/>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6" name="Oval 34"/>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7" name="Oval 35"/>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8" name="Oval 36"/>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9" name="Oval 37"/>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0" name="Oval 38"/>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1" name="Oval 39"/>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2" name="Oval 40"/>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3" name="Oval 41"/>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4" name="Oval 42"/>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5" name="Oval 43"/>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6" name="Oval 44"/>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7" name="Oval 45"/>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8" name="Oval 46"/>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9" name="Oval 47"/>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60" name="Oval 48"/>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13362" name="Rectangle 50"/>
          <p:cNvSpPr>
            <a:spLocks noChangeArrowheads="1"/>
          </p:cNvSpPr>
          <p:nvPr/>
        </p:nvSpPr>
        <p:spPr bwMode="auto">
          <a:xfrm>
            <a:off x="457200" y="762000"/>
            <a:ext cx="2286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dirty="0">
                <a:latin typeface="Calibri"/>
                <a:cs typeface="Calibri"/>
              </a:rPr>
              <a:t>Today</a:t>
            </a:r>
            <a:r>
              <a:rPr lang="ja-JP" altLang="en-US" sz="1600" dirty="0">
                <a:latin typeface="Calibri"/>
                <a:cs typeface="Calibri"/>
              </a:rPr>
              <a:t>’</a:t>
            </a:r>
            <a:r>
              <a:rPr lang="en-US" sz="1600" dirty="0">
                <a:latin typeface="Calibri"/>
                <a:cs typeface="Calibri"/>
              </a:rPr>
              <a:t>s ens. mean forecast + </a:t>
            </a:r>
            <a:r>
              <a:rPr lang="en-US" sz="1600" dirty="0" smtClean="0">
                <a:latin typeface="Calibri"/>
                <a:cs typeface="Calibri"/>
              </a:rPr>
              <a:t>subsequent</a:t>
            </a:r>
          </a:p>
          <a:p>
            <a:r>
              <a:rPr lang="en-US" sz="1600" dirty="0" smtClean="0">
                <a:latin typeface="Calibri"/>
                <a:cs typeface="Calibri"/>
              </a:rPr>
              <a:t>analyzed precipitation</a:t>
            </a:r>
            <a:endParaRPr lang="en-US" dirty="0">
              <a:latin typeface="Calibri"/>
              <a:cs typeface="Calibri"/>
            </a:endParaRPr>
          </a:p>
        </p:txBody>
      </p:sp>
      <p:sp>
        <p:nvSpPr>
          <p:cNvPr id="13363" name="Line 51"/>
          <p:cNvSpPr>
            <a:spLocks noChangeShapeType="1"/>
          </p:cNvSpPr>
          <p:nvPr/>
        </p:nvSpPr>
        <p:spPr bwMode="auto">
          <a:xfrm>
            <a:off x="1524000" y="1600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9881253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17458</TotalTime>
  <Words>2260</Words>
  <Application>Microsoft Macintosh PowerPoint</Application>
  <PresentationFormat>On-screen Show (4:3)</PresentationFormat>
  <Paragraphs>330</Paragraphs>
  <Slides>73</Slides>
  <Notes>2</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Verification and validation of precipitation forecasts from the 2nd-generation GEFS reforecast</vt:lpstr>
      <vt:lpstr>Why reforecast?</vt:lpstr>
      <vt:lpstr>GEFS reforecast v2 basics</vt:lpstr>
      <vt:lpstr>Status</vt:lpstr>
      <vt:lpstr>Data to be readily available from ESRL</vt:lpstr>
      <vt:lpstr>Data to be readily available from ESRL</vt:lpstr>
      <vt:lpstr>500 hPa Z anomaly correlation (from deterministic control)</vt:lpstr>
      <vt:lpstr>How does the skill of post-processed forecasts change from reforecast v1 to v2?</vt:lpstr>
      <vt:lpstr>PowerPoint Presentation</vt:lpstr>
      <vt:lpstr>PowerPoint Presentation</vt:lpstr>
      <vt:lpstr>Problem with basic analog  reforecast technique</vt:lpstr>
      <vt:lpstr>“Rank” analog procedure</vt:lpstr>
      <vt:lpstr>“Rank” analog procedure</vt:lpstr>
      <vt:lpstr>“Rank” analog procedure</vt:lpstr>
      <vt:lpstr>Rank analog calibration details</vt:lpstr>
      <vt:lpstr>Skill of calibrated precipitation forecasts</vt:lpstr>
      <vt:lpstr>Scores, &gt; 10 mm and &gt; 50 mm</vt:lpstr>
      <vt:lpstr>Brier Skill Scores, Day +0-1, 1.0 mm 24h-1 (reforecast version 2)</vt:lpstr>
      <vt:lpstr>Brier Skill Scores, Day +0-1, 1.0 mm 24h-1 (reforecast version 1)</vt:lpstr>
      <vt:lpstr>NARR climatology, &gt; 1-mm 24 h-1</vt:lpstr>
      <vt:lpstr>Brier Skill Scores, Day +0-1, 10.0 mm 24h-1 (reforecast version 2)</vt:lpstr>
      <vt:lpstr>Brier Skill Scores, Day +0-1, 10.0 mm 24h-1 (reforecast version 1)</vt:lpstr>
      <vt:lpstr>NARR climatology, &gt; 10 mm 24 h-1</vt:lpstr>
      <vt:lpstr>Reliability, &gt; 1 mm precipitation 24 h-1</vt:lpstr>
      <vt:lpstr>Reliability, &gt; 1 mm precipitation 24 h-1</vt:lpstr>
      <vt:lpstr>Reliability, &gt; 10 mm precipitation 24 h-1</vt:lpstr>
      <vt:lpstr>Reliability, &gt; 50 mm precipitation 24 h-1</vt:lpstr>
      <vt:lpstr>Reliability, &gt; 50 mm precipitation 24 h-1</vt:lpstr>
      <vt:lpstr>Problem at extreme forecast amounts</vt:lpstr>
      <vt:lpstr>Example of forecast / analysis data</vt:lpstr>
      <vt:lpstr>Example of forecast / analysis data</vt:lpstr>
      <vt:lpstr>Example of forecast / analysis data</vt:lpstr>
      <vt:lpstr>Example of forecast / analysis data</vt:lpstr>
      <vt:lpstr>Example of forecast / analysis data</vt:lpstr>
      <vt:lpstr>                          Danger!</vt:lpstr>
      <vt:lpstr>Example of forecast / analysis data</vt:lpstr>
      <vt:lpstr>Case studies with  atmospheric rivers in the western US:  the good,  the bad and ugly</vt:lpstr>
      <vt:lpstr>The bad and ugly atmospheric rivers case study</vt:lpstr>
      <vt:lpstr>6-day forecast</vt:lpstr>
      <vt:lpstr>5-day forecast</vt:lpstr>
      <vt:lpstr>4-day forecast</vt:lpstr>
      <vt:lpstr>3-day forecast</vt:lpstr>
      <vt:lpstr>2-day forecast</vt:lpstr>
      <vt:lpstr>1-day forecast</vt:lpstr>
      <vt:lpstr>6-day forecast</vt:lpstr>
      <vt:lpstr>5-day forecast</vt:lpstr>
      <vt:lpstr>4-day forecast</vt:lpstr>
      <vt:lpstr>3-day forecast</vt:lpstr>
      <vt:lpstr>2-day forecast</vt:lpstr>
      <vt:lpstr>1-day forecast</vt:lpstr>
      <vt:lpstr>Case study, tentative conclusions</vt:lpstr>
      <vt:lpstr>The “good” atmospheric rivers case study: Nov 2006 Oregon-Washington floods</vt:lpstr>
      <vt:lpstr>6-day forecast</vt:lpstr>
      <vt:lpstr>5-day forecast</vt:lpstr>
      <vt:lpstr>4-day forecast</vt:lpstr>
      <vt:lpstr>3-day forecast</vt:lpstr>
      <vt:lpstr>2-day forecast</vt:lpstr>
      <vt:lpstr>1-day forecast</vt:lpstr>
      <vt:lpstr>6-day forecast</vt:lpstr>
      <vt:lpstr>5-day forecast</vt:lpstr>
      <vt:lpstr>4-day forecast</vt:lpstr>
      <vt:lpstr>3-day forecast</vt:lpstr>
      <vt:lpstr>2-day forecast</vt:lpstr>
      <vt:lpstr>1-day forecast</vt:lpstr>
      <vt:lpstr>Spaghetti Westerns</vt:lpstr>
      <vt:lpstr>Spaghetti Westerns</vt:lpstr>
      <vt:lpstr>Fruitful avenues for further  near-term work in ESRL/PSD</vt:lpstr>
      <vt:lpstr>Conclusions</vt:lpstr>
      <vt:lpstr>other slides</vt:lpstr>
      <vt:lpstr>ESRL interface to data</vt:lpstr>
      <vt:lpstr>DOE/Lawrence Berkeley interface</vt:lpstr>
      <vt:lpstr>Facilitating regional reforecasting</vt:lpstr>
      <vt:lpstr>Some known applications in development</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Verification and validation of 2nd-generation GEFS reforecasts</dc:title>
  <dc:creator>Tom Hamill</dc:creator>
  <cp:lastModifiedBy>Tom Hamill</cp:lastModifiedBy>
  <cp:revision>59</cp:revision>
  <cp:lastPrinted>2012-05-24T17:48:24Z</cp:lastPrinted>
  <dcterms:created xsi:type="dcterms:W3CDTF">2012-05-16T16:37:48Z</dcterms:created>
  <dcterms:modified xsi:type="dcterms:W3CDTF">2012-05-30T15:04:07Z</dcterms:modified>
</cp:coreProperties>
</file>