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embeddings/oleObject4.bin" ContentType="application/vnd.openxmlformats-officedocument.oleObject"/>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embeddings/oleObject16.bin" ContentType="application/vnd.openxmlformats-officedocument.oleObject"/>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embeddings/oleObject22.bin" ContentType="application/vnd.openxmlformats-officedocument.oleObject"/>
  <Override PartName="/ppt/embeddings/oleObject31.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embeddings/oleObject13.bin" ContentType="application/vnd.openxmlformats-officedocument.oleObject"/>
  <Override PartName="/ppt/slides/slide10.xml" ContentType="application/vnd.openxmlformats-officedocument.presentationml.slide+xml"/>
  <Override PartName="/ppt/slides/slide33.xml" ContentType="application/vnd.openxmlformats-officedocument.presentationml.slide+xml"/>
  <Override PartName="/ppt/embeddings/oleObject10.bin" ContentType="application/vnd.openxmlformats-officedocument.oleObject"/>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Override PartName="/ppt/embeddings/oleObject15.bin" ContentType="application/vnd.openxmlformats-officedocument.oleObject"/>
  <Default Extension="png" ContentType="image/png"/>
  <Override PartName="/ppt/slides/slide27.xml" ContentType="application/vnd.openxmlformats-officedocument.presentationml.slide+xml"/>
  <Override PartName="/ppt/embeddings/oleObject9.bin" ContentType="application/vnd.openxmlformats-officedocument.oleObject"/>
  <Override PartName="/ppt/embeddings/oleObject29.bin" ContentType="application/vnd.openxmlformats-officedocument.oleObject"/>
  <Override PartName="/docProps/core.xml" ContentType="application/vnd.openxmlformats-package.core-properties+xml"/>
  <Override PartName="/ppt/slides/slide56.xml" ContentType="application/vnd.openxmlformats-officedocument.presentationml.slide+xml"/>
  <Override PartName="/ppt/embeddings/oleObject28.bin" ContentType="application/vnd.openxmlformats-officedocument.oleObject"/>
  <Override PartName="/ppt/slides/slide31.xml" ContentType="application/vnd.openxmlformats-officedocument.presentationml.slide+xml"/>
  <Override PartName="/ppt/embeddings/oleObject11.bin" ContentType="application/vnd.openxmlformats-officedocument.oleObject"/>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embeddings/oleObject27.bin" ContentType="application/vnd.openxmlformats-officedocument.oleObject"/>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embeddings/oleObject18.bin" ContentType="application/vnd.openxmlformats-officedocument.oleObject"/>
  <Override PartName="/ppt/slides/slide2.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embeddings/oleObject20.bin" ContentType="application/vnd.openxmlformats-officedocument.oleObject"/>
  <Override PartName="/ppt/slides/slide45.xml" ContentType="application/vnd.openxmlformats-officedocument.presentationml.slide+xml"/>
  <Override PartName="/ppt/embeddings/oleObject24.bin" ContentType="application/vnd.openxmlformats-officedocument.oleObject"/>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embeddings/oleObject6.bin" ContentType="application/vnd.openxmlformats-officedocument.oleObject"/>
  <Override PartName="/ppt/notesSlides/notesSlide3.xml" ContentType="application/vnd.openxmlformats-officedocument.presentationml.notesSlide+xml"/>
  <Override PartName="/ppt/embeddings/oleObject19.bin" ContentType="application/vnd.openxmlformats-officedocument.oleObject"/>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oleObject26.bin" ContentType="application/vnd.openxmlformats-officedocument.oleObject"/>
  <Override PartName="/ppt/embeddings/oleObject25.bin" ContentType="application/vnd.openxmlformats-officedocument.oleObject"/>
  <Override PartName="/ppt/embeddings/oleObject5.bin" ContentType="application/vnd.openxmlformats-officedocument.oleObject"/>
  <Override PartName="/ppt/slides/slide63.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embeddings/oleObject23.bin" ContentType="application/vnd.openxmlformats-officedocument.oleObject"/>
  <Override PartName="/ppt/notesSlides/notesSlide5.xml" ContentType="application/vnd.openxmlformats-officedocument.presentationml.notesSlide+xml"/>
  <Override PartName="/ppt/slides/slide49.xml" ContentType="application/vnd.openxmlformats-officedocument.presentationml.slide+xml"/>
  <Override PartName="/ppt/embeddings/oleObject17.bin" ContentType="application/vnd.openxmlformats-officedocument.oleObject"/>
  <Override PartName="/ppt/slideLayouts/slideLayout1.xml" ContentType="application/vnd.openxmlformats-officedocument.presentationml.slideLayout+xml"/>
  <Override PartName="/ppt/embeddings/oleObject7.bin" ContentType="application/vnd.openxmlformats-officedocument.oleObject"/>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embeddings/oleObject12.bin" ContentType="application/vnd.openxmlformats-officedocument.oleObject"/>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embeddings/oleObject32.bin" ContentType="application/vnd.openxmlformats-officedocument.oleObject"/>
  <Override PartName="/ppt/slides/slide64.xml" ContentType="application/vnd.openxmlformats-officedocument.presentationml.slide+xml"/>
  <Override PartName="/ppt/embeddings/oleObject14.bin" ContentType="application/vnd.openxmlformats-officedocument.oleObject"/>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embeddings/oleObject21.bin" ContentType="application/vnd.openxmlformats-officedocument.oleObject"/>
  <Override PartName="/ppt/slides/slide8.xml" ContentType="application/vnd.openxmlformats-officedocument.presentationml.slide+xml"/>
  <Override PartName="/ppt/slides/slide15.xml" ContentType="application/vnd.openxmlformats-officedocument.presentationml.slide+xml"/>
  <Override PartName="/ppt/embeddings/oleObject30.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71"/>
  </p:notesMasterIdLst>
  <p:handoutMasterIdLst>
    <p:handoutMasterId r:id="rId72"/>
  </p:handoutMasterIdLst>
  <p:sldIdLst>
    <p:sldId id="302" r:id="rId2"/>
    <p:sldId id="373" r:id="rId3"/>
    <p:sldId id="307" r:id="rId4"/>
    <p:sldId id="397" r:id="rId5"/>
    <p:sldId id="308" r:id="rId6"/>
    <p:sldId id="309" r:id="rId7"/>
    <p:sldId id="375" r:id="rId8"/>
    <p:sldId id="310" r:id="rId9"/>
    <p:sldId id="383" r:id="rId10"/>
    <p:sldId id="377" r:id="rId11"/>
    <p:sldId id="378" r:id="rId12"/>
    <p:sldId id="379" r:id="rId13"/>
    <p:sldId id="376" r:id="rId14"/>
    <p:sldId id="380" r:id="rId15"/>
    <p:sldId id="398" r:id="rId16"/>
    <p:sldId id="381" r:id="rId17"/>
    <p:sldId id="382" r:id="rId18"/>
    <p:sldId id="386" r:id="rId19"/>
    <p:sldId id="368" r:id="rId20"/>
    <p:sldId id="369" r:id="rId21"/>
    <p:sldId id="384" r:id="rId22"/>
    <p:sldId id="385" r:id="rId23"/>
    <p:sldId id="331" r:id="rId24"/>
    <p:sldId id="332" r:id="rId25"/>
    <p:sldId id="333" r:id="rId26"/>
    <p:sldId id="334" r:id="rId27"/>
    <p:sldId id="357" r:id="rId28"/>
    <p:sldId id="393" r:id="rId29"/>
    <p:sldId id="394" r:id="rId30"/>
    <p:sldId id="401" r:id="rId31"/>
    <p:sldId id="371" r:id="rId32"/>
    <p:sldId id="370" r:id="rId33"/>
    <p:sldId id="387" r:id="rId34"/>
    <p:sldId id="312" r:id="rId35"/>
    <p:sldId id="395" r:id="rId36"/>
    <p:sldId id="318" r:id="rId37"/>
    <p:sldId id="399" r:id="rId38"/>
    <p:sldId id="346" r:id="rId39"/>
    <p:sldId id="345" r:id="rId40"/>
    <p:sldId id="388" r:id="rId41"/>
    <p:sldId id="389" r:id="rId42"/>
    <p:sldId id="407" r:id="rId43"/>
    <p:sldId id="408" r:id="rId44"/>
    <p:sldId id="409" r:id="rId45"/>
    <p:sldId id="410" r:id="rId46"/>
    <p:sldId id="390" r:id="rId47"/>
    <p:sldId id="391" r:id="rId48"/>
    <p:sldId id="402" r:id="rId49"/>
    <p:sldId id="403" r:id="rId50"/>
    <p:sldId id="405" r:id="rId51"/>
    <p:sldId id="406" r:id="rId52"/>
    <p:sldId id="360" r:id="rId53"/>
    <p:sldId id="358" r:id="rId54"/>
    <p:sldId id="361" r:id="rId55"/>
    <p:sldId id="362" r:id="rId56"/>
    <p:sldId id="392" r:id="rId57"/>
    <p:sldId id="347" r:id="rId58"/>
    <p:sldId id="348" r:id="rId59"/>
    <p:sldId id="349" r:id="rId60"/>
    <p:sldId id="350" r:id="rId61"/>
    <p:sldId id="351" r:id="rId62"/>
    <p:sldId id="396" r:id="rId63"/>
    <p:sldId id="352" r:id="rId64"/>
    <p:sldId id="353" r:id="rId65"/>
    <p:sldId id="354" r:id="rId66"/>
    <p:sldId id="355" r:id="rId67"/>
    <p:sldId id="356" r:id="rId68"/>
    <p:sldId id="411" r:id="rId69"/>
    <p:sldId id="364"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66FF66"/>
    <a:srgbClr val="008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206" autoAdjust="0"/>
    <p:restoredTop sz="90929"/>
  </p:normalViewPr>
  <p:slideViewPr>
    <p:cSldViewPr>
      <p:cViewPr varScale="1">
        <p:scale>
          <a:sx n="148" d="100"/>
          <a:sy n="148" d="100"/>
        </p:scale>
        <p:origin x="-9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presProps" Target="presProps.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tableStyles" Target="tableStyles.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notesMaster" Target="notesMasters/notesMaster1.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printerSettings" Target="printerSettings/printerSettings1.bin"/><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theme" Target="theme/theme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pict"/></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4.pict"/><Relationship Id="rId1" Type="http://schemas.openxmlformats.org/officeDocument/2006/relationships/image" Target="../media/image63.pict"/></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8.pict"/><Relationship Id="rId3" Type="http://schemas.openxmlformats.org/officeDocument/2006/relationships/image" Target="../media/image69.pict"/><Relationship Id="rId1" Type="http://schemas.openxmlformats.org/officeDocument/2006/relationships/image" Target="../media/image67.pict"/></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8.pict"/><Relationship Id="rId3" Type="http://schemas.openxmlformats.org/officeDocument/2006/relationships/image" Target="../media/image69.pict"/><Relationship Id="rId1" Type="http://schemas.openxmlformats.org/officeDocument/2006/relationships/image" Target="../media/image67.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2.pict"/></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4.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8.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8.pict"/><Relationship Id="rId1" Type="http://schemas.openxmlformats.org/officeDocument/2006/relationships/image" Target="../media/image80.pict"/></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pict"/><Relationship Id="rId3" Type="http://schemas.openxmlformats.org/officeDocument/2006/relationships/image" Target="../media/image38.pict"/><Relationship Id="rId1" Type="http://schemas.openxmlformats.org/officeDocument/2006/relationships/image" Target="../media/image36.pict"/></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pict"/><Relationship Id="rId1" Type="http://schemas.openxmlformats.org/officeDocument/2006/relationships/image" Target="../media/image39.pict"/></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pict"/><Relationship Id="rId3" Type="http://schemas.openxmlformats.org/officeDocument/2006/relationships/image" Target="../media/image41.pict"/><Relationship Id="rId1" Type="http://schemas.openxmlformats.org/officeDocument/2006/relationships/image" Target="../media/image39.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79A3CB-0363-2048-94C3-0B7379AA6F88}" type="datetimeFigureOut">
              <a:rPr lang="en-US" smtClean="0"/>
              <a:pPr/>
              <a:t>6/10/10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4D2776-1862-E242-B5AB-8FBD0888890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C6DB5E0-6984-424F-9F32-966E4F88DDBF}"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E6500-68E5-BF43-8A5D-0918A4C7DC07}" type="slidenum">
              <a:rPr lang="en-US"/>
              <a:pPr/>
              <a:t>1</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40313-EBFB-FE4D-B647-97971CD0ABC1}" type="slidenum">
              <a:rPr lang="en-US"/>
              <a:pPr/>
              <a:t>26</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38E12-E6D1-A44B-9247-4A24186FE2B1}" type="slidenum">
              <a:rPr lang="en-US"/>
              <a:pPr/>
              <a:t>34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4FEBC-800B-4642-BF3C-F1651EE9F122}" type="slidenum">
              <a:rPr lang="en-US"/>
              <a:pPr/>
              <a:t>36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D95A2-1DA7-6B44-BC4C-2A1BF2C746EF}" type="slidenum">
              <a:rPr lang="en-US"/>
              <a:pPr/>
              <a:t>38</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9531A-710A-5146-A422-2D83B14A6392}" type="slidenum">
              <a:rPr lang="en-US"/>
              <a:pPr/>
              <a:t>39</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733E7-0D83-7F46-A257-7963AB315D37}" type="slidenum">
              <a:rPr lang="en-US"/>
              <a:pPr/>
              <a:t>52</a:t>
            </a:fld>
            <a:endParaRPr lang="en-US"/>
          </a:p>
        </p:txBody>
      </p:sp>
      <p:sp>
        <p:nvSpPr>
          <p:cNvPr id="227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01079-A210-8443-A94D-E5F442B77279}" type="slidenum">
              <a:rPr lang="en-US"/>
              <a:pPr/>
              <a:t>57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1ACC6-29FE-394B-95EB-89982CA57361}" type="slidenum">
              <a:rPr lang="en-US"/>
              <a:pPr/>
              <a:t>58</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E6582-FB70-B342-AC33-785C892843E3}" type="slidenum">
              <a:rPr lang="en-US"/>
              <a:pPr/>
              <a:t>59</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7E14A-B79D-2749-97F4-9E27437F273F}" type="slidenum">
              <a:rPr lang="en-US"/>
              <a:pPr/>
              <a:t>60</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8AD32-4D21-1A4A-BB1B-932F251F285B}" type="slidenum">
              <a:rPr lang="en-US"/>
              <a:pPr/>
              <a:t>3</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E31CB-9107-3442-A873-F863A1AB8E12}" type="slidenum">
              <a:rPr lang="en-US"/>
              <a:pPr/>
              <a:t>61</a:t>
            </a:fld>
            <a:endParaRPr lang="en-US"/>
          </a:p>
        </p:txBody>
      </p:sp>
      <p:sp>
        <p:nvSpPr>
          <p:cNvPr id="217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7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8AD32-4D21-1A4A-BB1B-932F251F285B}" type="slidenum">
              <a:rPr lang="en-US"/>
              <a:pPr/>
              <a:t>4</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081DA-22A5-784B-A47A-CFE00BA01397}" type="slidenum">
              <a:rPr lang="en-US"/>
              <a:pPr/>
              <a:t>5</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6F146-0CB4-1049-A82F-BBDB3275AB9C}" type="slidenum">
              <a:rPr lang="en-US"/>
              <a:pPr/>
              <a:t>6</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2F518-8CAA-EC4D-8512-7C317BB51DE4}" type="slidenum">
              <a:rPr lang="en-US"/>
              <a:pPr/>
              <a:t>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38E39-0FCD-2246-ABC9-1D91EBA6EC77}" type="slidenum">
              <a:rPr lang="en-US"/>
              <a:pPr/>
              <a:t>23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219C3-9BC9-1C40-B143-6B8821307778}" type="slidenum">
              <a:rPr lang="en-US"/>
              <a:pPr/>
              <a:t>24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35DF1-D090-6F44-8FF3-29E45176A3E8}" type="slidenum">
              <a:rPr lang="en-US"/>
              <a:pPr/>
              <a:t>25</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5DF031F-5820-5C4B-BE79-191DD9DAA6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A135ABC-E991-094F-AD76-973F04007D6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036745A-85BB-7E4F-8522-03333C96096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ED718A1-D9DE-254A-BEB9-8E314E6B109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8BBC048-F3B9-854A-82FF-D42C549F348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9E0D52E-3CFF-A44A-BBE9-BFACBE9D9E4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0059414C-33BA-8040-B03A-C9D391DB86E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80C017A3-A672-864A-B1FC-4E0C4F9993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2888C73-9C9F-9347-BDF9-BF17DA96A29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696A99B-7C04-6341-9CD7-B352DE44FC4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4A9631F-F7B9-A54B-98A1-CA1D44801B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B5FACF7-B96D-8C40-9688-632AFEA87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2.bin"/><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3.bin"/><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4.bin"/><Relationship Id="rId5" Type="http://schemas.openxmlformats.org/officeDocument/2006/relationships/image" Target="../media/image28.png"/></Relationships>
</file>

<file path=ppt/slides/_rels/slide22.xml.rels><?xml version="1.0" encoding="UTF-8" standalone="yes"?>
<Relationships xmlns="http://schemas.openxmlformats.org/package/2006/relationships"><Relationship Id="rId6" Type="http://schemas.openxmlformats.org/officeDocument/2006/relationships/image" Target="../media/image33.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 Id="rId5"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3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vmlDrawing" Target="../drawings/vmlDrawing5.vml"/><Relationship Id="rId2" Type="http://schemas.openxmlformats.org/officeDocument/2006/relationships/slideLayout" Target="../slideLayouts/slideLayout1.xml"/><Relationship Id="rId3" Type="http://schemas.openxmlformats.org/officeDocument/2006/relationships/notesSlide" Target="../notesSlides/notesSlide10.xml"/><Relationship Id="rId5"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4" Type="http://schemas.openxmlformats.org/officeDocument/2006/relationships/oleObject" Target="../embeddings/oleObject7.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6.bin"/><Relationship Id="rId5"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4" Type="http://schemas.openxmlformats.org/officeDocument/2006/relationships/oleObject" Target="../embeddings/oleObject10.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4" Type="http://schemas.openxmlformats.org/officeDocument/2006/relationships/oleObject" Target="../embeddings/oleObject12.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11.bin"/><Relationship Id="rId5"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6" Type="http://schemas.openxmlformats.org/officeDocument/2006/relationships/oleObject" Target="../embeddings/oleObject14.bin"/><Relationship Id="rId4" Type="http://schemas.openxmlformats.org/officeDocument/2006/relationships/hyperlink" Target="http://www.bom.gov.au/bmrc/wefor/staff/eee/verif/ReliabilityDiagram.gif" TargetMode="External"/><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44.png"/><Relationship Id="rId5" Type="http://schemas.openxmlformats.org/officeDocument/2006/relationships/hyperlink" Target="http://www.bom.gov.au/bmrc/wefor/staff/eee/verif/verif_web_page.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15.bin"/><Relationship Id="rId1" Type="http://schemas.openxmlformats.org/officeDocument/2006/relationships/vmlDrawing" Target="../drawings/vmlDrawing10.v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16.bin"/><Relationship Id="rId1" Type="http://schemas.openxmlformats.org/officeDocument/2006/relationships/vmlDrawing" Target="../drawings/vmlDrawing11.vml"/></Relationships>
</file>

<file path=ppt/slides/_rels/slide38.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notesSlide" Target="../notesSlides/notesSlide13.xml"/><Relationship Id="rId5"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oleObject" Target="../embeddings/oleObject18.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57.png"/></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3"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5" Type="http://schemas.openxmlformats.org/officeDocument/2006/relationships/image" Target="../media/image5.png"/></Relationships>
</file>

<file path=ppt/slides/_rels/slide50.xml.rels><?xml version="1.0" encoding="UTF-8" standalone="yes"?>
<Relationships xmlns="http://schemas.openxmlformats.org/package/2006/relationships"><Relationship Id="rId4" Type="http://schemas.openxmlformats.org/officeDocument/2006/relationships/oleObject" Target="../embeddings/oleObject20.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6" Type="http://schemas.openxmlformats.org/officeDocument/2006/relationships/image" Target="../media/image70.png"/><Relationship Id="rId4" Type="http://schemas.openxmlformats.org/officeDocument/2006/relationships/oleObject" Target="../embeddings/oleObject22.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21.bin"/><Relationship Id="rId5" Type="http://schemas.openxmlformats.org/officeDocument/2006/relationships/oleObject" Target="../embeddings/oleObject23.bin"/></Relationships>
</file>

<file path=ppt/slides/_rels/slide54.xml.rels><?xml version="1.0" encoding="UTF-8" standalone="yes"?>
<Relationships xmlns="http://schemas.openxmlformats.org/package/2006/relationships"><Relationship Id="rId6" Type="http://schemas.openxmlformats.org/officeDocument/2006/relationships/oleObject" Target="../embeddings/oleObject26.bin"/><Relationship Id="rId4" Type="http://schemas.openxmlformats.org/officeDocument/2006/relationships/oleObject" Target="../embeddings/oleObject24.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71.png"/><Relationship Id="rId5" Type="http://schemas.openxmlformats.org/officeDocument/2006/relationships/oleObject" Target="../embeddings/oleObject25.bin"/></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27.bin"/><Relationship Id="rId1" Type="http://schemas.openxmlformats.org/officeDocument/2006/relationships/vmlDrawing" Target="../drawings/vmlDrawing17.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image" Target="../media/image75.png"/><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notesSlide" Target="../notesSlides/notesSlide17.xml"/><Relationship Id="rId5" Type="http://schemas.openxmlformats.org/officeDocument/2006/relationships/oleObject" Target="../embeddings/oleObject2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5"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7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4" Type="http://schemas.openxmlformats.org/officeDocument/2006/relationships/oleObject" Target="../embeddings/oleObject29.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79.png"/></Relationships>
</file>

<file path=ppt/slides/_rels/slide65.xml.rels><?xml version="1.0" encoding="UTF-8" standalone="yes"?>
<Relationships xmlns="http://schemas.openxmlformats.org/package/2006/relationships"><Relationship Id="rId4" Type="http://schemas.openxmlformats.org/officeDocument/2006/relationships/oleObject" Target="../embeddings/oleObject30.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image" Target="../media/image79.png"/><Relationship Id="rId5" Type="http://schemas.openxmlformats.org/officeDocument/2006/relationships/oleObject" Target="../embeddings/oleObject31.bin"/></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32.bin"/><Relationship Id="rId1" Type="http://schemas.openxmlformats.org/officeDocument/2006/relationships/vmlDrawing" Target="../drawings/vmlDrawing21.vml"/></Relationships>
</file>

<file path=ppt/slides/_rels/slide6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tinyurl.com/y97c74" TargetMode="External"/><Relationship Id="rId3" Type="http://schemas.openxmlformats.org/officeDocument/2006/relationships/hyperlink" Target="http://tinyurl.com/kxtc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1.bin"/><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8600" y="2895600"/>
            <a:ext cx="8686800" cy="1143000"/>
          </a:xfrm>
        </p:spPr>
        <p:txBody>
          <a:bodyPr/>
          <a:lstStyle/>
          <a:p>
            <a:r>
              <a:rPr lang="en-US" dirty="0"/>
              <a:t>Common verification methods</a:t>
            </a:r>
            <a:r>
              <a:rPr lang="en-US" dirty="0" smtClean="0"/>
              <a:t> </a:t>
            </a:r>
            <a:br>
              <a:rPr lang="en-US" dirty="0" smtClean="0"/>
            </a:br>
            <a:r>
              <a:rPr lang="en-US" dirty="0" smtClean="0"/>
              <a:t>for ensemble forecasts, and</a:t>
            </a:r>
            <a:br>
              <a:rPr lang="en-US" dirty="0" smtClean="0"/>
            </a:br>
            <a:r>
              <a:rPr lang="en-US" dirty="0" smtClean="0"/>
              <a:t>how to apply them properly</a:t>
            </a:r>
            <a:endParaRPr lang="en-US" sz="4800" dirty="0"/>
          </a:p>
        </p:txBody>
      </p:sp>
      <p:sp>
        <p:nvSpPr>
          <p:cNvPr id="77827" name="Rectangle 3"/>
          <p:cNvSpPr>
            <a:spLocks noGrp="1" noChangeArrowheads="1"/>
          </p:cNvSpPr>
          <p:nvPr>
            <p:ph type="subTitle" idx="1"/>
          </p:nvPr>
        </p:nvSpPr>
        <p:spPr>
          <a:xfrm>
            <a:off x="152400" y="4800600"/>
            <a:ext cx="8686800" cy="1752600"/>
          </a:xfrm>
        </p:spPr>
        <p:txBody>
          <a:bodyPr/>
          <a:lstStyle/>
          <a:p>
            <a:r>
              <a:rPr lang="en-US" sz="2800" dirty="0">
                <a:solidFill>
                  <a:schemeClr val="bg2"/>
                </a:solidFill>
              </a:rPr>
              <a:t>Tom Hamill</a:t>
            </a:r>
          </a:p>
          <a:p>
            <a:r>
              <a:rPr lang="en-US" sz="2400" i="1" dirty="0">
                <a:solidFill>
                  <a:schemeClr val="bg2"/>
                </a:solidFill>
              </a:rPr>
              <a:t>NOAA Earth System Research Lab, </a:t>
            </a:r>
          </a:p>
          <a:p>
            <a:r>
              <a:rPr lang="en-US" sz="2400" i="1" dirty="0">
                <a:solidFill>
                  <a:schemeClr val="bg2"/>
                </a:solidFill>
              </a:rPr>
              <a:t>Physical Sciences Division, Boulder, CO</a:t>
            </a:r>
            <a:endParaRPr lang="en-US" sz="2400" dirty="0">
              <a:solidFill>
                <a:schemeClr val="bg2"/>
              </a:solidFill>
            </a:endParaRPr>
          </a:p>
          <a:p>
            <a:r>
              <a:rPr lang="en-US" sz="2400" dirty="0" err="1">
                <a:solidFill>
                  <a:schemeClr val="bg2"/>
                </a:solidFill>
              </a:rPr>
              <a:t>tom.hamill@noaa.gov</a:t>
            </a:r>
            <a:endParaRPr lang="en-US" sz="2800" dirty="0">
              <a:solidFill>
                <a:schemeClr val="bg2"/>
              </a:solidFill>
            </a:endParaRPr>
          </a:p>
        </p:txBody>
      </p:sp>
      <p:pic>
        <p:nvPicPr>
          <p:cNvPr id="77828" name="Picture 4" descr="good_noaa_logo"/>
          <p:cNvPicPr>
            <a:picLocks noChangeAspect="1" noChangeArrowheads="1"/>
          </p:cNvPicPr>
          <p:nvPr/>
        </p:nvPicPr>
        <p:blipFill>
          <a:blip r:embed="rId3"/>
          <a:srcRect/>
          <a:stretch>
            <a:fillRect/>
          </a:stretch>
        </p:blipFill>
        <p:spPr bwMode="auto">
          <a:xfrm>
            <a:off x="228600" y="152400"/>
            <a:ext cx="2036763" cy="2057400"/>
          </a:xfrm>
          <a:prstGeom prst="rect">
            <a:avLst/>
          </a:prstGeom>
          <a:noFill/>
        </p:spPr>
      </p:pic>
      <p:pic>
        <p:nvPicPr>
          <p:cNvPr id="77829" name="Picture 5" descr="dsrc_globe"/>
          <p:cNvPicPr>
            <a:picLocks noChangeAspect="1" noChangeArrowheads="1"/>
          </p:cNvPicPr>
          <p:nvPr/>
        </p:nvPicPr>
        <p:blipFill>
          <a:blip r:embed="rId4"/>
          <a:srcRect/>
          <a:stretch>
            <a:fillRect/>
          </a:stretch>
        </p:blipFill>
        <p:spPr bwMode="auto">
          <a:xfrm>
            <a:off x="5943600" y="228600"/>
            <a:ext cx="3048000" cy="2122488"/>
          </a:xfrm>
          <a:prstGeom prst="rect">
            <a:avLst/>
          </a:prstGeom>
          <a:noFill/>
        </p:spPr>
      </p:pic>
      <p:sp>
        <p:nvSpPr>
          <p:cNvPr id="77830" name="Rectangle 6"/>
          <p:cNvSpPr>
            <a:spLocks noChangeArrowheads="1"/>
          </p:cNvSpPr>
          <p:nvPr/>
        </p:nvSpPr>
        <p:spPr bwMode="auto">
          <a:xfrm>
            <a:off x="7543800" y="228600"/>
            <a:ext cx="1370013" cy="396875"/>
          </a:xfrm>
          <a:prstGeom prst="rect">
            <a:avLst/>
          </a:prstGeom>
          <a:noFill/>
          <a:ln w="9525">
            <a:noFill/>
            <a:miter lim="800000"/>
            <a:headEnd/>
            <a:tailEnd/>
          </a:ln>
        </p:spPr>
        <p:txBody>
          <a:bodyPr wrap="none">
            <a:prstTxWarp prst="textNoShape">
              <a:avLst/>
            </a:prstTxWarp>
            <a:spAutoFit/>
          </a:bodyPr>
          <a:lstStyle/>
          <a:p>
            <a:r>
              <a:rPr lang="en-US" sz="1000">
                <a:solidFill>
                  <a:srgbClr val="AD7A3A"/>
                </a:solidFill>
              </a:rPr>
              <a:t>NOAA Earth System</a:t>
            </a:r>
          </a:p>
          <a:p>
            <a:r>
              <a:rPr lang="en-US" sz="1000">
                <a:solidFill>
                  <a:srgbClr val="AD7A3A"/>
                </a:solidFill>
              </a:rPr>
              <a:t>Research Laboratory</a:t>
            </a:r>
            <a:endParaRPr lang="en-US" sz="1200"/>
          </a:p>
        </p:txBody>
      </p:sp>
      <p:sp>
        <p:nvSpPr>
          <p:cNvPr id="9" name="Slide Number Placeholder 8"/>
          <p:cNvSpPr>
            <a:spLocks noGrp="1"/>
          </p:cNvSpPr>
          <p:nvPr>
            <p:ph type="sldNum" sz="quarter" idx="12"/>
          </p:nvPr>
        </p:nvSpPr>
        <p:spPr/>
        <p:txBody>
          <a:bodyPr/>
          <a:lstStyle/>
          <a:p>
            <a:fld id="{B5DF031F-5820-5C4B-BE79-191DD9DAA68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r>
              <a:rPr lang="en-US" dirty="0" smtClean="0"/>
              <a:t>Issues in using rank histograms</a:t>
            </a:r>
            <a:endParaRPr lang="en-US" dirty="0"/>
          </a:p>
        </p:txBody>
      </p:sp>
      <p:sp>
        <p:nvSpPr>
          <p:cNvPr id="3" name="Content Placeholder 2"/>
          <p:cNvSpPr>
            <a:spLocks noGrp="1"/>
          </p:cNvSpPr>
          <p:nvPr>
            <p:ph idx="1"/>
          </p:nvPr>
        </p:nvSpPr>
        <p:spPr>
          <a:xfrm>
            <a:off x="838200" y="1219200"/>
            <a:ext cx="7467600" cy="1143000"/>
          </a:xfrm>
        </p:spPr>
        <p:txBody>
          <a:bodyPr/>
          <a:lstStyle/>
          <a:p>
            <a:pPr>
              <a:buNone/>
            </a:pPr>
            <a:r>
              <a:rPr lang="en-US" sz="2800" dirty="0" smtClean="0"/>
              <a:t>(1) Flat rank histograms can be created from combinations of </a:t>
            </a:r>
            <a:r>
              <a:rPr lang="en-US" sz="2800" dirty="0" err="1" smtClean="0"/>
              <a:t>uncalibrated</a:t>
            </a:r>
            <a:r>
              <a:rPr lang="en-US" sz="2800" dirty="0" smtClean="0"/>
              <a:t> ensembles.</a:t>
            </a:r>
            <a:endParaRPr lang="en-US" sz="2800"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10</a:t>
            </a:fld>
            <a:endParaRPr lang="en-US"/>
          </a:p>
        </p:txBody>
      </p:sp>
      <p:pic>
        <p:nvPicPr>
          <p:cNvPr id="5" name="Picture 4" descr="Picture 3.png"/>
          <p:cNvPicPr>
            <a:picLocks noChangeAspect="1"/>
          </p:cNvPicPr>
          <p:nvPr/>
        </p:nvPicPr>
        <p:blipFill>
          <a:blip r:embed="rId2"/>
          <a:stretch>
            <a:fillRect/>
          </a:stretch>
        </p:blipFill>
        <p:spPr>
          <a:xfrm>
            <a:off x="4343400" y="2438400"/>
            <a:ext cx="3355608" cy="3429000"/>
          </a:xfrm>
          <a:prstGeom prst="rect">
            <a:avLst/>
          </a:prstGeom>
        </p:spPr>
      </p:pic>
      <p:pic>
        <p:nvPicPr>
          <p:cNvPr id="6" name="Picture 5" descr="Picture 2.png"/>
          <p:cNvPicPr>
            <a:picLocks noChangeAspect="1"/>
          </p:cNvPicPr>
          <p:nvPr/>
        </p:nvPicPr>
        <p:blipFill>
          <a:blip r:embed="rId3"/>
          <a:stretch>
            <a:fillRect/>
          </a:stretch>
        </p:blipFill>
        <p:spPr>
          <a:xfrm>
            <a:off x="1066800" y="2362200"/>
            <a:ext cx="3122140" cy="3505200"/>
          </a:xfrm>
          <a:prstGeom prst="rect">
            <a:avLst/>
          </a:prstGeom>
        </p:spPr>
      </p:pic>
      <p:sp>
        <p:nvSpPr>
          <p:cNvPr id="7" name="TextBox 6"/>
          <p:cNvSpPr txBox="1"/>
          <p:nvPr/>
        </p:nvSpPr>
        <p:spPr>
          <a:xfrm>
            <a:off x="685800" y="5867400"/>
            <a:ext cx="7467600" cy="646331"/>
          </a:xfrm>
          <a:prstGeom prst="rect">
            <a:avLst/>
          </a:prstGeom>
          <a:noFill/>
        </p:spPr>
        <p:txBody>
          <a:bodyPr wrap="square" rtlCol="0">
            <a:spAutoFit/>
          </a:bodyPr>
          <a:lstStyle/>
          <a:p>
            <a:r>
              <a:rPr lang="en-US" sz="1800" dirty="0" smtClean="0"/>
              <a:t>Lesson: you only be confident you have reliability if you see flatness of rank histogram having sliced the data many different ways.</a:t>
            </a:r>
            <a:endParaRPr lang="en-US" sz="1800" dirty="0"/>
          </a:p>
        </p:txBody>
      </p:sp>
      <p:sp>
        <p:nvSpPr>
          <p:cNvPr id="8" name="TextBox 7"/>
          <p:cNvSpPr txBox="1"/>
          <p:nvPr/>
        </p:nvSpPr>
        <p:spPr>
          <a:xfrm>
            <a:off x="0" y="6596390"/>
            <a:ext cx="1979653" cy="261610"/>
          </a:xfrm>
          <a:prstGeom prst="rect">
            <a:avLst/>
          </a:prstGeom>
          <a:noFill/>
        </p:spPr>
        <p:txBody>
          <a:bodyPr wrap="none" rtlCol="0">
            <a:spAutoFit/>
          </a:bodyPr>
          <a:lstStyle/>
          <a:p>
            <a:r>
              <a:rPr lang="en-US" sz="1100" dirty="0" smtClean="0"/>
              <a:t>Ref: Hamill, MWR, Mar 2001</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r>
              <a:rPr lang="en-US" dirty="0" smtClean="0"/>
              <a:t>Issues in using rank histograms</a:t>
            </a:r>
            <a:endParaRPr lang="en-US" dirty="0"/>
          </a:p>
        </p:txBody>
      </p:sp>
      <p:sp>
        <p:nvSpPr>
          <p:cNvPr id="3" name="Content Placeholder 2"/>
          <p:cNvSpPr>
            <a:spLocks noGrp="1"/>
          </p:cNvSpPr>
          <p:nvPr>
            <p:ph idx="1"/>
          </p:nvPr>
        </p:nvSpPr>
        <p:spPr>
          <a:xfrm>
            <a:off x="762000" y="1295400"/>
            <a:ext cx="7924800" cy="1066800"/>
          </a:xfrm>
        </p:spPr>
        <p:txBody>
          <a:bodyPr/>
          <a:lstStyle/>
          <a:p>
            <a:pPr>
              <a:buNone/>
            </a:pPr>
            <a:r>
              <a:rPr lang="en-US" sz="2800" dirty="0" smtClean="0"/>
              <a:t>(2) Same rank histogram shape may result from ensembles with different deficiencies</a:t>
            </a:r>
            <a:endParaRPr lang="en-US" sz="2800"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11</a:t>
            </a:fld>
            <a:endParaRPr lang="en-US"/>
          </a:p>
        </p:txBody>
      </p:sp>
      <p:pic>
        <p:nvPicPr>
          <p:cNvPr id="7" name="Picture 6" descr="Picture 4.png"/>
          <p:cNvPicPr>
            <a:picLocks noChangeAspect="1"/>
          </p:cNvPicPr>
          <p:nvPr/>
        </p:nvPicPr>
        <p:blipFill>
          <a:blip r:embed="rId2"/>
          <a:stretch>
            <a:fillRect/>
          </a:stretch>
        </p:blipFill>
        <p:spPr>
          <a:xfrm>
            <a:off x="2286000" y="2286000"/>
            <a:ext cx="4331855" cy="4572000"/>
          </a:xfrm>
          <a:prstGeom prst="rect">
            <a:avLst/>
          </a:prstGeom>
        </p:spPr>
      </p:pic>
      <p:sp>
        <p:nvSpPr>
          <p:cNvPr id="8" name="TextBox 7"/>
          <p:cNvSpPr txBox="1"/>
          <p:nvPr/>
        </p:nvSpPr>
        <p:spPr>
          <a:xfrm>
            <a:off x="76200" y="6581001"/>
            <a:ext cx="749199" cy="276999"/>
          </a:xfrm>
          <a:prstGeom prst="rect">
            <a:avLst/>
          </a:prstGeom>
          <a:noFill/>
        </p:spPr>
        <p:txBody>
          <a:bodyPr wrap="none" rtlCol="0">
            <a:spAutoFit/>
          </a:bodyPr>
          <a:lstStyle/>
          <a:p>
            <a:r>
              <a:rPr lang="en-US" sz="1200" dirty="0" smtClean="0"/>
              <a:t>Ref: ibid</a:t>
            </a:r>
            <a:endParaRPr lang="en-US" sz="1200" dirty="0"/>
          </a:p>
        </p:txBody>
      </p:sp>
      <p:sp>
        <p:nvSpPr>
          <p:cNvPr id="9" name="TextBox 8"/>
          <p:cNvSpPr txBox="1"/>
          <p:nvPr/>
        </p:nvSpPr>
        <p:spPr>
          <a:xfrm>
            <a:off x="381000" y="2514600"/>
            <a:ext cx="1813905" cy="2308324"/>
          </a:xfrm>
          <a:prstGeom prst="rect">
            <a:avLst/>
          </a:prstGeom>
          <a:noFill/>
        </p:spPr>
        <p:txBody>
          <a:bodyPr wrap="none" rtlCol="0">
            <a:spAutoFit/>
          </a:bodyPr>
          <a:lstStyle/>
          <a:p>
            <a:r>
              <a:rPr lang="en-US" sz="1800" dirty="0" smtClean="0"/>
              <a:t>Here, half of </a:t>
            </a:r>
          </a:p>
          <a:p>
            <a:r>
              <a:rPr lang="en-US" sz="1800" dirty="0" smtClean="0"/>
              <a:t>ensemble </a:t>
            </a:r>
          </a:p>
          <a:p>
            <a:r>
              <a:rPr lang="en-US" sz="1800" dirty="0" smtClean="0"/>
              <a:t>members </a:t>
            </a:r>
          </a:p>
          <a:p>
            <a:r>
              <a:rPr lang="en-US" sz="1800" dirty="0" smtClean="0"/>
              <a:t>from low-biased</a:t>
            </a:r>
          </a:p>
          <a:p>
            <a:r>
              <a:rPr lang="en-US" sz="1800" dirty="0" smtClean="0"/>
              <a:t>distribution,</a:t>
            </a:r>
            <a:br>
              <a:rPr lang="en-US" sz="1800" dirty="0" smtClean="0"/>
            </a:br>
            <a:r>
              <a:rPr lang="en-US" sz="1800" dirty="0" smtClean="0"/>
              <a:t>half from</a:t>
            </a:r>
          </a:p>
          <a:p>
            <a:r>
              <a:rPr lang="en-US" sz="1800" dirty="0" smtClean="0"/>
              <a:t>high-biased</a:t>
            </a:r>
          </a:p>
          <a:p>
            <a:r>
              <a:rPr lang="en-US" sz="1800" dirty="0" smtClean="0"/>
              <a:t>distribution</a:t>
            </a:r>
            <a:endParaRPr lang="en-US" sz="1800" dirty="0"/>
          </a:p>
        </p:txBody>
      </p:sp>
      <p:sp>
        <p:nvSpPr>
          <p:cNvPr id="10" name="TextBox 9"/>
          <p:cNvSpPr txBox="1"/>
          <p:nvPr/>
        </p:nvSpPr>
        <p:spPr>
          <a:xfrm>
            <a:off x="7010400" y="2743200"/>
            <a:ext cx="1672453" cy="1477328"/>
          </a:xfrm>
          <a:prstGeom prst="rect">
            <a:avLst/>
          </a:prstGeom>
          <a:noFill/>
        </p:spPr>
        <p:txBody>
          <a:bodyPr wrap="none" rtlCol="0">
            <a:spAutoFit/>
          </a:bodyPr>
          <a:lstStyle/>
          <a:p>
            <a:r>
              <a:rPr lang="en-US" sz="1800" dirty="0" smtClean="0"/>
              <a:t>Here, all of </a:t>
            </a:r>
          </a:p>
          <a:p>
            <a:r>
              <a:rPr lang="en-US" sz="1800" dirty="0" smtClean="0"/>
              <a:t>ensemble </a:t>
            </a:r>
          </a:p>
          <a:p>
            <a:r>
              <a:rPr lang="en-US" sz="1800" dirty="0" smtClean="0"/>
              <a:t>members from </a:t>
            </a:r>
          </a:p>
          <a:p>
            <a:r>
              <a:rPr lang="en-US" sz="1800" dirty="0" smtClean="0"/>
              <a:t>under-spread</a:t>
            </a:r>
          </a:p>
          <a:p>
            <a:r>
              <a:rPr lang="en-US" sz="1800" dirty="0" smtClean="0"/>
              <a:t>distribution.</a:t>
            </a:r>
            <a:endParaRPr lang="en-US" dirty="0"/>
          </a:p>
        </p:txBody>
      </p:sp>
      <p:cxnSp>
        <p:nvCxnSpPr>
          <p:cNvPr id="12" name="Straight Arrow Connector 11"/>
          <p:cNvCxnSpPr/>
          <p:nvPr/>
        </p:nvCxnSpPr>
        <p:spPr bwMode="auto">
          <a:xfrm>
            <a:off x="1828800" y="3048000"/>
            <a:ext cx="685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6553200" y="2971800"/>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r>
              <a:rPr lang="en-US" dirty="0" smtClean="0"/>
              <a:t>Issues in using rank histograms</a:t>
            </a:r>
            <a:endParaRPr lang="en-US" dirty="0"/>
          </a:p>
        </p:txBody>
      </p:sp>
      <p:sp>
        <p:nvSpPr>
          <p:cNvPr id="3" name="Content Placeholder 2"/>
          <p:cNvSpPr>
            <a:spLocks noGrp="1"/>
          </p:cNvSpPr>
          <p:nvPr>
            <p:ph idx="1"/>
          </p:nvPr>
        </p:nvSpPr>
        <p:spPr>
          <a:xfrm>
            <a:off x="381000" y="1371600"/>
            <a:ext cx="8458200" cy="1066800"/>
          </a:xfrm>
        </p:spPr>
        <p:txBody>
          <a:bodyPr/>
          <a:lstStyle/>
          <a:p>
            <a:pPr>
              <a:buNone/>
            </a:pPr>
            <a:r>
              <a:rPr lang="en-US" sz="2400" dirty="0" smtClean="0"/>
              <a:t>(3) Evaluating ensemble relative to observations with errors distorts shape of rank histograms.</a:t>
            </a:r>
            <a:endParaRPr lang="en-US" sz="2400"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12</a:t>
            </a:fld>
            <a:endParaRPr lang="en-US"/>
          </a:p>
        </p:txBody>
      </p:sp>
      <p:pic>
        <p:nvPicPr>
          <p:cNvPr id="6" name="Picture 5" descr="Picture 7.png"/>
          <p:cNvPicPr>
            <a:picLocks noChangeAspect="1"/>
          </p:cNvPicPr>
          <p:nvPr/>
        </p:nvPicPr>
        <p:blipFill>
          <a:blip r:embed="rId2"/>
          <a:stretch>
            <a:fillRect/>
          </a:stretch>
        </p:blipFill>
        <p:spPr>
          <a:xfrm>
            <a:off x="5562600" y="2438400"/>
            <a:ext cx="2778440" cy="2819400"/>
          </a:xfrm>
          <a:prstGeom prst="rect">
            <a:avLst/>
          </a:prstGeom>
        </p:spPr>
      </p:pic>
      <p:pic>
        <p:nvPicPr>
          <p:cNvPr id="8" name="Picture 7" descr="Picture 6.png"/>
          <p:cNvPicPr>
            <a:picLocks noChangeAspect="1"/>
          </p:cNvPicPr>
          <p:nvPr/>
        </p:nvPicPr>
        <p:blipFill>
          <a:blip r:embed="rId3"/>
          <a:stretch>
            <a:fillRect/>
          </a:stretch>
        </p:blipFill>
        <p:spPr>
          <a:xfrm>
            <a:off x="3017034" y="2438400"/>
            <a:ext cx="2694846" cy="2600526"/>
          </a:xfrm>
          <a:prstGeom prst="rect">
            <a:avLst/>
          </a:prstGeom>
        </p:spPr>
      </p:pic>
      <p:pic>
        <p:nvPicPr>
          <p:cNvPr id="9" name="Picture 8" descr="Picture 5.png"/>
          <p:cNvPicPr>
            <a:picLocks noChangeAspect="1"/>
          </p:cNvPicPr>
          <p:nvPr/>
        </p:nvPicPr>
        <p:blipFill>
          <a:blip r:embed="rId4"/>
          <a:stretch>
            <a:fillRect/>
          </a:stretch>
        </p:blipFill>
        <p:spPr>
          <a:xfrm>
            <a:off x="502434" y="2362200"/>
            <a:ext cx="2737874" cy="2670439"/>
          </a:xfrm>
          <a:prstGeom prst="rect">
            <a:avLst/>
          </a:prstGeom>
        </p:spPr>
      </p:pic>
      <p:sp>
        <p:nvSpPr>
          <p:cNvPr id="10" name="TextBox 9"/>
          <p:cNvSpPr txBox="1"/>
          <p:nvPr/>
        </p:nvSpPr>
        <p:spPr>
          <a:xfrm>
            <a:off x="685800" y="5410200"/>
            <a:ext cx="7597803" cy="707886"/>
          </a:xfrm>
          <a:prstGeom prst="rect">
            <a:avLst/>
          </a:prstGeom>
          <a:noFill/>
        </p:spPr>
        <p:txBody>
          <a:bodyPr wrap="none" rtlCol="0">
            <a:spAutoFit/>
          </a:bodyPr>
          <a:lstStyle/>
          <a:p>
            <a:r>
              <a:rPr lang="en-US" sz="2000" dirty="0" smtClean="0"/>
              <a:t>A solution of sorts is to dress every ensemble member with</a:t>
            </a:r>
          </a:p>
          <a:p>
            <a:r>
              <a:rPr lang="en-US" sz="2000" dirty="0" smtClean="0"/>
              <a:t>a random sample of noise, consistent with the observation errors.</a:t>
            </a:r>
            <a:endParaRPr lang="en-US" sz="2000" dirty="0"/>
          </a:p>
        </p:txBody>
      </p:sp>
      <p:sp>
        <p:nvSpPr>
          <p:cNvPr id="11" name="TextBox 10"/>
          <p:cNvSpPr txBox="1"/>
          <p:nvPr/>
        </p:nvSpPr>
        <p:spPr>
          <a:xfrm>
            <a:off x="0" y="6581001"/>
            <a:ext cx="791954" cy="276999"/>
          </a:xfrm>
          <a:prstGeom prst="rect">
            <a:avLst/>
          </a:prstGeom>
          <a:noFill/>
        </p:spPr>
        <p:txBody>
          <a:bodyPr wrap="none" rtlCol="0">
            <a:spAutoFit/>
          </a:bodyPr>
          <a:lstStyle/>
          <a:p>
            <a:r>
              <a:rPr lang="en-US" sz="1200" dirty="0" smtClean="0"/>
              <a:t>Ref: ibid.</a:t>
            </a:r>
            <a:endParaRPr lang="en-US" sz="1200" dirty="0"/>
          </a:p>
        </p:txBody>
      </p:sp>
      <p:sp>
        <p:nvSpPr>
          <p:cNvPr id="12" name="TextBox 11"/>
          <p:cNvSpPr txBox="1"/>
          <p:nvPr/>
        </p:nvSpPr>
        <p:spPr>
          <a:xfrm>
            <a:off x="1600200" y="2895600"/>
            <a:ext cx="1377300" cy="307777"/>
          </a:xfrm>
          <a:prstGeom prst="rect">
            <a:avLst/>
          </a:prstGeom>
          <a:noFill/>
        </p:spPr>
        <p:txBody>
          <a:bodyPr wrap="none" rtlCol="0">
            <a:spAutoFit/>
          </a:bodyPr>
          <a:lstStyle/>
          <a:p>
            <a:r>
              <a:rPr lang="en-US" sz="1400" dirty="0" smtClean="0"/>
              <a:t>small </a:t>
            </a:r>
            <a:r>
              <a:rPr lang="en-US" sz="1400" dirty="0" err="1" smtClean="0"/>
              <a:t>obs</a:t>
            </a:r>
            <a:r>
              <a:rPr lang="en-US" sz="1400" dirty="0" smtClean="0"/>
              <a:t> error</a:t>
            </a:r>
            <a:endParaRPr lang="en-US" sz="1400" dirty="0"/>
          </a:p>
        </p:txBody>
      </p:sp>
      <p:sp>
        <p:nvSpPr>
          <p:cNvPr id="13" name="TextBox 12"/>
          <p:cNvSpPr txBox="1"/>
          <p:nvPr/>
        </p:nvSpPr>
        <p:spPr>
          <a:xfrm>
            <a:off x="4267200" y="2895600"/>
            <a:ext cx="903074" cy="523220"/>
          </a:xfrm>
          <a:prstGeom prst="rect">
            <a:avLst/>
          </a:prstGeom>
          <a:noFill/>
        </p:spPr>
        <p:txBody>
          <a:bodyPr wrap="none" rtlCol="0">
            <a:spAutoFit/>
          </a:bodyPr>
          <a:lstStyle/>
          <a:p>
            <a:r>
              <a:rPr lang="en-US" sz="1400" dirty="0" smtClean="0"/>
              <a:t>medium </a:t>
            </a:r>
          </a:p>
          <a:p>
            <a:r>
              <a:rPr lang="en-US" sz="1400" dirty="0" err="1" smtClean="0"/>
              <a:t>obs</a:t>
            </a:r>
            <a:r>
              <a:rPr lang="en-US" sz="1400" dirty="0" smtClean="0"/>
              <a:t> error</a:t>
            </a:r>
            <a:endParaRPr lang="en-US" sz="1400" dirty="0"/>
          </a:p>
        </p:txBody>
      </p:sp>
      <p:sp>
        <p:nvSpPr>
          <p:cNvPr id="14" name="TextBox 13"/>
          <p:cNvSpPr txBox="1"/>
          <p:nvPr/>
        </p:nvSpPr>
        <p:spPr>
          <a:xfrm>
            <a:off x="6781800" y="2895600"/>
            <a:ext cx="1352178" cy="307777"/>
          </a:xfrm>
          <a:prstGeom prst="rect">
            <a:avLst/>
          </a:prstGeom>
          <a:noFill/>
        </p:spPr>
        <p:txBody>
          <a:bodyPr wrap="none" rtlCol="0">
            <a:spAutoFit/>
          </a:bodyPr>
          <a:lstStyle/>
          <a:p>
            <a:r>
              <a:rPr lang="en-US" sz="1400" dirty="0" smtClean="0"/>
              <a:t>large </a:t>
            </a:r>
            <a:r>
              <a:rPr lang="en-US" sz="1400" dirty="0" err="1" smtClean="0"/>
              <a:t>obs</a:t>
            </a:r>
            <a:r>
              <a:rPr lang="en-US" sz="1400" dirty="0" smtClean="0"/>
              <a:t> error</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Rank histogram shapes under “location” and “scale” errors</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13</a:t>
            </a:fld>
            <a:endParaRPr lang="en-US"/>
          </a:p>
        </p:txBody>
      </p:sp>
      <p:pic>
        <p:nvPicPr>
          <p:cNvPr id="7" name="Picture 6" descr="Picture 8.png"/>
          <p:cNvPicPr>
            <a:picLocks noChangeAspect="1"/>
          </p:cNvPicPr>
          <p:nvPr/>
        </p:nvPicPr>
        <p:blipFill>
          <a:blip r:embed="rId2"/>
          <a:stretch>
            <a:fillRect/>
          </a:stretch>
        </p:blipFill>
        <p:spPr>
          <a:xfrm>
            <a:off x="381000" y="1447800"/>
            <a:ext cx="5057747" cy="5257800"/>
          </a:xfrm>
          <a:prstGeom prst="rect">
            <a:avLst/>
          </a:prstGeom>
        </p:spPr>
      </p:pic>
      <p:sp>
        <p:nvSpPr>
          <p:cNvPr id="8" name="TextBox 7"/>
          <p:cNvSpPr txBox="1"/>
          <p:nvPr/>
        </p:nvSpPr>
        <p:spPr>
          <a:xfrm>
            <a:off x="5715000" y="2286000"/>
            <a:ext cx="3075632" cy="2677656"/>
          </a:xfrm>
          <a:prstGeom prst="rect">
            <a:avLst/>
          </a:prstGeom>
          <a:noFill/>
        </p:spPr>
        <p:txBody>
          <a:bodyPr wrap="none" rtlCol="0">
            <a:spAutoFit/>
          </a:bodyPr>
          <a:lstStyle/>
          <a:p>
            <a:r>
              <a:rPr lang="en-US" dirty="0" smtClean="0"/>
              <a:t>truth from N(0,1)</a:t>
            </a:r>
          </a:p>
          <a:p>
            <a:endParaRPr lang="en-US" dirty="0" smtClean="0"/>
          </a:p>
          <a:p>
            <a:r>
              <a:rPr lang="en-US" dirty="0" smtClean="0"/>
              <a:t>forecast from</a:t>
            </a:r>
          </a:p>
          <a:p>
            <a:r>
              <a:rPr lang="en-US" dirty="0" smtClean="0"/>
              <a:t>N(</a:t>
            </a:r>
            <a:r>
              <a:rPr lang="en-US" i="1" dirty="0" smtClean="0"/>
              <a:t>μ</a:t>
            </a:r>
            <a:r>
              <a:rPr lang="en-US" dirty="0" smtClean="0"/>
              <a:t>,</a:t>
            </a:r>
            <a:r>
              <a:rPr lang="en-US" i="1" dirty="0" smtClean="0"/>
              <a:t>σ</a:t>
            </a:r>
            <a:r>
              <a:rPr lang="en-US" dirty="0" smtClean="0"/>
              <a:t>); no implicit</a:t>
            </a:r>
          </a:p>
          <a:p>
            <a:r>
              <a:rPr lang="en-US" dirty="0" smtClean="0"/>
              <a:t>correlations between</a:t>
            </a:r>
          </a:p>
          <a:p>
            <a:r>
              <a:rPr lang="en-US" dirty="0" smtClean="0"/>
              <a:t>members or between</a:t>
            </a:r>
          </a:p>
          <a:p>
            <a:r>
              <a:rPr lang="en-US" dirty="0" smtClean="0"/>
              <a:t>member and truth</a:t>
            </a:r>
            <a:endParaRPr lang="en-US" dirty="0"/>
          </a:p>
        </p:txBody>
      </p:sp>
      <p:sp>
        <p:nvSpPr>
          <p:cNvPr id="9" name="TextBox 8"/>
          <p:cNvSpPr txBox="1"/>
          <p:nvPr/>
        </p:nvSpPr>
        <p:spPr>
          <a:xfrm>
            <a:off x="6781800" y="6400800"/>
            <a:ext cx="893168" cy="307777"/>
          </a:xfrm>
          <a:prstGeom prst="rect">
            <a:avLst/>
          </a:prstGeom>
          <a:noFill/>
        </p:spPr>
        <p:txBody>
          <a:bodyPr wrap="none" rtlCol="0">
            <a:spAutoFit/>
          </a:bodyPr>
          <a:lstStyle/>
          <a:p>
            <a:r>
              <a:rPr lang="en-US" sz="1400" dirty="0" smtClean="0"/>
              <a:t>Ref: ibid.</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z="4000" dirty="0" err="1" smtClean="0"/>
              <a:t>Caren</a:t>
            </a:r>
            <a:r>
              <a:rPr lang="en-US" sz="4000" dirty="0" smtClean="0"/>
              <a:t> </a:t>
            </a:r>
            <a:r>
              <a:rPr lang="en-US" sz="4000" dirty="0" err="1" smtClean="0"/>
              <a:t>Marzban’s</a:t>
            </a:r>
            <a:r>
              <a:rPr lang="en-US" sz="4000" dirty="0" smtClean="0"/>
              <a:t> question:</a:t>
            </a:r>
            <a:br>
              <a:rPr lang="en-US" sz="4000" dirty="0" smtClean="0"/>
            </a:br>
            <a:r>
              <a:rPr lang="en-US" sz="4000" dirty="0" smtClean="0"/>
              <a:t>what if we did have correlations between members, and </a:t>
            </a:r>
            <a:r>
              <a:rPr lang="en-US" sz="4000" dirty="0" err="1" smtClean="0"/>
              <a:t>w</a:t>
            </a:r>
            <a:r>
              <a:rPr lang="en-US" sz="4000" dirty="0" smtClean="0"/>
              <a:t>. truth?</a:t>
            </a:r>
            <a:endParaRPr lang="en-US" sz="4000"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14</a:t>
            </a:fld>
            <a:endParaRPr lang="en-US"/>
          </a:p>
        </p:txBody>
      </p:sp>
      <p:graphicFrame>
        <p:nvGraphicFramePr>
          <p:cNvPr id="5" name="Content Placeholder 4"/>
          <p:cNvGraphicFramePr>
            <a:graphicFrameLocks noChangeAspect="1"/>
          </p:cNvGraphicFramePr>
          <p:nvPr>
            <p:ph idx="1"/>
          </p:nvPr>
        </p:nvGraphicFramePr>
        <p:xfrm>
          <a:off x="554038" y="2401888"/>
          <a:ext cx="4683125" cy="3457575"/>
        </p:xfrm>
        <a:graphic>
          <a:graphicData uri="http://schemas.openxmlformats.org/presentationml/2006/ole">
            <p:oleObj spid="_x0000_s260098" name="Equation" r:id="rId3" imgW="2476500" imgH="1828800" progId="Equation.DSMT4">
              <p:embed/>
            </p:oleObj>
          </a:graphicData>
        </a:graphic>
      </p:graphicFrame>
      <p:sp>
        <p:nvSpPr>
          <p:cNvPr id="6" name="TextBox 5"/>
          <p:cNvSpPr txBox="1"/>
          <p:nvPr/>
        </p:nvSpPr>
        <p:spPr>
          <a:xfrm>
            <a:off x="5638800" y="3581400"/>
            <a:ext cx="2936070" cy="2000548"/>
          </a:xfrm>
          <a:prstGeom prst="rect">
            <a:avLst/>
          </a:prstGeom>
          <a:noFill/>
        </p:spPr>
        <p:txBody>
          <a:bodyPr wrap="none" rtlCol="0">
            <a:spAutoFit/>
          </a:bodyPr>
          <a:lstStyle/>
          <a:p>
            <a:r>
              <a:rPr lang="en-US" sz="2000" i="1" dirty="0" err="1" smtClean="0"/>
              <a:t>r</a:t>
            </a:r>
            <a:r>
              <a:rPr lang="en-US" sz="2000" dirty="0" smtClean="0"/>
              <a:t> is correlation between </a:t>
            </a:r>
          </a:p>
          <a:p>
            <a:r>
              <a:rPr lang="en-US" sz="2000" dirty="0" smtClean="0"/>
              <a:t>ensemble members </a:t>
            </a:r>
          </a:p>
          <a:p>
            <a:endParaRPr lang="en-US" sz="2000" dirty="0" smtClean="0"/>
          </a:p>
          <a:p>
            <a:r>
              <a:rPr lang="en-US" sz="2000" i="1" dirty="0" smtClean="0"/>
              <a:t>R</a:t>
            </a:r>
            <a:r>
              <a:rPr lang="en-US" sz="2000" dirty="0" smtClean="0"/>
              <a:t> is correlation between </a:t>
            </a:r>
          </a:p>
          <a:p>
            <a:r>
              <a:rPr lang="en-US" sz="2000" dirty="0" smtClean="0"/>
              <a:t>ensemble member and </a:t>
            </a:r>
          </a:p>
          <a:p>
            <a:r>
              <a:rPr lang="en-US" sz="2000" dirty="0" smtClean="0"/>
              <a:t>the observation</a:t>
            </a:r>
            <a:endParaRPr lang="en-US" sz="2000" dirty="0"/>
          </a:p>
        </p:txBody>
      </p:sp>
      <p:sp>
        <p:nvSpPr>
          <p:cNvPr id="7" name="TextBox 6"/>
          <p:cNvSpPr txBox="1"/>
          <p:nvPr/>
        </p:nvSpPr>
        <p:spPr>
          <a:xfrm>
            <a:off x="0" y="6477000"/>
            <a:ext cx="3007028" cy="276999"/>
          </a:xfrm>
          <a:prstGeom prst="rect">
            <a:avLst/>
          </a:prstGeom>
          <a:noFill/>
        </p:spPr>
        <p:txBody>
          <a:bodyPr wrap="none" rtlCol="0">
            <a:spAutoFit/>
          </a:bodyPr>
          <a:lstStyle/>
          <a:p>
            <a:r>
              <a:rPr lang="en-US" sz="1200" dirty="0" smtClean="0"/>
              <a:t>Ref: </a:t>
            </a:r>
            <a:r>
              <a:rPr lang="en-US" sz="1200" dirty="0" err="1" smtClean="0"/>
              <a:t>Marzban</a:t>
            </a:r>
            <a:r>
              <a:rPr lang="en-US" sz="1200" dirty="0" smtClean="0"/>
              <a:t> et al., MWR 2010, in press.</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Rank histograms, </a:t>
            </a:r>
            <a:r>
              <a:rPr lang="en-US" i="1" dirty="0" err="1" smtClean="0"/>
              <a:t>r</a:t>
            </a:r>
            <a:r>
              <a:rPr lang="en-US" dirty="0" smtClean="0"/>
              <a:t> = </a:t>
            </a:r>
            <a:r>
              <a:rPr lang="en-US" i="1" dirty="0" smtClean="0"/>
              <a:t>R</a:t>
            </a:r>
            <a:r>
              <a:rPr lang="en-US" dirty="0" smtClean="0"/>
              <a:t> = 0.9</a:t>
            </a:r>
            <a:endParaRPr lang="en-US" dirty="0"/>
          </a:p>
        </p:txBody>
      </p:sp>
      <p:sp>
        <p:nvSpPr>
          <p:cNvPr id="4" name="Slide Number Placeholder 3"/>
          <p:cNvSpPr>
            <a:spLocks noGrp="1"/>
          </p:cNvSpPr>
          <p:nvPr>
            <p:ph type="sldNum" sz="quarter" idx="12"/>
          </p:nvPr>
        </p:nvSpPr>
        <p:spPr>
          <a:xfrm>
            <a:off x="7010400" y="6248400"/>
            <a:ext cx="1905000" cy="457200"/>
          </a:xfrm>
        </p:spPr>
        <p:txBody>
          <a:bodyPr/>
          <a:lstStyle/>
          <a:p>
            <a:fld id="{9ED718A1-D9DE-254A-BEB9-8E314E6B1095}" type="slidenum">
              <a:rPr lang="en-US" smtClean="0"/>
              <a:pPr/>
              <a:t>15</a:t>
            </a:fld>
            <a:endParaRPr lang="en-US"/>
          </a:p>
        </p:txBody>
      </p:sp>
      <p:pic>
        <p:nvPicPr>
          <p:cNvPr id="5" name="Picture 4" descr="Picture 9.png"/>
          <p:cNvPicPr>
            <a:picLocks noChangeAspect="1"/>
          </p:cNvPicPr>
          <p:nvPr/>
        </p:nvPicPr>
        <p:blipFill>
          <a:blip r:embed="rId2"/>
          <a:stretch>
            <a:fillRect/>
          </a:stretch>
        </p:blipFill>
        <p:spPr>
          <a:xfrm>
            <a:off x="3276600" y="1066800"/>
            <a:ext cx="5270348" cy="5791200"/>
          </a:xfrm>
          <a:prstGeom prst="rect">
            <a:avLst/>
          </a:prstGeom>
        </p:spPr>
      </p:pic>
      <p:sp>
        <p:nvSpPr>
          <p:cNvPr id="6" name="TextBox 5"/>
          <p:cNvSpPr txBox="1"/>
          <p:nvPr/>
        </p:nvSpPr>
        <p:spPr>
          <a:xfrm>
            <a:off x="304800" y="1371600"/>
            <a:ext cx="2763547" cy="2308324"/>
          </a:xfrm>
          <a:prstGeom prst="rect">
            <a:avLst/>
          </a:prstGeom>
          <a:noFill/>
        </p:spPr>
        <p:txBody>
          <a:bodyPr wrap="square" rtlCol="0">
            <a:spAutoFit/>
          </a:bodyPr>
          <a:lstStyle/>
          <a:p>
            <a:r>
              <a:rPr lang="en-US" dirty="0" err="1" smtClean="0"/>
              <a:t>Marzban’s</a:t>
            </a:r>
            <a:r>
              <a:rPr lang="en-US" dirty="0" smtClean="0"/>
              <a:t> rank</a:t>
            </a:r>
          </a:p>
          <a:p>
            <a:r>
              <a:rPr lang="en-US" dirty="0" smtClean="0"/>
              <a:t>histograms include</a:t>
            </a:r>
          </a:p>
          <a:p>
            <a:r>
              <a:rPr lang="en-US" dirty="0" smtClean="0"/>
              <a:t>box &amp; whiskers to</a:t>
            </a:r>
          </a:p>
          <a:p>
            <a:r>
              <a:rPr lang="en-US" dirty="0" smtClean="0"/>
              <a:t>quantify sampling</a:t>
            </a:r>
          </a:p>
          <a:p>
            <a:r>
              <a:rPr lang="en-US" dirty="0" smtClean="0"/>
              <a:t>variability (nice!).</a:t>
            </a:r>
          </a:p>
          <a:p>
            <a:endParaRPr lang="en-US" dirty="0" smtClean="0"/>
          </a:p>
        </p:txBody>
      </p:sp>
      <p:sp>
        <p:nvSpPr>
          <p:cNvPr id="14" name="TextBox 13"/>
          <p:cNvSpPr txBox="1"/>
          <p:nvPr/>
        </p:nvSpPr>
        <p:spPr>
          <a:xfrm>
            <a:off x="3810000" y="838200"/>
            <a:ext cx="713016" cy="338554"/>
          </a:xfrm>
          <a:prstGeom prst="rect">
            <a:avLst/>
          </a:prstGeom>
          <a:noFill/>
        </p:spPr>
        <p:txBody>
          <a:bodyPr wrap="none" rtlCol="0">
            <a:spAutoFit/>
          </a:bodyPr>
          <a:lstStyle/>
          <a:p>
            <a:r>
              <a:rPr lang="en-US" sz="1600" i="1" dirty="0" err="1" smtClean="0"/>
              <a:t>μ</a:t>
            </a:r>
            <a:r>
              <a:rPr lang="en-US" sz="1600" dirty="0" smtClean="0"/>
              <a:t>=0.0</a:t>
            </a:r>
            <a:endParaRPr lang="en-US" sz="1600" dirty="0"/>
          </a:p>
        </p:txBody>
      </p:sp>
      <p:sp>
        <p:nvSpPr>
          <p:cNvPr id="15" name="TextBox 14"/>
          <p:cNvSpPr txBox="1"/>
          <p:nvPr/>
        </p:nvSpPr>
        <p:spPr>
          <a:xfrm>
            <a:off x="4648200" y="838200"/>
            <a:ext cx="713016" cy="338554"/>
          </a:xfrm>
          <a:prstGeom prst="rect">
            <a:avLst/>
          </a:prstGeom>
          <a:noFill/>
        </p:spPr>
        <p:txBody>
          <a:bodyPr wrap="none" rtlCol="0">
            <a:spAutoFit/>
          </a:bodyPr>
          <a:lstStyle/>
          <a:p>
            <a:r>
              <a:rPr lang="en-US" sz="1600" i="1" dirty="0" err="1" smtClean="0"/>
              <a:t>μ</a:t>
            </a:r>
            <a:r>
              <a:rPr lang="en-US" sz="1600" dirty="0" smtClean="0"/>
              <a:t>=0.2</a:t>
            </a:r>
            <a:endParaRPr lang="en-US" sz="1600" dirty="0"/>
          </a:p>
        </p:txBody>
      </p:sp>
      <p:sp>
        <p:nvSpPr>
          <p:cNvPr id="16" name="TextBox 15"/>
          <p:cNvSpPr txBox="1"/>
          <p:nvPr/>
        </p:nvSpPr>
        <p:spPr>
          <a:xfrm>
            <a:off x="5562600" y="838200"/>
            <a:ext cx="713016" cy="338554"/>
          </a:xfrm>
          <a:prstGeom prst="rect">
            <a:avLst/>
          </a:prstGeom>
          <a:noFill/>
        </p:spPr>
        <p:txBody>
          <a:bodyPr wrap="none" rtlCol="0">
            <a:spAutoFit/>
          </a:bodyPr>
          <a:lstStyle/>
          <a:p>
            <a:r>
              <a:rPr lang="en-US" sz="1600" i="1" dirty="0" err="1" smtClean="0"/>
              <a:t>μ</a:t>
            </a:r>
            <a:r>
              <a:rPr lang="en-US" sz="1600" dirty="0" smtClean="0"/>
              <a:t>=0.4</a:t>
            </a:r>
            <a:endParaRPr lang="en-US" sz="1600" dirty="0"/>
          </a:p>
        </p:txBody>
      </p:sp>
      <p:sp>
        <p:nvSpPr>
          <p:cNvPr id="17" name="TextBox 16"/>
          <p:cNvSpPr txBox="1"/>
          <p:nvPr/>
        </p:nvSpPr>
        <p:spPr>
          <a:xfrm>
            <a:off x="7391400" y="838200"/>
            <a:ext cx="713016" cy="338554"/>
          </a:xfrm>
          <a:prstGeom prst="rect">
            <a:avLst/>
          </a:prstGeom>
          <a:noFill/>
        </p:spPr>
        <p:txBody>
          <a:bodyPr wrap="none" rtlCol="0">
            <a:spAutoFit/>
          </a:bodyPr>
          <a:lstStyle/>
          <a:p>
            <a:r>
              <a:rPr lang="en-US" sz="1600" i="1" dirty="0" err="1" smtClean="0"/>
              <a:t>μ</a:t>
            </a:r>
            <a:r>
              <a:rPr lang="en-US" sz="1600" dirty="0" smtClean="0"/>
              <a:t>=1.6</a:t>
            </a:r>
            <a:endParaRPr lang="en-US" sz="1600" dirty="0"/>
          </a:p>
        </p:txBody>
      </p:sp>
      <p:sp>
        <p:nvSpPr>
          <p:cNvPr id="18" name="TextBox 17"/>
          <p:cNvSpPr txBox="1"/>
          <p:nvPr/>
        </p:nvSpPr>
        <p:spPr>
          <a:xfrm>
            <a:off x="6477000" y="838200"/>
            <a:ext cx="713016" cy="338554"/>
          </a:xfrm>
          <a:prstGeom prst="rect">
            <a:avLst/>
          </a:prstGeom>
          <a:noFill/>
        </p:spPr>
        <p:txBody>
          <a:bodyPr wrap="none" rtlCol="0">
            <a:spAutoFit/>
          </a:bodyPr>
          <a:lstStyle/>
          <a:p>
            <a:r>
              <a:rPr lang="en-US" sz="1600" i="1" dirty="0" err="1" smtClean="0"/>
              <a:t>μ</a:t>
            </a:r>
            <a:r>
              <a:rPr lang="en-US" sz="1600" dirty="0" smtClean="0"/>
              <a:t>=0.8</a:t>
            </a:r>
            <a:endParaRPr lang="en-US" sz="1600" dirty="0"/>
          </a:p>
        </p:txBody>
      </p:sp>
      <p:sp>
        <p:nvSpPr>
          <p:cNvPr id="19" name="TextBox 18"/>
          <p:cNvSpPr txBox="1"/>
          <p:nvPr/>
        </p:nvSpPr>
        <p:spPr>
          <a:xfrm>
            <a:off x="8153400" y="1447800"/>
            <a:ext cx="895458"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=0.25</a:t>
            </a:r>
            <a:endParaRPr lang="en-US" sz="1600" dirty="0"/>
          </a:p>
        </p:txBody>
      </p:sp>
      <p:sp>
        <p:nvSpPr>
          <p:cNvPr id="20" name="TextBox 19"/>
          <p:cNvSpPr txBox="1"/>
          <p:nvPr/>
        </p:nvSpPr>
        <p:spPr>
          <a:xfrm>
            <a:off x="8153400" y="2438400"/>
            <a:ext cx="781344"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=0.5</a:t>
            </a:r>
            <a:endParaRPr lang="en-US" sz="1600" dirty="0"/>
          </a:p>
        </p:txBody>
      </p:sp>
      <p:sp>
        <p:nvSpPr>
          <p:cNvPr id="21" name="TextBox 20"/>
          <p:cNvSpPr txBox="1"/>
          <p:nvPr/>
        </p:nvSpPr>
        <p:spPr>
          <a:xfrm>
            <a:off x="8153400" y="3505200"/>
            <a:ext cx="781344"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=1.0</a:t>
            </a:r>
            <a:endParaRPr lang="en-US" sz="1600" dirty="0"/>
          </a:p>
        </p:txBody>
      </p:sp>
      <p:sp>
        <p:nvSpPr>
          <p:cNvPr id="22" name="TextBox 21"/>
          <p:cNvSpPr txBox="1"/>
          <p:nvPr/>
        </p:nvSpPr>
        <p:spPr>
          <a:xfrm>
            <a:off x="8153400" y="4419600"/>
            <a:ext cx="781344"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=2.0</a:t>
            </a:r>
            <a:endParaRPr lang="en-US" sz="1600" dirty="0"/>
          </a:p>
        </p:txBody>
      </p:sp>
      <p:sp>
        <p:nvSpPr>
          <p:cNvPr id="23" name="TextBox 22"/>
          <p:cNvSpPr txBox="1"/>
          <p:nvPr/>
        </p:nvSpPr>
        <p:spPr>
          <a:xfrm>
            <a:off x="8153400" y="5334000"/>
            <a:ext cx="781344"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=4.0</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Rank histograms, </a:t>
            </a:r>
            <a:r>
              <a:rPr lang="en-US" i="1" dirty="0" err="1" smtClean="0"/>
              <a:t>r</a:t>
            </a:r>
            <a:r>
              <a:rPr lang="en-US" dirty="0" smtClean="0"/>
              <a:t> = </a:t>
            </a:r>
            <a:r>
              <a:rPr lang="en-US" i="1" dirty="0" smtClean="0"/>
              <a:t>R</a:t>
            </a:r>
            <a:r>
              <a:rPr lang="en-US" dirty="0" smtClean="0"/>
              <a:t> = 0.9</a:t>
            </a:r>
            <a:endParaRPr lang="en-US" dirty="0"/>
          </a:p>
        </p:txBody>
      </p:sp>
      <p:sp>
        <p:nvSpPr>
          <p:cNvPr id="4" name="Slide Number Placeholder 3"/>
          <p:cNvSpPr>
            <a:spLocks noGrp="1"/>
          </p:cNvSpPr>
          <p:nvPr>
            <p:ph type="sldNum" sz="quarter" idx="12"/>
          </p:nvPr>
        </p:nvSpPr>
        <p:spPr>
          <a:xfrm>
            <a:off x="7010400" y="6248400"/>
            <a:ext cx="1905000" cy="457200"/>
          </a:xfrm>
        </p:spPr>
        <p:txBody>
          <a:bodyPr/>
          <a:lstStyle/>
          <a:p>
            <a:fld id="{9ED718A1-D9DE-254A-BEB9-8E314E6B1095}" type="slidenum">
              <a:rPr lang="en-US" smtClean="0"/>
              <a:pPr/>
              <a:t>16</a:t>
            </a:fld>
            <a:endParaRPr lang="en-US"/>
          </a:p>
        </p:txBody>
      </p:sp>
      <p:pic>
        <p:nvPicPr>
          <p:cNvPr id="5" name="Picture 4" descr="Picture 9.png"/>
          <p:cNvPicPr>
            <a:picLocks noChangeAspect="1"/>
          </p:cNvPicPr>
          <p:nvPr/>
        </p:nvPicPr>
        <p:blipFill>
          <a:blip r:embed="rId2"/>
          <a:stretch>
            <a:fillRect/>
          </a:stretch>
        </p:blipFill>
        <p:spPr>
          <a:xfrm>
            <a:off x="3276600" y="1066800"/>
            <a:ext cx="5270348" cy="5791200"/>
          </a:xfrm>
          <a:prstGeom prst="rect">
            <a:avLst/>
          </a:prstGeom>
        </p:spPr>
      </p:pic>
      <p:sp>
        <p:nvSpPr>
          <p:cNvPr id="6" name="TextBox 5"/>
          <p:cNvSpPr txBox="1"/>
          <p:nvPr/>
        </p:nvSpPr>
        <p:spPr>
          <a:xfrm>
            <a:off x="304800" y="1371600"/>
            <a:ext cx="2763547" cy="2308324"/>
          </a:xfrm>
          <a:prstGeom prst="rect">
            <a:avLst/>
          </a:prstGeom>
          <a:noFill/>
        </p:spPr>
        <p:txBody>
          <a:bodyPr wrap="square" rtlCol="0">
            <a:spAutoFit/>
          </a:bodyPr>
          <a:lstStyle/>
          <a:p>
            <a:r>
              <a:rPr lang="en-US" dirty="0" err="1" smtClean="0"/>
              <a:t>Marzban’s</a:t>
            </a:r>
            <a:r>
              <a:rPr lang="en-US" dirty="0" smtClean="0"/>
              <a:t> rank</a:t>
            </a:r>
          </a:p>
          <a:p>
            <a:r>
              <a:rPr lang="en-US" dirty="0" smtClean="0"/>
              <a:t>histograms include</a:t>
            </a:r>
          </a:p>
          <a:p>
            <a:r>
              <a:rPr lang="en-US" dirty="0" smtClean="0"/>
              <a:t>box &amp; whiskers to</a:t>
            </a:r>
          </a:p>
          <a:p>
            <a:r>
              <a:rPr lang="en-US" dirty="0" smtClean="0"/>
              <a:t>quantify sampling</a:t>
            </a:r>
          </a:p>
          <a:p>
            <a:r>
              <a:rPr lang="en-US" dirty="0" smtClean="0"/>
              <a:t>variability (nice!).</a:t>
            </a:r>
          </a:p>
          <a:p>
            <a:endParaRPr lang="en-US" dirty="0" smtClean="0"/>
          </a:p>
        </p:txBody>
      </p:sp>
      <p:grpSp>
        <p:nvGrpSpPr>
          <p:cNvPr id="11" name="Group 10"/>
          <p:cNvGrpSpPr/>
          <p:nvPr/>
        </p:nvGrpSpPr>
        <p:grpSpPr>
          <a:xfrm>
            <a:off x="304800" y="3581400"/>
            <a:ext cx="4343400" cy="3416320"/>
            <a:chOff x="304800" y="3581400"/>
            <a:chExt cx="4343400" cy="3416320"/>
          </a:xfrm>
        </p:grpSpPr>
        <p:cxnSp>
          <p:nvCxnSpPr>
            <p:cNvPr id="8" name="Straight Arrow Connector 7"/>
            <p:cNvCxnSpPr/>
            <p:nvPr/>
          </p:nvCxnSpPr>
          <p:spPr bwMode="auto">
            <a:xfrm>
              <a:off x="3200400" y="46482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ectangle 8"/>
            <p:cNvSpPr/>
            <p:nvPr/>
          </p:nvSpPr>
          <p:spPr bwMode="auto">
            <a:xfrm>
              <a:off x="3657600" y="3962400"/>
              <a:ext cx="990600" cy="1219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TextBox 9"/>
            <p:cNvSpPr txBox="1"/>
            <p:nvPr/>
          </p:nvSpPr>
          <p:spPr>
            <a:xfrm>
              <a:off x="304800" y="3581400"/>
              <a:ext cx="2901055" cy="3416320"/>
            </a:xfrm>
            <a:prstGeom prst="rect">
              <a:avLst/>
            </a:prstGeom>
            <a:noFill/>
          </p:spPr>
          <p:txBody>
            <a:bodyPr wrap="none" rtlCol="0">
              <a:spAutoFit/>
            </a:bodyPr>
            <a:lstStyle/>
            <a:p>
              <a:r>
                <a:rPr lang="en-US" dirty="0" smtClean="0"/>
                <a:t>What’s going on </a:t>
              </a:r>
            </a:p>
            <a:p>
              <a:r>
                <a:rPr lang="en-US" dirty="0" smtClean="0"/>
                <a:t>here? Why do we </a:t>
              </a:r>
            </a:p>
            <a:p>
              <a:r>
                <a:rPr lang="en-US" dirty="0" smtClean="0"/>
                <a:t>now</a:t>
              </a:r>
              <a:r>
                <a:rPr lang="en-US" dirty="0"/>
                <a:t> </a:t>
              </a:r>
              <a:r>
                <a:rPr lang="en-US" dirty="0" smtClean="0"/>
                <a:t>appear to have</a:t>
              </a:r>
            </a:p>
            <a:p>
              <a:r>
                <a:rPr lang="en-US" dirty="0" smtClean="0"/>
                <a:t>diagnosed </a:t>
              </a:r>
            </a:p>
            <a:p>
              <a:r>
                <a:rPr lang="en-US" dirty="0" smtClean="0"/>
                <a:t>under-spread</a:t>
              </a:r>
            </a:p>
            <a:p>
              <a:r>
                <a:rPr lang="en-US" dirty="0" smtClean="0"/>
                <a:t>with an ensemble</a:t>
              </a:r>
            </a:p>
            <a:p>
              <a:r>
                <a:rPr lang="en-US" dirty="0" smtClean="0"/>
                <a:t>with apparent</a:t>
              </a:r>
            </a:p>
            <a:p>
              <a:r>
                <a:rPr lang="en-US" dirty="0" smtClean="0"/>
                <a:t>excess spread?</a:t>
              </a:r>
            </a:p>
            <a:p>
              <a:endParaRPr lang="en-US" dirty="0"/>
            </a:p>
          </p:txBody>
        </p:sp>
      </p:grpSp>
      <p:sp>
        <p:nvSpPr>
          <p:cNvPr id="14" name="TextBox 13"/>
          <p:cNvSpPr txBox="1"/>
          <p:nvPr/>
        </p:nvSpPr>
        <p:spPr>
          <a:xfrm>
            <a:off x="3810000" y="838200"/>
            <a:ext cx="713016" cy="338554"/>
          </a:xfrm>
          <a:prstGeom prst="rect">
            <a:avLst/>
          </a:prstGeom>
          <a:noFill/>
        </p:spPr>
        <p:txBody>
          <a:bodyPr wrap="none" rtlCol="0">
            <a:spAutoFit/>
          </a:bodyPr>
          <a:lstStyle/>
          <a:p>
            <a:r>
              <a:rPr lang="en-US" sz="1600" i="1" dirty="0" err="1" smtClean="0"/>
              <a:t>μ</a:t>
            </a:r>
            <a:r>
              <a:rPr lang="en-US" sz="1600" dirty="0" smtClean="0"/>
              <a:t>=0.0</a:t>
            </a:r>
            <a:endParaRPr lang="en-US" sz="1600" dirty="0"/>
          </a:p>
        </p:txBody>
      </p:sp>
      <p:sp>
        <p:nvSpPr>
          <p:cNvPr id="15" name="TextBox 14"/>
          <p:cNvSpPr txBox="1"/>
          <p:nvPr/>
        </p:nvSpPr>
        <p:spPr>
          <a:xfrm>
            <a:off x="4648200" y="838200"/>
            <a:ext cx="713016" cy="338554"/>
          </a:xfrm>
          <a:prstGeom prst="rect">
            <a:avLst/>
          </a:prstGeom>
          <a:noFill/>
        </p:spPr>
        <p:txBody>
          <a:bodyPr wrap="none" rtlCol="0">
            <a:spAutoFit/>
          </a:bodyPr>
          <a:lstStyle/>
          <a:p>
            <a:r>
              <a:rPr lang="en-US" sz="1600" i="1" dirty="0" err="1" smtClean="0"/>
              <a:t>μ</a:t>
            </a:r>
            <a:r>
              <a:rPr lang="en-US" sz="1600" dirty="0" smtClean="0"/>
              <a:t>=0.2</a:t>
            </a:r>
            <a:endParaRPr lang="en-US" sz="1600" dirty="0"/>
          </a:p>
        </p:txBody>
      </p:sp>
      <p:sp>
        <p:nvSpPr>
          <p:cNvPr id="16" name="TextBox 15"/>
          <p:cNvSpPr txBox="1"/>
          <p:nvPr/>
        </p:nvSpPr>
        <p:spPr>
          <a:xfrm>
            <a:off x="5562600" y="838200"/>
            <a:ext cx="713016" cy="338554"/>
          </a:xfrm>
          <a:prstGeom prst="rect">
            <a:avLst/>
          </a:prstGeom>
          <a:noFill/>
        </p:spPr>
        <p:txBody>
          <a:bodyPr wrap="none" rtlCol="0">
            <a:spAutoFit/>
          </a:bodyPr>
          <a:lstStyle/>
          <a:p>
            <a:r>
              <a:rPr lang="en-US" sz="1600" i="1" dirty="0" err="1" smtClean="0"/>
              <a:t>μ</a:t>
            </a:r>
            <a:r>
              <a:rPr lang="en-US" sz="1600" dirty="0" smtClean="0"/>
              <a:t>=0.4</a:t>
            </a:r>
            <a:endParaRPr lang="en-US" sz="1600" dirty="0"/>
          </a:p>
        </p:txBody>
      </p:sp>
      <p:sp>
        <p:nvSpPr>
          <p:cNvPr id="17" name="TextBox 16"/>
          <p:cNvSpPr txBox="1"/>
          <p:nvPr/>
        </p:nvSpPr>
        <p:spPr>
          <a:xfrm>
            <a:off x="7391400" y="838200"/>
            <a:ext cx="713016" cy="338554"/>
          </a:xfrm>
          <a:prstGeom prst="rect">
            <a:avLst/>
          </a:prstGeom>
          <a:noFill/>
        </p:spPr>
        <p:txBody>
          <a:bodyPr wrap="none" rtlCol="0">
            <a:spAutoFit/>
          </a:bodyPr>
          <a:lstStyle/>
          <a:p>
            <a:r>
              <a:rPr lang="en-US" sz="1600" i="1" dirty="0" err="1" smtClean="0"/>
              <a:t>μ</a:t>
            </a:r>
            <a:r>
              <a:rPr lang="en-US" sz="1600" dirty="0" smtClean="0"/>
              <a:t>=1.6</a:t>
            </a:r>
            <a:endParaRPr lang="en-US" sz="1600" dirty="0"/>
          </a:p>
        </p:txBody>
      </p:sp>
      <p:sp>
        <p:nvSpPr>
          <p:cNvPr id="18" name="TextBox 17"/>
          <p:cNvSpPr txBox="1"/>
          <p:nvPr/>
        </p:nvSpPr>
        <p:spPr>
          <a:xfrm>
            <a:off x="6477000" y="838200"/>
            <a:ext cx="713016" cy="338554"/>
          </a:xfrm>
          <a:prstGeom prst="rect">
            <a:avLst/>
          </a:prstGeom>
          <a:noFill/>
        </p:spPr>
        <p:txBody>
          <a:bodyPr wrap="none" rtlCol="0">
            <a:spAutoFit/>
          </a:bodyPr>
          <a:lstStyle/>
          <a:p>
            <a:r>
              <a:rPr lang="en-US" sz="1600" i="1" dirty="0" err="1" smtClean="0"/>
              <a:t>μ</a:t>
            </a:r>
            <a:r>
              <a:rPr lang="en-US" sz="1600" dirty="0" smtClean="0"/>
              <a:t>=0.8</a:t>
            </a:r>
            <a:endParaRPr lang="en-US" sz="1600" dirty="0"/>
          </a:p>
        </p:txBody>
      </p:sp>
      <p:sp>
        <p:nvSpPr>
          <p:cNvPr id="19" name="TextBox 18"/>
          <p:cNvSpPr txBox="1"/>
          <p:nvPr/>
        </p:nvSpPr>
        <p:spPr>
          <a:xfrm>
            <a:off x="8153400" y="1447800"/>
            <a:ext cx="895458"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=0.25</a:t>
            </a:r>
            <a:endParaRPr lang="en-US" sz="1600" dirty="0"/>
          </a:p>
        </p:txBody>
      </p:sp>
      <p:sp>
        <p:nvSpPr>
          <p:cNvPr id="20" name="TextBox 19"/>
          <p:cNvSpPr txBox="1"/>
          <p:nvPr/>
        </p:nvSpPr>
        <p:spPr>
          <a:xfrm>
            <a:off x="8153400" y="2438400"/>
            <a:ext cx="781344"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=0.5</a:t>
            </a:r>
            <a:endParaRPr lang="en-US" sz="1600" dirty="0"/>
          </a:p>
        </p:txBody>
      </p:sp>
      <p:sp>
        <p:nvSpPr>
          <p:cNvPr id="21" name="TextBox 20"/>
          <p:cNvSpPr txBox="1"/>
          <p:nvPr/>
        </p:nvSpPr>
        <p:spPr>
          <a:xfrm>
            <a:off x="8153400" y="3505200"/>
            <a:ext cx="781344"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=1.0</a:t>
            </a:r>
            <a:endParaRPr lang="en-US" sz="1600" dirty="0"/>
          </a:p>
        </p:txBody>
      </p:sp>
      <p:sp>
        <p:nvSpPr>
          <p:cNvPr id="22" name="TextBox 21"/>
          <p:cNvSpPr txBox="1"/>
          <p:nvPr/>
        </p:nvSpPr>
        <p:spPr>
          <a:xfrm>
            <a:off x="8153400" y="4419600"/>
            <a:ext cx="781344"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=2.0</a:t>
            </a:r>
            <a:endParaRPr lang="en-US" sz="1600" dirty="0"/>
          </a:p>
        </p:txBody>
      </p:sp>
      <p:sp>
        <p:nvSpPr>
          <p:cNvPr id="23" name="TextBox 22"/>
          <p:cNvSpPr txBox="1"/>
          <p:nvPr/>
        </p:nvSpPr>
        <p:spPr>
          <a:xfrm>
            <a:off x="8153400" y="5334000"/>
            <a:ext cx="781344" cy="338554"/>
          </a:xfrm>
          <a:prstGeom prst="rect">
            <a:avLst/>
          </a:prstGeom>
          <a:noFill/>
        </p:spPr>
        <p:txBody>
          <a:bodyPr wrap="none" rtlCol="0">
            <a:spAutoFit/>
          </a:bodyPr>
          <a:lstStyle/>
          <a:p>
            <a:r>
              <a:rPr lang="en-US" sz="1600" i="1" dirty="0" err="1" smtClean="0"/>
              <a:t>σ</a:t>
            </a:r>
            <a:r>
              <a:rPr lang="en-US" sz="1600" i="1" dirty="0" smtClean="0"/>
              <a:t> </a:t>
            </a:r>
            <a:r>
              <a:rPr lang="en-US" sz="1600" dirty="0" smtClean="0"/>
              <a:t>=4.0</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Dan Wilks’ insight into this curious phenomenon…</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17</a:t>
            </a:fld>
            <a:endParaRPr lang="en-US" dirty="0"/>
          </a:p>
        </p:txBody>
      </p:sp>
      <p:sp>
        <p:nvSpPr>
          <p:cNvPr id="6" name="TextBox 5"/>
          <p:cNvSpPr txBox="1"/>
          <p:nvPr/>
        </p:nvSpPr>
        <p:spPr>
          <a:xfrm>
            <a:off x="533400" y="2133600"/>
            <a:ext cx="6360184" cy="461665"/>
          </a:xfrm>
          <a:prstGeom prst="rect">
            <a:avLst/>
          </a:prstGeom>
          <a:noFill/>
        </p:spPr>
        <p:txBody>
          <a:bodyPr wrap="none" rtlCol="0">
            <a:spAutoFit/>
          </a:bodyPr>
          <a:lstStyle/>
          <a:p>
            <a:r>
              <a:rPr lang="en-US" dirty="0"/>
              <a:t>P</a:t>
            </a:r>
            <a:r>
              <a:rPr lang="en-US" dirty="0" smtClean="0"/>
              <a:t>roperty of multivariate Gaussian distribution:</a:t>
            </a:r>
            <a:endParaRPr lang="en-US" dirty="0"/>
          </a:p>
        </p:txBody>
      </p:sp>
      <p:sp>
        <p:nvSpPr>
          <p:cNvPr id="7" name="TextBox 6"/>
          <p:cNvSpPr txBox="1"/>
          <p:nvPr/>
        </p:nvSpPr>
        <p:spPr>
          <a:xfrm>
            <a:off x="3886200" y="3886200"/>
            <a:ext cx="2474844" cy="646331"/>
          </a:xfrm>
          <a:prstGeom prst="rect">
            <a:avLst/>
          </a:prstGeom>
          <a:noFill/>
        </p:spPr>
        <p:txBody>
          <a:bodyPr wrap="none" rtlCol="0">
            <a:spAutoFit/>
          </a:bodyPr>
          <a:lstStyle/>
          <a:p>
            <a:r>
              <a:rPr lang="en-US" sz="1800" dirty="0" smtClean="0"/>
              <a:t>(= 0, since in this case </a:t>
            </a:r>
          </a:p>
          <a:p>
            <a:r>
              <a:rPr lang="en-US" sz="1800" dirty="0" smtClean="0"/>
              <a:t>assumed </a:t>
            </a:r>
            <a:r>
              <a:rPr lang="en-US" sz="1800" dirty="0" err="1" smtClean="0"/>
              <a:t>y</a:t>
            </a:r>
            <a:r>
              <a:rPr lang="en-US" sz="1800" baseline="-25000" dirty="0"/>
              <a:t> </a:t>
            </a:r>
            <a:r>
              <a:rPr lang="en-US" sz="1800" dirty="0" smtClean="0"/>
              <a:t>~ N(0,1))</a:t>
            </a:r>
            <a:endParaRPr lang="en-US" sz="1800" dirty="0"/>
          </a:p>
        </p:txBody>
      </p:sp>
      <p:cxnSp>
        <p:nvCxnSpPr>
          <p:cNvPr id="9" name="Straight Arrow Connector 8"/>
          <p:cNvCxnSpPr/>
          <p:nvPr/>
        </p:nvCxnSpPr>
        <p:spPr bwMode="auto">
          <a:xfrm rot="5400000" flipH="1" flipV="1">
            <a:off x="4725194" y="3733006"/>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304800" y="5029200"/>
            <a:ext cx="8347733" cy="1200328"/>
          </a:xfrm>
          <a:prstGeom prst="rect">
            <a:avLst/>
          </a:prstGeom>
          <a:noFill/>
        </p:spPr>
        <p:txBody>
          <a:bodyPr wrap="none" rtlCol="0">
            <a:spAutoFit/>
          </a:bodyPr>
          <a:lstStyle/>
          <a:p>
            <a:r>
              <a:rPr lang="en-US" dirty="0" smtClean="0"/>
              <a:t>When  </a:t>
            </a:r>
            <a:r>
              <a:rPr lang="en-US" i="1" dirty="0" err="1" smtClean="0"/>
              <a:t>μ</a:t>
            </a:r>
            <a:r>
              <a:rPr lang="en-US" baseline="-25000" dirty="0" err="1" smtClean="0"/>
              <a:t>x</a:t>
            </a:r>
            <a:r>
              <a:rPr lang="en-US" dirty="0" smtClean="0"/>
              <a:t>= 0 (unbiased forecast), and given </a:t>
            </a:r>
            <a:r>
              <a:rPr lang="en-US" i="1" dirty="0" err="1" smtClean="0"/>
              <a:t>σ</a:t>
            </a:r>
            <a:r>
              <a:rPr lang="en-US" sz="2000" i="1" baseline="-25000" dirty="0" err="1" smtClean="0"/>
              <a:t>y</a:t>
            </a:r>
            <a:r>
              <a:rPr lang="en-US" sz="2000" i="1" dirty="0" smtClean="0"/>
              <a:t> </a:t>
            </a:r>
            <a:r>
              <a:rPr lang="en-US" i="1" dirty="0" smtClean="0"/>
              <a:t>=</a:t>
            </a:r>
            <a:r>
              <a:rPr lang="en-US" dirty="0" smtClean="0"/>
              <a:t>1</a:t>
            </a:r>
            <a:r>
              <a:rPr lang="en-US" i="1" dirty="0" smtClean="0"/>
              <a:t>, </a:t>
            </a:r>
            <a:r>
              <a:rPr lang="en-US" dirty="0" smtClean="0"/>
              <a:t>expected</a:t>
            </a:r>
          </a:p>
          <a:p>
            <a:r>
              <a:rPr lang="en-US" dirty="0" smtClean="0"/>
              <a:t>value for ensemble member is </a:t>
            </a:r>
            <a:r>
              <a:rPr lang="en-US" i="1" dirty="0" err="1" smtClean="0"/>
              <a:t>Rσ</a:t>
            </a:r>
            <a:r>
              <a:rPr lang="en-US" i="1" baseline="-25000" dirty="0" err="1" smtClean="0"/>
              <a:t>x</a:t>
            </a:r>
            <a:r>
              <a:rPr lang="en-US" i="1" dirty="0" err="1" smtClean="0"/>
              <a:t>y</a:t>
            </a:r>
            <a:r>
              <a:rPr lang="en-US" dirty="0" smtClean="0"/>
              <a:t>,  which will be</a:t>
            </a:r>
            <a:r>
              <a:rPr lang="en-US" baseline="-25000" dirty="0"/>
              <a:t> </a:t>
            </a:r>
            <a:r>
              <a:rPr lang="en-US" dirty="0" smtClean="0"/>
              <a:t>more </a:t>
            </a:r>
          </a:p>
          <a:p>
            <a:r>
              <a:rPr lang="en-US" dirty="0" smtClean="0"/>
              <a:t>extreme (further from origin) than </a:t>
            </a:r>
            <a:r>
              <a:rPr lang="en-US" i="1" dirty="0" err="1" smtClean="0"/>
              <a:t>y</a:t>
            </a:r>
            <a:r>
              <a:rPr lang="en-US" dirty="0" smtClean="0"/>
              <a:t> for relatively large </a:t>
            </a:r>
            <a:r>
              <a:rPr lang="en-US" i="1" dirty="0" err="1" smtClean="0"/>
              <a:t>σ</a:t>
            </a:r>
            <a:r>
              <a:rPr lang="en-US" i="1" baseline="-25000" dirty="0" err="1" smtClean="0"/>
              <a:t>x</a:t>
            </a:r>
            <a:r>
              <a:rPr lang="en-US" i="1" dirty="0" smtClean="0"/>
              <a:t>. </a:t>
            </a:r>
            <a:endParaRPr lang="en-US" dirty="0" smtClean="0"/>
          </a:p>
        </p:txBody>
      </p:sp>
      <p:sp>
        <p:nvSpPr>
          <p:cNvPr id="12" name="TextBox 11"/>
          <p:cNvSpPr txBox="1"/>
          <p:nvPr/>
        </p:nvSpPr>
        <p:spPr>
          <a:xfrm>
            <a:off x="152400" y="6519446"/>
            <a:ext cx="2544286" cy="276999"/>
          </a:xfrm>
          <a:prstGeom prst="rect">
            <a:avLst/>
          </a:prstGeom>
          <a:noFill/>
        </p:spPr>
        <p:txBody>
          <a:bodyPr wrap="none" rtlCol="0">
            <a:spAutoFit/>
          </a:bodyPr>
          <a:lstStyle/>
          <a:p>
            <a:r>
              <a:rPr lang="en-US" sz="1200" dirty="0" smtClean="0"/>
              <a:t>Ref: Wilks, 2010 MWR, submitted.</a:t>
            </a:r>
            <a:endParaRPr lang="en-US" sz="1200" dirty="0"/>
          </a:p>
        </p:txBody>
      </p:sp>
      <p:graphicFrame>
        <p:nvGraphicFramePr>
          <p:cNvPr id="13" name="Object 12"/>
          <p:cNvGraphicFramePr>
            <a:graphicFrameLocks noChangeAspect="1"/>
          </p:cNvGraphicFramePr>
          <p:nvPr/>
        </p:nvGraphicFramePr>
        <p:xfrm>
          <a:off x="685800" y="2667000"/>
          <a:ext cx="7346950" cy="1368425"/>
        </p:xfrm>
        <a:graphic>
          <a:graphicData uri="http://schemas.openxmlformats.org/presentationml/2006/ole">
            <p:oleObj spid="_x0000_s262146" name="Equation" r:id="rId3" imgW="2387600" imgH="4445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1.png"/>
          <p:cNvPicPr>
            <a:picLocks noChangeAspect="1"/>
          </p:cNvPicPr>
          <p:nvPr/>
        </p:nvPicPr>
        <p:blipFill>
          <a:blip r:embed="rId2"/>
          <a:stretch>
            <a:fillRect/>
          </a:stretch>
        </p:blipFill>
        <p:spPr>
          <a:xfrm>
            <a:off x="-152400" y="1524000"/>
            <a:ext cx="5515897" cy="5029200"/>
          </a:xfrm>
          <a:prstGeom prst="rect">
            <a:avLst/>
          </a:prstGeom>
        </p:spPr>
      </p:pic>
      <p:sp>
        <p:nvSpPr>
          <p:cNvPr id="2" name="Title 1"/>
          <p:cNvSpPr>
            <a:spLocks noGrp="1"/>
          </p:cNvSpPr>
          <p:nvPr>
            <p:ph type="title"/>
          </p:nvPr>
        </p:nvSpPr>
        <p:spPr>
          <a:xfrm>
            <a:off x="685800" y="152400"/>
            <a:ext cx="7772400" cy="838200"/>
          </a:xfrm>
        </p:spPr>
        <p:txBody>
          <a:bodyPr/>
          <a:lstStyle/>
          <a:p>
            <a:r>
              <a:rPr lang="en-US" dirty="0" smtClean="0"/>
              <a:t>Illustration, </a:t>
            </a:r>
            <a:r>
              <a:rPr lang="en-US" i="1" dirty="0" err="1" smtClean="0"/>
              <a:t>μ</a:t>
            </a:r>
            <a:r>
              <a:rPr lang="en-US" i="1" baseline="-25000" dirty="0" err="1" smtClean="0"/>
              <a:t>x</a:t>
            </a:r>
            <a:r>
              <a:rPr lang="en-US" i="1" dirty="0" smtClean="0"/>
              <a:t>=0</a:t>
            </a:r>
            <a:endParaRPr lang="en-US" i="1" dirty="0"/>
          </a:p>
        </p:txBody>
      </p:sp>
      <p:sp>
        <p:nvSpPr>
          <p:cNvPr id="4" name="Slide Number Placeholder 3"/>
          <p:cNvSpPr>
            <a:spLocks noGrp="1"/>
          </p:cNvSpPr>
          <p:nvPr>
            <p:ph type="sldNum" sz="quarter" idx="12"/>
          </p:nvPr>
        </p:nvSpPr>
        <p:spPr>
          <a:xfrm>
            <a:off x="6934200" y="6172200"/>
            <a:ext cx="1905000" cy="457200"/>
          </a:xfrm>
        </p:spPr>
        <p:txBody>
          <a:bodyPr/>
          <a:lstStyle/>
          <a:p>
            <a:fld id="{9ED718A1-D9DE-254A-BEB9-8E314E6B1095}" type="slidenum">
              <a:rPr lang="en-US" smtClean="0"/>
              <a:pPr/>
              <a:t>18</a:t>
            </a:fld>
            <a:endParaRPr lang="en-US" dirty="0"/>
          </a:p>
        </p:txBody>
      </p:sp>
      <p:sp>
        <p:nvSpPr>
          <p:cNvPr id="6" name="TextBox 5"/>
          <p:cNvSpPr txBox="1"/>
          <p:nvPr/>
        </p:nvSpPr>
        <p:spPr>
          <a:xfrm>
            <a:off x="2286000" y="2133600"/>
            <a:ext cx="686066" cy="584776"/>
          </a:xfrm>
          <a:prstGeom prst="rect">
            <a:avLst/>
          </a:prstGeom>
          <a:noFill/>
        </p:spPr>
        <p:txBody>
          <a:bodyPr wrap="square" rtlCol="0">
            <a:spAutoFit/>
          </a:bodyPr>
          <a:lstStyle/>
          <a:p>
            <a:r>
              <a:rPr lang="en-US" sz="1600" dirty="0" smtClean="0"/>
              <a:t>slope</a:t>
            </a:r>
          </a:p>
          <a:p>
            <a:r>
              <a:rPr lang="en-US" sz="1600" i="1" dirty="0" err="1" smtClean="0"/>
              <a:t>Rσ</a:t>
            </a:r>
            <a:r>
              <a:rPr lang="en-US" sz="1600" i="1" baseline="-25000" dirty="0" err="1" smtClean="0"/>
              <a:t>x</a:t>
            </a:r>
            <a:endParaRPr lang="en-US" sz="1600" i="1" baseline="-25000" dirty="0"/>
          </a:p>
        </p:txBody>
      </p:sp>
      <p:cxnSp>
        <p:nvCxnSpPr>
          <p:cNvPr id="8" name="Straight Arrow Connector 7"/>
          <p:cNvCxnSpPr/>
          <p:nvPr/>
        </p:nvCxnSpPr>
        <p:spPr bwMode="auto">
          <a:xfrm>
            <a:off x="3048000" y="2362200"/>
            <a:ext cx="762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5410200" y="2667000"/>
            <a:ext cx="3200400" cy="3970318"/>
          </a:xfrm>
          <a:prstGeom prst="rect">
            <a:avLst/>
          </a:prstGeom>
          <a:noFill/>
        </p:spPr>
        <p:txBody>
          <a:bodyPr wrap="square" rtlCol="0">
            <a:spAutoFit/>
          </a:bodyPr>
          <a:lstStyle/>
          <a:p>
            <a:r>
              <a:rPr lang="en-US" sz="1800" dirty="0" smtClean="0"/>
              <a:t>Here, for a 1-member</a:t>
            </a:r>
          </a:p>
          <a:p>
            <a:r>
              <a:rPr lang="en-US" sz="1800" dirty="0" smtClean="0"/>
              <a:t>ensemble, that forecast member x</a:t>
            </a:r>
            <a:r>
              <a:rPr lang="en-US" sz="1800" baseline="-25000" dirty="0" smtClean="0"/>
              <a:t>1</a:t>
            </a:r>
            <a:r>
              <a:rPr lang="en-US" sz="1800" dirty="0" smtClean="0"/>
              <a:t>tends to be further from the origin than the verification </a:t>
            </a:r>
            <a:r>
              <a:rPr lang="en-US" sz="1800" dirty="0" err="1" smtClean="0"/>
              <a:t>y</a:t>
            </a:r>
            <a:r>
              <a:rPr lang="en-US" sz="1800" dirty="0" smtClean="0"/>
              <a:t>.  If we generated another ensemble member, it would tend to be further from the origin in the same manner.  Hence, you have an ensemble clustered together, away from the origin, and the verification near the origin, i.e., at extreme ranks relative to the sorted ensemble. </a:t>
            </a:r>
            <a:endParaRPr lang="en-US" sz="1800" baseline="-25000" dirty="0"/>
          </a:p>
        </p:txBody>
      </p:sp>
      <p:sp>
        <p:nvSpPr>
          <p:cNvPr id="14" name="TextBox 13"/>
          <p:cNvSpPr txBox="1"/>
          <p:nvPr/>
        </p:nvSpPr>
        <p:spPr>
          <a:xfrm>
            <a:off x="5410200" y="1219200"/>
            <a:ext cx="2783898" cy="1200329"/>
          </a:xfrm>
          <a:prstGeom prst="rect">
            <a:avLst/>
          </a:prstGeom>
          <a:noFill/>
        </p:spPr>
        <p:txBody>
          <a:bodyPr wrap="none" rtlCol="0">
            <a:spAutoFit/>
          </a:bodyPr>
          <a:lstStyle/>
          <a:p>
            <a:r>
              <a:rPr lang="en-US" sz="1800" dirty="0" smtClean="0"/>
              <a:t>Many realizations of truth</a:t>
            </a:r>
          </a:p>
          <a:p>
            <a:r>
              <a:rPr lang="en-US" sz="1800" dirty="0" smtClean="0"/>
              <a:t>and synthetic 1-member</a:t>
            </a:r>
          </a:p>
          <a:p>
            <a:r>
              <a:rPr lang="en-US" sz="1800" dirty="0" smtClean="0"/>
              <a:t>ensemble were created,</a:t>
            </a:r>
          </a:p>
          <a:p>
            <a:r>
              <a:rPr lang="en-US" sz="1800" i="1" dirty="0" err="1" smtClean="0"/>
              <a:t>μ</a:t>
            </a:r>
            <a:r>
              <a:rPr lang="en-US" sz="1800" baseline="-25000" dirty="0" err="1" smtClean="0"/>
              <a:t>x</a:t>
            </a:r>
            <a:r>
              <a:rPr lang="en-US" sz="1800" baseline="-25000" dirty="0" smtClean="0"/>
              <a:t> </a:t>
            </a:r>
            <a:r>
              <a:rPr lang="en-US" sz="1800" dirty="0" smtClean="0"/>
              <a:t>= 0,</a:t>
            </a:r>
            <a:r>
              <a:rPr lang="en-US" sz="1800" i="1" dirty="0" smtClean="0"/>
              <a:t>σ</a:t>
            </a:r>
            <a:r>
              <a:rPr lang="en-US" sz="1800" i="1" baseline="-25000" dirty="0" smtClean="0"/>
              <a:t>x </a:t>
            </a:r>
            <a:r>
              <a:rPr lang="en-US" sz="1800" dirty="0" smtClean="0"/>
              <a:t>= 2, </a:t>
            </a:r>
            <a:r>
              <a:rPr lang="en-US" sz="1800" i="1" dirty="0" err="1" smtClean="0"/>
              <a:t>r</a:t>
            </a:r>
            <a:r>
              <a:rPr lang="en-US" sz="1800" i="1" dirty="0" smtClean="0"/>
              <a:t> = R </a:t>
            </a:r>
            <a:r>
              <a:rPr lang="en-US" sz="1800" dirty="0" smtClean="0"/>
              <a:t>= 0.9</a:t>
            </a: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152400" y="152400"/>
            <a:ext cx="8839200" cy="990600"/>
          </a:xfrm>
        </p:spPr>
        <p:txBody>
          <a:bodyPr/>
          <a:lstStyle/>
          <a:p>
            <a:r>
              <a:rPr lang="en-US" sz="3600"/>
              <a:t>Rank histograms in higher dimensions: the “</a:t>
            </a:r>
            <a:r>
              <a:rPr lang="en-US" sz="3600" i="1"/>
              <a:t>minimum spanning tree</a:t>
            </a:r>
            <a:r>
              <a:rPr lang="en-US" sz="3600"/>
              <a:t>” histogram</a:t>
            </a:r>
            <a:endParaRPr lang="en-US"/>
          </a:p>
        </p:txBody>
      </p:sp>
      <p:sp>
        <p:nvSpPr>
          <p:cNvPr id="235523" name="Rectangle 3"/>
          <p:cNvSpPr>
            <a:spLocks noGrp="1" noChangeArrowheads="1"/>
          </p:cNvSpPr>
          <p:nvPr>
            <p:ph type="body" idx="1"/>
          </p:nvPr>
        </p:nvSpPr>
        <p:spPr>
          <a:xfrm>
            <a:off x="152400" y="4876800"/>
            <a:ext cx="8763000" cy="1066800"/>
          </a:xfrm>
        </p:spPr>
        <p:txBody>
          <a:bodyPr/>
          <a:lstStyle/>
          <a:p>
            <a:pPr marL="169863" indent="-169863">
              <a:lnSpc>
                <a:spcPct val="90000"/>
              </a:lnSpc>
            </a:pPr>
            <a:r>
              <a:rPr lang="en-US" sz="1600"/>
              <a:t>Solid lines: minimum spanning tree (MST) between 10-member forecasts</a:t>
            </a:r>
          </a:p>
          <a:p>
            <a:pPr marL="169863" indent="-169863">
              <a:lnSpc>
                <a:spcPct val="90000"/>
              </a:lnSpc>
            </a:pPr>
            <a:r>
              <a:rPr lang="en-US" sz="1600"/>
              <a:t>Dashed line: MST when observed O is substituted for member D</a:t>
            </a:r>
          </a:p>
          <a:p>
            <a:pPr marL="169863" indent="-169863">
              <a:lnSpc>
                <a:spcPct val="90000"/>
              </a:lnSpc>
            </a:pPr>
            <a:r>
              <a:rPr lang="en-US" sz="1600"/>
              <a:t>Calculate MST’s sum of line segments for all forecasts, and observed replacing each forecast member.  Tally rank of pure forecast sum relative to sum where observed replaced a member.</a:t>
            </a:r>
          </a:p>
          <a:p>
            <a:pPr marL="169863" indent="-169863">
              <a:lnSpc>
                <a:spcPct val="90000"/>
              </a:lnSpc>
            </a:pPr>
            <a:r>
              <a:rPr lang="en-US" sz="1600"/>
              <a:t>Repeat for independent samples, build up a histogram</a:t>
            </a:r>
          </a:p>
        </p:txBody>
      </p:sp>
      <p:pic>
        <p:nvPicPr>
          <p:cNvPr id="235524" name="Picture 4"/>
          <p:cNvPicPr>
            <a:picLocks noChangeAspect="1" noChangeArrowheads="1"/>
          </p:cNvPicPr>
          <p:nvPr/>
        </p:nvPicPr>
        <p:blipFill>
          <a:blip r:embed="rId2"/>
          <a:srcRect/>
          <a:stretch>
            <a:fillRect/>
          </a:stretch>
        </p:blipFill>
        <p:spPr bwMode="auto">
          <a:xfrm>
            <a:off x="1219200" y="1295400"/>
            <a:ext cx="6324600" cy="3516313"/>
          </a:xfrm>
          <a:prstGeom prst="rect">
            <a:avLst/>
          </a:prstGeom>
          <a:noFill/>
          <a:ln w="9525">
            <a:noFill/>
            <a:miter lim="800000"/>
            <a:headEnd/>
            <a:tailEnd/>
          </a:ln>
          <a:effectLst/>
        </p:spPr>
      </p:pic>
      <p:sp>
        <p:nvSpPr>
          <p:cNvPr id="235525" name="Rectangle 5"/>
          <p:cNvSpPr>
            <a:spLocks noChangeArrowheads="1"/>
          </p:cNvSpPr>
          <p:nvPr/>
        </p:nvSpPr>
        <p:spPr bwMode="auto">
          <a:xfrm>
            <a:off x="176213" y="6621463"/>
            <a:ext cx="3668712" cy="214312"/>
          </a:xfrm>
          <a:prstGeom prst="rect">
            <a:avLst/>
          </a:prstGeom>
          <a:noFill/>
          <a:ln w="9525">
            <a:noFill/>
            <a:miter lim="800000"/>
            <a:headEnd/>
            <a:tailEnd/>
          </a:ln>
        </p:spPr>
        <p:txBody>
          <a:bodyPr wrap="none">
            <a:prstTxWarp prst="textNoShape">
              <a:avLst/>
            </a:prstTxWarp>
            <a:spAutoFit/>
          </a:bodyPr>
          <a:lstStyle/>
          <a:p>
            <a:r>
              <a:rPr lang="en-US" sz="800"/>
              <a:t>Ref: Wilks, MWR, June 2004.  See also Smith and Hansen, MWR, June 2004</a:t>
            </a:r>
            <a:endParaRPr lang="en-US" sz="1400"/>
          </a:p>
        </p:txBody>
      </p:sp>
      <p:sp>
        <p:nvSpPr>
          <p:cNvPr id="8" name="Slide Number Placeholder 7"/>
          <p:cNvSpPr>
            <a:spLocks noGrp="1"/>
          </p:cNvSpPr>
          <p:nvPr>
            <p:ph type="sldNum" sz="quarter" idx="12"/>
          </p:nvPr>
        </p:nvSpPr>
        <p:spPr/>
        <p:txBody>
          <a:bodyPr/>
          <a:lstStyle/>
          <a:p>
            <a:fld id="{9ED718A1-D9DE-254A-BEB9-8E314E6B109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458200" cy="1143000"/>
          </a:xfrm>
        </p:spPr>
        <p:txBody>
          <a:bodyPr/>
          <a:lstStyle/>
          <a:p>
            <a:r>
              <a:rPr lang="en-US" sz="4000" dirty="0" smtClean="0"/>
              <a:t>Part 1:</a:t>
            </a:r>
            <a:r>
              <a:rPr lang="en-US" sz="4000" dirty="0" smtClean="0"/>
              <a:t> two </a:t>
            </a:r>
            <a:r>
              <a:rPr lang="en-US" sz="4000" dirty="0" smtClean="0"/>
              <a:t>desirable properties of ensembles, and the challenges of evaluating these properties</a:t>
            </a:r>
            <a:endParaRPr lang="en-US" sz="4000" dirty="0"/>
          </a:p>
        </p:txBody>
      </p:sp>
      <p:sp>
        <p:nvSpPr>
          <p:cNvPr id="3" name="Content Placeholder 2"/>
          <p:cNvSpPr>
            <a:spLocks noGrp="1"/>
          </p:cNvSpPr>
          <p:nvPr>
            <p:ph idx="1"/>
          </p:nvPr>
        </p:nvSpPr>
        <p:spPr>
          <a:xfrm>
            <a:off x="838200" y="3124200"/>
            <a:ext cx="7772400" cy="2971800"/>
          </a:xfrm>
        </p:spPr>
        <p:txBody>
          <a:bodyPr/>
          <a:lstStyle/>
          <a:p>
            <a:r>
              <a:rPr lang="en-US" dirty="0" smtClean="0"/>
              <a:t>Property 1: </a:t>
            </a:r>
            <a:r>
              <a:rPr lang="en-US" b="1" dirty="0" smtClean="0"/>
              <a:t>Reliability</a:t>
            </a:r>
            <a:r>
              <a:rPr lang="en-US" dirty="0" smtClean="0"/>
              <a:t>, no matter how you slice and dice your ensemble data.</a:t>
            </a:r>
          </a:p>
          <a:p>
            <a:endParaRPr lang="en-US" dirty="0" smtClean="0"/>
          </a:p>
          <a:p>
            <a:r>
              <a:rPr lang="en-US" dirty="0" smtClean="0"/>
              <a:t>Property 2: Specificity, i.e., </a:t>
            </a:r>
            <a:r>
              <a:rPr lang="en-US" b="1" dirty="0" smtClean="0"/>
              <a:t>sharpness</a:t>
            </a:r>
            <a:r>
              <a:rPr lang="en-US" dirty="0" smtClean="0"/>
              <a:t>.</a:t>
            </a:r>
          </a:p>
          <a:p>
            <a:pPr>
              <a:buNone/>
            </a:pPr>
            <a:endParaRPr lang="en-US" dirty="0" smtClean="0"/>
          </a:p>
        </p:txBody>
      </p:sp>
      <p:sp>
        <p:nvSpPr>
          <p:cNvPr id="4" name="Slide Number Placeholder 3"/>
          <p:cNvSpPr>
            <a:spLocks noGrp="1"/>
          </p:cNvSpPr>
          <p:nvPr>
            <p:ph type="sldNum" sz="quarter" idx="12"/>
          </p:nvPr>
        </p:nvSpPr>
        <p:spPr/>
        <p:txBody>
          <a:bodyPr/>
          <a:lstStyle/>
          <a:p>
            <a:fld id="{9ED718A1-D9DE-254A-BEB9-8E314E6B109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152400" y="152400"/>
            <a:ext cx="8839200" cy="990600"/>
          </a:xfrm>
        </p:spPr>
        <p:txBody>
          <a:bodyPr/>
          <a:lstStyle/>
          <a:p>
            <a:r>
              <a:rPr lang="en-US" sz="3600"/>
              <a:t>Rank histograms in higher dimensions: the “</a:t>
            </a:r>
            <a:r>
              <a:rPr lang="en-US" sz="3600" i="1"/>
              <a:t>minimum spanning tree</a:t>
            </a:r>
            <a:r>
              <a:rPr lang="en-US" sz="3600"/>
              <a:t>” histogram</a:t>
            </a:r>
            <a:endParaRPr lang="en-US"/>
          </a:p>
        </p:txBody>
      </p:sp>
      <p:sp>
        <p:nvSpPr>
          <p:cNvPr id="236547" name="Rectangle 3"/>
          <p:cNvSpPr>
            <a:spLocks noGrp="1" noChangeArrowheads="1"/>
          </p:cNvSpPr>
          <p:nvPr>
            <p:ph type="body" idx="1"/>
          </p:nvPr>
        </p:nvSpPr>
        <p:spPr>
          <a:xfrm>
            <a:off x="5562600" y="1828800"/>
            <a:ext cx="3124200" cy="1066800"/>
          </a:xfrm>
        </p:spPr>
        <p:txBody>
          <a:bodyPr/>
          <a:lstStyle/>
          <a:p>
            <a:pPr marL="169863" indent="-169863">
              <a:lnSpc>
                <a:spcPct val="90000"/>
              </a:lnSpc>
            </a:pPr>
            <a:r>
              <a:rPr lang="en-US" sz="1800" dirty="0"/>
              <a:t>Graphical interpretation of MST is </a:t>
            </a:r>
            <a:r>
              <a:rPr lang="en-US" sz="1800" dirty="0" smtClean="0"/>
              <a:t>different and perhaps less intuitive </a:t>
            </a:r>
            <a:r>
              <a:rPr lang="en-US" sz="1800" dirty="0"/>
              <a:t>than it is for </a:t>
            </a:r>
            <a:r>
              <a:rPr lang="en-US" sz="1800" dirty="0" err="1"/>
              <a:t>uni</a:t>
            </a:r>
            <a:r>
              <a:rPr lang="en-US" sz="1800" dirty="0"/>
              <a:t>-dimensional rank histogram.</a:t>
            </a:r>
            <a:endParaRPr lang="en-US" sz="1400" dirty="0"/>
          </a:p>
        </p:txBody>
      </p:sp>
      <p:sp>
        <p:nvSpPr>
          <p:cNvPr id="236549" name="Rectangle 5"/>
          <p:cNvSpPr>
            <a:spLocks noChangeArrowheads="1"/>
          </p:cNvSpPr>
          <p:nvPr/>
        </p:nvSpPr>
        <p:spPr bwMode="auto">
          <a:xfrm>
            <a:off x="176213" y="6621463"/>
            <a:ext cx="3668712" cy="214312"/>
          </a:xfrm>
          <a:prstGeom prst="rect">
            <a:avLst/>
          </a:prstGeom>
          <a:noFill/>
          <a:ln w="9525">
            <a:noFill/>
            <a:miter lim="800000"/>
            <a:headEnd/>
            <a:tailEnd/>
          </a:ln>
        </p:spPr>
        <p:txBody>
          <a:bodyPr wrap="none">
            <a:prstTxWarp prst="textNoShape">
              <a:avLst/>
            </a:prstTxWarp>
            <a:spAutoFit/>
          </a:bodyPr>
          <a:lstStyle/>
          <a:p>
            <a:r>
              <a:rPr lang="en-US" sz="800"/>
              <a:t>Ref: Wilks, MWR, June 2004.  See also Smith and Hansen, MWR, June 2004</a:t>
            </a:r>
            <a:endParaRPr lang="en-US" sz="1400"/>
          </a:p>
        </p:txBody>
      </p:sp>
      <p:pic>
        <p:nvPicPr>
          <p:cNvPr id="236550" name="Picture 6"/>
          <p:cNvPicPr>
            <a:picLocks noChangeAspect="1" noChangeArrowheads="1"/>
          </p:cNvPicPr>
          <p:nvPr/>
        </p:nvPicPr>
        <p:blipFill>
          <a:blip r:embed="rId2"/>
          <a:srcRect/>
          <a:stretch>
            <a:fillRect/>
          </a:stretch>
        </p:blipFill>
        <p:spPr bwMode="auto">
          <a:xfrm>
            <a:off x="76200" y="1219200"/>
            <a:ext cx="5138738" cy="54102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9ED718A1-D9DE-254A-BEB9-8E314E6B109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6B5C38CB-8BF0-8745-AAFC-D9C54A6A3897}" type="slidenum">
              <a:rPr lang="en-US" smtClean="0"/>
              <a:pPr/>
              <a:t>21</a:t>
            </a:fld>
            <a:endParaRPr lang="en-US" smtClean="0"/>
          </a:p>
        </p:txBody>
      </p:sp>
      <p:sp>
        <p:nvSpPr>
          <p:cNvPr id="27652" name="Rectangle 2"/>
          <p:cNvSpPr>
            <a:spLocks noGrp="1" noChangeArrowheads="1"/>
          </p:cNvSpPr>
          <p:nvPr>
            <p:ph type="title"/>
          </p:nvPr>
        </p:nvSpPr>
        <p:spPr>
          <a:xfrm>
            <a:off x="685800" y="152400"/>
            <a:ext cx="7772400" cy="838200"/>
          </a:xfrm>
        </p:spPr>
        <p:txBody>
          <a:bodyPr/>
          <a:lstStyle/>
          <a:p>
            <a:pPr eaLnBrk="1" hangingPunct="1"/>
            <a:r>
              <a:rPr lang="en-US"/>
              <a:t>Multi-variate rank histogram</a:t>
            </a:r>
          </a:p>
        </p:txBody>
      </p:sp>
      <p:sp>
        <p:nvSpPr>
          <p:cNvPr id="27653" name="Rectangle 3"/>
          <p:cNvSpPr>
            <a:spLocks noGrp="1" noChangeArrowheads="1"/>
          </p:cNvSpPr>
          <p:nvPr>
            <p:ph type="body" idx="1"/>
          </p:nvPr>
        </p:nvSpPr>
        <p:spPr>
          <a:xfrm>
            <a:off x="228600" y="4191000"/>
            <a:ext cx="8534400" cy="2133600"/>
          </a:xfrm>
        </p:spPr>
        <p:txBody>
          <a:bodyPr/>
          <a:lstStyle/>
          <a:p>
            <a:pPr eaLnBrk="1" hangingPunct="1"/>
            <a:r>
              <a:rPr lang="en-US" sz="1600" dirty="0"/>
              <a:t>Standardize and rotate using </a:t>
            </a:r>
            <a:r>
              <a:rPr lang="en-US" sz="1600" dirty="0" err="1"/>
              <a:t>Mahalanobis</a:t>
            </a:r>
            <a:r>
              <a:rPr lang="en-US" sz="1600" dirty="0"/>
              <a:t> transformation (see Wilks 2006 text). </a:t>
            </a:r>
          </a:p>
          <a:p>
            <a:pPr eaLnBrk="1" hangingPunct="1"/>
            <a:r>
              <a:rPr lang="en-US" sz="1600" dirty="0"/>
              <a:t>For each of </a:t>
            </a:r>
            <a:r>
              <a:rPr lang="en-US" sz="1600" i="1" dirty="0" err="1"/>
              <a:t>n</a:t>
            </a:r>
            <a:r>
              <a:rPr lang="en-US" sz="1600" dirty="0"/>
              <a:t> members of forecast and observed, define “pre-rank” as the number of vectors to its lower left (a number between 1 and </a:t>
            </a:r>
            <a:r>
              <a:rPr lang="en-US" sz="1600" i="1" dirty="0"/>
              <a:t>n</a:t>
            </a:r>
            <a:r>
              <a:rPr lang="en-US" sz="1600" dirty="0"/>
              <a:t>+1)</a:t>
            </a:r>
          </a:p>
          <a:p>
            <a:pPr eaLnBrk="1" hangingPunct="1"/>
            <a:r>
              <a:rPr lang="en-US" sz="1600" dirty="0"/>
              <a:t>The multi-variate rank is the rank of the observation pre-rank, with ties resolved at random</a:t>
            </a:r>
          </a:p>
          <a:p>
            <a:pPr eaLnBrk="1" hangingPunct="1"/>
            <a:r>
              <a:rPr lang="en-US" sz="1600" dirty="0"/>
              <a:t>Composite multi-variate ranks over many independent samples and plot rank histogram.</a:t>
            </a:r>
          </a:p>
          <a:p>
            <a:pPr eaLnBrk="1" hangingPunct="1"/>
            <a:r>
              <a:rPr lang="en-US" sz="1600" dirty="0">
                <a:solidFill>
                  <a:srgbClr val="FF0000"/>
                </a:solidFill>
              </a:rPr>
              <a:t>Same interpretation as scalar rank histogram (e.g., U-shape = under-dispersive).</a:t>
            </a:r>
            <a:endParaRPr lang="en-US" sz="2000" dirty="0"/>
          </a:p>
        </p:txBody>
      </p:sp>
      <p:sp>
        <p:nvSpPr>
          <p:cNvPr id="27654" name="Rectangle 7"/>
          <p:cNvSpPr>
            <a:spLocks noChangeArrowheads="1"/>
          </p:cNvSpPr>
          <p:nvPr/>
        </p:nvSpPr>
        <p:spPr bwMode="auto">
          <a:xfrm>
            <a:off x="685800" y="6334780"/>
            <a:ext cx="7802136" cy="492443"/>
          </a:xfrm>
          <a:prstGeom prst="rect">
            <a:avLst/>
          </a:prstGeom>
          <a:noFill/>
          <a:ln w="9525">
            <a:noFill/>
            <a:miter lim="800000"/>
            <a:headEnd/>
            <a:tailEnd/>
          </a:ln>
        </p:spPr>
        <p:txBody>
          <a:bodyPr wrap="none">
            <a:prstTxWarp prst="textNoShape">
              <a:avLst/>
            </a:prstTxWarp>
            <a:spAutoFit/>
          </a:bodyPr>
          <a:lstStyle/>
          <a:p>
            <a:r>
              <a:rPr lang="en-US" sz="1200" dirty="0"/>
              <a:t>based on </a:t>
            </a:r>
            <a:r>
              <a:rPr lang="en-US" sz="1200" dirty="0" err="1"/>
              <a:t>Tilmann</a:t>
            </a:r>
            <a:r>
              <a:rPr lang="en-US" sz="1200" dirty="0"/>
              <a:t> </a:t>
            </a:r>
            <a:r>
              <a:rPr lang="en-US" sz="1200" dirty="0" err="1"/>
              <a:t>Gneiting’s</a:t>
            </a:r>
            <a:r>
              <a:rPr lang="en-US" sz="1200" dirty="0"/>
              <a:t> presentation at Probability and Statistics, 2008 AMS Annual Conf., New Orleans</a:t>
            </a:r>
            <a:r>
              <a:rPr lang="en-US" sz="1400" dirty="0" smtClean="0"/>
              <a:t>.</a:t>
            </a:r>
          </a:p>
          <a:p>
            <a:r>
              <a:rPr lang="en-US" sz="1200" dirty="0" smtClean="0"/>
              <a:t>and http</a:t>
            </a:r>
            <a:r>
              <a:rPr lang="en-US" sz="1200" dirty="0" smtClean="0"/>
              <a:t>://www.springerlink.com/content/q58j4167355611g1/</a:t>
            </a:r>
            <a:endParaRPr lang="en-US" sz="1200" dirty="0"/>
          </a:p>
        </p:txBody>
      </p:sp>
      <p:sp>
        <p:nvSpPr>
          <p:cNvPr id="27657" name="Rectangle 10"/>
          <p:cNvSpPr>
            <a:spLocks noChangeArrowheads="1"/>
          </p:cNvSpPr>
          <p:nvPr/>
        </p:nvSpPr>
        <p:spPr bwMode="auto">
          <a:xfrm>
            <a:off x="3646488" y="15589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27650" name="Object 2"/>
          <p:cNvGraphicFramePr>
            <a:graphicFrameLocks noChangeAspect="1"/>
          </p:cNvGraphicFramePr>
          <p:nvPr/>
        </p:nvGraphicFramePr>
        <p:xfrm>
          <a:off x="3505200" y="3276600"/>
          <a:ext cx="2286000" cy="501650"/>
        </p:xfrm>
        <a:graphic>
          <a:graphicData uri="http://schemas.openxmlformats.org/presentationml/2006/ole">
            <p:oleObj spid="_x0000_s264194" name="Equation" r:id="rId3" imgW="1155700" imgH="254000" progId="Equation.DSMT4">
              <p:embed/>
            </p:oleObj>
          </a:graphicData>
        </a:graphic>
      </p:graphicFrame>
      <p:sp>
        <p:nvSpPr>
          <p:cNvPr id="27658" name="Rectangle 12"/>
          <p:cNvSpPr>
            <a:spLocks noChangeArrowheads="1"/>
          </p:cNvSpPr>
          <p:nvPr/>
        </p:nvSpPr>
        <p:spPr bwMode="auto">
          <a:xfrm>
            <a:off x="3733800" y="1371600"/>
            <a:ext cx="1644650" cy="1465263"/>
          </a:xfrm>
          <a:prstGeom prst="rect">
            <a:avLst/>
          </a:prstGeom>
          <a:noFill/>
          <a:ln w="9525">
            <a:noFill/>
            <a:miter lim="800000"/>
            <a:headEnd/>
            <a:tailEnd/>
          </a:ln>
        </p:spPr>
        <p:txBody>
          <a:bodyPr wrap="none">
            <a:prstTxWarp prst="textNoShape">
              <a:avLst/>
            </a:prstTxWarp>
            <a:spAutoFit/>
          </a:bodyPr>
          <a:lstStyle/>
          <a:p>
            <a:r>
              <a:rPr lang="en-US" sz="1800"/>
              <a:t>“Mahalanobis”</a:t>
            </a:r>
          </a:p>
          <a:p>
            <a:r>
              <a:rPr lang="en-US" sz="1800"/>
              <a:t>transform</a:t>
            </a:r>
          </a:p>
          <a:p>
            <a:r>
              <a:rPr lang="en-US" sz="1800"/>
              <a:t>(</a:t>
            </a:r>
            <a:r>
              <a:rPr lang="en-US" sz="1800" i="1">
                <a:latin typeface="Times New Roman" charset="0"/>
              </a:rPr>
              <a:t>S</a:t>
            </a:r>
            <a:r>
              <a:rPr lang="en-US" sz="1800"/>
              <a:t> is forecasts’</a:t>
            </a:r>
          </a:p>
          <a:p>
            <a:r>
              <a:rPr lang="en-US" sz="1800"/>
              <a:t>sample</a:t>
            </a:r>
          </a:p>
          <a:p>
            <a:r>
              <a:rPr lang="en-US" sz="1800"/>
              <a:t>covariance)</a:t>
            </a:r>
            <a:endParaRPr lang="en-US"/>
          </a:p>
        </p:txBody>
      </p:sp>
      <p:sp>
        <p:nvSpPr>
          <p:cNvPr id="27659" name="Line 13"/>
          <p:cNvSpPr>
            <a:spLocks noChangeShapeType="1"/>
          </p:cNvSpPr>
          <p:nvPr/>
        </p:nvSpPr>
        <p:spPr bwMode="auto">
          <a:xfrm>
            <a:off x="3810000" y="3048000"/>
            <a:ext cx="1600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pic>
        <p:nvPicPr>
          <p:cNvPr id="12" name="Picture 11" descr="1.png"/>
          <p:cNvPicPr>
            <a:picLocks noChangeAspect="1"/>
          </p:cNvPicPr>
          <p:nvPr/>
        </p:nvPicPr>
        <p:blipFill>
          <a:blip r:embed="rId4"/>
          <a:stretch>
            <a:fillRect/>
          </a:stretch>
        </p:blipFill>
        <p:spPr>
          <a:xfrm>
            <a:off x="1" y="990599"/>
            <a:ext cx="3505200" cy="3186546"/>
          </a:xfrm>
          <a:prstGeom prst="rect">
            <a:avLst/>
          </a:prstGeom>
        </p:spPr>
      </p:pic>
      <p:pic>
        <p:nvPicPr>
          <p:cNvPr id="13" name="Picture 12" descr="2.png"/>
          <p:cNvPicPr>
            <a:picLocks noChangeAspect="1"/>
          </p:cNvPicPr>
          <p:nvPr/>
        </p:nvPicPr>
        <p:blipFill>
          <a:blip r:embed="rId5"/>
          <a:stretch>
            <a:fillRect/>
          </a:stretch>
        </p:blipFill>
        <p:spPr>
          <a:xfrm>
            <a:off x="5791200" y="1066800"/>
            <a:ext cx="3352800" cy="304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58866C59-9D7C-2841-A28C-7F8BF86EE71D}" type="slidenum">
              <a:rPr lang="en-US" smtClean="0"/>
              <a:pPr/>
              <a:t>22</a:t>
            </a:fld>
            <a:endParaRPr lang="en-US" smtClean="0"/>
          </a:p>
        </p:txBody>
      </p:sp>
      <p:sp>
        <p:nvSpPr>
          <p:cNvPr id="28675" name="Rectangle 2"/>
          <p:cNvSpPr>
            <a:spLocks noGrp="1" noChangeArrowheads="1"/>
          </p:cNvSpPr>
          <p:nvPr>
            <p:ph type="title"/>
          </p:nvPr>
        </p:nvSpPr>
        <p:spPr>
          <a:xfrm>
            <a:off x="0" y="152400"/>
            <a:ext cx="9144000" cy="838200"/>
          </a:xfrm>
        </p:spPr>
        <p:txBody>
          <a:bodyPr/>
          <a:lstStyle/>
          <a:p>
            <a:pPr eaLnBrk="1" hangingPunct="1"/>
            <a:r>
              <a:rPr lang="en-US" sz="3600"/>
              <a:t>Multi-variate rank histogram calculation</a:t>
            </a:r>
            <a:endParaRPr lang="en-US"/>
          </a:p>
        </p:txBody>
      </p:sp>
      <p:sp>
        <p:nvSpPr>
          <p:cNvPr id="28676" name="Rectangle 5"/>
          <p:cNvSpPr>
            <a:spLocks noChangeArrowheads="1"/>
          </p:cNvSpPr>
          <p:nvPr/>
        </p:nvSpPr>
        <p:spPr bwMode="auto">
          <a:xfrm>
            <a:off x="1295400" y="6553200"/>
            <a:ext cx="6326188" cy="244475"/>
          </a:xfrm>
          <a:prstGeom prst="rect">
            <a:avLst/>
          </a:prstGeom>
          <a:noFill/>
          <a:ln w="9525">
            <a:noFill/>
            <a:miter lim="800000"/>
            <a:headEnd/>
            <a:tailEnd/>
          </a:ln>
        </p:spPr>
        <p:txBody>
          <a:bodyPr wrap="none">
            <a:prstTxWarp prst="textNoShape">
              <a:avLst/>
            </a:prstTxWarp>
            <a:spAutoFit/>
          </a:bodyPr>
          <a:lstStyle/>
          <a:p>
            <a:r>
              <a:rPr lang="en-US" sz="1000"/>
              <a:t>based on Tilmann Gneiting’s presentation at Probability and Statistics, 2008 AMS Annual Conf., New Orleans</a:t>
            </a:r>
            <a:endParaRPr lang="en-US"/>
          </a:p>
        </p:txBody>
      </p:sp>
      <p:sp>
        <p:nvSpPr>
          <p:cNvPr id="28677" name="Rectangle 13"/>
          <p:cNvSpPr>
            <a:spLocks noChangeArrowheads="1"/>
          </p:cNvSpPr>
          <p:nvPr/>
        </p:nvSpPr>
        <p:spPr bwMode="auto">
          <a:xfrm>
            <a:off x="152400" y="5943600"/>
            <a:ext cx="8839200" cy="336550"/>
          </a:xfrm>
          <a:prstGeom prst="rect">
            <a:avLst/>
          </a:prstGeom>
          <a:noFill/>
          <a:ln w="9525">
            <a:noFill/>
            <a:miter lim="800000"/>
            <a:headEnd/>
            <a:tailEnd/>
          </a:ln>
        </p:spPr>
        <p:txBody>
          <a:bodyPr>
            <a:prstTxWarp prst="textNoShape">
              <a:avLst/>
            </a:prstTxWarp>
            <a:spAutoFit/>
          </a:bodyPr>
          <a:lstStyle/>
          <a:p>
            <a:r>
              <a:rPr lang="en-US" sz="1600" dirty="0"/>
              <a:t>F</a:t>
            </a:r>
            <a:r>
              <a:rPr lang="en-US" sz="1600" baseline="-25000" dirty="0"/>
              <a:t>1</a:t>
            </a:r>
            <a:r>
              <a:rPr lang="en-US" sz="1600" dirty="0"/>
              <a:t>, F</a:t>
            </a:r>
            <a:r>
              <a:rPr lang="en-US" sz="1600" baseline="-25000" dirty="0"/>
              <a:t>2</a:t>
            </a:r>
            <a:r>
              <a:rPr lang="en-US" sz="1600" dirty="0"/>
              <a:t>, F</a:t>
            </a:r>
            <a:r>
              <a:rPr lang="en-US" sz="1600" baseline="-25000" dirty="0"/>
              <a:t>3</a:t>
            </a:r>
            <a:r>
              <a:rPr lang="en-US" sz="1600" dirty="0"/>
              <a:t>, F</a:t>
            </a:r>
            <a:r>
              <a:rPr lang="en-US" sz="1600" baseline="-25000" dirty="0"/>
              <a:t>4</a:t>
            </a:r>
            <a:r>
              <a:rPr lang="en-US" sz="1600" dirty="0"/>
              <a:t>, F</a:t>
            </a:r>
            <a:r>
              <a:rPr lang="en-US" sz="1600" baseline="-25000" dirty="0"/>
              <a:t>5</a:t>
            </a:r>
            <a:r>
              <a:rPr lang="en-US" sz="1600" dirty="0"/>
              <a:t>, O pre-ranks:  [1, 5, 3, 1, 4, 1]</a:t>
            </a:r>
            <a:r>
              <a:rPr lang="en-US" sz="1600" dirty="0" smtClean="0"/>
              <a:t> </a:t>
            </a:r>
            <a:r>
              <a:rPr lang="en-US" sz="1600" dirty="0" smtClean="0">
                <a:sym typeface="Symbol" charset="2"/>
              </a:rPr>
              <a:t>;  </a:t>
            </a:r>
            <a:r>
              <a:rPr lang="en-US" sz="1600" dirty="0"/>
              <a:t>sorted: </a:t>
            </a:r>
            <a:r>
              <a:rPr lang="en-US" sz="1600" dirty="0" err="1"/>
              <a:t>obs</a:t>
            </a:r>
            <a:r>
              <a:rPr lang="en-US" sz="1600" dirty="0"/>
              <a:t> = either rank 1, 2, or 3 with </a:t>
            </a:r>
            <a:r>
              <a:rPr lang="en-US" sz="1600" dirty="0" err="1"/>
              <a:t>p</a:t>
            </a:r>
            <a:r>
              <a:rPr lang="en-US" sz="1600" dirty="0"/>
              <a:t>=1/3.</a:t>
            </a:r>
            <a:endParaRPr lang="en-US" sz="2000" dirty="0"/>
          </a:p>
        </p:txBody>
      </p:sp>
      <p:pic>
        <p:nvPicPr>
          <p:cNvPr id="12" name="Picture 11" descr="3.png"/>
          <p:cNvPicPr>
            <a:picLocks noChangeAspect="1"/>
          </p:cNvPicPr>
          <p:nvPr/>
        </p:nvPicPr>
        <p:blipFill>
          <a:blip r:embed="rId2"/>
          <a:stretch>
            <a:fillRect/>
          </a:stretch>
        </p:blipFill>
        <p:spPr>
          <a:xfrm>
            <a:off x="457200" y="990600"/>
            <a:ext cx="2682240" cy="2438400"/>
          </a:xfrm>
          <a:prstGeom prst="rect">
            <a:avLst/>
          </a:prstGeom>
        </p:spPr>
      </p:pic>
      <p:pic>
        <p:nvPicPr>
          <p:cNvPr id="13" name="Picture 12" descr="4.png"/>
          <p:cNvPicPr>
            <a:picLocks noChangeAspect="1"/>
          </p:cNvPicPr>
          <p:nvPr/>
        </p:nvPicPr>
        <p:blipFill>
          <a:blip r:embed="rId3"/>
          <a:stretch>
            <a:fillRect/>
          </a:stretch>
        </p:blipFill>
        <p:spPr>
          <a:xfrm>
            <a:off x="3048000" y="990600"/>
            <a:ext cx="2682240" cy="2438400"/>
          </a:xfrm>
          <a:prstGeom prst="rect">
            <a:avLst/>
          </a:prstGeom>
        </p:spPr>
      </p:pic>
      <p:pic>
        <p:nvPicPr>
          <p:cNvPr id="14" name="Picture 13" descr="5.png"/>
          <p:cNvPicPr>
            <a:picLocks noChangeAspect="1"/>
          </p:cNvPicPr>
          <p:nvPr/>
        </p:nvPicPr>
        <p:blipFill>
          <a:blip r:embed="rId4"/>
          <a:stretch>
            <a:fillRect/>
          </a:stretch>
        </p:blipFill>
        <p:spPr>
          <a:xfrm>
            <a:off x="5638800" y="990600"/>
            <a:ext cx="2682240" cy="2438400"/>
          </a:xfrm>
          <a:prstGeom prst="rect">
            <a:avLst/>
          </a:prstGeom>
        </p:spPr>
      </p:pic>
      <p:pic>
        <p:nvPicPr>
          <p:cNvPr id="15" name="Picture 14" descr="6.png"/>
          <p:cNvPicPr>
            <a:picLocks noChangeAspect="1"/>
          </p:cNvPicPr>
          <p:nvPr/>
        </p:nvPicPr>
        <p:blipFill>
          <a:blip r:embed="rId5"/>
          <a:stretch>
            <a:fillRect/>
          </a:stretch>
        </p:blipFill>
        <p:spPr>
          <a:xfrm>
            <a:off x="464820" y="3352800"/>
            <a:ext cx="2682240" cy="2438400"/>
          </a:xfrm>
          <a:prstGeom prst="rect">
            <a:avLst/>
          </a:prstGeom>
        </p:spPr>
      </p:pic>
      <p:pic>
        <p:nvPicPr>
          <p:cNvPr id="16" name="Picture 15" descr="5.png"/>
          <p:cNvPicPr>
            <a:picLocks noChangeAspect="1"/>
          </p:cNvPicPr>
          <p:nvPr/>
        </p:nvPicPr>
        <p:blipFill>
          <a:blip r:embed="rId4"/>
          <a:stretch>
            <a:fillRect/>
          </a:stretch>
        </p:blipFill>
        <p:spPr>
          <a:xfrm>
            <a:off x="3048000" y="3352800"/>
            <a:ext cx="2682240" cy="2438400"/>
          </a:xfrm>
          <a:prstGeom prst="rect">
            <a:avLst/>
          </a:prstGeom>
        </p:spPr>
      </p:pic>
      <p:pic>
        <p:nvPicPr>
          <p:cNvPr id="17" name="Picture 16" descr="8.png"/>
          <p:cNvPicPr>
            <a:picLocks noChangeAspect="1"/>
          </p:cNvPicPr>
          <p:nvPr/>
        </p:nvPicPr>
        <p:blipFill>
          <a:blip r:embed="rId6"/>
          <a:stretch>
            <a:fillRect/>
          </a:stretch>
        </p:blipFill>
        <p:spPr>
          <a:xfrm>
            <a:off x="5638800" y="3352800"/>
            <a:ext cx="2667000" cy="242454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685800" y="228600"/>
            <a:ext cx="7772400" cy="1143000"/>
          </a:xfrm>
        </p:spPr>
        <p:txBody>
          <a:bodyPr/>
          <a:lstStyle/>
          <a:p>
            <a:r>
              <a:rPr lang="en-US" dirty="0"/>
              <a:t>Reliability</a:t>
            </a:r>
            <a:r>
              <a:rPr lang="en-US" dirty="0" smtClean="0"/>
              <a:t> diagrams</a:t>
            </a:r>
            <a:endParaRPr lang="en-US" dirty="0"/>
          </a:p>
        </p:txBody>
      </p:sp>
      <p:pic>
        <p:nvPicPr>
          <p:cNvPr id="125956" name="Picture 4" descr="1"/>
          <p:cNvPicPr>
            <a:picLocks noChangeAspect="1" noChangeArrowheads="1"/>
          </p:cNvPicPr>
          <p:nvPr/>
        </p:nvPicPr>
        <p:blipFill>
          <a:blip r:embed="rId3"/>
          <a:srcRect/>
          <a:stretch>
            <a:fillRect/>
          </a:stretch>
        </p:blipFill>
        <p:spPr bwMode="auto">
          <a:xfrm>
            <a:off x="609600" y="1600200"/>
            <a:ext cx="4673600" cy="5257800"/>
          </a:xfrm>
          <a:prstGeom prst="rect">
            <a:avLst/>
          </a:prstGeom>
          <a:noFill/>
        </p:spPr>
      </p:pic>
      <p:sp>
        <p:nvSpPr>
          <p:cNvPr id="6" name="Slide Number Placeholder 5"/>
          <p:cNvSpPr>
            <a:spLocks noGrp="1"/>
          </p:cNvSpPr>
          <p:nvPr>
            <p:ph type="sldNum" sz="quarter" idx="12"/>
          </p:nvPr>
        </p:nvSpPr>
        <p:spPr/>
        <p:txBody>
          <a:bodyPr/>
          <a:lstStyle/>
          <a:p>
            <a:fld id="{B5DF031F-5820-5C4B-BE79-191DD9DAA68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228600"/>
            <a:ext cx="7772400" cy="1143000"/>
          </a:xfrm>
        </p:spPr>
        <p:txBody>
          <a:bodyPr/>
          <a:lstStyle/>
          <a:p>
            <a:r>
              <a:rPr lang="en-US" dirty="0"/>
              <a:t>Reliability</a:t>
            </a:r>
            <a:r>
              <a:rPr lang="en-US" dirty="0" smtClean="0"/>
              <a:t> diagrams</a:t>
            </a:r>
            <a:endParaRPr lang="en-US" dirty="0"/>
          </a:p>
        </p:txBody>
      </p:sp>
      <p:pic>
        <p:nvPicPr>
          <p:cNvPr id="126979" name="Picture 3" descr="1"/>
          <p:cNvPicPr>
            <a:picLocks noChangeAspect="1" noChangeArrowheads="1"/>
          </p:cNvPicPr>
          <p:nvPr/>
        </p:nvPicPr>
        <p:blipFill>
          <a:blip r:embed="rId3"/>
          <a:srcRect/>
          <a:stretch>
            <a:fillRect/>
          </a:stretch>
        </p:blipFill>
        <p:spPr bwMode="auto">
          <a:xfrm>
            <a:off x="609600" y="1600200"/>
            <a:ext cx="4673600" cy="5257800"/>
          </a:xfrm>
          <a:prstGeom prst="rect">
            <a:avLst/>
          </a:prstGeom>
          <a:noFill/>
        </p:spPr>
      </p:pic>
      <p:sp>
        <p:nvSpPr>
          <p:cNvPr id="126980" name="Rectangle 4"/>
          <p:cNvSpPr>
            <a:spLocks noChangeArrowheads="1"/>
          </p:cNvSpPr>
          <p:nvPr/>
        </p:nvSpPr>
        <p:spPr bwMode="auto">
          <a:xfrm>
            <a:off x="5410200" y="3048000"/>
            <a:ext cx="3487738" cy="2835275"/>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Curve tells you what</a:t>
            </a:r>
          </a:p>
          <a:p>
            <a:r>
              <a:rPr lang="en-US" sz="2000">
                <a:solidFill>
                  <a:srgbClr val="FF0000"/>
                </a:solidFill>
              </a:rPr>
              <a:t>the observed frequency</a:t>
            </a:r>
          </a:p>
          <a:p>
            <a:r>
              <a:rPr lang="en-US" sz="2000">
                <a:solidFill>
                  <a:srgbClr val="FF0000"/>
                </a:solidFill>
              </a:rPr>
              <a:t>was each time you</a:t>
            </a:r>
          </a:p>
          <a:p>
            <a:r>
              <a:rPr lang="en-US" sz="2000">
                <a:solidFill>
                  <a:srgbClr val="FF0000"/>
                </a:solidFill>
              </a:rPr>
              <a:t>forecast a given probability.</a:t>
            </a:r>
          </a:p>
          <a:p>
            <a:r>
              <a:rPr lang="en-US" sz="2000">
                <a:solidFill>
                  <a:srgbClr val="FF0000"/>
                </a:solidFill>
              </a:rPr>
              <a:t>This curve ought to lie</a:t>
            </a:r>
          </a:p>
          <a:p>
            <a:r>
              <a:rPr lang="en-US" sz="2000">
                <a:solidFill>
                  <a:srgbClr val="FF0000"/>
                </a:solidFill>
              </a:rPr>
              <a:t>along  </a:t>
            </a:r>
            <a:r>
              <a:rPr lang="en-US" sz="2000" i="1">
                <a:solidFill>
                  <a:srgbClr val="FF0000"/>
                </a:solidFill>
              </a:rPr>
              <a:t>y = x</a:t>
            </a:r>
            <a:r>
              <a:rPr lang="en-US" sz="2000">
                <a:solidFill>
                  <a:srgbClr val="FF0000"/>
                </a:solidFill>
              </a:rPr>
              <a:t>  line. Here this</a:t>
            </a:r>
          </a:p>
          <a:p>
            <a:r>
              <a:rPr lang="en-US" sz="2000">
                <a:solidFill>
                  <a:srgbClr val="FF0000"/>
                </a:solidFill>
              </a:rPr>
              <a:t>shows the ensemble-forecast</a:t>
            </a:r>
          </a:p>
          <a:p>
            <a:r>
              <a:rPr lang="en-US" sz="2000">
                <a:solidFill>
                  <a:srgbClr val="FF0000"/>
                </a:solidFill>
              </a:rPr>
              <a:t>system over-forecasts the</a:t>
            </a:r>
          </a:p>
          <a:p>
            <a:r>
              <a:rPr lang="en-US" sz="2000">
                <a:solidFill>
                  <a:srgbClr val="FF0000"/>
                </a:solidFill>
              </a:rPr>
              <a:t>probability of light rain.</a:t>
            </a:r>
            <a:endParaRPr lang="en-US">
              <a:solidFill>
                <a:srgbClr val="FF0000"/>
              </a:solidFill>
            </a:endParaRPr>
          </a:p>
        </p:txBody>
      </p:sp>
      <p:sp>
        <p:nvSpPr>
          <p:cNvPr id="126981" name="Line 5"/>
          <p:cNvSpPr>
            <a:spLocks noChangeShapeType="1"/>
          </p:cNvSpPr>
          <p:nvPr/>
        </p:nvSpPr>
        <p:spPr bwMode="auto">
          <a:xfrm flipH="1" flipV="1">
            <a:off x="4495800" y="4343400"/>
            <a:ext cx="914400" cy="76200"/>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en-US"/>
          </a:p>
        </p:txBody>
      </p:sp>
      <p:sp>
        <p:nvSpPr>
          <p:cNvPr id="126982" name="Rectangle 6"/>
          <p:cNvSpPr>
            <a:spLocks noChangeArrowheads="1"/>
          </p:cNvSpPr>
          <p:nvPr/>
        </p:nvSpPr>
        <p:spPr bwMode="auto">
          <a:xfrm>
            <a:off x="5257800" y="6613525"/>
            <a:ext cx="3770313" cy="244475"/>
          </a:xfrm>
          <a:prstGeom prst="rect">
            <a:avLst/>
          </a:prstGeom>
          <a:noFill/>
          <a:ln w="9525">
            <a:noFill/>
            <a:miter lim="800000"/>
            <a:headEnd/>
            <a:tailEnd/>
          </a:ln>
        </p:spPr>
        <p:txBody>
          <a:bodyPr wrap="none">
            <a:prstTxWarp prst="textNoShape">
              <a:avLst/>
            </a:prstTxWarp>
            <a:spAutoFit/>
          </a:bodyPr>
          <a:lstStyle/>
          <a:p>
            <a:r>
              <a:rPr lang="en-US" sz="1000"/>
              <a:t>Ref: Wilks text, </a:t>
            </a:r>
            <a:r>
              <a:rPr lang="en-US" sz="1000" i="1"/>
              <a:t>Statistical Methods in the Atmospheric Sciences</a:t>
            </a:r>
            <a:endParaRPr lang="en-US" sz="1000"/>
          </a:p>
        </p:txBody>
      </p:sp>
      <p:sp>
        <p:nvSpPr>
          <p:cNvPr id="9" name="Slide Number Placeholder 8"/>
          <p:cNvSpPr>
            <a:spLocks noGrp="1"/>
          </p:cNvSpPr>
          <p:nvPr>
            <p:ph type="sldNum" sz="quarter" idx="12"/>
          </p:nvPr>
        </p:nvSpPr>
        <p:spPr/>
        <p:txBody>
          <a:bodyPr/>
          <a:lstStyle/>
          <a:p>
            <a:fld id="{B5DF031F-5820-5C4B-BE79-191DD9DAA68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28600"/>
            <a:ext cx="7772400" cy="1143000"/>
          </a:xfrm>
        </p:spPr>
        <p:txBody>
          <a:bodyPr/>
          <a:lstStyle/>
          <a:p>
            <a:r>
              <a:rPr lang="en-US" dirty="0"/>
              <a:t>Reliability</a:t>
            </a:r>
            <a:r>
              <a:rPr lang="en-US" dirty="0" smtClean="0"/>
              <a:t> diagrams</a:t>
            </a:r>
            <a:endParaRPr lang="en-US" dirty="0"/>
          </a:p>
        </p:txBody>
      </p:sp>
      <p:pic>
        <p:nvPicPr>
          <p:cNvPr id="128003" name="Picture 3" descr="1"/>
          <p:cNvPicPr>
            <a:picLocks noChangeAspect="1" noChangeArrowheads="1"/>
          </p:cNvPicPr>
          <p:nvPr/>
        </p:nvPicPr>
        <p:blipFill>
          <a:blip r:embed="rId3"/>
          <a:srcRect/>
          <a:stretch>
            <a:fillRect/>
          </a:stretch>
        </p:blipFill>
        <p:spPr bwMode="auto">
          <a:xfrm>
            <a:off x="609600" y="1600200"/>
            <a:ext cx="4673600" cy="5257800"/>
          </a:xfrm>
          <a:prstGeom prst="rect">
            <a:avLst/>
          </a:prstGeom>
          <a:noFill/>
        </p:spPr>
      </p:pic>
      <p:sp>
        <p:nvSpPr>
          <p:cNvPr id="128004" name="Line 4"/>
          <p:cNvSpPr>
            <a:spLocks noChangeShapeType="1"/>
          </p:cNvSpPr>
          <p:nvPr/>
        </p:nvSpPr>
        <p:spPr bwMode="auto">
          <a:xfrm flipH="1">
            <a:off x="2286000" y="2667000"/>
            <a:ext cx="3276600" cy="457200"/>
          </a:xfrm>
          <a:prstGeom prst="line">
            <a:avLst/>
          </a:prstGeom>
          <a:noFill/>
          <a:ln w="22225">
            <a:solidFill>
              <a:srgbClr val="FF0000"/>
            </a:solidFill>
            <a:round/>
            <a:headEnd/>
            <a:tailEnd type="triangle" w="med" len="med"/>
          </a:ln>
        </p:spPr>
        <p:txBody>
          <a:bodyPr wrap="none" anchor="ctr">
            <a:prstTxWarp prst="textNoShape">
              <a:avLst/>
            </a:prstTxWarp>
          </a:bodyPr>
          <a:lstStyle/>
          <a:p>
            <a:endParaRPr lang="en-US"/>
          </a:p>
        </p:txBody>
      </p:sp>
      <p:sp>
        <p:nvSpPr>
          <p:cNvPr id="128005" name="Rectangle 5"/>
          <p:cNvSpPr>
            <a:spLocks noChangeArrowheads="1"/>
          </p:cNvSpPr>
          <p:nvPr/>
        </p:nvSpPr>
        <p:spPr bwMode="auto">
          <a:xfrm>
            <a:off x="5791200" y="2057400"/>
            <a:ext cx="2255838" cy="292893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Inset histogram tells</a:t>
            </a:r>
          </a:p>
          <a:p>
            <a:r>
              <a:rPr lang="en-US" sz="1800">
                <a:solidFill>
                  <a:srgbClr val="FF0000"/>
                </a:solidFill>
              </a:rPr>
              <a:t>you how frequently</a:t>
            </a:r>
          </a:p>
          <a:p>
            <a:r>
              <a:rPr lang="en-US" sz="1800">
                <a:solidFill>
                  <a:srgbClr val="FF0000"/>
                </a:solidFill>
              </a:rPr>
              <a:t>each probability was</a:t>
            </a:r>
          </a:p>
          <a:p>
            <a:r>
              <a:rPr lang="en-US" sz="1800">
                <a:solidFill>
                  <a:srgbClr val="FF0000"/>
                </a:solidFill>
              </a:rPr>
              <a:t>issued.  </a:t>
            </a:r>
          </a:p>
          <a:p>
            <a:endParaRPr lang="en-US" sz="1800">
              <a:solidFill>
                <a:srgbClr val="FF0000"/>
              </a:solidFill>
            </a:endParaRPr>
          </a:p>
          <a:p>
            <a:r>
              <a:rPr lang="en-US" sz="1800">
                <a:solidFill>
                  <a:srgbClr val="FF0000"/>
                </a:solidFill>
              </a:rPr>
              <a:t>Perfectly sharp: </a:t>
            </a:r>
          </a:p>
          <a:p>
            <a:r>
              <a:rPr lang="en-US" sz="1800">
                <a:solidFill>
                  <a:srgbClr val="FF0000"/>
                </a:solidFill>
              </a:rPr>
              <a:t>frequency of usage</a:t>
            </a:r>
          </a:p>
          <a:p>
            <a:r>
              <a:rPr lang="en-US" sz="1800">
                <a:solidFill>
                  <a:srgbClr val="FF0000"/>
                </a:solidFill>
              </a:rPr>
              <a:t>populates only</a:t>
            </a:r>
          </a:p>
          <a:p>
            <a:r>
              <a:rPr lang="en-US" sz="1800">
                <a:solidFill>
                  <a:srgbClr val="FF0000"/>
                </a:solidFill>
              </a:rPr>
              <a:t>0% and 100%.</a:t>
            </a:r>
            <a:endParaRPr lang="en-US"/>
          </a:p>
          <a:p>
            <a:endParaRPr lang="en-US"/>
          </a:p>
        </p:txBody>
      </p:sp>
      <p:sp>
        <p:nvSpPr>
          <p:cNvPr id="128006" name="Rectangle 6"/>
          <p:cNvSpPr>
            <a:spLocks noChangeArrowheads="1"/>
          </p:cNvSpPr>
          <p:nvPr/>
        </p:nvSpPr>
        <p:spPr bwMode="auto">
          <a:xfrm>
            <a:off x="5181600" y="6553200"/>
            <a:ext cx="3770313" cy="244475"/>
          </a:xfrm>
          <a:prstGeom prst="rect">
            <a:avLst/>
          </a:prstGeom>
          <a:noFill/>
          <a:ln w="9525">
            <a:noFill/>
            <a:miter lim="800000"/>
            <a:headEnd/>
            <a:tailEnd/>
          </a:ln>
        </p:spPr>
        <p:txBody>
          <a:bodyPr wrap="none">
            <a:prstTxWarp prst="textNoShape">
              <a:avLst/>
            </a:prstTxWarp>
            <a:spAutoFit/>
          </a:bodyPr>
          <a:lstStyle/>
          <a:p>
            <a:r>
              <a:rPr lang="en-US" sz="1000"/>
              <a:t>Ref: Wilks text, </a:t>
            </a:r>
            <a:r>
              <a:rPr lang="en-US" sz="1000" i="1"/>
              <a:t>Statistical Methods in the Atmospheric Sciences</a:t>
            </a:r>
          </a:p>
        </p:txBody>
      </p:sp>
      <p:sp>
        <p:nvSpPr>
          <p:cNvPr id="9" name="Slide Number Placeholder 8"/>
          <p:cNvSpPr>
            <a:spLocks noGrp="1"/>
          </p:cNvSpPr>
          <p:nvPr>
            <p:ph type="sldNum" sz="quarter" idx="12"/>
          </p:nvPr>
        </p:nvSpPr>
        <p:spPr/>
        <p:txBody>
          <a:bodyPr/>
          <a:lstStyle/>
          <a:p>
            <a:fld id="{B5DF031F-5820-5C4B-BE79-191DD9DAA68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685800" y="228600"/>
            <a:ext cx="7772400" cy="1143000"/>
          </a:xfrm>
        </p:spPr>
        <p:txBody>
          <a:bodyPr/>
          <a:lstStyle/>
          <a:p>
            <a:r>
              <a:rPr lang="en-US" dirty="0"/>
              <a:t>Reliability</a:t>
            </a:r>
            <a:r>
              <a:rPr lang="en-US" dirty="0" smtClean="0"/>
              <a:t> diagrams</a:t>
            </a:r>
            <a:endParaRPr lang="en-US" dirty="0"/>
          </a:p>
        </p:txBody>
      </p:sp>
      <p:pic>
        <p:nvPicPr>
          <p:cNvPr id="129027" name="Picture 3" descr="1"/>
          <p:cNvPicPr>
            <a:picLocks noChangeAspect="1" noChangeArrowheads="1"/>
          </p:cNvPicPr>
          <p:nvPr/>
        </p:nvPicPr>
        <p:blipFill>
          <a:blip r:embed="rId4"/>
          <a:srcRect/>
          <a:stretch>
            <a:fillRect/>
          </a:stretch>
        </p:blipFill>
        <p:spPr bwMode="auto">
          <a:xfrm>
            <a:off x="609600" y="1600200"/>
            <a:ext cx="4673600" cy="5257800"/>
          </a:xfrm>
          <a:prstGeom prst="rect">
            <a:avLst/>
          </a:prstGeom>
          <a:noFill/>
        </p:spPr>
      </p:pic>
      <p:sp>
        <p:nvSpPr>
          <p:cNvPr id="129028" name="Rectangle 4"/>
          <p:cNvSpPr>
            <a:spLocks noChangeArrowheads="1"/>
          </p:cNvSpPr>
          <p:nvPr/>
        </p:nvSpPr>
        <p:spPr bwMode="auto">
          <a:xfrm>
            <a:off x="5410200" y="2028825"/>
            <a:ext cx="2789238" cy="1127125"/>
          </a:xfrm>
          <a:prstGeom prst="rect">
            <a:avLst/>
          </a:prstGeom>
          <a:noFill/>
          <a:ln w="9525">
            <a:noFill/>
            <a:miter lim="800000"/>
            <a:headEnd/>
            <a:tailEnd/>
          </a:ln>
        </p:spPr>
        <p:txBody>
          <a:bodyPr wrap="none">
            <a:prstTxWarp prst="textNoShape">
              <a:avLst/>
            </a:prstTxWarp>
            <a:spAutoFit/>
          </a:bodyPr>
          <a:lstStyle/>
          <a:p>
            <a:r>
              <a:rPr lang="en-US" sz="2000" i="1">
                <a:solidFill>
                  <a:srgbClr val="FF0000"/>
                </a:solidFill>
              </a:rPr>
              <a:t>BSS</a:t>
            </a:r>
            <a:r>
              <a:rPr lang="en-US" sz="2000">
                <a:solidFill>
                  <a:srgbClr val="FF0000"/>
                </a:solidFill>
              </a:rPr>
              <a:t> = Brier Skill Score</a:t>
            </a:r>
            <a:endParaRPr lang="en-US">
              <a:solidFill>
                <a:srgbClr val="FF0000"/>
              </a:solidFill>
            </a:endParaRPr>
          </a:p>
          <a:p>
            <a:endParaRPr lang="en-US"/>
          </a:p>
          <a:p>
            <a:endParaRPr lang="en-US"/>
          </a:p>
        </p:txBody>
      </p:sp>
      <p:graphicFrame>
        <p:nvGraphicFramePr>
          <p:cNvPr id="129029" name="Object 5"/>
          <p:cNvGraphicFramePr>
            <a:graphicFrameLocks noChangeAspect="1"/>
          </p:cNvGraphicFramePr>
          <p:nvPr/>
        </p:nvGraphicFramePr>
        <p:xfrm>
          <a:off x="5524500" y="2667000"/>
          <a:ext cx="3198813" cy="636588"/>
        </p:xfrm>
        <a:graphic>
          <a:graphicData uri="http://schemas.openxmlformats.org/presentationml/2006/ole">
            <p:oleObj spid="_x0000_s129029" name="Equation" r:id="rId5" imgW="2108200" imgH="419100" progId="Equation.DSMT4">
              <p:embed/>
            </p:oleObj>
          </a:graphicData>
        </a:graphic>
      </p:graphicFrame>
      <p:sp>
        <p:nvSpPr>
          <p:cNvPr id="129030" name="Rectangle 6"/>
          <p:cNvSpPr>
            <a:spLocks noChangeArrowheads="1"/>
          </p:cNvSpPr>
          <p:nvPr/>
        </p:nvSpPr>
        <p:spPr bwMode="auto">
          <a:xfrm>
            <a:off x="5638800" y="3681413"/>
            <a:ext cx="2611438" cy="2319337"/>
          </a:xfrm>
          <a:prstGeom prst="rect">
            <a:avLst/>
          </a:prstGeom>
          <a:noFill/>
          <a:ln w="9525">
            <a:noFill/>
            <a:miter lim="800000"/>
            <a:headEnd/>
            <a:tailEnd/>
          </a:ln>
        </p:spPr>
        <p:txBody>
          <a:bodyPr wrap="none">
            <a:prstTxWarp prst="textNoShape">
              <a:avLst/>
            </a:prstTxWarp>
            <a:spAutoFit/>
          </a:bodyPr>
          <a:lstStyle/>
          <a:p>
            <a:r>
              <a:rPr lang="en-US" sz="1800" i="1">
                <a:solidFill>
                  <a:srgbClr val="FF0000"/>
                </a:solidFill>
              </a:rPr>
              <a:t>BS</a:t>
            </a:r>
            <a:r>
              <a:rPr lang="en-US" sz="1800">
                <a:solidFill>
                  <a:srgbClr val="FF0000"/>
                </a:solidFill>
              </a:rPr>
              <a:t>(•) measures the</a:t>
            </a:r>
          </a:p>
          <a:p>
            <a:r>
              <a:rPr lang="en-US" sz="1800">
                <a:solidFill>
                  <a:srgbClr val="FF0000"/>
                </a:solidFill>
              </a:rPr>
              <a:t>Brier Score, which you</a:t>
            </a:r>
          </a:p>
          <a:p>
            <a:r>
              <a:rPr lang="en-US" sz="1800">
                <a:solidFill>
                  <a:srgbClr val="FF0000"/>
                </a:solidFill>
              </a:rPr>
              <a:t>can think of as the </a:t>
            </a:r>
          </a:p>
          <a:p>
            <a:r>
              <a:rPr lang="en-US" sz="1800">
                <a:solidFill>
                  <a:srgbClr val="FF0000"/>
                </a:solidFill>
              </a:rPr>
              <a:t>squared error of a </a:t>
            </a:r>
          </a:p>
          <a:p>
            <a:r>
              <a:rPr lang="en-US" sz="1800">
                <a:solidFill>
                  <a:srgbClr val="FF0000"/>
                </a:solidFill>
              </a:rPr>
              <a:t>probabilistic forecast.</a:t>
            </a:r>
          </a:p>
          <a:p>
            <a:endParaRPr lang="en-US" sz="1800">
              <a:solidFill>
                <a:srgbClr val="FF0000"/>
              </a:solidFill>
            </a:endParaRPr>
          </a:p>
          <a:p>
            <a:r>
              <a:rPr lang="en-US" sz="1800">
                <a:solidFill>
                  <a:srgbClr val="FF0000"/>
                </a:solidFill>
              </a:rPr>
              <a:t>Perfect: </a:t>
            </a:r>
            <a:r>
              <a:rPr lang="en-US" sz="1800" i="1">
                <a:solidFill>
                  <a:srgbClr val="FF0000"/>
                </a:solidFill>
              </a:rPr>
              <a:t>BSS</a:t>
            </a:r>
            <a:r>
              <a:rPr lang="en-US" sz="1800">
                <a:solidFill>
                  <a:srgbClr val="FF0000"/>
                </a:solidFill>
              </a:rPr>
              <a:t> = 1.0</a:t>
            </a:r>
          </a:p>
          <a:p>
            <a:r>
              <a:rPr lang="en-US" sz="1800">
                <a:solidFill>
                  <a:srgbClr val="FF0000"/>
                </a:solidFill>
              </a:rPr>
              <a:t>Climatology: </a:t>
            </a:r>
            <a:r>
              <a:rPr lang="en-US" sz="1800" i="1">
                <a:solidFill>
                  <a:srgbClr val="FF0000"/>
                </a:solidFill>
              </a:rPr>
              <a:t>BSS</a:t>
            </a:r>
            <a:r>
              <a:rPr lang="en-US" sz="1800">
                <a:solidFill>
                  <a:srgbClr val="FF0000"/>
                </a:solidFill>
              </a:rPr>
              <a:t> = 0.0</a:t>
            </a:r>
            <a:r>
              <a:rPr lang="en-US" sz="2000"/>
              <a:t> </a:t>
            </a:r>
            <a:endParaRPr lang="en-US"/>
          </a:p>
        </p:txBody>
      </p:sp>
      <p:sp>
        <p:nvSpPr>
          <p:cNvPr id="129031" name="Line 7"/>
          <p:cNvSpPr>
            <a:spLocks noChangeShapeType="1"/>
          </p:cNvSpPr>
          <p:nvPr/>
        </p:nvSpPr>
        <p:spPr bwMode="auto">
          <a:xfrm flipH="1">
            <a:off x="2590800" y="3657600"/>
            <a:ext cx="2895600" cy="304800"/>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en-US"/>
          </a:p>
        </p:txBody>
      </p:sp>
      <p:sp>
        <p:nvSpPr>
          <p:cNvPr id="129032" name="Rectangle 8"/>
          <p:cNvSpPr>
            <a:spLocks noChangeArrowheads="1"/>
          </p:cNvSpPr>
          <p:nvPr/>
        </p:nvSpPr>
        <p:spPr bwMode="auto">
          <a:xfrm>
            <a:off x="5257800" y="6553200"/>
            <a:ext cx="3770313" cy="244475"/>
          </a:xfrm>
          <a:prstGeom prst="rect">
            <a:avLst/>
          </a:prstGeom>
          <a:noFill/>
          <a:ln w="9525">
            <a:noFill/>
            <a:miter lim="800000"/>
            <a:headEnd/>
            <a:tailEnd/>
          </a:ln>
        </p:spPr>
        <p:txBody>
          <a:bodyPr wrap="none">
            <a:prstTxWarp prst="textNoShape">
              <a:avLst/>
            </a:prstTxWarp>
            <a:spAutoFit/>
          </a:bodyPr>
          <a:lstStyle/>
          <a:p>
            <a:r>
              <a:rPr lang="en-US" sz="1000"/>
              <a:t>Ref: Wilks text, </a:t>
            </a:r>
            <a:r>
              <a:rPr lang="en-US" sz="1000" i="1"/>
              <a:t>Statistical Methods in the Atmospheric Sciences</a:t>
            </a:r>
          </a:p>
        </p:txBody>
      </p:sp>
      <p:sp>
        <p:nvSpPr>
          <p:cNvPr id="11" name="Slide Number Placeholder 10"/>
          <p:cNvSpPr>
            <a:spLocks noGrp="1"/>
          </p:cNvSpPr>
          <p:nvPr>
            <p:ph type="sldNum" sz="quarter" idx="12"/>
          </p:nvPr>
        </p:nvSpPr>
        <p:spPr/>
        <p:txBody>
          <a:bodyPr/>
          <a:lstStyle/>
          <a:p>
            <a:fld id="{B5DF031F-5820-5C4B-BE79-191DD9DAA68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85800" y="381000"/>
            <a:ext cx="7772400" cy="762000"/>
          </a:xfrm>
        </p:spPr>
        <p:txBody>
          <a:bodyPr/>
          <a:lstStyle/>
          <a:p>
            <a:r>
              <a:rPr lang="en-US" sz="4800" dirty="0"/>
              <a:t>Brier</a:t>
            </a:r>
            <a:r>
              <a:rPr lang="en-US" sz="4800" dirty="0" smtClean="0"/>
              <a:t> score</a:t>
            </a:r>
            <a:endParaRPr lang="en-US" dirty="0"/>
          </a:p>
        </p:txBody>
      </p:sp>
      <p:sp>
        <p:nvSpPr>
          <p:cNvPr id="223235" name="Rectangle 3"/>
          <p:cNvSpPr>
            <a:spLocks noGrp="1" noChangeArrowheads="1"/>
          </p:cNvSpPr>
          <p:nvPr>
            <p:ph type="body" idx="1"/>
          </p:nvPr>
        </p:nvSpPr>
        <p:spPr>
          <a:xfrm>
            <a:off x="762000" y="1371600"/>
            <a:ext cx="7772400" cy="4114800"/>
          </a:xfrm>
        </p:spPr>
        <p:txBody>
          <a:bodyPr/>
          <a:lstStyle/>
          <a:p>
            <a:r>
              <a:rPr lang="en-US" sz="2800"/>
              <a:t>Define an event, e.g., precip &gt; 2.5 mm.</a:t>
            </a:r>
          </a:p>
          <a:p>
            <a:r>
              <a:rPr lang="en-US" sz="2800"/>
              <a:t>Let      be the forecast probability for the ith forecast case.</a:t>
            </a:r>
          </a:p>
          <a:p>
            <a:r>
              <a:rPr lang="en-US" sz="2800"/>
              <a:t>Let      be the observed probability (1 or 0).  Then</a:t>
            </a:r>
          </a:p>
        </p:txBody>
      </p:sp>
      <p:graphicFrame>
        <p:nvGraphicFramePr>
          <p:cNvPr id="223236" name="Object 4"/>
          <p:cNvGraphicFramePr>
            <a:graphicFrameLocks noChangeAspect="1"/>
          </p:cNvGraphicFramePr>
          <p:nvPr/>
        </p:nvGraphicFramePr>
        <p:xfrm>
          <a:off x="1811338" y="1905000"/>
          <a:ext cx="385762" cy="533400"/>
        </p:xfrm>
        <a:graphic>
          <a:graphicData uri="http://schemas.openxmlformats.org/presentationml/2006/ole">
            <p:oleObj spid="_x0000_s223236" name="Equation" r:id="rId3" imgW="165100" imgH="228600" progId="Equation.DSMT4">
              <p:embed/>
            </p:oleObj>
          </a:graphicData>
        </a:graphic>
      </p:graphicFrame>
      <p:graphicFrame>
        <p:nvGraphicFramePr>
          <p:cNvPr id="223237" name="Object 5"/>
          <p:cNvGraphicFramePr>
            <a:graphicFrameLocks noChangeAspect="1"/>
          </p:cNvGraphicFramePr>
          <p:nvPr/>
        </p:nvGraphicFramePr>
        <p:xfrm>
          <a:off x="1857375" y="2895600"/>
          <a:ext cx="342900" cy="457200"/>
        </p:xfrm>
        <a:graphic>
          <a:graphicData uri="http://schemas.openxmlformats.org/presentationml/2006/ole">
            <p:oleObj spid="_x0000_s223237" name="Equation" r:id="rId4" imgW="152400" imgH="203200" progId="Equation.DSMT4">
              <p:embed/>
            </p:oleObj>
          </a:graphicData>
        </a:graphic>
      </p:graphicFrame>
      <p:graphicFrame>
        <p:nvGraphicFramePr>
          <p:cNvPr id="223239" name="Object 7"/>
          <p:cNvGraphicFramePr>
            <a:graphicFrameLocks noChangeAspect="1"/>
          </p:cNvGraphicFramePr>
          <p:nvPr/>
        </p:nvGraphicFramePr>
        <p:xfrm>
          <a:off x="2874963" y="3962400"/>
          <a:ext cx="3011487" cy="865188"/>
        </p:xfrm>
        <a:graphic>
          <a:graphicData uri="http://schemas.openxmlformats.org/presentationml/2006/ole">
            <p:oleObj spid="_x0000_s223239" name="Equation" r:id="rId5" imgW="1371600" imgH="393700" progId="Equation.DSMT4">
              <p:embed/>
            </p:oleObj>
          </a:graphicData>
        </a:graphic>
      </p:graphicFrame>
      <p:sp>
        <p:nvSpPr>
          <p:cNvPr id="223241" name="Rectangle 9"/>
          <p:cNvSpPr>
            <a:spLocks noChangeArrowheads="1"/>
          </p:cNvSpPr>
          <p:nvPr/>
        </p:nvSpPr>
        <p:spPr bwMode="auto">
          <a:xfrm>
            <a:off x="990600" y="5257800"/>
            <a:ext cx="7146925" cy="822325"/>
          </a:xfrm>
          <a:prstGeom prst="rect">
            <a:avLst/>
          </a:prstGeom>
          <a:noFill/>
          <a:ln w="9525">
            <a:noFill/>
            <a:miter lim="800000"/>
            <a:headEnd/>
            <a:tailEnd/>
          </a:ln>
        </p:spPr>
        <p:txBody>
          <a:bodyPr wrap="none">
            <a:prstTxWarp prst="textNoShape">
              <a:avLst/>
            </a:prstTxWarp>
            <a:spAutoFit/>
          </a:bodyPr>
          <a:lstStyle/>
          <a:p>
            <a:r>
              <a:rPr lang="en-US" dirty="0"/>
              <a:t>(So the Brier score is the averaged squared error of</a:t>
            </a:r>
          </a:p>
          <a:p>
            <a:r>
              <a:rPr lang="en-US" dirty="0"/>
              <a:t>the probabilistic forecast)</a:t>
            </a:r>
          </a:p>
        </p:txBody>
      </p:sp>
      <p:sp>
        <p:nvSpPr>
          <p:cNvPr id="10" name="Slide Number Placeholder 9"/>
          <p:cNvSpPr>
            <a:spLocks noGrp="1"/>
          </p:cNvSpPr>
          <p:nvPr>
            <p:ph type="sldNum" sz="quarter" idx="12"/>
          </p:nvPr>
        </p:nvSpPr>
        <p:spPr/>
        <p:txBody>
          <a:bodyPr/>
          <a:lstStyle/>
          <a:p>
            <a:fld id="{9ED718A1-D9DE-254A-BEB9-8E314E6B1095}" type="slidenum">
              <a:rPr lang="en-US" smtClean="0"/>
              <a:pPr/>
              <a:t>27</a:t>
            </a:fld>
            <a:endParaRPr lang="en-US"/>
          </a:p>
        </p:txBody>
      </p:sp>
      <p:sp>
        <p:nvSpPr>
          <p:cNvPr id="11" name="TextBox 10"/>
          <p:cNvSpPr txBox="1"/>
          <p:nvPr/>
        </p:nvSpPr>
        <p:spPr>
          <a:xfrm>
            <a:off x="0" y="6581001"/>
            <a:ext cx="1556836" cy="276999"/>
          </a:xfrm>
          <a:prstGeom prst="rect">
            <a:avLst/>
          </a:prstGeom>
          <a:noFill/>
        </p:spPr>
        <p:txBody>
          <a:bodyPr wrap="none" rtlCol="0">
            <a:spAutoFit/>
          </a:bodyPr>
          <a:lstStyle/>
          <a:p>
            <a:r>
              <a:rPr lang="en-US" sz="1200" dirty="0" smtClean="0"/>
              <a:t>Ref: Wilks 2006 text</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Brier score decomposition</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28</a:t>
            </a:fld>
            <a:endParaRPr lang="en-US"/>
          </a:p>
        </p:txBody>
      </p:sp>
      <p:graphicFrame>
        <p:nvGraphicFramePr>
          <p:cNvPr id="5" name="Object 4"/>
          <p:cNvGraphicFramePr>
            <a:graphicFrameLocks noChangeAspect="1"/>
          </p:cNvGraphicFramePr>
          <p:nvPr/>
        </p:nvGraphicFramePr>
        <p:xfrm>
          <a:off x="4514850" y="3346450"/>
          <a:ext cx="114300" cy="165100"/>
        </p:xfrm>
        <a:graphic>
          <a:graphicData uri="http://schemas.openxmlformats.org/presentationml/2006/ole">
            <p:oleObj spid="_x0000_s273410" name="Equation" r:id="rId3" imgW="114300" imgH="165100" progId="Equation.DSMT4">
              <p:embed/>
            </p:oleObj>
          </a:graphicData>
        </a:graphic>
      </p:graphicFrame>
      <p:graphicFrame>
        <p:nvGraphicFramePr>
          <p:cNvPr id="273411" name="Object 3"/>
          <p:cNvGraphicFramePr>
            <a:graphicFrameLocks noChangeAspect="1"/>
          </p:cNvGraphicFramePr>
          <p:nvPr/>
        </p:nvGraphicFramePr>
        <p:xfrm>
          <a:off x="838200" y="1600200"/>
          <a:ext cx="7696201" cy="4381500"/>
        </p:xfrm>
        <a:graphic>
          <a:graphicData uri="http://schemas.openxmlformats.org/presentationml/2006/ole">
            <p:oleObj spid="_x0000_s273411" name="Equation" r:id="rId4" imgW="3505200" imgH="1993900" progId="Equation.DSMT4">
              <p:embed/>
            </p:oleObj>
          </a:graphicData>
        </a:graphic>
      </p:graphicFrame>
      <p:sp>
        <p:nvSpPr>
          <p:cNvPr id="7" name="TextBox 6"/>
          <p:cNvSpPr txBox="1"/>
          <p:nvPr/>
        </p:nvSpPr>
        <p:spPr>
          <a:xfrm>
            <a:off x="0" y="6519446"/>
            <a:ext cx="2009184" cy="338554"/>
          </a:xfrm>
          <a:prstGeom prst="rect">
            <a:avLst/>
          </a:prstGeom>
          <a:noFill/>
        </p:spPr>
        <p:txBody>
          <a:bodyPr wrap="none" rtlCol="0">
            <a:spAutoFit/>
          </a:bodyPr>
          <a:lstStyle/>
          <a:p>
            <a:r>
              <a:rPr lang="en-US" sz="1600" dirty="0" smtClean="0"/>
              <a:t>Ref: 2006 Wilks text</a:t>
            </a: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Brier score decomposition</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29</a:t>
            </a:fld>
            <a:endParaRPr lang="en-US"/>
          </a:p>
        </p:txBody>
      </p:sp>
      <p:graphicFrame>
        <p:nvGraphicFramePr>
          <p:cNvPr id="5" name="Object 4"/>
          <p:cNvGraphicFramePr>
            <a:graphicFrameLocks noChangeAspect="1"/>
          </p:cNvGraphicFramePr>
          <p:nvPr/>
        </p:nvGraphicFramePr>
        <p:xfrm>
          <a:off x="4514850" y="3346450"/>
          <a:ext cx="114300" cy="165100"/>
        </p:xfrm>
        <a:graphic>
          <a:graphicData uri="http://schemas.openxmlformats.org/presentationml/2006/ole">
            <p:oleObj spid="_x0000_s274434" name="Equation" r:id="rId3" imgW="114300" imgH="165100" progId="Equation.DSMT4">
              <p:embed/>
            </p:oleObj>
          </a:graphicData>
        </a:graphic>
      </p:graphicFrame>
      <p:graphicFrame>
        <p:nvGraphicFramePr>
          <p:cNvPr id="273411" name="Object 3"/>
          <p:cNvGraphicFramePr>
            <a:graphicFrameLocks noChangeAspect="1"/>
          </p:cNvGraphicFramePr>
          <p:nvPr/>
        </p:nvGraphicFramePr>
        <p:xfrm>
          <a:off x="838200" y="1600200"/>
          <a:ext cx="7696201" cy="4381500"/>
        </p:xfrm>
        <a:graphic>
          <a:graphicData uri="http://schemas.openxmlformats.org/presentationml/2006/ole">
            <p:oleObj spid="_x0000_s274435" name="Equation" r:id="rId4" imgW="3505200" imgH="1993900" progId="Equation.DSMT4">
              <p:embed/>
            </p:oleObj>
          </a:graphicData>
        </a:graphic>
      </p:graphicFrame>
      <p:sp>
        <p:nvSpPr>
          <p:cNvPr id="6" name="Rounded Rectangle 5"/>
          <p:cNvSpPr/>
          <p:nvPr/>
        </p:nvSpPr>
        <p:spPr bwMode="auto">
          <a:xfrm>
            <a:off x="381000" y="2133600"/>
            <a:ext cx="8382000" cy="2286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TextBox 6"/>
          <p:cNvSpPr txBox="1"/>
          <p:nvPr/>
        </p:nvSpPr>
        <p:spPr>
          <a:xfrm>
            <a:off x="685800" y="2286000"/>
            <a:ext cx="7847972" cy="1938992"/>
          </a:xfrm>
          <a:prstGeom prst="rect">
            <a:avLst/>
          </a:prstGeom>
          <a:noFill/>
        </p:spPr>
        <p:txBody>
          <a:bodyPr wrap="none" rtlCol="0">
            <a:spAutoFit/>
          </a:bodyPr>
          <a:lstStyle/>
          <a:p>
            <a:r>
              <a:rPr lang="en-US" dirty="0" smtClean="0"/>
              <a:t>Decomposition only makes sense when every sample </a:t>
            </a:r>
          </a:p>
          <a:p>
            <a:r>
              <a:rPr lang="en-US" dirty="0" smtClean="0"/>
              <a:t>is drawn from a distribution with an overall climatology</a:t>
            </a:r>
          </a:p>
          <a:p>
            <a:r>
              <a:rPr lang="en-US" dirty="0" smtClean="0"/>
              <a:t>of     .  For example, don’t use if your forecast sample</a:t>
            </a:r>
          </a:p>
          <a:p>
            <a:r>
              <a:rPr lang="en-US" dirty="0" smtClean="0"/>
              <a:t>mixes together data from both desert and rainforest </a:t>
            </a:r>
          </a:p>
          <a:p>
            <a:r>
              <a:rPr lang="en-US" dirty="0" smtClean="0"/>
              <a:t>locations.  For more, see Hamill and </a:t>
            </a:r>
            <a:r>
              <a:rPr lang="en-US" dirty="0" err="1" smtClean="0"/>
              <a:t>Juras</a:t>
            </a:r>
            <a:r>
              <a:rPr lang="en-US" dirty="0" smtClean="0"/>
              <a:t>, Oct 2006 QJ</a:t>
            </a:r>
          </a:p>
        </p:txBody>
      </p:sp>
      <p:graphicFrame>
        <p:nvGraphicFramePr>
          <p:cNvPr id="274436" name="Object 4"/>
          <p:cNvGraphicFramePr>
            <a:graphicFrameLocks noChangeAspect="1"/>
          </p:cNvGraphicFramePr>
          <p:nvPr/>
        </p:nvGraphicFramePr>
        <p:xfrm>
          <a:off x="1143000" y="3124200"/>
          <a:ext cx="298450" cy="325582"/>
        </p:xfrm>
        <a:graphic>
          <a:graphicData uri="http://schemas.openxmlformats.org/presentationml/2006/ole">
            <p:oleObj spid="_x0000_s274436" name="Equation" r:id="rId5" imgW="139700" imgH="15240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52400" y="152400"/>
            <a:ext cx="8839200" cy="914400"/>
          </a:xfrm>
        </p:spPr>
        <p:txBody>
          <a:bodyPr/>
          <a:lstStyle/>
          <a:p>
            <a:r>
              <a:rPr lang="en-US" dirty="0" smtClean="0"/>
              <a:t>Unreliable ensemble?</a:t>
            </a:r>
            <a:endParaRPr lang="en-US" dirty="0"/>
          </a:p>
        </p:txBody>
      </p:sp>
      <p:pic>
        <p:nvPicPr>
          <p:cNvPr id="88067" name="Picture 3" descr="1"/>
          <p:cNvPicPr>
            <a:picLocks noChangeAspect="1" noChangeArrowheads="1"/>
          </p:cNvPicPr>
          <p:nvPr/>
        </p:nvPicPr>
        <p:blipFill>
          <a:blip r:embed="rId3"/>
          <a:srcRect/>
          <a:stretch>
            <a:fillRect/>
          </a:stretch>
        </p:blipFill>
        <p:spPr bwMode="auto">
          <a:xfrm>
            <a:off x="1219200" y="990600"/>
            <a:ext cx="6324600" cy="4376738"/>
          </a:xfrm>
          <a:prstGeom prst="rect">
            <a:avLst/>
          </a:prstGeom>
          <a:noFill/>
        </p:spPr>
      </p:pic>
      <p:sp>
        <p:nvSpPr>
          <p:cNvPr id="88068" name="Rectangle 4"/>
          <p:cNvSpPr>
            <a:spLocks noChangeArrowheads="1"/>
          </p:cNvSpPr>
          <p:nvPr/>
        </p:nvSpPr>
        <p:spPr bwMode="auto">
          <a:xfrm>
            <a:off x="1143000" y="5334000"/>
            <a:ext cx="6862763" cy="1006475"/>
          </a:xfrm>
          <a:prstGeom prst="rect">
            <a:avLst/>
          </a:prstGeom>
          <a:noFill/>
          <a:ln w="9525">
            <a:noFill/>
            <a:miter lim="800000"/>
            <a:headEnd/>
            <a:tailEnd/>
          </a:ln>
        </p:spPr>
        <p:txBody>
          <a:bodyPr wrap="none">
            <a:prstTxWarp prst="textNoShape">
              <a:avLst/>
            </a:prstTxWarp>
            <a:spAutoFit/>
          </a:bodyPr>
          <a:lstStyle/>
          <a:p>
            <a:r>
              <a:rPr lang="en-US" sz="2000"/>
              <a:t>Here, the observed is outside of the range of the ensemble,</a:t>
            </a:r>
          </a:p>
          <a:p>
            <a:r>
              <a:rPr lang="en-US" sz="2000"/>
              <a:t>which was sampled from the pdf shown.  Is this a sign of</a:t>
            </a:r>
          </a:p>
          <a:p>
            <a:r>
              <a:rPr lang="en-US" sz="2000"/>
              <a:t>a poor ensemble forecast?</a:t>
            </a:r>
            <a:endParaRPr lang="en-US"/>
          </a:p>
        </p:txBody>
      </p:sp>
      <p:sp>
        <p:nvSpPr>
          <p:cNvPr id="7" name="Slide Number Placeholder 6"/>
          <p:cNvSpPr>
            <a:spLocks noGrp="1"/>
          </p:cNvSpPr>
          <p:nvPr>
            <p:ph type="sldNum" sz="quarter" idx="12"/>
          </p:nvPr>
        </p:nvSpPr>
        <p:spPr/>
        <p:txBody>
          <a:bodyPr/>
          <a:lstStyle/>
          <a:p>
            <a:fld id="{B5DF031F-5820-5C4B-BE79-191DD9DAA68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4" descr="1"/>
          <p:cNvPicPr>
            <a:picLocks noChangeAspect="1" noChangeArrowheads="1"/>
          </p:cNvPicPr>
          <p:nvPr/>
        </p:nvPicPr>
        <p:blipFill>
          <a:blip r:embed="rId2"/>
          <a:srcRect/>
          <a:stretch>
            <a:fillRect/>
          </a:stretch>
        </p:blipFill>
        <p:spPr bwMode="auto">
          <a:xfrm>
            <a:off x="381000" y="228600"/>
            <a:ext cx="6035675" cy="6477000"/>
          </a:xfrm>
          <a:prstGeom prst="rect">
            <a:avLst/>
          </a:prstGeom>
          <a:noFill/>
          <a:ln w="9525">
            <a:noFill/>
            <a:miter lim="800000"/>
            <a:headEnd/>
            <a:tailEnd/>
          </a:ln>
        </p:spPr>
      </p:pic>
      <p:sp>
        <p:nvSpPr>
          <p:cNvPr id="53251" name="Rectangle 5"/>
          <p:cNvSpPr>
            <a:spLocks noChangeArrowheads="1"/>
          </p:cNvSpPr>
          <p:nvPr/>
        </p:nvSpPr>
        <p:spPr bwMode="auto">
          <a:xfrm>
            <a:off x="6553200" y="1143000"/>
            <a:ext cx="2189163" cy="4664075"/>
          </a:xfrm>
          <a:prstGeom prst="rect">
            <a:avLst/>
          </a:prstGeom>
          <a:noFill/>
          <a:ln w="9525">
            <a:noFill/>
            <a:miter lim="800000"/>
            <a:headEnd/>
            <a:tailEnd/>
          </a:ln>
        </p:spPr>
        <p:txBody>
          <a:bodyPr wrap="none">
            <a:prstTxWarp prst="textNoShape">
              <a:avLst/>
            </a:prstTxWarp>
            <a:spAutoFit/>
          </a:bodyPr>
          <a:lstStyle/>
          <a:p>
            <a:r>
              <a:rPr lang="en-US" sz="2000"/>
              <a:t>Degenerate case:</a:t>
            </a:r>
          </a:p>
          <a:p>
            <a:endParaRPr lang="en-US" sz="2000"/>
          </a:p>
          <a:p>
            <a:r>
              <a:rPr lang="en-US" sz="2000"/>
              <a:t>Skill might</a:t>
            </a:r>
          </a:p>
          <a:p>
            <a:r>
              <a:rPr lang="en-US" sz="2000"/>
              <a:t>appropriately</a:t>
            </a:r>
          </a:p>
          <a:p>
            <a:r>
              <a:rPr lang="en-US" sz="2000"/>
              <a:t>be 0.0 if all</a:t>
            </a:r>
          </a:p>
          <a:p>
            <a:r>
              <a:rPr lang="en-US" sz="2000"/>
              <a:t>samples with</a:t>
            </a:r>
          </a:p>
          <a:p>
            <a:r>
              <a:rPr lang="en-US" sz="2000"/>
              <a:t>0.0 probability</a:t>
            </a:r>
          </a:p>
          <a:p>
            <a:r>
              <a:rPr lang="en-US" sz="2000"/>
              <a:t>are drawn from</a:t>
            </a:r>
          </a:p>
          <a:p>
            <a:r>
              <a:rPr lang="en-US" sz="2000"/>
              <a:t>climatology with</a:t>
            </a:r>
          </a:p>
          <a:p>
            <a:r>
              <a:rPr lang="en-US" sz="2000"/>
              <a:t>0.0 probability,</a:t>
            </a:r>
          </a:p>
          <a:p>
            <a:r>
              <a:rPr lang="en-US" sz="2000"/>
              <a:t>and all samples</a:t>
            </a:r>
          </a:p>
          <a:p>
            <a:r>
              <a:rPr lang="en-US" sz="2000"/>
              <a:t>with 1.0 are </a:t>
            </a:r>
          </a:p>
          <a:p>
            <a:r>
              <a:rPr lang="en-US" sz="2000"/>
              <a:t>drawn from </a:t>
            </a:r>
          </a:p>
          <a:p>
            <a:r>
              <a:rPr lang="en-US" sz="2000"/>
              <a:t>climatology with</a:t>
            </a:r>
          </a:p>
          <a:p>
            <a:r>
              <a:rPr lang="en-US" sz="2000"/>
              <a:t>1.0 probability.</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5800" y="152400"/>
            <a:ext cx="7772400" cy="914400"/>
          </a:xfrm>
        </p:spPr>
        <p:txBody>
          <a:bodyPr/>
          <a:lstStyle/>
          <a:p>
            <a:r>
              <a:rPr lang="en-US"/>
              <a:t>“Attributes diagram”</a:t>
            </a:r>
          </a:p>
        </p:txBody>
      </p:sp>
      <p:pic>
        <p:nvPicPr>
          <p:cNvPr id="238596" name="Picture 4"/>
          <p:cNvPicPr>
            <a:picLocks noChangeAspect="1" noChangeArrowheads="1"/>
          </p:cNvPicPr>
          <p:nvPr/>
        </p:nvPicPr>
        <p:blipFill>
          <a:blip r:embed="rId3"/>
          <a:srcRect/>
          <a:stretch>
            <a:fillRect/>
          </a:stretch>
        </p:blipFill>
        <p:spPr bwMode="auto">
          <a:xfrm>
            <a:off x="152400" y="1219199"/>
            <a:ext cx="4648200" cy="4576908"/>
          </a:xfrm>
          <a:prstGeom prst="rect">
            <a:avLst/>
          </a:prstGeom>
          <a:noFill/>
          <a:ln w="9525">
            <a:noFill/>
            <a:miter lim="800000"/>
            <a:headEnd/>
            <a:tailEnd/>
          </a:ln>
          <a:effectLst/>
        </p:spPr>
      </p:pic>
      <p:sp>
        <p:nvSpPr>
          <p:cNvPr id="238597" name="Rectangle 5"/>
          <p:cNvSpPr>
            <a:spLocks noChangeArrowheads="1"/>
          </p:cNvSpPr>
          <p:nvPr/>
        </p:nvSpPr>
        <p:spPr bwMode="auto">
          <a:xfrm>
            <a:off x="0" y="6035675"/>
            <a:ext cx="4935538" cy="822325"/>
          </a:xfrm>
          <a:prstGeom prst="rect">
            <a:avLst/>
          </a:prstGeom>
          <a:noFill/>
          <a:ln w="9525">
            <a:noFill/>
            <a:miter lim="800000"/>
            <a:headEnd/>
            <a:tailEnd/>
          </a:ln>
        </p:spPr>
        <p:txBody>
          <a:bodyPr wrap="none">
            <a:prstTxWarp prst="textNoShape">
              <a:avLst/>
            </a:prstTxWarp>
            <a:spAutoFit/>
          </a:bodyPr>
          <a:lstStyle/>
          <a:p>
            <a:r>
              <a:rPr lang="en-US" sz="1200" dirty="0">
                <a:hlinkClick r:id="rId4"/>
              </a:rPr>
              <a:t>www.bom.gov.au/bmrc/wefor/staff/eee/verif/ReliabilityDiagram.gif</a:t>
            </a:r>
            <a:r>
              <a:rPr lang="en-US" sz="1200" dirty="0"/>
              <a:t>,</a:t>
            </a:r>
          </a:p>
          <a:p>
            <a:r>
              <a:rPr lang="en-US" sz="1200" dirty="0"/>
              <a:t>from Beth Ebert’s verification web page,</a:t>
            </a:r>
            <a:endParaRPr lang="en-US" sz="1400" dirty="0"/>
          </a:p>
          <a:p>
            <a:r>
              <a:rPr lang="en-US" sz="1200" dirty="0">
                <a:hlinkClick r:id="rId5"/>
              </a:rPr>
              <a:t>http://www.bom.gov.au/bmrc/wefor/staff/eee/verif/verif_web_page.html</a:t>
            </a:r>
            <a:endParaRPr lang="en-US" sz="1200" dirty="0"/>
          </a:p>
          <a:p>
            <a:r>
              <a:rPr lang="en-US" sz="1200" dirty="0"/>
              <a:t>based on Hsu and Murphy, 1986, </a:t>
            </a:r>
            <a:r>
              <a:rPr lang="en-US" sz="1200" i="1" dirty="0"/>
              <a:t>Int’l Journal of Forecasting</a:t>
            </a:r>
            <a:endParaRPr lang="en-US" sz="1200" dirty="0"/>
          </a:p>
        </p:txBody>
      </p:sp>
      <p:graphicFrame>
        <p:nvGraphicFramePr>
          <p:cNvPr id="238600" name="Object 8"/>
          <p:cNvGraphicFramePr>
            <a:graphicFrameLocks noChangeAspect="1"/>
          </p:cNvGraphicFramePr>
          <p:nvPr/>
        </p:nvGraphicFramePr>
        <p:xfrm>
          <a:off x="5029200" y="1371600"/>
          <a:ext cx="3505200" cy="987425"/>
        </p:xfrm>
        <a:graphic>
          <a:graphicData uri="http://schemas.openxmlformats.org/presentationml/2006/ole">
            <p:oleObj spid="_x0000_s238600" name="Equation" r:id="rId6" imgW="2209800" imgH="622300" progId="Equation.DSMT4">
              <p:embed/>
            </p:oleObj>
          </a:graphicData>
        </a:graphic>
      </p:graphicFrame>
      <p:sp>
        <p:nvSpPr>
          <p:cNvPr id="238601" name="Rectangle 9"/>
          <p:cNvSpPr>
            <a:spLocks noChangeArrowheads="1"/>
          </p:cNvSpPr>
          <p:nvPr/>
        </p:nvSpPr>
        <p:spPr bwMode="auto">
          <a:xfrm>
            <a:off x="5105400" y="2298700"/>
            <a:ext cx="3790950" cy="3754874"/>
          </a:xfrm>
          <a:prstGeom prst="rect">
            <a:avLst/>
          </a:prstGeom>
          <a:noFill/>
          <a:ln w="9525">
            <a:noFill/>
            <a:miter lim="800000"/>
            <a:headEnd/>
            <a:tailEnd/>
          </a:ln>
        </p:spPr>
        <p:txBody>
          <a:bodyPr>
            <a:prstTxWarp prst="textNoShape">
              <a:avLst/>
            </a:prstTxWarp>
            <a:spAutoFit/>
          </a:bodyPr>
          <a:lstStyle/>
          <a:p>
            <a:r>
              <a:rPr lang="en-US" sz="1400" dirty="0"/>
              <a:t>Uncertainty term always positive, so probability forecasts will exhibit positive skill if resolution term is larger in absolute value than reliability term.    Geometrically, this corresponds to points on the attributes diagram being closer to 1:1 perfect reliability line than horizontal no-resolution line (from Wilks text, 2006, chapter 7)</a:t>
            </a:r>
          </a:p>
          <a:p>
            <a:endParaRPr lang="en-US" sz="1400" dirty="0" smtClean="0"/>
          </a:p>
          <a:p>
            <a:r>
              <a:rPr lang="en-US" sz="1400" dirty="0" smtClean="0"/>
              <a:t>Again, this </a:t>
            </a:r>
            <a:r>
              <a:rPr lang="en-US" sz="1400" dirty="0"/>
              <a:t>geometric interpretation of the attributes diagram makes sense only if all samples used to populate the diagram are drawn from the same climatological </a:t>
            </a:r>
            <a:r>
              <a:rPr lang="en-US" sz="1400" dirty="0" err="1"/>
              <a:t>distribution.If</a:t>
            </a:r>
            <a:r>
              <a:rPr lang="en-US" sz="1400" dirty="0"/>
              <a:t> you are mixing samples from locations with different </a:t>
            </a:r>
            <a:r>
              <a:rPr lang="en-US" sz="1400" dirty="0" err="1"/>
              <a:t>climatologies</a:t>
            </a:r>
            <a:r>
              <a:rPr lang="en-US" sz="1400" dirty="0"/>
              <a:t>, this interpretation is no longer correct! </a:t>
            </a:r>
            <a:r>
              <a:rPr lang="en-US" sz="1400" dirty="0" smtClean="0"/>
              <a:t>(Hamill </a:t>
            </a:r>
            <a:r>
              <a:rPr lang="en-US" sz="1400" dirty="0"/>
              <a:t>and </a:t>
            </a:r>
            <a:r>
              <a:rPr lang="en-US" sz="1400" dirty="0" err="1"/>
              <a:t>Juras</a:t>
            </a:r>
            <a:r>
              <a:rPr lang="en-US" sz="1400" dirty="0"/>
              <a:t>, Oct 2006 </a:t>
            </a:r>
            <a:r>
              <a:rPr lang="en-US" sz="1400" i="1" dirty="0"/>
              <a:t>QJRMS</a:t>
            </a:r>
            <a:r>
              <a:rPr lang="en-US" sz="1400" dirty="0"/>
              <a:t>)</a:t>
            </a:r>
            <a:endParaRPr lang="en-US" dirty="0"/>
          </a:p>
        </p:txBody>
      </p:sp>
      <p:sp>
        <p:nvSpPr>
          <p:cNvPr id="9" name="Slide Number Placeholder 8"/>
          <p:cNvSpPr>
            <a:spLocks noGrp="1"/>
          </p:cNvSpPr>
          <p:nvPr>
            <p:ph type="sldNum" sz="quarter" idx="12"/>
          </p:nvPr>
        </p:nvSpPr>
        <p:spPr/>
        <p:txBody>
          <a:bodyPr/>
          <a:lstStyle/>
          <a:p>
            <a:fld id="{9ED718A1-D9DE-254A-BEB9-8E314E6B109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85800" y="228600"/>
            <a:ext cx="7772400" cy="1143000"/>
          </a:xfrm>
        </p:spPr>
        <p:txBody>
          <a:bodyPr/>
          <a:lstStyle/>
          <a:p>
            <a:r>
              <a:rPr lang="en-US" dirty="0"/>
              <a:t>Proposed modifications to</a:t>
            </a:r>
            <a:r>
              <a:rPr lang="en-US" dirty="0" smtClean="0"/>
              <a:t> standard reliability </a:t>
            </a:r>
            <a:r>
              <a:rPr lang="en-US" dirty="0"/>
              <a:t>diagrams</a:t>
            </a:r>
          </a:p>
        </p:txBody>
      </p:sp>
      <p:sp>
        <p:nvSpPr>
          <p:cNvPr id="237571" name="Rectangle 3"/>
          <p:cNvSpPr>
            <a:spLocks noGrp="1" noChangeArrowheads="1"/>
          </p:cNvSpPr>
          <p:nvPr>
            <p:ph type="body" idx="1"/>
          </p:nvPr>
        </p:nvSpPr>
        <p:spPr>
          <a:xfrm>
            <a:off x="609600" y="4800600"/>
            <a:ext cx="7924800" cy="1524000"/>
          </a:xfrm>
        </p:spPr>
        <p:txBody>
          <a:bodyPr/>
          <a:lstStyle/>
          <a:p>
            <a:pPr>
              <a:lnSpc>
                <a:spcPct val="90000"/>
              </a:lnSpc>
              <a:buNone/>
            </a:pPr>
            <a:r>
              <a:rPr lang="en-US" sz="1600" dirty="0" smtClean="0"/>
              <a:t>(1) Block</a:t>
            </a:r>
            <a:r>
              <a:rPr lang="en-US" sz="1600" dirty="0"/>
              <a:t>-bootstrap techniques </a:t>
            </a:r>
            <a:r>
              <a:rPr lang="en-US" sz="1600" dirty="0" smtClean="0"/>
              <a:t>(perhaps each </a:t>
            </a:r>
            <a:r>
              <a:rPr lang="en-US" sz="1600" dirty="0"/>
              <a:t>forecast day is a block) to provide confidence intervals.  See Hamill, </a:t>
            </a:r>
            <a:r>
              <a:rPr lang="en-US" sz="1600" i="1" dirty="0"/>
              <a:t>WAF</a:t>
            </a:r>
            <a:r>
              <a:rPr lang="en-US" sz="1600" dirty="0"/>
              <a:t>, April 1999, and </a:t>
            </a:r>
            <a:r>
              <a:rPr lang="en-US" sz="1600" dirty="0" err="1"/>
              <a:t>Bröcker</a:t>
            </a:r>
            <a:r>
              <a:rPr lang="en-US" sz="1600" dirty="0"/>
              <a:t> and Smith, </a:t>
            </a:r>
            <a:r>
              <a:rPr lang="en-US" sz="1600" i="1" dirty="0"/>
              <a:t>WAF</a:t>
            </a:r>
            <a:r>
              <a:rPr lang="en-US" sz="1600" dirty="0"/>
              <a:t>, June 2007</a:t>
            </a:r>
            <a:r>
              <a:rPr lang="en-US" sz="1600" dirty="0" smtClean="0"/>
              <a:t>.</a:t>
            </a:r>
          </a:p>
          <a:p>
            <a:pPr>
              <a:lnSpc>
                <a:spcPct val="90000"/>
              </a:lnSpc>
              <a:buNone/>
            </a:pPr>
            <a:r>
              <a:rPr lang="en-US" sz="1600" dirty="0" smtClean="0"/>
              <a:t>(2) BSS calculated in a way that does not attribute false skill to varying climatology (talk later this morning)</a:t>
            </a:r>
            <a:endParaRPr lang="en-US" sz="1600" dirty="0" smtClean="0"/>
          </a:p>
          <a:p>
            <a:pPr>
              <a:lnSpc>
                <a:spcPct val="90000"/>
              </a:lnSpc>
              <a:buNone/>
            </a:pPr>
            <a:r>
              <a:rPr lang="en-US" sz="1600" dirty="0" smtClean="0"/>
              <a:t>(3) </a:t>
            </a:r>
            <a:r>
              <a:rPr lang="en-US" sz="1600" dirty="0" smtClean="0"/>
              <a:t>Distribution </a:t>
            </a:r>
            <a:r>
              <a:rPr lang="en-US" sz="1600" dirty="0"/>
              <a:t>of climatological forecasts plotted as horizontal bars on the inset histogram.  Helps explain why there is small skill for a forecast that appears so reliable  (figure from Hamill et al., </a:t>
            </a:r>
            <a:r>
              <a:rPr lang="en-US" sz="1600" i="1" dirty="0"/>
              <a:t>MWR</a:t>
            </a:r>
            <a:r>
              <a:rPr lang="en-US" sz="1600" dirty="0"/>
              <a:t>, </a:t>
            </a:r>
            <a:r>
              <a:rPr lang="en-US" sz="1600" dirty="0" smtClean="0"/>
              <a:t>2008)</a:t>
            </a:r>
            <a:r>
              <a:rPr lang="en-US" sz="1600" dirty="0"/>
              <a:t>.</a:t>
            </a:r>
          </a:p>
        </p:txBody>
      </p:sp>
      <p:pic>
        <p:nvPicPr>
          <p:cNvPr id="237572" name="Picture 4" descr="Fig8"/>
          <p:cNvPicPr>
            <a:picLocks noChangeAspect="1" noChangeArrowheads="1"/>
          </p:cNvPicPr>
          <p:nvPr/>
        </p:nvPicPr>
        <p:blipFill>
          <a:blip r:embed="rId2"/>
          <a:srcRect/>
          <a:stretch>
            <a:fillRect/>
          </a:stretch>
        </p:blipFill>
        <p:spPr bwMode="auto">
          <a:xfrm>
            <a:off x="457200" y="1524000"/>
            <a:ext cx="8229600" cy="2974975"/>
          </a:xfrm>
          <a:prstGeom prst="rect">
            <a:avLst/>
          </a:prstGeom>
          <a:noFill/>
        </p:spPr>
      </p:pic>
      <p:sp>
        <p:nvSpPr>
          <p:cNvPr id="7" name="Slide Number Placeholder 6"/>
          <p:cNvSpPr>
            <a:spLocks noGrp="1"/>
          </p:cNvSpPr>
          <p:nvPr>
            <p:ph type="sldNum" sz="quarter" idx="12"/>
          </p:nvPr>
        </p:nvSpPr>
        <p:spPr/>
        <p:txBody>
          <a:bodyPr/>
          <a:lstStyle/>
          <a:p>
            <a:fld id="{9ED718A1-D9DE-254A-BEB9-8E314E6B1095}"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14400"/>
          </a:xfrm>
        </p:spPr>
        <p:txBody>
          <a:bodyPr/>
          <a:lstStyle/>
          <a:p>
            <a:r>
              <a:rPr lang="en-US" dirty="0" smtClean="0"/>
              <a:t>When does reliability ≠ reliability?</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33</a:t>
            </a:fld>
            <a:endParaRPr lang="en-US"/>
          </a:p>
        </p:txBody>
      </p:sp>
      <p:pic>
        <p:nvPicPr>
          <p:cNvPr id="5" name="Picture 4" descr="Picture 11.png"/>
          <p:cNvPicPr>
            <a:picLocks noChangeAspect="1"/>
          </p:cNvPicPr>
          <p:nvPr/>
        </p:nvPicPr>
        <p:blipFill>
          <a:blip r:embed="rId2"/>
          <a:stretch>
            <a:fillRect/>
          </a:stretch>
        </p:blipFill>
        <p:spPr>
          <a:xfrm>
            <a:off x="609600" y="1143000"/>
            <a:ext cx="7616608" cy="4575055"/>
          </a:xfrm>
          <a:prstGeom prst="rect">
            <a:avLst/>
          </a:prstGeom>
        </p:spPr>
      </p:pic>
      <p:sp>
        <p:nvSpPr>
          <p:cNvPr id="6" name="TextBox 5"/>
          <p:cNvSpPr txBox="1"/>
          <p:nvPr/>
        </p:nvSpPr>
        <p:spPr>
          <a:xfrm>
            <a:off x="838200" y="5791200"/>
            <a:ext cx="7164166" cy="923330"/>
          </a:xfrm>
          <a:prstGeom prst="rect">
            <a:avLst/>
          </a:prstGeom>
          <a:noFill/>
        </p:spPr>
        <p:txBody>
          <a:bodyPr wrap="none" rtlCol="0">
            <a:spAutoFit/>
          </a:bodyPr>
          <a:lstStyle/>
          <a:p>
            <a:r>
              <a:rPr lang="en-US" sz="1800" dirty="0" smtClean="0"/>
              <a:t>Probabilities directly estimated from a “reliable” ensemble system </a:t>
            </a:r>
          </a:p>
          <a:p>
            <a:r>
              <a:rPr lang="en-US" sz="1800" dirty="0" smtClean="0"/>
              <a:t>with only a few members may not produce diagonal reliability curves </a:t>
            </a:r>
          </a:p>
          <a:p>
            <a:r>
              <a:rPr lang="en-US" sz="1800" dirty="0" smtClean="0"/>
              <a:t>due to sampling variability.</a:t>
            </a:r>
            <a:endParaRPr lang="en-US" sz="1800" dirty="0"/>
          </a:p>
        </p:txBody>
      </p:sp>
      <p:sp>
        <p:nvSpPr>
          <p:cNvPr id="7" name="TextBox 6"/>
          <p:cNvSpPr txBox="1"/>
          <p:nvPr/>
        </p:nvSpPr>
        <p:spPr>
          <a:xfrm>
            <a:off x="1295400" y="1066800"/>
            <a:ext cx="1467544" cy="369332"/>
          </a:xfrm>
          <a:prstGeom prst="rect">
            <a:avLst/>
          </a:prstGeom>
          <a:noFill/>
        </p:spPr>
        <p:txBody>
          <a:bodyPr wrap="none" rtlCol="0">
            <a:spAutoFit/>
          </a:bodyPr>
          <a:lstStyle/>
          <a:p>
            <a:r>
              <a:rPr lang="en-US" sz="1800" dirty="0" smtClean="0"/>
              <a:t>10 members</a:t>
            </a:r>
            <a:endParaRPr lang="en-US" sz="1800" dirty="0"/>
          </a:p>
        </p:txBody>
      </p:sp>
      <p:sp>
        <p:nvSpPr>
          <p:cNvPr id="8" name="TextBox 7"/>
          <p:cNvSpPr txBox="1"/>
          <p:nvPr/>
        </p:nvSpPr>
        <p:spPr>
          <a:xfrm>
            <a:off x="4800600" y="1066800"/>
            <a:ext cx="1467544" cy="369332"/>
          </a:xfrm>
          <a:prstGeom prst="rect">
            <a:avLst/>
          </a:prstGeom>
          <a:noFill/>
        </p:spPr>
        <p:txBody>
          <a:bodyPr wrap="none" rtlCol="0">
            <a:spAutoFit/>
          </a:bodyPr>
          <a:lstStyle/>
          <a:p>
            <a:r>
              <a:rPr lang="en-US" sz="1800" dirty="0" smtClean="0"/>
              <a:t>50 members</a:t>
            </a:r>
            <a:endParaRPr lang="en-US" sz="1800" dirty="0"/>
          </a:p>
        </p:txBody>
      </p:sp>
      <p:sp>
        <p:nvSpPr>
          <p:cNvPr id="9" name="TextBox 8"/>
          <p:cNvSpPr txBox="1"/>
          <p:nvPr/>
        </p:nvSpPr>
        <p:spPr>
          <a:xfrm>
            <a:off x="6019800" y="6581001"/>
            <a:ext cx="2210862" cy="276999"/>
          </a:xfrm>
          <a:prstGeom prst="rect">
            <a:avLst/>
          </a:prstGeom>
          <a:noFill/>
        </p:spPr>
        <p:txBody>
          <a:bodyPr wrap="none" rtlCol="0">
            <a:spAutoFit/>
          </a:bodyPr>
          <a:lstStyle/>
          <a:p>
            <a:r>
              <a:rPr lang="en-US" sz="1200" dirty="0" smtClean="0"/>
              <a:t>ref: Richardson 2001 QJRMS</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152400"/>
            <a:ext cx="8686800" cy="1143000"/>
          </a:xfrm>
        </p:spPr>
        <p:txBody>
          <a:bodyPr/>
          <a:lstStyle/>
          <a:p>
            <a:r>
              <a:rPr lang="en-US" sz="4800" dirty="0" smtClean="0"/>
              <a:t>Sharpness also important</a:t>
            </a:r>
            <a:endParaRPr lang="en-US" sz="6000" dirty="0"/>
          </a:p>
        </p:txBody>
      </p:sp>
      <p:pic>
        <p:nvPicPr>
          <p:cNvPr id="93188" name="Picture 4" descr="1"/>
          <p:cNvPicPr>
            <a:picLocks noChangeAspect="1" noChangeArrowheads="1"/>
          </p:cNvPicPr>
          <p:nvPr/>
        </p:nvPicPr>
        <p:blipFill>
          <a:blip r:embed="rId3"/>
          <a:srcRect/>
          <a:stretch>
            <a:fillRect/>
          </a:stretch>
        </p:blipFill>
        <p:spPr bwMode="auto">
          <a:xfrm>
            <a:off x="0" y="1676400"/>
            <a:ext cx="6553200" cy="4538663"/>
          </a:xfrm>
          <a:prstGeom prst="rect">
            <a:avLst/>
          </a:prstGeom>
          <a:noFill/>
        </p:spPr>
      </p:pic>
      <p:sp>
        <p:nvSpPr>
          <p:cNvPr id="93189" name="Rectangle 5"/>
          <p:cNvSpPr>
            <a:spLocks noChangeArrowheads="1"/>
          </p:cNvSpPr>
          <p:nvPr/>
        </p:nvSpPr>
        <p:spPr bwMode="auto">
          <a:xfrm>
            <a:off x="6324600" y="1752600"/>
            <a:ext cx="2443163" cy="4664075"/>
          </a:xfrm>
          <a:prstGeom prst="rect">
            <a:avLst/>
          </a:prstGeom>
          <a:noFill/>
          <a:ln w="9525">
            <a:noFill/>
            <a:miter lim="800000"/>
            <a:headEnd/>
            <a:tailEnd/>
          </a:ln>
        </p:spPr>
        <p:txBody>
          <a:bodyPr wrap="none">
            <a:prstTxWarp prst="textNoShape">
              <a:avLst/>
            </a:prstTxWarp>
            <a:spAutoFit/>
          </a:bodyPr>
          <a:lstStyle/>
          <a:p>
            <a:r>
              <a:rPr lang="en-US" sz="2000" dirty="0"/>
              <a:t>“</a:t>
            </a:r>
            <a:r>
              <a:rPr lang="en-US" sz="2000" b="1" dirty="0"/>
              <a:t>Sharpness</a:t>
            </a:r>
            <a:r>
              <a:rPr lang="en-US" sz="2000" dirty="0"/>
              <a:t>”</a:t>
            </a:r>
          </a:p>
          <a:p>
            <a:r>
              <a:rPr lang="en-US" sz="2000" dirty="0"/>
              <a:t>measures the</a:t>
            </a:r>
          </a:p>
          <a:p>
            <a:r>
              <a:rPr lang="en-US" sz="2000" dirty="0"/>
              <a:t>specificity of</a:t>
            </a:r>
          </a:p>
          <a:p>
            <a:r>
              <a:rPr lang="en-US" sz="2000" dirty="0"/>
              <a:t>the probabilistic</a:t>
            </a:r>
          </a:p>
          <a:p>
            <a:r>
              <a:rPr lang="en-US" sz="2000" dirty="0"/>
              <a:t>forecast.  Given </a:t>
            </a:r>
          </a:p>
          <a:p>
            <a:r>
              <a:rPr lang="en-US" sz="2000" dirty="0"/>
              <a:t>two reliable forecast</a:t>
            </a:r>
          </a:p>
          <a:p>
            <a:r>
              <a:rPr lang="en-US" sz="2000" dirty="0"/>
              <a:t>systems, the one </a:t>
            </a:r>
          </a:p>
          <a:p>
            <a:r>
              <a:rPr lang="en-US" sz="2000" dirty="0"/>
              <a:t>producing the </a:t>
            </a:r>
          </a:p>
          <a:p>
            <a:r>
              <a:rPr lang="en-US" sz="2000" dirty="0"/>
              <a:t>sharper forecasts</a:t>
            </a:r>
          </a:p>
          <a:p>
            <a:r>
              <a:rPr lang="en-US" sz="2000" dirty="0"/>
              <a:t>is preferable.</a:t>
            </a:r>
          </a:p>
          <a:p>
            <a:endParaRPr lang="en-US" sz="2000" dirty="0"/>
          </a:p>
          <a:p>
            <a:r>
              <a:rPr lang="en-US" sz="2000" dirty="0"/>
              <a:t>But: </a:t>
            </a:r>
            <a:r>
              <a:rPr lang="en-US" sz="2000" dirty="0">
                <a:solidFill>
                  <a:srgbClr val="000000"/>
                </a:solidFill>
              </a:rPr>
              <a:t>don’t want</a:t>
            </a:r>
          </a:p>
          <a:p>
            <a:r>
              <a:rPr lang="en-US" sz="2000" dirty="0">
                <a:solidFill>
                  <a:srgbClr val="000000"/>
                </a:solidFill>
              </a:rPr>
              <a:t>sharp if not reliable.</a:t>
            </a:r>
          </a:p>
          <a:p>
            <a:r>
              <a:rPr lang="en-US" sz="2000" dirty="0">
                <a:solidFill>
                  <a:srgbClr val="000000"/>
                </a:solidFill>
              </a:rPr>
              <a:t>Implies unrealistic </a:t>
            </a:r>
          </a:p>
          <a:p>
            <a:r>
              <a:rPr lang="en-US" sz="2000" dirty="0">
                <a:solidFill>
                  <a:srgbClr val="000000"/>
                </a:solidFill>
              </a:rPr>
              <a:t>confidence</a:t>
            </a:r>
            <a:r>
              <a:rPr lang="en-US" sz="2000" dirty="0"/>
              <a:t>.</a:t>
            </a:r>
            <a:endParaRPr lang="en-US" dirty="0"/>
          </a:p>
        </p:txBody>
      </p:sp>
      <p:sp>
        <p:nvSpPr>
          <p:cNvPr id="7" name="Slide Number Placeholder 6"/>
          <p:cNvSpPr>
            <a:spLocks noGrp="1"/>
          </p:cNvSpPr>
          <p:nvPr>
            <p:ph type="sldNum" sz="quarter" idx="12"/>
          </p:nvPr>
        </p:nvSpPr>
        <p:spPr/>
        <p:txBody>
          <a:bodyPr/>
          <a:lstStyle/>
          <a:p>
            <a:fld id="{9ED718A1-D9DE-254A-BEB9-8E314E6B109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z="5400" dirty="0" smtClean="0"/>
              <a:t>Sharpness ≠ resolution</a:t>
            </a:r>
            <a:endParaRPr lang="en-US" sz="5400" dirty="0"/>
          </a:p>
        </p:txBody>
      </p:sp>
      <p:sp>
        <p:nvSpPr>
          <p:cNvPr id="3" name="Content Placeholder 2"/>
          <p:cNvSpPr>
            <a:spLocks noGrp="1"/>
          </p:cNvSpPr>
          <p:nvPr>
            <p:ph idx="1"/>
          </p:nvPr>
        </p:nvSpPr>
        <p:spPr/>
        <p:txBody>
          <a:bodyPr/>
          <a:lstStyle/>
          <a:p>
            <a:r>
              <a:rPr lang="en-US" dirty="0" smtClean="0"/>
              <a:t>Sharpness is </a:t>
            </a:r>
            <a:r>
              <a:rPr lang="en-US" i="1" dirty="0" smtClean="0"/>
              <a:t>a property of the forecasts alone</a:t>
            </a:r>
            <a:r>
              <a:rPr lang="en-US" dirty="0" smtClean="0"/>
              <a:t>; a measure of sharpness in Brier score decomposition would be how</a:t>
            </a:r>
            <a:r>
              <a:rPr lang="en-US" dirty="0" smtClean="0"/>
              <a:t> populated the extreme </a:t>
            </a:r>
            <a:r>
              <a:rPr lang="en-US" i="1" dirty="0" smtClean="0"/>
              <a:t>N</a:t>
            </a:r>
            <a:r>
              <a:rPr lang="en-US" i="1" baseline="-25000" dirty="0" smtClean="0"/>
              <a:t>i</a:t>
            </a:r>
            <a:r>
              <a:rPr lang="en-US" i="1" dirty="0" smtClean="0"/>
              <a:t>’s are</a:t>
            </a:r>
            <a:r>
              <a:rPr lang="en-US" dirty="0" smtClean="0"/>
              <a:t> </a:t>
            </a:r>
            <a:r>
              <a:rPr lang="en-US" dirty="0" smtClean="0"/>
              <a:t>is.</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35</a:t>
            </a:fld>
            <a:endParaRPr lang="en-US"/>
          </a:p>
        </p:txBody>
      </p:sp>
      <p:graphicFrame>
        <p:nvGraphicFramePr>
          <p:cNvPr id="275458" name="Object 2"/>
          <p:cNvGraphicFramePr>
            <a:graphicFrameLocks noChangeAspect="1"/>
          </p:cNvGraphicFramePr>
          <p:nvPr/>
        </p:nvGraphicFramePr>
        <p:xfrm>
          <a:off x="990600" y="4419600"/>
          <a:ext cx="7280031" cy="1371600"/>
        </p:xfrm>
        <a:graphic>
          <a:graphicData uri="http://schemas.openxmlformats.org/presentationml/2006/ole">
            <p:oleObj spid="_x0000_s275458" name="Equation" r:id="rId3" imgW="3505200" imgH="660400" progId="Equation.DSMT4">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152400"/>
            <a:ext cx="8686800" cy="1143000"/>
          </a:xfrm>
        </p:spPr>
        <p:txBody>
          <a:bodyPr/>
          <a:lstStyle/>
          <a:p>
            <a:pPr>
              <a:lnSpc>
                <a:spcPct val="90000"/>
              </a:lnSpc>
            </a:pPr>
            <a:r>
              <a:rPr lang="en-US" sz="4000" dirty="0">
                <a:solidFill>
                  <a:srgbClr val="000000"/>
                </a:solidFill>
              </a:rPr>
              <a:t>“Spread</a:t>
            </a:r>
            <a:r>
              <a:rPr lang="en-US" sz="4000" dirty="0" smtClean="0">
                <a:solidFill>
                  <a:srgbClr val="000000"/>
                </a:solidFill>
              </a:rPr>
              <a:t>-error”</a:t>
            </a:r>
            <a:r>
              <a:rPr lang="en-US" sz="4000" dirty="0" smtClean="0"/>
              <a:t> </a:t>
            </a:r>
            <a:r>
              <a:rPr lang="en-US" sz="4000" dirty="0"/>
              <a:t>relationships are important, too.</a:t>
            </a:r>
            <a:endParaRPr lang="en-US" dirty="0"/>
          </a:p>
        </p:txBody>
      </p:sp>
      <p:pic>
        <p:nvPicPr>
          <p:cNvPr id="103427" name="Picture 3" descr="1"/>
          <p:cNvPicPr>
            <a:picLocks noChangeAspect="1" noChangeArrowheads="1"/>
          </p:cNvPicPr>
          <p:nvPr/>
        </p:nvPicPr>
        <p:blipFill>
          <a:blip r:embed="rId3"/>
          <a:srcRect/>
          <a:stretch>
            <a:fillRect/>
          </a:stretch>
        </p:blipFill>
        <p:spPr bwMode="auto">
          <a:xfrm>
            <a:off x="152400" y="2319338"/>
            <a:ext cx="6553200" cy="4538662"/>
          </a:xfrm>
          <a:prstGeom prst="rect">
            <a:avLst/>
          </a:prstGeom>
          <a:noFill/>
        </p:spPr>
      </p:pic>
      <p:sp>
        <p:nvSpPr>
          <p:cNvPr id="103428" name="Rectangle 4"/>
          <p:cNvSpPr>
            <a:spLocks noChangeArrowheads="1"/>
          </p:cNvSpPr>
          <p:nvPr/>
        </p:nvSpPr>
        <p:spPr bwMode="auto">
          <a:xfrm>
            <a:off x="6858000" y="2819400"/>
            <a:ext cx="2178050" cy="3387725"/>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ensemble-mean</a:t>
            </a:r>
          </a:p>
          <a:p>
            <a:r>
              <a:rPr lang="en-US" sz="1800">
                <a:solidFill>
                  <a:srgbClr val="FF0000"/>
                </a:solidFill>
              </a:rPr>
              <a:t>error from a sample</a:t>
            </a:r>
          </a:p>
          <a:p>
            <a:r>
              <a:rPr lang="en-US" sz="1800">
                <a:solidFill>
                  <a:srgbClr val="FF0000"/>
                </a:solidFill>
              </a:rPr>
              <a:t>of this pdf on avg.</a:t>
            </a:r>
          </a:p>
          <a:p>
            <a:r>
              <a:rPr lang="en-US" sz="1800">
                <a:solidFill>
                  <a:srgbClr val="FF0000"/>
                </a:solidFill>
              </a:rPr>
              <a:t>should be low.</a:t>
            </a:r>
            <a:endParaRPr lang="en-US" sz="1800"/>
          </a:p>
          <a:p>
            <a:endParaRPr lang="en-US" sz="1800"/>
          </a:p>
          <a:p>
            <a:r>
              <a:rPr lang="en-US" sz="1800">
                <a:solidFill>
                  <a:srgbClr val="0080FF"/>
                </a:solidFill>
              </a:rPr>
              <a:t>ensemble-mean</a:t>
            </a:r>
          </a:p>
          <a:p>
            <a:r>
              <a:rPr lang="en-US" sz="1800">
                <a:solidFill>
                  <a:srgbClr val="0080FF"/>
                </a:solidFill>
              </a:rPr>
              <a:t>error should be</a:t>
            </a:r>
          </a:p>
          <a:p>
            <a:r>
              <a:rPr lang="en-US" sz="1800">
                <a:solidFill>
                  <a:srgbClr val="0080FF"/>
                </a:solidFill>
              </a:rPr>
              <a:t>moderate on avg.</a:t>
            </a:r>
            <a:endParaRPr lang="en-US" sz="1800"/>
          </a:p>
          <a:p>
            <a:endParaRPr lang="en-US" sz="1800"/>
          </a:p>
          <a:p>
            <a:r>
              <a:rPr lang="en-US" sz="1800"/>
              <a:t>ensemble-mean</a:t>
            </a:r>
          </a:p>
          <a:p>
            <a:r>
              <a:rPr lang="en-US" sz="1800"/>
              <a:t>error should be</a:t>
            </a:r>
          </a:p>
          <a:p>
            <a:r>
              <a:rPr lang="en-US" sz="1800"/>
              <a:t>large on avg.</a:t>
            </a:r>
            <a:endParaRPr lang="en-US">
              <a:solidFill>
                <a:srgbClr val="66FF66"/>
              </a:solidFill>
            </a:endParaRPr>
          </a:p>
        </p:txBody>
      </p:sp>
      <p:sp>
        <p:nvSpPr>
          <p:cNvPr id="103429" name="Line 5"/>
          <p:cNvSpPr>
            <a:spLocks noChangeShapeType="1"/>
          </p:cNvSpPr>
          <p:nvPr/>
        </p:nvSpPr>
        <p:spPr bwMode="auto">
          <a:xfrm flipH="1">
            <a:off x="4267200" y="3386138"/>
            <a:ext cx="2514600" cy="91440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103430" name="Line 6"/>
          <p:cNvSpPr>
            <a:spLocks noChangeShapeType="1"/>
          </p:cNvSpPr>
          <p:nvPr/>
        </p:nvSpPr>
        <p:spPr bwMode="auto">
          <a:xfrm flipH="1">
            <a:off x="4191000" y="4529138"/>
            <a:ext cx="2590800" cy="576262"/>
          </a:xfrm>
          <a:prstGeom prst="line">
            <a:avLst/>
          </a:prstGeom>
          <a:noFill/>
          <a:ln w="19050">
            <a:solidFill>
              <a:srgbClr val="0080FF"/>
            </a:solidFill>
            <a:round/>
            <a:headEnd/>
            <a:tailEnd type="triangle" w="med" len="med"/>
          </a:ln>
        </p:spPr>
        <p:txBody>
          <a:bodyPr wrap="none" anchor="ctr">
            <a:prstTxWarp prst="textNoShape">
              <a:avLst/>
            </a:prstTxWarp>
          </a:bodyPr>
          <a:lstStyle/>
          <a:p>
            <a:endParaRPr lang="en-US"/>
          </a:p>
        </p:txBody>
      </p:sp>
      <p:sp>
        <p:nvSpPr>
          <p:cNvPr id="103431" name="Line 7"/>
          <p:cNvSpPr>
            <a:spLocks noChangeShapeType="1"/>
          </p:cNvSpPr>
          <p:nvPr/>
        </p:nvSpPr>
        <p:spPr bwMode="auto">
          <a:xfrm flipH="1">
            <a:off x="4876800" y="5562600"/>
            <a:ext cx="167640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103432" name="Rectangle 8"/>
          <p:cNvSpPr>
            <a:spLocks noChangeArrowheads="1"/>
          </p:cNvSpPr>
          <p:nvPr/>
        </p:nvSpPr>
        <p:spPr bwMode="auto">
          <a:xfrm>
            <a:off x="228600" y="1447800"/>
            <a:ext cx="8665229" cy="928459"/>
          </a:xfrm>
          <a:prstGeom prst="rect">
            <a:avLst/>
          </a:prstGeom>
          <a:noFill/>
          <a:ln w="9525">
            <a:noFill/>
            <a:miter lim="800000"/>
            <a:headEnd/>
            <a:tailEnd/>
          </a:ln>
        </p:spPr>
        <p:txBody>
          <a:bodyPr wrap="square">
            <a:prstTxWarp prst="textNoShape">
              <a:avLst/>
            </a:prstTxWarp>
            <a:spAutoFit/>
          </a:bodyPr>
          <a:lstStyle/>
          <a:p>
            <a:pPr>
              <a:lnSpc>
                <a:spcPct val="90000"/>
              </a:lnSpc>
            </a:pPr>
            <a:r>
              <a:rPr lang="en-US" sz="2000" dirty="0">
                <a:solidFill>
                  <a:schemeClr val="tx2"/>
                </a:solidFill>
              </a:rPr>
              <a:t>Small-spread ensemble forecasts should have </a:t>
            </a:r>
            <a:r>
              <a:rPr lang="en-US" sz="2000" dirty="0" smtClean="0">
                <a:solidFill>
                  <a:schemeClr val="tx2"/>
                </a:solidFill>
              </a:rPr>
              <a:t>less ensemble</a:t>
            </a:r>
            <a:r>
              <a:rPr lang="en-US" sz="2000" dirty="0">
                <a:solidFill>
                  <a:schemeClr val="tx2"/>
                </a:solidFill>
              </a:rPr>
              <a:t>-mean error than large-spread </a:t>
            </a:r>
            <a:r>
              <a:rPr lang="en-US" sz="2000" dirty="0" smtClean="0">
                <a:solidFill>
                  <a:schemeClr val="tx2"/>
                </a:solidFill>
              </a:rPr>
              <a:t>forecasts, in some sense a conditional reliability dependent upon amount of sharpness.</a:t>
            </a:r>
            <a:endParaRPr lang="en-US" sz="2000" dirty="0">
              <a:solidFill>
                <a:schemeClr val="tx2"/>
              </a:solidFill>
            </a:endParaRPr>
          </a:p>
        </p:txBody>
      </p:sp>
      <p:sp>
        <p:nvSpPr>
          <p:cNvPr id="11" name="Slide Number Placeholder 10"/>
          <p:cNvSpPr>
            <a:spLocks noGrp="1"/>
          </p:cNvSpPr>
          <p:nvPr>
            <p:ph type="sldNum" sz="quarter" idx="12"/>
          </p:nvPr>
        </p:nvSpPr>
        <p:spPr>
          <a:xfrm>
            <a:off x="6553200" y="6400800"/>
            <a:ext cx="1905000" cy="457200"/>
          </a:xfrm>
        </p:spPr>
        <p:txBody>
          <a:bodyPr/>
          <a:lstStyle/>
          <a:p>
            <a:fld id="{9ED718A1-D9DE-254A-BEB9-8E314E6B109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Why would you expect</a:t>
            </a:r>
            <a:br>
              <a:rPr lang="en-US" dirty="0" smtClean="0"/>
            </a:br>
            <a:r>
              <a:rPr lang="en-US" dirty="0" smtClean="0"/>
              <a:t>spread</a:t>
            </a:r>
            <a:r>
              <a:rPr lang="en-US" dirty="0" smtClean="0"/>
              <a:t>-error </a:t>
            </a:r>
            <a:r>
              <a:rPr lang="en-US" dirty="0" smtClean="0"/>
              <a:t>relationship?</a:t>
            </a:r>
            <a:endParaRPr lang="en-US" dirty="0"/>
          </a:p>
        </p:txBody>
      </p:sp>
      <p:sp>
        <p:nvSpPr>
          <p:cNvPr id="3" name="Content Placeholder 2"/>
          <p:cNvSpPr>
            <a:spLocks noGrp="1"/>
          </p:cNvSpPr>
          <p:nvPr>
            <p:ph idx="1"/>
          </p:nvPr>
        </p:nvSpPr>
        <p:spPr/>
        <p:txBody>
          <a:bodyPr/>
          <a:lstStyle/>
          <a:p>
            <a:r>
              <a:rPr lang="en-US" sz="2800" dirty="0" smtClean="0"/>
              <a:t>Ensemble-mean error ought to be the same expected value as ensemble spread.</a:t>
            </a:r>
          </a:p>
          <a:p>
            <a:r>
              <a:rPr lang="en-US" sz="2800" dirty="0" smtClean="0"/>
              <a:t>If </a:t>
            </a:r>
            <a:r>
              <a:rPr lang="en-US" sz="2800" i="1" dirty="0" smtClean="0"/>
              <a:t>V</a:t>
            </a:r>
            <a:r>
              <a:rPr lang="en-US" sz="2800" dirty="0" smtClean="0"/>
              <a:t>, </a:t>
            </a:r>
            <a:r>
              <a:rPr lang="en-US" sz="2800" i="1" dirty="0" smtClean="0"/>
              <a:t>x</a:t>
            </a:r>
            <a:r>
              <a:rPr lang="en-US" sz="2800" baseline="-25000" dirty="0" smtClean="0"/>
              <a:t>i</a:t>
            </a:r>
            <a:r>
              <a:rPr lang="en-US" sz="2800" dirty="0" smtClean="0"/>
              <a:t> are sampled from the same distribution, </a:t>
            </a:r>
            <a:r>
              <a:rPr lang="en-US" sz="2800" dirty="0" smtClean="0"/>
              <a:t>then</a:t>
            </a:r>
          </a:p>
          <a:p>
            <a:endParaRPr lang="en-US" sz="2800" dirty="0" smtClean="0"/>
          </a:p>
          <a:p>
            <a:endParaRPr lang="en-US" sz="2800" dirty="0" smtClean="0"/>
          </a:p>
          <a:p>
            <a:endParaRPr lang="en-US" sz="2800" dirty="0" smtClean="0"/>
          </a:p>
          <a:p>
            <a:r>
              <a:rPr lang="en-US" sz="2800" dirty="0" smtClean="0"/>
              <a:t>Sometimes</a:t>
            </a:r>
            <a:r>
              <a:rPr lang="en-US" sz="2800" dirty="0" smtClean="0"/>
              <a:t> quantified with a correlation between spread and error. </a:t>
            </a:r>
            <a:endParaRPr lang="en-US" sz="2800" dirty="0" smtClean="0"/>
          </a:p>
          <a:p>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37</a:t>
            </a:fld>
            <a:endParaRPr lang="en-US"/>
          </a:p>
        </p:txBody>
      </p:sp>
      <p:graphicFrame>
        <p:nvGraphicFramePr>
          <p:cNvPr id="5" name="Object 4"/>
          <p:cNvGraphicFramePr>
            <a:graphicFrameLocks noChangeAspect="1"/>
          </p:cNvGraphicFramePr>
          <p:nvPr/>
        </p:nvGraphicFramePr>
        <p:xfrm>
          <a:off x="2057400" y="3886200"/>
          <a:ext cx="4343400" cy="786305"/>
        </p:xfrm>
        <a:graphic>
          <a:graphicData uri="http://schemas.openxmlformats.org/presentationml/2006/ole">
            <p:oleObj spid="_x0000_s280578" name="Equation" r:id="rId3" imgW="1473200" imgH="266700" progId="Equation.DSMT4">
              <p:embed/>
            </p:oleObj>
          </a:graphicData>
        </a:graphic>
      </p:graphicFrame>
      <p:sp>
        <p:nvSpPr>
          <p:cNvPr id="6" name="TextBox 5"/>
          <p:cNvSpPr txBox="1"/>
          <p:nvPr/>
        </p:nvSpPr>
        <p:spPr>
          <a:xfrm>
            <a:off x="2209800" y="4800600"/>
            <a:ext cx="1234800" cy="400110"/>
          </a:xfrm>
          <a:prstGeom prst="rect">
            <a:avLst/>
          </a:prstGeom>
          <a:noFill/>
        </p:spPr>
        <p:txBody>
          <a:bodyPr wrap="none" rtlCol="0">
            <a:spAutoFit/>
          </a:bodyPr>
          <a:lstStyle/>
          <a:p>
            <a:r>
              <a:rPr lang="en-US" sz="2000" dirty="0" smtClean="0"/>
              <a:t>(spread)</a:t>
            </a:r>
            <a:r>
              <a:rPr lang="en-US" sz="2000" baseline="30000" dirty="0" smtClean="0"/>
              <a:t>2</a:t>
            </a:r>
            <a:endParaRPr lang="en-US" sz="2000" dirty="0"/>
          </a:p>
        </p:txBody>
      </p:sp>
      <p:sp>
        <p:nvSpPr>
          <p:cNvPr id="7" name="TextBox 6"/>
          <p:cNvSpPr txBox="1"/>
          <p:nvPr/>
        </p:nvSpPr>
        <p:spPr>
          <a:xfrm>
            <a:off x="4114800" y="4800600"/>
            <a:ext cx="2260972" cy="400110"/>
          </a:xfrm>
          <a:prstGeom prst="rect">
            <a:avLst/>
          </a:prstGeom>
          <a:noFill/>
        </p:spPr>
        <p:txBody>
          <a:bodyPr wrap="none" rtlCol="0">
            <a:spAutoFit/>
          </a:bodyPr>
          <a:lstStyle/>
          <a:p>
            <a:r>
              <a:rPr lang="en-US" sz="2000" dirty="0" smtClean="0"/>
              <a:t>(</a:t>
            </a:r>
            <a:r>
              <a:rPr lang="en-US" sz="2000" dirty="0" err="1" smtClean="0"/>
              <a:t>ens</a:t>
            </a:r>
            <a:r>
              <a:rPr lang="en-US" sz="2000" dirty="0" smtClean="0"/>
              <a:t>. mean error)</a:t>
            </a:r>
            <a:r>
              <a:rPr lang="en-US" sz="2000" baseline="30000" dirty="0" smtClean="0"/>
              <a:t>2</a:t>
            </a:r>
            <a:endParaRPr lang="en-US" sz="2000" baseline="30000"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533400"/>
            <a:ext cx="7772400" cy="685800"/>
          </a:xfrm>
        </p:spPr>
        <p:txBody>
          <a:bodyPr/>
          <a:lstStyle/>
          <a:p>
            <a:r>
              <a:rPr lang="en-US" dirty="0"/>
              <a:t>Spread</a:t>
            </a:r>
            <a:r>
              <a:rPr lang="en-US" dirty="0" smtClean="0"/>
              <a:t>-error correlations </a:t>
            </a:r>
            <a:br>
              <a:rPr lang="en-US" dirty="0" smtClean="0"/>
            </a:br>
            <a:r>
              <a:rPr lang="en-US" dirty="0" smtClean="0"/>
              <a:t>with </a:t>
            </a:r>
            <a:r>
              <a:rPr lang="en-US" dirty="0"/>
              <a:t>1990’s</a:t>
            </a:r>
            <a:r>
              <a:rPr lang="en-US" dirty="0" smtClean="0"/>
              <a:t> NCEP </a:t>
            </a:r>
            <a:r>
              <a:rPr lang="en-US" dirty="0"/>
              <a:t>GFS</a:t>
            </a:r>
          </a:p>
        </p:txBody>
      </p:sp>
      <p:pic>
        <p:nvPicPr>
          <p:cNvPr id="204804" name="Picture 4" descr="1"/>
          <p:cNvPicPr>
            <a:picLocks noChangeAspect="1" noChangeArrowheads="1"/>
          </p:cNvPicPr>
          <p:nvPr/>
        </p:nvPicPr>
        <p:blipFill>
          <a:blip r:embed="rId4"/>
          <a:srcRect/>
          <a:stretch>
            <a:fillRect/>
          </a:stretch>
        </p:blipFill>
        <p:spPr bwMode="auto">
          <a:xfrm>
            <a:off x="152400" y="1600200"/>
            <a:ext cx="5715000" cy="4468813"/>
          </a:xfrm>
          <a:prstGeom prst="rect">
            <a:avLst/>
          </a:prstGeom>
          <a:noFill/>
        </p:spPr>
      </p:pic>
      <p:sp>
        <p:nvSpPr>
          <p:cNvPr id="204805" name="Rectangle 5"/>
          <p:cNvSpPr>
            <a:spLocks noChangeArrowheads="1"/>
          </p:cNvSpPr>
          <p:nvPr/>
        </p:nvSpPr>
        <p:spPr bwMode="auto">
          <a:xfrm>
            <a:off x="5943600" y="1905000"/>
            <a:ext cx="3061989" cy="3570208"/>
          </a:xfrm>
          <a:prstGeom prst="rect">
            <a:avLst/>
          </a:prstGeom>
          <a:noFill/>
          <a:ln w="9525">
            <a:noFill/>
            <a:miter lim="800000"/>
            <a:headEnd/>
            <a:tailEnd/>
          </a:ln>
        </p:spPr>
        <p:txBody>
          <a:bodyPr wrap="none">
            <a:prstTxWarp prst="textNoShape">
              <a:avLst/>
            </a:prstTxWarp>
            <a:spAutoFit/>
          </a:bodyPr>
          <a:lstStyle/>
          <a:p>
            <a:r>
              <a:rPr lang="en-US" sz="1600" dirty="0"/>
              <a:t>At a given grid point</a:t>
            </a:r>
            <a:r>
              <a:rPr lang="en-US" sz="1600" dirty="0" smtClean="0"/>
              <a:t>, spread </a:t>
            </a:r>
          </a:p>
          <a:p>
            <a:r>
              <a:rPr lang="en-US" sz="1600" i="1" dirty="0" smtClean="0">
                <a:latin typeface="Times New Roman" charset="0"/>
              </a:rPr>
              <a:t>S </a:t>
            </a:r>
            <a:r>
              <a:rPr lang="en-US" sz="1600" dirty="0"/>
              <a:t>is </a:t>
            </a:r>
            <a:r>
              <a:rPr lang="en-US" sz="1600" dirty="0" smtClean="0"/>
              <a:t>assumed to </a:t>
            </a:r>
            <a:r>
              <a:rPr lang="en-US" sz="1600" dirty="0"/>
              <a:t>be a random</a:t>
            </a:r>
          </a:p>
          <a:p>
            <a:r>
              <a:rPr lang="en-US" sz="1600" dirty="0"/>
              <a:t>variable with a</a:t>
            </a:r>
            <a:r>
              <a:rPr lang="en-US" sz="1600" dirty="0" smtClean="0"/>
              <a:t> lognormal </a:t>
            </a:r>
          </a:p>
          <a:p>
            <a:r>
              <a:rPr lang="en-US" sz="1600" dirty="0" smtClean="0"/>
              <a:t>distribution</a:t>
            </a:r>
            <a:endParaRPr lang="en-US" sz="1600" dirty="0"/>
          </a:p>
          <a:p>
            <a:endParaRPr lang="en-US" sz="1600" dirty="0"/>
          </a:p>
          <a:p>
            <a:endParaRPr lang="en-US" sz="1600" dirty="0" smtClean="0"/>
          </a:p>
          <a:p>
            <a:r>
              <a:rPr lang="en-US" sz="1600" dirty="0" smtClean="0"/>
              <a:t>where </a:t>
            </a:r>
            <a:r>
              <a:rPr lang="en-US" sz="1600" i="1" dirty="0" err="1">
                <a:latin typeface="Times New Roman" charset="0"/>
              </a:rPr>
              <a:t>S</a:t>
            </a:r>
            <a:r>
              <a:rPr lang="en-US" sz="1600" i="1" baseline="-25000" dirty="0" err="1">
                <a:latin typeface="Times New Roman" charset="0"/>
              </a:rPr>
              <a:t>m</a:t>
            </a:r>
            <a:r>
              <a:rPr lang="en-US" sz="1600" dirty="0"/>
              <a:t> is the </a:t>
            </a:r>
            <a:r>
              <a:rPr lang="en-US" sz="1600" dirty="0" smtClean="0"/>
              <a:t>mean spread </a:t>
            </a:r>
          </a:p>
          <a:p>
            <a:r>
              <a:rPr lang="en-US" sz="1600" dirty="0" smtClean="0"/>
              <a:t>and </a:t>
            </a:r>
            <a:r>
              <a:rPr lang="en-US" sz="1600" i="1" dirty="0" err="1" smtClean="0"/>
              <a:t>β</a:t>
            </a:r>
            <a:r>
              <a:rPr lang="en-US" sz="1600" i="1" dirty="0"/>
              <a:t> </a:t>
            </a:r>
            <a:r>
              <a:rPr lang="en-US" sz="1600" dirty="0" smtClean="0"/>
              <a:t>is </a:t>
            </a:r>
            <a:r>
              <a:rPr lang="en-US" sz="1600" dirty="0"/>
              <a:t>its standard deviation.</a:t>
            </a:r>
          </a:p>
          <a:p>
            <a:endParaRPr lang="en-US" sz="1600" dirty="0"/>
          </a:p>
          <a:p>
            <a:r>
              <a:rPr lang="en-US" sz="1600" dirty="0"/>
              <a:t>As</a:t>
            </a:r>
            <a:r>
              <a:rPr lang="en-US" sz="1600" dirty="0" smtClean="0"/>
              <a:t> </a:t>
            </a:r>
            <a:r>
              <a:rPr lang="en-US" sz="1600" i="1" dirty="0" err="1" smtClean="0"/>
              <a:t>β</a:t>
            </a:r>
            <a:r>
              <a:rPr lang="en-US" sz="1600" i="1" dirty="0" smtClean="0"/>
              <a:t> </a:t>
            </a:r>
            <a:r>
              <a:rPr lang="en-US" sz="1600" dirty="0" smtClean="0"/>
              <a:t>increases</a:t>
            </a:r>
            <a:r>
              <a:rPr lang="en-US" sz="1600" dirty="0"/>
              <a:t>, </a:t>
            </a:r>
            <a:r>
              <a:rPr lang="en-US" sz="1600" dirty="0" smtClean="0"/>
              <a:t>there is </a:t>
            </a:r>
            <a:r>
              <a:rPr lang="en-US" sz="1600" dirty="0"/>
              <a:t>a</a:t>
            </a:r>
            <a:r>
              <a:rPr lang="en-US" sz="1600" dirty="0" smtClean="0"/>
              <a:t> </a:t>
            </a:r>
          </a:p>
          <a:p>
            <a:r>
              <a:rPr lang="en-US" sz="1600" dirty="0" smtClean="0"/>
              <a:t>wider </a:t>
            </a:r>
            <a:r>
              <a:rPr lang="en-US" sz="1600" dirty="0"/>
              <a:t>range </a:t>
            </a:r>
            <a:r>
              <a:rPr lang="en-US" sz="1600" dirty="0" smtClean="0"/>
              <a:t>of spreads </a:t>
            </a:r>
          </a:p>
          <a:p>
            <a:r>
              <a:rPr lang="en-US" sz="1600" dirty="0" smtClean="0"/>
              <a:t>in </a:t>
            </a:r>
            <a:r>
              <a:rPr lang="en-US" sz="1600" dirty="0"/>
              <a:t>the sample</a:t>
            </a:r>
            <a:r>
              <a:rPr lang="en-US" sz="1600" dirty="0" smtClean="0"/>
              <a:t>. One </a:t>
            </a:r>
            <a:r>
              <a:rPr lang="en-US" sz="1600" dirty="0"/>
              <a:t>would</a:t>
            </a:r>
            <a:r>
              <a:rPr lang="en-US" sz="1600" dirty="0" smtClean="0"/>
              <a:t> </a:t>
            </a:r>
          </a:p>
          <a:p>
            <a:r>
              <a:rPr lang="en-US" sz="1600" dirty="0" smtClean="0"/>
              <a:t>expect then </a:t>
            </a:r>
            <a:r>
              <a:rPr lang="en-US" sz="1600" dirty="0"/>
              <a:t>the possibility for</a:t>
            </a:r>
          </a:p>
          <a:p>
            <a:r>
              <a:rPr lang="en-US" sz="1600" dirty="0"/>
              <a:t>a larger spread-</a:t>
            </a:r>
            <a:r>
              <a:rPr lang="en-US" sz="1600" dirty="0" smtClean="0"/>
              <a:t>skill correlation</a:t>
            </a:r>
            <a:r>
              <a:rPr lang="en-US" sz="1600" dirty="0"/>
              <a:t>.</a:t>
            </a:r>
            <a:r>
              <a:rPr lang="en-US" sz="1800" dirty="0"/>
              <a:t> </a:t>
            </a:r>
          </a:p>
        </p:txBody>
      </p:sp>
      <p:graphicFrame>
        <p:nvGraphicFramePr>
          <p:cNvPr id="204806" name="Object 6"/>
          <p:cNvGraphicFramePr>
            <a:graphicFrameLocks noChangeAspect="1"/>
          </p:cNvGraphicFramePr>
          <p:nvPr/>
        </p:nvGraphicFramePr>
        <p:xfrm>
          <a:off x="6477000" y="2971800"/>
          <a:ext cx="1676400" cy="366713"/>
        </p:xfrm>
        <a:graphic>
          <a:graphicData uri="http://schemas.openxmlformats.org/presentationml/2006/ole">
            <p:oleObj spid="_x0000_s204806" name="Equation" r:id="rId5" imgW="1104900" imgH="241300" progId="Equation.DSMT4">
              <p:embed/>
            </p:oleObj>
          </a:graphicData>
        </a:graphic>
      </p:graphicFrame>
      <p:sp>
        <p:nvSpPr>
          <p:cNvPr id="8" name="Slide Number Placeholder 7"/>
          <p:cNvSpPr>
            <a:spLocks noGrp="1"/>
          </p:cNvSpPr>
          <p:nvPr>
            <p:ph type="sldNum" sz="quarter" idx="12"/>
          </p:nvPr>
        </p:nvSpPr>
        <p:spPr>
          <a:xfrm>
            <a:off x="7239000" y="6400800"/>
            <a:ext cx="1905000" cy="457200"/>
          </a:xfrm>
        </p:spPr>
        <p:txBody>
          <a:bodyPr/>
          <a:lstStyle/>
          <a:p>
            <a:fld id="{9ED718A1-D9DE-254A-BEB9-8E314E6B1095}" type="slidenum">
              <a:rPr lang="en-US" smtClean="0"/>
              <a:pPr/>
              <a:t>38</a:t>
            </a:fld>
            <a:endParaRPr lang="en-US" dirty="0"/>
          </a:p>
        </p:txBody>
      </p:sp>
      <p:sp>
        <p:nvSpPr>
          <p:cNvPr id="9" name="TextBox 8"/>
          <p:cNvSpPr txBox="1"/>
          <p:nvPr/>
        </p:nvSpPr>
        <p:spPr>
          <a:xfrm>
            <a:off x="1828800" y="4038600"/>
            <a:ext cx="538028" cy="338554"/>
          </a:xfrm>
          <a:prstGeom prst="rect">
            <a:avLst/>
          </a:prstGeom>
          <a:noFill/>
        </p:spPr>
        <p:txBody>
          <a:bodyPr wrap="none" rtlCol="0">
            <a:spAutoFit/>
          </a:bodyPr>
          <a:lstStyle/>
          <a:p>
            <a:r>
              <a:rPr lang="en-US" sz="1600" dirty="0" err="1" smtClean="0"/>
              <a:t>corr</a:t>
            </a:r>
            <a:endParaRPr lang="en-US" sz="1600" dirty="0"/>
          </a:p>
        </p:txBody>
      </p:sp>
      <p:cxnSp>
        <p:nvCxnSpPr>
          <p:cNvPr id="11" name="Straight Arrow Connector 10"/>
          <p:cNvCxnSpPr/>
          <p:nvPr/>
        </p:nvCxnSpPr>
        <p:spPr bwMode="auto">
          <a:xfrm rot="16200000" flipV="1">
            <a:off x="1676400" y="3886200"/>
            <a:ext cx="3048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2971800" y="3048000"/>
            <a:ext cx="327419" cy="369332"/>
          </a:xfrm>
          <a:prstGeom prst="rect">
            <a:avLst/>
          </a:prstGeom>
          <a:noFill/>
        </p:spPr>
        <p:txBody>
          <a:bodyPr wrap="none" rtlCol="0">
            <a:spAutoFit/>
          </a:bodyPr>
          <a:lstStyle/>
          <a:p>
            <a:r>
              <a:rPr lang="en-US" sz="1800" i="1" dirty="0" err="1" smtClean="0"/>
              <a:t>β</a:t>
            </a:r>
            <a:endParaRPr lang="en-US" sz="1800" dirty="0"/>
          </a:p>
        </p:txBody>
      </p:sp>
      <p:cxnSp>
        <p:nvCxnSpPr>
          <p:cNvPr id="15" name="Straight Arrow Connector 14"/>
          <p:cNvCxnSpPr/>
          <p:nvPr/>
        </p:nvCxnSpPr>
        <p:spPr bwMode="auto">
          <a:xfrm rot="16200000" flipV="1">
            <a:off x="2863155" y="2775645"/>
            <a:ext cx="304800" cy="875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130981" y="5943600"/>
            <a:ext cx="9013019" cy="369332"/>
          </a:xfrm>
          <a:prstGeom prst="rect">
            <a:avLst/>
          </a:prstGeom>
          <a:noFill/>
        </p:spPr>
        <p:txBody>
          <a:bodyPr wrap="square" rtlCol="0">
            <a:spAutoFit/>
          </a:bodyPr>
          <a:lstStyle/>
          <a:p>
            <a:r>
              <a:rPr lang="en-US" sz="1800" dirty="0" smtClean="0"/>
              <a:t>Lesson: spread-error correlations inherently limited by amount of variation in spread </a:t>
            </a:r>
          </a:p>
        </p:txBody>
      </p:sp>
      <p:sp>
        <p:nvSpPr>
          <p:cNvPr id="17" name="TextBox 16"/>
          <p:cNvSpPr txBox="1"/>
          <p:nvPr/>
        </p:nvSpPr>
        <p:spPr>
          <a:xfrm>
            <a:off x="0" y="6581001"/>
            <a:ext cx="3211135" cy="276999"/>
          </a:xfrm>
          <a:prstGeom prst="rect">
            <a:avLst/>
          </a:prstGeom>
          <a:noFill/>
        </p:spPr>
        <p:txBody>
          <a:bodyPr wrap="none" rtlCol="0">
            <a:spAutoFit/>
          </a:bodyPr>
          <a:lstStyle/>
          <a:p>
            <a:r>
              <a:rPr lang="en-US" sz="1200" dirty="0" smtClean="0"/>
              <a:t>Ref: Whitaker and Loughe, Dec. 1998 MWR</a:t>
            </a:r>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85800" y="381000"/>
            <a:ext cx="7772400" cy="1143000"/>
          </a:xfrm>
        </p:spPr>
        <p:txBody>
          <a:bodyPr/>
          <a:lstStyle/>
          <a:p>
            <a:r>
              <a:rPr lang="en-US" dirty="0"/>
              <a:t>Spread</a:t>
            </a:r>
            <a:r>
              <a:rPr lang="en-US" dirty="0" smtClean="0"/>
              <a:t>-error relationships </a:t>
            </a:r>
            <a:r>
              <a:rPr lang="en-US" dirty="0"/>
              <a:t>and </a:t>
            </a:r>
            <a:br>
              <a:rPr lang="en-US" dirty="0"/>
            </a:br>
            <a:r>
              <a:rPr lang="en-US" dirty="0"/>
              <a:t>precipitation </a:t>
            </a:r>
            <a:r>
              <a:rPr lang="en-US" dirty="0" smtClean="0"/>
              <a:t>forecasts</a:t>
            </a:r>
            <a:endParaRPr lang="en-US" dirty="0"/>
          </a:p>
        </p:txBody>
      </p:sp>
      <p:sp>
        <p:nvSpPr>
          <p:cNvPr id="203780" name="Rectangle 4"/>
          <p:cNvSpPr>
            <a:spLocks noChangeArrowheads="1"/>
          </p:cNvSpPr>
          <p:nvPr/>
        </p:nvSpPr>
        <p:spPr bwMode="auto">
          <a:xfrm>
            <a:off x="5791200" y="1905000"/>
            <a:ext cx="3251511" cy="4031873"/>
          </a:xfrm>
          <a:prstGeom prst="rect">
            <a:avLst/>
          </a:prstGeom>
          <a:noFill/>
          <a:ln w="9525">
            <a:noFill/>
            <a:miter lim="800000"/>
            <a:headEnd/>
            <a:tailEnd/>
          </a:ln>
        </p:spPr>
        <p:txBody>
          <a:bodyPr wrap="none">
            <a:prstTxWarp prst="textNoShape">
              <a:avLst/>
            </a:prstTxWarp>
            <a:spAutoFit/>
          </a:bodyPr>
          <a:lstStyle/>
          <a:p>
            <a:r>
              <a:rPr lang="en-US" sz="1600" dirty="0">
                <a:solidFill>
                  <a:schemeClr val="tx2"/>
                </a:solidFill>
              </a:rPr>
              <a:t>True spread-skill relationships </a:t>
            </a:r>
          </a:p>
          <a:p>
            <a:r>
              <a:rPr lang="en-US" sz="1600" dirty="0">
                <a:solidFill>
                  <a:schemeClr val="tx2"/>
                </a:solidFill>
              </a:rPr>
              <a:t>harder to diagnose if forecast</a:t>
            </a:r>
          </a:p>
          <a:p>
            <a:r>
              <a:rPr lang="en-US" sz="1600" dirty="0">
                <a:solidFill>
                  <a:schemeClr val="tx2"/>
                </a:solidFill>
              </a:rPr>
              <a:t>PDF is non-normally distributed, </a:t>
            </a:r>
          </a:p>
          <a:p>
            <a:r>
              <a:rPr lang="en-US" sz="1600" dirty="0">
                <a:solidFill>
                  <a:schemeClr val="tx2"/>
                </a:solidFill>
              </a:rPr>
              <a:t>as they are typically for </a:t>
            </a:r>
          </a:p>
          <a:p>
            <a:r>
              <a:rPr lang="en-US" sz="1600" dirty="0">
                <a:solidFill>
                  <a:schemeClr val="tx2"/>
                </a:solidFill>
              </a:rPr>
              <a:t>precipitation forecasts.</a:t>
            </a:r>
          </a:p>
          <a:p>
            <a:endParaRPr lang="en-US" sz="1600" dirty="0">
              <a:solidFill>
                <a:schemeClr val="tx2"/>
              </a:solidFill>
            </a:endParaRPr>
          </a:p>
          <a:p>
            <a:r>
              <a:rPr lang="en-US" sz="1600" dirty="0">
                <a:solidFill>
                  <a:schemeClr val="tx2"/>
                </a:solidFill>
              </a:rPr>
              <a:t>Commonly, </a:t>
            </a:r>
            <a:r>
              <a:rPr lang="en-US" sz="1600" b="1" dirty="0">
                <a:solidFill>
                  <a:schemeClr val="tx2"/>
                </a:solidFill>
              </a:rPr>
              <a:t>spread is no longer</a:t>
            </a:r>
          </a:p>
          <a:p>
            <a:r>
              <a:rPr lang="en-US" sz="1600" b="1" dirty="0">
                <a:solidFill>
                  <a:schemeClr val="tx2"/>
                </a:solidFill>
              </a:rPr>
              <a:t>independent of the mean value</a:t>
            </a:r>
            <a:r>
              <a:rPr lang="en-US" sz="1600" dirty="0">
                <a:solidFill>
                  <a:schemeClr val="tx2"/>
                </a:solidFill>
              </a:rPr>
              <a:t>;</a:t>
            </a:r>
          </a:p>
          <a:p>
            <a:r>
              <a:rPr lang="en-US" sz="1600" dirty="0">
                <a:solidFill>
                  <a:schemeClr val="tx2"/>
                </a:solidFill>
              </a:rPr>
              <a:t>it’s larger when the amount is</a:t>
            </a:r>
          </a:p>
          <a:p>
            <a:r>
              <a:rPr lang="en-US" sz="1600" dirty="0">
                <a:solidFill>
                  <a:schemeClr val="tx2"/>
                </a:solidFill>
              </a:rPr>
              <a:t>larger.</a:t>
            </a:r>
          </a:p>
          <a:p>
            <a:endParaRPr lang="en-US" sz="1600" dirty="0">
              <a:solidFill>
                <a:schemeClr val="tx2"/>
              </a:solidFill>
            </a:endParaRPr>
          </a:p>
          <a:p>
            <a:r>
              <a:rPr lang="en-US" sz="1600" dirty="0">
                <a:solidFill>
                  <a:schemeClr val="tx2"/>
                </a:solidFill>
              </a:rPr>
              <a:t>Hence, you</a:t>
            </a:r>
            <a:r>
              <a:rPr lang="en-US" sz="1600" dirty="0" smtClean="0">
                <a:solidFill>
                  <a:schemeClr val="tx2"/>
                </a:solidFill>
              </a:rPr>
              <a:t> may get </a:t>
            </a:r>
            <a:r>
              <a:rPr lang="en-US" sz="1600" dirty="0">
                <a:solidFill>
                  <a:schemeClr val="tx2"/>
                </a:solidFill>
              </a:rPr>
              <a:t>an apparent</a:t>
            </a:r>
          </a:p>
          <a:p>
            <a:r>
              <a:rPr lang="en-US" sz="1600" dirty="0">
                <a:solidFill>
                  <a:schemeClr val="tx2"/>
                </a:solidFill>
              </a:rPr>
              <a:t>spread</a:t>
            </a:r>
            <a:r>
              <a:rPr lang="en-US" sz="1600" dirty="0" smtClean="0">
                <a:solidFill>
                  <a:schemeClr val="tx2"/>
                </a:solidFill>
              </a:rPr>
              <a:t>-error </a:t>
            </a:r>
            <a:r>
              <a:rPr lang="en-US" sz="1600" dirty="0">
                <a:solidFill>
                  <a:schemeClr val="tx2"/>
                </a:solidFill>
              </a:rPr>
              <a:t>relationship, but</a:t>
            </a:r>
          </a:p>
          <a:p>
            <a:r>
              <a:rPr lang="en-US" sz="1600" dirty="0">
                <a:solidFill>
                  <a:schemeClr val="tx2"/>
                </a:solidFill>
              </a:rPr>
              <a:t>this may reflect variations in the</a:t>
            </a:r>
          </a:p>
          <a:p>
            <a:r>
              <a:rPr lang="en-US" sz="1600" dirty="0">
                <a:solidFill>
                  <a:schemeClr val="tx2"/>
                </a:solidFill>
              </a:rPr>
              <a:t>mean forecast rather than</a:t>
            </a:r>
          </a:p>
          <a:p>
            <a:r>
              <a:rPr lang="en-US" sz="1600" dirty="0">
                <a:solidFill>
                  <a:schemeClr val="tx2"/>
                </a:solidFill>
              </a:rPr>
              <a:t>real spread-skill.</a:t>
            </a:r>
          </a:p>
        </p:txBody>
      </p:sp>
      <p:pic>
        <p:nvPicPr>
          <p:cNvPr id="203781" name="Picture 5" descr="1"/>
          <p:cNvPicPr>
            <a:picLocks noChangeAspect="1" noChangeArrowheads="1"/>
          </p:cNvPicPr>
          <p:nvPr/>
        </p:nvPicPr>
        <p:blipFill>
          <a:blip r:embed="rId3"/>
          <a:srcRect/>
          <a:stretch>
            <a:fillRect/>
          </a:stretch>
        </p:blipFill>
        <p:spPr bwMode="auto">
          <a:xfrm>
            <a:off x="0" y="1981200"/>
            <a:ext cx="5791200" cy="4008438"/>
          </a:xfrm>
          <a:prstGeom prst="rect">
            <a:avLst/>
          </a:prstGeom>
          <a:noFill/>
        </p:spPr>
      </p:pic>
      <p:sp>
        <p:nvSpPr>
          <p:cNvPr id="7" name="Slide Number Placeholder 6"/>
          <p:cNvSpPr>
            <a:spLocks noGrp="1"/>
          </p:cNvSpPr>
          <p:nvPr>
            <p:ph type="sldNum" sz="quarter" idx="12"/>
          </p:nvPr>
        </p:nvSpPr>
        <p:spPr/>
        <p:txBody>
          <a:bodyPr/>
          <a:lstStyle/>
          <a:p>
            <a:fld id="{9ED718A1-D9DE-254A-BEB9-8E314E6B1095}" type="slidenum">
              <a:rPr lang="en-US" smtClean="0"/>
              <a:pPr/>
              <a:t>39</a:t>
            </a:fld>
            <a:endParaRPr lang="en-US"/>
          </a:p>
        </p:txBody>
      </p:sp>
      <p:sp>
        <p:nvSpPr>
          <p:cNvPr id="6" name="TextBox 5"/>
          <p:cNvSpPr txBox="1"/>
          <p:nvPr/>
        </p:nvSpPr>
        <p:spPr>
          <a:xfrm>
            <a:off x="0" y="6477000"/>
            <a:ext cx="4429418" cy="276999"/>
          </a:xfrm>
          <a:prstGeom prst="rect">
            <a:avLst/>
          </a:prstGeom>
          <a:noFill/>
        </p:spPr>
        <p:txBody>
          <a:bodyPr wrap="none" rtlCol="0">
            <a:spAutoFit/>
          </a:bodyPr>
          <a:lstStyle/>
          <a:p>
            <a:r>
              <a:rPr lang="en-US" sz="1200" dirty="0" smtClean="0"/>
              <a:t>Ref &amp; possible solution: Hamill and </a:t>
            </a:r>
            <a:r>
              <a:rPr lang="en-US" sz="1200" dirty="0" err="1" smtClean="0"/>
              <a:t>Colucci</a:t>
            </a:r>
            <a:r>
              <a:rPr lang="en-US" sz="1200" dirty="0" smtClean="0"/>
              <a:t>, MWR, Mar. 1998</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52400" y="152400"/>
            <a:ext cx="8839200" cy="914400"/>
          </a:xfrm>
        </p:spPr>
        <p:txBody>
          <a:bodyPr/>
          <a:lstStyle/>
          <a:p>
            <a:r>
              <a:rPr lang="en-US" dirty="0" smtClean="0"/>
              <a:t>Unreliable ensemble?</a:t>
            </a:r>
            <a:endParaRPr lang="en-US" dirty="0"/>
          </a:p>
        </p:txBody>
      </p:sp>
      <p:pic>
        <p:nvPicPr>
          <p:cNvPr id="88067" name="Picture 3" descr="1"/>
          <p:cNvPicPr>
            <a:picLocks noChangeAspect="1" noChangeArrowheads="1"/>
          </p:cNvPicPr>
          <p:nvPr/>
        </p:nvPicPr>
        <p:blipFill>
          <a:blip r:embed="rId3"/>
          <a:srcRect/>
          <a:stretch>
            <a:fillRect/>
          </a:stretch>
        </p:blipFill>
        <p:spPr bwMode="auto">
          <a:xfrm>
            <a:off x="1219200" y="990600"/>
            <a:ext cx="6324600" cy="4376738"/>
          </a:xfrm>
          <a:prstGeom prst="rect">
            <a:avLst/>
          </a:prstGeom>
          <a:noFill/>
        </p:spPr>
      </p:pic>
      <p:sp>
        <p:nvSpPr>
          <p:cNvPr id="88068" name="Rectangle 4"/>
          <p:cNvSpPr>
            <a:spLocks noChangeArrowheads="1"/>
          </p:cNvSpPr>
          <p:nvPr/>
        </p:nvSpPr>
        <p:spPr bwMode="auto">
          <a:xfrm>
            <a:off x="1143000" y="5334000"/>
            <a:ext cx="6862763" cy="1006475"/>
          </a:xfrm>
          <a:prstGeom prst="rect">
            <a:avLst/>
          </a:prstGeom>
          <a:noFill/>
          <a:ln w="9525">
            <a:noFill/>
            <a:miter lim="800000"/>
            <a:headEnd/>
            <a:tailEnd/>
          </a:ln>
        </p:spPr>
        <p:txBody>
          <a:bodyPr wrap="none">
            <a:prstTxWarp prst="textNoShape">
              <a:avLst/>
            </a:prstTxWarp>
            <a:spAutoFit/>
          </a:bodyPr>
          <a:lstStyle/>
          <a:p>
            <a:r>
              <a:rPr lang="en-US" sz="2000"/>
              <a:t>Here, the observed is outside of the range of the ensemble,</a:t>
            </a:r>
          </a:p>
          <a:p>
            <a:r>
              <a:rPr lang="en-US" sz="2000"/>
              <a:t>which was sampled from the pdf shown.  Is this a sign of</a:t>
            </a:r>
          </a:p>
          <a:p>
            <a:r>
              <a:rPr lang="en-US" sz="2000"/>
              <a:t>a poor ensemble forecast?</a:t>
            </a:r>
            <a:endParaRPr lang="en-US"/>
          </a:p>
        </p:txBody>
      </p:sp>
      <p:sp>
        <p:nvSpPr>
          <p:cNvPr id="7" name="Slide Number Placeholder 6"/>
          <p:cNvSpPr>
            <a:spLocks noGrp="1"/>
          </p:cNvSpPr>
          <p:nvPr>
            <p:ph type="sldNum" sz="quarter" idx="12"/>
          </p:nvPr>
        </p:nvSpPr>
        <p:spPr/>
        <p:txBody>
          <a:bodyPr/>
          <a:lstStyle/>
          <a:p>
            <a:fld id="{B5DF031F-5820-5C4B-BE79-191DD9DAA68F}" type="slidenum">
              <a:rPr lang="en-US" smtClean="0"/>
              <a:pPr/>
              <a:t>4</a:t>
            </a:fld>
            <a:endParaRPr lang="en-US"/>
          </a:p>
        </p:txBody>
      </p:sp>
      <p:grpSp>
        <p:nvGrpSpPr>
          <p:cNvPr id="2" name="Group 11"/>
          <p:cNvGrpSpPr/>
          <p:nvPr/>
        </p:nvGrpSpPr>
        <p:grpSpPr>
          <a:xfrm>
            <a:off x="1066800" y="2514600"/>
            <a:ext cx="6705600" cy="1066800"/>
            <a:chOff x="1066800" y="2514600"/>
            <a:chExt cx="6705600" cy="1066800"/>
          </a:xfrm>
        </p:grpSpPr>
        <p:grpSp>
          <p:nvGrpSpPr>
            <p:cNvPr id="3" name="Group 9"/>
            <p:cNvGrpSpPr/>
            <p:nvPr/>
          </p:nvGrpSpPr>
          <p:grpSpPr>
            <a:xfrm>
              <a:off x="1066800" y="2514600"/>
              <a:ext cx="6705600" cy="1066800"/>
              <a:chOff x="1295400" y="2057400"/>
              <a:chExt cx="6705600" cy="1066800"/>
            </a:xfrm>
          </p:grpSpPr>
          <p:sp>
            <p:nvSpPr>
              <p:cNvPr id="8" name="TextBox 7"/>
              <p:cNvSpPr txBox="1"/>
              <p:nvPr/>
            </p:nvSpPr>
            <p:spPr>
              <a:xfrm>
                <a:off x="1905000" y="2362200"/>
                <a:ext cx="5830593" cy="461665"/>
              </a:xfrm>
              <a:prstGeom prst="rect">
                <a:avLst/>
              </a:prstGeom>
              <a:noFill/>
            </p:spPr>
            <p:txBody>
              <a:bodyPr wrap="none" rtlCol="0">
                <a:spAutoFit/>
              </a:bodyPr>
              <a:lstStyle/>
              <a:p>
                <a:r>
                  <a:rPr lang="en-US" dirty="0" smtClean="0"/>
                  <a:t>You just don’t know…it’s only one sample</a:t>
                </a:r>
              </a:p>
            </p:txBody>
          </p:sp>
          <p:sp>
            <p:nvSpPr>
              <p:cNvPr id="9" name="Rounded Rectangle 8"/>
              <p:cNvSpPr/>
              <p:nvPr/>
            </p:nvSpPr>
            <p:spPr bwMode="auto">
              <a:xfrm>
                <a:off x="1295400" y="2057400"/>
                <a:ext cx="6705600" cy="1066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11" name="TextBox 10"/>
            <p:cNvSpPr txBox="1"/>
            <p:nvPr/>
          </p:nvSpPr>
          <p:spPr>
            <a:xfrm>
              <a:off x="1447800" y="2819400"/>
              <a:ext cx="6012283" cy="461665"/>
            </a:xfrm>
            <a:prstGeom prst="rect">
              <a:avLst/>
            </a:prstGeom>
            <a:noFill/>
          </p:spPr>
          <p:txBody>
            <a:bodyPr wrap="none" rtlCol="0">
              <a:spAutoFit/>
            </a:bodyPr>
            <a:lstStyle/>
            <a:p>
              <a:r>
                <a:rPr lang="en-US" dirty="0" smtClean="0"/>
                <a:t>You just don’t know; </a:t>
              </a:r>
              <a:r>
                <a:rPr lang="en-US" b="1" dirty="0" smtClean="0"/>
                <a:t>it’s only one sample.</a:t>
              </a:r>
              <a:endParaRPr lang="en-US" b="1"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dirty="0" smtClean="0"/>
              <a:t>Is the spread-error correlation as high as it could be? </a:t>
            </a:r>
            <a:endParaRPr lang="en-US" sz="4000"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40</a:t>
            </a:fld>
            <a:endParaRPr lang="en-US"/>
          </a:p>
        </p:txBody>
      </p:sp>
      <p:pic>
        <p:nvPicPr>
          <p:cNvPr id="5" name="Picture 4" descr="Fig9.png"/>
          <p:cNvPicPr>
            <a:picLocks noChangeAspect="1"/>
          </p:cNvPicPr>
          <p:nvPr/>
        </p:nvPicPr>
        <p:blipFill>
          <a:blip r:embed="rId2"/>
          <a:stretch>
            <a:fillRect/>
          </a:stretch>
        </p:blipFill>
        <p:spPr>
          <a:xfrm>
            <a:off x="457200" y="1524001"/>
            <a:ext cx="7162800" cy="4958862"/>
          </a:xfrm>
          <a:prstGeom prst="rect">
            <a:avLst/>
          </a:prstGeom>
        </p:spPr>
      </p:pic>
      <p:sp>
        <p:nvSpPr>
          <p:cNvPr id="6"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94CADB89-B021-134D-82E2-58C571785370}"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Rounded Rectangle 6"/>
          <p:cNvSpPr/>
          <p:nvPr/>
        </p:nvSpPr>
        <p:spPr>
          <a:xfrm>
            <a:off x="914400" y="1905000"/>
            <a:ext cx="665254" cy="233280"/>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5763310" y="3685491"/>
            <a:ext cx="4632248" cy="461665"/>
          </a:xfrm>
          <a:prstGeom prst="rect">
            <a:avLst/>
          </a:prstGeom>
          <a:noFill/>
        </p:spPr>
        <p:txBody>
          <a:bodyPr wrap="none" rtlCol="0">
            <a:spAutoFit/>
          </a:bodyPr>
          <a:lstStyle/>
          <a:p>
            <a:r>
              <a:rPr lang="en-US" dirty="0" smtClean="0"/>
              <a:t>Hurricane track error and spread</a:t>
            </a:r>
            <a:endParaRPr lang="en-US" dirty="0"/>
          </a:p>
        </p:txBody>
      </p:sp>
      <p:sp>
        <p:nvSpPr>
          <p:cNvPr id="9" name="TextBox 8"/>
          <p:cNvSpPr txBox="1"/>
          <p:nvPr/>
        </p:nvSpPr>
        <p:spPr>
          <a:xfrm>
            <a:off x="0" y="6581001"/>
            <a:ext cx="3801041" cy="276999"/>
          </a:xfrm>
          <a:prstGeom prst="rect">
            <a:avLst/>
          </a:prstGeom>
          <a:noFill/>
        </p:spPr>
        <p:txBody>
          <a:bodyPr wrap="none" rtlCol="0">
            <a:spAutoFit/>
          </a:bodyPr>
          <a:lstStyle/>
          <a:p>
            <a:r>
              <a:rPr lang="en-US" sz="1200" dirty="0" smtClean="0"/>
              <a:t>Ref: Hamill et al., MWR 2010</a:t>
            </a:r>
            <a:r>
              <a:rPr lang="en-US" sz="1200" dirty="0" smtClean="0"/>
              <a:t> conditionally accepted.</a:t>
            </a:r>
            <a:endParaRPr lang="en-US"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sz="3200" dirty="0" smtClean="0"/>
              <a:t>…use one member as synthetic verification to gauge potential spread-error correlation</a:t>
            </a:r>
            <a:endParaRPr lang="en-US" sz="3200" dirty="0"/>
          </a:p>
        </p:txBody>
      </p:sp>
      <p:sp>
        <p:nvSpPr>
          <p:cNvPr id="4" name="Slide Number Placeholder 3"/>
          <p:cNvSpPr>
            <a:spLocks noGrp="1"/>
          </p:cNvSpPr>
          <p:nvPr>
            <p:ph type="sldNum" sz="quarter" idx="12"/>
          </p:nvPr>
        </p:nvSpPr>
        <p:spPr>
          <a:xfrm>
            <a:off x="7010400" y="6248400"/>
            <a:ext cx="1905000" cy="457200"/>
          </a:xfrm>
        </p:spPr>
        <p:txBody>
          <a:bodyPr/>
          <a:lstStyle/>
          <a:p>
            <a:fld id="{9ED718A1-D9DE-254A-BEB9-8E314E6B1095}" type="slidenum">
              <a:rPr lang="en-US" smtClean="0"/>
              <a:pPr/>
              <a:t>41</a:t>
            </a:fld>
            <a:endParaRPr lang="en-US" dirty="0"/>
          </a:p>
        </p:txBody>
      </p:sp>
      <p:pic>
        <p:nvPicPr>
          <p:cNvPr id="5" name="Picture 4" descr="Fig10.png"/>
          <p:cNvPicPr>
            <a:picLocks noChangeAspect="1"/>
          </p:cNvPicPr>
          <p:nvPr/>
        </p:nvPicPr>
        <p:blipFill>
          <a:blip r:embed="rId2"/>
          <a:stretch>
            <a:fillRect/>
          </a:stretch>
        </p:blipFill>
        <p:spPr>
          <a:xfrm>
            <a:off x="609600" y="1447800"/>
            <a:ext cx="7645400" cy="5292969"/>
          </a:xfrm>
          <a:prstGeom prst="rect">
            <a:avLst/>
          </a:prstGeom>
        </p:spPr>
      </p:pic>
      <p:sp>
        <p:nvSpPr>
          <p:cNvPr id="6" name="Rounded Rectangle 5"/>
          <p:cNvSpPr/>
          <p:nvPr/>
        </p:nvSpPr>
        <p:spPr>
          <a:xfrm>
            <a:off x="1094123" y="1844049"/>
            <a:ext cx="665254" cy="233280"/>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4191000" cy="1198562"/>
          </a:xfrm>
        </p:spPr>
        <p:txBody>
          <a:bodyPr>
            <a:noAutofit/>
          </a:bodyPr>
          <a:lstStyle/>
          <a:p>
            <a:r>
              <a:rPr lang="en-US" sz="3200" dirty="0" smtClean="0"/>
              <a:t>Spread vs</a:t>
            </a:r>
            <a:r>
              <a:rPr lang="en-US" sz="3200" dirty="0" smtClean="0"/>
              <a:t>. error in more than one dimension: </a:t>
            </a:r>
            <a:r>
              <a:rPr lang="en-US" sz="3200" dirty="0" smtClean="0"/>
              <a:t>verification</a:t>
            </a:r>
            <a:br>
              <a:rPr lang="en-US" sz="3200" dirty="0" smtClean="0"/>
            </a:br>
            <a:r>
              <a:rPr lang="en-US" sz="3200" dirty="0" smtClean="0"/>
              <a:t>of ellipse</a:t>
            </a:r>
            <a:br>
              <a:rPr lang="en-US" sz="3200" dirty="0" smtClean="0"/>
            </a:br>
            <a:r>
              <a:rPr lang="en-US" sz="3200" dirty="0" smtClean="0"/>
              <a:t>eccentricity</a:t>
            </a:r>
            <a:r>
              <a:rPr lang="en-US" sz="3600" dirty="0" smtClean="0"/>
              <a:t/>
            </a:r>
            <a:br>
              <a:rPr lang="en-US" sz="3600" dirty="0" smtClean="0"/>
            </a:br>
            <a:endParaRPr lang="en-US" sz="3600" dirty="0"/>
          </a:p>
        </p:txBody>
      </p:sp>
      <p:pic>
        <p:nvPicPr>
          <p:cNvPr id="4" name="Picture 3" descr="Fig6.png"/>
          <p:cNvPicPr>
            <a:picLocks noChangeAspect="1"/>
          </p:cNvPicPr>
          <p:nvPr/>
        </p:nvPicPr>
        <p:blipFill>
          <a:blip r:embed="rId2"/>
          <a:stretch>
            <a:fillRect/>
          </a:stretch>
        </p:blipFill>
        <p:spPr>
          <a:xfrm>
            <a:off x="4572000" y="0"/>
            <a:ext cx="4366352" cy="6858000"/>
          </a:xfrm>
          <a:prstGeom prst="rect">
            <a:avLst/>
          </a:prstGeom>
        </p:spPr>
      </p:pic>
      <p:sp>
        <p:nvSpPr>
          <p:cNvPr id="5" name="TextBox 4"/>
          <p:cNvSpPr txBox="1"/>
          <p:nvPr/>
        </p:nvSpPr>
        <p:spPr>
          <a:xfrm>
            <a:off x="533400" y="3505200"/>
            <a:ext cx="3556000" cy="2923877"/>
          </a:xfrm>
          <a:prstGeom prst="rect">
            <a:avLst/>
          </a:prstGeom>
          <a:noFill/>
        </p:spPr>
        <p:txBody>
          <a:bodyPr wrap="square" rtlCol="0">
            <a:spAutoFit/>
          </a:bodyPr>
          <a:lstStyle/>
          <a:p>
            <a:r>
              <a:rPr lang="en-US" sz="2000" dirty="0" smtClean="0"/>
              <a:t>Hurricane Bill, </a:t>
            </a:r>
            <a:r>
              <a:rPr lang="en-US" sz="2000" dirty="0" smtClean="0"/>
              <a:t>i</a:t>
            </a:r>
            <a:r>
              <a:rPr lang="en-US" sz="2000" dirty="0" smtClean="0"/>
              <a:t>nitialized </a:t>
            </a:r>
          </a:p>
          <a:p>
            <a:r>
              <a:rPr lang="en-US" sz="2000" dirty="0" smtClean="0"/>
              <a:t>00 </a:t>
            </a:r>
            <a:r>
              <a:rPr lang="en-US" sz="2000" dirty="0" smtClean="0"/>
              <a:t>UTC 19 August 2009</a:t>
            </a:r>
            <a:r>
              <a:rPr lang="en-US" sz="2000" dirty="0" smtClean="0"/>
              <a:t>.</a:t>
            </a:r>
          </a:p>
          <a:p>
            <a:endParaRPr lang="en-US" sz="2000" dirty="0" smtClean="0"/>
          </a:p>
          <a:p>
            <a:r>
              <a:rPr lang="en-US" sz="2000" dirty="0" smtClean="0"/>
              <a:t>Fitted bi-variate normal</a:t>
            </a:r>
          </a:p>
          <a:p>
            <a:r>
              <a:rPr lang="en-US" sz="2000" dirty="0" smtClean="0"/>
              <a:t>to each ensemble’s </a:t>
            </a:r>
          </a:p>
          <a:p>
            <a:r>
              <a:rPr lang="en-US" sz="2000" dirty="0" smtClean="0"/>
              <a:t>forecast track positions.</a:t>
            </a:r>
          </a:p>
          <a:p>
            <a:r>
              <a:rPr lang="en-US" sz="2000" dirty="0" smtClean="0"/>
              <a:t>Ellipse encloses 90% of</a:t>
            </a:r>
          </a:p>
          <a:p>
            <a:r>
              <a:rPr lang="en-US" sz="2000" dirty="0" smtClean="0"/>
              <a:t>the fitted probability.</a:t>
            </a:r>
            <a:endParaRPr lang="en-US" sz="2000" dirty="0" smtClean="0"/>
          </a:p>
          <a:p>
            <a:endParaRPr lang="en-US" dirty="0" smtClean="0"/>
          </a:p>
        </p:txBody>
      </p:sp>
      <p:sp>
        <p:nvSpPr>
          <p:cNvPr id="6" name="Slide Number Placeholder 5"/>
          <p:cNvSpPr>
            <a:spLocks noGrp="1"/>
          </p:cNvSpPr>
          <p:nvPr>
            <p:ph type="sldNum" sz="quarter" idx="12"/>
          </p:nvPr>
        </p:nvSpPr>
        <p:spPr/>
        <p:txBody>
          <a:bodyPr/>
          <a:lstStyle/>
          <a:p>
            <a:fld id="{94CADB89-B021-134D-82E2-58C571785370}" type="slidenum">
              <a:rPr lang="en-US" smtClean="0"/>
              <a:pPr/>
              <a:t>42</a:t>
            </a:fld>
            <a:endParaRPr lang="en-US"/>
          </a:p>
        </p:txBody>
      </p:sp>
      <p:sp>
        <p:nvSpPr>
          <p:cNvPr id="7" name="TextBox 6"/>
          <p:cNvSpPr txBox="1"/>
          <p:nvPr/>
        </p:nvSpPr>
        <p:spPr>
          <a:xfrm>
            <a:off x="152400" y="6519446"/>
            <a:ext cx="4365723" cy="307777"/>
          </a:xfrm>
          <a:prstGeom prst="rect">
            <a:avLst/>
          </a:prstGeom>
          <a:noFill/>
        </p:spPr>
        <p:txBody>
          <a:bodyPr wrap="square" rtlCol="0">
            <a:spAutoFit/>
          </a:bodyPr>
          <a:lstStyle/>
          <a:p>
            <a:r>
              <a:rPr lang="en-US" sz="1400" dirty="0" smtClean="0"/>
              <a:t>Ref: Hamill et al., MWR 2010 conditionally accepted</a:t>
            </a:r>
            <a:r>
              <a:rPr lang="en-US" sz="1400" dirty="0" smtClean="0"/>
              <a:t>.</a:t>
            </a:r>
            <a:endParaRPr lang="en-US" sz="1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ig11.png"/>
          <p:cNvPicPr>
            <a:picLocks noChangeAspect="1"/>
          </p:cNvPicPr>
          <p:nvPr/>
        </p:nvPicPr>
        <p:blipFill>
          <a:blip r:embed="rId3"/>
          <a:stretch>
            <a:fillRect/>
          </a:stretch>
        </p:blipFill>
        <p:spPr>
          <a:xfrm>
            <a:off x="4487333" y="1736641"/>
            <a:ext cx="4643966" cy="4643966"/>
          </a:xfrm>
          <a:prstGeom prst="rect">
            <a:avLst/>
          </a:prstGeom>
        </p:spPr>
      </p:pic>
      <p:sp>
        <p:nvSpPr>
          <p:cNvPr id="2" name="Title 1"/>
          <p:cNvSpPr>
            <a:spLocks noGrp="1"/>
          </p:cNvSpPr>
          <p:nvPr>
            <p:ph type="title"/>
          </p:nvPr>
        </p:nvSpPr>
        <p:spPr>
          <a:xfrm>
            <a:off x="457200" y="274638"/>
            <a:ext cx="8229600" cy="893761"/>
          </a:xfrm>
        </p:spPr>
        <p:txBody>
          <a:bodyPr/>
          <a:lstStyle/>
          <a:p>
            <a:r>
              <a:rPr lang="en-US" dirty="0" smtClean="0"/>
              <a:t>Ellipse eccentricity analysis</a:t>
            </a:r>
            <a:endParaRPr lang="en-US" dirty="0"/>
          </a:p>
        </p:txBody>
      </p:sp>
      <p:graphicFrame>
        <p:nvGraphicFramePr>
          <p:cNvPr id="4" name="Content Placeholder 3"/>
          <p:cNvGraphicFramePr>
            <a:graphicFrameLocks noChangeAspect="1"/>
          </p:cNvGraphicFramePr>
          <p:nvPr>
            <p:ph idx="1"/>
          </p:nvPr>
        </p:nvGraphicFramePr>
        <p:xfrm>
          <a:off x="188415" y="2278607"/>
          <a:ext cx="5986701" cy="4244901"/>
        </p:xfrm>
        <a:graphic>
          <a:graphicData uri="http://schemas.openxmlformats.org/presentationml/2006/ole">
            <p:oleObj spid="_x0000_s333826" name="Equation" r:id="rId4" imgW="3797300" imgH="2692400" progId="Equation.DSMT4">
              <p:embed/>
            </p:oleObj>
          </a:graphicData>
        </a:graphic>
      </p:graphicFrame>
      <p:sp>
        <p:nvSpPr>
          <p:cNvPr id="6" name="Slide Number Placeholder 5"/>
          <p:cNvSpPr>
            <a:spLocks noGrp="1"/>
          </p:cNvSpPr>
          <p:nvPr>
            <p:ph type="sldNum" sz="quarter" idx="12"/>
          </p:nvPr>
        </p:nvSpPr>
        <p:spPr/>
        <p:txBody>
          <a:bodyPr/>
          <a:lstStyle/>
          <a:p>
            <a:fld id="{94CADB89-B021-134D-82E2-58C571785370}" type="slidenum">
              <a:rPr lang="en-US" smtClean="0"/>
              <a:pPr/>
              <a:t>43</a:t>
            </a:fld>
            <a:endParaRPr lang="en-US"/>
          </a:p>
        </p:txBody>
      </p:sp>
      <p:sp>
        <p:nvSpPr>
          <p:cNvPr id="7" name="TextBox 6"/>
          <p:cNvSpPr txBox="1"/>
          <p:nvPr/>
        </p:nvSpPr>
        <p:spPr>
          <a:xfrm>
            <a:off x="1219200" y="1295400"/>
            <a:ext cx="6207824" cy="707886"/>
          </a:xfrm>
          <a:prstGeom prst="rect">
            <a:avLst/>
          </a:prstGeom>
          <a:noFill/>
        </p:spPr>
        <p:txBody>
          <a:bodyPr wrap="none" rtlCol="0">
            <a:spAutoFit/>
          </a:bodyPr>
          <a:lstStyle/>
          <a:p>
            <a:r>
              <a:rPr lang="en-US" sz="2000" b="1" dirty="0" smtClean="0"/>
              <a:t>Question</a:t>
            </a:r>
            <a:r>
              <a:rPr lang="en-US" sz="2000" dirty="0" smtClean="0"/>
              <a:t>: are errors projections larger along the direction </a:t>
            </a:r>
          </a:p>
          <a:p>
            <a:r>
              <a:rPr lang="en-US" sz="2000" dirty="0" smtClean="0"/>
              <a:t>where the ellipse is stretched out?</a:t>
            </a: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3192"/>
          </a:xfrm>
        </p:spPr>
        <p:txBody>
          <a:bodyPr/>
          <a:lstStyle/>
          <a:p>
            <a:r>
              <a:rPr lang="en-US" dirty="0" smtClean="0"/>
              <a:t>Ellipse eccentricity analysis</a:t>
            </a:r>
            <a:endParaRPr lang="en-US" dirty="0"/>
          </a:p>
        </p:txBody>
      </p:sp>
      <p:sp>
        <p:nvSpPr>
          <p:cNvPr id="6" name="TextBox 5"/>
          <p:cNvSpPr txBox="1"/>
          <p:nvPr/>
        </p:nvSpPr>
        <p:spPr>
          <a:xfrm rot="16200000">
            <a:off x="-777336" y="3863922"/>
            <a:ext cx="2099741" cy="369332"/>
          </a:xfrm>
          <a:prstGeom prst="rect">
            <a:avLst/>
          </a:prstGeom>
          <a:noFill/>
        </p:spPr>
        <p:txBody>
          <a:bodyPr wrap="none" rtlCol="0">
            <a:spAutoFit/>
          </a:bodyPr>
          <a:lstStyle/>
          <a:p>
            <a:r>
              <a:rPr lang="en-US" dirty="0" smtClean="0"/>
              <a:t>(non-homogeneous)</a:t>
            </a:r>
            <a:endParaRPr lang="en-US" dirty="0"/>
          </a:p>
        </p:txBody>
      </p:sp>
      <p:pic>
        <p:nvPicPr>
          <p:cNvPr id="8" name="Picture 7" descr="Fig12.png"/>
          <p:cNvPicPr>
            <a:picLocks noChangeAspect="1"/>
          </p:cNvPicPr>
          <p:nvPr/>
        </p:nvPicPr>
        <p:blipFill>
          <a:blip r:embed="rId2"/>
          <a:stretch>
            <a:fillRect/>
          </a:stretch>
        </p:blipFill>
        <p:spPr>
          <a:xfrm>
            <a:off x="694267" y="1107830"/>
            <a:ext cx="7992533" cy="553329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3192"/>
          </a:xfrm>
        </p:spPr>
        <p:txBody>
          <a:bodyPr/>
          <a:lstStyle/>
          <a:p>
            <a:r>
              <a:rPr lang="en-US" dirty="0" smtClean="0"/>
              <a:t>Ellipse eccentricity analysis</a:t>
            </a:r>
            <a:endParaRPr lang="en-US" dirty="0"/>
          </a:p>
        </p:txBody>
      </p:sp>
      <p:sp>
        <p:nvSpPr>
          <p:cNvPr id="6" name="TextBox 5"/>
          <p:cNvSpPr txBox="1"/>
          <p:nvPr/>
        </p:nvSpPr>
        <p:spPr>
          <a:xfrm rot="16200000">
            <a:off x="-777336" y="3863922"/>
            <a:ext cx="2099741" cy="369332"/>
          </a:xfrm>
          <a:prstGeom prst="rect">
            <a:avLst/>
          </a:prstGeom>
          <a:noFill/>
        </p:spPr>
        <p:txBody>
          <a:bodyPr wrap="none" rtlCol="0">
            <a:spAutoFit/>
          </a:bodyPr>
          <a:lstStyle/>
          <a:p>
            <a:r>
              <a:rPr lang="en-US" dirty="0" smtClean="0"/>
              <a:t>(non-homogeneous)</a:t>
            </a:r>
            <a:endParaRPr lang="en-US" dirty="0"/>
          </a:p>
        </p:txBody>
      </p:sp>
      <p:pic>
        <p:nvPicPr>
          <p:cNvPr id="8" name="Picture 7" descr="Fig12.png"/>
          <p:cNvPicPr>
            <a:picLocks noChangeAspect="1"/>
          </p:cNvPicPr>
          <p:nvPr/>
        </p:nvPicPr>
        <p:blipFill>
          <a:blip r:embed="rId2"/>
          <a:stretch>
            <a:fillRect/>
          </a:stretch>
        </p:blipFill>
        <p:spPr>
          <a:xfrm>
            <a:off x="694267" y="1107830"/>
            <a:ext cx="7992533" cy="5533292"/>
          </a:xfrm>
          <a:prstGeom prst="rect">
            <a:avLst/>
          </a:prstGeom>
        </p:spPr>
      </p:pic>
      <p:sp>
        <p:nvSpPr>
          <p:cNvPr id="5" name="Slide Number Placeholder 4"/>
          <p:cNvSpPr>
            <a:spLocks noGrp="1"/>
          </p:cNvSpPr>
          <p:nvPr>
            <p:ph type="sldNum" sz="quarter" idx="12"/>
          </p:nvPr>
        </p:nvSpPr>
        <p:spPr>
          <a:xfrm>
            <a:off x="6553200" y="6248400"/>
            <a:ext cx="1905000" cy="457200"/>
          </a:xfrm>
        </p:spPr>
        <p:txBody>
          <a:bodyPr/>
          <a:lstStyle/>
          <a:p>
            <a:fld id="{94CADB89-B021-134D-82E2-58C571785370}" type="slidenum">
              <a:rPr lang="en-US" smtClean="0"/>
              <a:pPr/>
              <a:t>45</a:t>
            </a:fld>
            <a:endParaRPr lang="en-US"/>
          </a:p>
        </p:txBody>
      </p:sp>
      <p:sp>
        <p:nvSpPr>
          <p:cNvPr id="7" name="Rounded Rectangle 6"/>
          <p:cNvSpPr/>
          <p:nvPr/>
        </p:nvSpPr>
        <p:spPr>
          <a:xfrm>
            <a:off x="3412066" y="2622549"/>
            <a:ext cx="4936067" cy="40185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Notes for GFS/</a:t>
            </a:r>
            <a:r>
              <a:rPr lang="en-US" sz="1600" b="1" dirty="0" err="1" smtClean="0"/>
              <a:t>EnKF</a:t>
            </a:r>
            <a:r>
              <a:rPr lang="en-US" sz="1600" b="1" dirty="0" smtClean="0"/>
              <a:t>:</a:t>
            </a:r>
          </a:p>
          <a:p>
            <a:pPr algn="ctr"/>
            <a:endParaRPr lang="en-US" sz="1600" dirty="0" smtClean="0"/>
          </a:p>
          <a:p>
            <a:pPr marL="342900" indent="-342900">
              <a:buAutoNum type="arabicParenBoth"/>
            </a:pPr>
            <a:r>
              <a:rPr lang="en-US" sz="1600" dirty="0" smtClean="0"/>
              <a:t>Along major axis of ellipse, consistent average projection error of errors and projection of members; spread well estimated.</a:t>
            </a:r>
          </a:p>
          <a:p>
            <a:pPr marL="342900" indent="-342900">
              <a:buAutoNum type="arabicParenBoth"/>
            </a:pPr>
            <a:r>
              <a:rPr lang="en-US" sz="1600" dirty="0" smtClean="0"/>
              <a:t>Along minor axis of ellipse, slightly larger projection of errors than projection of members.  Too little spread.</a:t>
            </a:r>
          </a:p>
          <a:p>
            <a:pPr marL="342900" indent="-342900">
              <a:buAutoNum type="arabicParenBoth"/>
            </a:pPr>
            <a:r>
              <a:rPr lang="en-US" sz="1600" dirty="0" smtClean="0"/>
              <a:t>Together, imply more isotropy needed.</a:t>
            </a:r>
          </a:p>
          <a:p>
            <a:pPr marL="342900" indent="-342900">
              <a:buAutoNum type="arabicParenBoth"/>
            </a:pPr>
            <a:r>
              <a:rPr lang="en-US" sz="1600" dirty="0" smtClean="0"/>
              <a:t>Still (dashed lines) some separation of projection of error onto ellipses indicates there is some skill in forecasting </a:t>
            </a:r>
            <a:r>
              <a:rPr lang="en-US" sz="1600" dirty="0" err="1" smtClean="0"/>
              <a:t>ellipticity</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52400"/>
            <a:ext cx="3733800" cy="2971800"/>
          </a:xfrm>
        </p:spPr>
        <p:txBody>
          <a:bodyPr/>
          <a:lstStyle/>
          <a:p>
            <a:r>
              <a:rPr lang="en-US" dirty="0" smtClean="0"/>
              <a:t>Another way of conveying spread-error relationships.</a:t>
            </a:r>
            <a:endParaRPr lang="en-US" dirty="0"/>
          </a:p>
        </p:txBody>
      </p:sp>
      <p:sp>
        <p:nvSpPr>
          <p:cNvPr id="4" name="Slide Number Placeholder 3"/>
          <p:cNvSpPr>
            <a:spLocks noGrp="1"/>
          </p:cNvSpPr>
          <p:nvPr>
            <p:ph type="sldNum" sz="quarter" idx="12"/>
          </p:nvPr>
        </p:nvSpPr>
        <p:spPr>
          <a:xfrm>
            <a:off x="7010400" y="6248400"/>
            <a:ext cx="1905000" cy="457200"/>
          </a:xfrm>
        </p:spPr>
        <p:txBody>
          <a:bodyPr/>
          <a:lstStyle/>
          <a:p>
            <a:fld id="{9ED718A1-D9DE-254A-BEB9-8E314E6B1095}" type="slidenum">
              <a:rPr lang="en-US" smtClean="0"/>
              <a:pPr/>
              <a:t>46</a:t>
            </a:fld>
            <a:endParaRPr lang="en-US" dirty="0"/>
          </a:p>
        </p:txBody>
      </p:sp>
      <p:pic>
        <p:nvPicPr>
          <p:cNvPr id="5" name="Picture 4" descr="Picture 12.png"/>
          <p:cNvPicPr>
            <a:picLocks noChangeAspect="1"/>
          </p:cNvPicPr>
          <p:nvPr/>
        </p:nvPicPr>
        <p:blipFill>
          <a:blip r:embed="rId2"/>
          <a:stretch>
            <a:fillRect/>
          </a:stretch>
        </p:blipFill>
        <p:spPr>
          <a:xfrm>
            <a:off x="0" y="0"/>
            <a:ext cx="5259710" cy="6858000"/>
          </a:xfrm>
          <a:prstGeom prst="rect">
            <a:avLst/>
          </a:prstGeom>
        </p:spPr>
      </p:pic>
      <p:sp>
        <p:nvSpPr>
          <p:cNvPr id="6" name="TextBox 5"/>
          <p:cNvSpPr txBox="1"/>
          <p:nvPr/>
        </p:nvSpPr>
        <p:spPr>
          <a:xfrm>
            <a:off x="5334000" y="3429000"/>
            <a:ext cx="3459952" cy="1200328"/>
          </a:xfrm>
          <a:prstGeom prst="rect">
            <a:avLst/>
          </a:prstGeom>
          <a:noFill/>
        </p:spPr>
        <p:txBody>
          <a:bodyPr wrap="none" rtlCol="0">
            <a:spAutoFit/>
          </a:bodyPr>
          <a:lstStyle/>
          <a:p>
            <a:r>
              <a:rPr lang="en-US" dirty="0" smtClean="0"/>
              <a:t>Averaging the individual</a:t>
            </a:r>
          </a:p>
          <a:p>
            <a:r>
              <a:rPr lang="en-US" dirty="0" smtClean="0"/>
              <a:t>samples into bins, then</a:t>
            </a:r>
          </a:p>
          <a:p>
            <a:r>
              <a:rPr lang="en-US" dirty="0" smtClean="0"/>
              <a:t>plotting a curve.</a:t>
            </a:r>
            <a:endParaRPr lang="en-US" dirty="0"/>
          </a:p>
        </p:txBody>
      </p:sp>
      <p:sp>
        <p:nvSpPr>
          <p:cNvPr id="7" name="TextBox 6"/>
          <p:cNvSpPr txBox="1"/>
          <p:nvPr/>
        </p:nvSpPr>
        <p:spPr>
          <a:xfrm>
            <a:off x="6248400" y="6396335"/>
            <a:ext cx="1787669" cy="461665"/>
          </a:xfrm>
          <a:prstGeom prst="rect">
            <a:avLst/>
          </a:prstGeom>
          <a:noFill/>
        </p:spPr>
        <p:txBody>
          <a:bodyPr wrap="none" rtlCol="0">
            <a:spAutoFit/>
          </a:bodyPr>
          <a:lstStyle/>
          <a:p>
            <a:r>
              <a:rPr lang="en-US" sz="1200" dirty="0" smtClean="0"/>
              <a:t>Ref: Wang and Bishop,</a:t>
            </a:r>
          </a:p>
          <a:p>
            <a:r>
              <a:rPr lang="en-US" sz="1200" dirty="0" smtClean="0"/>
              <a:t>JAS, May 2003.</a:t>
            </a:r>
            <a:endParaRPr 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lstStyle/>
          <a:p>
            <a:r>
              <a:rPr lang="en-US" sz="3600" dirty="0" smtClean="0"/>
              <a:t>Part 2: other </a:t>
            </a:r>
            <a:r>
              <a:rPr lang="en-US" sz="3600" dirty="0" smtClean="0"/>
              <a:t>common (and uncommon) </a:t>
            </a:r>
            <a:br>
              <a:rPr lang="en-US" sz="3600" dirty="0" smtClean="0"/>
            </a:br>
            <a:r>
              <a:rPr lang="en-US" sz="3600" dirty="0" smtClean="0"/>
              <a:t>ensemble-related evaluation tools</a:t>
            </a:r>
            <a:endParaRPr lang="en-US" sz="3600" dirty="0"/>
          </a:p>
        </p:txBody>
      </p:sp>
      <p:sp>
        <p:nvSpPr>
          <p:cNvPr id="3" name="Content Placeholder 2"/>
          <p:cNvSpPr>
            <a:spLocks noGrp="1"/>
          </p:cNvSpPr>
          <p:nvPr>
            <p:ph idx="1"/>
          </p:nvPr>
        </p:nvSpPr>
        <p:spPr>
          <a:xfrm>
            <a:off x="685800" y="2743200"/>
            <a:ext cx="7848600" cy="3276600"/>
          </a:xfrm>
        </p:spPr>
        <p:txBody>
          <a:bodyPr/>
          <a:lstStyle/>
          <a:p>
            <a:r>
              <a:rPr lang="en-US" sz="2800" dirty="0" smtClean="0"/>
              <a:t>What do they tell us about the ensemble?</a:t>
            </a:r>
          </a:p>
          <a:p>
            <a:r>
              <a:rPr lang="en-US" sz="2800" dirty="0" smtClean="0"/>
              <a:t>How </a:t>
            </a:r>
            <a:r>
              <a:rPr lang="en-US" sz="2800" dirty="0" smtClean="0"/>
              <a:t>are they computed</a:t>
            </a:r>
            <a:r>
              <a:rPr lang="en-US" sz="2800" dirty="0" smtClean="0"/>
              <a:t>?</a:t>
            </a:r>
            <a:endParaRPr lang="en-US" sz="2800" dirty="0" smtClean="0"/>
          </a:p>
          <a:p>
            <a:r>
              <a:rPr lang="en-US" sz="2800" dirty="0" smtClean="0"/>
              <a:t>Is there some relation to reliability, sharpness</a:t>
            </a:r>
            <a:r>
              <a:rPr lang="en-US" sz="2800" dirty="0" smtClean="0"/>
              <a:t>, or other</a:t>
            </a:r>
            <a:r>
              <a:rPr lang="en-US" sz="2800" dirty="0" smtClean="0"/>
              <a:t> previously discussed attributes</a:t>
            </a:r>
            <a:r>
              <a:rPr lang="en-US" sz="2800" dirty="0" smtClean="0"/>
              <a:t>?</a:t>
            </a:r>
          </a:p>
          <a:p>
            <a:r>
              <a:rPr lang="en-US" sz="2800" dirty="0" smtClean="0"/>
              <a:t>What are some issues in their usage?</a:t>
            </a:r>
            <a:endParaRPr lang="en-US" sz="2800"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lstStyle/>
          <a:p>
            <a:r>
              <a:rPr lang="en-US" dirty="0" smtClean="0"/>
              <a:t>Isla Gilmour’s non-linearity index</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48</a:t>
            </a:fld>
            <a:endParaRPr lang="en-US"/>
          </a:p>
        </p:txBody>
      </p:sp>
      <p:pic>
        <p:nvPicPr>
          <p:cNvPr id="5" name="Picture 4" descr="Picture 1.png"/>
          <p:cNvPicPr>
            <a:picLocks noChangeAspect="1"/>
          </p:cNvPicPr>
          <p:nvPr/>
        </p:nvPicPr>
        <p:blipFill>
          <a:blip r:embed="rId2"/>
          <a:stretch>
            <a:fillRect/>
          </a:stretch>
        </p:blipFill>
        <p:spPr>
          <a:xfrm>
            <a:off x="1828800" y="1371600"/>
            <a:ext cx="5105400" cy="2573081"/>
          </a:xfrm>
          <a:prstGeom prst="rect">
            <a:avLst/>
          </a:prstGeom>
        </p:spPr>
      </p:pic>
      <p:pic>
        <p:nvPicPr>
          <p:cNvPr id="6" name="Picture 5" descr="Picture 3.png"/>
          <p:cNvPicPr>
            <a:picLocks noChangeAspect="1"/>
          </p:cNvPicPr>
          <p:nvPr/>
        </p:nvPicPr>
        <p:blipFill>
          <a:blip r:embed="rId3"/>
          <a:stretch>
            <a:fillRect/>
          </a:stretch>
        </p:blipFill>
        <p:spPr>
          <a:xfrm>
            <a:off x="1600200" y="4191000"/>
            <a:ext cx="6019800" cy="2154306"/>
          </a:xfrm>
          <a:prstGeom prst="rect">
            <a:avLst/>
          </a:prstGeom>
        </p:spPr>
      </p:pic>
      <p:sp>
        <p:nvSpPr>
          <p:cNvPr id="7" name="Rectangle 6"/>
          <p:cNvSpPr/>
          <p:nvPr/>
        </p:nvSpPr>
        <p:spPr bwMode="auto">
          <a:xfrm>
            <a:off x="1524000" y="4038600"/>
            <a:ext cx="30480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Rectangle 7"/>
          <p:cNvSpPr/>
          <p:nvPr/>
        </p:nvSpPr>
        <p:spPr bwMode="auto">
          <a:xfrm>
            <a:off x="3505200" y="6019800"/>
            <a:ext cx="41910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0" name="Straight Connector 9"/>
          <p:cNvCxnSpPr/>
          <p:nvPr/>
        </p:nvCxnSpPr>
        <p:spPr bwMode="auto">
          <a:xfrm>
            <a:off x="2133600" y="3962400"/>
            <a:ext cx="46482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1" name="TextBox 10"/>
          <p:cNvSpPr txBox="1"/>
          <p:nvPr/>
        </p:nvSpPr>
        <p:spPr>
          <a:xfrm>
            <a:off x="0" y="6550223"/>
            <a:ext cx="2965287" cy="307777"/>
          </a:xfrm>
          <a:prstGeom prst="rect">
            <a:avLst/>
          </a:prstGeom>
          <a:noFill/>
        </p:spPr>
        <p:txBody>
          <a:bodyPr wrap="none" rtlCol="0">
            <a:spAutoFit/>
          </a:bodyPr>
          <a:lstStyle/>
          <a:p>
            <a:r>
              <a:rPr lang="en-US" sz="1400" dirty="0" smtClean="0"/>
              <a:t>Ref: Gilmour et al., JAS, Nov. 2001</a:t>
            </a:r>
            <a:endParaRPr lang="en-US" sz="1400" dirty="0"/>
          </a:p>
        </p:txBody>
      </p:sp>
      <p:sp>
        <p:nvSpPr>
          <p:cNvPr id="12" name="TextBox 11"/>
          <p:cNvSpPr txBox="1"/>
          <p:nvPr/>
        </p:nvSpPr>
        <p:spPr>
          <a:xfrm>
            <a:off x="1752600" y="914400"/>
            <a:ext cx="5453987" cy="461665"/>
          </a:xfrm>
          <a:prstGeom prst="rect">
            <a:avLst/>
          </a:prstGeom>
          <a:noFill/>
        </p:spPr>
        <p:txBody>
          <a:bodyPr wrap="none" rtlCol="0">
            <a:spAutoFit/>
          </a:bodyPr>
          <a:lstStyle/>
          <a:p>
            <a:r>
              <a:rPr lang="en-US" dirty="0" smtClean="0"/>
              <a:t>how long does a linear regime persist?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Power spectra and saturation</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49</a:t>
            </a:fld>
            <a:endParaRPr lang="en-US"/>
          </a:p>
        </p:txBody>
      </p:sp>
      <p:pic>
        <p:nvPicPr>
          <p:cNvPr id="6" name="Picture 5" descr="Picture 4.png"/>
          <p:cNvPicPr>
            <a:picLocks noChangeAspect="1"/>
          </p:cNvPicPr>
          <p:nvPr/>
        </p:nvPicPr>
        <p:blipFill>
          <a:blip r:embed="rId2"/>
          <a:stretch>
            <a:fillRect/>
          </a:stretch>
        </p:blipFill>
        <p:spPr>
          <a:xfrm>
            <a:off x="228600" y="838200"/>
            <a:ext cx="5454029" cy="5181600"/>
          </a:xfrm>
          <a:prstGeom prst="rect">
            <a:avLst/>
          </a:prstGeom>
        </p:spPr>
      </p:pic>
      <p:sp>
        <p:nvSpPr>
          <p:cNvPr id="7" name="TextBox 6"/>
          <p:cNvSpPr txBox="1"/>
          <p:nvPr/>
        </p:nvSpPr>
        <p:spPr>
          <a:xfrm>
            <a:off x="0" y="6581001"/>
            <a:ext cx="3531736" cy="276999"/>
          </a:xfrm>
          <a:prstGeom prst="rect">
            <a:avLst/>
          </a:prstGeom>
          <a:noFill/>
        </p:spPr>
        <p:txBody>
          <a:bodyPr wrap="none" rtlCol="0">
            <a:spAutoFit/>
          </a:bodyPr>
          <a:lstStyle/>
          <a:p>
            <a:r>
              <a:rPr lang="en-US" sz="1200" dirty="0" smtClean="0"/>
              <a:t>Ref: </a:t>
            </a:r>
            <a:r>
              <a:rPr lang="en-US" sz="1200" dirty="0" err="1" smtClean="0"/>
              <a:t>Tribbia</a:t>
            </a:r>
            <a:r>
              <a:rPr lang="en-US" sz="1200" dirty="0" smtClean="0"/>
              <a:t> and </a:t>
            </a:r>
            <a:r>
              <a:rPr lang="en-US" sz="1200" dirty="0" err="1" smtClean="0"/>
              <a:t>Baumhefner</a:t>
            </a:r>
            <a:r>
              <a:rPr lang="en-US" sz="1200" dirty="0" smtClean="0"/>
              <a:t>, MWR, March 2004</a:t>
            </a:r>
            <a:endParaRPr lang="en-US" sz="1200" dirty="0"/>
          </a:p>
        </p:txBody>
      </p:sp>
      <p:sp>
        <p:nvSpPr>
          <p:cNvPr id="8" name="TextBox 7"/>
          <p:cNvSpPr txBox="1"/>
          <p:nvPr/>
        </p:nvSpPr>
        <p:spPr>
          <a:xfrm>
            <a:off x="5486400" y="1219200"/>
            <a:ext cx="3439538" cy="3693319"/>
          </a:xfrm>
          <a:prstGeom prst="rect">
            <a:avLst/>
          </a:prstGeom>
          <a:noFill/>
        </p:spPr>
        <p:txBody>
          <a:bodyPr wrap="none" rtlCol="0">
            <a:spAutoFit/>
          </a:bodyPr>
          <a:lstStyle/>
          <a:p>
            <a:r>
              <a:rPr lang="en-US" sz="1800" dirty="0" smtClean="0"/>
              <a:t>The 0–curve represents the </a:t>
            </a:r>
          </a:p>
          <a:p>
            <a:r>
              <a:rPr lang="en-US" sz="1800" dirty="0" smtClean="0"/>
              <a:t>power difference between</a:t>
            </a:r>
          </a:p>
          <a:p>
            <a:r>
              <a:rPr lang="en-US" sz="1800" dirty="0" smtClean="0"/>
              <a:t>analyses as a function of</a:t>
            </a:r>
          </a:p>
          <a:p>
            <a:r>
              <a:rPr lang="en-US" sz="1800" dirty="0" smtClean="0"/>
              <a:t>global wavenumber.</a:t>
            </a:r>
          </a:p>
          <a:p>
            <a:endParaRPr lang="en-US" sz="1800" dirty="0" smtClean="0"/>
          </a:p>
          <a:p>
            <a:r>
              <a:rPr lang="en-US" sz="1800" dirty="0" smtClean="0"/>
              <a:t>Other numbered curves </a:t>
            </a:r>
          </a:p>
          <a:p>
            <a:r>
              <a:rPr lang="en-US" sz="1800" dirty="0" smtClean="0"/>
              <a:t>indicate the power difference at </a:t>
            </a:r>
          </a:p>
          <a:p>
            <a:r>
              <a:rPr lang="en-US" sz="1800" dirty="0" smtClean="0"/>
              <a:t>different forecast leads, in days.</a:t>
            </a:r>
          </a:p>
          <a:p>
            <a:endParaRPr lang="en-US" sz="1800" dirty="0" smtClean="0"/>
          </a:p>
          <a:p>
            <a:r>
              <a:rPr lang="en-US" sz="1800" dirty="0" smtClean="0"/>
              <a:t>Diagnostics like this can be</a:t>
            </a:r>
          </a:p>
          <a:p>
            <a:r>
              <a:rPr lang="en-US" sz="1800" dirty="0" smtClean="0"/>
              <a:t>useful in evaluating upscale</a:t>
            </a:r>
          </a:p>
          <a:p>
            <a:r>
              <a:rPr lang="en-US" sz="1800" dirty="0" smtClean="0"/>
              <a:t>growth characteristics of</a:t>
            </a:r>
          </a:p>
          <a:p>
            <a:r>
              <a:rPr lang="en-US" sz="1800" dirty="0" smtClean="0"/>
              <a:t>ensemble uncertainty.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090" name="Picture 2" descr="1"/>
          <p:cNvPicPr>
            <a:picLocks noChangeAspect="1" noChangeArrowheads="1"/>
          </p:cNvPicPr>
          <p:nvPr/>
        </p:nvPicPr>
        <p:blipFill>
          <a:blip r:embed="rId3"/>
          <a:srcRect/>
          <a:stretch>
            <a:fillRect/>
          </a:stretch>
        </p:blipFill>
        <p:spPr bwMode="auto">
          <a:xfrm>
            <a:off x="76200" y="609600"/>
            <a:ext cx="4267200" cy="2954338"/>
          </a:xfrm>
          <a:prstGeom prst="rect">
            <a:avLst/>
          </a:prstGeom>
          <a:noFill/>
        </p:spPr>
      </p:pic>
      <p:pic>
        <p:nvPicPr>
          <p:cNvPr id="89091" name="Picture 3" descr="2"/>
          <p:cNvPicPr>
            <a:picLocks noChangeAspect="1" noChangeArrowheads="1"/>
          </p:cNvPicPr>
          <p:nvPr/>
        </p:nvPicPr>
        <p:blipFill>
          <a:blip r:embed="rId4"/>
          <a:srcRect/>
          <a:stretch>
            <a:fillRect/>
          </a:stretch>
        </p:blipFill>
        <p:spPr bwMode="auto">
          <a:xfrm>
            <a:off x="4343400" y="609600"/>
            <a:ext cx="4267200" cy="2952750"/>
          </a:xfrm>
          <a:prstGeom prst="rect">
            <a:avLst/>
          </a:prstGeom>
          <a:noFill/>
        </p:spPr>
      </p:pic>
      <p:pic>
        <p:nvPicPr>
          <p:cNvPr id="89092" name="Picture 4" descr="3"/>
          <p:cNvPicPr>
            <a:picLocks noChangeAspect="1" noChangeArrowheads="1"/>
          </p:cNvPicPr>
          <p:nvPr/>
        </p:nvPicPr>
        <p:blipFill>
          <a:blip r:embed="rId5"/>
          <a:srcRect/>
          <a:stretch>
            <a:fillRect/>
          </a:stretch>
        </p:blipFill>
        <p:spPr bwMode="auto">
          <a:xfrm>
            <a:off x="76200" y="3905250"/>
            <a:ext cx="4267200" cy="2952750"/>
          </a:xfrm>
          <a:prstGeom prst="rect">
            <a:avLst/>
          </a:prstGeom>
          <a:noFill/>
        </p:spPr>
      </p:pic>
      <p:pic>
        <p:nvPicPr>
          <p:cNvPr id="89093" name="Picture 5" descr="4"/>
          <p:cNvPicPr>
            <a:picLocks noChangeAspect="1" noChangeArrowheads="1"/>
          </p:cNvPicPr>
          <p:nvPr/>
        </p:nvPicPr>
        <p:blipFill>
          <a:blip r:embed="rId6"/>
          <a:srcRect/>
          <a:stretch>
            <a:fillRect/>
          </a:stretch>
        </p:blipFill>
        <p:spPr bwMode="auto">
          <a:xfrm>
            <a:off x="4343400" y="3905250"/>
            <a:ext cx="4267200" cy="2952750"/>
          </a:xfrm>
          <a:prstGeom prst="rect">
            <a:avLst/>
          </a:prstGeom>
          <a:noFill/>
        </p:spPr>
      </p:pic>
      <p:sp>
        <p:nvSpPr>
          <p:cNvPr id="89094" name="Rectangle 6"/>
          <p:cNvSpPr>
            <a:spLocks noChangeArrowheads="1"/>
          </p:cNvSpPr>
          <p:nvPr/>
        </p:nvSpPr>
        <p:spPr bwMode="auto">
          <a:xfrm>
            <a:off x="1524000" y="304800"/>
            <a:ext cx="1912938" cy="457200"/>
          </a:xfrm>
          <a:prstGeom prst="rect">
            <a:avLst/>
          </a:prstGeom>
          <a:noFill/>
          <a:ln w="9525">
            <a:noFill/>
            <a:miter lim="800000"/>
            <a:headEnd/>
            <a:tailEnd/>
          </a:ln>
        </p:spPr>
        <p:txBody>
          <a:bodyPr wrap="none">
            <a:prstTxWarp prst="textNoShape">
              <a:avLst/>
            </a:prstTxWarp>
            <a:spAutoFit/>
          </a:bodyPr>
          <a:lstStyle/>
          <a:p>
            <a:r>
              <a:rPr lang="en-US"/>
              <a:t>Rank 1 of 21</a:t>
            </a:r>
          </a:p>
        </p:txBody>
      </p:sp>
      <p:sp>
        <p:nvSpPr>
          <p:cNvPr id="89095" name="Rectangle 7"/>
          <p:cNvSpPr>
            <a:spLocks noChangeArrowheads="1"/>
          </p:cNvSpPr>
          <p:nvPr/>
        </p:nvSpPr>
        <p:spPr bwMode="auto">
          <a:xfrm>
            <a:off x="5638800" y="304800"/>
            <a:ext cx="2082800" cy="457200"/>
          </a:xfrm>
          <a:prstGeom prst="rect">
            <a:avLst/>
          </a:prstGeom>
          <a:noFill/>
          <a:ln w="9525">
            <a:noFill/>
            <a:miter lim="800000"/>
            <a:headEnd/>
            <a:tailEnd/>
          </a:ln>
        </p:spPr>
        <p:txBody>
          <a:bodyPr wrap="none">
            <a:prstTxWarp prst="textNoShape">
              <a:avLst/>
            </a:prstTxWarp>
            <a:spAutoFit/>
          </a:bodyPr>
          <a:lstStyle/>
          <a:p>
            <a:r>
              <a:rPr lang="en-US"/>
              <a:t>Rank 14 of 21</a:t>
            </a:r>
          </a:p>
        </p:txBody>
      </p:sp>
      <p:sp>
        <p:nvSpPr>
          <p:cNvPr id="89096" name="Rectangle 8"/>
          <p:cNvSpPr>
            <a:spLocks noChangeArrowheads="1"/>
          </p:cNvSpPr>
          <p:nvPr/>
        </p:nvSpPr>
        <p:spPr bwMode="auto">
          <a:xfrm>
            <a:off x="1524000" y="3657600"/>
            <a:ext cx="1912938" cy="457200"/>
          </a:xfrm>
          <a:prstGeom prst="rect">
            <a:avLst/>
          </a:prstGeom>
          <a:noFill/>
          <a:ln w="9525">
            <a:noFill/>
            <a:miter lim="800000"/>
            <a:headEnd/>
            <a:tailEnd/>
          </a:ln>
        </p:spPr>
        <p:txBody>
          <a:bodyPr wrap="none">
            <a:prstTxWarp prst="textNoShape">
              <a:avLst/>
            </a:prstTxWarp>
            <a:spAutoFit/>
          </a:bodyPr>
          <a:lstStyle/>
          <a:p>
            <a:r>
              <a:rPr lang="en-US"/>
              <a:t>Rank 5 of 21</a:t>
            </a:r>
          </a:p>
        </p:txBody>
      </p:sp>
      <p:sp>
        <p:nvSpPr>
          <p:cNvPr id="89097" name="Rectangle 9"/>
          <p:cNvSpPr>
            <a:spLocks noChangeArrowheads="1"/>
          </p:cNvSpPr>
          <p:nvPr/>
        </p:nvSpPr>
        <p:spPr bwMode="auto">
          <a:xfrm>
            <a:off x="5867400" y="3657600"/>
            <a:ext cx="1912938" cy="457200"/>
          </a:xfrm>
          <a:prstGeom prst="rect">
            <a:avLst/>
          </a:prstGeom>
          <a:noFill/>
          <a:ln w="9525">
            <a:noFill/>
            <a:miter lim="800000"/>
            <a:headEnd/>
            <a:tailEnd/>
          </a:ln>
        </p:spPr>
        <p:txBody>
          <a:bodyPr wrap="none">
            <a:prstTxWarp prst="textNoShape">
              <a:avLst/>
            </a:prstTxWarp>
            <a:spAutoFit/>
          </a:bodyPr>
          <a:lstStyle/>
          <a:p>
            <a:r>
              <a:rPr lang="en-US"/>
              <a:t>Rank 3 of 21</a:t>
            </a:r>
          </a:p>
        </p:txBody>
      </p:sp>
      <p:sp>
        <p:nvSpPr>
          <p:cNvPr id="12" name="Slide Number Placeholder 11"/>
          <p:cNvSpPr>
            <a:spLocks noGrp="1"/>
          </p:cNvSpPr>
          <p:nvPr>
            <p:ph type="sldNum" sz="quarter" idx="12"/>
          </p:nvPr>
        </p:nvSpPr>
        <p:spPr/>
        <p:txBody>
          <a:bodyPr/>
          <a:lstStyle/>
          <a:p>
            <a:fld id="{9ED718A1-D9DE-254A-BEB9-8E314E6B109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Satterfield and </a:t>
            </a:r>
            <a:r>
              <a:rPr lang="en-US" dirty="0" err="1" smtClean="0"/>
              <a:t>Szunyogh’s</a:t>
            </a:r>
            <a:r>
              <a:rPr lang="en-US" dirty="0" smtClean="0"/>
              <a:t> </a:t>
            </a:r>
            <a:br>
              <a:rPr lang="en-US" dirty="0" smtClean="0"/>
            </a:br>
            <a:r>
              <a:rPr lang="en-US" dirty="0" smtClean="0"/>
              <a:t>“Explained Variance”</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50</a:t>
            </a:fld>
            <a:endParaRPr lang="en-US"/>
          </a:p>
        </p:txBody>
      </p:sp>
      <p:graphicFrame>
        <p:nvGraphicFramePr>
          <p:cNvPr id="5" name="Object 4"/>
          <p:cNvGraphicFramePr>
            <a:graphicFrameLocks noChangeAspect="1"/>
          </p:cNvGraphicFramePr>
          <p:nvPr/>
        </p:nvGraphicFramePr>
        <p:xfrm>
          <a:off x="1752600" y="2362200"/>
          <a:ext cx="5418859" cy="1600200"/>
        </p:xfrm>
        <a:graphic>
          <a:graphicData uri="http://schemas.openxmlformats.org/presentationml/2006/ole">
            <p:oleObj spid="_x0000_s330754" name="Equation" r:id="rId3" imgW="1892300" imgH="558800" progId="Equation.DSMT4">
              <p:embed/>
            </p:oleObj>
          </a:graphicData>
        </a:graphic>
      </p:graphicFrame>
      <p:sp>
        <p:nvSpPr>
          <p:cNvPr id="6" name="TextBox 5"/>
          <p:cNvSpPr txBox="1"/>
          <p:nvPr/>
        </p:nvSpPr>
        <p:spPr>
          <a:xfrm>
            <a:off x="914400" y="4191000"/>
            <a:ext cx="7090227" cy="1938992"/>
          </a:xfrm>
          <a:prstGeom prst="rect">
            <a:avLst/>
          </a:prstGeom>
          <a:noFill/>
        </p:spPr>
        <p:txBody>
          <a:bodyPr wrap="none" rtlCol="0">
            <a:spAutoFit/>
          </a:bodyPr>
          <a:lstStyle/>
          <a:p>
            <a:r>
              <a:rPr lang="en-US" sz="2000" dirty="0" smtClean="0"/>
              <a:t>How much of the error </a:t>
            </a:r>
            <a:r>
              <a:rPr lang="en-US" sz="2000" i="1" dirty="0" err="1" smtClean="0"/>
              <a:t>ξ</a:t>
            </a:r>
            <a:r>
              <a:rPr lang="en-US" sz="2000" dirty="0" smtClean="0"/>
              <a:t> (difference of truth from </a:t>
            </a:r>
            <a:r>
              <a:rPr lang="en-US" sz="2000" dirty="0" err="1" smtClean="0"/>
              <a:t>ens</a:t>
            </a:r>
            <a:r>
              <a:rPr lang="en-US" sz="2000" dirty="0" smtClean="0"/>
              <a:t>. mean)</a:t>
            </a:r>
          </a:p>
          <a:p>
            <a:r>
              <a:rPr lang="en-US" sz="2000" dirty="0" smtClean="0"/>
              <a:t>lies in the space spanned by the ensemble (||) vs. orthogonal </a:t>
            </a:r>
          </a:p>
          <a:p>
            <a:r>
              <a:rPr lang="en-US" sz="2000" dirty="0" smtClean="0"/>
              <a:t>to it (  )?  (calculation is done in a limited-area region).</a:t>
            </a:r>
          </a:p>
          <a:p>
            <a:endParaRPr lang="en-US" sz="2000" dirty="0" smtClean="0"/>
          </a:p>
          <a:p>
            <a:r>
              <a:rPr lang="en-US" sz="2000" dirty="0" smtClean="0"/>
              <a:t>Would expect that as EV decreases, more U-shaped </a:t>
            </a:r>
          </a:p>
          <a:p>
            <a:r>
              <a:rPr lang="en-US" sz="2000" dirty="0" smtClean="0"/>
              <a:t>multi-dimensional rank histograms would be encountered.</a:t>
            </a:r>
            <a:endParaRPr lang="en-US" sz="2000" dirty="0"/>
          </a:p>
        </p:txBody>
      </p:sp>
      <p:sp>
        <p:nvSpPr>
          <p:cNvPr id="7" name="TextBox 6"/>
          <p:cNvSpPr txBox="1"/>
          <p:nvPr/>
        </p:nvSpPr>
        <p:spPr>
          <a:xfrm>
            <a:off x="0" y="6581001"/>
            <a:ext cx="3597484" cy="276999"/>
          </a:xfrm>
          <a:prstGeom prst="rect">
            <a:avLst/>
          </a:prstGeom>
          <a:noFill/>
        </p:spPr>
        <p:txBody>
          <a:bodyPr wrap="none" rtlCol="0">
            <a:spAutoFit/>
          </a:bodyPr>
          <a:lstStyle/>
          <a:p>
            <a:r>
              <a:rPr lang="en-US" sz="1200" dirty="0" smtClean="0"/>
              <a:t>Ref: Satterfield and Szunyogh, MWR, March 2010</a:t>
            </a:r>
            <a:endParaRPr lang="en-US" sz="1200" dirty="0"/>
          </a:p>
        </p:txBody>
      </p:sp>
      <p:graphicFrame>
        <p:nvGraphicFramePr>
          <p:cNvPr id="8" name="Object 7"/>
          <p:cNvGraphicFramePr>
            <a:graphicFrameLocks noChangeAspect="1"/>
          </p:cNvGraphicFramePr>
          <p:nvPr/>
        </p:nvGraphicFramePr>
        <p:xfrm>
          <a:off x="1524000" y="4953000"/>
          <a:ext cx="228600" cy="228600"/>
        </p:xfrm>
        <a:graphic>
          <a:graphicData uri="http://schemas.openxmlformats.org/presentationml/2006/ole">
            <p:oleObj spid="_x0000_s330755" name="Equation" r:id="rId4" imgW="152400" imgH="152400" progId="Equation.DSMT4">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304800"/>
            <a:ext cx="2590800" cy="2133600"/>
          </a:xfrm>
        </p:spPr>
        <p:txBody>
          <a:bodyPr/>
          <a:lstStyle/>
          <a:p>
            <a:r>
              <a:rPr lang="en-US" sz="3200" dirty="0" smtClean="0"/>
              <a:t>Example with </a:t>
            </a:r>
            <a:br>
              <a:rPr lang="en-US" sz="3200" dirty="0" smtClean="0"/>
            </a:br>
            <a:r>
              <a:rPr lang="en-US" sz="3200" dirty="0" smtClean="0"/>
              <a:t>forecasts from “local ETKF”</a:t>
            </a:r>
            <a:endParaRPr lang="en-US" sz="3200"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51</a:t>
            </a:fld>
            <a:endParaRPr lang="en-US"/>
          </a:p>
        </p:txBody>
      </p:sp>
      <p:pic>
        <p:nvPicPr>
          <p:cNvPr id="5" name="Picture 4" descr="Picture 9.png"/>
          <p:cNvPicPr>
            <a:picLocks noChangeAspect="1"/>
          </p:cNvPicPr>
          <p:nvPr/>
        </p:nvPicPr>
        <p:blipFill>
          <a:blip r:embed="rId2"/>
          <a:stretch>
            <a:fillRect/>
          </a:stretch>
        </p:blipFill>
        <p:spPr>
          <a:xfrm>
            <a:off x="152400" y="0"/>
            <a:ext cx="6397775" cy="6858000"/>
          </a:xfrm>
          <a:prstGeom prst="rect">
            <a:avLst/>
          </a:prstGeom>
        </p:spPr>
      </p:pic>
      <p:sp>
        <p:nvSpPr>
          <p:cNvPr id="6" name="TextBox 5"/>
          <p:cNvSpPr txBox="1"/>
          <p:nvPr/>
        </p:nvSpPr>
        <p:spPr>
          <a:xfrm>
            <a:off x="6934200" y="3048000"/>
            <a:ext cx="1814018" cy="2862323"/>
          </a:xfrm>
          <a:prstGeom prst="rect">
            <a:avLst/>
          </a:prstGeom>
          <a:noFill/>
        </p:spPr>
        <p:txBody>
          <a:bodyPr wrap="none" rtlCol="0">
            <a:spAutoFit/>
          </a:bodyPr>
          <a:lstStyle/>
          <a:p>
            <a:r>
              <a:rPr lang="en-US" sz="1800" dirty="0" smtClean="0"/>
              <a:t>top: 5x5 degree</a:t>
            </a:r>
          </a:p>
          <a:p>
            <a:r>
              <a:rPr lang="en-US" sz="1800" dirty="0" smtClean="0"/>
              <a:t>boxes</a:t>
            </a:r>
          </a:p>
          <a:p>
            <a:endParaRPr lang="en-US" sz="1800" dirty="0" smtClean="0"/>
          </a:p>
          <a:p>
            <a:r>
              <a:rPr lang="en-US" sz="1800" dirty="0" smtClean="0"/>
              <a:t>bottom: 10x10</a:t>
            </a:r>
          </a:p>
          <a:p>
            <a:r>
              <a:rPr lang="en-US" sz="1800" dirty="0" smtClean="0"/>
              <a:t>boxes.</a:t>
            </a:r>
          </a:p>
          <a:p>
            <a:endParaRPr lang="en-US" sz="1800" dirty="0" smtClean="0"/>
          </a:p>
          <a:p>
            <a:r>
              <a:rPr lang="en-US" sz="1800" dirty="0" smtClean="0"/>
              <a:t>the larger the </a:t>
            </a:r>
          </a:p>
          <a:p>
            <a:r>
              <a:rPr lang="en-US" sz="1800" dirty="0" smtClean="0"/>
              <a:t>box, the smaller</a:t>
            </a:r>
          </a:p>
          <a:p>
            <a:r>
              <a:rPr lang="en-US" sz="1800" dirty="0" smtClean="0"/>
              <a:t>the EV, but </a:t>
            </a:r>
          </a:p>
          <a:p>
            <a:r>
              <a:rPr lang="en-US" sz="1800" dirty="0" smtClean="0"/>
              <a:t>patterns similar.</a:t>
            </a:r>
            <a:endParaRPr lang="en-US" sz="1800"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04800" y="381000"/>
            <a:ext cx="8534400" cy="1143000"/>
          </a:xfrm>
        </p:spPr>
        <p:txBody>
          <a:bodyPr/>
          <a:lstStyle/>
          <a:p>
            <a:r>
              <a:rPr lang="en-US" dirty="0"/>
              <a:t>Cumulative</a:t>
            </a:r>
            <a:r>
              <a:rPr lang="en-US" dirty="0" smtClean="0"/>
              <a:t> distribution function </a:t>
            </a:r>
            <a:r>
              <a:rPr lang="en-US" dirty="0"/>
              <a:t>(CDF</a:t>
            </a:r>
            <a:r>
              <a:rPr lang="en-US" dirty="0" smtClean="0"/>
              <a:t>); used in CRPS</a:t>
            </a:r>
            <a:endParaRPr lang="en-US" dirty="0"/>
          </a:p>
        </p:txBody>
      </p:sp>
      <p:sp>
        <p:nvSpPr>
          <p:cNvPr id="226307" name="Rectangle 3"/>
          <p:cNvSpPr>
            <a:spLocks noGrp="1" noChangeArrowheads="1"/>
          </p:cNvSpPr>
          <p:nvPr>
            <p:ph type="body" idx="1"/>
          </p:nvPr>
        </p:nvSpPr>
        <p:spPr>
          <a:xfrm>
            <a:off x="685800" y="1828800"/>
            <a:ext cx="7772400" cy="1600200"/>
          </a:xfrm>
        </p:spPr>
        <p:txBody>
          <a:bodyPr/>
          <a:lstStyle/>
          <a:p>
            <a:r>
              <a:rPr lang="en-US" i="1"/>
              <a:t>F</a:t>
            </a:r>
            <a:r>
              <a:rPr lang="en-US" i="1" baseline="30000"/>
              <a:t>f</a:t>
            </a:r>
            <a:r>
              <a:rPr lang="en-US"/>
              <a:t>(x) = Pr {X ≤ x}</a:t>
            </a:r>
          </a:p>
          <a:p>
            <a:pPr lvl="1">
              <a:buFontTx/>
              <a:buNone/>
            </a:pPr>
            <a:r>
              <a:rPr lang="en-US"/>
              <a:t>where X is the random variable, x is some specified threshold.</a:t>
            </a:r>
          </a:p>
        </p:txBody>
      </p:sp>
      <p:pic>
        <p:nvPicPr>
          <p:cNvPr id="226308" name="Picture 4" descr="1"/>
          <p:cNvPicPr>
            <a:picLocks noChangeAspect="1" noChangeArrowheads="1"/>
          </p:cNvPicPr>
          <p:nvPr/>
        </p:nvPicPr>
        <p:blipFill>
          <a:blip r:embed="rId3"/>
          <a:srcRect/>
          <a:stretch>
            <a:fillRect/>
          </a:stretch>
        </p:blipFill>
        <p:spPr bwMode="auto">
          <a:xfrm>
            <a:off x="838200" y="3657600"/>
            <a:ext cx="7391400" cy="2874963"/>
          </a:xfrm>
          <a:prstGeom prst="rect">
            <a:avLst/>
          </a:prstGeom>
          <a:noFill/>
        </p:spPr>
      </p:pic>
      <p:sp>
        <p:nvSpPr>
          <p:cNvPr id="7" name="Slide Number Placeholder 6"/>
          <p:cNvSpPr>
            <a:spLocks noGrp="1"/>
          </p:cNvSpPr>
          <p:nvPr>
            <p:ph type="sldNum" sz="quarter" idx="12"/>
          </p:nvPr>
        </p:nvSpPr>
        <p:spPr/>
        <p:txBody>
          <a:bodyPr/>
          <a:lstStyle/>
          <a:p>
            <a:fld id="{9ED718A1-D9DE-254A-BEB9-8E314E6B1095}"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81000" y="304800"/>
            <a:ext cx="8382000" cy="762000"/>
          </a:xfrm>
        </p:spPr>
        <p:txBody>
          <a:bodyPr/>
          <a:lstStyle/>
          <a:p>
            <a:r>
              <a:rPr lang="en-US" sz="3800"/>
              <a:t>Continuous Ranked Probability Score</a:t>
            </a:r>
            <a:endParaRPr lang="en-US"/>
          </a:p>
        </p:txBody>
      </p:sp>
      <p:sp>
        <p:nvSpPr>
          <p:cNvPr id="224261" name="Rectangle 5"/>
          <p:cNvSpPr>
            <a:spLocks noChangeArrowheads="1"/>
          </p:cNvSpPr>
          <p:nvPr/>
        </p:nvSpPr>
        <p:spPr bwMode="auto">
          <a:xfrm>
            <a:off x="457200" y="1371600"/>
            <a:ext cx="8251825" cy="1711325"/>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sz="2000"/>
              <a:t> Let           be the forecast probability CDF for the </a:t>
            </a:r>
            <a:r>
              <a:rPr lang="en-US" sz="2000" i="1"/>
              <a:t>i</a:t>
            </a:r>
            <a:r>
              <a:rPr lang="en-US" sz="2000"/>
              <a:t>th forecast case.</a:t>
            </a:r>
          </a:p>
          <a:p>
            <a:pPr eaLnBrk="1" hangingPunct="1">
              <a:spcBef>
                <a:spcPct val="20000"/>
              </a:spcBef>
              <a:buFontTx/>
              <a:buChar char="•"/>
            </a:pPr>
            <a:r>
              <a:rPr lang="en-US" sz="2000"/>
              <a:t> Let           be the observed probability CDF (Heaviside function).</a:t>
            </a:r>
            <a:r>
              <a:rPr lang="en-US" sz="2800"/>
              <a:t>  </a:t>
            </a:r>
          </a:p>
          <a:p>
            <a:pPr eaLnBrk="1" hangingPunct="1">
              <a:spcBef>
                <a:spcPct val="20000"/>
              </a:spcBef>
            </a:pPr>
            <a:endParaRPr lang="en-US" sz="3200"/>
          </a:p>
          <a:p>
            <a:endParaRPr lang="en-US"/>
          </a:p>
        </p:txBody>
      </p:sp>
      <p:graphicFrame>
        <p:nvGraphicFramePr>
          <p:cNvPr id="224262" name="Object 6"/>
          <p:cNvGraphicFramePr>
            <a:graphicFrameLocks noChangeAspect="1"/>
          </p:cNvGraphicFramePr>
          <p:nvPr/>
        </p:nvGraphicFramePr>
        <p:xfrm>
          <a:off x="1143000" y="1371600"/>
          <a:ext cx="685800" cy="385763"/>
        </p:xfrm>
        <a:graphic>
          <a:graphicData uri="http://schemas.openxmlformats.org/presentationml/2006/ole">
            <p:oleObj spid="_x0000_s224262" name="Equation" r:id="rId3" imgW="406400" imgH="228600" progId="Equation.DSMT4">
              <p:embed/>
            </p:oleObj>
          </a:graphicData>
        </a:graphic>
      </p:graphicFrame>
      <p:graphicFrame>
        <p:nvGraphicFramePr>
          <p:cNvPr id="224263" name="Object 7"/>
          <p:cNvGraphicFramePr>
            <a:graphicFrameLocks noChangeAspect="1"/>
          </p:cNvGraphicFramePr>
          <p:nvPr/>
        </p:nvGraphicFramePr>
        <p:xfrm>
          <a:off x="1143000" y="1905000"/>
          <a:ext cx="609600" cy="354013"/>
        </p:xfrm>
        <a:graphic>
          <a:graphicData uri="http://schemas.openxmlformats.org/presentationml/2006/ole">
            <p:oleObj spid="_x0000_s224263" name="Equation" r:id="rId4" imgW="393700" imgH="228600" progId="Equation.DSMT4">
              <p:embed/>
            </p:oleObj>
          </a:graphicData>
        </a:graphic>
      </p:graphicFrame>
      <p:graphicFrame>
        <p:nvGraphicFramePr>
          <p:cNvPr id="224264" name="Object 8"/>
          <p:cNvGraphicFramePr>
            <a:graphicFrameLocks noChangeAspect="1"/>
          </p:cNvGraphicFramePr>
          <p:nvPr/>
        </p:nvGraphicFramePr>
        <p:xfrm>
          <a:off x="1676400" y="2362200"/>
          <a:ext cx="5283877" cy="990600"/>
        </p:xfrm>
        <a:graphic>
          <a:graphicData uri="http://schemas.openxmlformats.org/presentationml/2006/ole">
            <p:oleObj spid="_x0000_s224264" name="Equation" r:id="rId5" imgW="2374900" imgH="444500" progId="Equation.DSMT4">
              <p:embed/>
            </p:oleObj>
          </a:graphicData>
        </a:graphic>
      </p:graphicFrame>
      <p:pic>
        <p:nvPicPr>
          <p:cNvPr id="224266" name="Picture 10" descr="1"/>
          <p:cNvPicPr>
            <a:picLocks noChangeAspect="1" noChangeArrowheads="1"/>
          </p:cNvPicPr>
          <p:nvPr/>
        </p:nvPicPr>
        <p:blipFill>
          <a:blip r:embed="rId6"/>
          <a:srcRect/>
          <a:stretch>
            <a:fillRect/>
          </a:stretch>
        </p:blipFill>
        <p:spPr bwMode="auto">
          <a:xfrm>
            <a:off x="685800" y="3429000"/>
            <a:ext cx="7696200" cy="3367088"/>
          </a:xfrm>
          <a:prstGeom prst="rect">
            <a:avLst/>
          </a:prstGeom>
          <a:noFill/>
        </p:spPr>
      </p:pic>
      <p:sp>
        <p:nvSpPr>
          <p:cNvPr id="10" name="Slide Number Placeholder 9"/>
          <p:cNvSpPr>
            <a:spLocks noGrp="1"/>
          </p:cNvSpPr>
          <p:nvPr>
            <p:ph type="sldNum" sz="quarter" idx="12"/>
          </p:nvPr>
        </p:nvSpPr>
        <p:spPr>
          <a:xfrm>
            <a:off x="7239000" y="6400800"/>
            <a:ext cx="1905000" cy="457200"/>
          </a:xfrm>
        </p:spPr>
        <p:txBody>
          <a:bodyPr/>
          <a:lstStyle/>
          <a:p>
            <a:fld id="{9ED718A1-D9DE-254A-BEB9-8E314E6B1095}" type="slidenum">
              <a:rPr lang="en-US" smtClean="0"/>
              <a:pPr/>
              <a:t>53</a:t>
            </a:fld>
            <a:endParaRPr lang="en-US"/>
          </a:p>
        </p:txBody>
      </p:sp>
      <p:sp>
        <p:nvSpPr>
          <p:cNvPr id="11" name="TextBox 10"/>
          <p:cNvSpPr txBox="1"/>
          <p:nvPr/>
        </p:nvSpPr>
        <p:spPr>
          <a:xfrm>
            <a:off x="5181600" y="3429000"/>
            <a:ext cx="284515" cy="307777"/>
          </a:xfrm>
          <a:prstGeom prst="rect">
            <a:avLst/>
          </a:prstGeom>
          <a:noFill/>
        </p:spPr>
        <p:txBody>
          <a:bodyPr wrap="square" rtlCol="0">
            <a:spAutoFit/>
          </a:bodyPr>
          <a:lstStyle/>
          <a:p>
            <a:r>
              <a:rPr lang="en-US" sz="1400" dirty="0" err="1" smtClean="0"/>
              <a:t>b</a:t>
            </a:r>
            <a:endParaRPr lang="en-US"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8360" name="Picture 8" descr="2"/>
          <p:cNvPicPr>
            <a:picLocks noChangeAspect="1" noChangeArrowheads="1"/>
          </p:cNvPicPr>
          <p:nvPr/>
        </p:nvPicPr>
        <p:blipFill>
          <a:blip r:embed="rId3"/>
          <a:srcRect/>
          <a:stretch>
            <a:fillRect/>
          </a:stretch>
        </p:blipFill>
        <p:spPr bwMode="auto">
          <a:xfrm>
            <a:off x="685800" y="3276600"/>
            <a:ext cx="7391400" cy="3233738"/>
          </a:xfrm>
          <a:prstGeom prst="rect">
            <a:avLst/>
          </a:prstGeom>
          <a:noFill/>
        </p:spPr>
      </p:pic>
      <p:sp>
        <p:nvSpPr>
          <p:cNvPr id="228354" name="Rectangle 2"/>
          <p:cNvSpPr>
            <a:spLocks noGrp="1" noChangeArrowheads="1"/>
          </p:cNvSpPr>
          <p:nvPr>
            <p:ph type="title"/>
          </p:nvPr>
        </p:nvSpPr>
        <p:spPr>
          <a:xfrm>
            <a:off x="381000" y="304800"/>
            <a:ext cx="8382000" cy="762000"/>
          </a:xfrm>
        </p:spPr>
        <p:txBody>
          <a:bodyPr/>
          <a:lstStyle/>
          <a:p>
            <a:r>
              <a:rPr lang="en-US" sz="3800"/>
              <a:t>Continuous Ranked Probability Score</a:t>
            </a:r>
            <a:endParaRPr lang="en-US"/>
          </a:p>
        </p:txBody>
      </p:sp>
      <p:sp>
        <p:nvSpPr>
          <p:cNvPr id="228355" name="Rectangle 3"/>
          <p:cNvSpPr>
            <a:spLocks noChangeArrowheads="1"/>
          </p:cNvSpPr>
          <p:nvPr/>
        </p:nvSpPr>
        <p:spPr bwMode="auto">
          <a:xfrm>
            <a:off x="457200" y="1371600"/>
            <a:ext cx="8251825" cy="1877437"/>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sz="2000" dirty="0"/>
              <a:t> Let           be the forecast probability CDF for the </a:t>
            </a:r>
            <a:r>
              <a:rPr lang="en-US" sz="2000" i="1" dirty="0"/>
              <a:t>i</a:t>
            </a:r>
            <a:r>
              <a:rPr lang="en-US" sz="2000" dirty="0"/>
              <a:t>th forecast case.</a:t>
            </a:r>
          </a:p>
          <a:p>
            <a:pPr eaLnBrk="1" hangingPunct="1">
              <a:spcBef>
                <a:spcPct val="20000"/>
              </a:spcBef>
              <a:buFontTx/>
              <a:buChar char="•"/>
            </a:pPr>
            <a:r>
              <a:rPr lang="en-US" sz="2000" dirty="0"/>
              <a:t> Let           be the observed probability CDF (Heaviside function</a:t>
            </a:r>
            <a:r>
              <a:rPr lang="en-US" sz="2000" dirty="0" smtClean="0"/>
              <a:t>)*.</a:t>
            </a:r>
            <a:r>
              <a:rPr lang="en-US" sz="2800" dirty="0" smtClean="0"/>
              <a:t>  </a:t>
            </a:r>
            <a:endParaRPr lang="en-US" sz="2800" dirty="0"/>
          </a:p>
          <a:p>
            <a:pPr eaLnBrk="1" hangingPunct="1">
              <a:spcBef>
                <a:spcPct val="20000"/>
              </a:spcBef>
            </a:pPr>
            <a:endParaRPr lang="en-US" sz="3200" dirty="0"/>
          </a:p>
          <a:p>
            <a:endParaRPr lang="en-US" dirty="0"/>
          </a:p>
        </p:txBody>
      </p:sp>
      <p:graphicFrame>
        <p:nvGraphicFramePr>
          <p:cNvPr id="228356" name="Object 4"/>
          <p:cNvGraphicFramePr>
            <a:graphicFrameLocks noChangeAspect="1"/>
          </p:cNvGraphicFramePr>
          <p:nvPr/>
        </p:nvGraphicFramePr>
        <p:xfrm>
          <a:off x="1143000" y="1371600"/>
          <a:ext cx="685800" cy="385763"/>
        </p:xfrm>
        <a:graphic>
          <a:graphicData uri="http://schemas.openxmlformats.org/presentationml/2006/ole">
            <p:oleObj spid="_x0000_s228356" name="Equation" r:id="rId4" imgW="406400" imgH="228600" progId="Equation.DSMT4">
              <p:embed/>
            </p:oleObj>
          </a:graphicData>
        </a:graphic>
      </p:graphicFrame>
      <p:graphicFrame>
        <p:nvGraphicFramePr>
          <p:cNvPr id="228357" name="Object 5"/>
          <p:cNvGraphicFramePr>
            <a:graphicFrameLocks noChangeAspect="1"/>
          </p:cNvGraphicFramePr>
          <p:nvPr/>
        </p:nvGraphicFramePr>
        <p:xfrm>
          <a:off x="1143000" y="1905000"/>
          <a:ext cx="609600" cy="354013"/>
        </p:xfrm>
        <a:graphic>
          <a:graphicData uri="http://schemas.openxmlformats.org/presentationml/2006/ole">
            <p:oleObj spid="_x0000_s228357" name="Equation" r:id="rId5" imgW="393700" imgH="228600" progId="Equation.DSMT4">
              <p:embed/>
            </p:oleObj>
          </a:graphicData>
        </a:graphic>
      </p:graphicFrame>
      <p:graphicFrame>
        <p:nvGraphicFramePr>
          <p:cNvPr id="228358" name="Object 6"/>
          <p:cNvGraphicFramePr>
            <a:graphicFrameLocks noChangeAspect="1"/>
          </p:cNvGraphicFramePr>
          <p:nvPr/>
        </p:nvGraphicFramePr>
        <p:xfrm>
          <a:off x="2352675" y="2286000"/>
          <a:ext cx="4132263" cy="774700"/>
        </p:xfrm>
        <a:graphic>
          <a:graphicData uri="http://schemas.openxmlformats.org/presentationml/2006/ole">
            <p:oleObj spid="_x0000_s228358" name="Equation" r:id="rId6" imgW="2374900" imgH="444500" progId="Equation.DSMT4">
              <p:embed/>
            </p:oleObj>
          </a:graphicData>
        </a:graphic>
      </p:graphicFrame>
      <p:sp>
        <p:nvSpPr>
          <p:cNvPr id="228361" name="Line 9"/>
          <p:cNvSpPr>
            <a:spLocks noChangeShapeType="1"/>
          </p:cNvSpPr>
          <p:nvPr/>
        </p:nvSpPr>
        <p:spPr bwMode="auto">
          <a:xfrm>
            <a:off x="5181600" y="2895600"/>
            <a:ext cx="1371600" cy="2133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 name="Slide Number Placeholder 11"/>
          <p:cNvSpPr>
            <a:spLocks noGrp="1"/>
          </p:cNvSpPr>
          <p:nvPr>
            <p:ph type="sldNum" sz="quarter" idx="12"/>
          </p:nvPr>
        </p:nvSpPr>
        <p:spPr/>
        <p:txBody>
          <a:bodyPr/>
          <a:lstStyle/>
          <a:p>
            <a:fld id="{9ED718A1-D9DE-254A-BEB9-8E314E6B1095}" type="slidenum">
              <a:rPr lang="en-US" smtClean="0"/>
              <a:pPr/>
              <a:t>54</a:t>
            </a:fld>
            <a:endParaRPr lang="en-US"/>
          </a:p>
        </p:txBody>
      </p:sp>
      <p:sp>
        <p:nvSpPr>
          <p:cNvPr id="13" name="TextBox 12"/>
          <p:cNvSpPr txBox="1"/>
          <p:nvPr/>
        </p:nvSpPr>
        <p:spPr>
          <a:xfrm>
            <a:off x="0" y="6550223"/>
            <a:ext cx="5630280" cy="307777"/>
          </a:xfrm>
          <a:prstGeom prst="rect">
            <a:avLst/>
          </a:prstGeom>
          <a:noFill/>
        </p:spPr>
        <p:txBody>
          <a:bodyPr wrap="none" rtlCol="0">
            <a:spAutoFit/>
          </a:bodyPr>
          <a:lstStyle/>
          <a:p>
            <a:r>
              <a:rPr lang="en-US" sz="1400" dirty="0" smtClean="0"/>
              <a:t>* or incorporate </a:t>
            </a:r>
            <a:r>
              <a:rPr lang="en-US" sz="1400" dirty="0" err="1" smtClean="0"/>
              <a:t>obs</a:t>
            </a:r>
            <a:r>
              <a:rPr lang="en-US" sz="1400" dirty="0" smtClean="0"/>
              <a:t> error; see </a:t>
            </a:r>
            <a:r>
              <a:rPr lang="en-US" sz="1400" dirty="0" err="1" smtClean="0"/>
              <a:t>Candille</a:t>
            </a:r>
            <a:r>
              <a:rPr lang="en-US" sz="1400" dirty="0" smtClean="0"/>
              <a:t> and Talagrand, QJRMS,2007</a:t>
            </a:r>
            <a:endParaRPr lang="en-US" sz="1400" dirty="0"/>
          </a:p>
        </p:txBody>
      </p:sp>
      <p:sp>
        <p:nvSpPr>
          <p:cNvPr id="14" name="TextBox 13"/>
          <p:cNvSpPr txBox="1"/>
          <p:nvPr/>
        </p:nvSpPr>
        <p:spPr>
          <a:xfrm>
            <a:off x="5334000" y="2895600"/>
            <a:ext cx="1042899" cy="523220"/>
          </a:xfrm>
          <a:prstGeom prst="rect">
            <a:avLst/>
          </a:prstGeom>
          <a:noFill/>
        </p:spPr>
        <p:txBody>
          <a:bodyPr wrap="none" rtlCol="0">
            <a:spAutoFit/>
          </a:bodyPr>
          <a:lstStyle/>
          <a:p>
            <a:r>
              <a:rPr lang="en-US" sz="1400" dirty="0" smtClean="0"/>
              <a:t>(difference</a:t>
            </a:r>
          </a:p>
          <a:p>
            <a:r>
              <a:rPr lang="en-US" sz="1400" dirty="0" smtClean="0"/>
              <a:t>   squared)</a:t>
            </a:r>
            <a:endParaRPr lang="en-US" sz="1400" dirty="0"/>
          </a:p>
        </p:txBody>
      </p:sp>
      <p:sp>
        <p:nvSpPr>
          <p:cNvPr id="15" name="TextBox 14"/>
          <p:cNvSpPr txBox="1"/>
          <p:nvPr/>
        </p:nvSpPr>
        <p:spPr>
          <a:xfrm>
            <a:off x="5029200" y="3276600"/>
            <a:ext cx="284515" cy="307777"/>
          </a:xfrm>
          <a:prstGeom prst="rect">
            <a:avLst/>
          </a:prstGeom>
          <a:noFill/>
        </p:spPr>
        <p:txBody>
          <a:bodyPr wrap="none" rtlCol="0">
            <a:spAutoFit/>
          </a:bodyPr>
          <a:lstStyle/>
          <a:p>
            <a:r>
              <a:rPr lang="en-US" sz="1400" dirty="0" err="1" smtClean="0"/>
              <a:t>b</a:t>
            </a:r>
            <a:endParaRPr lang="en-US" sz="1400"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381000" y="609600"/>
            <a:ext cx="8382000" cy="1143000"/>
          </a:xfrm>
        </p:spPr>
        <p:txBody>
          <a:bodyPr/>
          <a:lstStyle/>
          <a:p>
            <a:r>
              <a:rPr lang="en-US" dirty="0"/>
              <a:t>Continuous Ranked Probability </a:t>
            </a:r>
            <a:r>
              <a:rPr lang="en-US" b="1" dirty="0"/>
              <a:t>Skill</a:t>
            </a:r>
            <a:r>
              <a:rPr lang="en-US" dirty="0"/>
              <a:t> Score (CRPSS)</a:t>
            </a:r>
          </a:p>
        </p:txBody>
      </p:sp>
      <p:graphicFrame>
        <p:nvGraphicFramePr>
          <p:cNvPr id="229380" name="Object 4"/>
          <p:cNvGraphicFramePr>
            <a:graphicFrameLocks noChangeAspect="1"/>
          </p:cNvGraphicFramePr>
          <p:nvPr/>
        </p:nvGraphicFramePr>
        <p:xfrm>
          <a:off x="990600" y="3810000"/>
          <a:ext cx="6932613" cy="1252538"/>
        </p:xfrm>
        <a:graphic>
          <a:graphicData uri="http://schemas.openxmlformats.org/presentationml/2006/ole">
            <p:oleObj spid="_x0000_s229380" name="Equation" r:id="rId3" imgW="2603500" imgH="469900" progId="Equation.DSMT4">
              <p:embed/>
            </p:oleObj>
          </a:graphicData>
        </a:graphic>
      </p:graphicFrame>
      <p:sp>
        <p:nvSpPr>
          <p:cNvPr id="229381" name="Rectangle 5"/>
          <p:cNvSpPr>
            <a:spLocks noChangeArrowheads="1"/>
          </p:cNvSpPr>
          <p:nvPr/>
        </p:nvSpPr>
        <p:spPr bwMode="auto">
          <a:xfrm>
            <a:off x="892175" y="2400300"/>
            <a:ext cx="7369175" cy="1569660"/>
          </a:xfrm>
          <a:prstGeom prst="rect">
            <a:avLst/>
          </a:prstGeom>
          <a:noFill/>
          <a:ln w="9525">
            <a:noFill/>
            <a:miter lim="800000"/>
            <a:headEnd/>
            <a:tailEnd/>
          </a:ln>
        </p:spPr>
        <p:txBody>
          <a:bodyPr wrap="none">
            <a:prstTxWarp prst="textNoShape">
              <a:avLst/>
            </a:prstTxWarp>
            <a:spAutoFit/>
          </a:bodyPr>
          <a:lstStyle/>
          <a:p>
            <a:r>
              <a:rPr lang="en-US" dirty="0"/>
              <a:t>Like the Brier score, it’s common to convert this to</a:t>
            </a:r>
          </a:p>
          <a:p>
            <a:r>
              <a:rPr lang="en-US" dirty="0"/>
              <a:t>a skill score by normalizing by the skill of</a:t>
            </a:r>
            <a:r>
              <a:rPr lang="en-US" dirty="0" smtClean="0"/>
              <a:t> a reference </a:t>
            </a:r>
          </a:p>
          <a:p>
            <a:r>
              <a:rPr lang="en-US" dirty="0" smtClean="0"/>
              <a:t>forecast, perhaps climatology.</a:t>
            </a:r>
          </a:p>
          <a:p>
            <a:endParaRPr lang="en-US" dirty="0"/>
          </a:p>
        </p:txBody>
      </p:sp>
      <p:sp>
        <p:nvSpPr>
          <p:cNvPr id="7" name="Slide Number Placeholder 6"/>
          <p:cNvSpPr>
            <a:spLocks noGrp="1"/>
          </p:cNvSpPr>
          <p:nvPr>
            <p:ph type="sldNum" sz="quarter" idx="12"/>
          </p:nvPr>
        </p:nvSpPr>
        <p:spPr/>
        <p:txBody>
          <a:bodyPr/>
          <a:lstStyle/>
          <a:p>
            <a:fld id="{9ED718A1-D9DE-254A-BEB9-8E314E6B1095}" type="slidenum">
              <a:rPr lang="en-US" smtClean="0"/>
              <a:pPr/>
              <a:t>55</a:t>
            </a:fld>
            <a:endParaRPr lang="en-US"/>
          </a:p>
        </p:txBody>
      </p:sp>
      <p:sp>
        <p:nvSpPr>
          <p:cNvPr id="8" name="TextBox 7"/>
          <p:cNvSpPr txBox="1"/>
          <p:nvPr/>
        </p:nvSpPr>
        <p:spPr>
          <a:xfrm>
            <a:off x="457200" y="5638800"/>
            <a:ext cx="6394148" cy="830997"/>
          </a:xfrm>
          <a:prstGeom prst="rect">
            <a:avLst/>
          </a:prstGeom>
          <a:noFill/>
        </p:spPr>
        <p:txBody>
          <a:bodyPr wrap="none" rtlCol="0">
            <a:spAutoFit/>
          </a:bodyPr>
          <a:lstStyle/>
          <a:p>
            <a:r>
              <a:rPr lang="en-US" dirty="0" smtClean="0"/>
              <a:t>Danger: can over-estimate forecast skill.  See</a:t>
            </a:r>
          </a:p>
          <a:p>
            <a:r>
              <a:rPr lang="en-US" dirty="0" smtClean="0"/>
              <a:t>later presentation on this.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 of CRPS</a:t>
            </a:r>
            <a:endParaRPr lang="en-US" dirty="0"/>
          </a:p>
        </p:txBody>
      </p:sp>
      <p:sp>
        <p:nvSpPr>
          <p:cNvPr id="3" name="Content Placeholder 2"/>
          <p:cNvSpPr>
            <a:spLocks noGrp="1"/>
          </p:cNvSpPr>
          <p:nvPr>
            <p:ph idx="1"/>
          </p:nvPr>
        </p:nvSpPr>
        <p:spPr/>
        <p:txBody>
          <a:bodyPr/>
          <a:lstStyle/>
          <a:p>
            <a:r>
              <a:rPr lang="en-US" dirty="0" smtClean="0"/>
              <a:t>Like Brier score, there is a decomposition of CRPS into reliability, resolution, uncertainty.</a:t>
            </a:r>
          </a:p>
          <a:p>
            <a:r>
              <a:rPr lang="en-US" dirty="0" smtClean="0"/>
              <a:t>Like Brier score, interpretation of this decomposition only makes sense if all samples are draws from a distribution with the same climatology.</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56</a:t>
            </a:fld>
            <a:endParaRPr lang="en-US"/>
          </a:p>
        </p:txBody>
      </p:sp>
      <p:sp>
        <p:nvSpPr>
          <p:cNvPr id="5" name="TextBox 4"/>
          <p:cNvSpPr txBox="1"/>
          <p:nvPr/>
        </p:nvSpPr>
        <p:spPr>
          <a:xfrm>
            <a:off x="152400" y="6477000"/>
            <a:ext cx="4660250" cy="276999"/>
          </a:xfrm>
          <a:prstGeom prst="rect">
            <a:avLst/>
          </a:prstGeom>
          <a:noFill/>
        </p:spPr>
        <p:txBody>
          <a:bodyPr wrap="none" rtlCol="0">
            <a:spAutoFit/>
          </a:bodyPr>
          <a:lstStyle/>
          <a:p>
            <a:r>
              <a:rPr lang="en-US" sz="1200" dirty="0" smtClean="0"/>
              <a:t>Ref: </a:t>
            </a:r>
            <a:r>
              <a:rPr lang="en-US" sz="1200" dirty="0" err="1" smtClean="0"/>
              <a:t>Hersbach</a:t>
            </a:r>
            <a:r>
              <a:rPr lang="en-US" sz="1200" dirty="0" smtClean="0"/>
              <a:t>, WAF, Oct 2000, + Hamill and </a:t>
            </a:r>
            <a:r>
              <a:rPr lang="en-US" sz="1200" dirty="0" err="1" smtClean="0"/>
              <a:t>Juras</a:t>
            </a:r>
            <a:r>
              <a:rPr lang="en-US" sz="1200" dirty="0" smtClean="0"/>
              <a:t>, QJ, Oct 2006</a:t>
            </a:r>
            <a:endParaRPr lang="en-US"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sz="4800"/>
              <a:t>Relative Operating Characteristic (ROC)</a:t>
            </a:r>
            <a:endParaRPr lang="en-US"/>
          </a:p>
        </p:txBody>
      </p:sp>
      <p:pic>
        <p:nvPicPr>
          <p:cNvPr id="205828" name="Picture 4" descr="1"/>
          <p:cNvPicPr>
            <a:picLocks noChangeAspect="1" noChangeArrowheads="1"/>
          </p:cNvPicPr>
          <p:nvPr/>
        </p:nvPicPr>
        <p:blipFill>
          <a:blip r:embed="rId3"/>
          <a:srcRect/>
          <a:stretch>
            <a:fillRect/>
          </a:stretch>
        </p:blipFill>
        <p:spPr bwMode="auto">
          <a:xfrm>
            <a:off x="152400" y="2438400"/>
            <a:ext cx="8763000" cy="2919413"/>
          </a:xfrm>
          <a:prstGeom prst="rect">
            <a:avLst/>
          </a:prstGeom>
          <a:noFill/>
        </p:spPr>
      </p:pic>
      <p:sp>
        <p:nvSpPr>
          <p:cNvPr id="6" name="Slide Number Placeholder 5"/>
          <p:cNvSpPr>
            <a:spLocks noGrp="1"/>
          </p:cNvSpPr>
          <p:nvPr>
            <p:ph type="sldNum" sz="quarter" idx="12"/>
          </p:nvPr>
        </p:nvSpPr>
        <p:spPr/>
        <p:txBody>
          <a:bodyPr/>
          <a:lstStyle/>
          <a:p>
            <a:fld id="{9ED718A1-D9DE-254A-BEB9-8E314E6B1095}" type="slidenum">
              <a:rPr lang="en-US" smtClean="0"/>
              <a:pPr/>
              <a:t>57</a:t>
            </a:fld>
            <a:endParaRPr lang="en-US"/>
          </a:p>
        </p:txBody>
      </p:sp>
      <p:sp>
        <p:nvSpPr>
          <p:cNvPr id="7" name="Rectangle 180"/>
          <p:cNvSpPr>
            <a:spLocks noChangeArrowheads="1"/>
          </p:cNvSpPr>
          <p:nvPr/>
        </p:nvSpPr>
        <p:spPr bwMode="auto">
          <a:xfrm>
            <a:off x="1524000" y="5715000"/>
            <a:ext cx="5776792" cy="461665"/>
          </a:xfrm>
          <a:prstGeom prst="rect">
            <a:avLst/>
          </a:prstGeom>
          <a:noFill/>
          <a:ln w="9525">
            <a:noFill/>
            <a:miter lim="800000"/>
            <a:headEnd/>
            <a:tailEnd/>
          </a:ln>
        </p:spPr>
        <p:txBody>
          <a:bodyPr wrap="none">
            <a:prstTxWarp prst="textNoShape">
              <a:avLst/>
            </a:prstTxWarp>
            <a:spAutoFit/>
          </a:bodyPr>
          <a:lstStyle/>
          <a:p>
            <a:r>
              <a:rPr lang="en-US" dirty="0" smtClean="0"/>
              <a:t>Hit Rate </a:t>
            </a:r>
            <a:r>
              <a:rPr lang="en-US" dirty="0"/>
              <a:t>= H / (H+M)      FAR = F / (F+C</a:t>
            </a:r>
            <a:r>
              <a:rPr lang="en-US" dirty="0" smtClean="0"/>
              <a:t>)</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6852" name="Picture 4" descr="2"/>
          <p:cNvPicPr>
            <a:picLocks noChangeAspect="1" noChangeArrowheads="1"/>
          </p:cNvPicPr>
          <p:nvPr/>
        </p:nvPicPr>
        <p:blipFill>
          <a:blip r:embed="rId4"/>
          <a:srcRect/>
          <a:stretch>
            <a:fillRect/>
          </a:stretch>
        </p:blipFill>
        <p:spPr bwMode="auto">
          <a:xfrm>
            <a:off x="152400" y="2438400"/>
            <a:ext cx="8763000" cy="2921000"/>
          </a:xfrm>
          <a:prstGeom prst="rect">
            <a:avLst/>
          </a:prstGeom>
          <a:noFill/>
        </p:spPr>
      </p:pic>
      <p:sp>
        <p:nvSpPr>
          <p:cNvPr id="206850" name="Rectangle 2"/>
          <p:cNvSpPr>
            <a:spLocks noGrp="1" noChangeArrowheads="1"/>
          </p:cNvSpPr>
          <p:nvPr>
            <p:ph type="title"/>
          </p:nvPr>
        </p:nvSpPr>
        <p:spPr/>
        <p:txBody>
          <a:bodyPr/>
          <a:lstStyle/>
          <a:p>
            <a:r>
              <a:rPr lang="en-US" sz="4800"/>
              <a:t>Relative Operating Characteristic (ROC)</a:t>
            </a:r>
            <a:endParaRPr lang="en-US"/>
          </a:p>
        </p:txBody>
      </p:sp>
      <p:graphicFrame>
        <p:nvGraphicFramePr>
          <p:cNvPr id="206854" name="Object 6"/>
          <p:cNvGraphicFramePr>
            <a:graphicFrameLocks noChangeAspect="1"/>
          </p:cNvGraphicFramePr>
          <p:nvPr/>
        </p:nvGraphicFramePr>
        <p:xfrm>
          <a:off x="1219200" y="5638800"/>
          <a:ext cx="7010400" cy="933450"/>
        </p:xfrm>
        <a:graphic>
          <a:graphicData uri="http://schemas.openxmlformats.org/presentationml/2006/ole">
            <p:oleObj spid="_x0000_s206854" name="Equation" r:id="rId5" imgW="3530600" imgH="469900" progId="Equation.DSMT4">
              <p:embed/>
            </p:oleObj>
          </a:graphicData>
        </a:graphic>
      </p:graphicFrame>
      <p:sp>
        <p:nvSpPr>
          <p:cNvPr id="7" name="Slide Number Placeholder 6"/>
          <p:cNvSpPr>
            <a:spLocks noGrp="1"/>
          </p:cNvSpPr>
          <p:nvPr>
            <p:ph type="sldNum" sz="quarter" idx="12"/>
          </p:nvPr>
        </p:nvSpPr>
        <p:spPr/>
        <p:txBody>
          <a:bodyPr/>
          <a:lstStyle/>
          <a:p>
            <a:fld id="{9ED718A1-D9DE-254A-BEB9-8E314E6B1095}"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5800" y="457200"/>
            <a:ext cx="7772400" cy="762000"/>
          </a:xfrm>
        </p:spPr>
        <p:txBody>
          <a:bodyPr/>
          <a:lstStyle/>
          <a:p>
            <a:r>
              <a:rPr lang="en-US" dirty="0"/>
              <a:t>Method of</a:t>
            </a:r>
            <a:r>
              <a:rPr lang="en-US" dirty="0" smtClean="0"/>
              <a:t> calculation </a:t>
            </a:r>
            <a:r>
              <a:rPr lang="en-US" dirty="0"/>
              <a:t>of ROC:</a:t>
            </a:r>
            <a:r>
              <a:rPr lang="en-US" dirty="0" smtClean="0"/>
              <a:t/>
            </a:r>
            <a:br>
              <a:rPr lang="en-US" dirty="0" smtClean="0"/>
            </a:br>
            <a:r>
              <a:rPr lang="en-US" dirty="0" smtClean="0"/>
              <a:t>parts </a:t>
            </a:r>
            <a:r>
              <a:rPr lang="en-US" dirty="0"/>
              <a:t>1 and 2</a:t>
            </a:r>
          </a:p>
        </p:txBody>
      </p:sp>
      <p:graphicFrame>
        <p:nvGraphicFramePr>
          <p:cNvPr id="207952" name="Group 80"/>
          <p:cNvGraphicFramePr>
            <a:graphicFrameLocks noGrp="1"/>
          </p:cNvGraphicFramePr>
          <p:nvPr/>
        </p:nvGraphicFramePr>
        <p:xfrm>
          <a:off x="381000" y="4699000"/>
          <a:ext cx="990600" cy="731520"/>
        </p:xfrm>
        <a:graphic>
          <a:graphicData uri="http://schemas.openxmlformats.org/drawingml/2006/table">
            <a:tbl>
              <a:tblPr/>
              <a:tblGrid>
                <a:gridCol w="304800"/>
                <a:gridCol w="355600"/>
                <a:gridCol w="330200"/>
              </a:tblGrid>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908" name="Line 36"/>
          <p:cNvSpPr>
            <a:spLocks noChangeShapeType="1"/>
          </p:cNvSpPr>
          <p:nvPr/>
        </p:nvSpPr>
        <p:spPr bwMode="auto">
          <a:xfrm>
            <a:off x="796925" y="3089275"/>
            <a:ext cx="76200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207909" name="Line 37"/>
          <p:cNvSpPr>
            <a:spLocks noChangeShapeType="1"/>
          </p:cNvSpPr>
          <p:nvPr/>
        </p:nvSpPr>
        <p:spPr bwMode="auto">
          <a:xfrm>
            <a:off x="17875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16" name="Rectangle 44"/>
          <p:cNvSpPr>
            <a:spLocks noChangeArrowheads="1"/>
          </p:cNvSpPr>
          <p:nvPr/>
        </p:nvSpPr>
        <p:spPr bwMode="auto">
          <a:xfrm>
            <a:off x="1600200" y="3276600"/>
            <a:ext cx="6199188" cy="274638"/>
          </a:xfrm>
          <a:prstGeom prst="rect">
            <a:avLst/>
          </a:prstGeom>
          <a:noFill/>
          <a:ln w="9525">
            <a:noFill/>
            <a:miter lim="800000"/>
            <a:headEnd/>
            <a:tailEnd/>
          </a:ln>
        </p:spPr>
        <p:txBody>
          <a:bodyPr wrap="none">
            <a:prstTxWarp prst="textNoShape">
              <a:avLst/>
            </a:prstTxWarp>
            <a:spAutoFit/>
          </a:bodyPr>
          <a:lstStyle/>
          <a:p>
            <a:r>
              <a:rPr lang="en-US" sz="1200"/>
              <a:t>55         56        57         58        59         60         61        62         63        64         65        66</a:t>
            </a:r>
          </a:p>
        </p:txBody>
      </p:sp>
      <p:sp>
        <p:nvSpPr>
          <p:cNvPr id="207920" name="Line 48"/>
          <p:cNvSpPr>
            <a:spLocks noChangeShapeType="1"/>
          </p:cNvSpPr>
          <p:nvPr/>
        </p:nvSpPr>
        <p:spPr bwMode="auto">
          <a:xfrm>
            <a:off x="23209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21" name="Line 49"/>
          <p:cNvSpPr>
            <a:spLocks noChangeShapeType="1"/>
          </p:cNvSpPr>
          <p:nvPr/>
        </p:nvSpPr>
        <p:spPr bwMode="auto">
          <a:xfrm>
            <a:off x="28543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22" name="Line 50"/>
          <p:cNvSpPr>
            <a:spLocks noChangeShapeType="1"/>
          </p:cNvSpPr>
          <p:nvPr/>
        </p:nvSpPr>
        <p:spPr bwMode="auto">
          <a:xfrm>
            <a:off x="76549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23" name="Line 51"/>
          <p:cNvSpPr>
            <a:spLocks noChangeShapeType="1"/>
          </p:cNvSpPr>
          <p:nvPr/>
        </p:nvSpPr>
        <p:spPr bwMode="auto">
          <a:xfrm>
            <a:off x="71215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24" name="Line 52"/>
          <p:cNvSpPr>
            <a:spLocks noChangeShapeType="1"/>
          </p:cNvSpPr>
          <p:nvPr/>
        </p:nvSpPr>
        <p:spPr bwMode="auto">
          <a:xfrm>
            <a:off x="65881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25" name="Line 53"/>
          <p:cNvSpPr>
            <a:spLocks noChangeShapeType="1"/>
          </p:cNvSpPr>
          <p:nvPr/>
        </p:nvSpPr>
        <p:spPr bwMode="auto">
          <a:xfrm>
            <a:off x="60547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26" name="Line 54"/>
          <p:cNvSpPr>
            <a:spLocks noChangeShapeType="1"/>
          </p:cNvSpPr>
          <p:nvPr/>
        </p:nvSpPr>
        <p:spPr bwMode="auto">
          <a:xfrm>
            <a:off x="55213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27" name="Line 55"/>
          <p:cNvSpPr>
            <a:spLocks noChangeShapeType="1"/>
          </p:cNvSpPr>
          <p:nvPr/>
        </p:nvSpPr>
        <p:spPr bwMode="auto">
          <a:xfrm>
            <a:off x="49879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28" name="Line 56"/>
          <p:cNvSpPr>
            <a:spLocks noChangeShapeType="1"/>
          </p:cNvSpPr>
          <p:nvPr/>
        </p:nvSpPr>
        <p:spPr bwMode="auto">
          <a:xfrm>
            <a:off x="4454525" y="2403475"/>
            <a:ext cx="0" cy="8382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07929" name="Line 57"/>
          <p:cNvSpPr>
            <a:spLocks noChangeShapeType="1"/>
          </p:cNvSpPr>
          <p:nvPr/>
        </p:nvSpPr>
        <p:spPr bwMode="auto">
          <a:xfrm>
            <a:off x="39211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30" name="Line 58"/>
          <p:cNvSpPr>
            <a:spLocks noChangeShapeType="1"/>
          </p:cNvSpPr>
          <p:nvPr/>
        </p:nvSpPr>
        <p:spPr bwMode="auto">
          <a:xfrm>
            <a:off x="3387725" y="3089275"/>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7932" name="Rectangle 60"/>
          <p:cNvSpPr>
            <a:spLocks noChangeArrowheads="1"/>
          </p:cNvSpPr>
          <p:nvPr/>
        </p:nvSpPr>
        <p:spPr bwMode="auto">
          <a:xfrm>
            <a:off x="4316413" y="2057400"/>
            <a:ext cx="277812" cy="274638"/>
          </a:xfrm>
          <a:prstGeom prst="rect">
            <a:avLst/>
          </a:prstGeom>
          <a:noFill/>
          <a:ln w="9525">
            <a:noFill/>
            <a:miter lim="800000"/>
            <a:headEnd/>
            <a:tailEnd/>
          </a:ln>
        </p:spPr>
        <p:txBody>
          <a:bodyPr wrap="none">
            <a:prstTxWarp prst="textNoShape">
              <a:avLst/>
            </a:prstTxWarp>
            <a:spAutoFit/>
          </a:bodyPr>
          <a:lstStyle/>
          <a:p>
            <a:r>
              <a:rPr lang="en-US" sz="1200"/>
              <a:t>T</a:t>
            </a:r>
            <a:endParaRPr lang="en-US"/>
          </a:p>
        </p:txBody>
      </p:sp>
      <p:sp>
        <p:nvSpPr>
          <p:cNvPr id="207933" name="Line 61"/>
          <p:cNvSpPr>
            <a:spLocks noChangeShapeType="1"/>
          </p:cNvSpPr>
          <p:nvPr/>
        </p:nvSpPr>
        <p:spPr bwMode="auto">
          <a:xfrm>
            <a:off x="2168525" y="2708275"/>
            <a:ext cx="0" cy="381000"/>
          </a:xfrm>
          <a:prstGeom prst="line">
            <a:avLst/>
          </a:prstGeom>
          <a:noFill/>
          <a:ln w="28575">
            <a:solidFill>
              <a:srgbClr val="0080FF"/>
            </a:solidFill>
            <a:round/>
            <a:headEnd/>
            <a:tailEnd/>
          </a:ln>
        </p:spPr>
        <p:txBody>
          <a:bodyPr wrap="none" anchor="ctr">
            <a:prstTxWarp prst="textNoShape">
              <a:avLst/>
            </a:prstTxWarp>
          </a:bodyPr>
          <a:lstStyle/>
          <a:p>
            <a:endParaRPr lang="en-US"/>
          </a:p>
        </p:txBody>
      </p:sp>
      <p:sp>
        <p:nvSpPr>
          <p:cNvPr id="207934" name="Line 62"/>
          <p:cNvSpPr>
            <a:spLocks noChangeShapeType="1"/>
          </p:cNvSpPr>
          <p:nvPr/>
        </p:nvSpPr>
        <p:spPr bwMode="auto">
          <a:xfrm>
            <a:off x="3997325" y="2708275"/>
            <a:ext cx="0" cy="381000"/>
          </a:xfrm>
          <a:prstGeom prst="line">
            <a:avLst/>
          </a:prstGeom>
          <a:noFill/>
          <a:ln w="28575">
            <a:solidFill>
              <a:srgbClr val="0080FF"/>
            </a:solidFill>
            <a:round/>
            <a:headEnd/>
            <a:tailEnd/>
          </a:ln>
        </p:spPr>
        <p:txBody>
          <a:bodyPr wrap="none" anchor="ctr">
            <a:prstTxWarp prst="textNoShape">
              <a:avLst/>
            </a:prstTxWarp>
          </a:bodyPr>
          <a:lstStyle/>
          <a:p>
            <a:endParaRPr lang="en-US"/>
          </a:p>
        </p:txBody>
      </p:sp>
      <p:sp>
        <p:nvSpPr>
          <p:cNvPr id="207935" name="Line 63"/>
          <p:cNvSpPr>
            <a:spLocks noChangeShapeType="1"/>
          </p:cNvSpPr>
          <p:nvPr/>
        </p:nvSpPr>
        <p:spPr bwMode="auto">
          <a:xfrm>
            <a:off x="4302125" y="2708275"/>
            <a:ext cx="0" cy="381000"/>
          </a:xfrm>
          <a:prstGeom prst="line">
            <a:avLst/>
          </a:prstGeom>
          <a:noFill/>
          <a:ln w="28575">
            <a:solidFill>
              <a:srgbClr val="0080FF"/>
            </a:solidFill>
            <a:round/>
            <a:headEnd/>
            <a:tailEnd/>
          </a:ln>
        </p:spPr>
        <p:txBody>
          <a:bodyPr wrap="none" anchor="ctr">
            <a:prstTxWarp prst="textNoShape">
              <a:avLst/>
            </a:prstTxWarp>
          </a:bodyPr>
          <a:lstStyle/>
          <a:p>
            <a:endParaRPr lang="en-US"/>
          </a:p>
        </p:txBody>
      </p:sp>
      <p:sp>
        <p:nvSpPr>
          <p:cNvPr id="207936" name="Line 64"/>
          <p:cNvSpPr>
            <a:spLocks noChangeShapeType="1"/>
          </p:cNvSpPr>
          <p:nvPr/>
        </p:nvSpPr>
        <p:spPr bwMode="auto">
          <a:xfrm>
            <a:off x="5140325" y="2708275"/>
            <a:ext cx="0" cy="381000"/>
          </a:xfrm>
          <a:prstGeom prst="line">
            <a:avLst/>
          </a:prstGeom>
          <a:noFill/>
          <a:ln w="28575">
            <a:solidFill>
              <a:srgbClr val="0080FF"/>
            </a:solidFill>
            <a:round/>
            <a:headEnd/>
            <a:tailEnd/>
          </a:ln>
        </p:spPr>
        <p:txBody>
          <a:bodyPr wrap="none" anchor="ctr">
            <a:prstTxWarp prst="textNoShape">
              <a:avLst/>
            </a:prstTxWarp>
          </a:bodyPr>
          <a:lstStyle/>
          <a:p>
            <a:endParaRPr lang="en-US"/>
          </a:p>
        </p:txBody>
      </p:sp>
      <p:sp>
        <p:nvSpPr>
          <p:cNvPr id="207937" name="Line 65"/>
          <p:cNvSpPr>
            <a:spLocks noChangeShapeType="1"/>
          </p:cNvSpPr>
          <p:nvPr/>
        </p:nvSpPr>
        <p:spPr bwMode="auto">
          <a:xfrm>
            <a:off x="5597525" y="2708275"/>
            <a:ext cx="0" cy="381000"/>
          </a:xfrm>
          <a:prstGeom prst="line">
            <a:avLst/>
          </a:prstGeom>
          <a:noFill/>
          <a:ln w="28575">
            <a:solidFill>
              <a:srgbClr val="0080FF"/>
            </a:solidFill>
            <a:round/>
            <a:headEnd/>
            <a:tailEnd/>
          </a:ln>
        </p:spPr>
        <p:txBody>
          <a:bodyPr wrap="none" anchor="ctr">
            <a:prstTxWarp prst="textNoShape">
              <a:avLst/>
            </a:prstTxWarp>
          </a:bodyPr>
          <a:lstStyle/>
          <a:p>
            <a:endParaRPr lang="en-US"/>
          </a:p>
        </p:txBody>
      </p:sp>
      <p:sp>
        <p:nvSpPr>
          <p:cNvPr id="207940" name="Line 68"/>
          <p:cNvSpPr>
            <a:spLocks noChangeShapeType="1"/>
          </p:cNvSpPr>
          <p:nvPr/>
        </p:nvSpPr>
        <p:spPr bwMode="auto">
          <a:xfrm>
            <a:off x="7121525" y="2708275"/>
            <a:ext cx="0" cy="381000"/>
          </a:xfrm>
          <a:prstGeom prst="line">
            <a:avLst/>
          </a:prstGeom>
          <a:noFill/>
          <a:ln w="28575">
            <a:solidFill>
              <a:srgbClr val="0080FF"/>
            </a:solidFill>
            <a:round/>
            <a:headEnd/>
            <a:tailEnd/>
          </a:ln>
        </p:spPr>
        <p:txBody>
          <a:bodyPr wrap="none" anchor="ctr">
            <a:prstTxWarp prst="textNoShape">
              <a:avLst/>
            </a:prstTxWarp>
          </a:bodyPr>
          <a:lstStyle/>
          <a:p>
            <a:endParaRPr lang="en-US"/>
          </a:p>
        </p:txBody>
      </p:sp>
      <p:sp>
        <p:nvSpPr>
          <p:cNvPr id="207941" name="Rectangle 69"/>
          <p:cNvSpPr>
            <a:spLocks noChangeArrowheads="1"/>
          </p:cNvSpPr>
          <p:nvPr/>
        </p:nvSpPr>
        <p:spPr bwMode="auto">
          <a:xfrm>
            <a:off x="2016125" y="2403475"/>
            <a:ext cx="261938" cy="244475"/>
          </a:xfrm>
          <a:prstGeom prst="rect">
            <a:avLst/>
          </a:prstGeom>
          <a:noFill/>
          <a:ln w="9525">
            <a:noFill/>
            <a:miter lim="800000"/>
            <a:headEnd/>
            <a:tailEnd/>
          </a:ln>
        </p:spPr>
        <p:txBody>
          <a:bodyPr wrap="none">
            <a:prstTxWarp prst="textNoShape">
              <a:avLst/>
            </a:prstTxWarp>
            <a:spAutoFit/>
          </a:bodyPr>
          <a:lstStyle/>
          <a:p>
            <a:r>
              <a:rPr lang="en-US" sz="1000">
                <a:solidFill>
                  <a:srgbClr val="0080FF"/>
                </a:solidFill>
              </a:rPr>
              <a:t>F</a:t>
            </a:r>
            <a:endParaRPr lang="en-US"/>
          </a:p>
        </p:txBody>
      </p:sp>
      <p:sp>
        <p:nvSpPr>
          <p:cNvPr id="207942" name="Rectangle 70"/>
          <p:cNvSpPr>
            <a:spLocks noChangeArrowheads="1"/>
          </p:cNvSpPr>
          <p:nvPr/>
        </p:nvSpPr>
        <p:spPr bwMode="auto">
          <a:xfrm>
            <a:off x="6969125" y="2403475"/>
            <a:ext cx="261938" cy="244475"/>
          </a:xfrm>
          <a:prstGeom prst="rect">
            <a:avLst/>
          </a:prstGeom>
          <a:noFill/>
          <a:ln w="9525">
            <a:noFill/>
            <a:miter lim="800000"/>
            <a:headEnd/>
            <a:tailEnd/>
          </a:ln>
        </p:spPr>
        <p:txBody>
          <a:bodyPr wrap="none">
            <a:prstTxWarp prst="textNoShape">
              <a:avLst/>
            </a:prstTxWarp>
            <a:spAutoFit/>
          </a:bodyPr>
          <a:lstStyle/>
          <a:p>
            <a:r>
              <a:rPr lang="en-US" sz="1000">
                <a:solidFill>
                  <a:srgbClr val="0080FF"/>
                </a:solidFill>
              </a:rPr>
              <a:t>F</a:t>
            </a:r>
            <a:endParaRPr lang="en-US"/>
          </a:p>
        </p:txBody>
      </p:sp>
      <p:sp>
        <p:nvSpPr>
          <p:cNvPr id="207945" name="Rectangle 73"/>
          <p:cNvSpPr>
            <a:spLocks noChangeArrowheads="1"/>
          </p:cNvSpPr>
          <p:nvPr/>
        </p:nvSpPr>
        <p:spPr bwMode="auto">
          <a:xfrm>
            <a:off x="5445125" y="2403475"/>
            <a:ext cx="261938" cy="244475"/>
          </a:xfrm>
          <a:prstGeom prst="rect">
            <a:avLst/>
          </a:prstGeom>
          <a:noFill/>
          <a:ln w="9525">
            <a:noFill/>
            <a:miter lim="800000"/>
            <a:headEnd/>
            <a:tailEnd/>
          </a:ln>
        </p:spPr>
        <p:txBody>
          <a:bodyPr wrap="none">
            <a:prstTxWarp prst="textNoShape">
              <a:avLst/>
            </a:prstTxWarp>
            <a:spAutoFit/>
          </a:bodyPr>
          <a:lstStyle/>
          <a:p>
            <a:r>
              <a:rPr lang="en-US" sz="1000">
                <a:solidFill>
                  <a:srgbClr val="0080FF"/>
                </a:solidFill>
              </a:rPr>
              <a:t>F</a:t>
            </a:r>
            <a:endParaRPr lang="en-US"/>
          </a:p>
        </p:txBody>
      </p:sp>
      <p:sp>
        <p:nvSpPr>
          <p:cNvPr id="207946" name="Rectangle 74"/>
          <p:cNvSpPr>
            <a:spLocks noChangeArrowheads="1"/>
          </p:cNvSpPr>
          <p:nvPr/>
        </p:nvSpPr>
        <p:spPr bwMode="auto">
          <a:xfrm>
            <a:off x="4987925" y="2403475"/>
            <a:ext cx="261938" cy="244475"/>
          </a:xfrm>
          <a:prstGeom prst="rect">
            <a:avLst/>
          </a:prstGeom>
          <a:noFill/>
          <a:ln w="9525">
            <a:noFill/>
            <a:miter lim="800000"/>
            <a:headEnd/>
            <a:tailEnd/>
          </a:ln>
        </p:spPr>
        <p:txBody>
          <a:bodyPr wrap="none">
            <a:prstTxWarp prst="textNoShape">
              <a:avLst/>
            </a:prstTxWarp>
            <a:spAutoFit/>
          </a:bodyPr>
          <a:lstStyle/>
          <a:p>
            <a:r>
              <a:rPr lang="en-US" sz="1000">
                <a:solidFill>
                  <a:srgbClr val="0080FF"/>
                </a:solidFill>
              </a:rPr>
              <a:t>F</a:t>
            </a:r>
            <a:endParaRPr lang="en-US"/>
          </a:p>
        </p:txBody>
      </p:sp>
      <p:sp>
        <p:nvSpPr>
          <p:cNvPr id="207947" name="Rectangle 75"/>
          <p:cNvSpPr>
            <a:spLocks noChangeArrowheads="1"/>
          </p:cNvSpPr>
          <p:nvPr/>
        </p:nvSpPr>
        <p:spPr bwMode="auto">
          <a:xfrm>
            <a:off x="4149725" y="2403475"/>
            <a:ext cx="261938" cy="244475"/>
          </a:xfrm>
          <a:prstGeom prst="rect">
            <a:avLst/>
          </a:prstGeom>
          <a:noFill/>
          <a:ln w="9525">
            <a:noFill/>
            <a:miter lim="800000"/>
            <a:headEnd/>
            <a:tailEnd/>
          </a:ln>
        </p:spPr>
        <p:txBody>
          <a:bodyPr wrap="none">
            <a:prstTxWarp prst="textNoShape">
              <a:avLst/>
            </a:prstTxWarp>
            <a:spAutoFit/>
          </a:bodyPr>
          <a:lstStyle/>
          <a:p>
            <a:r>
              <a:rPr lang="en-US" sz="1000">
                <a:solidFill>
                  <a:srgbClr val="0080FF"/>
                </a:solidFill>
              </a:rPr>
              <a:t>F</a:t>
            </a:r>
            <a:endParaRPr lang="en-US"/>
          </a:p>
        </p:txBody>
      </p:sp>
      <p:sp>
        <p:nvSpPr>
          <p:cNvPr id="207948" name="Rectangle 76"/>
          <p:cNvSpPr>
            <a:spLocks noChangeArrowheads="1"/>
          </p:cNvSpPr>
          <p:nvPr/>
        </p:nvSpPr>
        <p:spPr bwMode="auto">
          <a:xfrm>
            <a:off x="3844925" y="2403475"/>
            <a:ext cx="261938" cy="244475"/>
          </a:xfrm>
          <a:prstGeom prst="rect">
            <a:avLst/>
          </a:prstGeom>
          <a:noFill/>
          <a:ln w="9525">
            <a:noFill/>
            <a:miter lim="800000"/>
            <a:headEnd/>
            <a:tailEnd/>
          </a:ln>
        </p:spPr>
        <p:txBody>
          <a:bodyPr wrap="none">
            <a:prstTxWarp prst="textNoShape">
              <a:avLst/>
            </a:prstTxWarp>
            <a:spAutoFit/>
          </a:bodyPr>
          <a:lstStyle/>
          <a:p>
            <a:r>
              <a:rPr lang="en-US" sz="1000">
                <a:solidFill>
                  <a:srgbClr val="0080FF"/>
                </a:solidFill>
              </a:rPr>
              <a:t>F</a:t>
            </a:r>
            <a:endParaRPr lang="en-US"/>
          </a:p>
        </p:txBody>
      </p:sp>
      <p:sp>
        <p:nvSpPr>
          <p:cNvPr id="207949" name="Rectangle 77"/>
          <p:cNvSpPr>
            <a:spLocks noChangeArrowheads="1"/>
          </p:cNvSpPr>
          <p:nvPr/>
        </p:nvSpPr>
        <p:spPr bwMode="auto">
          <a:xfrm>
            <a:off x="609600" y="44196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7950" name="Rectangle 78"/>
          <p:cNvSpPr>
            <a:spLocks noChangeArrowheads="1"/>
          </p:cNvSpPr>
          <p:nvPr/>
        </p:nvSpPr>
        <p:spPr bwMode="auto">
          <a:xfrm rot="-5400000">
            <a:off x="-130968" y="499189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sp>
        <p:nvSpPr>
          <p:cNvPr id="207951" name="Rectangle 79"/>
          <p:cNvSpPr>
            <a:spLocks noChangeArrowheads="1"/>
          </p:cNvSpPr>
          <p:nvPr/>
        </p:nvSpPr>
        <p:spPr bwMode="auto">
          <a:xfrm>
            <a:off x="1295400" y="1676400"/>
            <a:ext cx="6537325" cy="366713"/>
          </a:xfrm>
          <a:prstGeom prst="rect">
            <a:avLst/>
          </a:prstGeom>
          <a:noFill/>
          <a:ln w="9525">
            <a:noFill/>
            <a:miter lim="800000"/>
            <a:headEnd/>
            <a:tailEnd/>
          </a:ln>
        </p:spPr>
        <p:txBody>
          <a:bodyPr wrap="none">
            <a:prstTxWarp prst="textNoShape">
              <a:avLst/>
            </a:prstTxWarp>
            <a:spAutoFit/>
          </a:bodyPr>
          <a:lstStyle/>
          <a:p>
            <a:r>
              <a:rPr lang="en-US" sz="1800"/>
              <a:t>(1) Build contingency tables for each sorted ensemble member</a:t>
            </a:r>
          </a:p>
        </p:txBody>
      </p:sp>
      <p:sp>
        <p:nvSpPr>
          <p:cNvPr id="207953" name="Line 81"/>
          <p:cNvSpPr>
            <a:spLocks noChangeShapeType="1"/>
          </p:cNvSpPr>
          <p:nvPr/>
        </p:nvSpPr>
        <p:spPr bwMode="auto">
          <a:xfrm>
            <a:off x="3616325" y="2632075"/>
            <a:ext cx="0" cy="457200"/>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207954" name="Rectangle 82"/>
          <p:cNvSpPr>
            <a:spLocks noChangeArrowheads="1"/>
          </p:cNvSpPr>
          <p:nvPr/>
        </p:nvSpPr>
        <p:spPr bwMode="auto">
          <a:xfrm>
            <a:off x="3365500" y="2339975"/>
            <a:ext cx="463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Obs</a:t>
            </a:r>
            <a:endParaRPr lang="en-US"/>
          </a:p>
        </p:txBody>
      </p:sp>
      <p:graphicFrame>
        <p:nvGraphicFramePr>
          <p:cNvPr id="207955" name="Group 83"/>
          <p:cNvGraphicFramePr>
            <a:graphicFrameLocks noGrp="1"/>
          </p:cNvGraphicFramePr>
          <p:nvPr/>
        </p:nvGraphicFramePr>
        <p:xfrm>
          <a:off x="1905000" y="4699000"/>
          <a:ext cx="990600" cy="731520"/>
        </p:xfrm>
        <a:graphic>
          <a:graphicData uri="http://schemas.openxmlformats.org/drawingml/2006/table">
            <a:tbl>
              <a:tblPr/>
              <a:tblGrid>
                <a:gridCol w="304800"/>
                <a:gridCol w="355600"/>
                <a:gridCol w="330200"/>
              </a:tblGrid>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973" name="Rectangle 101"/>
          <p:cNvSpPr>
            <a:spLocks noChangeArrowheads="1"/>
          </p:cNvSpPr>
          <p:nvPr/>
        </p:nvSpPr>
        <p:spPr bwMode="auto">
          <a:xfrm>
            <a:off x="2133600" y="44196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7974" name="Rectangle 102"/>
          <p:cNvSpPr>
            <a:spLocks noChangeArrowheads="1"/>
          </p:cNvSpPr>
          <p:nvPr/>
        </p:nvSpPr>
        <p:spPr bwMode="auto">
          <a:xfrm rot="-5400000">
            <a:off x="1393032" y="503634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graphicFrame>
        <p:nvGraphicFramePr>
          <p:cNvPr id="207975" name="Group 103"/>
          <p:cNvGraphicFramePr>
            <a:graphicFrameLocks noGrp="1"/>
          </p:cNvGraphicFramePr>
          <p:nvPr/>
        </p:nvGraphicFramePr>
        <p:xfrm>
          <a:off x="3352800" y="4699000"/>
          <a:ext cx="990600" cy="731520"/>
        </p:xfrm>
        <a:graphic>
          <a:graphicData uri="http://schemas.openxmlformats.org/drawingml/2006/table">
            <a:tbl>
              <a:tblPr/>
              <a:tblGrid>
                <a:gridCol w="304800"/>
                <a:gridCol w="355600"/>
                <a:gridCol w="330200"/>
              </a:tblGrid>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993" name="Rectangle 121"/>
          <p:cNvSpPr>
            <a:spLocks noChangeArrowheads="1"/>
          </p:cNvSpPr>
          <p:nvPr/>
        </p:nvSpPr>
        <p:spPr bwMode="auto">
          <a:xfrm>
            <a:off x="3581400" y="44196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7994" name="Rectangle 122"/>
          <p:cNvSpPr>
            <a:spLocks noChangeArrowheads="1"/>
          </p:cNvSpPr>
          <p:nvPr/>
        </p:nvSpPr>
        <p:spPr bwMode="auto">
          <a:xfrm rot="-5400000">
            <a:off x="2840832" y="503634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graphicFrame>
        <p:nvGraphicFramePr>
          <p:cNvPr id="207995" name="Group 123"/>
          <p:cNvGraphicFramePr>
            <a:graphicFrameLocks noGrp="1"/>
          </p:cNvGraphicFramePr>
          <p:nvPr/>
        </p:nvGraphicFramePr>
        <p:xfrm>
          <a:off x="4800600" y="4699000"/>
          <a:ext cx="990600" cy="731520"/>
        </p:xfrm>
        <a:graphic>
          <a:graphicData uri="http://schemas.openxmlformats.org/drawingml/2006/table">
            <a:tbl>
              <a:tblPr/>
              <a:tblGrid>
                <a:gridCol w="304800"/>
                <a:gridCol w="355600"/>
                <a:gridCol w="330200"/>
              </a:tblGrid>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013" name="Rectangle 141"/>
          <p:cNvSpPr>
            <a:spLocks noChangeArrowheads="1"/>
          </p:cNvSpPr>
          <p:nvPr/>
        </p:nvSpPr>
        <p:spPr bwMode="auto">
          <a:xfrm>
            <a:off x="5029200" y="44196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8014" name="Rectangle 142"/>
          <p:cNvSpPr>
            <a:spLocks noChangeArrowheads="1"/>
          </p:cNvSpPr>
          <p:nvPr/>
        </p:nvSpPr>
        <p:spPr bwMode="auto">
          <a:xfrm rot="-5400000">
            <a:off x="4288632" y="503634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graphicFrame>
        <p:nvGraphicFramePr>
          <p:cNvPr id="208015" name="Group 143"/>
          <p:cNvGraphicFramePr>
            <a:graphicFrameLocks noGrp="1"/>
          </p:cNvGraphicFramePr>
          <p:nvPr/>
        </p:nvGraphicFramePr>
        <p:xfrm>
          <a:off x="6248400" y="4699000"/>
          <a:ext cx="990600" cy="731520"/>
        </p:xfrm>
        <a:graphic>
          <a:graphicData uri="http://schemas.openxmlformats.org/drawingml/2006/table">
            <a:tbl>
              <a:tblPr/>
              <a:tblGrid>
                <a:gridCol w="304800"/>
                <a:gridCol w="355600"/>
                <a:gridCol w="330200"/>
              </a:tblGrid>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033" name="Rectangle 161"/>
          <p:cNvSpPr>
            <a:spLocks noChangeArrowheads="1"/>
          </p:cNvSpPr>
          <p:nvPr/>
        </p:nvSpPr>
        <p:spPr bwMode="auto">
          <a:xfrm>
            <a:off x="6477000" y="44196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8034" name="Rectangle 162"/>
          <p:cNvSpPr>
            <a:spLocks noChangeArrowheads="1"/>
          </p:cNvSpPr>
          <p:nvPr/>
        </p:nvSpPr>
        <p:spPr bwMode="auto">
          <a:xfrm rot="-5400000">
            <a:off x="5684838" y="5033962"/>
            <a:ext cx="762000" cy="244475"/>
          </a:xfrm>
          <a:prstGeom prst="rect">
            <a:avLst/>
          </a:prstGeom>
          <a:noFill/>
          <a:ln w="9525">
            <a:noFill/>
            <a:miter lim="800000"/>
            <a:headEnd/>
            <a:tailEnd/>
          </a:ln>
        </p:spPr>
        <p:txBody>
          <a:bodyPr>
            <a:prstTxWarp prst="textNoShape">
              <a:avLst/>
            </a:prstTxWarp>
            <a:spAutoFit/>
          </a:bodyPr>
          <a:lstStyle/>
          <a:p>
            <a:r>
              <a:rPr lang="en-US" sz="1000"/>
              <a:t>Fcst ≥ T?</a:t>
            </a:r>
          </a:p>
        </p:txBody>
      </p:sp>
      <p:graphicFrame>
        <p:nvGraphicFramePr>
          <p:cNvPr id="208035" name="Group 163"/>
          <p:cNvGraphicFramePr>
            <a:graphicFrameLocks noGrp="1"/>
          </p:cNvGraphicFramePr>
          <p:nvPr/>
        </p:nvGraphicFramePr>
        <p:xfrm>
          <a:off x="7696200" y="4699000"/>
          <a:ext cx="990600" cy="731520"/>
        </p:xfrm>
        <a:graphic>
          <a:graphicData uri="http://schemas.openxmlformats.org/drawingml/2006/table">
            <a:tbl>
              <a:tblPr/>
              <a:tblGrid>
                <a:gridCol w="304800"/>
                <a:gridCol w="355600"/>
                <a:gridCol w="330200"/>
              </a:tblGrid>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053" name="Rectangle 181"/>
          <p:cNvSpPr>
            <a:spLocks noChangeArrowheads="1"/>
          </p:cNvSpPr>
          <p:nvPr/>
        </p:nvSpPr>
        <p:spPr bwMode="auto">
          <a:xfrm>
            <a:off x="7924800" y="44196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8054" name="Rectangle 182"/>
          <p:cNvSpPr>
            <a:spLocks noChangeArrowheads="1"/>
          </p:cNvSpPr>
          <p:nvPr/>
        </p:nvSpPr>
        <p:spPr bwMode="auto">
          <a:xfrm rot="-5400000">
            <a:off x="7184232" y="503634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sp>
        <p:nvSpPr>
          <p:cNvPr id="208058" name="Line 186"/>
          <p:cNvSpPr>
            <a:spLocks noChangeShapeType="1"/>
          </p:cNvSpPr>
          <p:nvPr/>
        </p:nvSpPr>
        <p:spPr bwMode="auto">
          <a:xfrm flipH="1">
            <a:off x="1143000" y="3394075"/>
            <a:ext cx="949325" cy="9493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8059" name="Line 187"/>
          <p:cNvSpPr>
            <a:spLocks noChangeShapeType="1"/>
          </p:cNvSpPr>
          <p:nvPr/>
        </p:nvSpPr>
        <p:spPr bwMode="auto">
          <a:xfrm flipH="1">
            <a:off x="2514600" y="3276600"/>
            <a:ext cx="1295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8060" name="Line 188"/>
          <p:cNvSpPr>
            <a:spLocks noChangeShapeType="1"/>
          </p:cNvSpPr>
          <p:nvPr/>
        </p:nvSpPr>
        <p:spPr bwMode="auto">
          <a:xfrm flipH="1">
            <a:off x="4038600" y="3317875"/>
            <a:ext cx="263525" cy="10255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8061" name="Line 189"/>
          <p:cNvSpPr>
            <a:spLocks noChangeShapeType="1"/>
          </p:cNvSpPr>
          <p:nvPr/>
        </p:nvSpPr>
        <p:spPr bwMode="auto">
          <a:xfrm>
            <a:off x="5181600" y="3200400"/>
            <a:ext cx="152400" cy="1143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8062" name="Line 190"/>
          <p:cNvSpPr>
            <a:spLocks noChangeShapeType="1"/>
          </p:cNvSpPr>
          <p:nvPr/>
        </p:nvSpPr>
        <p:spPr bwMode="auto">
          <a:xfrm>
            <a:off x="5715000" y="3276600"/>
            <a:ext cx="914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8063" name="Line 191"/>
          <p:cNvSpPr>
            <a:spLocks noChangeShapeType="1"/>
          </p:cNvSpPr>
          <p:nvPr/>
        </p:nvSpPr>
        <p:spPr bwMode="auto">
          <a:xfrm>
            <a:off x="7273925" y="3241675"/>
            <a:ext cx="650875" cy="10255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8064" name="Rectangle 192"/>
          <p:cNvSpPr>
            <a:spLocks noChangeArrowheads="1"/>
          </p:cNvSpPr>
          <p:nvPr/>
        </p:nvSpPr>
        <p:spPr bwMode="auto">
          <a:xfrm>
            <a:off x="1219200" y="5791200"/>
            <a:ext cx="5991225" cy="641350"/>
          </a:xfrm>
          <a:prstGeom prst="rect">
            <a:avLst/>
          </a:prstGeom>
          <a:noFill/>
          <a:ln w="9525">
            <a:noFill/>
            <a:miter lim="800000"/>
            <a:headEnd/>
            <a:tailEnd/>
          </a:ln>
        </p:spPr>
        <p:txBody>
          <a:bodyPr wrap="none">
            <a:prstTxWarp prst="textNoShape">
              <a:avLst/>
            </a:prstTxWarp>
            <a:spAutoFit/>
          </a:bodyPr>
          <a:lstStyle/>
          <a:p>
            <a:r>
              <a:rPr lang="en-US" sz="1800"/>
              <a:t>(2) Repeat the process for other locations, dates, building</a:t>
            </a:r>
          </a:p>
          <a:p>
            <a:r>
              <a:rPr lang="en-US" sz="1800"/>
              <a:t>up contingency tables for sorted members.</a:t>
            </a:r>
            <a:endParaRPr lang="en-US"/>
          </a:p>
        </p:txBody>
      </p:sp>
      <p:sp>
        <p:nvSpPr>
          <p:cNvPr id="162" name="Slide Number Placeholder 161"/>
          <p:cNvSpPr>
            <a:spLocks noGrp="1"/>
          </p:cNvSpPr>
          <p:nvPr>
            <p:ph type="sldNum" sz="quarter" idx="12"/>
          </p:nvPr>
        </p:nvSpPr>
        <p:spPr/>
        <p:txBody>
          <a:bodyPr/>
          <a:lstStyle/>
          <a:p>
            <a:fld id="{9ED718A1-D9DE-254A-BEB9-8E314E6B109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600" y="228600"/>
            <a:ext cx="8686800" cy="838200"/>
          </a:xfrm>
        </p:spPr>
        <p:txBody>
          <a:bodyPr/>
          <a:lstStyle/>
          <a:p>
            <a:r>
              <a:rPr lang="en-US" sz="3200" dirty="0" smtClean="0"/>
              <a:t>“</a:t>
            </a:r>
            <a:r>
              <a:rPr lang="en-US" sz="3200" dirty="0" smtClean="0">
                <a:solidFill>
                  <a:schemeClr val="tx1"/>
                </a:solidFill>
              </a:rPr>
              <a:t>Rank histograms,</a:t>
            </a:r>
            <a:r>
              <a:rPr lang="en-US" sz="3200" dirty="0" smtClean="0"/>
              <a:t>” aka </a:t>
            </a:r>
            <a:r>
              <a:rPr lang="en-US" sz="3200" dirty="0"/>
              <a:t>“</a:t>
            </a:r>
            <a:r>
              <a:rPr lang="en-US" sz="3200" dirty="0">
                <a:solidFill>
                  <a:srgbClr val="000000"/>
                </a:solidFill>
              </a:rPr>
              <a:t>Talagrand diagrams</a:t>
            </a:r>
            <a:r>
              <a:rPr lang="en-US" sz="3200" dirty="0"/>
              <a:t>”</a:t>
            </a:r>
            <a:endParaRPr lang="en-US" dirty="0"/>
          </a:p>
        </p:txBody>
      </p:sp>
      <p:pic>
        <p:nvPicPr>
          <p:cNvPr id="90115" name="Picture 3" descr="1"/>
          <p:cNvPicPr>
            <a:picLocks noChangeAspect="1" noChangeArrowheads="1"/>
          </p:cNvPicPr>
          <p:nvPr/>
        </p:nvPicPr>
        <p:blipFill>
          <a:blip r:embed="rId3"/>
          <a:srcRect/>
          <a:stretch>
            <a:fillRect/>
          </a:stretch>
        </p:blipFill>
        <p:spPr bwMode="auto">
          <a:xfrm>
            <a:off x="6096000" y="1752600"/>
            <a:ext cx="2743200" cy="2743200"/>
          </a:xfrm>
          <a:prstGeom prst="rect">
            <a:avLst/>
          </a:prstGeom>
          <a:noFill/>
        </p:spPr>
      </p:pic>
      <p:pic>
        <p:nvPicPr>
          <p:cNvPr id="90116" name="Picture 4" descr="2"/>
          <p:cNvPicPr>
            <a:picLocks noChangeAspect="1" noChangeArrowheads="1"/>
          </p:cNvPicPr>
          <p:nvPr/>
        </p:nvPicPr>
        <p:blipFill>
          <a:blip r:embed="rId4"/>
          <a:srcRect/>
          <a:stretch>
            <a:fillRect/>
          </a:stretch>
        </p:blipFill>
        <p:spPr bwMode="auto">
          <a:xfrm>
            <a:off x="3124200" y="1752600"/>
            <a:ext cx="2743200" cy="2743200"/>
          </a:xfrm>
          <a:prstGeom prst="rect">
            <a:avLst/>
          </a:prstGeom>
          <a:noFill/>
        </p:spPr>
      </p:pic>
      <p:pic>
        <p:nvPicPr>
          <p:cNvPr id="90117" name="Picture 5" descr="3"/>
          <p:cNvPicPr>
            <a:picLocks noChangeAspect="1" noChangeArrowheads="1"/>
          </p:cNvPicPr>
          <p:nvPr/>
        </p:nvPicPr>
        <p:blipFill>
          <a:blip r:embed="rId5"/>
          <a:srcRect/>
          <a:stretch>
            <a:fillRect/>
          </a:stretch>
        </p:blipFill>
        <p:spPr bwMode="auto">
          <a:xfrm>
            <a:off x="228600" y="1752600"/>
            <a:ext cx="2667000" cy="2667000"/>
          </a:xfrm>
          <a:prstGeom prst="rect">
            <a:avLst/>
          </a:prstGeom>
          <a:noFill/>
        </p:spPr>
      </p:pic>
      <p:sp>
        <p:nvSpPr>
          <p:cNvPr id="90118" name="Rectangle 6"/>
          <p:cNvSpPr>
            <a:spLocks noChangeArrowheads="1"/>
          </p:cNvSpPr>
          <p:nvPr/>
        </p:nvSpPr>
        <p:spPr bwMode="auto">
          <a:xfrm>
            <a:off x="1143000" y="4876800"/>
            <a:ext cx="1861244" cy="1600438"/>
          </a:xfrm>
          <a:prstGeom prst="rect">
            <a:avLst/>
          </a:prstGeom>
          <a:noFill/>
          <a:ln w="9525">
            <a:noFill/>
            <a:miter lim="800000"/>
            <a:headEnd/>
            <a:tailEnd/>
          </a:ln>
        </p:spPr>
        <p:txBody>
          <a:bodyPr wrap="none">
            <a:prstTxWarp prst="textNoShape">
              <a:avLst/>
            </a:prstTxWarp>
            <a:spAutoFit/>
          </a:bodyPr>
          <a:lstStyle/>
          <a:p>
            <a:r>
              <a:rPr lang="en-US" sz="1400" dirty="0"/>
              <a:t>Happens when</a:t>
            </a:r>
          </a:p>
          <a:p>
            <a:r>
              <a:rPr lang="en-US" sz="1400" dirty="0"/>
              <a:t>observed is </a:t>
            </a:r>
          </a:p>
          <a:p>
            <a:r>
              <a:rPr lang="en-US" sz="1400" dirty="0">
                <a:solidFill>
                  <a:srgbClr val="000000"/>
                </a:solidFill>
              </a:rPr>
              <a:t>indistinguishable</a:t>
            </a:r>
          </a:p>
          <a:p>
            <a:r>
              <a:rPr lang="en-US" sz="1400" dirty="0"/>
              <a:t>from any other </a:t>
            </a:r>
          </a:p>
          <a:p>
            <a:r>
              <a:rPr lang="en-US" sz="1400" dirty="0"/>
              <a:t>member of the</a:t>
            </a:r>
          </a:p>
          <a:p>
            <a:r>
              <a:rPr lang="en-US" sz="1400" dirty="0"/>
              <a:t>ensemble. </a:t>
            </a:r>
            <a:r>
              <a:rPr lang="en-US" sz="1400" dirty="0" smtClean="0"/>
              <a:t>Ensemble</a:t>
            </a:r>
          </a:p>
          <a:p>
            <a:r>
              <a:rPr lang="en-US" sz="1400" dirty="0" smtClean="0"/>
              <a:t>hopefully is reliable.</a:t>
            </a:r>
            <a:endParaRPr lang="en-US" sz="1400" dirty="0"/>
          </a:p>
        </p:txBody>
      </p:sp>
      <p:sp>
        <p:nvSpPr>
          <p:cNvPr id="90119" name="Rectangle 7"/>
          <p:cNvSpPr>
            <a:spLocks noChangeArrowheads="1"/>
          </p:cNvSpPr>
          <p:nvPr/>
        </p:nvSpPr>
        <p:spPr bwMode="auto">
          <a:xfrm>
            <a:off x="3962400" y="4876800"/>
            <a:ext cx="1795463" cy="1155700"/>
          </a:xfrm>
          <a:prstGeom prst="rect">
            <a:avLst/>
          </a:prstGeom>
          <a:noFill/>
          <a:ln w="9525">
            <a:noFill/>
            <a:miter lim="800000"/>
            <a:headEnd/>
            <a:tailEnd/>
          </a:ln>
        </p:spPr>
        <p:txBody>
          <a:bodyPr wrap="none">
            <a:prstTxWarp prst="textNoShape">
              <a:avLst/>
            </a:prstTxWarp>
            <a:spAutoFit/>
          </a:bodyPr>
          <a:lstStyle/>
          <a:p>
            <a:r>
              <a:rPr lang="en-US" sz="1400"/>
              <a:t>Happens when </a:t>
            </a:r>
          </a:p>
          <a:p>
            <a:r>
              <a:rPr lang="en-US" sz="1400"/>
              <a:t>observed too </a:t>
            </a:r>
          </a:p>
          <a:p>
            <a:r>
              <a:rPr lang="en-US" sz="1400"/>
              <a:t>commonly is</a:t>
            </a:r>
          </a:p>
          <a:p>
            <a:r>
              <a:rPr lang="en-US" sz="1400"/>
              <a:t>lower than the </a:t>
            </a:r>
          </a:p>
          <a:p>
            <a:r>
              <a:rPr lang="en-US" sz="1400"/>
              <a:t>ensemble members.</a:t>
            </a:r>
            <a:endParaRPr lang="en-US"/>
          </a:p>
        </p:txBody>
      </p:sp>
      <p:sp>
        <p:nvSpPr>
          <p:cNvPr id="90120" name="Rectangle 8"/>
          <p:cNvSpPr>
            <a:spLocks noChangeArrowheads="1"/>
          </p:cNvSpPr>
          <p:nvPr/>
        </p:nvSpPr>
        <p:spPr bwMode="auto">
          <a:xfrm>
            <a:off x="6934200" y="4876800"/>
            <a:ext cx="1874838" cy="1368425"/>
          </a:xfrm>
          <a:prstGeom prst="rect">
            <a:avLst/>
          </a:prstGeom>
          <a:noFill/>
          <a:ln w="9525">
            <a:noFill/>
            <a:miter lim="800000"/>
            <a:headEnd/>
            <a:tailEnd/>
          </a:ln>
        </p:spPr>
        <p:txBody>
          <a:bodyPr wrap="none">
            <a:prstTxWarp prst="textNoShape">
              <a:avLst/>
            </a:prstTxWarp>
            <a:spAutoFit/>
          </a:bodyPr>
          <a:lstStyle/>
          <a:p>
            <a:r>
              <a:rPr lang="en-US" sz="1400"/>
              <a:t>Happens when</a:t>
            </a:r>
          </a:p>
          <a:p>
            <a:r>
              <a:rPr lang="en-US" sz="1400"/>
              <a:t>there are either</a:t>
            </a:r>
          </a:p>
          <a:p>
            <a:r>
              <a:rPr lang="en-US" sz="1400"/>
              <a:t>some low and some</a:t>
            </a:r>
          </a:p>
          <a:p>
            <a:r>
              <a:rPr lang="en-US" sz="1400"/>
              <a:t>high biases, or when</a:t>
            </a:r>
          </a:p>
          <a:p>
            <a:r>
              <a:rPr lang="en-US" sz="1400"/>
              <a:t>the ensemble doesn’t</a:t>
            </a:r>
          </a:p>
          <a:p>
            <a:r>
              <a:rPr lang="en-US" sz="1400"/>
              <a:t>spread out enough.</a:t>
            </a:r>
          </a:p>
        </p:txBody>
      </p:sp>
      <p:sp>
        <p:nvSpPr>
          <p:cNvPr id="90121" name="Line 9"/>
          <p:cNvSpPr>
            <a:spLocks noChangeShapeType="1"/>
          </p:cNvSpPr>
          <p:nvPr/>
        </p:nvSpPr>
        <p:spPr bwMode="auto">
          <a:xfrm flipV="1">
            <a:off x="1828800" y="4495800"/>
            <a:ext cx="0" cy="304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2" name="Line 10"/>
          <p:cNvSpPr>
            <a:spLocks noChangeShapeType="1"/>
          </p:cNvSpPr>
          <p:nvPr/>
        </p:nvSpPr>
        <p:spPr bwMode="auto">
          <a:xfrm flipV="1">
            <a:off x="4800600" y="4495800"/>
            <a:ext cx="0" cy="304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3" name="Line 11"/>
          <p:cNvSpPr>
            <a:spLocks noChangeShapeType="1"/>
          </p:cNvSpPr>
          <p:nvPr/>
        </p:nvSpPr>
        <p:spPr bwMode="auto">
          <a:xfrm flipV="1">
            <a:off x="7772400" y="4495800"/>
            <a:ext cx="0" cy="304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4" name="Rectangle 12"/>
          <p:cNvSpPr>
            <a:spLocks noChangeArrowheads="1"/>
          </p:cNvSpPr>
          <p:nvPr/>
        </p:nvSpPr>
        <p:spPr bwMode="auto">
          <a:xfrm>
            <a:off x="228600" y="1295400"/>
            <a:ext cx="8763000" cy="336550"/>
          </a:xfrm>
          <a:prstGeom prst="rect">
            <a:avLst/>
          </a:prstGeom>
          <a:noFill/>
          <a:ln w="9525">
            <a:noFill/>
            <a:miter lim="800000"/>
            <a:headEnd/>
            <a:tailEnd/>
          </a:ln>
        </p:spPr>
        <p:txBody>
          <a:bodyPr>
            <a:prstTxWarp prst="textNoShape">
              <a:avLst/>
            </a:prstTxWarp>
            <a:spAutoFit/>
          </a:bodyPr>
          <a:lstStyle/>
          <a:p>
            <a:r>
              <a:rPr lang="en-US" sz="1600" dirty="0" smtClean="0"/>
              <a:t>With </a:t>
            </a:r>
            <a:r>
              <a:rPr lang="en-US" sz="1600" b="1" dirty="0"/>
              <a:t>lots of samples </a:t>
            </a:r>
            <a:r>
              <a:rPr lang="en-US" sz="1600" dirty="0"/>
              <a:t>from many </a:t>
            </a:r>
            <a:r>
              <a:rPr lang="en-US" sz="1600" dirty="0" smtClean="0"/>
              <a:t>situations, can </a:t>
            </a:r>
            <a:r>
              <a:rPr lang="en-US" sz="1600" dirty="0"/>
              <a:t>evaluate the characteristics of the ensemble.</a:t>
            </a:r>
            <a:endParaRPr lang="en-US" dirty="0"/>
          </a:p>
        </p:txBody>
      </p:sp>
      <p:sp>
        <p:nvSpPr>
          <p:cNvPr id="90125" name="Rectangle 13"/>
          <p:cNvSpPr>
            <a:spLocks noChangeArrowheads="1"/>
          </p:cNvSpPr>
          <p:nvPr/>
        </p:nvSpPr>
        <p:spPr bwMode="auto">
          <a:xfrm>
            <a:off x="7315200" y="6629400"/>
            <a:ext cx="1714500" cy="228600"/>
          </a:xfrm>
          <a:prstGeom prst="rect">
            <a:avLst/>
          </a:prstGeom>
          <a:noFill/>
          <a:ln w="9525">
            <a:noFill/>
            <a:miter lim="800000"/>
            <a:headEnd/>
            <a:tailEnd/>
          </a:ln>
        </p:spPr>
        <p:txBody>
          <a:bodyPr wrap="none">
            <a:prstTxWarp prst="textNoShape">
              <a:avLst/>
            </a:prstTxWarp>
            <a:spAutoFit/>
          </a:bodyPr>
          <a:lstStyle/>
          <a:p>
            <a:r>
              <a:rPr lang="en-US" sz="900"/>
              <a:t>ref: Hamill, </a:t>
            </a:r>
            <a:r>
              <a:rPr lang="en-US" sz="900" i="1"/>
              <a:t>MWR</a:t>
            </a:r>
            <a:r>
              <a:rPr lang="en-US" sz="900"/>
              <a:t>, March 2001</a:t>
            </a:r>
            <a:endParaRPr lang="en-US" sz="1800"/>
          </a:p>
        </p:txBody>
      </p:sp>
      <p:sp>
        <p:nvSpPr>
          <p:cNvPr id="16" name="Slide Number Placeholder 15"/>
          <p:cNvSpPr>
            <a:spLocks noGrp="1"/>
          </p:cNvSpPr>
          <p:nvPr>
            <p:ph type="sldNum" sz="quarter" idx="12"/>
          </p:nvPr>
        </p:nvSpPr>
        <p:spPr/>
        <p:txBody>
          <a:bodyPr/>
          <a:lstStyle/>
          <a:p>
            <a:fld id="{9ED718A1-D9DE-254A-BEB9-8E314E6B1095}"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457200"/>
            <a:ext cx="7772400" cy="762000"/>
          </a:xfrm>
        </p:spPr>
        <p:txBody>
          <a:bodyPr/>
          <a:lstStyle/>
          <a:p>
            <a:r>
              <a:rPr lang="en-US" dirty="0"/>
              <a:t>Method of</a:t>
            </a:r>
            <a:r>
              <a:rPr lang="en-US" dirty="0" smtClean="0"/>
              <a:t> calculation </a:t>
            </a:r>
            <a:r>
              <a:rPr lang="en-US" dirty="0"/>
              <a:t>of ROC:</a:t>
            </a:r>
            <a:r>
              <a:rPr lang="en-US" dirty="0" smtClean="0"/>
              <a:t/>
            </a:r>
            <a:br>
              <a:rPr lang="en-US" dirty="0" smtClean="0"/>
            </a:br>
            <a:r>
              <a:rPr lang="en-US" dirty="0" smtClean="0"/>
              <a:t>part </a:t>
            </a:r>
            <a:r>
              <a:rPr lang="en-US" dirty="0"/>
              <a:t>3</a:t>
            </a:r>
          </a:p>
        </p:txBody>
      </p:sp>
      <p:graphicFrame>
        <p:nvGraphicFramePr>
          <p:cNvPr id="209097" name="Group 201"/>
          <p:cNvGraphicFramePr>
            <a:graphicFrameLocks noGrp="1"/>
          </p:cNvGraphicFramePr>
          <p:nvPr/>
        </p:nvGraphicFramePr>
        <p:xfrm>
          <a:off x="3352800" y="4419600"/>
          <a:ext cx="1219200" cy="1036320"/>
        </p:xfrm>
        <a:graphic>
          <a:graphicData uri="http://schemas.openxmlformats.org/drawingml/2006/table">
            <a:tbl>
              <a:tblPr/>
              <a:tblGrid>
                <a:gridCol w="228600"/>
                <a:gridCol w="457200"/>
                <a:gridCol w="533400"/>
              </a:tblGrid>
              <a:tr h="146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128"/>
                          <a:cs typeface="ＭＳ Ｐゴシック" charset="-128"/>
                        </a:rPr>
                        <a:t>4020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128"/>
                          <a:cs typeface="ＭＳ Ｐゴシック" charset="-128"/>
                        </a:rPr>
                        <a:t>561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128"/>
                          <a:cs typeface="ＭＳ Ｐゴシック" charset="-128"/>
                        </a:rPr>
                        <a:t>2707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128"/>
                          <a:cs typeface="ＭＳ Ｐゴシック" charset="-128"/>
                        </a:rPr>
                        <a:t>72712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944" name="Rectangle 48"/>
          <p:cNvSpPr>
            <a:spLocks noChangeArrowheads="1"/>
          </p:cNvSpPr>
          <p:nvPr/>
        </p:nvSpPr>
        <p:spPr bwMode="auto">
          <a:xfrm>
            <a:off x="685800" y="41148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8945" name="Rectangle 49"/>
          <p:cNvSpPr>
            <a:spLocks noChangeArrowheads="1"/>
          </p:cNvSpPr>
          <p:nvPr/>
        </p:nvSpPr>
        <p:spPr bwMode="auto">
          <a:xfrm rot="-5400000">
            <a:off x="-54768" y="472519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sp>
        <p:nvSpPr>
          <p:cNvPr id="208946" name="Rectangle 50"/>
          <p:cNvSpPr>
            <a:spLocks noChangeArrowheads="1"/>
          </p:cNvSpPr>
          <p:nvPr/>
        </p:nvSpPr>
        <p:spPr bwMode="auto">
          <a:xfrm>
            <a:off x="1295400" y="1676400"/>
            <a:ext cx="7121525" cy="641350"/>
          </a:xfrm>
          <a:prstGeom prst="rect">
            <a:avLst/>
          </a:prstGeom>
          <a:noFill/>
          <a:ln w="9525">
            <a:noFill/>
            <a:miter lim="800000"/>
            <a:headEnd/>
            <a:tailEnd/>
          </a:ln>
        </p:spPr>
        <p:txBody>
          <a:bodyPr wrap="none">
            <a:prstTxWarp prst="textNoShape">
              <a:avLst/>
            </a:prstTxWarp>
            <a:spAutoFit/>
          </a:bodyPr>
          <a:lstStyle/>
          <a:p>
            <a:pPr marL="457200" indent="-457200">
              <a:buFont typeface="Arial" charset="0"/>
              <a:buNone/>
            </a:pPr>
            <a:r>
              <a:rPr lang="en-US" sz="1800"/>
              <a:t>(3)  Get hit rate and false alarm rate for each from contingency table </a:t>
            </a:r>
          </a:p>
          <a:p>
            <a:pPr marL="457200" indent="-457200">
              <a:buFont typeface="Arial" charset="0"/>
              <a:buNone/>
            </a:pPr>
            <a:r>
              <a:rPr lang="en-US" sz="1800"/>
              <a:t>for each sorted ensemble member.</a:t>
            </a:r>
          </a:p>
        </p:txBody>
      </p:sp>
      <p:sp>
        <p:nvSpPr>
          <p:cNvPr id="208967" name="Rectangle 71"/>
          <p:cNvSpPr>
            <a:spLocks noChangeArrowheads="1"/>
          </p:cNvSpPr>
          <p:nvPr/>
        </p:nvSpPr>
        <p:spPr bwMode="auto">
          <a:xfrm>
            <a:off x="2209800" y="41148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8968" name="Rectangle 72"/>
          <p:cNvSpPr>
            <a:spLocks noChangeArrowheads="1"/>
          </p:cNvSpPr>
          <p:nvPr/>
        </p:nvSpPr>
        <p:spPr bwMode="auto">
          <a:xfrm rot="-5400000">
            <a:off x="1469232" y="473154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sp>
        <p:nvSpPr>
          <p:cNvPr id="208987" name="Rectangle 91"/>
          <p:cNvSpPr>
            <a:spLocks noChangeArrowheads="1"/>
          </p:cNvSpPr>
          <p:nvPr/>
        </p:nvSpPr>
        <p:spPr bwMode="auto">
          <a:xfrm>
            <a:off x="3657600" y="41148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8988" name="Rectangle 92"/>
          <p:cNvSpPr>
            <a:spLocks noChangeArrowheads="1"/>
          </p:cNvSpPr>
          <p:nvPr/>
        </p:nvSpPr>
        <p:spPr bwMode="auto">
          <a:xfrm rot="-5400000">
            <a:off x="2917032" y="473154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sp>
        <p:nvSpPr>
          <p:cNvPr id="209007" name="Rectangle 111"/>
          <p:cNvSpPr>
            <a:spLocks noChangeArrowheads="1"/>
          </p:cNvSpPr>
          <p:nvPr/>
        </p:nvSpPr>
        <p:spPr bwMode="auto">
          <a:xfrm>
            <a:off x="5105400" y="41148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9008" name="Rectangle 112"/>
          <p:cNvSpPr>
            <a:spLocks noChangeArrowheads="1"/>
          </p:cNvSpPr>
          <p:nvPr/>
        </p:nvSpPr>
        <p:spPr bwMode="auto">
          <a:xfrm rot="-5400000">
            <a:off x="4364832" y="473154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sp>
        <p:nvSpPr>
          <p:cNvPr id="209027" name="Rectangle 131"/>
          <p:cNvSpPr>
            <a:spLocks noChangeArrowheads="1"/>
          </p:cNvSpPr>
          <p:nvPr/>
        </p:nvSpPr>
        <p:spPr bwMode="auto">
          <a:xfrm>
            <a:off x="6553200" y="41148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9028" name="Rectangle 132"/>
          <p:cNvSpPr>
            <a:spLocks noChangeArrowheads="1"/>
          </p:cNvSpPr>
          <p:nvPr/>
        </p:nvSpPr>
        <p:spPr bwMode="auto">
          <a:xfrm rot="-5400000">
            <a:off x="5761038" y="4729162"/>
            <a:ext cx="762000" cy="244475"/>
          </a:xfrm>
          <a:prstGeom prst="rect">
            <a:avLst/>
          </a:prstGeom>
          <a:noFill/>
          <a:ln w="9525">
            <a:noFill/>
            <a:miter lim="800000"/>
            <a:headEnd/>
            <a:tailEnd/>
          </a:ln>
        </p:spPr>
        <p:txBody>
          <a:bodyPr>
            <a:prstTxWarp prst="textNoShape">
              <a:avLst/>
            </a:prstTxWarp>
            <a:spAutoFit/>
          </a:bodyPr>
          <a:lstStyle/>
          <a:p>
            <a:r>
              <a:rPr lang="en-US" sz="1000"/>
              <a:t>Fcst ≥ T?</a:t>
            </a:r>
          </a:p>
        </p:txBody>
      </p:sp>
      <p:sp>
        <p:nvSpPr>
          <p:cNvPr id="209047" name="Rectangle 151"/>
          <p:cNvSpPr>
            <a:spLocks noChangeArrowheads="1"/>
          </p:cNvSpPr>
          <p:nvPr/>
        </p:nvSpPr>
        <p:spPr bwMode="auto">
          <a:xfrm>
            <a:off x="8001000" y="41148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9048" name="Rectangle 152"/>
          <p:cNvSpPr>
            <a:spLocks noChangeArrowheads="1"/>
          </p:cNvSpPr>
          <p:nvPr/>
        </p:nvSpPr>
        <p:spPr bwMode="auto">
          <a:xfrm rot="-5400000">
            <a:off x="7260432" y="473154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graphicFrame>
        <p:nvGraphicFramePr>
          <p:cNvPr id="209056" name="Group 160"/>
          <p:cNvGraphicFramePr>
            <a:graphicFrameLocks noGrp="1"/>
          </p:cNvGraphicFramePr>
          <p:nvPr/>
        </p:nvGraphicFramePr>
        <p:xfrm>
          <a:off x="1752600" y="2641600"/>
          <a:ext cx="990600" cy="731520"/>
        </p:xfrm>
        <a:graphic>
          <a:graphicData uri="http://schemas.openxmlformats.org/drawingml/2006/table">
            <a:tbl>
              <a:tblPr/>
              <a:tblGrid>
                <a:gridCol w="304800"/>
                <a:gridCol w="355600"/>
                <a:gridCol w="330200"/>
              </a:tblGrid>
              <a:tr h="23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9074" name="Rectangle 178"/>
          <p:cNvSpPr>
            <a:spLocks noChangeArrowheads="1"/>
          </p:cNvSpPr>
          <p:nvPr/>
        </p:nvSpPr>
        <p:spPr bwMode="auto">
          <a:xfrm>
            <a:off x="1981200" y="2362200"/>
            <a:ext cx="704850" cy="244475"/>
          </a:xfrm>
          <a:prstGeom prst="rect">
            <a:avLst/>
          </a:prstGeom>
          <a:noFill/>
          <a:ln w="9525">
            <a:noFill/>
            <a:miter lim="800000"/>
            <a:headEnd/>
            <a:tailEnd/>
          </a:ln>
        </p:spPr>
        <p:txBody>
          <a:bodyPr wrap="none">
            <a:prstTxWarp prst="textNoShape">
              <a:avLst/>
            </a:prstTxWarp>
            <a:spAutoFit/>
          </a:bodyPr>
          <a:lstStyle/>
          <a:p>
            <a:r>
              <a:rPr lang="en-US" sz="1000"/>
              <a:t>Obs ≥ T?</a:t>
            </a:r>
          </a:p>
        </p:txBody>
      </p:sp>
      <p:sp>
        <p:nvSpPr>
          <p:cNvPr id="209075" name="Rectangle 179"/>
          <p:cNvSpPr>
            <a:spLocks noChangeArrowheads="1"/>
          </p:cNvSpPr>
          <p:nvPr/>
        </p:nvSpPr>
        <p:spPr bwMode="auto">
          <a:xfrm rot="-5400000">
            <a:off x="1240632" y="2972594"/>
            <a:ext cx="712787" cy="244475"/>
          </a:xfrm>
          <a:prstGeom prst="rect">
            <a:avLst/>
          </a:prstGeom>
          <a:noFill/>
          <a:ln w="9525">
            <a:noFill/>
            <a:miter lim="800000"/>
            <a:headEnd/>
            <a:tailEnd/>
          </a:ln>
        </p:spPr>
        <p:txBody>
          <a:bodyPr wrap="none">
            <a:prstTxWarp prst="textNoShape">
              <a:avLst/>
            </a:prstTxWarp>
            <a:spAutoFit/>
          </a:bodyPr>
          <a:lstStyle/>
          <a:p>
            <a:r>
              <a:rPr lang="en-US" sz="1000"/>
              <a:t>Fcst ≥ T?</a:t>
            </a:r>
          </a:p>
        </p:txBody>
      </p:sp>
      <p:sp>
        <p:nvSpPr>
          <p:cNvPr id="209076" name="Rectangle 180"/>
          <p:cNvSpPr>
            <a:spLocks noChangeArrowheads="1"/>
          </p:cNvSpPr>
          <p:nvPr/>
        </p:nvSpPr>
        <p:spPr bwMode="auto">
          <a:xfrm>
            <a:off x="3541713" y="2619375"/>
            <a:ext cx="4994275" cy="457200"/>
          </a:xfrm>
          <a:prstGeom prst="rect">
            <a:avLst/>
          </a:prstGeom>
          <a:noFill/>
          <a:ln w="9525">
            <a:noFill/>
            <a:miter lim="800000"/>
            <a:headEnd/>
            <a:tailEnd/>
          </a:ln>
        </p:spPr>
        <p:txBody>
          <a:bodyPr wrap="none">
            <a:prstTxWarp prst="textNoShape">
              <a:avLst/>
            </a:prstTxWarp>
            <a:spAutoFit/>
          </a:bodyPr>
          <a:lstStyle/>
          <a:p>
            <a:r>
              <a:rPr lang="en-US" dirty="0"/>
              <a:t>HR = H / (H+M)      FAR = F / (F+C)</a:t>
            </a:r>
          </a:p>
        </p:txBody>
      </p:sp>
      <p:sp>
        <p:nvSpPr>
          <p:cNvPr id="209077" name="Rectangle 181"/>
          <p:cNvSpPr>
            <a:spLocks noChangeArrowheads="1"/>
          </p:cNvSpPr>
          <p:nvPr/>
        </p:nvSpPr>
        <p:spPr bwMode="auto">
          <a:xfrm>
            <a:off x="457200" y="3657600"/>
            <a:ext cx="869950" cy="457200"/>
          </a:xfrm>
          <a:prstGeom prst="rect">
            <a:avLst/>
          </a:prstGeom>
          <a:noFill/>
          <a:ln w="9525">
            <a:noFill/>
            <a:miter lim="800000"/>
            <a:headEnd/>
            <a:tailEnd/>
          </a:ln>
        </p:spPr>
        <p:txBody>
          <a:bodyPr wrap="none">
            <a:prstTxWarp prst="textNoShape">
              <a:avLst/>
            </a:prstTxWarp>
            <a:spAutoFit/>
          </a:bodyPr>
          <a:lstStyle/>
          <a:p>
            <a:r>
              <a:rPr lang="en-US" sz="1200"/>
              <a:t>Sorted </a:t>
            </a:r>
          </a:p>
          <a:p>
            <a:r>
              <a:rPr lang="en-US" sz="1200"/>
              <a:t>Member 1</a:t>
            </a:r>
            <a:endParaRPr lang="en-US"/>
          </a:p>
        </p:txBody>
      </p:sp>
      <p:sp>
        <p:nvSpPr>
          <p:cNvPr id="209078" name="Rectangle 182"/>
          <p:cNvSpPr>
            <a:spLocks noChangeArrowheads="1"/>
          </p:cNvSpPr>
          <p:nvPr/>
        </p:nvSpPr>
        <p:spPr bwMode="auto">
          <a:xfrm>
            <a:off x="1981200" y="3657600"/>
            <a:ext cx="869950" cy="457200"/>
          </a:xfrm>
          <a:prstGeom prst="rect">
            <a:avLst/>
          </a:prstGeom>
          <a:noFill/>
          <a:ln w="9525">
            <a:noFill/>
            <a:miter lim="800000"/>
            <a:headEnd/>
            <a:tailEnd/>
          </a:ln>
        </p:spPr>
        <p:txBody>
          <a:bodyPr wrap="none">
            <a:prstTxWarp prst="textNoShape">
              <a:avLst/>
            </a:prstTxWarp>
            <a:spAutoFit/>
          </a:bodyPr>
          <a:lstStyle/>
          <a:p>
            <a:r>
              <a:rPr lang="en-US" sz="1200"/>
              <a:t>Sorted </a:t>
            </a:r>
          </a:p>
          <a:p>
            <a:r>
              <a:rPr lang="en-US" sz="1200"/>
              <a:t>Member 2</a:t>
            </a:r>
          </a:p>
        </p:txBody>
      </p:sp>
      <p:sp>
        <p:nvSpPr>
          <p:cNvPr id="209081" name="Rectangle 185"/>
          <p:cNvSpPr>
            <a:spLocks noChangeArrowheads="1"/>
          </p:cNvSpPr>
          <p:nvPr/>
        </p:nvSpPr>
        <p:spPr bwMode="auto">
          <a:xfrm>
            <a:off x="3429000" y="3657600"/>
            <a:ext cx="869950" cy="457200"/>
          </a:xfrm>
          <a:prstGeom prst="rect">
            <a:avLst/>
          </a:prstGeom>
          <a:noFill/>
          <a:ln w="9525">
            <a:noFill/>
            <a:miter lim="800000"/>
            <a:headEnd/>
            <a:tailEnd/>
          </a:ln>
        </p:spPr>
        <p:txBody>
          <a:bodyPr wrap="none">
            <a:prstTxWarp prst="textNoShape">
              <a:avLst/>
            </a:prstTxWarp>
            <a:spAutoFit/>
          </a:bodyPr>
          <a:lstStyle/>
          <a:p>
            <a:r>
              <a:rPr lang="en-US" sz="1200"/>
              <a:t>Sorted </a:t>
            </a:r>
          </a:p>
          <a:p>
            <a:r>
              <a:rPr lang="en-US" sz="1200"/>
              <a:t>Member 3</a:t>
            </a:r>
          </a:p>
        </p:txBody>
      </p:sp>
      <p:sp>
        <p:nvSpPr>
          <p:cNvPr id="209082" name="Rectangle 186"/>
          <p:cNvSpPr>
            <a:spLocks noChangeArrowheads="1"/>
          </p:cNvSpPr>
          <p:nvPr/>
        </p:nvSpPr>
        <p:spPr bwMode="auto">
          <a:xfrm>
            <a:off x="4876800" y="3657600"/>
            <a:ext cx="869950" cy="457200"/>
          </a:xfrm>
          <a:prstGeom prst="rect">
            <a:avLst/>
          </a:prstGeom>
          <a:noFill/>
          <a:ln w="9525">
            <a:noFill/>
            <a:miter lim="800000"/>
            <a:headEnd/>
            <a:tailEnd/>
          </a:ln>
        </p:spPr>
        <p:txBody>
          <a:bodyPr wrap="none">
            <a:prstTxWarp prst="textNoShape">
              <a:avLst/>
            </a:prstTxWarp>
            <a:spAutoFit/>
          </a:bodyPr>
          <a:lstStyle/>
          <a:p>
            <a:r>
              <a:rPr lang="en-US" sz="1200"/>
              <a:t>Sorted </a:t>
            </a:r>
          </a:p>
          <a:p>
            <a:r>
              <a:rPr lang="en-US" sz="1200"/>
              <a:t>Member 4</a:t>
            </a:r>
          </a:p>
        </p:txBody>
      </p:sp>
      <p:sp>
        <p:nvSpPr>
          <p:cNvPr id="209083" name="Rectangle 187"/>
          <p:cNvSpPr>
            <a:spLocks noChangeArrowheads="1"/>
          </p:cNvSpPr>
          <p:nvPr/>
        </p:nvSpPr>
        <p:spPr bwMode="auto">
          <a:xfrm>
            <a:off x="6324600" y="3657600"/>
            <a:ext cx="869950" cy="457200"/>
          </a:xfrm>
          <a:prstGeom prst="rect">
            <a:avLst/>
          </a:prstGeom>
          <a:noFill/>
          <a:ln w="9525">
            <a:noFill/>
            <a:miter lim="800000"/>
            <a:headEnd/>
            <a:tailEnd/>
          </a:ln>
        </p:spPr>
        <p:txBody>
          <a:bodyPr wrap="none">
            <a:prstTxWarp prst="textNoShape">
              <a:avLst/>
            </a:prstTxWarp>
            <a:spAutoFit/>
          </a:bodyPr>
          <a:lstStyle/>
          <a:p>
            <a:r>
              <a:rPr lang="en-US" sz="1200"/>
              <a:t>Sorted </a:t>
            </a:r>
          </a:p>
          <a:p>
            <a:r>
              <a:rPr lang="en-US" sz="1200"/>
              <a:t>Member 5</a:t>
            </a:r>
          </a:p>
        </p:txBody>
      </p:sp>
      <p:sp>
        <p:nvSpPr>
          <p:cNvPr id="209084" name="Rectangle 188"/>
          <p:cNvSpPr>
            <a:spLocks noChangeArrowheads="1"/>
          </p:cNvSpPr>
          <p:nvPr/>
        </p:nvSpPr>
        <p:spPr bwMode="auto">
          <a:xfrm>
            <a:off x="7772400" y="3657600"/>
            <a:ext cx="869950" cy="457200"/>
          </a:xfrm>
          <a:prstGeom prst="rect">
            <a:avLst/>
          </a:prstGeom>
          <a:noFill/>
          <a:ln w="9525">
            <a:noFill/>
            <a:miter lim="800000"/>
            <a:headEnd/>
            <a:tailEnd/>
          </a:ln>
        </p:spPr>
        <p:txBody>
          <a:bodyPr wrap="none">
            <a:prstTxWarp prst="textNoShape">
              <a:avLst/>
            </a:prstTxWarp>
            <a:spAutoFit/>
          </a:bodyPr>
          <a:lstStyle/>
          <a:p>
            <a:r>
              <a:rPr lang="en-US" sz="1200"/>
              <a:t>Sorted </a:t>
            </a:r>
          </a:p>
          <a:p>
            <a:r>
              <a:rPr lang="en-US" sz="1200"/>
              <a:t>Member 6</a:t>
            </a:r>
          </a:p>
        </p:txBody>
      </p:sp>
      <p:graphicFrame>
        <p:nvGraphicFramePr>
          <p:cNvPr id="209099" name="Group 203"/>
          <p:cNvGraphicFramePr>
            <a:graphicFrameLocks noGrp="1"/>
          </p:cNvGraphicFramePr>
          <p:nvPr/>
        </p:nvGraphicFramePr>
        <p:xfrm>
          <a:off x="381000" y="4419600"/>
          <a:ext cx="1219200" cy="1036320"/>
        </p:xfrm>
        <a:graphic>
          <a:graphicData uri="http://schemas.openxmlformats.org/drawingml/2006/table">
            <a:tbl>
              <a:tblPr/>
              <a:tblGrid>
                <a:gridCol w="228600"/>
                <a:gridCol w="457200"/>
                <a:gridCol w="533400"/>
              </a:tblGrid>
              <a:tr h="146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128"/>
                          <a:cs typeface="ＭＳ Ｐゴシック" charset="-128"/>
                        </a:rPr>
                        <a:t>1106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128"/>
                          <a:cs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128"/>
                          <a:cs typeface="ＭＳ Ｐゴシック"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128"/>
                          <a:cs typeface="ＭＳ Ｐゴシック" charset="-128"/>
                        </a:rPr>
                        <a:t>5651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128"/>
                          <a:cs typeface="ＭＳ Ｐゴシック" charset="-128"/>
                        </a:rPr>
                        <a:t>73270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9198" name="Group 302"/>
          <p:cNvGraphicFramePr>
            <a:graphicFrameLocks noGrp="1"/>
          </p:cNvGraphicFramePr>
          <p:nvPr/>
        </p:nvGraphicFramePr>
        <p:xfrm>
          <a:off x="4800600" y="4419600"/>
          <a:ext cx="1219200" cy="1036320"/>
        </p:xfrm>
        <a:graphic>
          <a:graphicData uri="http://schemas.openxmlformats.org/drawingml/2006/table">
            <a:tbl>
              <a:tblPr/>
              <a:tblGrid>
                <a:gridCol w="228600"/>
                <a:gridCol w="457200"/>
                <a:gridCol w="533400"/>
              </a:tblGrid>
              <a:tr h="1460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4692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1270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72003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9135" name="Group 239"/>
          <p:cNvGraphicFramePr>
            <a:graphicFrameLocks noGrp="1"/>
          </p:cNvGraphicFramePr>
          <p:nvPr/>
        </p:nvGraphicFramePr>
        <p:xfrm>
          <a:off x="1905000" y="4419600"/>
          <a:ext cx="1219200" cy="1036320"/>
        </p:xfrm>
        <a:graphic>
          <a:graphicData uri="http://schemas.openxmlformats.org/drawingml/2006/table">
            <a:tbl>
              <a:tblPr/>
              <a:tblGrid>
                <a:gridCol w="228600"/>
                <a:gridCol w="457200"/>
                <a:gridCol w="533400"/>
              </a:tblGrid>
              <a:tr h="1460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3097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3630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73097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9159" name="Group 263"/>
          <p:cNvGraphicFramePr>
            <a:graphicFrameLocks noGrp="1"/>
          </p:cNvGraphicFramePr>
          <p:nvPr/>
        </p:nvGraphicFramePr>
        <p:xfrm>
          <a:off x="6248400" y="4419600"/>
          <a:ext cx="1219200" cy="1036320"/>
        </p:xfrm>
        <a:graphic>
          <a:graphicData uri="http://schemas.openxmlformats.org/drawingml/2006/table">
            <a:tbl>
              <a:tblPr/>
              <a:tblGrid>
                <a:gridCol w="228600"/>
                <a:gridCol w="457200"/>
                <a:gridCol w="533400"/>
              </a:tblGrid>
              <a:tr h="1460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5297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2655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1430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70618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9196" name="Group 300"/>
          <p:cNvGraphicFramePr>
            <a:graphicFrameLocks noGrp="1"/>
          </p:cNvGraphicFramePr>
          <p:nvPr/>
        </p:nvGraphicFramePr>
        <p:xfrm>
          <a:off x="7696200" y="4419600"/>
          <a:ext cx="1295400" cy="1036320"/>
        </p:xfrm>
        <a:graphic>
          <a:graphicData uri="http://schemas.openxmlformats.org/drawingml/2006/table">
            <a:tbl>
              <a:tblPr/>
              <a:tblGrid>
                <a:gridCol w="242888"/>
                <a:gridCol w="519112"/>
                <a:gridCol w="533400"/>
              </a:tblGrid>
              <a:tr h="1460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6603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44895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28378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9199" name="Line 303"/>
          <p:cNvSpPr>
            <a:spLocks noChangeShapeType="1"/>
          </p:cNvSpPr>
          <p:nvPr/>
        </p:nvSpPr>
        <p:spPr bwMode="auto">
          <a:xfrm>
            <a:off x="990600" y="52578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9200" name="Line 304"/>
          <p:cNvSpPr>
            <a:spLocks noChangeShapeType="1"/>
          </p:cNvSpPr>
          <p:nvPr/>
        </p:nvSpPr>
        <p:spPr bwMode="auto">
          <a:xfrm>
            <a:off x="8382000" y="52578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9201" name="Line 305"/>
          <p:cNvSpPr>
            <a:spLocks noChangeShapeType="1"/>
          </p:cNvSpPr>
          <p:nvPr/>
        </p:nvSpPr>
        <p:spPr bwMode="auto">
          <a:xfrm>
            <a:off x="6858000" y="52578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9202" name="Line 306"/>
          <p:cNvSpPr>
            <a:spLocks noChangeShapeType="1"/>
          </p:cNvSpPr>
          <p:nvPr/>
        </p:nvSpPr>
        <p:spPr bwMode="auto">
          <a:xfrm>
            <a:off x="5410200" y="52578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9203" name="Line 307"/>
          <p:cNvSpPr>
            <a:spLocks noChangeShapeType="1"/>
          </p:cNvSpPr>
          <p:nvPr/>
        </p:nvSpPr>
        <p:spPr bwMode="auto">
          <a:xfrm>
            <a:off x="3962400" y="52578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9204" name="Line 308"/>
          <p:cNvSpPr>
            <a:spLocks noChangeShapeType="1"/>
          </p:cNvSpPr>
          <p:nvPr/>
        </p:nvSpPr>
        <p:spPr bwMode="auto">
          <a:xfrm>
            <a:off x="2514600" y="52578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9205" name="Rectangle 309"/>
          <p:cNvSpPr>
            <a:spLocks noChangeArrowheads="1"/>
          </p:cNvSpPr>
          <p:nvPr/>
        </p:nvSpPr>
        <p:spPr bwMode="auto">
          <a:xfrm>
            <a:off x="457200" y="55626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0.163</a:t>
            </a:r>
          </a:p>
          <a:p>
            <a:r>
              <a:rPr lang="en-US" sz="1400">
                <a:solidFill>
                  <a:srgbClr val="0080FF"/>
                </a:solidFill>
              </a:rPr>
              <a:t>FAR = 0.000</a:t>
            </a:r>
            <a:endParaRPr lang="en-US"/>
          </a:p>
        </p:txBody>
      </p:sp>
      <p:sp>
        <p:nvSpPr>
          <p:cNvPr id="209206" name="Rectangle 310"/>
          <p:cNvSpPr>
            <a:spLocks noChangeArrowheads="1"/>
          </p:cNvSpPr>
          <p:nvPr/>
        </p:nvSpPr>
        <p:spPr bwMode="auto">
          <a:xfrm>
            <a:off x="1905000" y="55626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0.504</a:t>
            </a:r>
          </a:p>
          <a:p>
            <a:r>
              <a:rPr lang="en-US" sz="1400">
                <a:solidFill>
                  <a:srgbClr val="0080FF"/>
                </a:solidFill>
              </a:rPr>
              <a:t>FAR = 0.002</a:t>
            </a:r>
            <a:endParaRPr lang="en-US">
              <a:solidFill>
                <a:srgbClr val="0080FF"/>
              </a:solidFill>
            </a:endParaRPr>
          </a:p>
        </p:txBody>
      </p:sp>
      <p:sp>
        <p:nvSpPr>
          <p:cNvPr id="209207" name="Rectangle 311"/>
          <p:cNvSpPr>
            <a:spLocks noChangeArrowheads="1"/>
          </p:cNvSpPr>
          <p:nvPr/>
        </p:nvSpPr>
        <p:spPr bwMode="auto">
          <a:xfrm>
            <a:off x="3352800" y="55626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0.597</a:t>
            </a:r>
          </a:p>
          <a:p>
            <a:r>
              <a:rPr lang="en-US" sz="1400">
                <a:solidFill>
                  <a:srgbClr val="0080FF"/>
                </a:solidFill>
              </a:rPr>
              <a:t>FAR = 0.007</a:t>
            </a:r>
            <a:endParaRPr lang="en-US"/>
          </a:p>
        </p:txBody>
      </p:sp>
      <p:sp>
        <p:nvSpPr>
          <p:cNvPr id="209208" name="Rectangle 312"/>
          <p:cNvSpPr>
            <a:spLocks noChangeArrowheads="1"/>
          </p:cNvSpPr>
          <p:nvPr/>
        </p:nvSpPr>
        <p:spPr bwMode="auto">
          <a:xfrm>
            <a:off x="4800600" y="55626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0.697</a:t>
            </a:r>
            <a:endParaRPr lang="en-US" sz="1400"/>
          </a:p>
          <a:p>
            <a:r>
              <a:rPr lang="en-US" sz="1400">
                <a:solidFill>
                  <a:srgbClr val="0080FF"/>
                </a:solidFill>
              </a:rPr>
              <a:t>FAR = 0.017</a:t>
            </a:r>
            <a:endParaRPr lang="en-US"/>
          </a:p>
        </p:txBody>
      </p:sp>
      <p:sp>
        <p:nvSpPr>
          <p:cNvPr id="209209" name="Rectangle 313"/>
          <p:cNvSpPr>
            <a:spLocks noChangeArrowheads="1"/>
          </p:cNvSpPr>
          <p:nvPr/>
        </p:nvSpPr>
        <p:spPr bwMode="auto">
          <a:xfrm>
            <a:off x="6324600" y="55626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0.787</a:t>
            </a:r>
            <a:endParaRPr lang="en-US" sz="1400"/>
          </a:p>
          <a:p>
            <a:r>
              <a:rPr lang="en-US" sz="1400">
                <a:solidFill>
                  <a:srgbClr val="0080FF"/>
                </a:solidFill>
              </a:rPr>
              <a:t>FAR = 0.036</a:t>
            </a:r>
            <a:endParaRPr lang="en-US">
              <a:solidFill>
                <a:srgbClr val="0080FF"/>
              </a:solidFill>
            </a:endParaRPr>
          </a:p>
        </p:txBody>
      </p:sp>
      <p:sp>
        <p:nvSpPr>
          <p:cNvPr id="209210" name="Rectangle 314"/>
          <p:cNvSpPr>
            <a:spLocks noChangeArrowheads="1"/>
          </p:cNvSpPr>
          <p:nvPr/>
        </p:nvSpPr>
        <p:spPr bwMode="auto">
          <a:xfrm>
            <a:off x="7696200" y="55626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0.981</a:t>
            </a:r>
          </a:p>
          <a:p>
            <a:r>
              <a:rPr lang="en-US" sz="1400">
                <a:solidFill>
                  <a:srgbClr val="0080FF"/>
                </a:solidFill>
              </a:rPr>
              <a:t>FAR = 0.612</a:t>
            </a:r>
            <a:endParaRPr lang="en-US"/>
          </a:p>
        </p:txBody>
      </p:sp>
      <p:sp>
        <p:nvSpPr>
          <p:cNvPr id="165" name="Slide Number Placeholder 164"/>
          <p:cNvSpPr>
            <a:spLocks noGrp="1"/>
          </p:cNvSpPr>
          <p:nvPr>
            <p:ph type="sldNum" sz="quarter" idx="12"/>
          </p:nvPr>
        </p:nvSpPr>
        <p:spPr/>
        <p:txBody>
          <a:bodyPr/>
          <a:lstStyle/>
          <a:p>
            <a:fld id="{9ED718A1-D9DE-254A-BEB9-8E314E6B1095}"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457200"/>
            <a:ext cx="7772400" cy="762000"/>
          </a:xfrm>
        </p:spPr>
        <p:txBody>
          <a:bodyPr/>
          <a:lstStyle/>
          <a:p>
            <a:r>
              <a:rPr lang="en-US" dirty="0"/>
              <a:t>Method of</a:t>
            </a:r>
            <a:r>
              <a:rPr lang="en-US" dirty="0" smtClean="0"/>
              <a:t> calculation </a:t>
            </a:r>
            <a:r>
              <a:rPr lang="en-US" dirty="0"/>
              <a:t>of ROC:</a:t>
            </a:r>
            <a:r>
              <a:rPr lang="en-US" dirty="0" smtClean="0"/>
              <a:t/>
            </a:r>
            <a:br>
              <a:rPr lang="en-US" dirty="0" smtClean="0"/>
            </a:br>
            <a:r>
              <a:rPr lang="en-US" dirty="0" smtClean="0"/>
              <a:t>part </a:t>
            </a:r>
            <a:r>
              <a:rPr lang="en-US" dirty="0"/>
              <a:t>3</a:t>
            </a:r>
          </a:p>
        </p:txBody>
      </p:sp>
      <p:sp>
        <p:nvSpPr>
          <p:cNvPr id="216221" name="Rectangle 157"/>
          <p:cNvSpPr>
            <a:spLocks noChangeArrowheads="1"/>
          </p:cNvSpPr>
          <p:nvPr/>
        </p:nvSpPr>
        <p:spPr bwMode="auto">
          <a:xfrm>
            <a:off x="381000" y="20574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0.163</a:t>
            </a:r>
          </a:p>
          <a:p>
            <a:r>
              <a:rPr lang="en-US" sz="1400">
                <a:solidFill>
                  <a:srgbClr val="0080FF"/>
                </a:solidFill>
              </a:rPr>
              <a:t>FAR = 0.000</a:t>
            </a:r>
            <a:endParaRPr lang="en-US"/>
          </a:p>
        </p:txBody>
      </p:sp>
      <p:sp>
        <p:nvSpPr>
          <p:cNvPr id="216222" name="Rectangle 158"/>
          <p:cNvSpPr>
            <a:spLocks noChangeArrowheads="1"/>
          </p:cNvSpPr>
          <p:nvPr/>
        </p:nvSpPr>
        <p:spPr bwMode="auto">
          <a:xfrm>
            <a:off x="1828800" y="20574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0.504</a:t>
            </a:r>
          </a:p>
          <a:p>
            <a:r>
              <a:rPr lang="en-US" sz="1400">
                <a:solidFill>
                  <a:srgbClr val="0080FF"/>
                </a:solidFill>
              </a:rPr>
              <a:t>FAR = 0.002</a:t>
            </a:r>
            <a:endParaRPr lang="en-US"/>
          </a:p>
        </p:txBody>
      </p:sp>
      <p:sp>
        <p:nvSpPr>
          <p:cNvPr id="216223" name="Rectangle 159"/>
          <p:cNvSpPr>
            <a:spLocks noChangeArrowheads="1"/>
          </p:cNvSpPr>
          <p:nvPr/>
        </p:nvSpPr>
        <p:spPr bwMode="auto">
          <a:xfrm>
            <a:off x="3276600" y="20574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0.597</a:t>
            </a:r>
          </a:p>
          <a:p>
            <a:r>
              <a:rPr lang="en-US" sz="1400">
                <a:solidFill>
                  <a:srgbClr val="0080FF"/>
                </a:solidFill>
              </a:rPr>
              <a:t>FAR = 0.007</a:t>
            </a:r>
            <a:endParaRPr lang="en-US"/>
          </a:p>
        </p:txBody>
      </p:sp>
      <p:sp>
        <p:nvSpPr>
          <p:cNvPr id="216224" name="Rectangle 160"/>
          <p:cNvSpPr>
            <a:spLocks noChangeArrowheads="1"/>
          </p:cNvSpPr>
          <p:nvPr/>
        </p:nvSpPr>
        <p:spPr bwMode="auto">
          <a:xfrm>
            <a:off x="4724400" y="20574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0.697</a:t>
            </a:r>
            <a:endParaRPr lang="en-US" sz="1400"/>
          </a:p>
          <a:p>
            <a:r>
              <a:rPr lang="en-US" sz="1400">
                <a:solidFill>
                  <a:srgbClr val="0080FF"/>
                </a:solidFill>
              </a:rPr>
              <a:t>FAR = 0.017</a:t>
            </a:r>
            <a:endParaRPr lang="en-US"/>
          </a:p>
        </p:txBody>
      </p:sp>
      <p:sp>
        <p:nvSpPr>
          <p:cNvPr id="216225" name="Rectangle 161"/>
          <p:cNvSpPr>
            <a:spLocks noChangeArrowheads="1"/>
          </p:cNvSpPr>
          <p:nvPr/>
        </p:nvSpPr>
        <p:spPr bwMode="auto">
          <a:xfrm>
            <a:off x="6248400" y="20574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0.787</a:t>
            </a:r>
          </a:p>
          <a:p>
            <a:r>
              <a:rPr lang="en-US" sz="1400">
                <a:solidFill>
                  <a:srgbClr val="0080FF"/>
                </a:solidFill>
              </a:rPr>
              <a:t>FAR = 0.036</a:t>
            </a:r>
            <a:endParaRPr lang="en-US"/>
          </a:p>
        </p:txBody>
      </p:sp>
      <p:sp>
        <p:nvSpPr>
          <p:cNvPr id="216226" name="Rectangle 162"/>
          <p:cNvSpPr>
            <a:spLocks noChangeArrowheads="1"/>
          </p:cNvSpPr>
          <p:nvPr/>
        </p:nvSpPr>
        <p:spPr bwMode="auto">
          <a:xfrm>
            <a:off x="7620000" y="2057400"/>
            <a:ext cx="1187450" cy="517525"/>
          </a:xfrm>
          <a:prstGeom prst="rect">
            <a:avLst/>
          </a:prstGeom>
          <a:noFill/>
          <a:ln w="9525">
            <a:noFill/>
            <a:miter lim="800000"/>
            <a:headEnd/>
            <a:tailEnd/>
          </a:ln>
        </p:spPr>
        <p:txBody>
          <a:bodyPr wrap="none">
            <a:prstTxWarp prst="textNoShape">
              <a:avLst/>
            </a:prstTxWarp>
            <a:spAutoFit/>
          </a:bodyPr>
          <a:lstStyle/>
          <a:p>
            <a:r>
              <a:rPr lang="en-US" sz="1400">
                <a:solidFill>
                  <a:srgbClr val="FF0000"/>
                </a:solidFill>
              </a:rPr>
              <a:t>HR = 0.981</a:t>
            </a:r>
            <a:endParaRPr lang="en-US" sz="1400"/>
          </a:p>
          <a:p>
            <a:r>
              <a:rPr lang="en-US" sz="1400">
                <a:solidFill>
                  <a:srgbClr val="0080FF"/>
                </a:solidFill>
              </a:rPr>
              <a:t>FAR = 0.612</a:t>
            </a:r>
            <a:endParaRPr lang="en-US"/>
          </a:p>
        </p:txBody>
      </p:sp>
      <p:sp>
        <p:nvSpPr>
          <p:cNvPr id="216227" name="Rectangle 163"/>
          <p:cNvSpPr>
            <a:spLocks noChangeArrowheads="1"/>
          </p:cNvSpPr>
          <p:nvPr/>
        </p:nvSpPr>
        <p:spPr bwMode="auto">
          <a:xfrm>
            <a:off x="1828800" y="2895600"/>
            <a:ext cx="5092700" cy="730250"/>
          </a:xfrm>
          <a:prstGeom prst="rect">
            <a:avLst/>
          </a:prstGeom>
          <a:noFill/>
          <a:ln w="9525">
            <a:noFill/>
            <a:miter lim="800000"/>
            <a:headEnd/>
            <a:tailEnd/>
          </a:ln>
        </p:spPr>
        <p:txBody>
          <a:bodyPr wrap="none">
            <a:prstTxWarp prst="textNoShape">
              <a:avLst/>
            </a:prstTxWarp>
            <a:spAutoFit/>
          </a:bodyPr>
          <a:lstStyle/>
          <a:p>
            <a:r>
              <a:rPr lang="en-US" sz="1400"/>
              <a:t>HR = [0.000, </a:t>
            </a:r>
            <a:r>
              <a:rPr lang="en-US" sz="1400">
                <a:solidFill>
                  <a:srgbClr val="FF0000"/>
                </a:solidFill>
              </a:rPr>
              <a:t>0.163, 0.504, 0.597, 0.697, 0.787, 0.981,</a:t>
            </a:r>
            <a:r>
              <a:rPr lang="en-US" sz="1400"/>
              <a:t> 1.000]</a:t>
            </a:r>
          </a:p>
          <a:p>
            <a:endParaRPr lang="en-US" sz="1400"/>
          </a:p>
          <a:p>
            <a:r>
              <a:rPr lang="en-US" sz="1400"/>
              <a:t>FAR = [0.000, </a:t>
            </a:r>
            <a:r>
              <a:rPr lang="en-US" sz="1400">
                <a:solidFill>
                  <a:srgbClr val="0080FF"/>
                </a:solidFill>
              </a:rPr>
              <a:t>0.000, 0.002, 0.007, 0.017, 0.036, 0.612,</a:t>
            </a:r>
            <a:r>
              <a:rPr lang="en-US" sz="1400"/>
              <a:t> 1.000]</a:t>
            </a:r>
            <a:endParaRPr lang="en-US"/>
          </a:p>
        </p:txBody>
      </p:sp>
      <p:sp>
        <p:nvSpPr>
          <p:cNvPr id="216228" name="Rectangle 164"/>
          <p:cNvSpPr>
            <a:spLocks noChangeArrowheads="1"/>
          </p:cNvSpPr>
          <p:nvPr/>
        </p:nvSpPr>
        <p:spPr bwMode="auto">
          <a:xfrm>
            <a:off x="1143000" y="3886200"/>
            <a:ext cx="2182813" cy="1187450"/>
          </a:xfrm>
          <a:prstGeom prst="rect">
            <a:avLst/>
          </a:prstGeom>
          <a:noFill/>
          <a:ln w="9525">
            <a:noFill/>
            <a:miter lim="800000"/>
            <a:headEnd/>
            <a:tailEnd/>
          </a:ln>
        </p:spPr>
        <p:txBody>
          <a:bodyPr wrap="none">
            <a:prstTxWarp prst="textNoShape">
              <a:avLst/>
            </a:prstTxWarp>
            <a:spAutoFit/>
          </a:bodyPr>
          <a:lstStyle/>
          <a:p>
            <a:r>
              <a:rPr lang="en-US"/>
              <a:t>(4) Plot hit rate</a:t>
            </a:r>
          </a:p>
          <a:p>
            <a:r>
              <a:rPr lang="en-US"/>
              <a:t>vs. false alarm</a:t>
            </a:r>
          </a:p>
          <a:p>
            <a:r>
              <a:rPr lang="en-US"/>
              <a:t>rate</a:t>
            </a:r>
          </a:p>
        </p:txBody>
      </p:sp>
      <p:sp>
        <p:nvSpPr>
          <p:cNvPr id="216229" name="Line 165"/>
          <p:cNvSpPr>
            <a:spLocks noChangeShapeType="1"/>
          </p:cNvSpPr>
          <p:nvPr/>
        </p:nvSpPr>
        <p:spPr bwMode="auto">
          <a:xfrm>
            <a:off x="9144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16231" name="Line 167"/>
          <p:cNvSpPr>
            <a:spLocks noChangeShapeType="1"/>
          </p:cNvSpPr>
          <p:nvPr/>
        </p:nvSpPr>
        <p:spPr bwMode="auto">
          <a:xfrm>
            <a:off x="81534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16232" name="Line 168"/>
          <p:cNvSpPr>
            <a:spLocks noChangeShapeType="1"/>
          </p:cNvSpPr>
          <p:nvPr/>
        </p:nvSpPr>
        <p:spPr bwMode="auto">
          <a:xfrm>
            <a:off x="6781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16233" name="Line 169"/>
          <p:cNvSpPr>
            <a:spLocks noChangeShapeType="1"/>
          </p:cNvSpPr>
          <p:nvPr/>
        </p:nvSpPr>
        <p:spPr bwMode="auto">
          <a:xfrm>
            <a:off x="5257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16234" name="Line 170"/>
          <p:cNvSpPr>
            <a:spLocks noChangeShapeType="1"/>
          </p:cNvSpPr>
          <p:nvPr/>
        </p:nvSpPr>
        <p:spPr bwMode="auto">
          <a:xfrm>
            <a:off x="38862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16235" name="Line 171"/>
          <p:cNvSpPr>
            <a:spLocks noChangeShapeType="1"/>
          </p:cNvSpPr>
          <p:nvPr/>
        </p:nvSpPr>
        <p:spPr bwMode="auto">
          <a:xfrm>
            <a:off x="23622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16236" name="Line 172"/>
          <p:cNvSpPr>
            <a:spLocks noChangeShapeType="1"/>
          </p:cNvSpPr>
          <p:nvPr/>
        </p:nvSpPr>
        <p:spPr bwMode="auto">
          <a:xfrm>
            <a:off x="4343400" y="2590800"/>
            <a:ext cx="0" cy="228600"/>
          </a:xfrm>
          <a:prstGeom prst="line">
            <a:avLst/>
          </a:prstGeom>
          <a:noFill/>
          <a:ln w="41275">
            <a:solidFill>
              <a:schemeClr val="tx1"/>
            </a:solidFill>
            <a:round/>
            <a:headEnd/>
            <a:tailEnd type="triangle" w="med" len="med"/>
          </a:ln>
        </p:spPr>
        <p:txBody>
          <a:bodyPr wrap="none" anchor="ctr">
            <a:prstTxWarp prst="textNoShape">
              <a:avLst/>
            </a:prstTxWarp>
          </a:bodyPr>
          <a:lstStyle/>
          <a:p>
            <a:endParaRPr lang="en-US"/>
          </a:p>
        </p:txBody>
      </p:sp>
      <p:pic>
        <p:nvPicPr>
          <p:cNvPr id="216237" name="Picture 173" descr="3"/>
          <p:cNvPicPr>
            <a:picLocks noChangeAspect="1" noChangeArrowheads="1"/>
          </p:cNvPicPr>
          <p:nvPr/>
        </p:nvPicPr>
        <p:blipFill>
          <a:blip r:embed="rId3"/>
          <a:srcRect/>
          <a:stretch>
            <a:fillRect/>
          </a:stretch>
        </p:blipFill>
        <p:spPr bwMode="auto">
          <a:xfrm>
            <a:off x="3657600" y="3657600"/>
            <a:ext cx="3200400" cy="3200400"/>
          </a:xfrm>
          <a:prstGeom prst="rect">
            <a:avLst/>
          </a:prstGeom>
          <a:noFill/>
        </p:spPr>
      </p:pic>
      <p:sp>
        <p:nvSpPr>
          <p:cNvPr id="21" name="Slide Number Placeholder 20"/>
          <p:cNvSpPr>
            <a:spLocks noGrp="1"/>
          </p:cNvSpPr>
          <p:nvPr>
            <p:ph type="sldNum" sz="quarter" idx="12"/>
          </p:nvPr>
        </p:nvSpPr>
        <p:spPr/>
        <p:txBody>
          <a:bodyPr/>
          <a:lstStyle/>
          <a:p>
            <a:fld id="{9ED718A1-D9DE-254A-BEB9-8E314E6B1095}" type="slidenum">
              <a:rPr lang="en-US" smtClean="0"/>
              <a:pPr/>
              <a:t>61</a:t>
            </a:fld>
            <a:endParaRPr lang="en-US"/>
          </a:p>
        </p:txBody>
      </p:sp>
      <p:sp>
        <p:nvSpPr>
          <p:cNvPr id="22" name="TextBox 21"/>
          <p:cNvSpPr txBox="1"/>
          <p:nvPr/>
        </p:nvSpPr>
        <p:spPr>
          <a:xfrm>
            <a:off x="228600" y="5562600"/>
            <a:ext cx="3499325" cy="830997"/>
          </a:xfrm>
          <a:prstGeom prst="rect">
            <a:avLst/>
          </a:prstGeom>
          <a:noFill/>
        </p:spPr>
        <p:txBody>
          <a:bodyPr wrap="none" rtlCol="0">
            <a:spAutoFit/>
          </a:bodyPr>
          <a:lstStyle/>
          <a:p>
            <a:r>
              <a:rPr lang="en-US" dirty="0" smtClean="0"/>
              <a:t>Again, can overestimate</a:t>
            </a:r>
          </a:p>
          <a:p>
            <a:r>
              <a:rPr lang="en-US" dirty="0" smtClean="0"/>
              <a:t>forecast skill.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ROC connection with hypothesis testing</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62</a:t>
            </a:fld>
            <a:endParaRPr lang="en-US"/>
          </a:p>
        </p:txBody>
      </p:sp>
      <p:sp>
        <p:nvSpPr>
          <p:cNvPr id="6" name="TextBox 5"/>
          <p:cNvSpPr txBox="1"/>
          <p:nvPr/>
        </p:nvSpPr>
        <p:spPr>
          <a:xfrm>
            <a:off x="4572000" y="2286000"/>
            <a:ext cx="4267200" cy="2862322"/>
          </a:xfrm>
          <a:prstGeom prst="rect">
            <a:avLst/>
          </a:prstGeom>
          <a:noFill/>
        </p:spPr>
        <p:txBody>
          <a:bodyPr wrap="square" rtlCol="0">
            <a:spAutoFit/>
          </a:bodyPr>
          <a:lstStyle/>
          <a:p>
            <a:r>
              <a:rPr lang="en-US" sz="2000" dirty="0" smtClean="0"/>
              <a:t>Point on ROC curve provides evaluation of Type I (inappropriate rejection of null hypothesis, which here is </a:t>
            </a:r>
            <a:r>
              <a:rPr lang="en-US" sz="2000" dirty="0" err="1" smtClean="0"/>
              <a:t>Obs</a:t>
            </a:r>
            <a:r>
              <a:rPr lang="en-US" sz="2000" dirty="0" smtClean="0"/>
              <a:t> &lt; T) vs. 1. - Type II statistical errors (inappropriate acceptance of alternate hypothesis, </a:t>
            </a:r>
            <a:r>
              <a:rPr lang="en-US" sz="2000" dirty="0" err="1" smtClean="0"/>
              <a:t>Obs</a:t>
            </a:r>
            <a:r>
              <a:rPr lang="en-US" sz="2000" dirty="0" smtClean="0"/>
              <a:t> ≥ T). ROC curve provides tradeoff as different ensemble data is used as test statistic.</a:t>
            </a:r>
          </a:p>
        </p:txBody>
      </p:sp>
      <p:graphicFrame>
        <p:nvGraphicFramePr>
          <p:cNvPr id="12" name="Group 160"/>
          <p:cNvGraphicFramePr>
            <a:graphicFrameLocks noGrp="1"/>
          </p:cNvGraphicFramePr>
          <p:nvPr/>
        </p:nvGraphicFramePr>
        <p:xfrm>
          <a:off x="533400" y="2133600"/>
          <a:ext cx="3962401" cy="3200401"/>
        </p:xfrm>
        <a:graphic>
          <a:graphicData uri="http://schemas.openxmlformats.org/drawingml/2006/table">
            <a:tbl>
              <a:tblPr/>
              <a:tblGrid>
                <a:gridCol w="742951"/>
                <a:gridCol w="1609725"/>
                <a:gridCol w="1609725"/>
              </a:tblGrid>
              <a:tr h="50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YES</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NO</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976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YES</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H (HIT)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(F) FALSE ALARM</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976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NO</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(M) MISS</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CORRECT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charset="-128"/>
                          <a:cs typeface="ＭＳ Ｐゴシック" charset="-128"/>
                        </a:rPr>
                        <a:t>NO</a:t>
                      </a:r>
                      <a:endParaRPr kumimoji="0" lang="en-US"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Rectangle 178"/>
          <p:cNvSpPr>
            <a:spLocks noChangeArrowheads="1"/>
          </p:cNvSpPr>
          <p:nvPr/>
        </p:nvSpPr>
        <p:spPr bwMode="auto">
          <a:xfrm>
            <a:off x="1752600" y="1676400"/>
            <a:ext cx="1874582" cy="400110"/>
          </a:xfrm>
          <a:prstGeom prst="rect">
            <a:avLst/>
          </a:prstGeom>
          <a:noFill/>
          <a:ln w="9525">
            <a:noFill/>
            <a:miter lim="800000"/>
            <a:headEnd/>
            <a:tailEnd/>
          </a:ln>
        </p:spPr>
        <p:txBody>
          <a:bodyPr wrap="none">
            <a:prstTxWarp prst="textNoShape">
              <a:avLst/>
            </a:prstTxWarp>
            <a:spAutoFit/>
          </a:bodyPr>
          <a:lstStyle/>
          <a:p>
            <a:r>
              <a:rPr lang="en-US" sz="2000" dirty="0" smtClean="0"/>
              <a:t>Observed </a:t>
            </a:r>
            <a:r>
              <a:rPr lang="en-US" sz="2000" dirty="0"/>
              <a:t>≥ T?</a:t>
            </a:r>
          </a:p>
        </p:txBody>
      </p:sp>
      <p:sp>
        <p:nvSpPr>
          <p:cNvPr id="14" name="Rectangle 179"/>
          <p:cNvSpPr>
            <a:spLocks noChangeArrowheads="1"/>
          </p:cNvSpPr>
          <p:nvPr/>
        </p:nvSpPr>
        <p:spPr bwMode="auto">
          <a:xfrm rot="16200000">
            <a:off x="-1282956" y="3492756"/>
            <a:ext cx="3270822" cy="400110"/>
          </a:xfrm>
          <a:prstGeom prst="rect">
            <a:avLst/>
          </a:prstGeom>
          <a:noFill/>
          <a:ln w="9525">
            <a:noFill/>
            <a:miter lim="800000"/>
            <a:headEnd/>
            <a:tailEnd/>
          </a:ln>
        </p:spPr>
        <p:txBody>
          <a:bodyPr wrap="none">
            <a:prstTxWarp prst="textNoShape">
              <a:avLst/>
            </a:prstTxWarp>
            <a:spAutoFit/>
          </a:bodyPr>
          <a:lstStyle/>
          <a:p>
            <a:r>
              <a:rPr lang="en-US" sz="2000" dirty="0" err="1"/>
              <a:t>Fcst</a:t>
            </a:r>
            <a:r>
              <a:rPr lang="en-US" sz="2000" dirty="0"/>
              <a:t> ≥ T</a:t>
            </a:r>
            <a:r>
              <a:rPr lang="en-US" sz="2000" dirty="0" smtClean="0"/>
              <a:t>? (our test statistic)</a:t>
            </a:r>
            <a:endParaRPr lang="en-US" sz="2000" dirty="0"/>
          </a:p>
        </p:txBody>
      </p:sp>
      <p:sp>
        <p:nvSpPr>
          <p:cNvPr id="15" name="TextBox 14"/>
          <p:cNvSpPr txBox="1"/>
          <p:nvPr/>
        </p:nvSpPr>
        <p:spPr>
          <a:xfrm>
            <a:off x="457200" y="5638800"/>
            <a:ext cx="4981953" cy="830997"/>
          </a:xfrm>
          <a:prstGeom prst="rect">
            <a:avLst/>
          </a:prstGeom>
          <a:noFill/>
        </p:spPr>
        <p:txBody>
          <a:bodyPr wrap="none" rtlCol="0">
            <a:spAutoFit/>
          </a:bodyPr>
          <a:lstStyle/>
          <a:p>
            <a:r>
              <a:rPr lang="en-US" dirty="0" smtClean="0"/>
              <a:t>FAR = F / F+C = </a:t>
            </a:r>
            <a:r>
              <a:rPr lang="en-US" dirty="0" err="1" smtClean="0"/>
              <a:t>P(Type</a:t>
            </a:r>
            <a:r>
              <a:rPr lang="en-US" dirty="0" smtClean="0"/>
              <a:t> I error)</a:t>
            </a:r>
          </a:p>
          <a:p>
            <a:r>
              <a:rPr lang="en-US" dirty="0" smtClean="0"/>
              <a:t>HR = H / H+M = 1 - </a:t>
            </a:r>
            <a:r>
              <a:rPr lang="en-US" dirty="0" err="1" smtClean="0"/>
              <a:t>P(Type</a:t>
            </a:r>
            <a:r>
              <a:rPr lang="en-US" dirty="0" smtClean="0"/>
              <a:t> II error)</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381000"/>
            <a:ext cx="7772400" cy="762000"/>
          </a:xfrm>
        </p:spPr>
        <p:txBody>
          <a:bodyPr/>
          <a:lstStyle/>
          <a:p>
            <a:r>
              <a:rPr lang="en-US" dirty="0"/>
              <a:t>Economic</a:t>
            </a:r>
            <a:r>
              <a:rPr lang="en-US" dirty="0" smtClean="0"/>
              <a:t> value diagrams</a:t>
            </a:r>
            <a:endParaRPr lang="en-US" dirty="0"/>
          </a:p>
        </p:txBody>
      </p:sp>
      <p:pic>
        <p:nvPicPr>
          <p:cNvPr id="218116" name="Picture 4" descr="1"/>
          <p:cNvPicPr>
            <a:picLocks noChangeAspect="1" noChangeArrowheads="1"/>
          </p:cNvPicPr>
          <p:nvPr/>
        </p:nvPicPr>
        <p:blipFill>
          <a:blip r:embed="rId2"/>
          <a:srcRect/>
          <a:stretch>
            <a:fillRect/>
          </a:stretch>
        </p:blipFill>
        <p:spPr bwMode="auto">
          <a:xfrm>
            <a:off x="136525" y="2160588"/>
            <a:ext cx="6248400" cy="4576762"/>
          </a:xfrm>
          <a:prstGeom prst="rect">
            <a:avLst/>
          </a:prstGeom>
          <a:noFill/>
        </p:spPr>
      </p:pic>
      <p:sp>
        <p:nvSpPr>
          <p:cNvPr id="218117" name="Rectangle 5"/>
          <p:cNvSpPr>
            <a:spLocks noChangeArrowheads="1"/>
          </p:cNvSpPr>
          <p:nvPr/>
        </p:nvSpPr>
        <p:spPr bwMode="auto">
          <a:xfrm>
            <a:off x="6400800" y="2590800"/>
            <a:ext cx="2192338" cy="3937000"/>
          </a:xfrm>
          <a:prstGeom prst="rect">
            <a:avLst/>
          </a:prstGeom>
          <a:noFill/>
          <a:ln w="9525">
            <a:noFill/>
            <a:miter lim="800000"/>
            <a:headEnd/>
            <a:tailEnd/>
          </a:ln>
        </p:spPr>
        <p:txBody>
          <a:bodyPr wrap="none">
            <a:prstTxWarp prst="textNoShape">
              <a:avLst/>
            </a:prstTxWarp>
            <a:spAutoFit/>
          </a:bodyPr>
          <a:lstStyle/>
          <a:p>
            <a:r>
              <a:rPr lang="en-US" sz="1800"/>
              <a:t>These diagrams</a:t>
            </a:r>
          </a:p>
          <a:p>
            <a:r>
              <a:rPr lang="en-US" sz="1800"/>
              <a:t>tell you the </a:t>
            </a:r>
          </a:p>
          <a:p>
            <a:r>
              <a:rPr lang="en-US" sz="1800"/>
              <a:t>potential economic</a:t>
            </a:r>
          </a:p>
          <a:p>
            <a:r>
              <a:rPr lang="en-US" sz="1800"/>
              <a:t>value of your</a:t>
            </a:r>
          </a:p>
          <a:p>
            <a:r>
              <a:rPr lang="en-US" sz="1800"/>
              <a:t>ensemble forecast</a:t>
            </a:r>
          </a:p>
          <a:p>
            <a:r>
              <a:rPr lang="en-US" sz="1800"/>
              <a:t>system applied to</a:t>
            </a:r>
          </a:p>
          <a:p>
            <a:r>
              <a:rPr lang="en-US" sz="1800"/>
              <a:t>a particular forecast</a:t>
            </a:r>
          </a:p>
          <a:p>
            <a:r>
              <a:rPr lang="en-US" sz="1800"/>
              <a:t>aspect.  Perfect</a:t>
            </a:r>
          </a:p>
          <a:p>
            <a:r>
              <a:rPr lang="en-US" sz="1800"/>
              <a:t>forecast has value</a:t>
            </a:r>
          </a:p>
          <a:p>
            <a:r>
              <a:rPr lang="en-US" sz="1800"/>
              <a:t>of 1.0, climatology</a:t>
            </a:r>
          </a:p>
          <a:p>
            <a:r>
              <a:rPr lang="en-US" sz="1800"/>
              <a:t>has value of 1.0.</a:t>
            </a:r>
          </a:p>
          <a:p>
            <a:r>
              <a:rPr lang="en-US" sz="1800"/>
              <a:t>Value differs with</a:t>
            </a:r>
          </a:p>
          <a:p>
            <a:r>
              <a:rPr lang="en-US" sz="1800"/>
              <a:t>user’s cost/loss</a:t>
            </a:r>
          </a:p>
          <a:p>
            <a:r>
              <a:rPr lang="en-US" sz="1800"/>
              <a:t>ratio.</a:t>
            </a:r>
            <a:endParaRPr lang="en-US" sz="2000"/>
          </a:p>
        </p:txBody>
      </p:sp>
      <p:sp>
        <p:nvSpPr>
          <p:cNvPr id="218118" name="Rectangle 6"/>
          <p:cNvSpPr>
            <a:spLocks noChangeArrowheads="1"/>
          </p:cNvSpPr>
          <p:nvPr/>
        </p:nvSpPr>
        <p:spPr bwMode="auto">
          <a:xfrm>
            <a:off x="762000" y="1295400"/>
            <a:ext cx="7270750" cy="701675"/>
          </a:xfrm>
          <a:prstGeom prst="rect">
            <a:avLst/>
          </a:prstGeom>
          <a:noFill/>
          <a:ln w="9525">
            <a:noFill/>
            <a:miter lim="800000"/>
            <a:headEnd/>
            <a:tailEnd/>
          </a:ln>
        </p:spPr>
        <p:txBody>
          <a:bodyPr wrap="none">
            <a:prstTxWarp prst="textNoShape">
              <a:avLst/>
            </a:prstTxWarp>
            <a:spAutoFit/>
          </a:bodyPr>
          <a:lstStyle/>
          <a:p>
            <a:r>
              <a:rPr lang="en-US" sz="2000"/>
              <a:t>Motivated by search for a metric that relates ensemble forecast</a:t>
            </a:r>
          </a:p>
          <a:p>
            <a:r>
              <a:rPr lang="en-US" sz="2000"/>
              <a:t>performance to things that customers will actually care about.</a:t>
            </a:r>
            <a:endParaRPr lang="en-US"/>
          </a:p>
        </p:txBody>
      </p:sp>
      <p:sp>
        <p:nvSpPr>
          <p:cNvPr id="8" name="Slide Number Placeholder 7"/>
          <p:cNvSpPr>
            <a:spLocks noGrp="1"/>
          </p:cNvSpPr>
          <p:nvPr>
            <p:ph type="sldNum" sz="quarter" idx="12"/>
          </p:nvPr>
        </p:nvSpPr>
        <p:spPr/>
        <p:txBody>
          <a:bodyPr/>
          <a:lstStyle/>
          <a:p>
            <a:fld id="{9ED718A1-D9DE-254A-BEB9-8E314E6B1095}"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a:t>Economic</a:t>
            </a:r>
            <a:r>
              <a:rPr lang="en-US" dirty="0" smtClean="0"/>
              <a:t> value</a:t>
            </a:r>
            <a:r>
              <a:rPr lang="en-US" dirty="0"/>
              <a:t>: </a:t>
            </a:r>
            <a:br>
              <a:rPr lang="en-US" dirty="0"/>
            </a:br>
            <a:r>
              <a:rPr lang="en-US" dirty="0"/>
              <a:t>calculation method</a:t>
            </a:r>
          </a:p>
        </p:txBody>
      </p:sp>
      <p:pic>
        <p:nvPicPr>
          <p:cNvPr id="219140" name="Picture 4" descr="1"/>
          <p:cNvPicPr>
            <a:picLocks noChangeAspect="1" noChangeArrowheads="1"/>
          </p:cNvPicPr>
          <p:nvPr/>
        </p:nvPicPr>
        <p:blipFill>
          <a:blip r:embed="rId3"/>
          <a:srcRect/>
          <a:stretch>
            <a:fillRect/>
          </a:stretch>
        </p:blipFill>
        <p:spPr bwMode="auto">
          <a:xfrm>
            <a:off x="304800" y="2514600"/>
            <a:ext cx="4495800" cy="3241675"/>
          </a:xfrm>
          <a:prstGeom prst="rect">
            <a:avLst/>
          </a:prstGeom>
          <a:noFill/>
        </p:spPr>
      </p:pic>
      <p:sp>
        <p:nvSpPr>
          <p:cNvPr id="219141" name="Rectangle 5"/>
          <p:cNvSpPr>
            <a:spLocks noChangeArrowheads="1"/>
          </p:cNvSpPr>
          <p:nvPr/>
        </p:nvSpPr>
        <p:spPr bwMode="auto">
          <a:xfrm>
            <a:off x="5791200" y="2438400"/>
            <a:ext cx="3006725" cy="3749675"/>
          </a:xfrm>
          <a:prstGeom prst="rect">
            <a:avLst/>
          </a:prstGeom>
          <a:noFill/>
          <a:ln w="9525">
            <a:noFill/>
            <a:miter lim="800000"/>
            <a:headEnd/>
            <a:tailEnd/>
          </a:ln>
        </p:spPr>
        <p:txBody>
          <a:bodyPr wrap="none">
            <a:prstTxWarp prst="textNoShape">
              <a:avLst/>
            </a:prstTxWarp>
            <a:spAutoFit/>
          </a:bodyPr>
          <a:lstStyle/>
          <a:p>
            <a:r>
              <a:rPr lang="en-US" sz="2000"/>
              <a:t>Assumes decision maker</a:t>
            </a:r>
          </a:p>
          <a:p>
            <a:r>
              <a:rPr lang="en-US" sz="2000"/>
              <a:t>alters actions based on </a:t>
            </a:r>
          </a:p>
          <a:p>
            <a:r>
              <a:rPr lang="en-US" sz="2000"/>
              <a:t>weather forecast info.</a:t>
            </a:r>
          </a:p>
          <a:p>
            <a:endParaRPr lang="en-US" sz="2000"/>
          </a:p>
          <a:p>
            <a:r>
              <a:rPr lang="en-US" sz="2000" i="1"/>
              <a:t>C</a:t>
            </a:r>
            <a:r>
              <a:rPr lang="en-US" sz="2000"/>
              <a:t> = Cost of protection</a:t>
            </a:r>
            <a:endParaRPr lang="en-US" sz="2000" i="1"/>
          </a:p>
          <a:p>
            <a:r>
              <a:rPr lang="en-US" sz="2000" i="1"/>
              <a:t>L = L</a:t>
            </a:r>
            <a:r>
              <a:rPr lang="en-US" sz="2000" i="1" baseline="-25000"/>
              <a:t>p</a:t>
            </a:r>
            <a:r>
              <a:rPr lang="en-US" sz="2000" i="1"/>
              <a:t>+L</a:t>
            </a:r>
            <a:r>
              <a:rPr lang="en-US" sz="2000" i="1" baseline="-25000"/>
              <a:t>u</a:t>
            </a:r>
            <a:r>
              <a:rPr lang="en-US" sz="2000" i="1"/>
              <a:t> = </a:t>
            </a:r>
            <a:r>
              <a:rPr lang="en-US" sz="2000"/>
              <a:t>total cost of</a:t>
            </a:r>
          </a:p>
          <a:p>
            <a:r>
              <a:rPr lang="en-US" sz="2000"/>
              <a:t>  a loss, where …</a:t>
            </a:r>
          </a:p>
          <a:p>
            <a:r>
              <a:rPr lang="en-US" sz="2000" i="1"/>
              <a:t>L</a:t>
            </a:r>
            <a:r>
              <a:rPr lang="en-US" sz="2000" i="1" baseline="-25000"/>
              <a:t>p</a:t>
            </a:r>
            <a:r>
              <a:rPr lang="en-US" sz="2000"/>
              <a:t> = Loss that can be </a:t>
            </a:r>
          </a:p>
          <a:p>
            <a:r>
              <a:rPr lang="en-US" sz="2000"/>
              <a:t>  protected against</a:t>
            </a:r>
          </a:p>
          <a:p>
            <a:r>
              <a:rPr lang="en-US" sz="2000" i="1"/>
              <a:t>L</a:t>
            </a:r>
            <a:r>
              <a:rPr lang="en-US" sz="2000" i="1" baseline="-25000"/>
              <a:t>u</a:t>
            </a:r>
            <a:r>
              <a:rPr lang="en-US" sz="2000"/>
              <a:t> = Loss that can’t be</a:t>
            </a:r>
          </a:p>
          <a:p>
            <a:r>
              <a:rPr lang="en-US" sz="2000"/>
              <a:t>  protected against.</a:t>
            </a:r>
          </a:p>
          <a:p>
            <a:r>
              <a:rPr lang="en-US" sz="2000" i="1"/>
              <a:t>N</a:t>
            </a:r>
            <a:r>
              <a:rPr lang="en-US" sz="2000"/>
              <a:t> = No cost</a:t>
            </a:r>
          </a:p>
        </p:txBody>
      </p:sp>
      <p:graphicFrame>
        <p:nvGraphicFramePr>
          <p:cNvPr id="219143" name="Object 7"/>
          <p:cNvGraphicFramePr>
            <a:graphicFrameLocks noChangeAspect="1"/>
          </p:cNvGraphicFramePr>
          <p:nvPr/>
        </p:nvGraphicFramePr>
        <p:xfrm>
          <a:off x="4800600" y="4343400"/>
          <a:ext cx="503238" cy="1295400"/>
        </p:xfrm>
        <a:graphic>
          <a:graphicData uri="http://schemas.openxmlformats.org/presentationml/2006/ole">
            <p:oleObj spid="_x0000_s219143" name="Equation" r:id="rId4" imgW="444500" imgH="1143000" progId="Equation.DSMT4">
              <p:embed/>
            </p:oleObj>
          </a:graphicData>
        </a:graphic>
      </p:graphicFrame>
      <p:sp>
        <p:nvSpPr>
          <p:cNvPr id="219144" name="Rectangle 8"/>
          <p:cNvSpPr>
            <a:spLocks noChangeArrowheads="1"/>
          </p:cNvSpPr>
          <p:nvPr/>
        </p:nvSpPr>
        <p:spPr bwMode="auto">
          <a:xfrm>
            <a:off x="533400" y="2743200"/>
            <a:ext cx="762000" cy="228600"/>
          </a:xfrm>
          <a:prstGeom prst="rect">
            <a:avLst/>
          </a:prstGeom>
          <a:solidFill>
            <a:schemeClr val="bg1"/>
          </a:solidFill>
          <a:ln w="0">
            <a:noFill/>
            <a:miter lim="800000"/>
            <a:headEnd/>
            <a:tailEnd/>
          </a:ln>
        </p:spPr>
        <p:txBody>
          <a:bodyPr wrap="none" anchor="ctr">
            <a:prstTxWarp prst="textNoShape">
              <a:avLst/>
            </a:prstTxWarp>
          </a:bodyPr>
          <a:lstStyle/>
          <a:p>
            <a:endParaRPr lang="en-US"/>
          </a:p>
        </p:txBody>
      </p:sp>
      <p:sp>
        <p:nvSpPr>
          <p:cNvPr id="9" name="Slide Number Placeholder 8"/>
          <p:cNvSpPr>
            <a:spLocks noGrp="1"/>
          </p:cNvSpPr>
          <p:nvPr>
            <p:ph type="sldNum" sz="quarter" idx="12"/>
          </p:nvPr>
        </p:nvSpPr>
        <p:spPr/>
        <p:txBody>
          <a:bodyPr/>
          <a:lstStyle/>
          <a:p>
            <a:fld id="{9ED718A1-D9DE-254A-BEB9-8E314E6B1095}"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304800"/>
            <a:ext cx="7772400" cy="762000"/>
          </a:xfrm>
        </p:spPr>
        <p:txBody>
          <a:bodyPr/>
          <a:lstStyle/>
          <a:p>
            <a:r>
              <a:rPr lang="en-US"/>
              <a:t>Economic value, continued</a:t>
            </a:r>
          </a:p>
        </p:txBody>
      </p:sp>
      <p:pic>
        <p:nvPicPr>
          <p:cNvPr id="220164" name="Picture 4" descr="1"/>
          <p:cNvPicPr>
            <a:picLocks noChangeAspect="1" noChangeArrowheads="1"/>
          </p:cNvPicPr>
          <p:nvPr/>
        </p:nvPicPr>
        <p:blipFill>
          <a:blip r:embed="rId3"/>
          <a:srcRect/>
          <a:stretch>
            <a:fillRect/>
          </a:stretch>
        </p:blipFill>
        <p:spPr bwMode="auto">
          <a:xfrm>
            <a:off x="228600" y="1219200"/>
            <a:ext cx="3048000" cy="2197100"/>
          </a:xfrm>
          <a:prstGeom prst="rect">
            <a:avLst/>
          </a:prstGeom>
          <a:noFill/>
        </p:spPr>
      </p:pic>
      <p:sp>
        <p:nvSpPr>
          <p:cNvPr id="220165" name="Rectangle 5"/>
          <p:cNvSpPr>
            <a:spLocks noChangeArrowheads="1"/>
          </p:cNvSpPr>
          <p:nvPr/>
        </p:nvSpPr>
        <p:spPr bwMode="auto">
          <a:xfrm>
            <a:off x="4648200" y="1295400"/>
            <a:ext cx="4325938" cy="1739900"/>
          </a:xfrm>
          <a:prstGeom prst="rect">
            <a:avLst/>
          </a:prstGeom>
          <a:noFill/>
          <a:ln w="9525">
            <a:noFill/>
            <a:miter lim="800000"/>
            <a:headEnd/>
            <a:tailEnd/>
          </a:ln>
        </p:spPr>
        <p:txBody>
          <a:bodyPr wrap="none">
            <a:prstTxWarp prst="textNoShape">
              <a:avLst/>
            </a:prstTxWarp>
            <a:spAutoFit/>
          </a:bodyPr>
          <a:lstStyle/>
          <a:p>
            <a:r>
              <a:rPr lang="en-US" sz="1800"/>
              <a:t>Suppose we have the contingency</a:t>
            </a:r>
          </a:p>
          <a:p>
            <a:r>
              <a:rPr lang="en-US" sz="1800"/>
              <a:t>table of forecast outcomes, [</a:t>
            </a:r>
            <a:r>
              <a:rPr lang="en-US" sz="1800" i="1"/>
              <a:t>h, m, f, c</a:t>
            </a:r>
            <a:r>
              <a:rPr lang="en-US" sz="1800"/>
              <a:t>].</a:t>
            </a:r>
          </a:p>
          <a:p>
            <a:endParaRPr lang="en-US" sz="1800"/>
          </a:p>
          <a:p>
            <a:r>
              <a:rPr lang="en-US" sz="1800"/>
              <a:t>Then we can calculate the expected</a:t>
            </a:r>
          </a:p>
          <a:p>
            <a:r>
              <a:rPr lang="en-US" sz="1800"/>
              <a:t>value of the expenses from a forecast,</a:t>
            </a:r>
          </a:p>
          <a:p>
            <a:r>
              <a:rPr lang="en-US" sz="1800"/>
              <a:t>from climatology, from a perfect forecast.</a:t>
            </a:r>
            <a:endParaRPr lang="en-US"/>
          </a:p>
        </p:txBody>
      </p:sp>
      <p:sp>
        <p:nvSpPr>
          <p:cNvPr id="220167" name="Rectangle 7"/>
          <p:cNvSpPr>
            <a:spLocks noChangeArrowheads="1"/>
          </p:cNvSpPr>
          <p:nvPr/>
        </p:nvSpPr>
        <p:spPr bwMode="auto">
          <a:xfrm>
            <a:off x="471488" y="4418013"/>
            <a:ext cx="184150" cy="457200"/>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220168" name="Object 8"/>
          <p:cNvGraphicFramePr>
            <a:graphicFrameLocks noChangeAspect="1"/>
          </p:cNvGraphicFramePr>
          <p:nvPr/>
        </p:nvGraphicFramePr>
        <p:xfrm>
          <a:off x="523875" y="3962400"/>
          <a:ext cx="5276850" cy="2403475"/>
        </p:xfrm>
        <a:graphic>
          <a:graphicData uri="http://schemas.openxmlformats.org/presentationml/2006/ole">
            <p:oleObj spid="_x0000_s220168" name="Equation" r:id="rId4" imgW="3594100" imgH="1638300" progId="Equation.DSMT4">
              <p:embed/>
            </p:oleObj>
          </a:graphicData>
        </a:graphic>
      </p:graphicFrame>
      <p:sp>
        <p:nvSpPr>
          <p:cNvPr id="220169" name="Line 9"/>
          <p:cNvSpPr>
            <a:spLocks noChangeShapeType="1"/>
          </p:cNvSpPr>
          <p:nvPr/>
        </p:nvSpPr>
        <p:spPr bwMode="auto">
          <a:xfrm>
            <a:off x="1752600" y="2819400"/>
            <a:ext cx="609600" cy="1143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20170" name="Line 10"/>
          <p:cNvSpPr>
            <a:spLocks noChangeShapeType="1"/>
          </p:cNvSpPr>
          <p:nvPr/>
        </p:nvSpPr>
        <p:spPr bwMode="auto">
          <a:xfrm flipH="1">
            <a:off x="1600200" y="3276600"/>
            <a:ext cx="762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20171" name="Line 11"/>
          <p:cNvSpPr>
            <a:spLocks noChangeShapeType="1"/>
          </p:cNvSpPr>
          <p:nvPr/>
        </p:nvSpPr>
        <p:spPr bwMode="auto">
          <a:xfrm>
            <a:off x="3048000" y="2667000"/>
            <a:ext cx="533400" cy="1295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20172" name="Rectangle 12"/>
          <p:cNvSpPr>
            <a:spLocks noChangeArrowheads="1"/>
          </p:cNvSpPr>
          <p:nvPr/>
        </p:nvSpPr>
        <p:spPr bwMode="auto">
          <a:xfrm>
            <a:off x="6629400" y="3581400"/>
            <a:ext cx="1898650" cy="3113088"/>
          </a:xfrm>
          <a:prstGeom prst="rect">
            <a:avLst/>
          </a:prstGeom>
          <a:noFill/>
          <a:ln w="9525">
            <a:noFill/>
            <a:miter lim="800000"/>
            <a:headEnd/>
            <a:tailEnd/>
          </a:ln>
        </p:spPr>
        <p:txBody>
          <a:bodyPr wrap="none">
            <a:prstTxWarp prst="textNoShape">
              <a:avLst/>
            </a:prstTxWarp>
            <a:spAutoFit/>
          </a:bodyPr>
          <a:lstStyle/>
          <a:p>
            <a:r>
              <a:rPr lang="en-US" sz="1800"/>
              <a:t>Note that</a:t>
            </a:r>
          </a:p>
          <a:p>
            <a:r>
              <a:rPr lang="en-US" sz="1800"/>
              <a:t>value will vary</a:t>
            </a:r>
          </a:p>
          <a:p>
            <a:r>
              <a:rPr lang="en-US" sz="1800"/>
              <a:t>with </a:t>
            </a:r>
            <a:r>
              <a:rPr lang="en-US" sz="1800" i="1"/>
              <a:t>C, L</a:t>
            </a:r>
            <a:r>
              <a:rPr lang="en-US" sz="1800" i="1" baseline="-25000"/>
              <a:t>p</a:t>
            </a:r>
            <a:r>
              <a:rPr lang="en-US" sz="1800" i="1"/>
              <a:t>, L</a:t>
            </a:r>
            <a:r>
              <a:rPr lang="en-US" sz="1800" i="1" baseline="-25000"/>
              <a:t>u;</a:t>
            </a:r>
          </a:p>
          <a:p>
            <a:endParaRPr lang="en-US" sz="1800"/>
          </a:p>
          <a:p>
            <a:r>
              <a:rPr lang="en-US" sz="1800" i="1"/>
              <a:t>Different users</a:t>
            </a:r>
          </a:p>
          <a:p>
            <a:r>
              <a:rPr lang="en-US" sz="1800" i="1"/>
              <a:t>with different </a:t>
            </a:r>
          </a:p>
          <a:p>
            <a:r>
              <a:rPr lang="en-US" sz="1800" i="1"/>
              <a:t>protection costs</a:t>
            </a:r>
          </a:p>
          <a:p>
            <a:r>
              <a:rPr lang="en-US" sz="1800" i="1"/>
              <a:t>may experience</a:t>
            </a:r>
          </a:p>
          <a:p>
            <a:r>
              <a:rPr lang="en-US" sz="1800" i="1"/>
              <a:t>a different value</a:t>
            </a:r>
          </a:p>
          <a:p>
            <a:r>
              <a:rPr lang="en-US" sz="1800" i="1"/>
              <a:t>from the forecast</a:t>
            </a:r>
          </a:p>
          <a:p>
            <a:r>
              <a:rPr lang="en-US" sz="1800" i="1"/>
              <a:t>system.</a:t>
            </a:r>
            <a:endParaRPr lang="en-US">
              <a:solidFill>
                <a:srgbClr val="0080FF"/>
              </a:solidFill>
            </a:endParaRPr>
          </a:p>
        </p:txBody>
      </p:sp>
      <p:sp>
        <p:nvSpPr>
          <p:cNvPr id="220173" name="Line 13"/>
          <p:cNvSpPr>
            <a:spLocks noChangeShapeType="1"/>
          </p:cNvSpPr>
          <p:nvPr/>
        </p:nvSpPr>
        <p:spPr bwMode="auto">
          <a:xfrm flipH="1">
            <a:off x="5562600" y="4114800"/>
            <a:ext cx="1066800" cy="1447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aphicFrame>
        <p:nvGraphicFramePr>
          <p:cNvPr id="220174" name="Object 14"/>
          <p:cNvGraphicFramePr>
            <a:graphicFrameLocks noChangeAspect="1"/>
          </p:cNvGraphicFramePr>
          <p:nvPr/>
        </p:nvGraphicFramePr>
        <p:xfrm>
          <a:off x="3276600" y="2438400"/>
          <a:ext cx="325438" cy="838200"/>
        </p:xfrm>
        <a:graphic>
          <a:graphicData uri="http://schemas.openxmlformats.org/presentationml/2006/ole">
            <p:oleObj spid="_x0000_s220174" name="Equation" r:id="rId5" imgW="444500" imgH="1143000" progId="Equation.DSMT4">
              <p:embed/>
            </p:oleObj>
          </a:graphicData>
        </a:graphic>
      </p:graphicFrame>
      <p:sp>
        <p:nvSpPr>
          <p:cNvPr id="220175" name="Rectangle 15"/>
          <p:cNvSpPr>
            <a:spLocks noChangeArrowheads="1"/>
          </p:cNvSpPr>
          <p:nvPr/>
        </p:nvSpPr>
        <p:spPr bwMode="auto">
          <a:xfrm>
            <a:off x="381000" y="1371600"/>
            <a:ext cx="457200" cy="152400"/>
          </a:xfrm>
          <a:prstGeom prst="rect">
            <a:avLst/>
          </a:prstGeom>
          <a:solidFill>
            <a:schemeClr val="bg1"/>
          </a:solidFill>
          <a:ln w="0">
            <a:noFill/>
            <a:miter lim="800000"/>
            <a:headEnd/>
            <a:tailEnd/>
          </a:ln>
        </p:spPr>
        <p:txBody>
          <a:bodyPr wrap="none" anchor="ctr">
            <a:prstTxWarp prst="textNoShape">
              <a:avLst/>
            </a:prstTxWarp>
          </a:bodyPr>
          <a:lstStyle/>
          <a:p>
            <a:endParaRPr lang="en-US"/>
          </a:p>
        </p:txBody>
      </p:sp>
      <p:sp>
        <p:nvSpPr>
          <p:cNvPr id="16" name="Slide Number Placeholder 15"/>
          <p:cNvSpPr>
            <a:spLocks noGrp="1"/>
          </p:cNvSpPr>
          <p:nvPr>
            <p:ph type="sldNum" sz="quarter" idx="12"/>
          </p:nvPr>
        </p:nvSpPr>
        <p:spPr/>
        <p:txBody>
          <a:bodyPr/>
          <a:lstStyle/>
          <a:p>
            <a:fld id="{9ED718A1-D9DE-254A-BEB9-8E314E6B1095}" type="slidenum">
              <a:rPr lang="en-US" smtClean="0"/>
              <a:pPr/>
              <a:t>65</a:t>
            </a:fld>
            <a:endParaRPr lang="en-US"/>
          </a:p>
        </p:txBody>
      </p:sp>
      <p:sp>
        <p:nvSpPr>
          <p:cNvPr id="15" name="TextBox 14"/>
          <p:cNvSpPr txBox="1"/>
          <p:nvPr/>
        </p:nvSpPr>
        <p:spPr>
          <a:xfrm>
            <a:off x="0" y="6550223"/>
            <a:ext cx="2320254" cy="307777"/>
          </a:xfrm>
          <a:prstGeom prst="rect">
            <a:avLst/>
          </a:prstGeom>
          <a:noFill/>
        </p:spPr>
        <p:txBody>
          <a:bodyPr wrap="none" rtlCol="0">
            <a:spAutoFit/>
          </a:bodyPr>
          <a:lstStyle/>
          <a:p>
            <a:r>
              <a:rPr lang="en-US" sz="1400" dirty="0" smtClean="0"/>
              <a:t>Ref: Zhu et al. 2002 BAMS</a:t>
            </a:r>
            <a:endParaRPr lang="en-US" sz="1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85800" y="457200"/>
            <a:ext cx="7772400" cy="838200"/>
          </a:xfrm>
        </p:spPr>
        <p:txBody>
          <a:bodyPr/>
          <a:lstStyle/>
          <a:p>
            <a:r>
              <a:rPr lang="en-US" dirty="0"/>
              <a:t>From ROC to</a:t>
            </a:r>
            <a:r>
              <a:rPr lang="en-US" dirty="0" smtClean="0"/>
              <a:t> economic value</a:t>
            </a:r>
            <a:endParaRPr lang="en-US" dirty="0"/>
          </a:p>
        </p:txBody>
      </p:sp>
      <p:graphicFrame>
        <p:nvGraphicFramePr>
          <p:cNvPr id="221189" name="Object 5"/>
          <p:cNvGraphicFramePr>
            <a:graphicFrameLocks noChangeAspect="1"/>
          </p:cNvGraphicFramePr>
          <p:nvPr/>
        </p:nvGraphicFramePr>
        <p:xfrm>
          <a:off x="1676400" y="1600200"/>
          <a:ext cx="6096000" cy="3049588"/>
        </p:xfrm>
        <a:graphic>
          <a:graphicData uri="http://schemas.openxmlformats.org/presentationml/2006/ole">
            <p:oleObj spid="_x0000_s221189" name="Equation" r:id="rId3" imgW="3835400" imgH="1917700" progId="Equation.DSMT4">
              <p:embed/>
            </p:oleObj>
          </a:graphicData>
        </a:graphic>
      </p:graphicFrame>
      <p:sp>
        <p:nvSpPr>
          <p:cNvPr id="221190" name="Rectangle 6"/>
          <p:cNvSpPr>
            <a:spLocks noChangeArrowheads="1"/>
          </p:cNvSpPr>
          <p:nvPr/>
        </p:nvSpPr>
        <p:spPr bwMode="auto">
          <a:xfrm>
            <a:off x="1066800" y="4800600"/>
            <a:ext cx="7181850" cy="1552575"/>
          </a:xfrm>
          <a:prstGeom prst="rect">
            <a:avLst/>
          </a:prstGeom>
          <a:noFill/>
          <a:ln w="9525">
            <a:noFill/>
            <a:miter lim="800000"/>
            <a:headEnd/>
            <a:tailEnd/>
          </a:ln>
        </p:spPr>
        <p:txBody>
          <a:bodyPr wrap="none">
            <a:prstTxWarp prst="textNoShape">
              <a:avLst/>
            </a:prstTxWarp>
            <a:spAutoFit/>
          </a:bodyPr>
          <a:lstStyle/>
          <a:p>
            <a:r>
              <a:rPr lang="en-US"/>
              <a:t>Value is now seen to be related to FAR and HR, the</a:t>
            </a:r>
          </a:p>
          <a:p>
            <a:r>
              <a:rPr lang="en-US"/>
              <a:t>components of the ROC curve.  A (HR, FAR)</a:t>
            </a:r>
          </a:p>
          <a:p>
            <a:r>
              <a:rPr lang="en-US"/>
              <a:t>point on the ROC curve will thus map to a </a:t>
            </a:r>
          </a:p>
          <a:p>
            <a:r>
              <a:rPr lang="en-US"/>
              <a:t>value curve (as a function of C/L) </a:t>
            </a:r>
          </a:p>
        </p:txBody>
      </p:sp>
      <p:sp>
        <p:nvSpPr>
          <p:cNvPr id="7" name="Slide Number Placeholder 6"/>
          <p:cNvSpPr>
            <a:spLocks noGrp="1"/>
          </p:cNvSpPr>
          <p:nvPr>
            <p:ph type="sldNum" sz="quarter" idx="12"/>
          </p:nvPr>
        </p:nvSpPr>
        <p:spPr/>
        <p:txBody>
          <a:bodyPr/>
          <a:lstStyle/>
          <a:p>
            <a:fld id="{9ED718A1-D9DE-254A-BEB9-8E314E6B1095}" type="slidenum">
              <a:rPr lang="en-US" smtClean="0"/>
              <a:pPr/>
              <a:t>66</a:t>
            </a:fld>
            <a:endParaRPr lang="en-US"/>
          </a:p>
        </p:txBody>
      </p:sp>
      <p:sp>
        <p:nvSpPr>
          <p:cNvPr id="6" name="TextBox 5"/>
          <p:cNvSpPr txBox="1"/>
          <p:nvPr/>
        </p:nvSpPr>
        <p:spPr>
          <a:xfrm>
            <a:off x="0" y="6581001"/>
            <a:ext cx="791954" cy="276999"/>
          </a:xfrm>
          <a:prstGeom prst="rect">
            <a:avLst/>
          </a:prstGeom>
          <a:noFill/>
        </p:spPr>
        <p:txBody>
          <a:bodyPr wrap="none" rtlCol="0">
            <a:spAutoFit/>
          </a:bodyPr>
          <a:lstStyle/>
          <a:p>
            <a:r>
              <a:rPr lang="en-US" sz="1200" dirty="0" smtClean="0"/>
              <a:t>Ref: ibid.</a:t>
            </a:r>
            <a:endParaRPr lang="en-US"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2212" name="Picture 4" descr="1"/>
          <p:cNvPicPr>
            <a:picLocks noChangeAspect="1" noChangeArrowheads="1"/>
          </p:cNvPicPr>
          <p:nvPr/>
        </p:nvPicPr>
        <p:blipFill>
          <a:blip r:embed="rId2"/>
          <a:srcRect/>
          <a:stretch>
            <a:fillRect/>
          </a:stretch>
        </p:blipFill>
        <p:spPr bwMode="auto">
          <a:xfrm>
            <a:off x="0" y="1371600"/>
            <a:ext cx="6248400" cy="4576763"/>
          </a:xfrm>
          <a:prstGeom prst="rect">
            <a:avLst/>
          </a:prstGeom>
          <a:noFill/>
        </p:spPr>
      </p:pic>
      <p:sp>
        <p:nvSpPr>
          <p:cNvPr id="222213" name="Rectangle 5"/>
          <p:cNvSpPr>
            <a:spLocks noChangeArrowheads="1"/>
          </p:cNvSpPr>
          <p:nvPr/>
        </p:nvSpPr>
        <p:spPr bwMode="auto">
          <a:xfrm>
            <a:off x="6248400" y="1676400"/>
            <a:ext cx="2522538" cy="3937000"/>
          </a:xfrm>
          <a:prstGeom prst="rect">
            <a:avLst/>
          </a:prstGeom>
          <a:noFill/>
          <a:ln w="9525">
            <a:noFill/>
            <a:miter lim="800000"/>
            <a:headEnd/>
            <a:tailEnd/>
          </a:ln>
        </p:spPr>
        <p:txBody>
          <a:bodyPr wrap="none">
            <a:prstTxWarp prst="textNoShape">
              <a:avLst/>
            </a:prstTxWarp>
            <a:spAutoFit/>
          </a:bodyPr>
          <a:lstStyle/>
          <a:p>
            <a:r>
              <a:rPr lang="en-US" sz="1800"/>
              <a:t>The red curve is</a:t>
            </a:r>
          </a:p>
          <a:p>
            <a:r>
              <a:rPr lang="en-US" sz="1800"/>
              <a:t>from the ROC</a:t>
            </a:r>
          </a:p>
          <a:p>
            <a:r>
              <a:rPr lang="en-US" sz="1800"/>
              <a:t>data for the member </a:t>
            </a:r>
          </a:p>
          <a:p>
            <a:r>
              <a:rPr lang="en-US" sz="1800"/>
              <a:t>defining the 90th </a:t>
            </a:r>
          </a:p>
          <a:p>
            <a:r>
              <a:rPr lang="en-US" sz="1800"/>
              <a:t>percentile of the </a:t>
            </a:r>
          </a:p>
          <a:p>
            <a:r>
              <a:rPr lang="en-US" sz="1800"/>
              <a:t>ensemble distribution.</a:t>
            </a:r>
          </a:p>
          <a:p>
            <a:r>
              <a:rPr lang="en-US" sz="1800"/>
              <a:t>Green curve is for</a:t>
            </a:r>
          </a:p>
          <a:p>
            <a:r>
              <a:rPr lang="en-US" sz="1800"/>
              <a:t>the 10th percentile.</a:t>
            </a:r>
          </a:p>
          <a:p>
            <a:r>
              <a:rPr lang="en-US" sz="1800"/>
              <a:t>Overall economic</a:t>
            </a:r>
          </a:p>
          <a:p>
            <a:r>
              <a:rPr lang="en-US" sz="1800"/>
              <a:t>value is the maximum</a:t>
            </a:r>
          </a:p>
          <a:p>
            <a:r>
              <a:rPr lang="en-US" sz="1800"/>
              <a:t>(use whatever member</a:t>
            </a:r>
          </a:p>
          <a:p>
            <a:r>
              <a:rPr lang="en-US" sz="1800"/>
              <a:t>for decision threshold </a:t>
            </a:r>
          </a:p>
          <a:p>
            <a:r>
              <a:rPr lang="en-US" sz="1800"/>
              <a:t>that provides the</a:t>
            </a:r>
          </a:p>
          <a:p>
            <a:r>
              <a:rPr lang="en-US" sz="1800"/>
              <a:t>best economic value).</a:t>
            </a:r>
            <a:endParaRPr lang="en-US"/>
          </a:p>
        </p:txBody>
      </p:sp>
      <p:sp>
        <p:nvSpPr>
          <p:cNvPr id="6" name="Slide Number Placeholder 5"/>
          <p:cNvSpPr>
            <a:spLocks noGrp="1"/>
          </p:cNvSpPr>
          <p:nvPr>
            <p:ph type="sldNum" sz="quarter" idx="12"/>
          </p:nvPr>
        </p:nvSpPr>
        <p:spPr/>
        <p:txBody>
          <a:bodyPr/>
          <a:lstStyle/>
          <a:p>
            <a:fld id="{9ED718A1-D9DE-254A-BEB9-8E314E6B1095}"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Many ensemble verification techniques out there.</a:t>
            </a:r>
          </a:p>
          <a:p>
            <a:r>
              <a:rPr lang="en-US" dirty="0" smtClean="0"/>
              <a:t>A good principle is to thought-test every verification technique you seek to use; is there some way it could be misleading you about the characteristics of the forecast (commonly, the answer will be yes).</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762000" y="152400"/>
            <a:ext cx="7772400" cy="838200"/>
          </a:xfrm>
        </p:spPr>
        <p:txBody>
          <a:bodyPr/>
          <a:lstStyle/>
          <a:p>
            <a:r>
              <a:rPr lang="en-US" dirty="0"/>
              <a:t>Useful</a:t>
            </a:r>
            <a:r>
              <a:rPr lang="en-US" dirty="0" smtClean="0"/>
              <a:t> references</a:t>
            </a:r>
            <a:endParaRPr lang="en-US" dirty="0"/>
          </a:p>
        </p:txBody>
      </p:sp>
      <p:sp>
        <p:nvSpPr>
          <p:cNvPr id="231427" name="Rectangle 3"/>
          <p:cNvSpPr>
            <a:spLocks noGrp="1" noChangeArrowheads="1"/>
          </p:cNvSpPr>
          <p:nvPr>
            <p:ph type="body" idx="1"/>
          </p:nvPr>
        </p:nvSpPr>
        <p:spPr>
          <a:xfrm>
            <a:off x="228600" y="1219200"/>
            <a:ext cx="8610600" cy="4114800"/>
          </a:xfrm>
        </p:spPr>
        <p:txBody>
          <a:bodyPr/>
          <a:lstStyle/>
          <a:p>
            <a:pPr>
              <a:lnSpc>
                <a:spcPct val="90000"/>
              </a:lnSpc>
            </a:pPr>
            <a:r>
              <a:rPr lang="en-US" sz="1600" b="1" dirty="0"/>
              <a:t>Good overall references</a:t>
            </a:r>
            <a:r>
              <a:rPr lang="en-US" sz="1600" dirty="0"/>
              <a:t> for forecast verification:</a:t>
            </a:r>
          </a:p>
          <a:p>
            <a:pPr lvl="1">
              <a:lnSpc>
                <a:spcPct val="90000"/>
              </a:lnSpc>
            </a:pPr>
            <a:r>
              <a:rPr lang="en-US" sz="1400" dirty="0"/>
              <a:t>(1): Wilks, D.S., 2006:  </a:t>
            </a:r>
            <a:r>
              <a:rPr lang="en-US" sz="1400" i="1" dirty="0"/>
              <a:t>Statistical Methods in the Atmospheric Sciences (2nd Ed).</a:t>
            </a:r>
            <a:r>
              <a:rPr lang="en-US" sz="1400" dirty="0"/>
              <a:t>  Academic Press, 627 pp.</a:t>
            </a:r>
          </a:p>
          <a:p>
            <a:pPr lvl="1">
              <a:lnSpc>
                <a:spcPct val="90000"/>
              </a:lnSpc>
            </a:pPr>
            <a:r>
              <a:rPr lang="en-US" sz="1400" dirty="0"/>
              <a:t>(2) Beth Ebert’s forecast verification web page, </a:t>
            </a:r>
            <a:r>
              <a:rPr lang="en-US" sz="1400" dirty="0">
                <a:hlinkClick r:id="rId2"/>
              </a:rPr>
              <a:t>http://tinyurl.com/y97c74</a:t>
            </a:r>
            <a:endParaRPr lang="en-US" sz="1400" dirty="0"/>
          </a:p>
          <a:p>
            <a:pPr>
              <a:lnSpc>
                <a:spcPct val="90000"/>
              </a:lnSpc>
            </a:pPr>
            <a:r>
              <a:rPr lang="en-US" sz="1600" b="1" dirty="0"/>
              <a:t>Rank histograms</a:t>
            </a:r>
            <a:r>
              <a:rPr lang="en-US" sz="1600" dirty="0"/>
              <a:t>:  Hamill, T. M., 2001: Interpretation of rank histograms for verifying ensemble forecasts.  </a:t>
            </a:r>
            <a:r>
              <a:rPr lang="en-US" sz="1600" i="1" dirty="0"/>
              <a:t>Mon. Wea. Rev</a:t>
            </a:r>
            <a:r>
              <a:rPr lang="en-US" sz="1600" dirty="0"/>
              <a:t>., </a:t>
            </a:r>
            <a:r>
              <a:rPr lang="en-US" sz="1600" b="1" dirty="0"/>
              <a:t>129</a:t>
            </a:r>
            <a:r>
              <a:rPr lang="en-US" sz="1600" dirty="0"/>
              <a:t>, 550-560.</a:t>
            </a:r>
          </a:p>
          <a:p>
            <a:pPr>
              <a:lnSpc>
                <a:spcPct val="90000"/>
              </a:lnSpc>
            </a:pPr>
            <a:r>
              <a:rPr lang="en-US" sz="1600" b="1" dirty="0"/>
              <a:t>Spread-skill relationships</a:t>
            </a:r>
            <a:r>
              <a:rPr lang="en-US" sz="1600" dirty="0"/>
              <a:t>:  Whitaker, J.S., and A. F. Loughe, 1998: The relationship between ensemble spread and ensemble mean skill.  </a:t>
            </a:r>
            <a:r>
              <a:rPr lang="en-US" sz="1600" i="1" dirty="0"/>
              <a:t>Mon. Wea. Rev</a:t>
            </a:r>
            <a:r>
              <a:rPr lang="en-US" sz="1600" dirty="0"/>
              <a:t>., </a:t>
            </a:r>
            <a:r>
              <a:rPr lang="en-US" sz="1600" b="1" dirty="0"/>
              <a:t>126</a:t>
            </a:r>
            <a:r>
              <a:rPr lang="en-US" sz="1600" dirty="0"/>
              <a:t>, 3292-3302.</a:t>
            </a:r>
          </a:p>
          <a:p>
            <a:pPr>
              <a:lnSpc>
                <a:spcPct val="90000"/>
              </a:lnSpc>
            </a:pPr>
            <a:r>
              <a:rPr lang="en-US" sz="1600" b="1" dirty="0"/>
              <a:t>Brier score, continuous ranked probability score, reliability diagrams</a:t>
            </a:r>
            <a:r>
              <a:rPr lang="en-US" sz="1600" dirty="0"/>
              <a:t>: Wilks text again.</a:t>
            </a:r>
          </a:p>
          <a:p>
            <a:pPr>
              <a:lnSpc>
                <a:spcPct val="90000"/>
              </a:lnSpc>
            </a:pPr>
            <a:r>
              <a:rPr lang="en-US" sz="1600" b="1" dirty="0"/>
              <a:t>Relative operating characteristic</a:t>
            </a:r>
            <a:r>
              <a:rPr lang="en-US" sz="1600" dirty="0"/>
              <a:t>:  Harvey, L. O., </a:t>
            </a:r>
            <a:r>
              <a:rPr lang="en-US" sz="1600" dirty="0" err="1"/>
              <a:t>Jr</a:t>
            </a:r>
            <a:r>
              <a:rPr lang="en-US" sz="1600" dirty="0"/>
              <a:t>, and others, 1992:  The application of signal detection theory to weather forecasting behavior.  </a:t>
            </a:r>
            <a:r>
              <a:rPr lang="en-US" sz="1600" i="1" dirty="0"/>
              <a:t>Mon. Wea. Rev</a:t>
            </a:r>
            <a:r>
              <a:rPr lang="en-US" sz="1600" dirty="0"/>
              <a:t>., </a:t>
            </a:r>
            <a:r>
              <a:rPr lang="en-US" sz="1600" b="1" dirty="0"/>
              <a:t>120</a:t>
            </a:r>
            <a:r>
              <a:rPr lang="en-US" sz="1600" dirty="0"/>
              <a:t>, 863-883.</a:t>
            </a:r>
          </a:p>
          <a:p>
            <a:pPr>
              <a:lnSpc>
                <a:spcPct val="90000"/>
              </a:lnSpc>
            </a:pPr>
            <a:r>
              <a:rPr lang="en-US" sz="1600" b="1" dirty="0"/>
              <a:t>Economic value diagrams</a:t>
            </a:r>
            <a:r>
              <a:rPr lang="en-US" sz="1600" dirty="0"/>
              <a:t>:  </a:t>
            </a:r>
          </a:p>
          <a:p>
            <a:pPr lvl="1">
              <a:lnSpc>
                <a:spcPct val="90000"/>
              </a:lnSpc>
            </a:pPr>
            <a:r>
              <a:rPr lang="en-US" sz="1400" dirty="0"/>
              <a:t>(1)Richardson, D. S., 2000:  Skill and relative economic value of the ECMWF ensemble prediction system.  </a:t>
            </a:r>
            <a:r>
              <a:rPr lang="en-US" sz="1400" i="1" dirty="0"/>
              <a:t>Quart. J. Royal Meteor. Soc</a:t>
            </a:r>
            <a:r>
              <a:rPr lang="en-US" sz="1400" dirty="0"/>
              <a:t>., </a:t>
            </a:r>
            <a:r>
              <a:rPr lang="en-US" sz="1400" b="1" dirty="0"/>
              <a:t>126</a:t>
            </a:r>
            <a:r>
              <a:rPr lang="en-US" sz="1400" dirty="0"/>
              <a:t>, 649-667.</a:t>
            </a:r>
          </a:p>
          <a:p>
            <a:pPr lvl="1">
              <a:lnSpc>
                <a:spcPct val="90000"/>
              </a:lnSpc>
            </a:pPr>
            <a:r>
              <a:rPr lang="en-US" sz="1400" dirty="0"/>
              <a:t>(2) Zhu, Y, and others, 2002:  The economic value of ensemble-based weather forecasts.  </a:t>
            </a:r>
            <a:r>
              <a:rPr lang="en-US" sz="1400" i="1" dirty="0"/>
              <a:t>Bull. Amer. Meteor. Soc</a:t>
            </a:r>
            <a:r>
              <a:rPr lang="en-US" sz="1400" dirty="0"/>
              <a:t>., </a:t>
            </a:r>
            <a:r>
              <a:rPr lang="en-US" sz="1400" b="1" dirty="0"/>
              <a:t>83</a:t>
            </a:r>
            <a:r>
              <a:rPr lang="en-US" sz="1400" dirty="0"/>
              <a:t>, 73-83.</a:t>
            </a:r>
          </a:p>
          <a:p>
            <a:pPr>
              <a:lnSpc>
                <a:spcPct val="90000"/>
              </a:lnSpc>
            </a:pPr>
            <a:r>
              <a:rPr lang="en-US" sz="1600" b="1" dirty="0" err="1"/>
              <a:t>Overforecasting</a:t>
            </a:r>
            <a:r>
              <a:rPr lang="en-US" sz="1600" b="1" dirty="0"/>
              <a:t> skill</a:t>
            </a:r>
            <a:r>
              <a:rPr lang="en-US" sz="1600" dirty="0"/>
              <a:t>:  Hamill, T. M., and J. </a:t>
            </a:r>
            <a:r>
              <a:rPr lang="en-US" sz="1600" dirty="0" err="1"/>
              <a:t>Juras</a:t>
            </a:r>
            <a:r>
              <a:rPr lang="en-US" sz="1600" dirty="0"/>
              <a:t>, 2006:  Measuring forecast skill: is it real skill or is it the varying climatology?  </a:t>
            </a:r>
            <a:r>
              <a:rPr lang="en-US" sz="1600" i="1" dirty="0"/>
              <a:t>Quart. J. Royal Meteor. Soc.</a:t>
            </a:r>
            <a:r>
              <a:rPr lang="en-US" sz="1600" dirty="0"/>
              <a:t>, Jan 2007 issue. </a:t>
            </a:r>
            <a:r>
              <a:rPr lang="en-US" sz="1600" dirty="0">
                <a:hlinkClick r:id="rId3"/>
              </a:rPr>
              <a:t>http://tinyurl.com/kxtct</a:t>
            </a:r>
            <a:r>
              <a:rPr lang="en-US" sz="1800" dirty="0"/>
              <a:t>  </a:t>
            </a:r>
            <a:endParaRPr lang="en-US" sz="2800" dirty="0"/>
          </a:p>
          <a:p>
            <a:pPr>
              <a:lnSpc>
                <a:spcPct val="90000"/>
              </a:lnSpc>
            </a:pPr>
            <a:endParaRPr lang="en-US" sz="2800" dirty="0"/>
          </a:p>
        </p:txBody>
      </p:sp>
      <p:sp>
        <p:nvSpPr>
          <p:cNvPr id="6" name="Slide Number Placeholder 5"/>
          <p:cNvSpPr>
            <a:spLocks noGrp="1"/>
          </p:cNvSpPr>
          <p:nvPr>
            <p:ph type="sldNum" sz="quarter" idx="12"/>
          </p:nvPr>
        </p:nvSpPr>
        <p:spPr/>
        <p:txBody>
          <a:bodyPr/>
          <a:lstStyle/>
          <a:p>
            <a:fld id="{9ED718A1-D9DE-254A-BEB9-8E314E6B1095}"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D718A1-D9DE-254A-BEB9-8E314E6B1095}" type="slidenum">
              <a:rPr lang="en-US" smtClean="0"/>
              <a:pPr/>
              <a:t>7</a:t>
            </a:fld>
            <a:endParaRPr lang="en-US" dirty="0"/>
          </a:p>
        </p:txBody>
      </p:sp>
      <p:graphicFrame>
        <p:nvGraphicFramePr>
          <p:cNvPr id="5" name="Content Placeholder 4"/>
          <p:cNvGraphicFramePr>
            <a:graphicFrameLocks noChangeAspect="1"/>
          </p:cNvGraphicFramePr>
          <p:nvPr>
            <p:ph idx="1"/>
          </p:nvPr>
        </p:nvGraphicFramePr>
        <p:xfrm>
          <a:off x="152400" y="1600200"/>
          <a:ext cx="4647648" cy="4343400"/>
        </p:xfrm>
        <a:graphic>
          <a:graphicData uri="http://schemas.openxmlformats.org/presentationml/2006/ole">
            <p:oleObj spid="_x0000_s254978" name="Equation" r:id="rId3" imgW="1739900" imgH="1625600" progId="Equation.DSMT4">
              <p:embed/>
            </p:oleObj>
          </a:graphicData>
        </a:graphic>
      </p:graphicFrame>
      <p:sp>
        <p:nvSpPr>
          <p:cNvPr id="7" name="TextBox 6"/>
          <p:cNvSpPr txBox="1"/>
          <p:nvPr/>
        </p:nvSpPr>
        <p:spPr>
          <a:xfrm>
            <a:off x="3886200" y="1524000"/>
            <a:ext cx="3605950" cy="707886"/>
          </a:xfrm>
          <a:prstGeom prst="rect">
            <a:avLst/>
          </a:prstGeom>
          <a:noFill/>
        </p:spPr>
        <p:txBody>
          <a:bodyPr wrap="none" rtlCol="0">
            <a:spAutoFit/>
          </a:bodyPr>
          <a:lstStyle/>
          <a:p>
            <a:r>
              <a:rPr lang="en-US" sz="2000" dirty="0" err="1" smtClean="0"/>
              <a:t>n</a:t>
            </a:r>
            <a:r>
              <a:rPr lang="en-US" sz="2000" dirty="0" smtClean="0"/>
              <a:t>-member </a:t>
            </a:r>
            <a:r>
              <a:rPr lang="en-US" sz="2000" i="1" dirty="0" smtClean="0"/>
              <a:t>sorted </a:t>
            </a:r>
            <a:r>
              <a:rPr lang="en-US" sz="2000" dirty="0" smtClean="0"/>
              <a:t>ensemble at</a:t>
            </a:r>
          </a:p>
          <a:p>
            <a:r>
              <a:rPr lang="en-US" sz="2000" dirty="0" smtClean="0"/>
              <a:t>some point</a:t>
            </a:r>
            <a:endParaRPr lang="en-US" sz="2000" dirty="0"/>
          </a:p>
        </p:txBody>
      </p:sp>
      <p:sp>
        <p:nvSpPr>
          <p:cNvPr id="8" name="TextBox 7"/>
          <p:cNvSpPr txBox="1"/>
          <p:nvPr/>
        </p:nvSpPr>
        <p:spPr>
          <a:xfrm>
            <a:off x="4511377" y="2362200"/>
            <a:ext cx="4589418" cy="1015663"/>
          </a:xfrm>
          <a:prstGeom prst="rect">
            <a:avLst/>
          </a:prstGeom>
          <a:noFill/>
        </p:spPr>
        <p:txBody>
          <a:bodyPr wrap="none" rtlCol="0">
            <a:spAutoFit/>
          </a:bodyPr>
          <a:lstStyle/>
          <a:p>
            <a:r>
              <a:rPr lang="en-US" sz="2000" dirty="0" smtClean="0"/>
              <a:t>probability the truth V </a:t>
            </a:r>
            <a:r>
              <a:rPr lang="en-US" sz="2000" dirty="0" smtClean="0"/>
              <a:t>is less </a:t>
            </a:r>
            <a:r>
              <a:rPr lang="en-US" sz="2000" dirty="0" smtClean="0"/>
              <a:t>than the</a:t>
            </a:r>
            <a:r>
              <a:rPr lang="en-US" sz="2000" dirty="0" smtClean="0"/>
              <a:t> </a:t>
            </a:r>
          </a:p>
          <a:p>
            <a:r>
              <a:rPr lang="en-US" sz="2000" dirty="0" smtClean="0"/>
              <a:t>ith </a:t>
            </a:r>
            <a:r>
              <a:rPr lang="en-US" sz="2000" dirty="0" smtClean="0"/>
              <a:t>sorted </a:t>
            </a:r>
            <a:r>
              <a:rPr lang="en-US" sz="2000" dirty="0" smtClean="0"/>
              <a:t>member </a:t>
            </a:r>
            <a:r>
              <a:rPr lang="en-US" sz="2000" dirty="0" smtClean="0"/>
              <a:t>if V and </a:t>
            </a:r>
            <a:r>
              <a:rPr lang="en-US" sz="2000" b="1" dirty="0" smtClean="0"/>
              <a:t>X</a:t>
            </a:r>
            <a:r>
              <a:rPr lang="en-US" sz="2000" dirty="0" smtClean="0"/>
              <a:t>’s </a:t>
            </a:r>
          </a:p>
          <a:p>
            <a:r>
              <a:rPr lang="en-US" sz="2000" dirty="0" smtClean="0"/>
              <a:t>members</a:t>
            </a:r>
            <a:r>
              <a:rPr lang="en-US" sz="2000" dirty="0" smtClean="0"/>
              <a:t> </a:t>
            </a:r>
            <a:r>
              <a:rPr lang="en-US" sz="2000" dirty="0" smtClean="0"/>
              <a:t>sample the same distribution</a:t>
            </a:r>
            <a:endParaRPr lang="en-US" sz="2000" dirty="0"/>
          </a:p>
        </p:txBody>
      </p:sp>
      <p:sp>
        <p:nvSpPr>
          <p:cNvPr id="9" name="TextBox 8"/>
          <p:cNvSpPr txBox="1"/>
          <p:nvPr/>
        </p:nvSpPr>
        <p:spPr>
          <a:xfrm>
            <a:off x="5562600" y="3657600"/>
            <a:ext cx="1866942" cy="400110"/>
          </a:xfrm>
          <a:prstGeom prst="rect">
            <a:avLst/>
          </a:prstGeom>
          <a:noFill/>
        </p:spPr>
        <p:txBody>
          <a:bodyPr wrap="none" rtlCol="0">
            <a:spAutoFit/>
          </a:bodyPr>
          <a:lstStyle/>
          <a:p>
            <a:r>
              <a:rPr lang="en-US" sz="2000" dirty="0" smtClean="0"/>
              <a:t>… equivalently</a:t>
            </a:r>
            <a:endParaRPr lang="en-US" sz="2000" dirty="0"/>
          </a:p>
        </p:txBody>
      </p:sp>
      <p:sp>
        <p:nvSpPr>
          <p:cNvPr id="10" name="TextBox 9"/>
          <p:cNvSpPr txBox="1"/>
          <p:nvPr/>
        </p:nvSpPr>
        <p:spPr>
          <a:xfrm>
            <a:off x="3962400" y="4572000"/>
            <a:ext cx="3095719" cy="400110"/>
          </a:xfrm>
          <a:prstGeom prst="rect">
            <a:avLst/>
          </a:prstGeom>
          <a:noFill/>
        </p:spPr>
        <p:txBody>
          <a:bodyPr wrap="none" rtlCol="0">
            <a:spAutoFit/>
          </a:bodyPr>
          <a:lstStyle/>
          <a:p>
            <a:r>
              <a:rPr lang="en-US" sz="2000" dirty="0" smtClean="0"/>
              <a:t>our rank histogram vector</a:t>
            </a:r>
            <a:endParaRPr lang="en-US" sz="2000" dirty="0"/>
          </a:p>
        </p:txBody>
      </p:sp>
      <p:sp>
        <p:nvSpPr>
          <p:cNvPr id="11" name="TextBox 10"/>
          <p:cNvSpPr txBox="1"/>
          <p:nvPr/>
        </p:nvSpPr>
        <p:spPr>
          <a:xfrm>
            <a:off x="4419600" y="5181600"/>
            <a:ext cx="4362242" cy="1015663"/>
          </a:xfrm>
          <a:prstGeom prst="rect">
            <a:avLst/>
          </a:prstGeom>
          <a:noFill/>
        </p:spPr>
        <p:txBody>
          <a:bodyPr wrap="none" rtlCol="0">
            <a:spAutoFit/>
          </a:bodyPr>
          <a:lstStyle/>
          <a:p>
            <a:r>
              <a:rPr lang="en-US" sz="2000" dirty="0" err="1" smtClean="0"/>
              <a:t>overbar</a:t>
            </a:r>
            <a:r>
              <a:rPr lang="en-US" sz="2000" dirty="0" smtClean="0"/>
              <a:t> denotes the sample average </a:t>
            </a:r>
          </a:p>
          <a:p>
            <a:r>
              <a:rPr lang="en-US" sz="2000" dirty="0" smtClean="0"/>
              <a:t>over</a:t>
            </a:r>
            <a:r>
              <a:rPr lang="en-US" sz="2000" dirty="0"/>
              <a:t> </a:t>
            </a:r>
            <a:r>
              <a:rPr lang="en-US" sz="2000" dirty="0" smtClean="0"/>
              <a:t>many (hopefully independent)</a:t>
            </a:r>
          </a:p>
          <a:p>
            <a:r>
              <a:rPr lang="en-US" sz="2000" dirty="0" smtClean="0"/>
              <a:t>samples</a:t>
            </a:r>
            <a:endParaRPr lang="en-US" sz="2000" dirty="0"/>
          </a:p>
        </p:txBody>
      </p:sp>
      <p:cxnSp>
        <p:nvCxnSpPr>
          <p:cNvPr id="13" name="Straight Arrow Connector 12"/>
          <p:cNvCxnSpPr/>
          <p:nvPr/>
        </p:nvCxnSpPr>
        <p:spPr bwMode="auto">
          <a:xfrm rot="10800000">
            <a:off x="3200400" y="19050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0800000">
            <a:off x="3886200" y="28194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4876800" y="38862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10800000">
            <a:off x="3276600" y="48006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rot="10800000">
            <a:off x="3733800" y="54864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1447800" y="304800"/>
            <a:ext cx="6237204" cy="769441"/>
          </a:xfrm>
          <a:prstGeom prst="rect">
            <a:avLst/>
          </a:prstGeom>
          <a:noFill/>
        </p:spPr>
        <p:txBody>
          <a:bodyPr wrap="none" rtlCol="0">
            <a:spAutoFit/>
          </a:bodyPr>
          <a:lstStyle/>
          <a:p>
            <a:r>
              <a:rPr lang="en-US" sz="4400" dirty="0" smtClean="0"/>
              <a:t>Underlying mathematics</a:t>
            </a:r>
            <a:endParaRPr lang="en-US" sz="4400" dirty="0"/>
          </a:p>
        </p:txBody>
      </p:sp>
      <p:sp>
        <p:nvSpPr>
          <p:cNvPr id="20" name="TextBox 19"/>
          <p:cNvSpPr txBox="1"/>
          <p:nvPr/>
        </p:nvSpPr>
        <p:spPr>
          <a:xfrm>
            <a:off x="0" y="6550223"/>
            <a:ext cx="823300" cy="307777"/>
          </a:xfrm>
          <a:prstGeom prst="rect">
            <a:avLst/>
          </a:prstGeom>
          <a:noFill/>
        </p:spPr>
        <p:txBody>
          <a:bodyPr wrap="none" rtlCol="0">
            <a:spAutoFit/>
          </a:bodyPr>
          <a:lstStyle/>
          <a:p>
            <a:r>
              <a:rPr lang="en-US" sz="1400" dirty="0" smtClean="0"/>
              <a:t>ref: ibid.</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8600" y="381000"/>
            <a:ext cx="8763000" cy="914400"/>
          </a:xfrm>
        </p:spPr>
        <p:txBody>
          <a:bodyPr/>
          <a:lstStyle/>
          <a:p>
            <a:r>
              <a:rPr lang="en-US" sz="4000" dirty="0"/>
              <a:t>Rank histograms of Z</a:t>
            </a:r>
            <a:r>
              <a:rPr lang="en-US" sz="4000" baseline="-25000" dirty="0"/>
              <a:t>500</a:t>
            </a:r>
            <a:r>
              <a:rPr lang="en-US" sz="4000" dirty="0"/>
              <a:t>, T</a:t>
            </a:r>
            <a:r>
              <a:rPr lang="en-US" sz="4000" baseline="-25000" dirty="0"/>
              <a:t>850</a:t>
            </a:r>
            <a:r>
              <a:rPr lang="en-US" sz="4000" dirty="0"/>
              <a:t>, T</a:t>
            </a:r>
            <a:r>
              <a:rPr lang="en-US" sz="4000" baseline="-25000" dirty="0"/>
              <a:t>2m</a:t>
            </a:r>
            <a:br>
              <a:rPr lang="en-US" sz="4000" baseline="-25000" dirty="0"/>
            </a:br>
            <a:r>
              <a:rPr lang="en-US" sz="4000" baseline="-25000" dirty="0"/>
              <a:t>(from 1998 reforecast version of NCEP GFS)</a:t>
            </a:r>
            <a:endParaRPr lang="en-US" dirty="0"/>
          </a:p>
        </p:txBody>
      </p:sp>
      <p:pic>
        <p:nvPicPr>
          <p:cNvPr id="91139" name="Picture 3" descr="Fig2"/>
          <p:cNvPicPr>
            <a:picLocks noChangeAspect="1" noChangeArrowheads="1"/>
          </p:cNvPicPr>
          <p:nvPr/>
        </p:nvPicPr>
        <p:blipFill>
          <a:blip r:embed="rId3"/>
          <a:srcRect/>
          <a:stretch>
            <a:fillRect/>
          </a:stretch>
        </p:blipFill>
        <p:spPr bwMode="auto">
          <a:xfrm>
            <a:off x="457200" y="1752600"/>
            <a:ext cx="6248400" cy="2082800"/>
          </a:xfrm>
          <a:prstGeom prst="rect">
            <a:avLst/>
          </a:prstGeom>
          <a:noFill/>
        </p:spPr>
      </p:pic>
      <p:pic>
        <p:nvPicPr>
          <p:cNvPr id="91140" name="Picture 4" descr="Fig3"/>
          <p:cNvPicPr>
            <a:picLocks noChangeAspect="1" noChangeArrowheads="1"/>
          </p:cNvPicPr>
          <p:nvPr/>
        </p:nvPicPr>
        <p:blipFill>
          <a:blip r:embed="rId4"/>
          <a:srcRect/>
          <a:stretch>
            <a:fillRect/>
          </a:stretch>
        </p:blipFill>
        <p:spPr bwMode="auto">
          <a:xfrm>
            <a:off x="533400" y="3962400"/>
            <a:ext cx="6172200" cy="2055813"/>
          </a:xfrm>
          <a:prstGeom prst="rect">
            <a:avLst/>
          </a:prstGeom>
          <a:noFill/>
        </p:spPr>
      </p:pic>
      <p:sp>
        <p:nvSpPr>
          <p:cNvPr id="91141" name="Rectangle 5"/>
          <p:cNvSpPr>
            <a:spLocks noChangeArrowheads="1"/>
          </p:cNvSpPr>
          <p:nvPr/>
        </p:nvSpPr>
        <p:spPr bwMode="auto">
          <a:xfrm>
            <a:off x="6781800" y="2895600"/>
            <a:ext cx="2209800" cy="1815882"/>
          </a:xfrm>
          <a:prstGeom prst="rect">
            <a:avLst/>
          </a:prstGeom>
          <a:noFill/>
          <a:ln w="9525">
            <a:noFill/>
            <a:miter lim="800000"/>
            <a:headEnd/>
            <a:tailEnd/>
          </a:ln>
        </p:spPr>
        <p:txBody>
          <a:bodyPr wrap="square">
            <a:prstTxWarp prst="textNoShape">
              <a:avLst/>
            </a:prstTxWarp>
            <a:spAutoFit/>
          </a:bodyPr>
          <a:lstStyle/>
          <a:p>
            <a:pPr algn="ctr"/>
            <a:r>
              <a:rPr lang="en-US" sz="1600" dirty="0"/>
              <a:t>Solid lines indicate</a:t>
            </a:r>
            <a:r>
              <a:rPr lang="en-US" sz="1600" dirty="0" smtClean="0"/>
              <a:t> </a:t>
            </a:r>
          </a:p>
          <a:p>
            <a:pPr algn="ctr"/>
            <a:r>
              <a:rPr lang="en-US" sz="1600" dirty="0" smtClean="0"/>
              <a:t>ranks </a:t>
            </a:r>
            <a:r>
              <a:rPr lang="en-US" sz="1600" dirty="0"/>
              <a:t>after bias</a:t>
            </a:r>
            <a:r>
              <a:rPr lang="en-US" sz="1600" dirty="0" smtClean="0"/>
              <a:t> </a:t>
            </a:r>
          </a:p>
          <a:p>
            <a:pPr algn="ctr"/>
            <a:r>
              <a:rPr lang="en-US" sz="1600" dirty="0" smtClean="0"/>
              <a:t>correction</a:t>
            </a:r>
            <a:r>
              <a:rPr lang="en-US" sz="1600" dirty="0"/>
              <a:t>.</a:t>
            </a:r>
            <a:r>
              <a:rPr lang="en-US" sz="1600" dirty="0" smtClean="0"/>
              <a:t> </a:t>
            </a:r>
          </a:p>
          <a:p>
            <a:pPr algn="ctr"/>
            <a:endParaRPr lang="en-US" sz="1600" dirty="0"/>
          </a:p>
          <a:p>
            <a:pPr algn="ctr"/>
            <a:r>
              <a:rPr lang="en-US" sz="1600" dirty="0" smtClean="0"/>
              <a:t>Rank </a:t>
            </a:r>
            <a:r>
              <a:rPr lang="en-US" sz="1600" dirty="0"/>
              <a:t>histograms</a:t>
            </a:r>
            <a:r>
              <a:rPr lang="en-US" sz="1600" dirty="0" smtClean="0"/>
              <a:t> </a:t>
            </a:r>
          </a:p>
          <a:p>
            <a:pPr algn="ctr"/>
            <a:r>
              <a:rPr lang="en-US" sz="1600" dirty="0" smtClean="0"/>
              <a:t>are </a:t>
            </a:r>
            <a:r>
              <a:rPr lang="en-US" sz="1600" dirty="0"/>
              <a:t>particularly</a:t>
            </a:r>
            <a:r>
              <a:rPr lang="en-US" sz="1600" dirty="0" smtClean="0"/>
              <a:t> </a:t>
            </a:r>
          </a:p>
          <a:p>
            <a:pPr algn="ctr"/>
            <a:r>
              <a:rPr lang="en-US" sz="1600" dirty="0" smtClean="0"/>
              <a:t>U</a:t>
            </a:r>
            <a:r>
              <a:rPr lang="en-US" sz="1600" dirty="0"/>
              <a:t>-shaped for </a:t>
            </a:r>
            <a:r>
              <a:rPr lang="en-US" sz="1600" dirty="0" smtClean="0"/>
              <a:t>T2M.</a:t>
            </a:r>
            <a:endParaRPr lang="en-US" dirty="0"/>
          </a:p>
        </p:txBody>
      </p:sp>
      <p:sp>
        <p:nvSpPr>
          <p:cNvPr id="8" name="Slide Number Placeholder 7"/>
          <p:cNvSpPr>
            <a:spLocks noGrp="1"/>
          </p:cNvSpPr>
          <p:nvPr>
            <p:ph type="sldNum" sz="quarter" idx="12"/>
          </p:nvPr>
        </p:nvSpPr>
        <p:spPr/>
        <p:txBody>
          <a:bodyPr/>
          <a:lstStyle/>
          <a:p>
            <a:fld id="{9ED718A1-D9DE-254A-BEB9-8E314E6B1095}" type="slidenum">
              <a:rPr lang="en-US" smtClean="0"/>
              <a:pPr/>
              <a:t>8</a:t>
            </a:fld>
            <a:endParaRPr lang="en-US"/>
          </a:p>
        </p:txBody>
      </p:sp>
      <p:sp>
        <p:nvSpPr>
          <p:cNvPr id="9" name="TextBox 8"/>
          <p:cNvSpPr txBox="1"/>
          <p:nvPr/>
        </p:nvSpPr>
        <p:spPr>
          <a:xfrm>
            <a:off x="152400" y="6400800"/>
            <a:ext cx="3627065" cy="307777"/>
          </a:xfrm>
          <a:prstGeom prst="rect">
            <a:avLst/>
          </a:prstGeom>
          <a:noFill/>
        </p:spPr>
        <p:txBody>
          <a:bodyPr wrap="none" rtlCol="0">
            <a:spAutoFit/>
          </a:bodyPr>
          <a:lstStyle/>
          <a:p>
            <a:r>
              <a:rPr lang="en-US" sz="1400" dirty="0" smtClean="0"/>
              <a:t>Ref: Hamill and Whitaker, MWR, Sep 2007.</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r>
              <a:rPr lang="en-US" sz="4800" dirty="0" smtClean="0"/>
              <a:t>Rank histograms…</a:t>
            </a:r>
            <a:br>
              <a:rPr lang="en-US" sz="4800" dirty="0" smtClean="0"/>
            </a:br>
            <a:r>
              <a:rPr lang="en-US" sz="4800" dirty="0" smtClean="0"/>
              <a:t>pretty simple, right?</a:t>
            </a:r>
            <a:endParaRPr lang="en-US" sz="4800" dirty="0"/>
          </a:p>
        </p:txBody>
      </p:sp>
      <p:sp>
        <p:nvSpPr>
          <p:cNvPr id="3" name="Content Placeholder 2"/>
          <p:cNvSpPr>
            <a:spLocks noGrp="1"/>
          </p:cNvSpPr>
          <p:nvPr>
            <p:ph idx="1"/>
          </p:nvPr>
        </p:nvSpPr>
        <p:spPr>
          <a:xfrm>
            <a:off x="1371600" y="3276600"/>
            <a:ext cx="6324600" cy="1905000"/>
          </a:xfrm>
        </p:spPr>
        <p:txBody>
          <a:bodyPr/>
          <a:lstStyle/>
          <a:p>
            <a:pPr marL="0" indent="0">
              <a:buNone/>
            </a:pPr>
            <a:r>
              <a:rPr lang="en-US" dirty="0" smtClean="0"/>
              <a:t>Let’s consider some of the issues involved with this one seemingly simple verification metric.</a:t>
            </a:r>
            <a:endParaRPr lang="en-US" dirty="0"/>
          </a:p>
        </p:txBody>
      </p:sp>
      <p:sp>
        <p:nvSpPr>
          <p:cNvPr id="4" name="Slide Number Placeholder 3"/>
          <p:cNvSpPr>
            <a:spLocks noGrp="1"/>
          </p:cNvSpPr>
          <p:nvPr>
            <p:ph type="sldNum" sz="quarter" idx="12"/>
          </p:nvPr>
        </p:nvSpPr>
        <p:spPr/>
        <p:txBody>
          <a:bodyPr/>
          <a:lstStyle/>
          <a:p>
            <a:fld id="{9ED718A1-D9DE-254A-BEB9-8E314E6B1095}"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14642</TotalTime>
  <Words>4526</Words>
  <Application>Microsoft Macintosh PowerPoint</Application>
  <PresentationFormat>On-screen Show (4:3)</PresentationFormat>
  <Paragraphs>839</Paragraphs>
  <Slides>69</Slides>
  <Notes>20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Blank Presentation</vt:lpstr>
      <vt:lpstr>Equation</vt:lpstr>
      <vt:lpstr>MathType 6.0 Equation</vt:lpstr>
      <vt:lpstr>Common verification methods  for ensemble forecasts, and how to apply them properly</vt:lpstr>
      <vt:lpstr>Part 1: two desirable properties of ensembles, and the challenges of evaluating these properties</vt:lpstr>
      <vt:lpstr>Unreliable ensemble?</vt:lpstr>
      <vt:lpstr>Unreliable ensemble?</vt:lpstr>
      <vt:lpstr>Slide 5</vt:lpstr>
      <vt:lpstr>“Rank histograms,” aka “Talagrand diagrams”</vt:lpstr>
      <vt:lpstr>Slide 7</vt:lpstr>
      <vt:lpstr>Rank histograms of Z500, T850, T2m (from 1998 reforecast version of NCEP GFS)</vt:lpstr>
      <vt:lpstr>Rank histograms… pretty simple, right?</vt:lpstr>
      <vt:lpstr>Issues in using rank histograms</vt:lpstr>
      <vt:lpstr>Issues in using rank histograms</vt:lpstr>
      <vt:lpstr>Issues in using rank histograms</vt:lpstr>
      <vt:lpstr>Rank histogram shapes under “location” and “scale” errors</vt:lpstr>
      <vt:lpstr>Caren Marzban’s question: what if we did have correlations between members, and w. truth?</vt:lpstr>
      <vt:lpstr>Rank histograms, r = R = 0.9</vt:lpstr>
      <vt:lpstr>Rank histograms, r = R = 0.9</vt:lpstr>
      <vt:lpstr>Dan Wilks’ insight into this curious phenomenon…</vt:lpstr>
      <vt:lpstr>Illustration, μx=0</vt:lpstr>
      <vt:lpstr>Rank histograms in higher dimensions: the “minimum spanning tree” histogram</vt:lpstr>
      <vt:lpstr>Rank histograms in higher dimensions: the “minimum spanning tree” histogram</vt:lpstr>
      <vt:lpstr>Multi-variate rank histogram</vt:lpstr>
      <vt:lpstr>Multi-variate rank histogram calculation</vt:lpstr>
      <vt:lpstr>Reliability diagrams</vt:lpstr>
      <vt:lpstr>Reliability diagrams</vt:lpstr>
      <vt:lpstr>Reliability diagrams</vt:lpstr>
      <vt:lpstr>Reliability diagrams</vt:lpstr>
      <vt:lpstr>Brier score</vt:lpstr>
      <vt:lpstr>Brier score decomposition</vt:lpstr>
      <vt:lpstr>Brier score decomposition</vt:lpstr>
      <vt:lpstr>Slide 30</vt:lpstr>
      <vt:lpstr>“Attributes diagram”</vt:lpstr>
      <vt:lpstr>Proposed modifications to standard reliability diagrams</vt:lpstr>
      <vt:lpstr>When does reliability ≠ reliability?</vt:lpstr>
      <vt:lpstr>Sharpness also important</vt:lpstr>
      <vt:lpstr>Sharpness ≠ resolution</vt:lpstr>
      <vt:lpstr>“Spread-error” relationships are important, too.</vt:lpstr>
      <vt:lpstr>Why would you expect spread-error relationship?</vt:lpstr>
      <vt:lpstr>Spread-error correlations  with 1990’s NCEP GFS</vt:lpstr>
      <vt:lpstr>Spread-error relationships and  precipitation forecasts</vt:lpstr>
      <vt:lpstr>Is the spread-error correlation as high as it could be? </vt:lpstr>
      <vt:lpstr>…use one member as synthetic verification to gauge potential spread-error correlation</vt:lpstr>
      <vt:lpstr>Spread vs. error in more than one dimension: verification of ellipse eccentricity </vt:lpstr>
      <vt:lpstr>Ellipse eccentricity analysis</vt:lpstr>
      <vt:lpstr>Ellipse eccentricity analysis</vt:lpstr>
      <vt:lpstr>Ellipse eccentricity analysis</vt:lpstr>
      <vt:lpstr>Another way of conveying spread-error relationships.</vt:lpstr>
      <vt:lpstr>Part 2: other common (and uncommon)  ensemble-related evaluation tools</vt:lpstr>
      <vt:lpstr>Isla Gilmour’s non-linearity index</vt:lpstr>
      <vt:lpstr>Power spectra and saturation</vt:lpstr>
      <vt:lpstr>Satterfield and Szunyogh’s  “Explained Variance”</vt:lpstr>
      <vt:lpstr>Example with  forecasts from “local ETKF”</vt:lpstr>
      <vt:lpstr>Cumulative distribution function (CDF); used in CRPS</vt:lpstr>
      <vt:lpstr>Continuous Ranked Probability Score</vt:lpstr>
      <vt:lpstr>Continuous Ranked Probability Score</vt:lpstr>
      <vt:lpstr>Continuous Ranked Probability Skill Score (CRPSS)</vt:lpstr>
      <vt:lpstr>Decomposition of CRPS</vt:lpstr>
      <vt:lpstr>Relative Operating Characteristic (ROC)</vt:lpstr>
      <vt:lpstr>Relative Operating Characteristic (ROC)</vt:lpstr>
      <vt:lpstr>Method of calculation of ROC: parts 1 and 2</vt:lpstr>
      <vt:lpstr>Method of calculation of ROC: part 3</vt:lpstr>
      <vt:lpstr>Method of calculation of ROC: part 3</vt:lpstr>
      <vt:lpstr>ROC connection with hypothesis testing</vt:lpstr>
      <vt:lpstr>Economic value diagrams</vt:lpstr>
      <vt:lpstr>Economic value:  calculation method</vt:lpstr>
      <vt:lpstr>Economic value, continued</vt:lpstr>
      <vt:lpstr>From ROC to economic value</vt:lpstr>
      <vt:lpstr>Slide 67</vt:lpstr>
      <vt:lpstr>Conclusions</vt:lpstr>
      <vt:lpstr>Useful references</vt:lpstr>
    </vt:vector>
  </TitlesOfParts>
  <Company>Tom  Hamill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make ensemble forecasts,  and how we verify them</dc:title>
  <cp:lastModifiedBy>Tom Hamill</cp:lastModifiedBy>
  <cp:revision>31</cp:revision>
  <cp:lastPrinted>2010-06-03T20:00:23Z</cp:lastPrinted>
  <dcterms:created xsi:type="dcterms:W3CDTF">2010-06-10T15:13:21Z</dcterms:created>
  <dcterms:modified xsi:type="dcterms:W3CDTF">2010-06-10T20:49:52Z</dcterms:modified>
</cp:coreProperties>
</file>