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333" r:id="rId2"/>
    <p:sldId id="334" r:id="rId3"/>
    <p:sldId id="401" r:id="rId4"/>
    <p:sldId id="402" r:id="rId5"/>
    <p:sldId id="403" r:id="rId6"/>
    <p:sldId id="404" r:id="rId7"/>
    <p:sldId id="362" r:id="rId8"/>
    <p:sldId id="363" r:id="rId9"/>
    <p:sldId id="364" r:id="rId10"/>
    <p:sldId id="365" r:id="rId11"/>
    <p:sldId id="366" r:id="rId12"/>
    <p:sldId id="408" r:id="rId13"/>
    <p:sldId id="409" r:id="rId14"/>
    <p:sldId id="410" r:id="rId15"/>
    <p:sldId id="411" r:id="rId16"/>
    <p:sldId id="395" r:id="rId17"/>
    <p:sldId id="384" r:id="rId18"/>
    <p:sldId id="385" r:id="rId19"/>
    <p:sldId id="386" r:id="rId20"/>
    <p:sldId id="387" r:id="rId21"/>
    <p:sldId id="388" r:id="rId22"/>
    <p:sldId id="390" r:id="rId23"/>
    <p:sldId id="391" r:id="rId24"/>
    <p:sldId id="392" r:id="rId25"/>
    <p:sldId id="393" r:id="rId26"/>
    <p:sldId id="396" r:id="rId27"/>
    <p:sldId id="397" r:id="rId28"/>
    <p:sldId id="370" r:id="rId29"/>
    <p:sldId id="379" r:id="rId30"/>
    <p:sldId id="371" r:id="rId31"/>
    <p:sldId id="380" r:id="rId32"/>
    <p:sldId id="372" r:id="rId33"/>
    <p:sldId id="381" r:id="rId34"/>
    <p:sldId id="373" r:id="rId35"/>
    <p:sldId id="382" r:id="rId36"/>
    <p:sldId id="383" r:id="rId37"/>
    <p:sldId id="398" r:id="rId38"/>
    <p:sldId id="399" r:id="rId39"/>
    <p:sldId id="375" r:id="rId40"/>
    <p:sldId id="377" r:id="rId41"/>
    <p:sldId id="378" r:id="rId42"/>
    <p:sldId id="376" r:id="rId43"/>
    <p:sldId id="421" r:id="rId44"/>
    <p:sldId id="422" r:id="rId45"/>
    <p:sldId id="423" r:id="rId46"/>
    <p:sldId id="405" r:id="rId47"/>
    <p:sldId id="414" r:id="rId48"/>
    <p:sldId id="415" r:id="rId49"/>
    <p:sldId id="344" r:id="rId50"/>
    <p:sldId id="418" r:id="rId51"/>
    <p:sldId id="359" r:id="rId52"/>
    <p:sldId id="406" r:id="rId53"/>
    <p:sldId id="360" r:id="rId54"/>
    <p:sldId id="339" r:id="rId55"/>
    <p:sldId id="342" r:id="rId56"/>
    <p:sldId id="361" r:id="rId57"/>
    <p:sldId id="394" r:id="rId58"/>
    <p:sldId id="331" r:id="rId59"/>
    <p:sldId id="374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8" d="100"/>
          <a:sy n="138" d="100"/>
        </p:scale>
        <p:origin x="-96" y="-5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2CA5C-A474-1D44-9404-1AD89627AAD1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70D1E-ED15-ED46-B4C4-73C3256F6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956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1B1AC-0839-BD47-8A04-196CF4CA636F}" type="datetimeFigureOut">
              <a:rPr lang="en-US" smtClean="0"/>
              <a:t>10/24/12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52301-F612-E848-885B-0ADAF1AF7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387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B3B812-96E3-DD49-A0CC-7CEC5615099C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8192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077CD-FA65-0946-952D-77644BA36166}" type="datetime1">
              <a:rPr lang="en-US" smtClean="0"/>
              <a:t>10/30/12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34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F8E1F-4028-014C-B984-15BE1F2B54B9}" type="datetime1">
              <a:rPr lang="en-US" smtClean="0"/>
              <a:t>10/30/12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69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8BDD2-3B8D-A743-A7A7-6DE941951C80}" type="datetime1">
              <a:rPr lang="en-US" smtClean="0"/>
              <a:t>10/30/12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28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98702-3A13-0840-9753-FA02892E73EF}" type="datetime1">
              <a:rPr lang="en-US" smtClean="0"/>
              <a:t>10/30/12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6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9B0F-DE9E-4343-BBED-5A69EA873AC1}" type="datetime1">
              <a:rPr lang="en-US" smtClean="0"/>
              <a:t>10/30/12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4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24A5-49DC-F54D-90C3-84C6C207EDA0}" type="datetime1">
              <a:rPr lang="en-US" smtClean="0"/>
              <a:t>10/30/12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478C-CC77-2445-AFA6-F566CBAA04C7}" type="datetime1">
              <a:rPr lang="en-US" smtClean="0"/>
              <a:t>10/30/12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4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63D74-2799-A743-B0EF-02867E6AA978}" type="datetime1">
              <a:rPr lang="en-US" smtClean="0"/>
              <a:t>10/30/12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10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4FC69-3AB6-8B48-BBA1-EB41E4B4D43E}" type="datetime1">
              <a:rPr lang="en-US" smtClean="0"/>
              <a:t>10/30/12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84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17869-1FE9-8248-BC3D-E9BA421A2C26}" type="datetime1">
              <a:rPr lang="en-US" smtClean="0"/>
              <a:t>10/30/12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14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4819-43BE-9D4E-8B6F-B2F25E7901E5}" type="datetime1">
              <a:rPr lang="en-US" smtClean="0"/>
              <a:t>10/30/12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77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7FD67-636D-1346-9956-F11DB6A0EEB5}" type="datetime1">
              <a:rPr lang="en-US" smtClean="0"/>
              <a:t>10/30/12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C20C2-3F8B-2449-8F6E-1644460DF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3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tom.hamill@noaa.go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6.emf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Ensemble prediction and</a:t>
            </a:r>
            <a:br>
              <a:rPr lang="en-US" sz="5400" dirty="0" smtClean="0"/>
            </a:br>
            <a:r>
              <a:rPr lang="en-US" sz="5400" dirty="0" smtClean="0"/>
              <a:t>winter </a:t>
            </a:r>
            <a:r>
              <a:rPr lang="en-US" sz="5400" dirty="0" smtClean="0"/>
              <a:t>weather</a:t>
            </a:r>
            <a:br>
              <a:rPr lang="en-US" sz="5400" dirty="0" smtClean="0"/>
            </a:br>
            <a:r>
              <a:rPr lang="en-US" dirty="0" smtClean="0"/>
              <a:t>(with some attention to Sandy)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4405367"/>
            <a:ext cx="6400800" cy="1752600"/>
          </a:xfrm>
        </p:spPr>
        <p:txBody>
          <a:bodyPr>
            <a:normAutofit fontScale="77500" lnSpcReduction="20000"/>
          </a:bodyPr>
          <a:lstStyle/>
          <a:p>
            <a:r>
              <a:rPr lang="en-US" sz="4200" dirty="0" smtClean="0"/>
              <a:t>Tom Hamill</a:t>
            </a:r>
          </a:p>
          <a:p>
            <a:r>
              <a:rPr lang="en-US" dirty="0" smtClean="0"/>
              <a:t>NOAA Earth System Research Lab</a:t>
            </a:r>
          </a:p>
          <a:p>
            <a:r>
              <a:rPr lang="en-US" dirty="0" smtClean="0">
                <a:hlinkClick r:id="rId2"/>
              </a:rPr>
              <a:t>tom.hamill@noaa.gov</a:t>
            </a:r>
            <a:endParaRPr lang="en-US" dirty="0" smtClean="0"/>
          </a:p>
          <a:p>
            <a:r>
              <a:rPr lang="en-US" dirty="0" smtClean="0"/>
              <a:t>(303) 497-3060</a:t>
            </a:r>
            <a:endParaRPr lang="en-US" dirty="0"/>
          </a:p>
        </p:txBody>
      </p:sp>
      <p:pic>
        <p:nvPicPr>
          <p:cNvPr id="6" name="Picture 5" descr="NO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6" y="139086"/>
            <a:ext cx="1446057" cy="1466850"/>
          </a:xfrm>
          <a:prstGeom prst="rect">
            <a:avLst/>
          </a:prstGeom>
        </p:spPr>
      </p:pic>
      <p:pic>
        <p:nvPicPr>
          <p:cNvPr id="7" name="Picture 4" descr="dsrc_glo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146050"/>
            <a:ext cx="236537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823200" y="146050"/>
            <a:ext cx="1249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AD7A3A"/>
                </a:solidFill>
              </a:rPr>
              <a:t>NOAA Earth System</a:t>
            </a:r>
          </a:p>
          <a:p>
            <a:r>
              <a:rPr lang="en-US" sz="1000">
                <a:solidFill>
                  <a:srgbClr val="AD7A3A"/>
                </a:solidFill>
              </a:rPr>
              <a:t>Research Laboratory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86031" y="6421702"/>
            <a:ext cx="601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Presentation to October 2012 COMET Winter Weather Course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53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736"/>
            <a:ext cx="8229600" cy="6039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“Stamp maps”</a:t>
            </a:r>
            <a:endParaRPr lang="en-US" dirty="0"/>
          </a:p>
        </p:txBody>
      </p:sp>
      <p:pic>
        <p:nvPicPr>
          <p:cNvPr id="6" name="Picture 5" descr="Loth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2" y="631713"/>
            <a:ext cx="8733036" cy="62262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199" y="2444080"/>
            <a:ext cx="4670949" cy="16613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Enhancements I like:</a:t>
            </a:r>
          </a:p>
          <a:p>
            <a:pPr marL="457200" indent="-457200" algn="ctr">
              <a:buAutoNum type="arabicParenBoth"/>
            </a:pPr>
            <a:r>
              <a:rPr lang="en-US" sz="2400" dirty="0" smtClean="0">
                <a:solidFill>
                  <a:schemeClr val="tx1"/>
                </a:solidFill>
              </a:rPr>
              <a:t>ability to animate stamp maps.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e.g., http://</a:t>
            </a:r>
            <a:r>
              <a:rPr lang="en-US" sz="2400" dirty="0" err="1" smtClean="0">
                <a:solidFill>
                  <a:schemeClr val="tx1"/>
                </a:solidFill>
              </a:rPr>
              <a:t>tinyurl.com</a:t>
            </a:r>
            <a:r>
              <a:rPr lang="en-US" sz="2400" dirty="0" smtClean="0">
                <a:solidFill>
                  <a:schemeClr val="tx1"/>
                </a:solidFill>
              </a:rPr>
              <a:t>/sandy-</a:t>
            </a:r>
            <a:r>
              <a:rPr lang="en-US" sz="2400" dirty="0" err="1" smtClean="0">
                <a:solidFill>
                  <a:schemeClr val="tx1"/>
                </a:solidFill>
              </a:rPr>
              <a:t>anim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1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736"/>
            <a:ext cx="8229600" cy="6039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“Stamp maps”</a:t>
            </a:r>
            <a:endParaRPr lang="en-US" dirty="0"/>
          </a:p>
        </p:txBody>
      </p:sp>
      <p:pic>
        <p:nvPicPr>
          <p:cNvPr id="6" name="Picture 5" descr="Loth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2" y="631713"/>
            <a:ext cx="8733036" cy="62262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199" y="2444080"/>
            <a:ext cx="4670949" cy="16613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Enhancements I’d like to see: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(2) Ability to click on a particular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member and load that data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for more in-depth analysis.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78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71B18B-F744-4B40-8BF5-C07ED01E5204}" type="slidenum">
              <a:rPr lang="en-US" sz="1400"/>
              <a:pPr/>
              <a:t>12</a:t>
            </a:fld>
            <a:endParaRPr lang="en-US" sz="1400"/>
          </a:p>
        </p:txBody>
      </p:sp>
      <p:sp>
        <p:nvSpPr>
          <p:cNvPr id="8090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Stamp maps</a:t>
            </a:r>
          </a:p>
        </p:txBody>
      </p:sp>
      <p:graphicFrame>
        <p:nvGraphicFramePr>
          <p:cNvPr id="80898" name="Object 2"/>
          <p:cNvGraphicFramePr>
            <a:graphicFrameLocks noChangeAspect="1"/>
          </p:cNvGraphicFramePr>
          <p:nvPr/>
        </p:nvGraphicFramePr>
        <p:xfrm>
          <a:off x="609600" y="1447800"/>
          <a:ext cx="7315200" cy="521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Document" r:id="rId4" imgW="5477256" imgH="3907536" progId="Word.Document.8">
                  <p:embed/>
                </p:oleObj>
              </mc:Choice>
              <mc:Fallback>
                <p:oleObj name="Document" r:id="rId4" imgW="5477256" imgH="390753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447800"/>
                        <a:ext cx="7315200" cy="521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901" name="Picture 4" descr="Palmer_Lothar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0"/>
            <a:ext cx="7620000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Rectangle 5"/>
          <p:cNvSpPr>
            <a:spLocks noChangeArrowheads="1"/>
          </p:cNvSpPr>
          <p:nvPr/>
        </p:nvSpPr>
        <p:spPr bwMode="auto">
          <a:xfrm>
            <a:off x="76200" y="1549400"/>
            <a:ext cx="10826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Zoom</a:t>
            </a:r>
          </a:p>
          <a:p>
            <a:r>
              <a:rPr lang="en-US" sz="1400"/>
              <a:t>capability</a:t>
            </a:r>
          </a:p>
          <a:p>
            <a:r>
              <a:rPr lang="en-US" sz="1400"/>
              <a:t>with mouse</a:t>
            </a:r>
          </a:p>
          <a:p>
            <a:r>
              <a:rPr lang="en-US" sz="1400"/>
              <a:t>over event</a:t>
            </a:r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0" y="6003925"/>
            <a:ext cx="14351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/>
              <a:t>from Tim Palmer</a:t>
            </a:r>
            <a:r>
              <a:rPr lang="ja-JP" altLang="en-US" sz="1000"/>
              <a:t>’</a:t>
            </a:r>
            <a:r>
              <a:rPr lang="en-US" sz="1000"/>
              <a:t>s</a:t>
            </a:r>
          </a:p>
          <a:p>
            <a:r>
              <a:rPr lang="en-US" sz="1000"/>
              <a:t>book chapter, 2006,</a:t>
            </a:r>
          </a:p>
          <a:p>
            <a:r>
              <a:rPr lang="en-US" sz="1000"/>
              <a:t>in </a:t>
            </a:r>
            <a:r>
              <a:rPr lang="ja-JP" altLang="en-US" sz="1000"/>
              <a:t>“</a:t>
            </a:r>
            <a:r>
              <a:rPr lang="en-US" sz="1000" i="1"/>
              <a:t>Predictability of Weather and Climate</a:t>
            </a:r>
            <a:r>
              <a:rPr lang="ja-JP" altLang="en-US" sz="1000"/>
              <a:t>”</a:t>
            </a:r>
            <a:r>
              <a:rPr lang="en-US" sz="1000"/>
              <a:t>.</a:t>
            </a:r>
          </a:p>
        </p:txBody>
      </p:sp>
      <p:pic>
        <p:nvPicPr>
          <p:cNvPr id="80904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971800"/>
            <a:ext cx="42291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4648200" y="2971800"/>
            <a:ext cx="4267200" cy="3733800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80906" name="Straight Connector 11"/>
          <p:cNvCxnSpPr>
            <a:cxnSpLocks noChangeShapeType="1"/>
          </p:cNvCxnSpPr>
          <p:nvPr/>
        </p:nvCxnSpPr>
        <p:spPr bwMode="auto">
          <a:xfrm rot="10800000" flipV="1">
            <a:off x="4648200" y="2057400"/>
            <a:ext cx="29718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7" name="Straight Connector 12"/>
          <p:cNvCxnSpPr>
            <a:cxnSpLocks noChangeShapeType="1"/>
          </p:cNvCxnSpPr>
          <p:nvPr/>
        </p:nvCxnSpPr>
        <p:spPr bwMode="auto">
          <a:xfrm rot="16200000" flipH="1">
            <a:off x="8115300" y="2171700"/>
            <a:ext cx="9906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8" name="Straight Connector 14"/>
          <p:cNvCxnSpPr>
            <a:cxnSpLocks noChangeShapeType="1"/>
          </p:cNvCxnSpPr>
          <p:nvPr/>
        </p:nvCxnSpPr>
        <p:spPr bwMode="auto">
          <a:xfrm rot="5400000">
            <a:off x="7200900" y="2628900"/>
            <a:ext cx="4572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9" name="Straight Connector 16"/>
          <p:cNvCxnSpPr>
            <a:cxnSpLocks noChangeShapeType="1"/>
          </p:cNvCxnSpPr>
          <p:nvPr/>
        </p:nvCxnSpPr>
        <p:spPr bwMode="auto">
          <a:xfrm rot="16200000" flipH="1">
            <a:off x="8153400" y="2743200"/>
            <a:ext cx="3810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910" name="Down Arrow 18"/>
          <p:cNvSpPr>
            <a:spLocks noChangeArrowheads="1"/>
          </p:cNvSpPr>
          <p:nvPr/>
        </p:nvSpPr>
        <p:spPr bwMode="auto">
          <a:xfrm rot="5400000">
            <a:off x="8115300" y="2247900"/>
            <a:ext cx="2286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80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8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72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48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r>
              <a:rPr lang="en-US" sz="3600" dirty="0">
                <a:latin typeface="+mn-lt"/>
                <a:ea typeface="ＭＳ Ｐゴシック" charset="0"/>
                <a:cs typeface="ＭＳ Ｐゴシック" charset="0"/>
              </a:rPr>
              <a:t>Stamp Skew-T</a:t>
            </a:r>
            <a:r>
              <a:rPr lang="ja-JP" altLang="en-US" sz="3600" dirty="0">
                <a:latin typeface="+mn-lt"/>
                <a:ea typeface="ＭＳ Ｐゴシック" charset="0"/>
                <a:cs typeface="ＭＳ Ｐゴシック" charset="0"/>
              </a:rPr>
              <a:t>’</a:t>
            </a:r>
            <a:r>
              <a:rPr lang="en-US" sz="3600" dirty="0">
                <a:latin typeface="+mn-lt"/>
                <a:ea typeface="ＭＳ Ｐゴシック" charset="0"/>
                <a:cs typeface="ＭＳ Ｐゴシック" charset="0"/>
              </a:rPr>
              <a:t>s with mouse-over</a:t>
            </a:r>
          </a:p>
        </p:txBody>
      </p:sp>
      <p:sp>
        <p:nvSpPr>
          <p:cNvPr id="8294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3D95E1-F2BC-A941-8FC2-09A50A98FB74}" type="slidenum">
              <a:rPr lang="en-US" sz="1400"/>
              <a:pPr/>
              <a:t>13</a:t>
            </a:fld>
            <a:endParaRPr lang="en-US" sz="1400"/>
          </a:p>
        </p:txBody>
      </p:sp>
      <p:pic>
        <p:nvPicPr>
          <p:cNvPr id="8295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3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4478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6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7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464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8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9718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9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572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960" name="Straight Connector 19"/>
          <p:cNvCxnSpPr>
            <a:cxnSpLocks noChangeShapeType="1"/>
          </p:cNvCxnSpPr>
          <p:nvPr/>
        </p:nvCxnSpPr>
        <p:spPr bwMode="auto">
          <a:xfrm>
            <a:off x="457200" y="1524000"/>
            <a:ext cx="762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1" name="Straight Connector 20"/>
          <p:cNvCxnSpPr>
            <a:cxnSpLocks noChangeShapeType="1"/>
          </p:cNvCxnSpPr>
          <p:nvPr/>
        </p:nvCxnSpPr>
        <p:spPr bwMode="auto">
          <a:xfrm rot="16200000" flipH="1">
            <a:off x="-1104900" y="4229100"/>
            <a:ext cx="38862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2" name="Straight Connector 23"/>
          <p:cNvCxnSpPr>
            <a:cxnSpLocks noChangeShapeType="1"/>
          </p:cNvCxnSpPr>
          <p:nvPr/>
        </p:nvCxnSpPr>
        <p:spPr bwMode="auto">
          <a:xfrm>
            <a:off x="1447800" y="1524000"/>
            <a:ext cx="4343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963" name="Rectangle 26"/>
          <p:cNvSpPr>
            <a:spLocks noChangeArrowheads="1"/>
          </p:cNvSpPr>
          <p:nvPr/>
        </p:nvSpPr>
        <p:spPr bwMode="auto">
          <a:xfrm>
            <a:off x="1219200" y="1905000"/>
            <a:ext cx="4648200" cy="4648200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64" name="Down Arrow 29"/>
          <p:cNvSpPr>
            <a:spLocks noChangeArrowheads="1"/>
          </p:cNvSpPr>
          <p:nvPr/>
        </p:nvSpPr>
        <p:spPr bwMode="auto">
          <a:xfrm rot="5400000">
            <a:off x="876300" y="2019300"/>
            <a:ext cx="2286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80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35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B8C519-A7CD-CD46-8A20-35D2BD743743}" type="slidenum">
              <a:rPr lang="en-US" sz="1400"/>
              <a:pPr/>
              <a:t>14</a:t>
            </a:fld>
            <a:endParaRPr lang="en-US" sz="1400"/>
          </a:p>
        </p:txBody>
      </p:sp>
      <p:pic>
        <p:nvPicPr>
          <p:cNvPr id="839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7467600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Probability plots</a:t>
            </a:r>
          </a:p>
        </p:txBody>
      </p:sp>
      <p:sp>
        <p:nvSpPr>
          <p:cNvPr id="839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828800"/>
            <a:ext cx="2209800" cy="4114800"/>
          </a:xfrm>
        </p:spPr>
        <p:txBody>
          <a:bodyPr/>
          <a:lstStyle/>
          <a:p>
            <a:pPr marL="111125" indent="-111125" eaLnBrk="1" hangingPunct="1"/>
            <a:r>
              <a:rPr lang="en-US" sz="1600" dirty="0">
                <a:ea typeface="ＭＳ Ｐゴシック" charset="0"/>
                <a:cs typeface="ＭＳ Ｐゴシック" charset="0"/>
              </a:rPr>
              <a:t>Provides a graphical display of probabilities for a particular event, here for probability of greater than 10 mm rainfall in 24 h.</a:t>
            </a:r>
          </a:p>
          <a:p>
            <a:pPr marL="111125" indent="-111125" eaLnBrk="1" hangingPunct="1"/>
            <a:r>
              <a:rPr lang="en-US" sz="1600" dirty="0">
                <a:ea typeface="ＭＳ Ｐゴシック" charset="0"/>
                <a:cs typeface="ＭＳ Ｐゴシック" charset="0"/>
              </a:rPr>
              <a:t>Advantage: simple, relatively intuitive.</a:t>
            </a:r>
          </a:p>
          <a:p>
            <a:pPr marL="111125" indent="-111125" eaLnBrk="1" hangingPunct="1"/>
            <a:r>
              <a:rPr lang="en-US" sz="1600" dirty="0">
                <a:ea typeface="ＭＳ Ｐゴシック" charset="0"/>
                <a:cs typeface="ＭＳ Ｐゴシック" charset="0"/>
              </a:rPr>
              <a:t>Disadvantages: no sense of the meteorology involved, </a:t>
            </a:r>
            <a:r>
              <a:rPr lang="en-US" sz="1600" dirty="0" err="1">
                <a:ea typeface="ＭＳ Ｐゴシック" charset="0"/>
                <a:cs typeface="ＭＳ Ｐゴシック" charset="0"/>
              </a:rPr>
              <a:t>doesn</a:t>
            </a:r>
            <a:r>
              <a:rPr lang="ja-JP" altLang="en-US" sz="16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1600" dirty="0">
                <a:ea typeface="ＭＳ Ｐゴシック" charset="0"/>
                <a:cs typeface="ＭＳ Ｐゴシック" charset="0"/>
              </a:rPr>
              <a:t>t provide information on whole pdf.</a:t>
            </a:r>
          </a:p>
        </p:txBody>
      </p:sp>
      <p:sp>
        <p:nvSpPr>
          <p:cNvPr id="83974" name="Rectangle 5"/>
          <p:cNvSpPr>
            <a:spLocks noChangeArrowheads="1"/>
          </p:cNvSpPr>
          <p:nvPr/>
        </p:nvSpPr>
        <p:spPr bwMode="auto">
          <a:xfrm>
            <a:off x="52388" y="6542088"/>
            <a:ext cx="9015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from Hamill &amp; Whitaker</a:t>
            </a:r>
            <a:r>
              <a:rPr lang="ja-JP" altLang="en-US" sz="1400"/>
              <a:t>’</a:t>
            </a:r>
            <a:r>
              <a:rPr lang="en-US" sz="1400"/>
              <a:t>s analog reforecast technique web page, www.cdc.noaa.gov/reforecast/narr.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27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9235072-56A3-AB45-AB4F-D1F370ACA52B}" type="slidenum">
              <a:rPr lang="en-US" sz="1400"/>
              <a:pPr algn="r"/>
              <a:t>15</a:t>
            </a:fld>
            <a:endParaRPr lang="en-US" sz="1400"/>
          </a:p>
        </p:txBody>
      </p:sp>
      <p:pic>
        <p:nvPicPr>
          <p:cNvPr id="993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7467600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Probability plots</a:t>
            </a:r>
          </a:p>
        </p:txBody>
      </p:sp>
      <p:sp>
        <p:nvSpPr>
          <p:cNvPr id="9933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1828800"/>
            <a:ext cx="2209800" cy="4114800"/>
          </a:xfrm>
        </p:spPr>
        <p:txBody>
          <a:bodyPr/>
          <a:lstStyle/>
          <a:p>
            <a:pPr marL="111125" indent="-111125" eaLnBrk="1" hangingPunct="1"/>
            <a:r>
              <a:rPr lang="en-US" sz="1600" dirty="0">
                <a:ea typeface="ＭＳ Ｐゴシック" charset="0"/>
                <a:cs typeface="ＭＳ Ｐゴシック" charset="0"/>
              </a:rPr>
              <a:t>With mouse-over</a:t>
            </a:r>
          </a:p>
          <a:p>
            <a:pPr marL="111125" indent="-111125" eaLnBrk="1" hangingPunct="1">
              <a:buFontTx/>
              <a:buNone/>
            </a:pPr>
            <a:r>
              <a:rPr lang="en-US" sz="1600" dirty="0">
                <a:ea typeface="ＭＳ Ｐゴシック" charset="0"/>
                <a:cs typeface="ＭＳ Ｐゴシック" charset="0"/>
              </a:rPr>
              <a:t>event capability</a:t>
            </a:r>
          </a:p>
        </p:txBody>
      </p:sp>
      <p:sp>
        <p:nvSpPr>
          <p:cNvPr id="99334" name="Rectangle 5"/>
          <p:cNvSpPr>
            <a:spLocks noChangeArrowheads="1"/>
          </p:cNvSpPr>
          <p:nvPr/>
        </p:nvSpPr>
        <p:spPr bwMode="auto">
          <a:xfrm>
            <a:off x="52388" y="6542088"/>
            <a:ext cx="9015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from Hamill &amp; Whitaker</a:t>
            </a:r>
            <a:r>
              <a:rPr lang="ja-JP" altLang="en-US" sz="1400"/>
              <a:t>’</a:t>
            </a:r>
            <a:r>
              <a:rPr lang="en-US" sz="1400"/>
              <a:t>s analog reforecast technique web page, www.cdc.noaa.gov/reforecast/narr.</a:t>
            </a:r>
            <a:endParaRPr lang="en-US"/>
          </a:p>
        </p:txBody>
      </p:sp>
      <p:sp>
        <p:nvSpPr>
          <p:cNvPr id="99335" name="Rectangle 6"/>
          <p:cNvSpPr>
            <a:spLocks noChangeArrowheads="1"/>
          </p:cNvSpPr>
          <p:nvPr/>
        </p:nvSpPr>
        <p:spPr bwMode="auto">
          <a:xfrm>
            <a:off x="3733800" y="3200400"/>
            <a:ext cx="2209800" cy="1828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99336" name="Straight Connector 8"/>
          <p:cNvCxnSpPr>
            <a:cxnSpLocks noChangeShapeType="1"/>
          </p:cNvCxnSpPr>
          <p:nvPr/>
        </p:nvCxnSpPr>
        <p:spPr bwMode="auto">
          <a:xfrm rot="5400000">
            <a:off x="3467101" y="4076700"/>
            <a:ext cx="11430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9337" name="Straight Connector 9"/>
          <p:cNvCxnSpPr>
            <a:cxnSpLocks noChangeShapeType="1"/>
          </p:cNvCxnSpPr>
          <p:nvPr/>
        </p:nvCxnSpPr>
        <p:spPr bwMode="auto">
          <a:xfrm>
            <a:off x="4038600" y="4648200"/>
            <a:ext cx="16002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9338" name="Freeform 13"/>
          <p:cNvSpPr>
            <a:spLocks noChangeArrowheads="1"/>
          </p:cNvSpPr>
          <p:nvPr/>
        </p:nvSpPr>
        <p:spPr bwMode="auto">
          <a:xfrm>
            <a:off x="4041775" y="3681413"/>
            <a:ext cx="1641475" cy="949325"/>
          </a:xfrm>
          <a:custGeom>
            <a:avLst/>
            <a:gdLst>
              <a:gd name="T0" fmla="*/ 0 w 1642135"/>
              <a:gd name="T1" fmla="*/ 692805 h 949249"/>
              <a:gd name="T2" fmla="*/ 25638 w 1642135"/>
              <a:gd name="T3" fmla="*/ 590167 h 949249"/>
              <a:gd name="T4" fmla="*/ 64093 w 1642135"/>
              <a:gd name="T5" fmla="*/ 538849 h 949249"/>
              <a:gd name="T6" fmla="*/ 153826 w 1642135"/>
              <a:gd name="T7" fmla="*/ 333574 h 949249"/>
              <a:gd name="T8" fmla="*/ 179464 w 1642135"/>
              <a:gd name="T9" fmla="*/ 295085 h 949249"/>
              <a:gd name="T10" fmla="*/ 217920 w 1642135"/>
              <a:gd name="T11" fmla="*/ 269425 h 949249"/>
              <a:gd name="T12" fmla="*/ 294833 w 1642135"/>
              <a:gd name="T13" fmla="*/ 192445 h 949249"/>
              <a:gd name="T14" fmla="*/ 333290 w 1642135"/>
              <a:gd name="T15" fmla="*/ 166786 h 949249"/>
              <a:gd name="T16" fmla="*/ 384565 w 1642135"/>
              <a:gd name="T17" fmla="*/ 128297 h 949249"/>
              <a:gd name="T18" fmla="*/ 423023 w 1642135"/>
              <a:gd name="T19" fmla="*/ 115467 h 949249"/>
              <a:gd name="T20" fmla="*/ 564030 w 1642135"/>
              <a:gd name="T21" fmla="*/ 25659 h 949249"/>
              <a:gd name="T22" fmla="*/ 640943 w 1642135"/>
              <a:gd name="T23" fmla="*/ 0 h 949249"/>
              <a:gd name="T24" fmla="*/ 717856 w 1642135"/>
              <a:gd name="T25" fmla="*/ 12830 h 949249"/>
              <a:gd name="T26" fmla="*/ 846046 w 1642135"/>
              <a:gd name="T27" fmla="*/ 25659 h 949249"/>
              <a:gd name="T28" fmla="*/ 884501 w 1642135"/>
              <a:gd name="T29" fmla="*/ 51319 h 949249"/>
              <a:gd name="T30" fmla="*/ 910140 w 1642135"/>
              <a:gd name="T31" fmla="*/ 89808 h 949249"/>
              <a:gd name="T32" fmla="*/ 948596 w 1642135"/>
              <a:gd name="T33" fmla="*/ 128297 h 949249"/>
              <a:gd name="T34" fmla="*/ 1012691 w 1642135"/>
              <a:gd name="T35" fmla="*/ 218105 h 949249"/>
              <a:gd name="T36" fmla="*/ 1063966 w 1642135"/>
              <a:gd name="T37" fmla="*/ 320744 h 949249"/>
              <a:gd name="T38" fmla="*/ 1089604 w 1642135"/>
              <a:gd name="T39" fmla="*/ 372063 h 949249"/>
              <a:gd name="T40" fmla="*/ 1140879 w 1642135"/>
              <a:gd name="T41" fmla="*/ 449041 h 949249"/>
              <a:gd name="T42" fmla="*/ 1153698 w 1642135"/>
              <a:gd name="T43" fmla="*/ 487530 h 949249"/>
              <a:gd name="T44" fmla="*/ 1179336 w 1642135"/>
              <a:gd name="T45" fmla="*/ 526019 h 949249"/>
              <a:gd name="T46" fmla="*/ 1217792 w 1642135"/>
              <a:gd name="T47" fmla="*/ 615827 h 949249"/>
              <a:gd name="T48" fmla="*/ 1256249 w 1642135"/>
              <a:gd name="T49" fmla="*/ 641486 h 949249"/>
              <a:gd name="T50" fmla="*/ 1281887 w 1642135"/>
              <a:gd name="T51" fmla="*/ 667146 h 949249"/>
              <a:gd name="T52" fmla="*/ 1294705 w 1642135"/>
              <a:gd name="T53" fmla="*/ 705635 h 949249"/>
              <a:gd name="T54" fmla="*/ 1307524 w 1642135"/>
              <a:gd name="T55" fmla="*/ 756955 h 949249"/>
              <a:gd name="T56" fmla="*/ 1333163 w 1642135"/>
              <a:gd name="T57" fmla="*/ 782615 h 949249"/>
              <a:gd name="T58" fmla="*/ 1345982 w 1642135"/>
              <a:gd name="T59" fmla="*/ 821104 h 949249"/>
              <a:gd name="T60" fmla="*/ 1397256 w 1642135"/>
              <a:gd name="T61" fmla="*/ 833933 h 949249"/>
              <a:gd name="T62" fmla="*/ 1486989 w 1642135"/>
              <a:gd name="T63" fmla="*/ 846763 h 949249"/>
              <a:gd name="T64" fmla="*/ 1563902 w 1642135"/>
              <a:gd name="T65" fmla="*/ 885252 h 949249"/>
              <a:gd name="T66" fmla="*/ 1602358 w 1642135"/>
              <a:gd name="T67" fmla="*/ 910911 h 949249"/>
              <a:gd name="T68" fmla="*/ 1640815 w 1642135"/>
              <a:gd name="T69" fmla="*/ 949401 h 94924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642135"/>
              <a:gd name="T106" fmla="*/ 0 h 949249"/>
              <a:gd name="T107" fmla="*/ 1642135 w 1642135"/>
              <a:gd name="T108" fmla="*/ 949249 h 949249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642135" h="949249">
                <a:moveTo>
                  <a:pt x="0" y="692695"/>
                </a:moveTo>
                <a:cubicBezTo>
                  <a:pt x="3249" y="676454"/>
                  <a:pt x="13520" y="611312"/>
                  <a:pt x="25658" y="590073"/>
                </a:cubicBezTo>
                <a:cubicBezTo>
                  <a:pt x="36266" y="571510"/>
                  <a:pt x="51316" y="555866"/>
                  <a:pt x="64145" y="538763"/>
                </a:cubicBezTo>
                <a:cubicBezTo>
                  <a:pt x="90547" y="459567"/>
                  <a:pt x="103123" y="409752"/>
                  <a:pt x="153950" y="333520"/>
                </a:cubicBezTo>
                <a:cubicBezTo>
                  <a:pt x="162503" y="320692"/>
                  <a:pt x="168706" y="305938"/>
                  <a:pt x="179608" y="295037"/>
                </a:cubicBezTo>
                <a:cubicBezTo>
                  <a:pt x="190511" y="284135"/>
                  <a:pt x="206572" y="279624"/>
                  <a:pt x="218096" y="269381"/>
                </a:cubicBezTo>
                <a:cubicBezTo>
                  <a:pt x="245217" y="245277"/>
                  <a:pt x="264880" y="212540"/>
                  <a:pt x="295071" y="192415"/>
                </a:cubicBezTo>
                <a:cubicBezTo>
                  <a:pt x="307900" y="183863"/>
                  <a:pt x="321011" y="175721"/>
                  <a:pt x="333558" y="166760"/>
                </a:cubicBezTo>
                <a:cubicBezTo>
                  <a:pt x="350957" y="154333"/>
                  <a:pt x="366310" y="138884"/>
                  <a:pt x="384875" y="128277"/>
                </a:cubicBezTo>
                <a:cubicBezTo>
                  <a:pt x="396617" y="121568"/>
                  <a:pt x="410534" y="119725"/>
                  <a:pt x="423363" y="115449"/>
                </a:cubicBezTo>
                <a:cubicBezTo>
                  <a:pt x="468891" y="81306"/>
                  <a:pt x="510997" y="47048"/>
                  <a:pt x="564484" y="25655"/>
                </a:cubicBezTo>
                <a:cubicBezTo>
                  <a:pt x="589596" y="15611"/>
                  <a:pt x="641459" y="0"/>
                  <a:pt x="641459" y="0"/>
                </a:cubicBezTo>
                <a:cubicBezTo>
                  <a:pt x="667117" y="4276"/>
                  <a:pt x="692623" y="9602"/>
                  <a:pt x="718434" y="12828"/>
                </a:cubicBezTo>
                <a:cubicBezTo>
                  <a:pt x="761079" y="18158"/>
                  <a:pt x="804849" y="15992"/>
                  <a:pt x="846726" y="25655"/>
                </a:cubicBezTo>
                <a:cubicBezTo>
                  <a:pt x="861749" y="29122"/>
                  <a:pt x="872384" y="42759"/>
                  <a:pt x="885213" y="51311"/>
                </a:cubicBezTo>
                <a:cubicBezTo>
                  <a:pt x="893766" y="64139"/>
                  <a:pt x="901001" y="77950"/>
                  <a:pt x="910872" y="89794"/>
                </a:cubicBezTo>
                <a:cubicBezTo>
                  <a:pt x="922487" y="103730"/>
                  <a:pt x="938813" y="113515"/>
                  <a:pt x="949359" y="128277"/>
                </a:cubicBezTo>
                <a:cubicBezTo>
                  <a:pt x="1033786" y="246463"/>
                  <a:pt x="913437" y="118016"/>
                  <a:pt x="1013505" y="218071"/>
                </a:cubicBezTo>
                <a:cubicBezTo>
                  <a:pt x="1042988" y="306511"/>
                  <a:pt x="1020039" y="275916"/>
                  <a:pt x="1064822" y="320692"/>
                </a:cubicBezTo>
                <a:cubicBezTo>
                  <a:pt x="1073375" y="337796"/>
                  <a:pt x="1080641" y="355606"/>
                  <a:pt x="1090480" y="372003"/>
                </a:cubicBezTo>
                <a:cubicBezTo>
                  <a:pt x="1106346" y="398443"/>
                  <a:pt x="1141797" y="448969"/>
                  <a:pt x="1141797" y="448969"/>
                </a:cubicBezTo>
                <a:cubicBezTo>
                  <a:pt x="1146073" y="461797"/>
                  <a:pt x="1148578" y="475358"/>
                  <a:pt x="1154626" y="487452"/>
                </a:cubicBezTo>
                <a:cubicBezTo>
                  <a:pt x="1161521" y="501241"/>
                  <a:pt x="1174210" y="511764"/>
                  <a:pt x="1180284" y="525935"/>
                </a:cubicBezTo>
                <a:cubicBezTo>
                  <a:pt x="1202367" y="577455"/>
                  <a:pt x="1178513" y="575474"/>
                  <a:pt x="1218772" y="615729"/>
                </a:cubicBezTo>
                <a:cubicBezTo>
                  <a:pt x="1229675" y="626631"/>
                  <a:pt x="1245219" y="631753"/>
                  <a:pt x="1257259" y="641384"/>
                </a:cubicBezTo>
                <a:cubicBezTo>
                  <a:pt x="1266704" y="648939"/>
                  <a:pt x="1274365" y="658488"/>
                  <a:pt x="1282918" y="667040"/>
                </a:cubicBezTo>
                <a:cubicBezTo>
                  <a:pt x="1287194" y="679868"/>
                  <a:pt x="1292032" y="692522"/>
                  <a:pt x="1295747" y="705523"/>
                </a:cubicBezTo>
                <a:cubicBezTo>
                  <a:pt x="1300591" y="722474"/>
                  <a:pt x="1300691" y="741065"/>
                  <a:pt x="1308576" y="756833"/>
                </a:cubicBezTo>
                <a:cubicBezTo>
                  <a:pt x="1313986" y="767651"/>
                  <a:pt x="1325682" y="773937"/>
                  <a:pt x="1334235" y="782489"/>
                </a:cubicBezTo>
                <a:cubicBezTo>
                  <a:pt x="1338511" y="795317"/>
                  <a:pt x="1336505" y="812526"/>
                  <a:pt x="1347064" y="820972"/>
                </a:cubicBezTo>
                <a:cubicBezTo>
                  <a:pt x="1360833" y="831986"/>
                  <a:pt x="1381033" y="830645"/>
                  <a:pt x="1398380" y="833799"/>
                </a:cubicBezTo>
                <a:cubicBezTo>
                  <a:pt x="1428131" y="839208"/>
                  <a:pt x="1458250" y="842351"/>
                  <a:pt x="1488185" y="846627"/>
                </a:cubicBezTo>
                <a:cubicBezTo>
                  <a:pt x="1598480" y="920148"/>
                  <a:pt x="1458932" y="832002"/>
                  <a:pt x="1565160" y="885110"/>
                </a:cubicBezTo>
                <a:cubicBezTo>
                  <a:pt x="1578951" y="892004"/>
                  <a:pt x="1591607" y="901134"/>
                  <a:pt x="1603647" y="910765"/>
                </a:cubicBezTo>
                <a:cubicBezTo>
                  <a:pt x="1603653" y="910770"/>
                  <a:pt x="1635718" y="942832"/>
                  <a:pt x="1642135" y="94924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9" name="TextBox 14"/>
          <p:cNvSpPr txBox="1">
            <a:spLocks noChangeArrowheads="1"/>
          </p:cNvSpPr>
          <p:nvPr/>
        </p:nvSpPr>
        <p:spPr bwMode="auto">
          <a:xfrm>
            <a:off x="4038600" y="4724400"/>
            <a:ext cx="1573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Precipitation amount</a:t>
            </a:r>
          </a:p>
        </p:txBody>
      </p:sp>
      <p:sp>
        <p:nvSpPr>
          <p:cNvPr id="99340" name="TextBox 15"/>
          <p:cNvSpPr txBox="1">
            <a:spLocks noChangeArrowheads="1"/>
          </p:cNvSpPr>
          <p:nvPr/>
        </p:nvSpPr>
        <p:spPr bwMode="auto">
          <a:xfrm rot="-5400000">
            <a:off x="3146426" y="4025900"/>
            <a:ext cx="14462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Probability Density</a:t>
            </a:r>
          </a:p>
        </p:txBody>
      </p:sp>
      <p:sp>
        <p:nvSpPr>
          <p:cNvPr id="17" name="Down Arrow 16"/>
          <p:cNvSpPr/>
          <p:nvPr/>
        </p:nvSpPr>
        <p:spPr bwMode="auto">
          <a:xfrm rot="5400000">
            <a:off x="6515100" y="4533900"/>
            <a:ext cx="228600" cy="304800"/>
          </a:xfrm>
          <a:prstGeom prst="downArrow">
            <a:avLst/>
          </a:prstGeom>
          <a:solidFill>
            <a:srgbClr val="0080FF"/>
          </a:solidFill>
          <a:ln w="9525" cap="flat" cmpd="sng" algn="ctr">
            <a:solidFill>
              <a:schemeClr val="tx2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30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5517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Hurricane Sandy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1978_grease_036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7" b="9097"/>
          <a:stretch>
            <a:fillRect/>
          </a:stretch>
        </p:blipFill>
        <p:spPr>
          <a:xfrm>
            <a:off x="0" y="1280072"/>
            <a:ext cx="9144000" cy="502884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23830" y="6372325"/>
            <a:ext cx="3354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“Sandy, you hurt me </a:t>
            </a:r>
            <a:r>
              <a:rPr lang="en-US" sz="2000" b="1" dirty="0" smtClean="0">
                <a:solidFill>
                  <a:srgbClr val="FFFFFF"/>
                </a:solidFill>
              </a:rPr>
              <a:t>real bad</a:t>
            </a:r>
            <a:r>
              <a:rPr lang="en-US" sz="2000" dirty="0" smtClean="0">
                <a:solidFill>
                  <a:srgbClr val="FFFFFF"/>
                </a:solidFill>
              </a:rPr>
              <a:t>”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0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856"/>
            <a:ext cx="8229600" cy="811620"/>
          </a:xfrm>
        </p:spPr>
        <p:txBody>
          <a:bodyPr>
            <a:normAutofit/>
          </a:bodyPr>
          <a:lstStyle/>
          <a:p>
            <a:r>
              <a:rPr lang="en-US" dirty="0" smtClean="0"/>
              <a:t>Hurricane Sandy</a:t>
            </a:r>
            <a:endParaRPr lang="en-US" dirty="0"/>
          </a:p>
        </p:txBody>
      </p:sp>
      <p:pic>
        <p:nvPicPr>
          <p:cNvPr id="4" name="Picture 3" descr="ellipses_2012102312_18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7" y="950476"/>
            <a:ext cx="6605968" cy="5742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7715" y="2292324"/>
            <a:ext cx="2313454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this lead, ~6 days</a:t>
            </a:r>
          </a:p>
          <a:p>
            <a:r>
              <a:rPr lang="en-US" dirty="0" smtClean="0"/>
              <a:t>prior to the landfall,</a:t>
            </a:r>
          </a:p>
          <a:p>
            <a:r>
              <a:rPr lang="en-US" dirty="0" smtClean="0"/>
              <a:t>there was tremendous</a:t>
            </a:r>
          </a:p>
          <a:p>
            <a:r>
              <a:rPr lang="en-US" dirty="0" smtClean="0"/>
              <a:t>uncertainty as to the</a:t>
            </a:r>
          </a:p>
          <a:p>
            <a:r>
              <a:rPr lang="en-US" dirty="0" smtClean="0"/>
              <a:t>track of Sandy.</a:t>
            </a:r>
          </a:p>
          <a:p>
            <a:endParaRPr lang="en-US" dirty="0"/>
          </a:p>
          <a:p>
            <a:r>
              <a:rPr lang="en-US" dirty="0" smtClean="0"/>
              <a:t>Plots like these </a:t>
            </a:r>
          </a:p>
          <a:p>
            <a:r>
              <a:rPr lang="en-US" dirty="0" smtClean="0"/>
              <a:t>could be done for</a:t>
            </a:r>
          </a:p>
          <a:p>
            <a:r>
              <a:rPr lang="en-US" dirty="0" smtClean="0"/>
              <a:t>winter storm tracks,</a:t>
            </a:r>
          </a:p>
          <a:p>
            <a:r>
              <a:rPr lang="en-US" dirty="0" smtClean="0"/>
              <a:t>too.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31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slp2012102312_18L_gfsenkf_ens_f14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2757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5498" y="327475"/>
            <a:ext cx="4850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+ 6 day forecast stamp maps of MSLP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92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856"/>
            <a:ext cx="8229600" cy="811620"/>
          </a:xfrm>
        </p:spPr>
        <p:txBody>
          <a:bodyPr>
            <a:normAutofit/>
          </a:bodyPr>
          <a:lstStyle/>
          <a:p>
            <a:r>
              <a:rPr lang="en-US" dirty="0" smtClean="0"/>
              <a:t>Hurricane Sandy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17715" y="2292324"/>
            <a:ext cx="23134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this lead, ~ </a:t>
            </a:r>
            <a:r>
              <a:rPr lang="en-US" dirty="0" smtClean="0">
                <a:solidFill>
                  <a:srgbClr val="FF0000"/>
                </a:solidFill>
              </a:rPr>
              <a:t>5.5</a:t>
            </a:r>
            <a:r>
              <a:rPr lang="en-US" dirty="0" smtClean="0"/>
              <a:t> days</a:t>
            </a:r>
          </a:p>
          <a:p>
            <a:r>
              <a:rPr lang="en-US" dirty="0" smtClean="0"/>
              <a:t>prior to the landfall,</a:t>
            </a:r>
          </a:p>
          <a:p>
            <a:r>
              <a:rPr lang="en-US" dirty="0" smtClean="0"/>
              <a:t>there was tremendous</a:t>
            </a:r>
          </a:p>
          <a:p>
            <a:r>
              <a:rPr lang="en-US" dirty="0" smtClean="0"/>
              <a:t>uncertainty as to the</a:t>
            </a:r>
          </a:p>
          <a:p>
            <a:r>
              <a:rPr lang="en-US" dirty="0" smtClean="0"/>
              <a:t>track of Sandy.</a:t>
            </a:r>
          </a:p>
        </p:txBody>
      </p:sp>
      <p:pic>
        <p:nvPicPr>
          <p:cNvPr id="3" name="Picture 2" descr="ellipses_2012102400_18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476"/>
            <a:ext cx="6795465" cy="590752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02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Organization of this talk.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1: Ensemble theory and nuts and bolts.</a:t>
            </a:r>
          </a:p>
          <a:p>
            <a:pPr lvl="1"/>
            <a:r>
              <a:rPr lang="en-US" dirty="0" smtClean="0"/>
              <a:t>Motivation for ensembles</a:t>
            </a:r>
          </a:p>
          <a:p>
            <a:pPr lvl="1"/>
            <a:r>
              <a:rPr lang="en-US" dirty="0" smtClean="0"/>
              <a:t>How we construct them.</a:t>
            </a:r>
          </a:p>
          <a:p>
            <a:pPr lvl="1"/>
            <a:r>
              <a:rPr lang="en-US" dirty="0" smtClean="0"/>
              <a:t>Advantages/disadvantages of some various ensemble approaches.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Part 2: Using ensembles for winter weather.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48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856"/>
            <a:ext cx="8229600" cy="811620"/>
          </a:xfrm>
        </p:spPr>
        <p:txBody>
          <a:bodyPr>
            <a:normAutofit/>
          </a:bodyPr>
          <a:lstStyle/>
          <a:p>
            <a:r>
              <a:rPr lang="en-US" dirty="0" smtClean="0"/>
              <a:t>Hurricane Sandy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17715" y="2292324"/>
            <a:ext cx="23134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this lead, ~ </a:t>
            </a:r>
            <a:r>
              <a:rPr lang="en-US" dirty="0" smtClean="0">
                <a:solidFill>
                  <a:srgbClr val="FF0000"/>
                </a:solidFill>
              </a:rPr>
              <a:t>5.0</a:t>
            </a:r>
            <a:r>
              <a:rPr lang="en-US" dirty="0" smtClean="0"/>
              <a:t> days</a:t>
            </a:r>
          </a:p>
          <a:p>
            <a:r>
              <a:rPr lang="en-US" dirty="0" smtClean="0"/>
              <a:t>prior to the landfall,</a:t>
            </a:r>
          </a:p>
          <a:p>
            <a:r>
              <a:rPr lang="en-US" dirty="0" smtClean="0"/>
              <a:t>there was tremendous</a:t>
            </a:r>
          </a:p>
          <a:p>
            <a:r>
              <a:rPr lang="en-US" dirty="0" smtClean="0"/>
              <a:t>uncertainty as to the</a:t>
            </a:r>
          </a:p>
          <a:p>
            <a:r>
              <a:rPr lang="en-US" dirty="0" smtClean="0"/>
              <a:t>track of Sandy.</a:t>
            </a:r>
          </a:p>
        </p:txBody>
      </p:sp>
      <p:pic>
        <p:nvPicPr>
          <p:cNvPr id="4" name="Picture 3" descr="ellipses_2012102412_18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476"/>
            <a:ext cx="6795465" cy="590752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43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856"/>
            <a:ext cx="8229600" cy="811620"/>
          </a:xfrm>
        </p:spPr>
        <p:txBody>
          <a:bodyPr>
            <a:normAutofit/>
          </a:bodyPr>
          <a:lstStyle/>
          <a:p>
            <a:r>
              <a:rPr lang="en-US" dirty="0" smtClean="0"/>
              <a:t>Hurricane Sandy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17715" y="2292324"/>
            <a:ext cx="23134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this lead, ~ </a:t>
            </a:r>
            <a:r>
              <a:rPr lang="en-US" dirty="0" smtClean="0">
                <a:solidFill>
                  <a:srgbClr val="FF0000"/>
                </a:solidFill>
              </a:rPr>
              <a:t>4.5</a:t>
            </a:r>
            <a:r>
              <a:rPr lang="en-US" dirty="0" smtClean="0"/>
              <a:t> days</a:t>
            </a:r>
          </a:p>
          <a:p>
            <a:r>
              <a:rPr lang="en-US" dirty="0" smtClean="0"/>
              <a:t>prior to the landfall,</a:t>
            </a:r>
          </a:p>
          <a:p>
            <a:r>
              <a:rPr lang="en-US" dirty="0" smtClean="0"/>
              <a:t>finally a reduction in</a:t>
            </a:r>
          </a:p>
          <a:p>
            <a:r>
              <a:rPr lang="en-US" dirty="0" smtClean="0"/>
              <a:t>uncertainty as to the</a:t>
            </a:r>
          </a:p>
          <a:p>
            <a:r>
              <a:rPr lang="en-US" dirty="0" smtClean="0"/>
              <a:t>track of Sandy.</a:t>
            </a:r>
          </a:p>
        </p:txBody>
      </p:sp>
      <p:pic>
        <p:nvPicPr>
          <p:cNvPr id="3" name="Picture 2" descr="ellipses_2012102512_18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476"/>
            <a:ext cx="6795464" cy="590752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51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856"/>
            <a:ext cx="8229600" cy="811620"/>
          </a:xfrm>
        </p:spPr>
        <p:txBody>
          <a:bodyPr>
            <a:normAutofit/>
          </a:bodyPr>
          <a:lstStyle/>
          <a:p>
            <a:r>
              <a:rPr lang="en-US" dirty="0" smtClean="0"/>
              <a:t>Hurricane Sandy</a:t>
            </a:r>
            <a:endParaRPr lang="en-US" dirty="0"/>
          </a:p>
        </p:txBody>
      </p:sp>
      <p:pic>
        <p:nvPicPr>
          <p:cNvPr id="4" name="Picture 3" descr="ellipses_2012102600_18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2157"/>
            <a:ext cx="6717715" cy="583993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29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856"/>
            <a:ext cx="8229600" cy="811620"/>
          </a:xfrm>
        </p:spPr>
        <p:txBody>
          <a:bodyPr>
            <a:normAutofit/>
          </a:bodyPr>
          <a:lstStyle/>
          <a:p>
            <a:r>
              <a:rPr lang="en-US" dirty="0" smtClean="0"/>
              <a:t>Hurricane Sandy</a:t>
            </a:r>
            <a:endParaRPr lang="en-US" dirty="0"/>
          </a:p>
        </p:txBody>
      </p:sp>
      <p:pic>
        <p:nvPicPr>
          <p:cNvPr id="3" name="Picture 2" descr="ellipses_2012102612_18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186"/>
            <a:ext cx="6877470" cy="597881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06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856"/>
            <a:ext cx="8229600" cy="811620"/>
          </a:xfrm>
        </p:spPr>
        <p:txBody>
          <a:bodyPr>
            <a:normAutofit/>
          </a:bodyPr>
          <a:lstStyle/>
          <a:p>
            <a:r>
              <a:rPr lang="en-US" dirty="0" smtClean="0"/>
              <a:t>Hurricane Sandy</a:t>
            </a:r>
            <a:endParaRPr lang="en-US" dirty="0"/>
          </a:p>
        </p:txBody>
      </p:sp>
      <p:pic>
        <p:nvPicPr>
          <p:cNvPr id="4" name="Picture 3" descr="ellipses_2012102700_18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616"/>
            <a:ext cx="6896531" cy="599538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16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856"/>
            <a:ext cx="8229600" cy="811620"/>
          </a:xfrm>
        </p:spPr>
        <p:txBody>
          <a:bodyPr>
            <a:normAutofit/>
          </a:bodyPr>
          <a:lstStyle/>
          <a:p>
            <a:r>
              <a:rPr lang="en-US" dirty="0" smtClean="0"/>
              <a:t>Hurricane Sandy</a:t>
            </a:r>
            <a:endParaRPr lang="en-US" dirty="0"/>
          </a:p>
        </p:txBody>
      </p:sp>
      <p:pic>
        <p:nvPicPr>
          <p:cNvPr id="3" name="Picture 2" descr="ellipses_2012102712_18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476"/>
            <a:ext cx="6795465" cy="590752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23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Z500_spaghetti_NCE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1176338"/>
            <a:ext cx="7713662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040" y="149225"/>
            <a:ext cx="8852966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ea typeface="+mj-ea"/>
                <a:cs typeface="+mj-cs"/>
              </a:rPr>
              <a:t>Previously: “</a:t>
            </a:r>
            <a:r>
              <a:rPr lang="en-US" sz="4000" dirty="0" smtClean="0">
                <a:ea typeface="+mj-ea"/>
                <a:cs typeface="+mj-cs"/>
              </a:rPr>
              <a:t>Spaghetti plots”, NCEP ensemble</a:t>
            </a:r>
            <a:r>
              <a:rPr lang="en-US" dirty="0" smtClean="0">
                <a:ea typeface="+mj-ea"/>
                <a:cs typeface="+mj-cs"/>
              </a:rPr>
              <a:t/>
            </a:r>
            <a:br>
              <a:rPr lang="en-US" dirty="0" smtClean="0">
                <a:ea typeface="+mj-ea"/>
                <a:cs typeface="+mj-cs"/>
              </a:rPr>
            </a:br>
            <a:r>
              <a:rPr lang="en-US" sz="3100" dirty="0" smtClean="0">
                <a:ea typeface="+mj-ea"/>
                <a:cs typeface="+mj-cs"/>
              </a:rPr>
              <a:t>(546 dam contour, + 5 day forecast)</a:t>
            </a:r>
            <a:endParaRPr lang="en-US" sz="3100" dirty="0">
              <a:ea typeface="+mj-ea"/>
              <a:cs typeface="+mj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7B214-EF7F-DF4F-BC03-843FC03C1E96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1328738" y="5089525"/>
            <a:ext cx="4144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baseline="30000"/>
              <a:t>__ </a:t>
            </a:r>
            <a:r>
              <a:rPr lang="en-US" sz="1800"/>
              <a:t>day +0    </a:t>
            </a:r>
            <a:r>
              <a:rPr lang="en-US" sz="1800" b="1" baseline="30000">
                <a:solidFill>
                  <a:srgbClr val="0000FF"/>
                </a:solidFill>
              </a:rPr>
              <a:t>__</a:t>
            </a:r>
            <a:r>
              <a:rPr lang="en-US" sz="1800">
                <a:solidFill>
                  <a:srgbClr val="0000FF"/>
                </a:solidFill>
              </a:rPr>
              <a:t>day +1</a:t>
            </a:r>
            <a:r>
              <a:rPr lang="en-US" sz="1800"/>
              <a:t>    </a:t>
            </a:r>
            <a:r>
              <a:rPr lang="en-US" sz="1800" b="1" baseline="30000">
                <a:solidFill>
                  <a:srgbClr val="14FCE7"/>
                </a:solidFill>
              </a:rPr>
              <a:t>__</a:t>
            </a:r>
            <a:r>
              <a:rPr lang="en-US" sz="1800">
                <a:solidFill>
                  <a:srgbClr val="14FCE7"/>
                </a:solidFill>
              </a:rPr>
              <a:t>day +3</a:t>
            </a:r>
            <a:r>
              <a:rPr lang="en-US" sz="1800"/>
              <a:t>    </a:t>
            </a:r>
            <a:r>
              <a:rPr lang="en-US" sz="1800" b="1" baseline="30000">
                <a:solidFill>
                  <a:srgbClr val="FF0000"/>
                </a:solidFill>
              </a:rPr>
              <a:t>__</a:t>
            </a:r>
            <a:r>
              <a:rPr lang="en-US" sz="1800">
                <a:solidFill>
                  <a:srgbClr val="FF0000"/>
                </a:solidFill>
              </a:rPr>
              <a:t> day +5</a:t>
            </a:r>
          </a:p>
        </p:txBody>
      </p:sp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1457325" y="5800725"/>
            <a:ext cx="63436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NCEP ensemble has only a hint in a few members </a:t>
            </a:r>
          </a:p>
          <a:p>
            <a:pPr algn="ctr" eaLnBrk="1" hangingPunct="1"/>
            <a:r>
              <a:rPr lang="en-US"/>
              <a:t>of a major system affecting the southwest US.  </a:t>
            </a:r>
          </a:p>
        </p:txBody>
      </p:sp>
    </p:spTree>
    <p:extLst>
      <p:ext uri="{BB962C8B-B14F-4D97-AF65-F5344CB8AC3E}">
        <p14:creationId xmlns:p14="http://schemas.microsoft.com/office/powerpoint/2010/main" val="81557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837" y="149225"/>
            <a:ext cx="8889777" cy="10191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Previously: “</a:t>
            </a:r>
            <a:r>
              <a:rPr lang="en-US" sz="3600" dirty="0" smtClean="0">
                <a:ea typeface="+mj-ea"/>
                <a:cs typeface="+mj-cs"/>
              </a:rPr>
              <a:t>Spaghetti plots”, ECMWF ensemble</a:t>
            </a:r>
            <a:r>
              <a:rPr lang="en-US" dirty="0" smtClean="0">
                <a:ea typeface="+mj-ea"/>
                <a:cs typeface="+mj-cs"/>
              </a:rPr>
              <a:t/>
            </a:r>
            <a:br>
              <a:rPr lang="en-US" dirty="0" smtClean="0">
                <a:ea typeface="+mj-ea"/>
                <a:cs typeface="+mj-cs"/>
              </a:rPr>
            </a:br>
            <a:r>
              <a:rPr lang="en-US" sz="3100" dirty="0" smtClean="0">
                <a:ea typeface="+mj-ea"/>
                <a:cs typeface="+mj-cs"/>
              </a:rPr>
              <a:t>(546 dam contour + 5 day forecast)</a:t>
            </a:r>
            <a:endParaRPr lang="en-US" sz="3100" dirty="0"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1237D-58FE-604A-AD98-F88AEDCC1563}" type="slidenum">
              <a:rPr lang="en-US"/>
              <a:pPr>
                <a:defRPr/>
              </a:pPr>
              <a:t>27</a:t>
            </a:fld>
            <a:endParaRPr lang="en-US"/>
          </a:p>
        </p:txBody>
      </p:sp>
      <p:pic>
        <p:nvPicPr>
          <p:cNvPr id="24578" name="Picture 4" descr="Z500_spaghetti_ECMW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1168400"/>
            <a:ext cx="7605712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6"/>
          <p:cNvSpPr txBox="1">
            <a:spLocks noChangeArrowheads="1"/>
          </p:cNvSpPr>
          <p:nvPr/>
        </p:nvSpPr>
        <p:spPr bwMode="auto">
          <a:xfrm>
            <a:off x="1328738" y="5089525"/>
            <a:ext cx="4144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baseline="30000"/>
              <a:t>__ </a:t>
            </a:r>
            <a:r>
              <a:rPr lang="en-US" sz="1800"/>
              <a:t>day +0    </a:t>
            </a:r>
            <a:r>
              <a:rPr lang="en-US" sz="1800" b="1" baseline="30000">
                <a:solidFill>
                  <a:srgbClr val="0000FF"/>
                </a:solidFill>
              </a:rPr>
              <a:t>__</a:t>
            </a:r>
            <a:r>
              <a:rPr lang="en-US" sz="1800">
                <a:solidFill>
                  <a:srgbClr val="0000FF"/>
                </a:solidFill>
              </a:rPr>
              <a:t>day +1</a:t>
            </a:r>
            <a:r>
              <a:rPr lang="en-US" sz="1800"/>
              <a:t>    </a:t>
            </a:r>
            <a:r>
              <a:rPr lang="en-US" sz="1800" b="1" baseline="30000">
                <a:solidFill>
                  <a:srgbClr val="14FCE7"/>
                </a:solidFill>
              </a:rPr>
              <a:t>__</a:t>
            </a:r>
            <a:r>
              <a:rPr lang="en-US" sz="1800">
                <a:solidFill>
                  <a:srgbClr val="14FCE7"/>
                </a:solidFill>
              </a:rPr>
              <a:t>day +3</a:t>
            </a:r>
            <a:r>
              <a:rPr lang="en-US" sz="1800"/>
              <a:t>    </a:t>
            </a:r>
            <a:r>
              <a:rPr lang="en-US" sz="1800" b="1" baseline="30000">
                <a:solidFill>
                  <a:srgbClr val="FF0000"/>
                </a:solidFill>
              </a:rPr>
              <a:t>__</a:t>
            </a:r>
            <a:r>
              <a:rPr lang="en-US" sz="1800">
                <a:solidFill>
                  <a:srgbClr val="FF0000"/>
                </a:solidFill>
              </a:rPr>
              <a:t> day +5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1025"/>
            <a:ext cx="8110538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ECMWF system much better at predicting event in central Rockies.  Lessons: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(1)   Probabilistic, not deterministic forecasts, are definitely needed.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(2)   A high-quality ensemble prediction system is a necessity for weather-climate prediction.</a:t>
            </a:r>
          </a:p>
        </p:txBody>
      </p:sp>
    </p:spTree>
    <p:extLst>
      <p:ext uri="{BB962C8B-B14F-4D97-AF65-F5344CB8AC3E}">
        <p14:creationId xmlns:p14="http://schemas.microsoft.com/office/powerpoint/2010/main" val="3155684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EF_Spaghetti_H8_0__f02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262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66" y="3054179"/>
            <a:ext cx="4734851" cy="31039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Spaghetti of 0°C 850 +21 h isotherms</a:t>
            </a:r>
            <a:br>
              <a:rPr lang="en-US" dirty="0" smtClean="0"/>
            </a:br>
            <a:r>
              <a:rPr lang="en-US" dirty="0" smtClean="0"/>
              <a:t>for Hurricane Sandy</a:t>
            </a:r>
            <a:br>
              <a:rPr lang="en-US" dirty="0" smtClean="0"/>
            </a:br>
            <a:r>
              <a:rPr lang="en-US" dirty="0" smtClean="0"/>
              <a:t>from NCEP SREF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83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REF_Spaghetti_H8_0__f03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262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66" y="3054179"/>
            <a:ext cx="4734851" cy="31039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Spaghetti of 0</a:t>
            </a:r>
            <a:r>
              <a:rPr lang="en-US" dirty="0"/>
              <a:t>°</a:t>
            </a:r>
            <a:r>
              <a:rPr lang="en-US" dirty="0" smtClean="0"/>
              <a:t>C 850 +36 h isotherms</a:t>
            </a:r>
            <a:br>
              <a:rPr lang="en-US" dirty="0" smtClean="0"/>
            </a:br>
            <a:r>
              <a:rPr lang="en-US" dirty="0" smtClean="0"/>
              <a:t>for Hurricane Sandy</a:t>
            </a:r>
            <a:br>
              <a:rPr lang="en-US" dirty="0" smtClean="0"/>
            </a:br>
            <a:r>
              <a:rPr lang="en-US" dirty="0" smtClean="0"/>
              <a:t>from NCEP SREF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23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Screen Shot 2012-10-30 at 11.1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4436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00139" y="5797437"/>
            <a:ext cx="2253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Novak and </a:t>
            </a:r>
            <a:r>
              <a:rPr lang="en-US" dirty="0" err="1" smtClean="0"/>
              <a:t>Colle</a:t>
            </a:r>
            <a:r>
              <a:rPr lang="en-US" dirty="0" smtClean="0"/>
              <a:t>, WAF</a:t>
            </a:r>
          </a:p>
          <a:p>
            <a:r>
              <a:rPr lang="en-US" dirty="0" smtClean="0"/>
              <a:t>June 2012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25962" y="506126"/>
            <a:ext cx="329053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Reminder</a:t>
            </a:r>
            <a:r>
              <a:rPr lang="en-US" dirty="0" smtClean="0"/>
              <a:t>:  ensemble guidance</a:t>
            </a:r>
          </a:p>
          <a:p>
            <a:r>
              <a:rPr lang="en-US" dirty="0" smtClean="0"/>
              <a:t>provides you with (probably)</a:t>
            </a:r>
          </a:p>
          <a:p>
            <a:r>
              <a:rPr lang="en-US" dirty="0" smtClean="0"/>
              <a:t>a lower bound for the forecast</a:t>
            </a:r>
          </a:p>
          <a:p>
            <a:r>
              <a:rPr lang="en-US" dirty="0" smtClean="0"/>
              <a:t>uncertainty.</a:t>
            </a:r>
          </a:p>
          <a:p>
            <a:endParaRPr lang="en-US" dirty="0"/>
          </a:p>
          <a:p>
            <a:r>
              <a:rPr lang="en-US" dirty="0" smtClean="0"/>
              <a:t>One of the more dangerous</a:t>
            </a:r>
          </a:p>
          <a:p>
            <a:r>
              <a:rPr lang="en-US" dirty="0" smtClean="0"/>
              <a:t>practices is to assume a high</a:t>
            </a:r>
          </a:p>
          <a:p>
            <a:r>
              <a:rPr lang="en-US" dirty="0" smtClean="0"/>
              <a:t>level of confidence based </a:t>
            </a:r>
          </a:p>
          <a:p>
            <a:r>
              <a:rPr lang="en-US" dirty="0" smtClean="0"/>
              <a:t>on a low spread in the ensemble.</a:t>
            </a:r>
          </a:p>
          <a:p>
            <a:endParaRPr lang="en-US" dirty="0"/>
          </a:p>
          <a:p>
            <a:r>
              <a:rPr lang="en-US" dirty="0" smtClean="0"/>
              <a:t>This will be (and is) getting less </a:t>
            </a:r>
          </a:p>
          <a:p>
            <a:r>
              <a:rPr lang="en-US" dirty="0" smtClean="0"/>
              <a:t>and less true with each </a:t>
            </a:r>
          </a:p>
          <a:p>
            <a:r>
              <a:rPr lang="en-US" dirty="0" smtClean="0"/>
              <a:t>passing year.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309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EF_prob_H8_T0__f02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262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481" y="3669192"/>
            <a:ext cx="4862655" cy="24729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Probabilities of &lt; 0</a:t>
            </a:r>
            <a:r>
              <a:rPr lang="en-US" dirty="0"/>
              <a:t>°</a:t>
            </a:r>
            <a:r>
              <a:rPr lang="en-US" dirty="0" smtClean="0"/>
              <a:t>C at 850</a:t>
            </a:r>
            <a:r>
              <a:rPr lang="en-US" dirty="0"/>
              <a:t> </a:t>
            </a:r>
            <a:r>
              <a:rPr lang="en-US" dirty="0" smtClean="0"/>
              <a:t>hPa estimated directly from the SREF</a:t>
            </a:r>
            <a:br>
              <a:rPr lang="en-US" dirty="0" smtClean="0"/>
            </a:br>
            <a:r>
              <a:rPr lang="en-US" dirty="0" smtClean="0"/>
              <a:t>+21 h forecast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62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REF_prob_H8_T0__f03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262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481" y="3669192"/>
            <a:ext cx="4862655" cy="24729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Probabilities of &lt; 0</a:t>
            </a:r>
            <a:r>
              <a:rPr lang="en-US" dirty="0"/>
              <a:t>°</a:t>
            </a:r>
            <a:r>
              <a:rPr lang="en-US" dirty="0" smtClean="0"/>
              <a:t>C at 850</a:t>
            </a:r>
            <a:r>
              <a:rPr lang="en-US" dirty="0"/>
              <a:t> </a:t>
            </a:r>
            <a:r>
              <a:rPr lang="en-US" dirty="0" smtClean="0"/>
              <a:t>hPa estimated directly from the SREF</a:t>
            </a:r>
            <a:br>
              <a:rPr lang="en-US" dirty="0" smtClean="0"/>
            </a:br>
            <a:r>
              <a:rPr lang="en-US" dirty="0" smtClean="0"/>
              <a:t>+36 h forecast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13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EF_prob_Thck_540__f02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262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383" y="3800060"/>
            <a:ext cx="4758813" cy="240598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Probability  &lt; 5400 m </a:t>
            </a:r>
            <a:br>
              <a:rPr lang="en-US" sz="4000" dirty="0" smtClean="0"/>
            </a:br>
            <a:r>
              <a:rPr lang="en-US" sz="4000" dirty="0" smtClean="0"/>
              <a:t>1000-500 thickness</a:t>
            </a:r>
            <a:br>
              <a:rPr lang="en-US" sz="4000" dirty="0" smtClean="0"/>
            </a:br>
            <a:r>
              <a:rPr lang="en-US" sz="4000" dirty="0" smtClean="0"/>
              <a:t>+21 h forecast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37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383" y="3800060"/>
            <a:ext cx="4758813" cy="240598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Probability  &lt; 5400 m </a:t>
            </a:r>
            <a:br>
              <a:rPr lang="en-US" sz="4000" dirty="0" smtClean="0"/>
            </a:br>
            <a:r>
              <a:rPr lang="en-US" sz="4000" dirty="0" smtClean="0"/>
              <a:t>1000-500 thickness</a:t>
            </a:r>
            <a:br>
              <a:rPr lang="en-US" sz="4000" dirty="0" smtClean="0"/>
            </a:br>
            <a:r>
              <a:rPr lang="en-US" sz="4000" dirty="0" smtClean="0"/>
              <a:t>+36 h forecast</a:t>
            </a:r>
            <a:endParaRPr lang="en-US" sz="4000" dirty="0"/>
          </a:p>
        </p:txBody>
      </p:sp>
      <p:pic>
        <p:nvPicPr>
          <p:cNvPr id="3" name="Picture 2" descr="SREF_prob_Thck_540__f03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26286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89783" y="3952460"/>
            <a:ext cx="4758813" cy="2405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Probability  &lt; 5400 m </a:t>
            </a:r>
            <a:br>
              <a:rPr lang="en-US" sz="4000" dirty="0" smtClean="0"/>
            </a:br>
            <a:r>
              <a:rPr lang="en-US" sz="4000" dirty="0" smtClean="0"/>
              <a:t>1000-500 thickness</a:t>
            </a:r>
            <a:br>
              <a:rPr lang="en-US" sz="4000" dirty="0" smtClean="0"/>
            </a:br>
            <a:r>
              <a:rPr lang="en-US" sz="4000" dirty="0" smtClean="0"/>
              <a:t>+36 h forecast</a:t>
            </a:r>
            <a:endParaRPr lang="en-US" sz="4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84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EF_SNOWRATE_1INCH__f02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262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456" y="5143749"/>
            <a:ext cx="5062350" cy="111820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Snowfall rate &gt; 1” (25.4 mm)</a:t>
            </a:r>
            <a:br>
              <a:rPr lang="en-US" sz="3200" dirty="0" smtClean="0"/>
            </a:br>
            <a:r>
              <a:rPr lang="en-US" sz="3200" dirty="0" smtClean="0"/>
              <a:t>per hour,.+21 h forecast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64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REF_SNOWRATE_1INCH__f03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262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456" y="5143749"/>
            <a:ext cx="5062350" cy="111820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Snowfall rate &gt; 1” (25.4 mm)</a:t>
            </a:r>
            <a:br>
              <a:rPr lang="en-US" sz="3200" dirty="0" smtClean="0"/>
            </a:br>
            <a:r>
              <a:rPr lang="en-US" sz="3200" dirty="0" smtClean="0"/>
              <a:t>per hour,.+36 h forecast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2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10-30 at 9.47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79268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36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466315" y="3598092"/>
            <a:ext cx="9202" cy="118709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237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REF_PMSL_1000-500_THK_BLW_f02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262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0" y="3680911"/>
            <a:ext cx="2552072" cy="3040563"/>
          </a:xfrm>
        </p:spPr>
        <p:txBody>
          <a:bodyPr>
            <a:normAutofit/>
          </a:bodyPr>
          <a:lstStyle/>
          <a:p>
            <a:r>
              <a:rPr lang="en-US" dirty="0" smtClean="0"/>
              <a:t>Reverse </a:t>
            </a:r>
            <a:br>
              <a:rPr lang="en-US" dirty="0" smtClean="0"/>
            </a:br>
            <a:r>
              <a:rPr lang="en-US" dirty="0" smtClean="0"/>
              <a:t>cold-air </a:t>
            </a:r>
            <a:br>
              <a:rPr lang="en-US" dirty="0" smtClean="0"/>
            </a:br>
            <a:r>
              <a:rPr lang="en-US" dirty="0" smtClean="0"/>
              <a:t>damming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89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REF_PMSL_1000-500_THK_BLW_f03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262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0" y="3680911"/>
            <a:ext cx="2552072" cy="3040563"/>
          </a:xfrm>
        </p:spPr>
        <p:txBody>
          <a:bodyPr>
            <a:normAutofit/>
          </a:bodyPr>
          <a:lstStyle/>
          <a:p>
            <a:r>
              <a:rPr lang="en-US" dirty="0" smtClean="0"/>
              <a:t>Reverse </a:t>
            </a:r>
            <a:br>
              <a:rPr lang="en-US" dirty="0" smtClean="0"/>
            </a:br>
            <a:r>
              <a:rPr lang="en-US" dirty="0" smtClean="0"/>
              <a:t>cold-air </a:t>
            </a:r>
            <a:br>
              <a:rPr lang="en-US" dirty="0" smtClean="0"/>
            </a:br>
            <a:r>
              <a:rPr lang="en-US" dirty="0" smtClean="0"/>
              <a:t>damming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784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2-m temperature “plume diagrams” for CRW (Charleston) West Virginia</a:t>
            </a:r>
            <a:endParaRPr lang="en-US" dirty="0"/>
          </a:p>
        </p:txBody>
      </p:sp>
      <p:pic>
        <p:nvPicPr>
          <p:cNvPr id="6" name="Picture 5" descr="Screen Shot 2012-10-30 at 9.24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9600"/>
            <a:ext cx="9144000" cy="309733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03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Screen Shot 2012-10-30 at 11.1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4436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00139" y="5797437"/>
            <a:ext cx="2253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Novak and </a:t>
            </a:r>
            <a:r>
              <a:rPr lang="en-US" dirty="0" err="1" smtClean="0"/>
              <a:t>Colle</a:t>
            </a:r>
            <a:r>
              <a:rPr lang="en-US" dirty="0" smtClean="0"/>
              <a:t>, WAF</a:t>
            </a:r>
          </a:p>
          <a:p>
            <a:r>
              <a:rPr lang="en-US" dirty="0" smtClean="0"/>
              <a:t>June 2012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 rot="1354039">
            <a:off x="3598243" y="3938576"/>
            <a:ext cx="257674" cy="39569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32664" y="3892565"/>
            <a:ext cx="2121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Observed was out of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range of the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ensemble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921981" y="4131824"/>
            <a:ext cx="2510683" cy="2760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3021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3-hourly snowfall accumulation for CRW (Charleston) West Virginia</a:t>
            </a:r>
            <a:endParaRPr lang="en-US" dirty="0"/>
          </a:p>
        </p:txBody>
      </p:sp>
      <p:pic>
        <p:nvPicPr>
          <p:cNvPr id="5" name="Picture 4" descr="Screen Shot 2012-10-30 at 9.27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9600"/>
            <a:ext cx="9144000" cy="30866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8777" y="5295507"/>
            <a:ext cx="7829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Provides you with information on the range of possible starting and ending times, </a:t>
            </a:r>
          </a:p>
          <a:p>
            <a:r>
              <a:rPr lang="en-US" dirty="0" smtClean="0"/>
              <a:t>peak snowfall rates.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405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Accumulated snowfall “plume diagrams” for CRW (Charleston) West Virginia</a:t>
            </a:r>
            <a:endParaRPr lang="en-US" sz="3600" dirty="0"/>
          </a:p>
        </p:txBody>
      </p:sp>
      <p:pic>
        <p:nvPicPr>
          <p:cNvPr id="3" name="Picture 2" descr="Screen Shot 2012-10-30 at 9.23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9144000" cy="30690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37798" y="5350456"/>
            <a:ext cx="612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Provides you with help in estimating the range of total snowfall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397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Probability of precipitation type</a:t>
            </a:r>
            <a:br>
              <a:rPr lang="en-US" dirty="0" smtClean="0"/>
            </a:br>
            <a:r>
              <a:rPr lang="en-US" dirty="0" smtClean="0"/>
              <a:t>for CRW (Charleston) West Virginia</a:t>
            </a:r>
            <a:endParaRPr lang="en-US" dirty="0"/>
          </a:p>
        </p:txBody>
      </p:sp>
      <p:pic>
        <p:nvPicPr>
          <p:cNvPr id="3" name="Picture 2" descr="Screen Shot 2012-10-30 at 9.24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9600"/>
            <a:ext cx="9144000" cy="30955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9444" y="5335443"/>
            <a:ext cx="5223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Helpful in estimating probability of precipitation type.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379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REF_SNOWFALL_MAX_f02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262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91" y="4038370"/>
            <a:ext cx="3021408" cy="19063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SREF max</a:t>
            </a:r>
            <a:br>
              <a:rPr lang="en-US" dirty="0" smtClean="0"/>
            </a:br>
            <a:r>
              <a:rPr lang="en-US" dirty="0" smtClean="0"/>
              <a:t>snowfall</a:t>
            </a:r>
            <a:br>
              <a:rPr lang="en-US" dirty="0" smtClean="0"/>
            </a:br>
            <a:r>
              <a:rPr lang="en-US" dirty="0" smtClean="0"/>
              <a:t>+21 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317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REF_SNOWFALL_MAX_f03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262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91" y="4038370"/>
            <a:ext cx="3021408" cy="19063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SREF max</a:t>
            </a:r>
            <a:br>
              <a:rPr lang="en-US" dirty="0" smtClean="0"/>
            </a:br>
            <a:r>
              <a:rPr lang="en-US" dirty="0" smtClean="0"/>
              <a:t>snowfall</a:t>
            </a:r>
            <a:br>
              <a:rPr lang="en-US" dirty="0" smtClean="0"/>
            </a:br>
            <a:r>
              <a:rPr lang="en-US" dirty="0" smtClean="0"/>
              <a:t>+36 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82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10-30 at 11.15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476"/>
            <a:ext cx="8751736" cy="62015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24" y="108997"/>
            <a:ext cx="8972600" cy="547479"/>
          </a:xfrm>
        </p:spPr>
        <p:txBody>
          <a:bodyPr>
            <a:noAutofit/>
          </a:bodyPr>
          <a:lstStyle/>
          <a:p>
            <a:r>
              <a:rPr lang="en-US" sz="2400" dirty="0" smtClean="0"/>
              <a:t>Many </a:t>
            </a:r>
            <a:r>
              <a:rPr lang="en-US" sz="2400" dirty="0"/>
              <a:t>other products at http://</a:t>
            </a:r>
            <a:r>
              <a:rPr lang="en-US" sz="2400" dirty="0" err="1"/>
              <a:t>www.spc.noaa.gov</a:t>
            </a:r>
            <a:r>
              <a:rPr lang="en-US" sz="2400" dirty="0"/>
              <a:t>/</a:t>
            </a:r>
            <a:r>
              <a:rPr lang="en-US" sz="2400" dirty="0" err="1"/>
              <a:t>exper</a:t>
            </a:r>
            <a:r>
              <a:rPr lang="en-US" sz="2400" dirty="0"/>
              <a:t>/</a:t>
            </a:r>
            <a:r>
              <a:rPr lang="en-US" sz="2400" dirty="0" err="1"/>
              <a:t>sref</a:t>
            </a:r>
            <a:r>
              <a:rPr lang="en-US" sz="2400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287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43926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Some other ideas for</a:t>
            </a:r>
            <a:br>
              <a:rPr lang="en-US" sz="4800" dirty="0" smtClean="0"/>
            </a:br>
            <a:r>
              <a:rPr lang="en-US" sz="4800" dirty="0" smtClean="0"/>
              <a:t>creatively displaying and using ensemble data</a:t>
            </a:r>
            <a:endParaRPr lang="en-US" sz="4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861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02F674A-DC96-2046-9FF6-FD8ED4F0049E}" type="slidenum">
              <a:rPr lang="en-US" sz="1400"/>
              <a:pPr/>
              <a:t>47</a:t>
            </a:fld>
            <a:endParaRPr lang="en-US" sz="1400"/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04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6400800"/>
            <a:ext cx="7924800" cy="381000"/>
          </a:xfrm>
        </p:spPr>
        <p:txBody>
          <a:bodyPr/>
          <a:lstStyle/>
          <a:p>
            <a:pPr eaLnBrk="1" hangingPunct="1"/>
            <a:r>
              <a:rPr lang="en-US" sz="1200">
                <a:latin typeface="Arial" charset="0"/>
                <a:ea typeface="ＭＳ Ｐゴシック" charset="0"/>
                <a:cs typeface="ＭＳ Ｐゴシック" charset="0"/>
              </a:rPr>
              <a:t>from Christine Johnson</a:t>
            </a:r>
            <a:r>
              <a:rPr lang="ja-JP" altLang="en-US" sz="12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1200">
                <a:latin typeface="Arial" charset="0"/>
                <a:ea typeface="ＭＳ Ｐゴシック" charset="0"/>
                <a:cs typeface="ＭＳ Ｐゴシック" charset="0"/>
              </a:rPr>
              <a:t>s presentation at Nov 2007 ECMWF workshop on ensemble prediction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704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4963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9693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F3BB57C-176A-824E-B156-1CECBEF9F7E4}" type="slidenum">
              <a:rPr lang="en-US" sz="1400"/>
              <a:pPr/>
              <a:t>48</a:t>
            </a:fld>
            <a:endParaRPr lang="en-US" sz="1400"/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806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75700" cy="65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Rectangle 5"/>
          <p:cNvSpPr>
            <a:spLocks noChangeArrowheads="1"/>
          </p:cNvSpPr>
          <p:nvPr/>
        </p:nvSpPr>
        <p:spPr bwMode="auto">
          <a:xfrm>
            <a:off x="152400" y="6400800"/>
            <a:ext cx="7010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</a:pPr>
            <a:r>
              <a:rPr lang="en-US" sz="1200"/>
              <a:t>from Christine Johnson</a:t>
            </a:r>
            <a:r>
              <a:rPr lang="ja-JP" altLang="en-US" sz="1200"/>
              <a:t>’</a:t>
            </a:r>
            <a:r>
              <a:rPr lang="en-US" sz="1200"/>
              <a:t>s presentation at Nov 2007 ECMWF workshop on ensemble prediction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0699061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Mean and (normalized)</a:t>
            </a:r>
            <a:br>
              <a:rPr lang="en-US" dirty="0" smtClean="0"/>
            </a:br>
            <a:r>
              <a:rPr lang="en-US" dirty="0" smtClean="0"/>
              <a:t>standard deviation</a:t>
            </a:r>
            <a:endParaRPr lang="en-US" dirty="0"/>
          </a:p>
        </p:txBody>
      </p:sp>
      <p:pic>
        <p:nvPicPr>
          <p:cNvPr id="5" name="Picture 4" descr="Screen Shot 2012-10-18 at 12.25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4" y="1417638"/>
            <a:ext cx="6396566" cy="53534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5600" y="6124760"/>
            <a:ext cx="205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c/o D. Richardson &amp;</a:t>
            </a:r>
          </a:p>
          <a:p>
            <a:r>
              <a:rPr lang="en-US" dirty="0" smtClean="0"/>
              <a:t>ECMWF Newsletter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90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Screen Shot 2012-10-30 at 11.23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2544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0770" y="478518"/>
            <a:ext cx="20569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Snowfall with</a:t>
            </a:r>
          </a:p>
          <a:p>
            <a:r>
              <a:rPr lang="en-US" dirty="0" smtClean="0"/>
              <a:t>three winter storms</a:t>
            </a:r>
          </a:p>
          <a:p>
            <a:r>
              <a:rPr lang="en-US" dirty="0" smtClean="0"/>
              <a:t>and SREF forecasts.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38811" y="6352143"/>
            <a:ext cx="971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ref: ibid.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5972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5181600" y="609600"/>
            <a:ext cx="3276600" cy="2895600"/>
          </a:xfrm>
        </p:spPr>
        <p:txBody>
          <a:bodyPr/>
          <a:lstStyle/>
          <a:p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EPSgrams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from</a:t>
            </a:r>
            <a:br>
              <a:rPr lang="en-US" dirty="0"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RPN Canada</a:t>
            </a: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66444A3-DD8E-EC43-9E42-9C1ECB98091D}" type="slidenum">
              <a:rPr lang="en-US" sz="1400"/>
              <a:pPr/>
              <a:t>50</a:t>
            </a:fld>
            <a:endParaRPr lang="en-US" sz="1400"/>
          </a:p>
        </p:txBody>
      </p:sp>
      <p:pic>
        <p:nvPicPr>
          <p:cNvPr id="911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671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9810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837" y="173412"/>
            <a:ext cx="8862169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Using reforecasts in the absence of observations:</a:t>
            </a:r>
            <a:br>
              <a:rPr lang="en-US" sz="3200" dirty="0" smtClean="0"/>
            </a:br>
            <a:r>
              <a:rPr lang="en-US" sz="3200" dirty="0" smtClean="0"/>
              <a:t>the “Extreme Forecast Index”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51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70" y="1576023"/>
            <a:ext cx="3569158" cy="1050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2702806"/>
            <a:ext cx="5043787" cy="39900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7613" y="1594428"/>
            <a:ext cx="3189432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previously talked about</a:t>
            </a:r>
          </a:p>
          <a:p>
            <a:r>
              <a:rPr lang="en-US" dirty="0" smtClean="0"/>
              <a:t>statistical post-processing as</a:t>
            </a:r>
          </a:p>
          <a:p>
            <a:r>
              <a:rPr lang="en-US" dirty="0" smtClean="0"/>
              <a:t>a way of dealing with model</a:t>
            </a:r>
          </a:p>
          <a:p>
            <a:r>
              <a:rPr lang="en-US" dirty="0" smtClean="0"/>
              <a:t>bias.</a:t>
            </a:r>
          </a:p>
          <a:p>
            <a:endParaRPr lang="en-US" dirty="0" smtClean="0"/>
          </a:p>
          <a:p>
            <a:r>
              <a:rPr lang="en-US" dirty="0" smtClean="0"/>
              <a:t>But what if you do have</a:t>
            </a:r>
          </a:p>
          <a:p>
            <a:r>
              <a:rPr lang="en-US" dirty="0" smtClean="0"/>
              <a:t>reforecasts but you don’t have</a:t>
            </a:r>
          </a:p>
          <a:p>
            <a:r>
              <a:rPr lang="en-US" dirty="0" smtClean="0"/>
              <a:t>a long time series of observed/</a:t>
            </a:r>
          </a:p>
          <a:p>
            <a:r>
              <a:rPr lang="en-US" dirty="0" smtClean="0"/>
              <a:t>analyzed data.  </a:t>
            </a:r>
          </a:p>
          <a:p>
            <a:endParaRPr lang="en-US" dirty="0" smtClean="0"/>
          </a:p>
          <a:p>
            <a:r>
              <a:rPr lang="en-US" dirty="0" smtClean="0"/>
              <a:t>Can you leverage your</a:t>
            </a:r>
          </a:p>
          <a:p>
            <a:r>
              <a:rPr lang="en-US" dirty="0" smtClean="0"/>
              <a:t>reforecast to tell you something</a:t>
            </a:r>
          </a:p>
          <a:p>
            <a:r>
              <a:rPr lang="en-US" dirty="0" smtClean="0"/>
              <a:t>about how unusual today’s</a:t>
            </a:r>
          </a:p>
          <a:p>
            <a:r>
              <a:rPr lang="en-US" dirty="0" smtClean="0"/>
              <a:t>weather forecast is?</a:t>
            </a:r>
          </a:p>
          <a:p>
            <a:endParaRPr lang="en-US" dirty="0"/>
          </a:p>
          <a:p>
            <a:r>
              <a:rPr lang="en-US" dirty="0" smtClean="0"/>
              <a:t>ECMWF’s Extreme Forecast</a:t>
            </a:r>
          </a:p>
          <a:p>
            <a:r>
              <a:rPr lang="en-US" dirty="0" smtClean="0"/>
              <a:t>Index does this.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2642605" y="3601262"/>
            <a:ext cx="5650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www.ecmwf.int</a:t>
            </a:r>
            <a:r>
              <a:rPr lang="en-US" sz="1400" dirty="0"/>
              <a:t>/products/forecasts/guide/</a:t>
            </a:r>
            <a:r>
              <a:rPr lang="en-US" sz="1400" dirty="0" err="1"/>
              <a:t>Calculating_the_EFI.html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070052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EFIs typically get more extreme</a:t>
            </a:r>
            <a:br>
              <a:rPr lang="en-US" sz="3200" dirty="0" smtClean="0"/>
            </a:br>
            <a:r>
              <a:rPr lang="en-US" sz="3200" dirty="0" smtClean="0"/>
              <a:t>in advance of a high-impact event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52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549400"/>
            <a:ext cx="8750300" cy="374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027" y="6342941"/>
            <a:ext cx="128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c/o ECMWF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7094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16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EFI</a:t>
            </a:r>
            <a:endParaRPr lang="en-US" dirty="0"/>
          </a:p>
        </p:txBody>
      </p:sp>
      <p:pic>
        <p:nvPicPr>
          <p:cNvPr id="4" name="Picture 3" descr="Screen Shot 2012-10-18 at 12.2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9144000" cy="586216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050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0"/>
            <a:ext cx="8605838" cy="7080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Krasnodar region, Russia, 6-7 July 2012</a:t>
            </a:r>
          </a:p>
        </p:txBody>
      </p:sp>
      <p:pic>
        <p:nvPicPr>
          <p:cNvPr id="5325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620713"/>
            <a:ext cx="64801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Content Placeholder 1"/>
          <p:cNvSpPr>
            <a:spLocks noGrp="1"/>
          </p:cNvSpPr>
          <p:nvPr>
            <p:ph idx="1"/>
          </p:nvPr>
        </p:nvSpPr>
        <p:spPr>
          <a:xfrm>
            <a:off x="250825" y="5335588"/>
            <a:ext cx="8605838" cy="1189037"/>
          </a:xfrm>
        </p:spPr>
        <p:txBody>
          <a:bodyPr/>
          <a:lstStyle/>
          <a:p>
            <a:pPr algn="just"/>
            <a:r>
              <a:rPr lang="en-GB" sz="1600" smtClean="0"/>
              <a:t>Severe flash floods caused by torrential rain killed more than 140 people in Krasnodar region in the early hours of Saturday morning, 7 July 2012. Some 280 mm of rain fell in some areas according to the local authorities.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D8AEF591-74BA-4534-8FE9-2F891405C329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782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640763" cy="708025"/>
          </a:xfrm>
        </p:spPr>
        <p:txBody>
          <a:bodyPr>
            <a:normAutofit fontScale="90000"/>
          </a:bodyPr>
          <a:lstStyle/>
          <a:p>
            <a:r>
              <a:rPr lang="en-GB" smtClean="0"/>
              <a:t>EFI for total precipitation</a:t>
            </a:r>
          </a:p>
        </p:txBody>
      </p:sp>
      <p:pic>
        <p:nvPicPr>
          <p:cNvPr id="5632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620713"/>
            <a:ext cx="8243887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Content Placeholder 1"/>
          <p:cNvSpPr>
            <a:spLocks noGrp="1"/>
          </p:cNvSpPr>
          <p:nvPr>
            <p:ph idx="1"/>
          </p:nvPr>
        </p:nvSpPr>
        <p:spPr>
          <a:xfrm>
            <a:off x="533400" y="5300663"/>
            <a:ext cx="8112125" cy="1008062"/>
          </a:xfrm>
        </p:spPr>
        <p:txBody>
          <a:bodyPr>
            <a:normAutofit fontScale="85000" lnSpcReduction="10000"/>
          </a:bodyPr>
          <a:lstStyle/>
          <a:p>
            <a:r>
              <a:rPr lang="en-GB" smtClean="0"/>
              <a:t>Very strong signal of heavy precipitation on the day of the event. Some indications 2 days in advance.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750" y="839788"/>
            <a:ext cx="792163" cy="277812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 dirty="0">
                <a:latin typeface="+mn-lt"/>
              </a:rPr>
              <a:t>t+0-24h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2725" y="839788"/>
            <a:ext cx="935038" cy="277812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 dirty="0">
                <a:latin typeface="+mn-lt"/>
              </a:rPr>
              <a:t>t+12-36h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5150" y="3213100"/>
            <a:ext cx="936625" cy="276225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 dirty="0">
                <a:latin typeface="+mn-lt"/>
              </a:rPr>
              <a:t>t+24-48h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2725" y="3208338"/>
            <a:ext cx="935038" cy="277812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 dirty="0">
                <a:latin typeface="+mn-lt"/>
              </a:rPr>
              <a:t>t+36-60h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D8AEF591-74BA-4534-8FE9-2F891405C329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339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32" y="164211"/>
            <a:ext cx="8891582" cy="74681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EFI display combining wind and precipitation</a:t>
            </a:r>
            <a:endParaRPr lang="en-US" sz="3600" dirty="0"/>
          </a:p>
        </p:txBody>
      </p:sp>
      <p:pic>
        <p:nvPicPr>
          <p:cNvPr id="4" name="Picture 3" descr="Screen Shot 2012-10-18 at 12.31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2" y="998008"/>
            <a:ext cx="5292211" cy="57234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56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59640" y="6033184"/>
            <a:ext cx="2229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c/o David Richardson,</a:t>
            </a:r>
          </a:p>
          <a:p>
            <a:r>
              <a:rPr lang="en-US" dirty="0" smtClean="0"/>
              <a:t>ECMWF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7078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87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Will your meteorological display system have the sorts of plots </a:t>
            </a:r>
            <a:br>
              <a:rPr lang="en-US" dirty="0" smtClean="0"/>
            </a:br>
            <a:r>
              <a:rPr lang="en-US" dirty="0" smtClean="0"/>
              <a:t>I’ll show you here?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 don’t know.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If you like these, push your weather</a:t>
            </a:r>
            <a:br>
              <a:rPr lang="en-US" sz="4000" dirty="0" smtClean="0"/>
            </a:br>
            <a:r>
              <a:rPr lang="en-US" sz="4000" dirty="0" smtClean="0"/>
              <a:t>services to make these graphics</a:t>
            </a:r>
            <a:br>
              <a:rPr lang="en-US" sz="4000" dirty="0" smtClean="0"/>
            </a:br>
            <a:r>
              <a:rPr lang="en-US" sz="4000" dirty="0" smtClean="0"/>
              <a:t>more readily available.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869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 smtClean="0"/>
              <a:t>Many ensemble </a:t>
            </a:r>
            <a:r>
              <a:rPr lang="en-US" dirty="0" smtClean="0"/>
              <a:t>display </a:t>
            </a:r>
            <a:r>
              <a:rPr lang="en-US" dirty="0" smtClean="0"/>
              <a:t>techniques out there</a:t>
            </a:r>
            <a:r>
              <a:rPr lang="en-US" dirty="0" smtClean="0"/>
              <a:t>.</a:t>
            </a:r>
          </a:p>
          <a:p>
            <a:r>
              <a:rPr lang="en-US" dirty="0" smtClean="0"/>
              <a:t>Understanding how ensembles work and their limitations can help you learn to use the ensemble guidance more productively.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18A1-D9DE-254A-BEB9-8E314E6B1095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596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Dendritic growth zone:</a:t>
            </a:r>
            <a:br>
              <a:rPr lang="en-US" dirty="0" smtClean="0"/>
            </a:br>
            <a:r>
              <a:rPr lang="en-US" dirty="0" smtClean="0"/>
              <a:t>depth of -12 </a:t>
            </a:r>
            <a:r>
              <a:rPr lang="en-US" smtClean="0"/>
              <a:t>to -18C </a:t>
            </a:r>
            <a:r>
              <a:rPr lang="en-US" dirty="0" smtClean="0"/>
              <a:t>layer</a:t>
            </a:r>
            <a:endParaRPr lang="en-US" dirty="0"/>
          </a:p>
        </p:txBody>
      </p:sp>
      <p:pic>
        <p:nvPicPr>
          <p:cNvPr id="4" name="Picture 3" descr="Morphologydiagram_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2" y="1661503"/>
            <a:ext cx="6548033" cy="499409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64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Screen Shot 2012-10-30 at 11.23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2544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0770" y="478518"/>
            <a:ext cx="20569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Snowfall with</a:t>
            </a:r>
          </a:p>
          <a:p>
            <a:r>
              <a:rPr lang="en-US" dirty="0" smtClean="0"/>
              <a:t>three winter storms</a:t>
            </a:r>
          </a:p>
          <a:p>
            <a:r>
              <a:rPr lang="en-US" dirty="0" smtClean="0"/>
              <a:t>and </a:t>
            </a:r>
            <a:r>
              <a:rPr lang="en-US" smtClean="0"/>
              <a:t>SREF forecasts.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 rot="19339188">
            <a:off x="2906286" y="5127268"/>
            <a:ext cx="902811" cy="13247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20023584">
            <a:off x="882692" y="4804438"/>
            <a:ext cx="507595" cy="31427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00770" y="3659089"/>
            <a:ext cx="192481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Probabilities for</a:t>
            </a:r>
          </a:p>
          <a:p>
            <a:r>
              <a:rPr lang="en-US" dirty="0" smtClean="0"/>
              <a:t>the heaviest snow</a:t>
            </a:r>
          </a:p>
          <a:p>
            <a:r>
              <a:rPr lang="en-US" dirty="0" smtClean="0"/>
              <a:t>regions were not </a:t>
            </a:r>
          </a:p>
          <a:p>
            <a:r>
              <a:rPr lang="en-US" dirty="0" smtClean="0"/>
              <a:t>well forecast in </a:t>
            </a:r>
          </a:p>
          <a:p>
            <a:r>
              <a:rPr lang="en-US" dirty="0" smtClean="0"/>
              <a:t>two of these three</a:t>
            </a:r>
          </a:p>
          <a:p>
            <a:r>
              <a:rPr lang="en-US" dirty="0" smtClean="0"/>
              <a:t>storm.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38811" y="6352143"/>
            <a:ext cx="971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ref: ibid.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556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736"/>
            <a:ext cx="8229600" cy="6039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“Stamp maps”</a:t>
            </a:r>
            <a:endParaRPr lang="en-US" dirty="0"/>
          </a:p>
        </p:txBody>
      </p:sp>
      <p:pic>
        <p:nvPicPr>
          <p:cNvPr id="6" name="Picture 5" descr="Loth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2" y="631713"/>
            <a:ext cx="8733036" cy="62262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19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736"/>
            <a:ext cx="8229600" cy="6039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“Stamp maps”</a:t>
            </a:r>
            <a:endParaRPr lang="en-US" dirty="0"/>
          </a:p>
        </p:txBody>
      </p:sp>
      <p:pic>
        <p:nvPicPr>
          <p:cNvPr id="6" name="Picture 5" descr="Loth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2" y="631713"/>
            <a:ext cx="8733036" cy="62262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199" y="2444080"/>
            <a:ext cx="4670949" cy="16613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Busy, right?  Too small to see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much detail on any member.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16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736"/>
            <a:ext cx="8229600" cy="6039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“Stamp maps”</a:t>
            </a:r>
            <a:endParaRPr lang="en-US" dirty="0"/>
          </a:p>
        </p:txBody>
      </p:sp>
      <p:pic>
        <p:nvPicPr>
          <p:cNvPr id="6" name="Picture 5" descr="Loth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2" y="631713"/>
            <a:ext cx="8733036" cy="62262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199" y="2444080"/>
            <a:ext cx="4670949" cy="16613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Still, this may provide a useful overview of the range of conditions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one should anticipate.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20C2-3F8B-2449-8F6E-1644460DF3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35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14651</TotalTime>
  <Words>1202</Words>
  <Application>Microsoft Macintosh PowerPoint</Application>
  <PresentationFormat>On-screen Show (4:3)</PresentationFormat>
  <Paragraphs>257</Paragraphs>
  <Slides>59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Office Theme</vt:lpstr>
      <vt:lpstr>Microsoft Word 97 - 2004 Document</vt:lpstr>
      <vt:lpstr>Ensemble prediction and winter weather (with some attention to Sandy)</vt:lpstr>
      <vt:lpstr>Organization of this talk.</vt:lpstr>
      <vt:lpstr>PowerPoint Presentation</vt:lpstr>
      <vt:lpstr>PowerPoint Presentation</vt:lpstr>
      <vt:lpstr>PowerPoint Presentation</vt:lpstr>
      <vt:lpstr>PowerPoint Presentation</vt:lpstr>
      <vt:lpstr>“Stamp maps”</vt:lpstr>
      <vt:lpstr>“Stamp maps”</vt:lpstr>
      <vt:lpstr>“Stamp maps”</vt:lpstr>
      <vt:lpstr>“Stamp maps”</vt:lpstr>
      <vt:lpstr>“Stamp maps”</vt:lpstr>
      <vt:lpstr>Stamp maps</vt:lpstr>
      <vt:lpstr>Stamp Skew-T’s with mouse-over</vt:lpstr>
      <vt:lpstr>Probability plots</vt:lpstr>
      <vt:lpstr>Probability plots</vt:lpstr>
      <vt:lpstr>Hurricane Sandy</vt:lpstr>
      <vt:lpstr>Hurricane Sandy</vt:lpstr>
      <vt:lpstr>PowerPoint Presentation</vt:lpstr>
      <vt:lpstr>Hurricane Sandy</vt:lpstr>
      <vt:lpstr>Hurricane Sandy</vt:lpstr>
      <vt:lpstr>Hurricane Sandy</vt:lpstr>
      <vt:lpstr>Hurricane Sandy</vt:lpstr>
      <vt:lpstr>Hurricane Sandy</vt:lpstr>
      <vt:lpstr>Hurricane Sandy</vt:lpstr>
      <vt:lpstr>Hurricane Sandy</vt:lpstr>
      <vt:lpstr>Previously: “Spaghetti plots”, NCEP ensemble (546 dam contour, + 5 day forecast)</vt:lpstr>
      <vt:lpstr>Previously: “Spaghetti plots”, ECMWF ensemble (546 dam contour + 5 day forecast)</vt:lpstr>
      <vt:lpstr>Spaghetti of 0°C 850 +21 h isotherms for Hurricane Sandy from NCEP SREF</vt:lpstr>
      <vt:lpstr>Spaghetti of 0°C 850 +36 h isotherms for Hurricane Sandy from NCEP SREF</vt:lpstr>
      <vt:lpstr>Probabilities of &lt; 0°C at 850 hPa estimated directly from the SREF +21 h forecast</vt:lpstr>
      <vt:lpstr>Probabilities of &lt; 0°C at 850 hPa estimated directly from the SREF +36 h forecast</vt:lpstr>
      <vt:lpstr>Probability  &lt; 5400 m  1000-500 thickness +21 h forecast</vt:lpstr>
      <vt:lpstr>Probability  &lt; 5400 m  1000-500 thickness +36 h forecast</vt:lpstr>
      <vt:lpstr>Snowfall rate &gt; 1” (25.4 mm) per hour,.+21 h forecast</vt:lpstr>
      <vt:lpstr>Snowfall rate &gt; 1” (25.4 mm) per hour,.+36 h forecast</vt:lpstr>
      <vt:lpstr>PowerPoint Presentation</vt:lpstr>
      <vt:lpstr>Reverse  cold-air  damming</vt:lpstr>
      <vt:lpstr>Reverse  cold-air  damming</vt:lpstr>
      <vt:lpstr>2-m temperature “plume diagrams” for CRW (Charleston) West Virginia</vt:lpstr>
      <vt:lpstr>3-hourly snowfall accumulation for CRW (Charleston) West Virginia</vt:lpstr>
      <vt:lpstr>Accumulated snowfall “plume diagrams” for CRW (Charleston) West Virginia</vt:lpstr>
      <vt:lpstr>Probability of precipitation type for CRW (Charleston) West Virginia</vt:lpstr>
      <vt:lpstr>SREF max snowfall +21 h</vt:lpstr>
      <vt:lpstr>SREF max snowfall +36 h</vt:lpstr>
      <vt:lpstr>Many other products at http://www.spc.noaa.gov/exper/sref/</vt:lpstr>
      <vt:lpstr>Some other ideas for creatively displaying and using ensemble data</vt:lpstr>
      <vt:lpstr>PowerPoint Presentation</vt:lpstr>
      <vt:lpstr>PowerPoint Presentation</vt:lpstr>
      <vt:lpstr>Mean and (normalized) standard deviation</vt:lpstr>
      <vt:lpstr>EPSgrams from RPN Canada</vt:lpstr>
      <vt:lpstr>Using reforecasts in the absence of observations: the “Extreme Forecast Index”</vt:lpstr>
      <vt:lpstr>EFIs typically get more extreme in advance of a high-impact event</vt:lpstr>
      <vt:lpstr>EFI</vt:lpstr>
      <vt:lpstr>Krasnodar region, Russia, 6-7 July 2012</vt:lpstr>
      <vt:lpstr>EFI for total precipitation</vt:lpstr>
      <vt:lpstr>EFI display combining wind and precipitation</vt:lpstr>
      <vt:lpstr>Will your meteorological display system have the sorts of plots  I’ll show you here?  I don’t know.  If you like these, push your weather services to make these graphics more readily available.</vt:lpstr>
      <vt:lpstr>Conclusions</vt:lpstr>
      <vt:lpstr>Dendritic growth zone: depth of -12 to -18C layer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Hamill</dc:creator>
  <cp:lastModifiedBy>Tom Hamill</cp:lastModifiedBy>
  <cp:revision>26</cp:revision>
  <dcterms:created xsi:type="dcterms:W3CDTF">2012-10-18T15:14:36Z</dcterms:created>
  <dcterms:modified xsi:type="dcterms:W3CDTF">2012-10-30T20:03:47Z</dcterms:modified>
</cp:coreProperties>
</file>