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embeddings/oleObject1.bin" ContentType="application/vnd.openxmlformats-officedocument.oleObject"/>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Default Extension="doc" ContentType="application/msword"/>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embeddings/oleObject3.bin" ContentType="application/vnd.openxmlformats-officedocument.oleObjec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slides/slide72.xml" ContentType="application/vnd.openxmlformats-officedocument.presentationml.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embeddings/oleObject4.bin" ContentType="application/vnd.openxmlformats-officedocument.oleObject"/>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Default Extension="pict" ContentType="image/pict"/>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embeddings/oleObject5.bin" ContentType="application/vnd.openxmlformats-officedocument.oleObject"/>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embeddings/oleObject6.bin" ContentType="application/vnd.openxmlformats-officedocument.oleObject"/>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82"/>
  </p:notesMasterIdLst>
  <p:handoutMasterIdLst>
    <p:handoutMasterId r:id="rId83"/>
  </p:handoutMasterIdLst>
  <p:sldIdLst>
    <p:sldId id="256" r:id="rId2"/>
    <p:sldId id="338" r:id="rId3"/>
    <p:sldId id="264" r:id="rId4"/>
    <p:sldId id="316" r:id="rId5"/>
    <p:sldId id="305" r:id="rId6"/>
    <p:sldId id="304" r:id="rId7"/>
    <p:sldId id="306" r:id="rId8"/>
    <p:sldId id="307" r:id="rId9"/>
    <p:sldId id="308" r:id="rId10"/>
    <p:sldId id="309" r:id="rId11"/>
    <p:sldId id="310" r:id="rId12"/>
    <p:sldId id="311" r:id="rId13"/>
    <p:sldId id="314" r:id="rId14"/>
    <p:sldId id="315" r:id="rId15"/>
    <p:sldId id="312" r:id="rId16"/>
    <p:sldId id="317" r:id="rId17"/>
    <p:sldId id="266" r:id="rId18"/>
    <p:sldId id="267" r:id="rId19"/>
    <p:sldId id="268" r:id="rId20"/>
    <p:sldId id="269" r:id="rId21"/>
    <p:sldId id="318" r:id="rId22"/>
    <p:sldId id="319" r:id="rId23"/>
    <p:sldId id="320" r:id="rId24"/>
    <p:sldId id="321" r:id="rId25"/>
    <p:sldId id="293" r:id="rId26"/>
    <p:sldId id="329" r:id="rId27"/>
    <p:sldId id="323" r:id="rId28"/>
    <p:sldId id="290" r:id="rId29"/>
    <p:sldId id="322" r:id="rId30"/>
    <p:sldId id="278" r:id="rId31"/>
    <p:sldId id="279" r:id="rId32"/>
    <p:sldId id="286" r:id="rId33"/>
    <p:sldId id="325" r:id="rId34"/>
    <p:sldId id="326" r:id="rId35"/>
    <p:sldId id="328" r:id="rId36"/>
    <p:sldId id="331" r:id="rId37"/>
    <p:sldId id="272" r:id="rId38"/>
    <p:sldId id="289" r:id="rId39"/>
    <p:sldId id="288" r:id="rId40"/>
    <p:sldId id="332" r:id="rId41"/>
    <p:sldId id="336" r:id="rId42"/>
    <p:sldId id="273" r:id="rId43"/>
    <p:sldId id="276" r:id="rId44"/>
    <p:sldId id="281" r:id="rId45"/>
    <p:sldId id="282" r:id="rId46"/>
    <p:sldId id="283" r:id="rId47"/>
    <p:sldId id="280" r:id="rId48"/>
    <p:sldId id="337" r:id="rId49"/>
    <p:sldId id="296" r:id="rId50"/>
    <p:sldId id="301" r:id="rId51"/>
    <p:sldId id="339" r:id="rId52"/>
    <p:sldId id="344" r:id="rId53"/>
    <p:sldId id="346" r:id="rId54"/>
    <p:sldId id="356" r:id="rId55"/>
    <p:sldId id="374" r:id="rId56"/>
    <p:sldId id="360" r:id="rId57"/>
    <p:sldId id="361" r:id="rId58"/>
    <p:sldId id="367" r:id="rId59"/>
    <p:sldId id="362" r:id="rId60"/>
    <p:sldId id="363" r:id="rId61"/>
    <p:sldId id="364" r:id="rId62"/>
    <p:sldId id="365" r:id="rId63"/>
    <p:sldId id="366" r:id="rId64"/>
    <p:sldId id="333" r:id="rId65"/>
    <p:sldId id="334" r:id="rId66"/>
    <p:sldId id="341" r:id="rId67"/>
    <p:sldId id="342" r:id="rId68"/>
    <p:sldId id="343" r:id="rId69"/>
    <p:sldId id="345" r:id="rId70"/>
    <p:sldId id="347" r:id="rId71"/>
    <p:sldId id="348" r:id="rId72"/>
    <p:sldId id="349" r:id="rId73"/>
    <p:sldId id="350" r:id="rId74"/>
    <p:sldId id="351" r:id="rId75"/>
    <p:sldId id="352" r:id="rId76"/>
    <p:sldId id="353" r:id="rId77"/>
    <p:sldId id="354" r:id="rId78"/>
    <p:sldId id="355" r:id="rId79"/>
    <p:sldId id="358" r:id="rId80"/>
    <p:sldId id="359" r:id="rId8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Tom Hamill" initials="TH" lastIdx="4"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666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15620"/>
    <p:restoredTop sz="94660"/>
  </p:normalViewPr>
  <p:slideViewPr>
    <p:cSldViewPr>
      <p:cViewPr varScale="1">
        <p:scale>
          <a:sx n="130" d="100"/>
          <a:sy n="130" d="100"/>
        </p:scale>
        <p:origin x="-127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commentAuthors" Target="commentAuthors.xml"/><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0.pict"/><Relationship Id="rId2" Type="http://schemas.openxmlformats.org/officeDocument/2006/relationships/image" Target="../media/image61.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2.pict"/><Relationship Id="rId2" Type="http://schemas.openxmlformats.org/officeDocument/2006/relationships/image" Target="../media/image63.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4.pict"/><Relationship Id="rId2" Type="http://schemas.openxmlformats.org/officeDocument/2006/relationships/image" Target="../media/image65.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6.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7.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pict"/><Relationship Id="rId2" Type="http://schemas.openxmlformats.org/officeDocument/2006/relationships/image" Target="../media/image59.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F4A17-13B3-5745-8C0D-B7CF3582D64D}" type="datetimeFigureOut">
              <a:rPr lang="en-US" smtClean="0"/>
              <a:t>10/27/10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20686C-DECE-5548-841B-4BDF0E606418}"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Calibri"/>
              </a:defRPr>
            </a:lvl1pPr>
          </a:lstStyle>
          <a:p>
            <a:endParaRPr lang="en-US" dirty="0"/>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Calibri"/>
              </a:defRPr>
            </a:lvl1pPr>
          </a:lstStyle>
          <a:p>
            <a:endParaRPr lang="en-US" dirty="0"/>
          </a:p>
        </p:txBody>
      </p:sp>
      <p:sp>
        <p:nvSpPr>
          <p:cNvPr id="133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Calibri"/>
              </a:defRPr>
            </a:lvl1pPr>
          </a:lstStyle>
          <a:p>
            <a:endParaRPr lang="en-US" dirty="0"/>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Calibri"/>
              </a:defRPr>
            </a:lvl1pPr>
          </a:lstStyle>
          <a:p>
            <a:fld id="{4A55C01C-F4D9-B041-9BB3-EEAB3A94BF34}"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8398B62A-D9B4-F544-8E51-D809423EF2C5}" type="slidenum">
              <a:rPr lang="en-US">
                <a:latin typeface="Arial" charset="0"/>
                <a:ea typeface="ＭＳ Ｐゴシック" charset="-128"/>
                <a:cs typeface="ＭＳ Ｐゴシック" charset="-128"/>
              </a:rPr>
              <a:pPr/>
              <a:t>13</a:t>
            </a:fld>
            <a:endParaRPr lang="en-US">
              <a:latin typeface="Arial" charset="0"/>
              <a:ea typeface="ＭＳ Ｐゴシック" charset="-128"/>
              <a:cs typeface="ＭＳ Ｐゴシック" charset="-128"/>
            </a:endParaRPr>
          </a:p>
        </p:txBody>
      </p:sp>
      <p:sp>
        <p:nvSpPr>
          <p:cNvPr id="32771" name="Rectangle 2"/>
          <p:cNvSpPr>
            <a:spLocks noChangeArrowheads="1"/>
          </p:cNvSpPr>
          <p:nvPr>
            <p:ph type="sldImg"/>
          </p:nvPr>
        </p:nvSpPr>
        <p:spPr>
          <a:solidFill>
            <a:srgbClr val="FFFFFF"/>
          </a:solidFill>
          <a:ln/>
        </p:spPr>
      </p:sp>
      <p:sp>
        <p:nvSpPr>
          <p:cNvPr id="3277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67BF66D-1E02-B44D-9984-0BA73A16DCF1}" type="slidenum">
              <a:rPr lang="en-US"/>
              <a:pPr/>
              <a:t>31</a:t>
            </a:fld>
            <a:endParaRPr lang="en-US"/>
          </a:p>
        </p:txBody>
      </p:sp>
      <p:sp>
        <p:nvSpPr>
          <p:cNvPr id="57347" name="Rectangle 2"/>
          <p:cNvSpPr>
            <a:spLocks noChangeArrowheads="1"/>
          </p:cNvSpPr>
          <p:nvPr>
            <p:ph type="sldImg"/>
          </p:nvPr>
        </p:nvSpPr>
        <p:spPr>
          <a:solidFill>
            <a:srgbClr val="FFFFFF"/>
          </a:solidFill>
          <a:ln/>
        </p:spPr>
      </p:sp>
      <p:sp>
        <p:nvSpPr>
          <p:cNvPr id="5734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7163609D-6B59-1E45-B6A8-67C1E778E01C}" type="slidenum">
              <a:rPr lang="en-US"/>
              <a:pPr/>
              <a:t>37</a:t>
            </a:fld>
            <a:endParaRPr lang="en-US"/>
          </a:p>
        </p:txBody>
      </p:sp>
      <p:sp>
        <p:nvSpPr>
          <p:cNvPr id="33795" name="Rectangle 2"/>
          <p:cNvSpPr>
            <a:spLocks noChangeArrowheads="1"/>
          </p:cNvSpPr>
          <p:nvPr>
            <p:ph type="sldImg"/>
          </p:nvPr>
        </p:nvSpPr>
        <p:spPr>
          <a:solidFill>
            <a:srgbClr val="FFFFFF"/>
          </a:solidFill>
          <a:ln/>
        </p:spPr>
      </p:sp>
      <p:sp>
        <p:nvSpPr>
          <p:cNvPr id="3379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620F23C-6AC8-2C4C-9F37-D31D42D33B59}" type="slidenum">
              <a:rPr lang="en-US"/>
              <a:pPr/>
              <a:t>38</a:t>
            </a:fld>
            <a:endParaRPr lang="en-US"/>
          </a:p>
        </p:txBody>
      </p:sp>
      <p:sp>
        <p:nvSpPr>
          <p:cNvPr id="36867" name="Rectangle 2"/>
          <p:cNvSpPr>
            <a:spLocks noChangeArrowheads="1"/>
          </p:cNvSpPr>
          <p:nvPr>
            <p:ph type="sldImg"/>
          </p:nvPr>
        </p:nvSpPr>
        <p:spPr>
          <a:solidFill>
            <a:srgbClr val="FFFFFF"/>
          </a:solidFill>
          <a:ln/>
        </p:spPr>
      </p:sp>
      <p:sp>
        <p:nvSpPr>
          <p:cNvPr id="36868" name="Rectangle 3"/>
          <p:cNvSpPr>
            <a:spLocks noChangeArrowheads="1"/>
          </p:cNvSpPr>
          <p:nvPr>
            <p:ph type="body" idx="1"/>
          </p:nvPr>
        </p:nvSpPr>
        <p:spPr>
          <a:xfrm>
            <a:off x="685800" y="4343400"/>
            <a:ext cx="5486400" cy="4114800"/>
          </a:xfrm>
          <a:noFill/>
          <a:ln/>
        </p:spPr>
        <p:txBody>
          <a:bodyPr/>
          <a:lstStyle/>
          <a:p>
            <a:pPr eaLnBrk="1" hangingPunct="1"/>
            <a:r>
              <a:rPr lang="en-US" sz="1800">
                <a:solidFill>
                  <a:srgbClr val="000000"/>
                </a:solidFill>
                <a:latin typeface="Lucida Grande" charset="0"/>
              </a:rPr>
              <a:t>We tried various methods for statistically correcting the model output, Tom suggested Logistic regression - turned out to be the best as well as the simplest.</a:t>
            </a:r>
          </a:p>
          <a:p>
            <a:pPr eaLnBrk="1" hangingPunct="1"/>
            <a:endParaRPr lang="en-US" sz="1800">
              <a:solidFill>
                <a:srgbClr val="000000"/>
              </a:solidFill>
              <a:latin typeface="Lucida Grande" charset="0"/>
            </a:endParaRPr>
          </a:p>
          <a:p>
            <a:pPr eaLnBrk="1" hangingPunct="1"/>
            <a:r>
              <a:rPr lang="en-US" sz="1800">
                <a:solidFill>
                  <a:srgbClr val="000000"/>
                </a:solidFill>
                <a:latin typeface="Lucida Grande" charset="0"/>
              </a:rPr>
              <a:t>This is how it works --</a:t>
            </a:r>
          </a:p>
          <a:p>
            <a:pPr eaLnBrk="1" hangingPunct="1"/>
            <a:r>
              <a:rPr lang="en-US" sz="1800">
                <a:solidFill>
                  <a:srgbClr val="000000"/>
                </a:solidFill>
                <a:latin typeface="Lucida Grande" charset="0"/>
              </a:rPr>
              <a:t>• given x and y the problem is to determine P(y=1 | x).</a:t>
            </a:r>
          </a:p>
          <a:p>
            <a:pPr eaLnBrk="1" hangingPunct="1"/>
            <a:r>
              <a:rPr lang="en-US" sz="1800">
                <a:solidFill>
                  <a:srgbClr val="000000"/>
                </a:solidFill>
                <a:latin typeface="Lucida Grande" charset="0"/>
              </a:rPr>
              <a:t>• many people use ordinary linear regression (NGM MOS) - but it really isn’t well suited to this problem.</a:t>
            </a:r>
          </a:p>
          <a:p>
            <a:pPr eaLnBrk="1" hangingPunct="1"/>
            <a:r>
              <a:rPr lang="en-US" sz="1800">
                <a:solidFill>
                  <a:srgbClr val="000000"/>
                </a:solidFill>
                <a:latin typeface="Lucida Grande" charset="0"/>
              </a:rPr>
              <a:t>• Logistic regression was designed specifically for this problem - P is modelled as ??</a:t>
            </a:r>
          </a:p>
          <a:p>
            <a:pPr eaLnBrk="1" hangingPunct="1"/>
            <a:r>
              <a:rPr lang="en-US" sz="1800">
                <a:solidFill>
                  <a:srgbClr val="000000"/>
                </a:solidFill>
                <a:latin typeface="Lucida Grande" charset="0"/>
              </a:rPr>
              <a:t>(don’t ask me where this equation comes from - it’s a long and irrelevant story).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988E3A4-D2B1-7A40-9CB4-F3D0D76670AD}" type="slidenum">
              <a:rPr lang="en-US"/>
              <a:pPr/>
              <a:t>39</a:t>
            </a:fld>
            <a:endParaRPr lang="en-US"/>
          </a:p>
        </p:txBody>
      </p:sp>
      <p:sp>
        <p:nvSpPr>
          <p:cNvPr id="38915" name="Rectangle 2"/>
          <p:cNvSpPr>
            <a:spLocks noChangeArrowheads="1"/>
          </p:cNvSpPr>
          <p:nvPr>
            <p:ph type="sldImg"/>
          </p:nvPr>
        </p:nvSpPr>
        <p:spPr>
          <a:solidFill>
            <a:srgbClr val="FFFFFF"/>
          </a:solidFill>
          <a:ln/>
        </p:spPr>
      </p:sp>
      <p:sp>
        <p:nvSpPr>
          <p:cNvPr id="38916" name="Rectangle 3"/>
          <p:cNvSpPr>
            <a:spLocks noChangeArrowheads="1"/>
          </p:cNvSpPr>
          <p:nvPr>
            <p:ph type="body" idx="1"/>
          </p:nvPr>
        </p:nvSpPr>
        <p:spPr>
          <a:xfrm>
            <a:off x="685800" y="4343400"/>
            <a:ext cx="5486400" cy="4114800"/>
          </a:xfrm>
          <a:noFill/>
          <a:ln/>
        </p:spPr>
        <p:txBody>
          <a:bodyPr/>
          <a:lstStyle/>
          <a:p>
            <a:pPr eaLnBrk="1" hangingPunct="1"/>
            <a:r>
              <a:rPr lang="en-US" sz="1800">
                <a:solidFill>
                  <a:srgbClr val="000000"/>
                </a:solidFill>
                <a:latin typeface="Lucida Grande" charset="0"/>
              </a:rPr>
              <a:t>A concrete example to illustrate how we do this:</a:t>
            </a:r>
          </a:p>
          <a:p>
            <a:pPr eaLnBrk="1" hangingPunct="1"/>
            <a:endParaRPr lang="en-US" sz="1800">
              <a:solidFill>
                <a:srgbClr val="000000"/>
              </a:solidFill>
              <a:latin typeface="Lucida Grande" charset="0"/>
            </a:endParaRPr>
          </a:p>
          <a:p>
            <a:pPr eaLnBrk="1" hangingPunct="1"/>
            <a:r>
              <a:rPr lang="en-US" sz="1800">
                <a:solidFill>
                  <a:srgbClr val="000000"/>
                </a:solidFill>
                <a:latin typeface="Lucida Grande" charset="0"/>
              </a:rPr>
              <a:t>T850 for a given grid point - scatter plot of all forecasts and verifications over 23*31 cases.</a:t>
            </a:r>
          </a:p>
          <a:p>
            <a:pPr eaLnBrk="1" hangingPunct="1"/>
            <a:r>
              <a:rPr lang="en-US" sz="1800">
                <a:solidFill>
                  <a:srgbClr val="000000"/>
                </a:solidFill>
                <a:latin typeface="Lucida Grande" charset="0"/>
              </a:rPr>
              <a:t>If we just calculate the observed frequency for discrete bins, you get probs given by the solid horiz lines.  If you use logistic regression, you get the smooth dotted curve</a:t>
            </a:r>
          </a:p>
          <a:p>
            <a:pPr eaLnBrk="1" hangingPunct="1"/>
            <a:endParaRPr lang="en-US" sz="1800">
              <a:solidFill>
                <a:srgbClr val="000000"/>
              </a:solidFill>
              <a:latin typeface="Lucida Grande" charset="0"/>
            </a:endParaRPr>
          </a:p>
          <a:p>
            <a:pPr eaLnBrk="1" hangingPunct="1"/>
            <a:r>
              <a:rPr lang="en-US" sz="1800">
                <a:solidFill>
                  <a:srgbClr val="000000"/>
                </a:solidFill>
                <a:latin typeface="Lucida Grande" charset="0"/>
              </a:rPr>
              <a:t>Note there may be problems with extrapolation - over-forecast extreme probs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F0E96D6-8C81-3E4D-A6ED-2DBB9ED703B4}" type="slidenum">
              <a:rPr lang="en-US">
                <a:latin typeface="Arial" charset="0"/>
                <a:ea typeface="ＭＳ Ｐゴシック" charset="-128"/>
                <a:cs typeface="ＭＳ Ｐゴシック" charset="-128"/>
              </a:rPr>
              <a:pPr/>
              <a:t>41</a:t>
            </a:fld>
            <a:endParaRPr lang="en-US">
              <a:latin typeface="Arial" charset="0"/>
              <a:ea typeface="ＭＳ Ｐゴシック" charset="-128"/>
              <a:cs typeface="ＭＳ Ｐゴシック" charset="-128"/>
            </a:endParaRPr>
          </a:p>
        </p:txBody>
      </p:sp>
      <p:sp>
        <p:nvSpPr>
          <p:cNvPr id="49155" name="Rectangle 2"/>
          <p:cNvSpPr>
            <a:spLocks noChangeArrowheads="1"/>
          </p:cNvSpPr>
          <p:nvPr>
            <p:ph type="sldImg"/>
          </p:nvPr>
        </p:nvSpPr>
        <p:spPr>
          <a:solidFill>
            <a:srgbClr val="FFFFFF"/>
          </a:solidFill>
          <a:ln/>
        </p:spPr>
      </p:sp>
      <p:sp>
        <p:nvSpPr>
          <p:cNvPr id="4915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A7A5055A-FB0F-B240-A708-8CCAB5BBE242}" type="slidenum">
              <a:rPr lang="en-US"/>
              <a:pPr/>
              <a:t>42</a:t>
            </a:fld>
            <a:endParaRPr lang="en-US"/>
          </a:p>
        </p:txBody>
      </p:sp>
      <p:sp>
        <p:nvSpPr>
          <p:cNvPr id="40963" name="Rectangle 2"/>
          <p:cNvSpPr>
            <a:spLocks noChangeArrowheads="1"/>
          </p:cNvSpPr>
          <p:nvPr>
            <p:ph type="sldImg"/>
          </p:nvPr>
        </p:nvSpPr>
        <p:spPr>
          <a:solidFill>
            <a:srgbClr val="FFFFFF"/>
          </a:solidFill>
          <a:ln/>
        </p:spPr>
      </p:sp>
      <p:sp>
        <p:nvSpPr>
          <p:cNvPr id="40964"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9D4A327-3451-6641-B866-A89D0EFC261C}" type="slidenum">
              <a:rPr lang="en-US"/>
              <a:pPr/>
              <a:t>43</a:t>
            </a:fld>
            <a:endParaRPr lang="en-US"/>
          </a:p>
        </p:txBody>
      </p:sp>
      <p:sp>
        <p:nvSpPr>
          <p:cNvPr id="45059" name="Rectangle 2"/>
          <p:cNvSpPr>
            <a:spLocks noChangeArrowheads="1"/>
          </p:cNvSpPr>
          <p:nvPr>
            <p:ph type="sldImg"/>
          </p:nvPr>
        </p:nvSpPr>
        <p:spPr>
          <a:solidFill>
            <a:srgbClr val="FFFFFF"/>
          </a:solidFill>
          <a:ln/>
        </p:spPr>
      </p:sp>
      <p:sp>
        <p:nvSpPr>
          <p:cNvPr id="45060"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A16ED88-C26E-BE4A-A480-47FCE561B38A}" type="slidenum">
              <a:rPr lang="en-US"/>
              <a:pPr/>
              <a:t>44</a:t>
            </a:fld>
            <a:endParaRPr lang="en-US"/>
          </a:p>
        </p:txBody>
      </p:sp>
      <p:sp>
        <p:nvSpPr>
          <p:cNvPr id="47107" name="Rectangle 2"/>
          <p:cNvSpPr>
            <a:spLocks noChangeArrowheads="1"/>
          </p:cNvSpPr>
          <p:nvPr>
            <p:ph type="sldImg"/>
          </p:nvPr>
        </p:nvSpPr>
        <p:spPr>
          <a:solidFill>
            <a:srgbClr val="FFFFFF"/>
          </a:solidFill>
          <a:ln/>
        </p:spPr>
      </p:sp>
      <p:sp>
        <p:nvSpPr>
          <p:cNvPr id="4710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04BEB15-6BF5-4844-870C-0273ABA84EBA}" type="slidenum">
              <a:rPr lang="en-US"/>
              <a:pPr/>
              <a:t>45</a:t>
            </a:fld>
            <a:endParaRPr lang="en-US"/>
          </a:p>
        </p:txBody>
      </p:sp>
      <p:sp>
        <p:nvSpPr>
          <p:cNvPr id="49155" name="Rectangle 2"/>
          <p:cNvSpPr>
            <a:spLocks noChangeArrowheads="1"/>
          </p:cNvSpPr>
          <p:nvPr>
            <p:ph type="sldImg"/>
          </p:nvPr>
        </p:nvSpPr>
        <p:spPr>
          <a:solidFill>
            <a:srgbClr val="FFFFFF"/>
          </a:solidFill>
          <a:ln/>
        </p:spPr>
      </p:sp>
      <p:sp>
        <p:nvSpPr>
          <p:cNvPr id="4915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E64CC87-6E37-1643-BB2E-97004A44ACBE}" type="slidenum">
              <a:rPr lang="en-US"/>
              <a:pPr/>
              <a:t>46</a:t>
            </a:fld>
            <a:endParaRPr lang="en-US"/>
          </a:p>
        </p:txBody>
      </p:sp>
      <p:sp>
        <p:nvSpPr>
          <p:cNvPr id="51203" name="Rectangle 2"/>
          <p:cNvSpPr>
            <a:spLocks noChangeArrowheads="1"/>
          </p:cNvSpPr>
          <p:nvPr>
            <p:ph type="sldImg"/>
          </p:nvPr>
        </p:nvSpPr>
        <p:spPr>
          <a:solidFill>
            <a:srgbClr val="FFFFFF"/>
          </a:solidFill>
          <a:ln/>
        </p:spPr>
      </p:sp>
      <p:sp>
        <p:nvSpPr>
          <p:cNvPr id="51204"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B1F5CC1-B098-2547-8228-DE483399B7A0}" type="slidenum">
              <a:rPr lang="en-US">
                <a:latin typeface="Arial" charset="0"/>
                <a:ea typeface="ＭＳ Ｐゴシック" charset="-128"/>
                <a:cs typeface="ＭＳ Ｐゴシック" charset="-128"/>
              </a:rPr>
              <a:pPr/>
              <a:t>14</a:t>
            </a:fld>
            <a:endParaRPr lang="en-US">
              <a:latin typeface="Arial" charset="0"/>
              <a:ea typeface="ＭＳ Ｐゴシック" charset="-128"/>
              <a:cs typeface="ＭＳ Ｐゴシック" charset="-128"/>
            </a:endParaRPr>
          </a:p>
        </p:txBody>
      </p:sp>
      <p:sp>
        <p:nvSpPr>
          <p:cNvPr id="34819" name="Rectangle 2"/>
          <p:cNvSpPr>
            <a:spLocks noChangeArrowheads="1"/>
          </p:cNvSpPr>
          <p:nvPr>
            <p:ph type="sldImg"/>
          </p:nvPr>
        </p:nvSpPr>
        <p:spPr>
          <a:solidFill>
            <a:srgbClr val="FFFFFF"/>
          </a:solidFill>
          <a:ln/>
        </p:spPr>
      </p:sp>
      <p:sp>
        <p:nvSpPr>
          <p:cNvPr id="34820"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3C25608-9BEA-BD44-B615-80969D233192}" type="slidenum">
              <a:rPr lang="en-US"/>
              <a:pPr/>
              <a:t>47</a:t>
            </a:fld>
            <a:endParaRPr lang="en-US"/>
          </a:p>
        </p:txBody>
      </p:sp>
      <p:sp>
        <p:nvSpPr>
          <p:cNvPr id="53251" name="Rectangle 2"/>
          <p:cNvSpPr>
            <a:spLocks noChangeArrowheads="1"/>
          </p:cNvSpPr>
          <p:nvPr>
            <p:ph type="sldImg"/>
          </p:nvPr>
        </p:nvSpPr>
        <p:spPr>
          <a:solidFill>
            <a:srgbClr val="FFFFFF"/>
          </a:solidFill>
          <a:ln/>
        </p:spPr>
      </p:sp>
      <p:sp>
        <p:nvSpPr>
          <p:cNvPr id="5325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FE36949-DBAE-1A49-BF8C-CD1723CAE150}" type="slidenum">
              <a:rPr lang="en-US"/>
              <a:pPr/>
              <a:t>49</a:t>
            </a:fld>
            <a:endParaRPr lang="en-US"/>
          </a:p>
        </p:txBody>
      </p:sp>
      <p:sp>
        <p:nvSpPr>
          <p:cNvPr id="59395" name="Rectangle 2"/>
          <p:cNvSpPr>
            <a:spLocks noChangeArrowheads="1"/>
          </p:cNvSpPr>
          <p:nvPr>
            <p:ph type="sldImg"/>
          </p:nvPr>
        </p:nvSpPr>
        <p:spPr>
          <a:solidFill>
            <a:srgbClr val="FFFFFF"/>
          </a:solidFill>
          <a:ln/>
        </p:spPr>
      </p:sp>
      <p:sp>
        <p:nvSpPr>
          <p:cNvPr id="5939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2C6D34-348F-CB46-9221-47C8356E6B70}" type="slidenum">
              <a:rPr lang="en-US"/>
              <a:pPr/>
              <a:t>52</a:t>
            </a:fld>
            <a:endParaRPr lang="en-US"/>
          </a:p>
        </p:txBody>
      </p:sp>
      <p:sp>
        <p:nvSpPr>
          <p:cNvPr id="39938" name="Rectangle 2"/>
          <p:cNvSpPr>
            <a:spLocks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7C45BD-FF2C-C344-8C54-F562CEB0A311}" type="slidenum">
              <a:rPr lang="en-US"/>
              <a:pPr/>
              <a:t>53</a:t>
            </a:fld>
            <a:endParaRPr lang="en-US"/>
          </a:p>
        </p:txBody>
      </p:sp>
      <p:sp>
        <p:nvSpPr>
          <p:cNvPr id="41986" name="Rectangle 2"/>
          <p:cNvSpPr>
            <a:spLocks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7DC416-6897-B948-9A33-CA5915C22EBA}" type="slidenum">
              <a:rPr lang="en-US"/>
              <a:pPr/>
              <a:t>54</a:t>
            </a:fld>
            <a:endParaRPr lang="en-US"/>
          </a:p>
        </p:txBody>
      </p:sp>
      <p:sp>
        <p:nvSpPr>
          <p:cNvPr id="52226" name="Rectangle 2"/>
          <p:cNvSpPr>
            <a:spLocks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D91CAB-35C5-3047-8862-D1A99B316E46}" type="slidenum">
              <a:rPr lang="en-US"/>
              <a:pPr/>
              <a:t>66</a:t>
            </a:fld>
            <a:endParaRPr lang="en-US"/>
          </a:p>
        </p:txBody>
      </p:sp>
      <p:sp>
        <p:nvSpPr>
          <p:cNvPr id="37890" name="Rectangle 2"/>
          <p:cNvSpPr>
            <a:spLocks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CE292-9A3E-CF4F-877E-EFD094F9B1F1}" type="slidenum">
              <a:rPr lang="en-US"/>
              <a:pPr/>
              <a:t>67</a:t>
            </a:fld>
            <a:endParaRPr lang="en-US"/>
          </a:p>
        </p:txBody>
      </p:sp>
      <p:sp>
        <p:nvSpPr>
          <p:cNvPr id="38914" name="Rectangle 1026"/>
          <p:cNvSpPr>
            <a:spLocks noChangeArrowheads="1" noTextEdit="1"/>
          </p:cNvSpPr>
          <p:nvPr>
            <p:ph type="sldImg"/>
          </p:nvPr>
        </p:nvSpPr>
        <p:spPr>
          <a:ln/>
        </p:spPr>
      </p:sp>
      <p:sp>
        <p:nvSpPr>
          <p:cNvPr id="3891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A7BA4-48CC-9F41-8E84-583043CA8449}" type="slidenum">
              <a:rPr lang="en-US"/>
              <a:pPr/>
              <a:t>69</a:t>
            </a:fld>
            <a:endParaRPr lang="en-US"/>
          </a:p>
        </p:txBody>
      </p:sp>
      <p:sp>
        <p:nvSpPr>
          <p:cNvPr id="40962" name="Rectangle 1026"/>
          <p:cNvSpPr>
            <a:spLocks noChangeArrowheads="1" noTextEdit="1"/>
          </p:cNvSpPr>
          <p:nvPr>
            <p:ph type="sldImg"/>
          </p:nvPr>
        </p:nvSpPr>
        <p:spPr>
          <a:ln/>
        </p:spPr>
      </p:sp>
      <p:sp>
        <p:nvSpPr>
          <p:cNvPr id="409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A8A36-F308-D348-A67E-E0A3BFF5FA34}" type="slidenum">
              <a:rPr lang="en-US"/>
              <a:pPr/>
              <a:t>70</a:t>
            </a:fld>
            <a:endParaRPr lang="en-US"/>
          </a:p>
        </p:txBody>
      </p:sp>
      <p:sp>
        <p:nvSpPr>
          <p:cNvPr id="43010" name="Rectangle 1026"/>
          <p:cNvSpPr>
            <a:spLocks noChangeArrowheads="1" noTextEdit="1"/>
          </p:cNvSpPr>
          <p:nvPr>
            <p:ph type="sldImg"/>
          </p:nvPr>
        </p:nvSpPr>
        <p:spPr>
          <a:ln/>
        </p:spPr>
      </p:sp>
      <p:sp>
        <p:nvSpPr>
          <p:cNvPr id="4301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824A9-928E-C14E-B1E2-7ABFD4FCC5C1}" type="slidenum">
              <a:rPr lang="en-US"/>
              <a:pPr/>
              <a:t>71</a:t>
            </a:fld>
            <a:endParaRPr lang="en-US"/>
          </a:p>
        </p:txBody>
      </p:sp>
      <p:sp>
        <p:nvSpPr>
          <p:cNvPr id="44034" name="Rectangle 2"/>
          <p:cNvSpPr>
            <a:spLocks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FEF81726-E4B6-5847-97F7-498AA47271EF}" type="slidenum">
              <a:rPr lang="en-US"/>
              <a:pPr/>
              <a:t>17</a:t>
            </a:fld>
            <a:endParaRPr lang="en-US"/>
          </a:p>
        </p:txBody>
      </p:sp>
      <p:sp>
        <p:nvSpPr>
          <p:cNvPr id="17411" name="Rectangle 2"/>
          <p:cNvSpPr>
            <a:spLocks noChangeArrowheads="1"/>
          </p:cNvSpPr>
          <p:nvPr>
            <p:ph type="sldImg"/>
          </p:nvPr>
        </p:nvSpPr>
        <p:spPr>
          <a:solidFill>
            <a:srgbClr val="FFFFFF"/>
          </a:solidFill>
          <a:ln/>
        </p:spPr>
      </p:sp>
      <p:sp>
        <p:nvSpPr>
          <p:cNvPr id="1741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315F15-DDBF-8C45-833E-02D9310F01D8}" type="slidenum">
              <a:rPr lang="en-US"/>
              <a:pPr/>
              <a:t>72</a:t>
            </a:fld>
            <a:endParaRPr lang="en-US"/>
          </a:p>
        </p:txBody>
      </p:sp>
      <p:sp>
        <p:nvSpPr>
          <p:cNvPr id="45058" name="Rectangle 1026"/>
          <p:cNvSpPr>
            <a:spLocks noChangeArrowheads="1" noTextEdit="1"/>
          </p:cNvSpPr>
          <p:nvPr>
            <p:ph type="sldImg"/>
          </p:nvPr>
        </p:nvSpPr>
        <p:spPr>
          <a:ln/>
        </p:spPr>
      </p:sp>
      <p:sp>
        <p:nvSpPr>
          <p:cNvPr id="4505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3DBCDC-C100-4845-B9BA-A7DCDA6B3DDA}" type="slidenum">
              <a:rPr lang="en-US"/>
              <a:pPr/>
              <a:t>73</a:t>
            </a:fld>
            <a:endParaRPr lang="en-US"/>
          </a:p>
        </p:txBody>
      </p:sp>
      <p:sp>
        <p:nvSpPr>
          <p:cNvPr id="46082" name="Rectangle 2"/>
          <p:cNvSpPr>
            <a:spLocks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F77BD7-52D9-F247-9F5E-B35C6AB2002C}" type="slidenum">
              <a:rPr lang="en-US"/>
              <a:pPr/>
              <a:t>74</a:t>
            </a:fld>
            <a:endParaRPr lang="en-US"/>
          </a:p>
        </p:txBody>
      </p:sp>
      <p:sp>
        <p:nvSpPr>
          <p:cNvPr id="47106" name="Rectangle 1026"/>
          <p:cNvSpPr>
            <a:spLocks noChangeArrowheads="1" noTextEdit="1"/>
          </p:cNvSpPr>
          <p:nvPr>
            <p:ph type="sldImg"/>
          </p:nvPr>
        </p:nvSpPr>
        <p:spPr>
          <a:ln/>
        </p:spPr>
      </p:sp>
      <p:sp>
        <p:nvSpPr>
          <p:cNvPr id="4710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1E30EE-60B0-4E4D-86BE-C87C5C016988}" type="slidenum">
              <a:rPr lang="en-US"/>
              <a:pPr/>
              <a:t>75</a:t>
            </a:fld>
            <a:endParaRPr lang="en-US"/>
          </a:p>
        </p:txBody>
      </p:sp>
      <p:sp>
        <p:nvSpPr>
          <p:cNvPr id="48130" name="Rectangle 2"/>
          <p:cNvSpPr>
            <a:spLocks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435ED2-90E3-8149-B185-5724EF37A6C3}" type="slidenum">
              <a:rPr lang="en-US"/>
              <a:pPr/>
              <a:t>76</a:t>
            </a:fld>
            <a:endParaRPr lang="en-US"/>
          </a:p>
        </p:txBody>
      </p:sp>
      <p:sp>
        <p:nvSpPr>
          <p:cNvPr id="49154" name="Rectangle 1026"/>
          <p:cNvSpPr>
            <a:spLocks noChangeArrowheads="1" noTextEdit="1"/>
          </p:cNvSpPr>
          <p:nvPr>
            <p:ph type="sldImg"/>
          </p:nvPr>
        </p:nvSpPr>
        <p:spPr>
          <a:ln/>
        </p:spPr>
      </p:sp>
      <p:sp>
        <p:nvSpPr>
          <p:cNvPr id="4915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0B1DBC-E234-9B48-947B-6192172AC697}" type="slidenum">
              <a:rPr lang="en-US"/>
              <a:pPr/>
              <a:t>77</a:t>
            </a:fld>
            <a:endParaRPr lang="en-US"/>
          </a:p>
        </p:txBody>
      </p:sp>
      <p:sp>
        <p:nvSpPr>
          <p:cNvPr id="50178" name="Rectangle 2"/>
          <p:cNvSpPr>
            <a:spLocks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792AA-9B82-094B-9535-4EFBCC5E28E2}" type="slidenum">
              <a:rPr lang="en-US"/>
              <a:pPr/>
              <a:t>78</a:t>
            </a:fld>
            <a:endParaRPr lang="en-US"/>
          </a:p>
        </p:txBody>
      </p:sp>
      <p:sp>
        <p:nvSpPr>
          <p:cNvPr id="51202" name="Rectangle 2"/>
          <p:cNvSpPr>
            <a:spLocks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8078BEA-29BD-C541-9E8E-C0E790DAB8C6}" type="slidenum">
              <a:rPr lang="en-US"/>
              <a:pPr/>
              <a:t>18</a:t>
            </a:fld>
            <a:endParaRPr lang="en-US"/>
          </a:p>
        </p:txBody>
      </p:sp>
      <p:sp>
        <p:nvSpPr>
          <p:cNvPr id="19459" name="Rectangle 2"/>
          <p:cNvSpPr>
            <a:spLocks noChangeArrowheads="1"/>
          </p:cNvSpPr>
          <p:nvPr>
            <p:ph type="sldImg"/>
          </p:nvPr>
        </p:nvSpPr>
        <p:spPr>
          <a:solidFill>
            <a:srgbClr val="FFFFFF"/>
          </a:solidFill>
          <a:ln/>
        </p:spPr>
      </p:sp>
      <p:sp>
        <p:nvSpPr>
          <p:cNvPr id="19460"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8EBD62C1-F4A3-CF41-9DF6-5F07742C77FD}" type="slidenum">
              <a:rPr lang="en-US"/>
              <a:pPr/>
              <a:t>19</a:t>
            </a:fld>
            <a:endParaRPr lang="en-US"/>
          </a:p>
        </p:txBody>
      </p:sp>
      <p:sp>
        <p:nvSpPr>
          <p:cNvPr id="21507" name="Rectangle 2"/>
          <p:cNvSpPr>
            <a:spLocks noChangeArrowheads="1"/>
          </p:cNvSpPr>
          <p:nvPr>
            <p:ph type="sldImg"/>
          </p:nvPr>
        </p:nvSpPr>
        <p:spPr>
          <a:solidFill>
            <a:srgbClr val="FFFFFF"/>
          </a:solidFill>
          <a:ln/>
        </p:spPr>
      </p:sp>
      <p:sp>
        <p:nvSpPr>
          <p:cNvPr id="2150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8E23A24F-6876-3D44-A424-42031AE03D21}" type="slidenum">
              <a:rPr lang="en-US"/>
              <a:pPr/>
              <a:t>20</a:t>
            </a:fld>
            <a:endParaRPr lang="en-US"/>
          </a:p>
        </p:txBody>
      </p:sp>
      <p:sp>
        <p:nvSpPr>
          <p:cNvPr id="23555" name="Rectangle 2"/>
          <p:cNvSpPr>
            <a:spLocks noChangeArrowheads="1"/>
          </p:cNvSpPr>
          <p:nvPr>
            <p:ph type="sldImg"/>
          </p:nvPr>
        </p:nvSpPr>
        <p:spPr>
          <a:solidFill>
            <a:srgbClr val="FFFFFF"/>
          </a:solidFill>
          <a:ln/>
        </p:spPr>
      </p:sp>
      <p:sp>
        <p:nvSpPr>
          <p:cNvPr id="2355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3E61239-952F-AF4B-899C-EADB13893F0A}" type="slidenum">
              <a:rPr lang="en-US">
                <a:latin typeface="Arial" charset="0"/>
                <a:ea typeface="ＭＳ Ｐゴシック" charset="-128"/>
                <a:cs typeface="ＭＳ Ｐゴシック" charset="-128"/>
              </a:rPr>
              <a:pPr/>
              <a:t>21</a:t>
            </a:fld>
            <a:endParaRPr lang="en-US">
              <a:latin typeface="Arial" charset="0"/>
              <a:ea typeface="ＭＳ Ｐゴシック" charset="-128"/>
              <a:cs typeface="ＭＳ Ｐゴシック" charset="-128"/>
            </a:endParaRPr>
          </a:p>
        </p:txBody>
      </p:sp>
      <p:sp>
        <p:nvSpPr>
          <p:cNvPr id="26627" name="Rectangle 2"/>
          <p:cNvSpPr>
            <a:spLocks noChangeArrowheads="1"/>
          </p:cNvSpPr>
          <p:nvPr>
            <p:ph type="sldImg"/>
          </p:nvPr>
        </p:nvSpPr>
        <p:spPr>
          <a:solidFill>
            <a:srgbClr val="FFFFFF"/>
          </a:solidFill>
          <a:ln/>
        </p:spPr>
      </p:sp>
      <p:sp>
        <p:nvSpPr>
          <p:cNvPr id="2662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05A3B30-0AF0-824B-8AE5-41B418F625AB}" type="slidenum">
              <a:rPr lang="en-US">
                <a:latin typeface="Arial" charset="0"/>
                <a:ea typeface="ＭＳ Ｐゴシック" charset="-128"/>
                <a:cs typeface="ＭＳ Ｐゴシック" charset="-128"/>
              </a:rPr>
              <a:pPr/>
              <a:t>23</a:t>
            </a:fld>
            <a:endParaRPr lang="en-US">
              <a:latin typeface="Arial" charset="0"/>
              <a:ea typeface="ＭＳ Ｐゴシック" charset="-128"/>
              <a:cs typeface="ＭＳ Ｐゴシック" charset="-128"/>
            </a:endParaRPr>
          </a:p>
        </p:txBody>
      </p:sp>
      <p:sp>
        <p:nvSpPr>
          <p:cNvPr id="29699" name="Rectangle 2"/>
          <p:cNvSpPr>
            <a:spLocks noChangeArrowheads="1"/>
          </p:cNvSpPr>
          <p:nvPr>
            <p:ph type="sldImg"/>
          </p:nvPr>
        </p:nvSpPr>
        <p:spPr>
          <a:solidFill>
            <a:srgbClr val="FFFFFF"/>
          </a:solidFill>
          <a:ln/>
        </p:spPr>
      </p:sp>
      <p:sp>
        <p:nvSpPr>
          <p:cNvPr id="29700"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BAB2A2C-DD69-7C45-893B-75BB8FC70C22}" type="slidenum">
              <a:rPr lang="en-US"/>
              <a:pPr/>
              <a:t>30</a:t>
            </a:fld>
            <a:endParaRPr lang="en-US"/>
          </a:p>
        </p:txBody>
      </p:sp>
      <p:sp>
        <p:nvSpPr>
          <p:cNvPr id="55299" name="Rectangle 2"/>
          <p:cNvSpPr>
            <a:spLocks noChangeArrowheads="1"/>
          </p:cNvSpPr>
          <p:nvPr>
            <p:ph type="sldImg"/>
          </p:nvPr>
        </p:nvSpPr>
        <p:spPr>
          <a:solidFill>
            <a:srgbClr val="FFFFFF"/>
          </a:solidFill>
          <a:ln/>
        </p:spPr>
      </p:sp>
      <p:sp>
        <p:nvSpPr>
          <p:cNvPr id="55300"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45EC5FD-35F9-0F4B-A84B-92E237FEBAF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F8A15B4-D14D-4B40-8380-DC02F40A2FC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755D28E-07F7-344F-9654-0C26C0F1EDE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034744B-61F1-7445-8681-61AA331E26B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895836C-5B8A-B949-B8A9-C4C6FE73CDF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E6233DA-F4BB-1D42-AC54-C679B9992F9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E0A9E120-A8BA-C145-9219-4C249753117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4A7F779-D887-D84E-8DE4-6593B1D3BD8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547BCF62-85C5-B346-AD44-E3EF1CADB5B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E3065A7-B07F-054B-86E1-7BEF6EE6779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A969784-0512-8548-870E-F5742DD5610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a:defRPr>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a:defRPr>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a:defRPr>
            </a:lvl1pPr>
          </a:lstStyle>
          <a:p>
            <a:fld id="{ADFFCE0B-A012-C647-B977-7663C43F319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Calibri"/>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a:ea typeface="+mn-ea"/>
        </a:defRPr>
      </a:lvl2pPr>
      <a:lvl3pPr marL="1143000" indent="-228600" algn="l" rtl="0" eaLnBrk="0" fontAlgn="base" hangingPunct="0">
        <a:spcBef>
          <a:spcPct val="20000"/>
        </a:spcBef>
        <a:spcAft>
          <a:spcPct val="0"/>
        </a:spcAft>
        <a:buChar char="•"/>
        <a:defRPr sz="2400">
          <a:solidFill>
            <a:schemeClr val="tx1"/>
          </a:solidFill>
          <a:latin typeface="Calibri"/>
          <a:ea typeface="+mn-ea"/>
        </a:defRPr>
      </a:lvl3pPr>
      <a:lvl4pPr marL="1600200" indent="-228600" algn="l" rtl="0" eaLnBrk="0" fontAlgn="base" hangingPunct="0">
        <a:spcBef>
          <a:spcPct val="20000"/>
        </a:spcBef>
        <a:spcAft>
          <a:spcPct val="0"/>
        </a:spcAft>
        <a:buChar char="–"/>
        <a:defRPr sz="2000">
          <a:solidFill>
            <a:schemeClr val="tx1"/>
          </a:solidFill>
          <a:latin typeface="Calibri"/>
          <a:ea typeface="+mn-ea"/>
        </a:defRPr>
      </a:lvl4pPr>
      <a:lvl5pPr marL="2057400" indent="-228600" algn="l" rtl="0" eaLnBrk="0" fontAlgn="base" hangingPunct="0">
        <a:spcBef>
          <a:spcPct val="20000"/>
        </a:spcBef>
        <a:spcAft>
          <a:spcPct val="0"/>
        </a:spcAft>
        <a:buChar char="»"/>
        <a:defRPr sz="2000">
          <a:solidFill>
            <a:schemeClr val="tx1"/>
          </a:solidFill>
          <a:latin typeface="Calibri"/>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Microsoft_Word_97_-_2004_Document1.doc"/><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vmlDrawing" Target="../drawings/vmlDrawing6.vml"/><Relationship Id="rId2" Type="http://schemas.openxmlformats.org/officeDocument/2006/relationships/slideLayout" Target="../slideLayouts/slideLayout1.xml"/><Relationship Id="rId3"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26.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www.nws.noaa.gov/mdl/synop/index.ht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9" Type="http://schemas.openxmlformats.org/officeDocument/2006/relationships/image" Target="../media/image35.png"/><Relationship Id="rId20" Type="http://schemas.openxmlformats.org/officeDocument/2006/relationships/image" Target="../media/image46.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 Id="rId25" Type="http://schemas.openxmlformats.org/officeDocument/2006/relationships/image" Target="../media/image51.png"/><Relationship Id="rId26" Type="http://schemas.openxmlformats.org/officeDocument/2006/relationships/image" Target="../media/image52.png"/><Relationship Id="rId27" Type="http://schemas.openxmlformats.org/officeDocument/2006/relationships/image" Target="../media/image53.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8" Type="http://schemas.openxmlformats.org/officeDocument/2006/relationships/image" Target="../media/image44.png"/><Relationship Id="rId19"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Microsoft_Word_97_-_2004_Document2.doc"/><Relationship Id="rId5" Type="http://schemas.openxmlformats.org/officeDocument/2006/relationships/oleObject" Target="../embeddings/Microsoft_Word_97_-_2004_Document3.doc"/><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Microsoft_Word_97_-_2004_Document4.doc"/><Relationship Id="rId5" Type="http://schemas.openxmlformats.org/officeDocument/2006/relationships/oleObject" Target="../embeddings/Microsoft_Word_97_-_2004_Document5.doc"/><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Microsoft_Word_97_-_2004_Document6.doc"/><Relationship Id="rId5" Type="http://schemas.openxmlformats.org/officeDocument/2006/relationships/oleObject" Target="../embeddings/Microsoft_Word_97_-_2004_Document7.doc"/><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Microsoft_Word_97_-_2004_Document8.doc"/><Relationship Id="rId5" Type="http://schemas.openxmlformats.org/officeDocument/2006/relationships/oleObject" Target="../embeddings/Microsoft_Word_97_-_2004_Document9.doc"/><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oleObject" Target="../embeddings/oleObject8.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9.bin"/><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 Id="rId3" Type="http://schemas.openxmlformats.org/officeDocument/2006/relationships/image" Target="../media/image7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9" name="Picture 7"/>
          <p:cNvPicPr>
            <a:picLocks noChangeAspect="1" noChangeArrowheads="1"/>
          </p:cNvPicPr>
          <p:nvPr/>
        </p:nvPicPr>
        <p:blipFill>
          <a:blip r:embed="rId2">
            <a:alphaModFix amt="24000"/>
          </a:blip>
          <a:srcRect/>
          <a:stretch>
            <a:fillRect/>
          </a:stretch>
        </p:blipFill>
        <p:spPr bwMode="auto">
          <a:xfrm>
            <a:off x="609600" y="0"/>
            <a:ext cx="6767513" cy="6858000"/>
          </a:xfrm>
          <a:prstGeom prst="rect">
            <a:avLst/>
          </a:prstGeom>
          <a:noFill/>
          <a:ln w="9525">
            <a:noFill/>
            <a:miter lim="800000"/>
            <a:headEnd/>
            <a:tailEnd/>
          </a:ln>
        </p:spPr>
      </p:pic>
      <p:sp>
        <p:nvSpPr>
          <p:cNvPr id="14340" name="Rectangle 2"/>
          <p:cNvSpPr>
            <a:spLocks noGrp="1" noChangeArrowheads="1"/>
          </p:cNvSpPr>
          <p:nvPr>
            <p:ph type="ctrTitle"/>
          </p:nvPr>
        </p:nvSpPr>
        <p:spPr>
          <a:xfrm>
            <a:off x="685800" y="2743200"/>
            <a:ext cx="7772400" cy="1143000"/>
          </a:xfrm>
        </p:spPr>
        <p:txBody>
          <a:bodyPr/>
          <a:lstStyle/>
          <a:p>
            <a:pPr eaLnBrk="1" hangingPunct="1"/>
            <a:r>
              <a:rPr lang="en-US" sz="4800" dirty="0" smtClean="0"/>
              <a:t>Statistical Post-Processing of </a:t>
            </a:r>
            <a:r>
              <a:rPr lang="en-US" sz="4800" dirty="0"/>
              <a:t>Ensemble</a:t>
            </a:r>
            <a:r>
              <a:rPr lang="en-US" sz="4800" dirty="0" smtClean="0"/>
              <a:t> Weather Predictions</a:t>
            </a:r>
            <a:endParaRPr lang="en-US" dirty="0"/>
          </a:p>
        </p:txBody>
      </p:sp>
      <p:sp>
        <p:nvSpPr>
          <p:cNvPr id="14341" name="Rectangle 3"/>
          <p:cNvSpPr>
            <a:spLocks noGrp="1" noChangeArrowheads="1"/>
          </p:cNvSpPr>
          <p:nvPr>
            <p:ph type="subTitle" idx="1"/>
          </p:nvPr>
        </p:nvSpPr>
        <p:spPr>
          <a:xfrm>
            <a:off x="304800" y="4876800"/>
            <a:ext cx="8534400" cy="1752600"/>
          </a:xfrm>
        </p:spPr>
        <p:txBody>
          <a:bodyPr/>
          <a:lstStyle/>
          <a:p>
            <a:pPr eaLnBrk="1" hangingPunct="1"/>
            <a:r>
              <a:rPr lang="en-US" dirty="0"/>
              <a:t>Tom Hamill</a:t>
            </a:r>
          </a:p>
          <a:p>
            <a:pPr eaLnBrk="1" hangingPunct="1"/>
            <a:r>
              <a:rPr lang="en-US" sz="2800" i="1" dirty="0"/>
              <a:t>NOAA Earth System Research Lab</a:t>
            </a:r>
            <a:endParaRPr lang="en-US" dirty="0"/>
          </a:p>
          <a:p>
            <a:pPr eaLnBrk="1" hangingPunct="1"/>
            <a:r>
              <a:rPr lang="en-US" sz="2800" dirty="0" err="1"/>
              <a:t>tom.hamill@noaa.gov</a:t>
            </a:r>
            <a:endParaRPr lang="en-US" sz="2800" dirty="0"/>
          </a:p>
        </p:txBody>
      </p:sp>
      <p:pic>
        <p:nvPicPr>
          <p:cNvPr id="14342" name="Picture 4" descr="dsrc_globe"/>
          <p:cNvPicPr>
            <a:picLocks noChangeAspect="1" noChangeArrowheads="1"/>
          </p:cNvPicPr>
          <p:nvPr/>
        </p:nvPicPr>
        <p:blipFill>
          <a:blip r:embed="rId3"/>
          <a:srcRect/>
          <a:stretch>
            <a:fillRect/>
          </a:stretch>
        </p:blipFill>
        <p:spPr bwMode="auto">
          <a:xfrm>
            <a:off x="5943600" y="304800"/>
            <a:ext cx="2743200" cy="1909763"/>
          </a:xfrm>
          <a:prstGeom prst="rect">
            <a:avLst/>
          </a:prstGeom>
          <a:noFill/>
          <a:ln w="9525">
            <a:noFill/>
            <a:miter lim="800000"/>
            <a:headEnd/>
            <a:tailEnd/>
          </a:ln>
        </p:spPr>
      </p:pic>
      <p:sp>
        <p:nvSpPr>
          <p:cNvPr id="14343" name="Rectangle 5"/>
          <p:cNvSpPr>
            <a:spLocks noChangeArrowheads="1"/>
          </p:cNvSpPr>
          <p:nvPr/>
        </p:nvSpPr>
        <p:spPr bwMode="auto">
          <a:xfrm>
            <a:off x="7467600" y="304800"/>
            <a:ext cx="1250037" cy="400110"/>
          </a:xfrm>
          <a:prstGeom prst="rect">
            <a:avLst/>
          </a:prstGeom>
          <a:noFill/>
          <a:ln w="9525">
            <a:noFill/>
            <a:miter lim="800000"/>
            <a:headEnd/>
            <a:tailEnd/>
          </a:ln>
        </p:spPr>
        <p:txBody>
          <a:bodyPr wrap="none">
            <a:prstTxWarp prst="textNoShape">
              <a:avLst/>
            </a:prstTxWarp>
            <a:spAutoFit/>
          </a:bodyPr>
          <a:lstStyle/>
          <a:p>
            <a:r>
              <a:rPr lang="en-US" sz="1000" dirty="0">
                <a:solidFill>
                  <a:srgbClr val="AD7A3A"/>
                </a:solidFill>
                <a:latin typeface="Calibri"/>
              </a:rPr>
              <a:t>NOAA Earth System</a:t>
            </a:r>
          </a:p>
          <a:p>
            <a:r>
              <a:rPr lang="en-US" sz="1000" dirty="0">
                <a:solidFill>
                  <a:srgbClr val="AD7A3A"/>
                </a:solidFill>
                <a:latin typeface="Calibri"/>
              </a:rPr>
              <a:t>Research Laboratory</a:t>
            </a:r>
          </a:p>
        </p:txBody>
      </p:sp>
      <p:pic>
        <p:nvPicPr>
          <p:cNvPr id="14344" name="Picture 6" descr="good_noaa_logo"/>
          <p:cNvPicPr>
            <a:picLocks noChangeAspect="1" noChangeArrowheads="1"/>
          </p:cNvPicPr>
          <p:nvPr/>
        </p:nvPicPr>
        <p:blipFill>
          <a:blip r:embed="rId4"/>
          <a:srcRect/>
          <a:stretch>
            <a:fillRect/>
          </a:stretch>
        </p:blipFill>
        <p:spPr bwMode="auto">
          <a:xfrm>
            <a:off x="304800" y="228600"/>
            <a:ext cx="1735138" cy="1752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E45EC5FD-35F9-0F4B-A84B-92E237FEBAF3}"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0-10-27 at 10.44.06 AM.png"/>
          <p:cNvPicPr>
            <a:picLocks noChangeAspect="1"/>
          </p:cNvPicPr>
          <p:nvPr/>
        </p:nvPicPr>
        <p:blipFill>
          <a:blip r:embed="rId2"/>
          <a:stretch>
            <a:fillRect/>
          </a:stretch>
        </p:blipFill>
        <p:spPr>
          <a:xfrm>
            <a:off x="0" y="1600200"/>
            <a:ext cx="9144000" cy="4578178"/>
          </a:xfrm>
          <a:prstGeom prst="rect">
            <a:avLst/>
          </a:prstGeom>
        </p:spPr>
      </p:pic>
      <p:sp>
        <p:nvSpPr>
          <p:cNvPr id="4" name="TextBox 3"/>
          <p:cNvSpPr txBox="1"/>
          <p:nvPr/>
        </p:nvSpPr>
        <p:spPr>
          <a:xfrm>
            <a:off x="1371600" y="304800"/>
            <a:ext cx="6851530" cy="1200329"/>
          </a:xfrm>
          <a:prstGeom prst="rect">
            <a:avLst/>
          </a:prstGeom>
          <a:noFill/>
        </p:spPr>
        <p:txBody>
          <a:bodyPr wrap="none" rtlCol="0">
            <a:spAutoFit/>
          </a:bodyPr>
          <a:lstStyle/>
          <a:p>
            <a:r>
              <a:rPr lang="en-US" sz="3600" dirty="0" smtClean="0">
                <a:latin typeface="Calibri"/>
                <a:cs typeface="Calibri"/>
              </a:rPr>
              <a:t>Density estimate from histogram </a:t>
            </a:r>
          </a:p>
          <a:p>
            <a:r>
              <a:rPr lang="en-US" sz="3600" dirty="0" smtClean="0">
                <a:latin typeface="Calibri"/>
                <a:cs typeface="Calibri"/>
              </a:rPr>
              <a:t>and from kernel density estimation.</a:t>
            </a:r>
            <a:endParaRPr lang="en-US" sz="3600" dirty="0">
              <a:latin typeface="Calibri"/>
              <a:cs typeface="Calibri"/>
            </a:endParaRPr>
          </a:p>
        </p:txBody>
      </p:sp>
      <p:sp>
        <p:nvSpPr>
          <p:cNvPr id="5" name="TextBox 4"/>
          <p:cNvSpPr txBox="1"/>
          <p:nvPr/>
        </p:nvSpPr>
        <p:spPr>
          <a:xfrm>
            <a:off x="1447800" y="6172200"/>
            <a:ext cx="6375363" cy="461665"/>
          </a:xfrm>
          <a:prstGeom prst="rect">
            <a:avLst/>
          </a:prstGeom>
          <a:noFill/>
        </p:spPr>
        <p:txBody>
          <a:bodyPr wrap="none" rtlCol="0">
            <a:spAutoFit/>
          </a:bodyPr>
          <a:lstStyle/>
          <a:p>
            <a:r>
              <a:rPr lang="en-US" dirty="0" smtClean="0">
                <a:solidFill>
                  <a:srgbClr val="FF0000"/>
                </a:solidFill>
                <a:latin typeface="Calibri"/>
                <a:cs typeface="Calibri"/>
              </a:rPr>
              <a:t>Key question: how do you set the “kernel width?”</a:t>
            </a:r>
            <a:endParaRPr lang="en-US" dirty="0">
              <a:solidFill>
                <a:srgbClr val="FF0000"/>
              </a:solidFill>
              <a:latin typeface="Calibri"/>
              <a:cs typeface="Calibri"/>
            </a:endParaRPr>
          </a:p>
        </p:txBody>
      </p:sp>
      <p:cxnSp>
        <p:nvCxnSpPr>
          <p:cNvPr id="7" name="Straight Arrow Connector 6"/>
          <p:cNvCxnSpPr/>
          <p:nvPr/>
        </p:nvCxnSpPr>
        <p:spPr bwMode="auto">
          <a:xfrm>
            <a:off x="7696200" y="5029200"/>
            <a:ext cx="762000" cy="1588"/>
          </a:xfrm>
          <a:prstGeom prst="straightConnector1">
            <a:avLst/>
          </a:prstGeom>
          <a:solidFill>
            <a:schemeClr val="accent1"/>
          </a:solidFill>
          <a:ln w="38100" cap="flat" cmpd="sng" algn="ctr">
            <a:solidFill>
              <a:srgbClr val="FF0000"/>
            </a:solidFill>
            <a:prstDash val="solid"/>
            <a:round/>
            <a:headEnd type="arrow" w="med" len="med"/>
            <a:tailEnd type="arrow" w="med" len="med"/>
          </a:ln>
          <a:effectLst/>
        </p:spPr>
      </p:cxnSp>
      <p:sp>
        <p:nvSpPr>
          <p:cNvPr id="8" name="Slide Number Placeholder 7"/>
          <p:cNvSpPr>
            <a:spLocks noGrp="1"/>
          </p:cNvSpPr>
          <p:nvPr>
            <p:ph type="sldNum" sz="quarter" idx="12"/>
          </p:nvPr>
        </p:nvSpPr>
        <p:spPr/>
        <p:txBody>
          <a:bodyPr/>
          <a:lstStyle/>
          <a:p>
            <a:fld id="{547BCF62-85C5-B346-AD44-E3EF1CADB5BB}"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7772400" cy="685800"/>
          </a:xfrm>
        </p:spPr>
        <p:txBody>
          <a:bodyPr/>
          <a:lstStyle/>
          <a:p>
            <a:r>
              <a:rPr lang="en-US" dirty="0" smtClean="0"/>
              <a:t>“Bias-variance tradeoff”</a:t>
            </a:r>
            <a:endParaRPr lang="en-US" dirty="0"/>
          </a:p>
        </p:txBody>
      </p:sp>
      <p:sp>
        <p:nvSpPr>
          <p:cNvPr id="5" name="Content Placeholder 4"/>
          <p:cNvSpPr>
            <a:spLocks noGrp="1"/>
          </p:cNvSpPr>
          <p:nvPr>
            <p:ph idx="1"/>
          </p:nvPr>
        </p:nvSpPr>
        <p:spPr>
          <a:xfrm>
            <a:off x="5334000" y="1066800"/>
            <a:ext cx="3657600" cy="4114800"/>
          </a:xfrm>
        </p:spPr>
        <p:txBody>
          <a:bodyPr/>
          <a:lstStyle/>
          <a:p>
            <a:r>
              <a:rPr lang="en-US" sz="2200" dirty="0" smtClean="0"/>
              <a:t>Example: 80 samples from </a:t>
            </a:r>
          </a:p>
          <a:p>
            <a:pPr>
              <a:buNone/>
            </a:pPr>
            <a:r>
              <a:rPr lang="en-US" sz="2200" dirty="0" smtClean="0"/>
              <a:t>     Y = </a:t>
            </a:r>
            <a:r>
              <a:rPr lang="en-US" sz="2200" dirty="0" err="1" smtClean="0"/>
              <a:t>sin(X</a:t>
            </a:r>
            <a:r>
              <a:rPr lang="en-US" sz="2200" dirty="0" smtClean="0"/>
              <a:t>) + </a:t>
            </a:r>
            <a:r>
              <a:rPr lang="en-US" sz="2200" dirty="0" err="1" smtClean="0"/>
              <a:t>e</a:t>
            </a:r>
            <a:r>
              <a:rPr lang="en-US" sz="2200" dirty="0" smtClean="0"/>
              <a:t>, where 	        X~N(0,1), e~N(0,1/9).</a:t>
            </a:r>
          </a:p>
          <a:p>
            <a:r>
              <a:rPr lang="en-US" sz="2200" dirty="0" smtClean="0"/>
              <a:t>Large grey area shows twice the standardized </a:t>
            </a:r>
            <a:r>
              <a:rPr lang="en-US" sz="2200" dirty="0" err="1" smtClean="0"/>
              <a:t>pointwise</a:t>
            </a:r>
            <a:r>
              <a:rPr lang="en-US" sz="2200" dirty="0" smtClean="0"/>
              <a:t> errors, reflect the variance under repeated samplings of 80 pairs.</a:t>
            </a:r>
          </a:p>
          <a:p>
            <a:r>
              <a:rPr lang="en-US" sz="2200" dirty="0" smtClean="0"/>
              <a:t>Darker grey region shows bias, difference between generating curve and average value of the estimated function.</a:t>
            </a:r>
            <a:endParaRPr lang="en-US" sz="2200" dirty="0"/>
          </a:p>
        </p:txBody>
      </p:sp>
      <p:pic>
        <p:nvPicPr>
          <p:cNvPr id="3" name="Picture 2" descr="Screen shot 2010-10-27 at 11.09.11 AM.png"/>
          <p:cNvPicPr>
            <a:picLocks noChangeAspect="1"/>
          </p:cNvPicPr>
          <p:nvPr/>
        </p:nvPicPr>
        <p:blipFill>
          <a:blip r:embed="rId2"/>
          <a:stretch>
            <a:fillRect/>
          </a:stretch>
        </p:blipFill>
        <p:spPr>
          <a:xfrm rot="16200000">
            <a:off x="188512" y="1411688"/>
            <a:ext cx="5159525" cy="5079349"/>
          </a:xfrm>
          <a:prstGeom prst="rect">
            <a:avLst/>
          </a:prstGeom>
        </p:spPr>
      </p:pic>
      <p:sp>
        <p:nvSpPr>
          <p:cNvPr id="6" name="TextBox 5"/>
          <p:cNvSpPr txBox="1"/>
          <p:nvPr/>
        </p:nvSpPr>
        <p:spPr>
          <a:xfrm>
            <a:off x="304800" y="1066800"/>
            <a:ext cx="2325552" cy="400110"/>
          </a:xfrm>
          <a:prstGeom prst="rect">
            <a:avLst/>
          </a:prstGeom>
          <a:noFill/>
        </p:spPr>
        <p:txBody>
          <a:bodyPr wrap="none" rtlCol="0">
            <a:spAutoFit/>
          </a:bodyPr>
          <a:lstStyle/>
          <a:p>
            <a:r>
              <a:rPr lang="en-US" sz="2000" dirty="0" smtClean="0">
                <a:latin typeface="Calibri"/>
                <a:cs typeface="Calibri"/>
              </a:rPr>
              <a:t>Narrow kernel width</a:t>
            </a:r>
            <a:endParaRPr lang="en-US" sz="2000" dirty="0">
              <a:latin typeface="Calibri"/>
              <a:cs typeface="Calibri"/>
            </a:endParaRPr>
          </a:p>
        </p:txBody>
      </p:sp>
      <p:sp>
        <p:nvSpPr>
          <p:cNvPr id="7" name="TextBox 6"/>
          <p:cNvSpPr txBox="1"/>
          <p:nvPr/>
        </p:nvSpPr>
        <p:spPr>
          <a:xfrm>
            <a:off x="2971800" y="1066800"/>
            <a:ext cx="2183661" cy="400110"/>
          </a:xfrm>
          <a:prstGeom prst="rect">
            <a:avLst/>
          </a:prstGeom>
          <a:noFill/>
        </p:spPr>
        <p:txBody>
          <a:bodyPr wrap="none" rtlCol="0">
            <a:spAutoFit/>
          </a:bodyPr>
          <a:lstStyle/>
          <a:p>
            <a:r>
              <a:rPr lang="en-US" sz="2000" dirty="0" smtClean="0">
                <a:latin typeface="Calibri"/>
                <a:cs typeface="Calibri"/>
              </a:rPr>
              <a:t>Wider kernel width</a:t>
            </a:r>
            <a:endParaRPr lang="en-US" sz="2000" dirty="0">
              <a:latin typeface="Calibri"/>
              <a:cs typeface="Calibri"/>
            </a:endParaRPr>
          </a:p>
        </p:txBody>
      </p:sp>
      <p:sp>
        <p:nvSpPr>
          <p:cNvPr id="8" name="TextBox 7"/>
          <p:cNvSpPr txBox="1"/>
          <p:nvPr/>
        </p:nvSpPr>
        <p:spPr>
          <a:xfrm>
            <a:off x="0" y="6519446"/>
            <a:ext cx="6559809" cy="338554"/>
          </a:xfrm>
          <a:prstGeom prst="rect">
            <a:avLst/>
          </a:prstGeom>
          <a:noFill/>
        </p:spPr>
        <p:txBody>
          <a:bodyPr wrap="none" rtlCol="0">
            <a:spAutoFit/>
          </a:bodyPr>
          <a:lstStyle/>
          <a:p>
            <a:r>
              <a:rPr lang="en-US" sz="1600" dirty="0" smtClean="0">
                <a:latin typeface="Calibri"/>
                <a:cs typeface="Calibri"/>
              </a:rPr>
              <a:t>Ref: Hastie and </a:t>
            </a:r>
            <a:r>
              <a:rPr lang="en-US" sz="1600" dirty="0" err="1" smtClean="0">
                <a:latin typeface="Calibri"/>
                <a:cs typeface="Calibri"/>
              </a:rPr>
              <a:t>Tibshirani</a:t>
            </a:r>
            <a:r>
              <a:rPr lang="en-US" sz="1600" dirty="0" smtClean="0">
                <a:latin typeface="Calibri"/>
                <a:cs typeface="Calibri"/>
              </a:rPr>
              <a:t>, “</a:t>
            </a:r>
            <a:r>
              <a:rPr lang="en-US" sz="1600" i="1" dirty="0" smtClean="0">
                <a:latin typeface="Calibri"/>
                <a:cs typeface="Calibri"/>
              </a:rPr>
              <a:t>Generalized Additive Models</a:t>
            </a:r>
            <a:r>
              <a:rPr lang="en-US" sz="1600" dirty="0" smtClean="0">
                <a:latin typeface="Calibri"/>
                <a:cs typeface="Calibri"/>
              </a:rPr>
              <a:t>” (an excellent book)</a:t>
            </a:r>
            <a:endParaRPr lang="en-US" sz="1600" dirty="0">
              <a:latin typeface="Calibri"/>
              <a:cs typeface="Calibri"/>
            </a:endParaRPr>
          </a:p>
        </p:txBody>
      </p:sp>
      <p:sp>
        <p:nvSpPr>
          <p:cNvPr id="9" name="Slide Number Placeholder 8"/>
          <p:cNvSpPr>
            <a:spLocks noGrp="1"/>
          </p:cNvSpPr>
          <p:nvPr>
            <p:ph type="sldNum" sz="quarter" idx="12"/>
          </p:nvPr>
        </p:nvSpPr>
        <p:spPr/>
        <p:txBody>
          <a:bodyPr/>
          <a:lstStyle/>
          <a:p>
            <a:fld id="{A034744B-61F1-7445-8681-61AA331E26B9}"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More on “bias-variance tradeoff”</a:t>
            </a:r>
            <a:endParaRPr lang="en-US" dirty="0"/>
          </a:p>
        </p:txBody>
      </p:sp>
      <p:sp>
        <p:nvSpPr>
          <p:cNvPr id="3" name="Content Placeholder 2"/>
          <p:cNvSpPr>
            <a:spLocks noGrp="1"/>
          </p:cNvSpPr>
          <p:nvPr>
            <p:ph idx="1"/>
          </p:nvPr>
        </p:nvSpPr>
        <p:spPr>
          <a:xfrm>
            <a:off x="685800" y="1295400"/>
            <a:ext cx="7772400" cy="4114800"/>
          </a:xfrm>
        </p:spPr>
        <p:txBody>
          <a:bodyPr/>
          <a:lstStyle/>
          <a:p>
            <a:r>
              <a:rPr lang="en-US" dirty="0" smtClean="0"/>
              <a:t>Same dilemma in the decision of how many predictors to use in a linear regression.</a:t>
            </a:r>
          </a:p>
          <a:p>
            <a:r>
              <a:rPr lang="en-US" dirty="0" smtClean="0"/>
              <a:t>Need to select some criteria to decide the optimal tradeoff.  Perhaps to minimize mean squared error (MSE)?</a:t>
            </a:r>
          </a:p>
          <a:p>
            <a:endParaRPr lang="en-US" dirty="0"/>
          </a:p>
        </p:txBody>
      </p:sp>
      <p:graphicFrame>
        <p:nvGraphicFramePr>
          <p:cNvPr id="5" name="Object 4"/>
          <p:cNvGraphicFramePr>
            <a:graphicFrameLocks noChangeAspect="1"/>
          </p:cNvGraphicFramePr>
          <p:nvPr/>
        </p:nvGraphicFramePr>
        <p:xfrm>
          <a:off x="890953" y="3962400"/>
          <a:ext cx="7069015" cy="685800"/>
        </p:xfrm>
        <a:graphic>
          <a:graphicData uri="http://schemas.openxmlformats.org/presentationml/2006/ole">
            <p:oleObj spid="_x0000_s97282" name="Equation" r:id="rId3" imgW="3403600" imgH="330200" progId="Equation.DSMT4">
              <p:embed/>
            </p:oleObj>
          </a:graphicData>
        </a:graphic>
      </p:graphicFrame>
      <p:sp>
        <p:nvSpPr>
          <p:cNvPr id="6" name="TextBox 5"/>
          <p:cNvSpPr txBox="1"/>
          <p:nvPr/>
        </p:nvSpPr>
        <p:spPr>
          <a:xfrm>
            <a:off x="381000" y="4953000"/>
            <a:ext cx="1626805" cy="646331"/>
          </a:xfrm>
          <a:prstGeom prst="rect">
            <a:avLst/>
          </a:prstGeom>
          <a:noFill/>
        </p:spPr>
        <p:txBody>
          <a:bodyPr wrap="none" rtlCol="0">
            <a:spAutoFit/>
          </a:bodyPr>
          <a:lstStyle/>
          <a:p>
            <a:r>
              <a:rPr lang="en-US" sz="1800" dirty="0" smtClean="0">
                <a:latin typeface="Times New Roman"/>
                <a:cs typeface="Times New Roman"/>
              </a:rPr>
              <a:t>estimated value</a:t>
            </a:r>
          </a:p>
          <a:p>
            <a:r>
              <a:rPr lang="en-US" sz="1800" dirty="0" smtClean="0">
                <a:latin typeface="Times New Roman"/>
                <a:cs typeface="Times New Roman"/>
              </a:rPr>
              <a:t>at data point </a:t>
            </a:r>
            <a:r>
              <a:rPr lang="en-US" sz="1800" i="1" dirty="0" err="1" smtClean="0">
                <a:latin typeface="Times New Roman"/>
                <a:cs typeface="Times New Roman"/>
              </a:rPr>
              <a:t>x</a:t>
            </a:r>
            <a:r>
              <a:rPr lang="en-US" sz="1800" i="1" dirty="0" smtClean="0">
                <a:latin typeface="Times New Roman"/>
                <a:cs typeface="Times New Roman"/>
              </a:rPr>
              <a:t> </a:t>
            </a:r>
            <a:r>
              <a:rPr lang="en-US" sz="1800" i="1" baseline="-25000" dirty="0" err="1" smtClean="0">
                <a:latin typeface="Times New Roman"/>
                <a:cs typeface="Times New Roman"/>
              </a:rPr>
              <a:t>i</a:t>
            </a:r>
            <a:endParaRPr lang="en-US" sz="1800" i="1" baseline="-25000" dirty="0">
              <a:latin typeface="Times New Roman"/>
              <a:cs typeface="Times New Roman"/>
            </a:endParaRPr>
          </a:p>
        </p:txBody>
      </p:sp>
      <p:sp>
        <p:nvSpPr>
          <p:cNvPr id="7" name="TextBox 6"/>
          <p:cNvSpPr txBox="1"/>
          <p:nvPr/>
        </p:nvSpPr>
        <p:spPr>
          <a:xfrm>
            <a:off x="2209800" y="4953000"/>
            <a:ext cx="1616189" cy="646331"/>
          </a:xfrm>
          <a:prstGeom prst="rect">
            <a:avLst/>
          </a:prstGeom>
          <a:noFill/>
        </p:spPr>
        <p:txBody>
          <a:bodyPr wrap="none" rtlCol="0">
            <a:spAutoFit/>
          </a:bodyPr>
          <a:lstStyle/>
          <a:p>
            <a:r>
              <a:rPr lang="en-US" sz="1800" dirty="0" smtClean="0">
                <a:latin typeface="Times New Roman"/>
                <a:cs typeface="Times New Roman"/>
              </a:rPr>
              <a:t>actual value</a:t>
            </a:r>
          </a:p>
          <a:p>
            <a:r>
              <a:rPr lang="en-US" sz="1800" dirty="0" smtClean="0">
                <a:latin typeface="Times New Roman"/>
                <a:cs typeface="Times New Roman"/>
              </a:rPr>
              <a:t>at data point </a:t>
            </a:r>
            <a:r>
              <a:rPr lang="en-US" sz="1800" i="1" dirty="0" err="1" smtClean="0">
                <a:latin typeface="Times New Roman"/>
                <a:cs typeface="Times New Roman"/>
              </a:rPr>
              <a:t>x</a:t>
            </a:r>
            <a:r>
              <a:rPr lang="en-US" sz="1800" dirty="0" smtClean="0">
                <a:latin typeface="Times New Roman"/>
                <a:cs typeface="Times New Roman"/>
              </a:rPr>
              <a:t> </a:t>
            </a:r>
            <a:r>
              <a:rPr lang="en-US" sz="1800" i="1" baseline="-25000" dirty="0" err="1" smtClean="0">
                <a:latin typeface="Times New Roman"/>
                <a:cs typeface="Times New Roman"/>
              </a:rPr>
              <a:t>i</a:t>
            </a:r>
            <a:endParaRPr lang="en-US" sz="1800" i="1" baseline="-25000" dirty="0">
              <a:latin typeface="Times New Roman"/>
              <a:cs typeface="Times New Roman"/>
            </a:endParaRPr>
          </a:p>
        </p:txBody>
      </p:sp>
      <p:sp>
        <p:nvSpPr>
          <p:cNvPr id="8" name="TextBox 7"/>
          <p:cNvSpPr txBox="1"/>
          <p:nvPr/>
        </p:nvSpPr>
        <p:spPr>
          <a:xfrm>
            <a:off x="4038600" y="4953000"/>
            <a:ext cx="1549686" cy="1200329"/>
          </a:xfrm>
          <a:prstGeom prst="rect">
            <a:avLst/>
          </a:prstGeom>
          <a:noFill/>
        </p:spPr>
        <p:txBody>
          <a:bodyPr wrap="none" rtlCol="0">
            <a:spAutoFit/>
          </a:bodyPr>
          <a:lstStyle/>
          <a:p>
            <a:r>
              <a:rPr lang="en-US" sz="1800" dirty="0" smtClean="0">
                <a:latin typeface="Times New Roman"/>
                <a:cs typeface="Times New Roman"/>
              </a:rPr>
              <a:t>variance of</a:t>
            </a:r>
          </a:p>
          <a:p>
            <a:r>
              <a:rPr lang="en-US" sz="1800" dirty="0" smtClean="0">
                <a:latin typeface="Times New Roman"/>
                <a:cs typeface="Times New Roman"/>
              </a:rPr>
              <a:t>estimate</a:t>
            </a:r>
          </a:p>
          <a:p>
            <a:r>
              <a:rPr lang="en-US" sz="1800" dirty="0" smtClean="0">
                <a:latin typeface="Times New Roman"/>
                <a:cs typeface="Times New Roman"/>
              </a:rPr>
              <a:t>value, perhaps</a:t>
            </a:r>
          </a:p>
          <a:p>
            <a:r>
              <a:rPr lang="en-US" sz="1800" dirty="0" smtClean="0">
                <a:latin typeface="Times New Roman"/>
                <a:cs typeface="Times New Roman"/>
              </a:rPr>
              <a:t>by “jackknife”</a:t>
            </a:r>
          </a:p>
        </p:txBody>
      </p:sp>
      <p:sp>
        <p:nvSpPr>
          <p:cNvPr id="9" name="TextBox 8"/>
          <p:cNvSpPr txBox="1"/>
          <p:nvPr/>
        </p:nvSpPr>
        <p:spPr>
          <a:xfrm>
            <a:off x="6019800" y="4953000"/>
            <a:ext cx="1626805" cy="830997"/>
          </a:xfrm>
          <a:prstGeom prst="rect">
            <a:avLst/>
          </a:prstGeom>
          <a:noFill/>
        </p:spPr>
        <p:txBody>
          <a:bodyPr wrap="none" rtlCol="0">
            <a:spAutoFit/>
          </a:bodyPr>
          <a:lstStyle/>
          <a:p>
            <a:r>
              <a:rPr lang="en-US" sz="1800" dirty="0" smtClean="0">
                <a:latin typeface="Times New Roman"/>
                <a:cs typeface="Times New Roman"/>
              </a:rPr>
              <a:t>squared bias of</a:t>
            </a:r>
          </a:p>
          <a:p>
            <a:r>
              <a:rPr lang="en-US" sz="1800" dirty="0" smtClean="0">
                <a:latin typeface="Times New Roman"/>
                <a:cs typeface="Times New Roman"/>
              </a:rPr>
              <a:t>estimated value </a:t>
            </a:r>
          </a:p>
          <a:p>
            <a:endParaRPr lang="en-US" sz="1800" i="1" baseline="-25000" dirty="0">
              <a:latin typeface="Times New Roman"/>
              <a:cs typeface="Times New Roman"/>
            </a:endParaRPr>
          </a:p>
        </p:txBody>
      </p:sp>
      <p:cxnSp>
        <p:nvCxnSpPr>
          <p:cNvPr id="11" name="Straight Arrow Connector 10"/>
          <p:cNvCxnSpPr/>
          <p:nvPr/>
        </p:nvCxnSpPr>
        <p:spPr bwMode="auto">
          <a:xfrm rot="5400000" flipH="1" flipV="1">
            <a:off x="1295400" y="4648200"/>
            <a:ext cx="3810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rot="5400000" flipH="1" flipV="1">
            <a:off x="2590800" y="48006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5400000" flipH="1" flipV="1">
            <a:off x="4495800" y="4800600"/>
            <a:ext cx="4572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rot="5400000" flipH="1" flipV="1">
            <a:off x="6515100" y="4838700"/>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0" name="TextBox 19"/>
          <p:cNvSpPr txBox="1"/>
          <p:nvPr/>
        </p:nvSpPr>
        <p:spPr>
          <a:xfrm>
            <a:off x="0" y="6457890"/>
            <a:ext cx="1101634" cy="400110"/>
          </a:xfrm>
          <a:prstGeom prst="rect">
            <a:avLst/>
          </a:prstGeom>
          <a:noFill/>
        </p:spPr>
        <p:txBody>
          <a:bodyPr wrap="none" rtlCol="0">
            <a:spAutoFit/>
          </a:bodyPr>
          <a:lstStyle/>
          <a:p>
            <a:r>
              <a:rPr lang="en-US" sz="2000" dirty="0" smtClean="0">
                <a:latin typeface="Calibri"/>
                <a:cs typeface="Calibri"/>
              </a:rPr>
              <a:t>Ref: ibid.</a:t>
            </a:r>
            <a:endParaRPr lang="en-US" sz="2000" dirty="0">
              <a:latin typeface="Calibri"/>
              <a:cs typeface="Calibri"/>
            </a:endParaRPr>
          </a:p>
        </p:txBody>
      </p:sp>
      <p:sp>
        <p:nvSpPr>
          <p:cNvPr id="21" name="Slide Number Placeholder 20"/>
          <p:cNvSpPr>
            <a:spLocks noGrp="1"/>
          </p:cNvSpPr>
          <p:nvPr>
            <p:ph type="sldNum" sz="quarter" idx="12"/>
          </p:nvPr>
        </p:nvSpPr>
        <p:spPr/>
        <p:txBody>
          <a:bodyPr/>
          <a:lstStyle/>
          <a:p>
            <a:fld id="{A034744B-61F1-7445-8681-61AA331E26B9}"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304800"/>
            <a:ext cx="8839200" cy="914400"/>
          </a:xfrm>
        </p:spPr>
        <p:txBody>
          <a:bodyPr/>
          <a:lstStyle/>
          <a:p>
            <a:pPr eaLnBrk="1" hangingPunct="1"/>
            <a:r>
              <a:rPr lang="en-US" sz="4000" dirty="0" smtClean="0"/>
              <a:t>2-D example of inferring </a:t>
            </a:r>
            <a:r>
              <a:rPr lang="en-US" sz="4000" dirty="0"/>
              <a:t>large-sample</a:t>
            </a:r>
            <a:r>
              <a:rPr lang="en-US" sz="4000" dirty="0" smtClean="0"/>
              <a:t> </a:t>
            </a:r>
            <a:br>
              <a:rPr lang="en-US" sz="4000" dirty="0" smtClean="0"/>
            </a:br>
            <a:r>
              <a:rPr lang="en-US" sz="4000" dirty="0" smtClean="0"/>
              <a:t>pdf from </a:t>
            </a:r>
            <a:r>
              <a:rPr lang="en-US" sz="4000" dirty="0"/>
              <a:t>small-sized ensemble</a:t>
            </a:r>
            <a:endParaRPr lang="en-US" sz="4800" dirty="0"/>
          </a:p>
        </p:txBody>
      </p:sp>
      <p:pic>
        <p:nvPicPr>
          <p:cNvPr id="31748" name="Picture 3" descr="wilks"/>
          <p:cNvPicPr>
            <a:picLocks noChangeAspect="1" noChangeArrowheads="1"/>
          </p:cNvPicPr>
          <p:nvPr/>
        </p:nvPicPr>
        <p:blipFill>
          <a:blip r:embed="rId3"/>
          <a:srcRect/>
          <a:stretch>
            <a:fillRect/>
          </a:stretch>
        </p:blipFill>
        <p:spPr bwMode="auto">
          <a:xfrm>
            <a:off x="0" y="1525588"/>
            <a:ext cx="5678488" cy="5332412"/>
          </a:xfrm>
          <a:prstGeom prst="rect">
            <a:avLst/>
          </a:prstGeom>
          <a:noFill/>
          <a:ln w="9525">
            <a:noFill/>
            <a:miter lim="800000"/>
            <a:headEnd/>
            <a:tailEnd/>
          </a:ln>
        </p:spPr>
      </p:pic>
      <p:sp>
        <p:nvSpPr>
          <p:cNvPr id="31749" name="Rectangle 4"/>
          <p:cNvSpPr>
            <a:spLocks noChangeArrowheads="1"/>
          </p:cNvSpPr>
          <p:nvPr/>
        </p:nvSpPr>
        <p:spPr bwMode="auto">
          <a:xfrm>
            <a:off x="5105400" y="2209800"/>
            <a:ext cx="3491360" cy="2554545"/>
          </a:xfrm>
          <a:prstGeom prst="rect">
            <a:avLst/>
          </a:prstGeom>
          <a:noFill/>
          <a:ln w="9525">
            <a:noFill/>
            <a:miter lim="800000"/>
            <a:headEnd/>
            <a:tailEnd/>
          </a:ln>
        </p:spPr>
        <p:txBody>
          <a:bodyPr wrap="none">
            <a:prstTxWarp prst="textNoShape">
              <a:avLst/>
            </a:prstTxWarp>
            <a:spAutoFit/>
          </a:bodyPr>
          <a:lstStyle/>
          <a:p>
            <a:r>
              <a:rPr lang="en-US" sz="2000" dirty="0"/>
              <a:t>Wilks (</a:t>
            </a:r>
            <a:r>
              <a:rPr lang="en-US" sz="2000" i="1" dirty="0"/>
              <a:t>QJRMS</a:t>
            </a:r>
            <a:r>
              <a:rPr lang="en-US" sz="2000" dirty="0"/>
              <a:t>, </a:t>
            </a:r>
            <a:r>
              <a:rPr lang="en-US" sz="2000" b="1" dirty="0"/>
              <a:t>128</a:t>
            </a:r>
            <a:r>
              <a:rPr lang="en-US" sz="2000" dirty="0"/>
              <a:t>, </a:t>
            </a:r>
            <a:r>
              <a:rPr lang="en-US" sz="2000" dirty="0" err="1"/>
              <a:t>p</a:t>
            </a:r>
            <a:r>
              <a:rPr lang="en-US" sz="2000" dirty="0"/>
              <a:t> 2821)</a:t>
            </a:r>
          </a:p>
          <a:p>
            <a:r>
              <a:rPr lang="en-US" sz="2000" dirty="0"/>
              <a:t>explored fitting parametric </a:t>
            </a:r>
          </a:p>
          <a:p>
            <a:r>
              <a:rPr lang="en-US" sz="2000" dirty="0"/>
              <a:t>distributions, or mixtures </a:t>
            </a:r>
          </a:p>
          <a:p>
            <a:r>
              <a:rPr lang="en-US" sz="2000" dirty="0"/>
              <a:t>thereof, to ECMWF forecasts</a:t>
            </a:r>
          </a:p>
          <a:p>
            <a:r>
              <a:rPr lang="en-US" sz="2000" dirty="0"/>
              <a:t>in perfect-model context.  </a:t>
            </a:r>
          </a:p>
          <a:p>
            <a:r>
              <a:rPr lang="en-US" sz="2000" dirty="0"/>
              <a:t>Power-transformed non - </a:t>
            </a:r>
          </a:p>
          <a:p>
            <a:r>
              <a:rPr lang="en-US" sz="2000" dirty="0"/>
              <a:t>Gaussian variables prior to </a:t>
            </a:r>
          </a:p>
          <a:p>
            <a:r>
              <a:rPr lang="en-US" sz="2000" dirty="0"/>
              <a:t>fitting</a:t>
            </a:r>
            <a:r>
              <a:rPr lang="en-US" sz="2000" dirty="0" smtClean="0"/>
              <a:t>.</a:t>
            </a:r>
            <a:endParaRPr lang="en-US" dirty="0"/>
          </a:p>
        </p:txBody>
      </p:sp>
      <p:sp>
        <p:nvSpPr>
          <p:cNvPr id="6" name="Slide Number Placeholder 5"/>
          <p:cNvSpPr>
            <a:spLocks noGrp="1"/>
          </p:cNvSpPr>
          <p:nvPr>
            <p:ph type="sldNum" sz="quarter" idx="12"/>
          </p:nvPr>
        </p:nvSpPr>
        <p:spPr/>
        <p:txBody>
          <a:bodyPr/>
          <a:lstStyle/>
          <a:p>
            <a:fld id="{A034744B-61F1-7445-8681-61AA331E26B9}"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304800"/>
            <a:ext cx="8839200" cy="914400"/>
          </a:xfrm>
        </p:spPr>
        <p:txBody>
          <a:bodyPr/>
          <a:lstStyle/>
          <a:p>
            <a:pPr eaLnBrk="1" hangingPunct="1"/>
            <a:r>
              <a:rPr lang="en-US" sz="4000"/>
              <a:t>Inferring large-sample pdf </a:t>
            </a:r>
            <a:br>
              <a:rPr lang="en-US" sz="4000"/>
            </a:br>
            <a:r>
              <a:rPr lang="en-US" sz="4000"/>
              <a:t>from small-sized ensemble</a:t>
            </a:r>
            <a:endParaRPr lang="en-US" sz="4800"/>
          </a:p>
        </p:txBody>
      </p:sp>
      <p:pic>
        <p:nvPicPr>
          <p:cNvPr id="33796" name="Picture 3" descr="wilks"/>
          <p:cNvPicPr>
            <a:picLocks noChangeAspect="1" noChangeArrowheads="1"/>
          </p:cNvPicPr>
          <p:nvPr/>
        </p:nvPicPr>
        <p:blipFill>
          <a:blip r:embed="rId3"/>
          <a:srcRect/>
          <a:stretch>
            <a:fillRect/>
          </a:stretch>
        </p:blipFill>
        <p:spPr bwMode="auto">
          <a:xfrm>
            <a:off x="0" y="1525588"/>
            <a:ext cx="5678488" cy="5332412"/>
          </a:xfrm>
          <a:prstGeom prst="rect">
            <a:avLst/>
          </a:prstGeom>
          <a:noFill/>
          <a:ln w="9525">
            <a:noFill/>
            <a:miter lim="800000"/>
            <a:headEnd/>
            <a:tailEnd/>
          </a:ln>
        </p:spPr>
      </p:pic>
      <p:sp>
        <p:nvSpPr>
          <p:cNvPr id="33797" name="Rectangle 4"/>
          <p:cNvSpPr>
            <a:spLocks noChangeArrowheads="1"/>
          </p:cNvSpPr>
          <p:nvPr/>
        </p:nvSpPr>
        <p:spPr bwMode="auto">
          <a:xfrm>
            <a:off x="5105400" y="2209800"/>
            <a:ext cx="3491360" cy="2554545"/>
          </a:xfrm>
          <a:prstGeom prst="rect">
            <a:avLst/>
          </a:prstGeom>
          <a:noFill/>
          <a:ln w="9525">
            <a:noFill/>
            <a:miter lim="800000"/>
            <a:headEnd/>
            <a:tailEnd/>
          </a:ln>
        </p:spPr>
        <p:txBody>
          <a:bodyPr wrap="none">
            <a:prstTxWarp prst="textNoShape">
              <a:avLst/>
            </a:prstTxWarp>
            <a:spAutoFit/>
          </a:bodyPr>
          <a:lstStyle/>
          <a:p>
            <a:r>
              <a:rPr lang="en-US" sz="2000" dirty="0"/>
              <a:t>Wilks (</a:t>
            </a:r>
            <a:r>
              <a:rPr lang="en-US" sz="2000" i="1" dirty="0"/>
              <a:t>QJRMS</a:t>
            </a:r>
            <a:r>
              <a:rPr lang="en-US" sz="2000" dirty="0"/>
              <a:t>, </a:t>
            </a:r>
            <a:r>
              <a:rPr lang="en-US" sz="2000" b="1" dirty="0"/>
              <a:t>128</a:t>
            </a:r>
            <a:r>
              <a:rPr lang="en-US" sz="2000" dirty="0"/>
              <a:t>, </a:t>
            </a:r>
            <a:r>
              <a:rPr lang="en-US" sz="2000" dirty="0" err="1"/>
              <a:t>p</a:t>
            </a:r>
            <a:r>
              <a:rPr lang="en-US" sz="2000" dirty="0"/>
              <a:t> 2821)</a:t>
            </a:r>
          </a:p>
          <a:p>
            <a:r>
              <a:rPr lang="en-US" sz="2000" dirty="0"/>
              <a:t>explored fitting parametric </a:t>
            </a:r>
          </a:p>
          <a:p>
            <a:r>
              <a:rPr lang="en-US" sz="2000" dirty="0"/>
              <a:t>distributions, or mixtures </a:t>
            </a:r>
          </a:p>
          <a:p>
            <a:r>
              <a:rPr lang="en-US" sz="2000" dirty="0"/>
              <a:t>thereof, to ECMWF forecasts</a:t>
            </a:r>
          </a:p>
          <a:p>
            <a:r>
              <a:rPr lang="en-US" sz="2000" dirty="0"/>
              <a:t>in perfect-model context.  </a:t>
            </a:r>
          </a:p>
          <a:p>
            <a:r>
              <a:rPr lang="en-US" sz="2000" dirty="0"/>
              <a:t>Power-transformed non - </a:t>
            </a:r>
          </a:p>
          <a:p>
            <a:r>
              <a:rPr lang="en-US" sz="2000" dirty="0"/>
              <a:t>Gaussian variables prior to </a:t>
            </a:r>
          </a:p>
          <a:p>
            <a:r>
              <a:rPr lang="en-US" sz="2000" dirty="0"/>
              <a:t>fitting. </a:t>
            </a:r>
            <a:r>
              <a:rPr lang="en-US" sz="2000" dirty="0" smtClean="0"/>
              <a:t> </a:t>
            </a:r>
            <a:endParaRPr lang="en-US" dirty="0"/>
          </a:p>
        </p:txBody>
      </p:sp>
      <p:sp>
        <p:nvSpPr>
          <p:cNvPr id="33798" name="Oval 5"/>
          <p:cNvSpPr>
            <a:spLocks noChangeArrowheads="1"/>
          </p:cNvSpPr>
          <p:nvPr/>
        </p:nvSpPr>
        <p:spPr bwMode="auto">
          <a:xfrm rot="2027681">
            <a:off x="1214438" y="2847975"/>
            <a:ext cx="727075" cy="1136650"/>
          </a:xfrm>
          <a:prstGeom prst="ellipse">
            <a:avLst/>
          </a:prstGeom>
          <a:noFill/>
          <a:ln w="38100">
            <a:solidFill>
              <a:srgbClr val="FF0000"/>
            </a:solidFill>
            <a:round/>
            <a:headEnd/>
            <a:tailEnd/>
          </a:ln>
        </p:spPr>
        <p:txBody>
          <a:bodyPr>
            <a:prstTxWarp prst="textNoShape">
              <a:avLst/>
            </a:prstTxWarp>
          </a:bodyPr>
          <a:lstStyle/>
          <a:p>
            <a:endParaRPr lang="en-US"/>
          </a:p>
        </p:txBody>
      </p:sp>
      <p:sp>
        <p:nvSpPr>
          <p:cNvPr id="33799" name="Oval 6"/>
          <p:cNvSpPr>
            <a:spLocks noChangeArrowheads="1"/>
          </p:cNvSpPr>
          <p:nvPr/>
        </p:nvSpPr>
        <p:spPr bwMode="auto">
          <a:xfrm rot="2027681">
            <a:off x="1360488" y="3033713"/>
            <a:ext cx="455612" cy="765175"/>
          </a:xfrm>
          <a:prstGeom prst="ellipse">
            <a:avLst/>
          </a:prstGeom>
          <a:noFill/>
          <a:ln w="38100">
            <a:solidFill>
              <a:srgbClr val="FF0000"/>
            </a:solidFill>
            <a:round/>
            <a:headEnd/>
            <a:tailEnd/>
          </a:ln>
        </p:spPr>
        <p:txBody>
          <a:bodyPr>
            <a:prstTxWarp prst="textNoShape">
              <a:avLst/>
            </a:prstTxWarp>
          </a:bodyPr>
          <a:lstStyle/>
          <a:p>
            <a:endParaRPr lang="en-US"/>
          </a:p>
        </p:txBody>
      </p:sp>
      <p:sp>
        <p:nvSpPr>
          <p:cNvPr id="33800" name="Rounded Rectangle 8"/>
          <p:cNvSpPr>
            <a:spLocks noChangeArrowheads="1"/>
          </p:cNvSpPr>
          <p:nvPr/>
        </p:nvSpPr>
        <p:spPr bwMode="auto">
          <a:xfrm>
            <a:off x="228600" y="1447800"/>
            <a:ext cx="3124200" cy="1066800"/>
          </a:xfrm>
          <a:prstGeom prst="roundRect">
            <a:avLst>
              <a:gd name="adj" fmla="val 16667"/>
            </a:avLst>
          </a:prstGeom>
          <a:solidFill>
            <a:schemeClr val="accent1"/>
          </a:solidFill>
          <a:ln w="9525">
            <a:solidFill>
              <a:schemeClr val="tx1"/>
            </a:solidFill>
            <a:round/>
            <a:headEnd/>
            <a:tailEnd/>
          </a:ln>
        </p:spPr>
        <p:txBody>
          <a:bodyPr>
            <a:prstTxWarp prst="textNoShape">
              <a:avLst/>
            </a:prstTxWarp>
          </a:bodyPr>
          <a:lstStyle/>
          <a:p>
            <a:endParaRPr lang="en-US"/>
          </a:p>
        </p:txBody>
      </p:sp>
      <p:sp>
        <p:nvSpPr>
          <p:cNvPr id="33801" name="TextBox 7"/>
          <p:cNvSpPr txBox="1">
            <a:spLocks noChangeArrowheads="1"/>
          </p:cNvSpPr>
          <p:nvPr/>
        </p:nvSpPr>
        <p:spPr bwMode="auto">
          <a:xfrm>
            <a:off x="304800" y="1524000"/>
            <a:ext cx="2944813" cy="830263"/>
          </a:xfrm>
          <a:prstGeom prst="rect">
            <a:avLst/>
          </a:prstGeom>
          <a:noFill/>
          <a:ln w="9525">
            <a:noFill/>
            <a:miter lim="800000"/>
            <a:headEnd/>
            <a:tailEnd/>
          </a:ln>
        </p:spPr>
        <p:txBody>
          <a:bodyPr wrap="none">
            <a:prstTxWarp prst="textNoShape">
              <a:avLst/>
            </a:prstTxWarp>
            <a:spAutoFit/>
          </a:bodyPr>
          <a:lstStyle/>
          <a:p>
            <a:r>
              <a:rPr lang="en-US" sz="1600"/>
              <a:t>kernels of probability density</a:t>
            </a:r>
          </a:p>
          <a:p>
            <a:r>
              <a:rPr lang="en-US" sz="1600"/>
              <a:t>around each sample, pdf </a:t>
            </a:r>
          </a:p>
          <a:p>
            <a:r>
              <a:rPr lang="en-US" sz="1600"/>
              <a:t>constructed from sum of these</a:t>
            </a:r>
          </a:p>
        </p:txBody>
      </p:sp>
      <p:cxnSp>
        <p:nvCxnSpPr>
          <p:cNvPr id="33802" name="Straight Arrow Connector 10"/>
          <p:cNvCxnSpPr>
            <a:cxnSpLocks noChangeShapeType="1"/>
          </p:cNvCxnSpPr>
          <p:nvPr/>
        </p:nvCxnSpPr>
        <p:spPr bwMode="auto">
          <a:xfrm rot="16200000" flipH="1">
            <a:off x="1257300" y="2705100"/>
            <a:ext cx="457200" cy="76200"/>
          </a:xfrm>
          <a:prstGeom prst="straightConnector1">
            <a:avLst/>
          </a:prstGeom>
          <a:noFill/>
          <a:ln w="28575">
            <a:solidFill>
              <a:schemeClr val="tx1"/>
            </a:solidFill>
            <a:round/>
            <a:headEnd/>
            <a:tailEnd type="arrow" w="med" len="med"/>
          </a:ln>
        </p:spPr>
      </p:cxnSp>
      <p:sp>
        <p:nvSpPr>
          <p:cNvPr id="11" name="Slide Number Placeholder 10"/>
          <p:cNvSpPr>
            <a:spLocks noGrp="1"/>
          </p:cNvSpPr>
          <p:nvPr>
            <p:ph type="sldNum" sz="quarter" idx="12"/>
          </p:nvPr>
        </p:nvSpPr>
        <p:spPr/>
        <p:txBody>
          <a:bodyPr/>
          <a:lstStyle/>
          <a:p>
            <a:fld id="{A034744B-61F1-7445-8681-61AA331E26B9}"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3894667" cy="1143000"/>
          </a:xfrm>
        </p:spPr>
        <p:txBody>
          <a:bodyPr>
            <a:normAutofit fontScale="90000"/>
          </a:bodyPr>
          <a:lstStyle/>
          <a:p>
            <a:r>
              <a:rPr lang="en-US" dirty="0" smtClean="0"/>
              <a:t>Earl, </a:t>
            </a:r>
            <a:br>
              <a:rPr lang="en-US" dirty="0" smtClean="0"/>
            </a:br>
            <a:r>
              <a:rPr lang="en-US" dirty="0" smtClean="0"/>
              <a:t>2010/08/30/00Z</a:t>
            </a:r>
            <a:endParaRPr lang="en-US" dirty="0"/>
          </a:p>
        </p:txBody>
      </p:sp>
      <p:pic>
        <p:nvPicPr>
          <p:cNvPr id="15" name="Picture 14" descr="ellipses_2010083000_AL_07_ECMWF.png"/>
          <p:cNvPicPr>
            <a:picLocks noChangeAspect="1"/>
          </p:cNvPicPr>
          <p:nvPr/>
        </p:nvPicPr>
        <p:blipFill>
          <a:blip r:embed="rId2"/>
          <a:stretch>
            <a:fillRect/>
          </a:stretch>
        </p:blipFill>
        <p:spPr>
          <a:xfrm>
            <a:off x="0" y="2125132"/>
            <a:ext cx="3257709" cy="4732867"/>
          </a:xfrm>
          <a:prstGeom prst="rect">
            <a:avLst/>
          </a:prstGeom>
        </p:spPr>
      </p:pic>
      <p:pic>
        <p:nvPicPr>
          <p:cNvPr id="16" name="Picture 15" descr="ellipses_2010083000_AL_07_EnKF.png"/>
          <p:cNvPicPr>
            <a:picLocks noChangeAspect="1"/>
          </p:cNvPicPr>
          <p:nvPr/>
        </p:nvPicPr>
        <p:blipFill>
          <a:blip r:embed="rId3"/>
          <a:stretch>
            <a:fillRect/>
          </a:stretch>
        </p:blipFill>
        <p:spPr>
          <a:xfrm>
            <a:off x="2743200" y="1143000"/>
            <a:ext cx="3125231" cy="4540399"/>
          </a:xfrm>
          <a:prstGeom prst="rect">
            <a:avLst/>
          </a:prstGeom>
        </p:spPr>
      </p:pic>
      <p:pic>
        <p:nvPicPr>
          <p:cNvPr id="17" name="Picture 16" descr="ellipses_2010083000_AL_07_NCEP.png"/>
          <p:cNvPicPr>
            <a:picLocks noChangeAspect="1"/>
          </p:cNvPicPr>
          <p:nvPr/>
        </p:nvPicPr>
        <p:blipFill>
          <a:blip r:embed="rId4"/>
          <a:stretch>
            <a:fillRect/>
          </a:stretch>
        </p:blipFill>
        <p:spPr>
          <a:xfrm>
            <a:off x="5520267" y="0"/>
            <a:ext cx="3623733" cy="5264633"/>
          </a:xfrm>
          <a:prstGeom prst="rect">
            <a:avLst/>
          </a:prstGeom>
        </p:spPr>
      </p:pic>
      <p:sp>
        <p:nvSpPr>
          <p:cNvPr id="8" name="TextBox 7"/>
          <p:cNvSpPr txBox="1"/>
          <p:nvPr/>
        </p:nvSpPr>
        <p:spPr>
          <a:xfrm>
            <a:off x="3352800" y="5638800"/>
            <a:ext cx="5008453" cy="1015663"/>
          </a:xfrm>
          <a:prstGeom prst="rect">
            <a:avLst/>
          </a:prstGeom>
          <a:noFill/>
        </p:spPr>
        <p:txBody>
          <a:bodyPr wrap="none" rtlCol="0">
            <a:spAutoFit/>
          </a:bodyPr>
          <a:lstStyle/>
          <a:p>
            <a:r>
              <a:rPr lang="en-US" sz="2000" dirty="0" smtClean="0">
                <a:latin typeface="Calibri"/>
                <a:cs typeface="Calibri"/>
              </a:rPr>
              <a:t>ellipses from a bivariate normal distribution fit</a:t>
            </a:r>
          </a:p>
          <a:p>
            <a:r>
              <a:rPr lang="en-US" sz="2000" dirty="0" smtClean="0">
                <a:latin typeface="Calibri"/>
                <a:cs typeface="Calibri"/>
              </a:rPr>
              <a:t>to the ensemble data.  Contours enclose 90%</a:t>
            </a:r>
          </a:p>
          <a:p>
            <a:r>
              <a:rPr lang="en-US" sz="2000" dirty="0" smtClean="0">
                <a:latin typeface="Calibri"/>
                <a:cs typeface="Calibri"/>
              </a:rPr>
              <a:t>of the fitted probability.</a:t>
            </a:r>
            <a:endParaRPr lang="en-US" sz="2000" dirty="0">
              <a:latin typeface="Calibri"/>
              <a:cs typeface="Calibri"/>
            </a:endParaRPr>
          </a:p>
        </p:txBody>
      </p:sp>
      <p:sp>
        <p:nvSpPr>
          <p:cNvPr id="9" name="Slide Number Placeholder 8"/>
          <p:cNvSpPr>
            <a:spLocks noGrp="1"/>
          </p:cNvSpPr>
          <p:nvPr>
            <p:ph type="sldNum" sz="quarter" idx="12"/>
          </p:nvPr>
        </p:nvSpPr>
        <p:spPr/>
        <p:txBody>
          <a:bodyPr/>
          <a:lstStyle/>
          <a:p>
            <a:fld id="{A034744B-61F1-7445-8681-61AA331E26B9}"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95600"/>
            <a:ext cx="7772400" cy="1143000"/>
          </a:xfrm>
        </p:spPr>
        <p:txBody>
          <a:bodyPr/>
          <a:lstStyle/>
          <a:p>
            <a:pPr lvl="1"/>
            <a:r>
              <a:rPr lang="en-US" b="1" dirty="0" smtClean="0">
                <a:latin typeface="Calibri"/>
                <a:cs typeface="Calibri"/>
              </a:rPr>
              <a:t>Rationale 2</a:t>
            </a:r>
            <a:r>
              <a:rPr lang="en-US" dirty="0" smtClean="0">
                <a:latin typeface="Calibri"/>
                <a:cs typeface="Calibri"/>
              </a:rPr>
              <a:t>: </a:t>
            </a:r>
            <a:br>
              <a:rPr lang="en-US" dirty="0" smtClean="0">
                <a:latin typeface="Calibri"/>
                <a:cs typeface="Calibri"/>
              </a:rPr>
            </a:br>
            <a:r>
              <a:rPr lang="en-US" dirty="0" smtClean="0">
                <a:latin typeface="Calibri"/>
                <a:cs typeface="Calibri"/>
              </a:rPr>
              <a:t/>
            </a:r>
            <a:br>
              <a:rPr lang="en-US" dirty="0" smtClean="0">
                <a:latin typeface="Calibri"/>
                <a:cs typeface="Calibri"/>
              </a:rPr>
            </a:br>
            <a:r>
              <a:rPr lang="en-US" sz="3600" dirty="0" smtClean="0">
                <a:latin typeface="Calibri"/>
                <a:cs typeface="Calibri"/>
              </a:rPr>
              <a:t>Remove biases, increase forecast reliability while preserving as much sharpness as possible.  Guided by discrepancies between past observations and forecasts.</a:t>
            </a:r>
            <a:r>
              <a:rPr lang="en-US" dirty="0" smtClean="0">
                <a:latin typeface="Calibri"/>
                <a:cs typeface="Calibri"/>
              </a:rPr>
              <a:t/>
            </a:r>
            <a:br>
              <a:rPr lang="en-US" dirty="0" smtClean="0">
                <a:latin typeface="Calibri"/>
                <a:cs typeface="Calibri"/>
              </a:rPr>
            </a:br>
            <a:r>
              <a:rPr lang="en-US" dirty="0" smtClean="0">
                <a:latin typeface="Calibri"/>
                <a:cs typeface="Calibri"/>
              </a:rPr>
              <a:t/>
            </a:r>
            <a:br>
              <a:rPr lang="en-US" dirty="0" smtClean="0">
                <a:latin typeface="Calibri"/>
                <a:cs typeface="Calibri"/>
              </a:rPr>
            </a:br>
            <a:r>
              <a:rPr lang="en-US" sz="3600" dirty="0" smtClean="0">
                <a:latin typeface="Calibri"/>
                <a:cs typeface="Calibri"/>
              </a:rPr>
              <a:t>[let’s call this “post-processing” now]</a:t>
            </a:r>
            <a:r>
              <a:rPr lang="en-US" dirty="0" smtClean="0"/>
              <a:t/>
            </a:r>
            <a:br>
              <a:rPr lang="en-US" dirty="0" smtClean="0"/>
            </a:br>
            <a:endParaRPr lang="en-US" dirty="0"/>
          </a:p>
        </p:txBody>
      </p:sp>
      <p:sp>
        <p:nvSpPr>
          <p:cNvPr id="5" name="Slide Number Placeholder 4"/>
          <p:cNvSpPr>
            <a:spLocks noGrp="1"/>
          </p:cNvSpPr>
          <p:nvPr>
            <p:ph type="sldNum" sz="quarter" idx="12"/>
          </p:nvPr>
        </p:nvSpPr>
        <p:spPr/>
        <p:txBody>
          <a:bodyPr/>
          <a:lstStyle/>
          <a:p>
            <a:fld id="{A034744B-61F1-7445-8681-61AA331E26B9}"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09600" y="76200"/>
            <a:ext cx="8153400" cy="1143000"/>
          </a:xfrm>
        </p:spPr>
        <p:txBody>
          <a:bodyPr/>
          <a:lstStyle/>
          <a:p>
            <a:pPr eaLnBrk="1" hangingPunct="1"/>
            <a:r>
              <a:rPr lang="en-US" sz="2800" dirty="0"/>
              <a:t>Ensemble-base probabilistic forecasts: problems we’d like to correct through</a:t>
            </a:r>
            <a:r>
              <a:rPr lang="en-US" sz="2800" dirty="0" smtClean="0"/>
              <a:t> post-processing</a:t>
            </a:r>
            <a:endParaRPr lang="en-US" dirty="0"/>
          </a:p>
        </p:txBody>
      </p:sp>
      <p:pic>
        <p:nvPicPr>
          <p:cNvPr id="16388" name="Picture 3" descr="ens_3mem"/>
          <p:cNvPicPr>
            <a:picLocks noChangeAspect="1" noChangeArrowheads="1"/>
          </p:cNvPicPr>
          <p:nvPr/>
        </p:nvPicPr>
        <p:blipFill>
          <a:blip r:embed="rId3"/>
          <a:srcRect/>
          <a:stretch>
            <a:fillRect/>
          </a:stretch>
        </p:blipFill>
        <p:spPr bwMode="auto">
          <a:xfrm rot="-5400000">
            <a:off x="1886743" y="323057"/>
            <a:ext cx="5446713" cy="7391400"/>
          </a:xfrm>
          <a:prstGeom prst="rect">
            <a:avLst/>
          </a:prstGeom>
          <a:noFill/>
          <a:ln w="9525">
            <a:noFill/>
            <a:miter lim="800000"/>
            <a:headEnd/>
            <a:tailEnd/>
          </a:ln>
        </p:spPr>
      </p:pic>
      <p:sp>
        <p:nvSpPr>
          <p:cNvPr id="16389" name="Line 5"/>
          <p:cNvSpPr>
            <a:spLocks noChangeShapeType="1"/>
          </p:cNvSpPr>
          <p:nvPr/>
        </p:nvSpPr>
        <p:spPr bwMode="auto">
          <a:xfrm>
            <a:off x="3200400" y="16764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16390" name="Line 6"/>
          <p:cNvSpPr>
            <a:spLocks noChangeShapeType="1"/>
          </p:cNvSpPr>
          <p:nvPr/>
        </p:nvSpPr>
        <p:spPr bwMode="auto">
          <a:xfrm>
            <a:off x="6934200" y="16764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16391" name="Line 7"/>
          <p:cNvSpPr>
            <a:spLocks noChangeShapeType="1"/>
          </p:cNvSpPr>
          <p:nvPr/>
        </p:nvSpPr>
        <p:spPr bwMode="auto">
          <a:xfrm>
            <a:off x="3200400" y="44196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16392" name="Line 8"/>
          <p:cNvSpPr>
            <a:spLocks noChangeShapeType="1"/>
          </p:cNvSpPr>
          <p:nvPr/>
        </p:nvSpPr>
        <p:spPr bwMode="auto">
          <a:xfrm>
            <a:off x="5715000" y="44196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9" name="Slide Number Placeholder 8"/>
          <p:cNvSpPr>
            <a:spLocks noGrp="1"/>
          </p:cNvSpPr>
          <p:nvPr>
            <p:ph type="sldNum" sz="quarter" idx="12"/>
          </p:nvPr>
        </p:nvSpPr>
        <p:spPr/>
        <p:txBody>
          <a:bodyPr/>
          <a:lstStyle/>
          <a:p>
            <a:fld id="{A034744B-61F1-7445-8681-61AA331E26B9}"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5" name="Picture 2" descr="ens_3mem"/>
          <p:cNvPicPr>
            <a:picLocks noChangeAspect="1" noChangeArrowheads="1"/>
          </p:cNvPicPr>
          <p:nvPr/>
        </p:nvPicPr>
        <p:blipFill>
          <a:blip r:embed="rId3"/>
          <a:srcRect/>
          <a:stretch>
            <a:fillRect/>
          </a:stretch>
        </p:blipFill>
        <p:spPr bwMode="auto">
          <a:xfrm rot="-5400000">
            <a:off x="1886743" y="323057"/>
            <a:ext cx="5446713" cy="7391400"/>
          </a:xfrm>
          <a:prstGeom prst="rect">
            <a:avLst/>
          </a:prstGeom>
          <a:noFill/>
          <a:ln w="9525">
            <a:noFill/>
            <a:miter lim="800000"/>
            <a:headEnd/>
            <a:tailEnd/>
          </a:ln>
        </p:spPr>
      </p:pic>
      <p:sp>
        <p:nvSpPr>
          <p:cNvPr id="18436" name="Line 3"/>
          <p:cNvSpPr>
            <a:spLocks noChangeShapeType="1"/>
          </p:cNvSpPr>
          <p:nvPr/>
        </p:nvSpPr>
        <p:spPr bwMode="auto">
          <a:xfrm flipH="1">
            <a:off x="6858000" y="1143000"/>
            <a:ext cx="381000" cy="9906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18437" name="Rectangle 4"/>
          <p:cNvSpPr>
            <a:spLocks noChangeArrowheads="1"/>
          </p:cNvSpPr>
          <p:nvPr/>
        </p:nvSpPr>
        <p:spPr bwMode="auto">
          <a:xfrm>
            <a:off x="5105400" y="381000"/>
            <a:ext cx="3895725" cy="707886"/>
          </a:xfrm>
          <a:prstGeom prst="rect">
            <a:avLst/>
          </a:prstGeom>
          <a:noFill/>
          <a:ln w="9525">
            <a:noFill/>
            <a:miter lim="800000"/>
            <a:headEnd/>
            <a:tailEnd/>
          </a:ln>
        </p:spPr>
        <p:txBody>
          <a:bodyPr>
            <a:prstTxWarp prst="textNoShape">
              <a:avLst/>
            </a:prstTxWarp>
            <a:spAutoFit/>
          </a:bodyPr>
          <a:lstStyle/>
          <a:p>
            <a:pPr marL="457200" indent="-457200" algn="ctr">
              <a:buFont typeface="Arial" charset="0"/>
              <a:buAutoNum type="arabicParenBoth"/>
            </a:pPr>
            <a:r>
              <a:rPr lang="en-US" sz="2000" dirty="0" smtClean="0">
                <a:latin typeface="Calibri"/>
              </a:rPr>
              <a:t>possible conditional bias </a:t>
            </a:r>
            <a:r>
              <a:rPr lang="en-US" sz="2000" dirty="0">
                <a:latin typeface="Calibri"/>
              </a:rPr>
              <a:t>(drizzle over-forecast)</a:t>
            </a:r>
            <a:endParaRPr lang="en-US" dirty="0">
              <a:latin typeface="Calibri"/>
            </a:endParaRPr>
          </a:p>
        </p:txBody>
      </p:sp>
      <p:sp>
        <p:nvSpPr>
          <p:cNvPr id="18438" name="Line 5"/>
          <p:cNvSpPr>
            <a:spLocks noChangeShapeType="1"/>
          </p:cNvSpPr>
          <p:nvPr/>
        </p:nvSpPr>
        <p:spPr bwMode="auto">
          <a:xfrm>
            <a:off x="3200400" y="16764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18439" name="Line 6"/>
          <p:cNvSpPr>
            <a:spLocks noChangeShapeType="1"/>
          </p:cNvSpPr>
          <p:nvPr/>
        </p:nvSpPr>
        <p:spPr bwMode="auto">
          <a:xfrm>
            <a:off x="6934200" y="16764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18440" name="Line 7"/>
          <p:cNvSpPr>
            <a:spLocks noChangeShapeType="1"/>
          </p:cNvSpPr>
          <p:nvPr/>
        </p:nvSpPr>
        <p:spPr bwMode="auto">
          <a:xfrm>
            <a:off x="3200400" y="44196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18441" name="Line 8"/>
          <p:cNvSpPr>
            <a:spLocks noChangeShapeType="1"/>
          </p:cNvSpPr>
          <p:nvPr/>
        </p:nvSpPr>
        <p:spPr bwMode="auto">
          <a:xfrm>
            <a:off x="5715000" y="44196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10" name="Slide Number Placeholder 9"/>
          <p:cNvSpPr>
            <a:spLocks noGrp="1"/>
          </p:cNvSpPr>
          <p:nvPr>
            <p:ph type="sldNum" sz="quarter" idx="12"/>
          </p:nvPr>
        </p:nvSpPr>
        <p:spPr/>
        <p:txBody>
          <a:bodyPr/>
          <a:lstStyle/>
          <a:p>
            <a:fld id="{A034744B-61F1-7445-8681-61AA331E26B9}"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3" name="Picture 2" descr="ens_3mem"/>
          <p:cNvPicPr>
            <a:picLocks noChangeAspect="1" noChangeArrowheads="1"/>
          </p:cNvPicPr>
          <p:nvPr/>
        </p:nvPicPr>
        <p:blipFill>
          <a:blip r:embed="rId3"/>
          <a:srcRect/>
          <a:stretch>
            <a:fillRect/>
          </a:stretch>
        </p:blipFill>
        <p:spPr bwMode="auto">
          <a:xfrm rot="16200000">
            <a:off x="2343944" y="438943"/>
            <a:ext cx="5446713" cy="7391400"/>
          </a:xfrm>
          <a:prstGeom prst="rect">
            <a:avLst/>
          </a:prstGeom>
          <a:noFill/>
          <a:ln w="9525">
            <a:noFill/>
            <a:miter lim="800000"/>
            <a:headEnd/>
            <a:tailEnd/>
          </a:ln>
        </p:spPr>
      </p:pic>
      <p:sp>
        <p:nvSpPr>
          <p:cNvPr id="20484" name="Rectangle 3"/>
          <p:cNvSpPr>
            <a:spLocks noChangeArrowheads="1"/>
          </p:cNvSpPr>
          <p:nvPr/>
        </p:nvSpPr>
        <p:spPr bwMode="auto">
          <a:xfrm>
            <a:off x="5537673" y="152400"/>
            <a:ext cx="2999564" cy="1015663"/>
          </a:xfrm>
          <a:prstGeom prst="rect">
            <a:avLst/>
          </a:prstGeom>
          <a:noFill/>
          <a:ln w="9525">
            <a:noFill/>
            <a:miter lim="800000"/>
            <a:headEnd/>
            <a:tailEnd/>
          </a:ln>
        </p:spPr>
        <p:txBody>
          <a:bodyPr wrap="none">
            <a:prstTxWarp prst="textNoShape">
              <a:avLst/>
            </a:prstTxWarp>
            <a:spAutoFit/>
          </a:bodyPr>
          <a:lstStyle/>
          <a:p>
            <a:pPr algn="ctr"/>
            <a:r>
              <a:rPr lang="en-US" sz="2000" dirty="0">
                <a:latin typeface="Calibri"/>
              </a:rPr>
              <a:t>(2) ensemble members too</a:t>
            </a:r>
          </a:p>
          <a:p>
            <a:pPr algn="ctr"/>
            <a:r>
              <a:rPr lang="en-US" sz="2000" dirty="0">
                <a:latin typeface="Calibri"/>
              </a:rPr>
              <a:t>similar to each </a:t>
            </a:r>
            <a:r>
              <a:rPr lang="en-US" sz="2000" dirty="0" smtClean="0">
                <a:latin typeface="Calibri"/>
              </a:rPr>
              <a:t>other (or </a:t>
            </a:r>
          </a:p>
          <a:p>
            <a:pPr algn="ctr"/>
            <a:r>
              <a:rPr lang="en-US" sz="2000" dirty="0" smtClean="0">
                <a:latin typeface="Calibri"/>
              </a:rPr>
              <a:t>ensemble size too small).</a:t>
            </a:r>
            <a:endParaRPr lang="en-US" dirty="0">
              <a:latin typeface="Calibri"/>
            </a:endParaRPr>
          </a:p>
        </p:txBody>
      </p:sp>
      <p:sp>
        <p:nvSpPr>
          <p:cNvPr id="20485" name="Line 4"/>
          <p:cNvSpPr>
            <a:spLocks noChangeShapeType="1"/>
          </p:cNvSpPr>
          <p:nvPr/>
        </p:nvSpPr>
        <p:spPr bwMode="auto">
          <a:xfrm>
            <a:off x="7543800" y="1219200"/>
            <a:ext cx="685800" cy="9906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20486" name="Line 6"/>
          <p:cNvSpPr>
            <a:spLocks noChangeShapeType="1"/>
          </p:cNvSpPr>
          <p:nvPr/>
        </p:nvSpPr>
        <p:spPr bwMode="auto">
          <a:xfrm>
            <a:off x="3200400" y="16764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20487" name="Line 7"/>
          <p:cNvSpPr>
            <a:spLocks noChangeShapeType="1"/>
          </p:cNvSpPr>
          <p:nvPr/>
        </p:nvSpPr>
        <p:spPr bwMode="auto">
          <a:xfrm>
            <a:off x="6934200" y="16764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20488" name="Line 8"/>
          <p:cNvSpPr>
            <a:spLocks noChangeShapeType="1"/>
          </p:cNvSpPr>
          <p:nvPr/>
        </p:nvSpPr>
        <p:spPr bwMode="auto">
          <a:xfrm>
            <a:off x="3200400" y="44196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20489" name="Line 9"/>
          <p:cNvSpPr>
            <a:spLocks noChangeShapeType="1"/>
          </p:cNvSpPr>
          <p:nvPr/>
        </p:nvSpPr>
        <p:spPr bwMode="auto">
          <a:xfrm>
            <a:off x="5715000" y="44196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10" name="Slide Number Placeholder 9"/>
          <p:cNvSpPr>
            <a:spLocks noGrp="1"/>
          </p:cNvSpPr>
          <p:nvPr>
            <p:ph type="sldNum" sz="quarter" idx="12"/>
          </p:nvPr>
        </p:nvSpPr>
        <p:spPr/>
        <p:txBody>
          <a:bodyPr/>
          <a:lstStyle/>
          <a:p>
            <a:fld id="{A034744B-61F1-7445-8681-61AA331E26B9}"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Statistical post-processing,</a:t>
            </a:r>
            <a:br>
              <a:rPr lang="en-US" dirty="0" smtClean="0"/>
            </a:br>
            <a:r>
              <a:rPr lang="en-US" dirty="0" smtClean="0"/>
              <a:t>holistic view</a:t>
            </a:r>
            <a:endParaRPr lang="en-US" dirty="0"/>
          </a:p>
        </p:txBody>
      </p:sp>
      <p:sp>
        <p:nvSpPr>
          <p:cNvPr id="3" name="Content Placeholder 2"/>
          <p:cNvSpPr>
            <a:spLocks noGrp="1"/>
          </p:cNvSpPr>
          <p:nvPr>
            <p:ph idx="1"/>
          </p:nvPr>
        </p:nvSpPr>
        <p:spPr>
          <a:xfrm>
            <a:off x="609600" y="1905000"/>
            <a:ext cx="7772400" cy="4114800"/>
          </a:xfrm>
        </p:spPr>
        <p:txBody>
          <a:bodyPr/>
          <a:lstStyle/>
          <a:p>
            <a:r>
              <a:rPr lang="en-US" sz="2800" dirty="0" smtClean="0"/>
              <a:t>Would like probability distribution </a:t>
            </a:r>
            <a:r>
              <a:rPr lang="en-US" sz="2800" i="1" dirty="0" err="1" smtClean="0">
                <a:latin typeface="Lucida Grande"/>
                <a:ea typeface="Lucida Grande"/>
                <a:cs typeface="Lucida Grande"/>
              </a:rPr>
              <a:t>ϕ</a:t>
            </a:r>
            <a:r>
              <a:rPr lang="en-US" sz="2800" i="1" dirty="0" smtClean="0"/>
              <a:t> </a:t>
            </a:r>
            <a:r>
              <a:rPr lang="en-US" sz="2800" dirty="0" smtClean="0"/>
              <a:t>of true state </a:t>
            </a:r>
            <a:r>
              <a:rPr lang="en-US" sz="2800" i="1" dirty="0" smtClean="0"/>
              <a:t>T</a:t>
            </a:r>
            <a:r>
              <a:rPr lang="en-US" sz="2800" dirty="0" smtClean="0"/>
              <a:t> (or samples thereof) given all available information, including today’s ensemble forecast</a:t>
            </a:r>
          </a:p>
          <a:p>
            <a:pPr>
              <a:spcAft>
                <a:spcPts val="1200"/>
              </a:spcAft>
              <a:buNone/>
            </a:pPr>
            <a:endParaRPr lang="en-US" sz="2800" dirty="0" smtClean="0"/>
          </a:p>
          <a:p>
            <a:r>
              <a:rPr lang="en-US" sz="2800" b="1" dirty="0" err="1" smtClean="0">
                <a:latin typeface="Times New Roman"/>
                <a:cs typeface="Times New Roman"/>
              </a:rPr>
              <a:t>z</a:t>
            </a:r>
            <a:r>
              <a:rPr lang="en-US" sz="2800" dirty="0" smtClean="0"/>
              <a:t> might be past observations and/or forecasts, output from other modeling systems, your intuition, etc.</a:t>
            </a:r>
          </a:p>
          <a:p>
            <a:r>
              <a:rPr lang="en-US" sz="2800" i="1" dirty="0" err="1" smtClean="0">
                <a:latin typeface="Lucida Grande"/>
                <a:ea typeface="Lucida Grande"/>
                <a:cs typeface="Lucida Grande"/>
              </a:rPr>
              <a:t>ϕ</a:t>
            </a:r>
            <a:r>
              <a:rPr lang="en-US" sz="2800" dirty="0" smtClean="0">
                <a:latin typeface="Lucida Grande"/>
                <a:ea typeface="Lucida Grande"/>
                <a:cs typeface="Lucida Grande"/>
              </a:rPr>
              <a:t> </a:t>
            </a:r>
            <a:r>
              <a:rPr lang="en-US" sz="2400" dirty="0" smtClean="0">
                <a:latin typeface="Lucida Grande"/>
                <a:ea typeface="Lucida Grande"/>
                <a:cs typeface="Lucida Grande"/>
              </a:rPr>
              <a:t>might be a field rather than a scalar</a:t>
            </a:r>
            <a:endParaRPr lang="en-US" sz="2800" dirty="0" smtClean="0"/>
          </a:p>
          <a:p>
            <a:pPr lvl="1">
              <a:buNone/>
            </a:pPr>
            <a:endParaRPr lang="en-US" dirty="0" smtClean="0"/>
          </a:p>
          <a:p>
            <a:endParaRPr lang="en-US" dirty="0" smtClean="0"/>
          </a:p>
          <a:p>
            <a:pPr>
              <a:buNone/>
            </a:pPr>
            <a:endParaRPr lang="en-US" dirty="0" smtClean="0"/>
          </a:p>
        </p:txBody>
      </p:sp>
      <p:sp>
        <p:nvSpPr>
          <p:cNvPr id="4" name="Slide Number Placeholder 3"/>
          <p:cNvSpPr>
            <a:spLocks noGrp="1"/>
          </p:cNvSpPr>
          <p:nvPr>
            <p:ph type="sldNum" sz="quarter" idx="12"/>
          </p:nvPr>
        </p:nvSpPr>
        <p:spPr/>
        <p:txBody>
          <a:bodyPr/>
          <a:lstStyle/>
          <a:p>
            <a:fld id="{A034744B-61F1-7445-8681-61AA331E26B9}" type="slidenum">
              <a:rPr lang="en-US" smtClean="0"/>
              <a:pPr/>
              <a:t>2</a:t>
            </a:fld>
            <a:endParaRPr lang="en-US"/>
          </a:p>
        </p:txBody>
      </p:sp>
      <p:graphicFrame>
        <p:nvGraphicFramePr>
          <p:cNvPr id="5" name="Object 4"/>
          <p:cNvGraphicFramePr>
            <a:graphicFrameLocks noChangeAspect="1"/>
          </p:cNvGraphicFramePr>
          <p:nvPr/>
        </p:nvGraphicFramePr>
        <p:xfrm>
          <a:off x="2590800" y="3276600"/>
          <a:ext cx="2784475" cy="722313"/>
        </p:xfrm>
        <a:graphic>
          <a:graphicData uri="http://schemas.openxmlformats.org/presentationml/2006/ole">
            <p:oleObj spid="_x0000_s131074" name="Equation" r:id="rId3" imgW="1028700" imgH="266700" progId="Equation.DSMT4">
              <p:embed/>
            </p:oleObj>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1" name="Picture 2" descr="ens_3mem"/>
          <p:cNvPicPr>
            <a:picLocks noChangeAspect="1" noChangeArrowheads="1"/>
          </p:cNvPicPr>
          <p:nvPr/>
        </p:nvPicPr>
        <p:blipFill>
          <a:blip r:embed="rId3"/>
          <a:srcRect/>
          <a:stretch>
            <a:fillRect/>
          </a:stretch>
        </p:blipFill>
        <p:spPr bwMode="auto">
          <a:xfrm rot="-5400000">
            <a:off x="1886743" y="323057"/>
            <a:ext cx="5446713" cy="7391400"/>
          </a:xfrm>
          <a:prstGeom prst="rect">
            <a:avLst/>
          </a:prstGeom>
          <a:noFill/>
          <a:ln w="9525">
            <a:noFill/>
            <a:miter lim="800000"/>
            <a:headEnd/>
            <a:tailEnd/>
          </a:ln>
        </p:spPr>
      </p:pic>
      <p:sp>
        <p:nvSpPr>
          <p:cNvPr id="22532" name="Line 3"/>
          <p:cNvSpPr>
            <a:spLocks noChangeShapeType="1"/>
          </p:cNvSpPr>
          <p:nvPr/>
        </p:nvSpPr>
        <p:spPr bwMode="auto">
          <a:xfrm flipH="1">
            <a:off x="1219200" y="1143000"/>
            <a:ext cx="609600" cy="1447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22533" name="Rectangle 4"/>
          <p:cNvSpPr>
            <a:spLocks noChangeArrowheads="1"/>
          </p:cNvSpPr>
          <p:nvPr/>
        </p:nvSpPr>
        <p:spPr bwMode="auto">
          <a:xfrm>
            <a:off x="823913" y="381000"/>
            <a:ext cx="6695488" cy="769441"/>
          </a:xfrm>
          <a:prstGeom prst="rect">
            <a:avLst/>
          </a:prstGeom>
          <a:noFill/>
          <a:ln w="9525">
            <a:noFill/>
            <a:miter lim="800000"/>
            <a:headEnd/>
            <a:tailEnd/>
          </a:ln>
        </p:spPr>
        <p:txBody>
          <a:bodyPr wrap="none">
            <a:prstTxWarp prst="textNoShape">
              <a:avLst/>
            </a:prstTxWarp>
            <a:spAutoFit/>
          </a:bodyPr>
          <a:lstStyle/>
          <a:p>
            <a:r>
              <a:rPr lang="en-US" sz="2000" dirty="0">
                <a:latin typeface="Calibri"/>
              </a:rPr>
              <a:t>(3)</a:t>
            </a:r>
            <a:r>
              <a:rPr lang="en-US" dirty="0">
                <a:latin typeface="Calibri"/>
              </a:rPr>
              <a:t> </a:t>
            </a:r>
            <a:r>
              <a:rPr lang="en-US" sz="2000" dirty="0">
                <a:latin typeface="Calibri"/>
              </a:rPr>
              <a:t>Ensembles are too smooth, not capturing intense local </a:t>
            </a:r>
          </a:p>
          <a:p>
            <a:r>
              <a:rPr lang="en-US" sz="2000" dirty="0">
                <a:latin typeface="Calibri"/>
              </a:rPr>
              <a:t>precipitation due to </a:t>
            </a:r>
            <a:r>
              <a:rPr lang="en-US" sz="2000" dirty="0" err="1">
                <a:latin typeface="Calibri"/>
              </a:rPr>
              <a:t>orographic</a:t>
            </a:r>
            <a:r>
              <a:rPr lang="en-US" sz="2000" dirty="0">
                <a:latin typeface="Calibri"/>
              </a:rPr>
              <a:t> forcing.  </a:t>
            </a:r>
            <a:r>
              <a:rPr lang="en-US" sz="2000" i="1" dirty="0">
                <a:latin typeface="Calibri"/>
              </a:rPr>
              <a:t>Downscaling</a:t>
            </a:r>
            <a:r>
              <a:rPr lang="en-US" sz="2000" dirty="0">
                <a:latin typeface="Calibri"/>
              </a:rPr>
              <a:t> needed.</a:t>
            </a:r>
            <a:endParaRPr lang="en-US" dirty="0">
              <a:latin typeface="Calibri"/>
            </a:endParaRPr>
          </a:p>
        </p:txBody>
      </p:sp>
      <p:sp>
        <p:nvSpPr>
          <p:cNvPr id="22534" name="Line 6"/>
          <p:cNvSpPr>
            <a:spLocks noChangeShapeType="1"/>
          </p:cNvSpPr>
          <p:nvPr/>
        </p:nvSpPr>
        <p:spPr bwMode="auto">
          <a:xfrm>
            <a:off x="3200400" y="16764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22535" name="Line 7"/>
          <p:cNvSpPr>
            <a:spLocks noChangeShapeType="1"/>
          </p:cNvSpPr>
          <p:nvPr/>
        </p:nvSpPr>
        <p:spPr bwMode="auto">
          <a:xfrm>
            <a:off x="6934200" y="16764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22536" name="Line 8"/>
          <p:cNvSpPr>
            <a:spLocks noChangeShapeType="1"/>
          </p:cNvSpPr>
          <p:nvPr/>
        </p:nvSpPr>
        <p:spPr bwMode="auto">
          <a:xfrm>
            <a:off x="3200400" y="44196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22537" name="Line 9"/>
          <p:cNvSpPr>
            <a:spLocks noChangeShapeType="1"/>
          </p:cNvSpPr>
          <p:nvPr/>
        </p:nvSpPr>
        <p:spPr bwMode="auto">
          <a:xfrm>
            <a:off x="5715000" y="4419600"/>
            <a:ext cx="685800" cy="0"/>
          </a:xfrm>
          <a:prstGeom prst="line">
            <a:avLst/>
          </a:prstGeom>
          <a:noFill/>
          <a:ln w="28575">
            <a:solidFill>
              <a:srgbClr val="FF0000"/>
            </a:solidFill>
            <a:round/>
            <a:headEnd/>
            <a:tailEnd/>
          </a:ln>
        </p:spPr>
        <p:txBody>
          <a:bodyPr wrap="none" anchor="ctr">
            <a:prstTxWarp prst="textNoShape">
              <a:avLst/>
            </a:prstTxWarp>
          </a:bodyPr>
          <a:lstStyle/>
          <a:p>
            <a:endParaRPr lang="en-US" dirty="0">
              <a:latin typeface="Calibri"/>
            </a:endParaRPr>
          </a:p>
        </p:txBody>
      </p:sp>
      <p:sp>
        <p:nvSpPr>
          <p:cNvPr id="10" name="Slide Number Placeholder 9"/>
          <p:cNvSpPr>
            <a:spLocks noGrp="1"/>
          </p:cNvSpPr>
          <p:nvPr>
            <p:ph type="sldNum" sz="quarter" idx="12"/>
          </p:nvPr>
        </p:nvSpPr>
        <p:spPr/>
        <p:txBody>
          <a:bodyPr/>
          <a:lstStyle/>
          <a:p>
            <a:fld id="{A034744B-61F1-7445-8681-61AA331E26B9}"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303213" y="609600"/>
            <a:ext cx="8537575" cy="533400"/>
          </a:xfrm>
        </p:spPr>
        <p:txBody>
          <a:bodyPr/>
          <a:lstStyle/>
          <a:p>
            <a:pPr eaLnBrk="1" hangingPunct="1"/>
            <a:r>
              <a:rPr lang="en-US" sz="4000" dirty="0" smtClean="0">
                <a:cs typeface="Calibri"/>
              </a:rPr>
              <a:t>Post-processing </a:t>
            </a:r>
            <a:r>
              <a:rPr lang="en-US" sz="4000" dirty="0">
                <a:cs typeface="Calibri"/>
              </a:rPr>
              <a:t>of PQPF &amp; rare events: importance of sample size</a:t>
            </a:r>
            <a:endParaRPr lang="en-US" dirty="0">
              <a:cs typeface="Calibri"/>
            </a:endParaRPr>
          </a:p>
        </p:txBody>
      </p:sp>
      <p:graphicFrame>
        <p:nvGraphicFramePr>
          <p:cNvPr id="25602" name="Object 2"/>
          <p:cNvGraphicFramePr>
            <a:graphicFrameLocks noChangeAspect="1"/>
          </p:cNvGraphicFramePr>
          <p:nvPr/>
        </p:nvGraphicFramePr>
        <p:xfrm>
          <a:off x="1066800" y="2819400"/>
          <a:ext cx="6778625" cy="3128963"/>
        </p:xfrm>
        <a:graphic>
          <a:graphicData uri="http://schemas.openxmlformats.org/presentationml/2006/ole">
            <p:oleObj spid="_x0000_s106498" name="Document" r:id="rId4" imgW="4852416" imgH="2240280" progId="Word.Document.8">
              <p:embed/>
            </p:oleObj>
          </a:graphicData>
        </a:graphic>
      </p:graphicFrame>
      <p:sp>
        <p:nvSpPr>
          <p:cNvPr id="25605" name="Rectangle 4"/>
          <p:cNvSpPr>
            <a:spLocks noChangeArrowheads="1"/>
          </p:cNvSpPr>
          <p:nvPr/>
        </p:nvSpPr>
        <p:spPr bwMode="auto">
          <a:xfrm>
            <a:off x="762000" y="1752600"/>
            <a:ext cx="7620000" cy="1006475"/>
          </a:xfrm>
          <a:prstGeom prst="rect">
            <a:avLst/>
          </a:prstGeom>
          <a:noFill/>
          <a:ln w="9525">
            <a:noFill/>
            <a:miter lim="800000"/>
            <a:headEnd/>
            <a:tailEnd/>
          </a:ln>
        </p:spPr>
        <p:txBody>
          <a:bodyPr lIns="91429" tIns="45714" rIns="91429" bIns="45714">
            <a:prstTxWarp prst="textNoShape">
              <a:avLst/>
            </a:prstTxWarp>
            <a:spAutoFit/>
          </a:bodyPr>
          <a:lstStyle/>
          <a:p>
            <a:r>
              <a:rPr lang="en-US" sz="2000" b="1">
                <a:latin typeface="Calibri"/>
                <a:cs typeface="Calibri"/>
              </a:rPr>
              <a:t>Want lots of old forecast cases that were similar to today’s forecast</a:t>
            </a:r>
            <a:r>
              <a:rPr lang="en-US" sz="2000">
                <a:latin typeface="Calibri"/>
                <a:cs typeface="Calibri"/>
              </a:rPr>
              <a:t>.  Then the difference between the observed and forecast on those days can be used to calibrate today’s forecast.</a:t>
            </a:r>
            <a:endParaRPr lang="en-US">
              <a:latin typeface="Calibri"/>
              <a:cs typeface="Calibri"/>
            </a:endParaRPr>
          </a:p>
        </p:txBody>
      </p:sp>
      <p:sp>
        <p:nvSpPr>
          <p:cNvPr id="25606" name="TextBox 5"/>
          <p:cNvSpPr txBox="1">
            <a:spLocks noChangeArrowheads="1"/>
          </p:cNvSpPr>
          <p:nvPr/>
        </p:nvSpPr>
        <p:spPr bwMode="auto">
          <a:xfrm>
            <a:off x="762000" y="6248400"/>
            <a:ext cx="6427661" cy="461665"/>
          </a:xfrm>
          <a:prstGeom prst="rect">
            <a:avLst/>
          </a:prstGeom>
          <a:noFill/>
          <a:ln w="9525">
            <a:noFill/>
            <a:miter lim="800000"/>
            <a:headEnd/>
            <a:tailEnd/>
          </a:ln>
        </p:spPr>
        <p:txBody>
          <a:bodyPr wrap="none">
            <a:prstTxWarp prst="textNoShape">
              <a:avLst/>
            </a:prstTxWarp>
            <a:spAutoFit/>
          </a:bodyPr>
          <a:lstStyle/>
          <a:p>
            <a:r>
              <a:rPr lang="en-US">
                <a:latin typeface="Calibri"/>
                <a:cs typeface="Calibri"/>
              </a:rPr>
              <a:t>(this has motivated our exploration of reforecasts)</a:t>
            </a:r>
          </a:p>
        </p:txBody>
      </p:sp>
      <p:sp>
        <p:nvSpPr>
          <p:cNvPr id="7" name="Slide Number Placeholder 6"/>
          <p:cNvSpPr>
            <a:spLocks noGrp="1"/>
          </p:cNvSpPr>
          <p:nvPr>
            <p:ph type="sldNum" sz="quarter" idx="12"/>
          </p:nvPr>
        </p:nvSpPr>
        <p:spPr/>
        <p:txBody>
          <a:bodyPr/>
          <a:lstStyle/>
          <a:p>
            <a:fld id="{A034744B-61F1-7445-8681-61AA331E26B9}"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381000"/>
            <a:ext cx="8610600" cy="914400"/>
          </a:xfrm>
        </p:spPr>
        <p:txBody>
          <a:bodyPr/>
          <a:lstStyle/>
          <a:p>
            <a:pPr eaLnBrk="1" hangingPunct="1"/>
            <a:r>
              <a:rPr lang="en-US" dirty="0" smtClean="0"/>
              <a:t>Key post-processing questions</a:t>
            </a:r>
            <a:endParaRPr lang="en-US" sz="4800" dirty="0" smtClean="0"/>
          </a:p>
        </p:txBody>
      </p:sp>
      <p:sp>
        <p:nvSpPr>
          <p:cNvPr id="27651" name="Rectangle 3"/>
          <p:cNvSpPr>
            <a:spLocks noGrp="1" noChangeArrowheads="1"/>
          </p:cNvSpPr>
          <p:nvPr>
            <p:ph idx="1"/>
          </p:nvPr>
        </p:nvSpPr>
        <p:spPr>
          <a:xfrm>
            <a:off x="609600" y="1524000"/>
            <a:ext cx="7772400" cy="4114800"/>
          </a:xfrm>
        </p:spPr>
        <p:txBody>
          <a:bodyPr/>
          <a:lstStyle/>
          <a:p>
            <a:pPr eaLnBrk="1" hangingPunct="1">
              <a:lnSpc>
                <a:spcPct val="90000"/>
              </a:lnSpc>
              <a:spcAft>
                <a:spcPts val="1800"/>
              </a:spcAft>
            </a:pPr>
            <a:r>
              <a:rPr lang="en-US" sz="2800"/>
              <a:t>Is there a best technique, or best for this particular forecast problem?  </a:t>
            </a:r>
            <a:endParaRPr lang="en-US" sz="2400"/>
          </a:p>
          <a:p>
            <a:pPr eaLnBrk="1" hangingPunct="1">
              <a:lnSpc>
                <a:spcPct val="90000"/>
              </a:lnSpc>
            </a:pPr>
            <a:r>
              <a:rPr lang="en-US" sz="2800"/>
              <a:t>How much training data (past forecasts &amp; obs/analyses) do you have / need?</a:t>
            </a:r>
          </a:p>
          <a:p>
            <a:pPr lvl="1" eaLnBrk="1" hangingPunct="1">
              <a:lnSpc>
                <a:spcPct val="90000"/>
              </a:lnSpc>
              <a:spcAft>
                <a:spcPts val="1800"/>
              </a:spcAft>
            </a:pPr>
            <a:r>
              <a:rPr lang="en-US" sz="2400"/>
              <a:t>Generally, more needed to do good job with rare events, longer-lead forecasts where chaotic noise is large.</a:t>
            </a:r>
          </a:p>
          <a:p>
            <a:pPr eaLnBrk="1" hangingPunct="1">
              <a:lnSpc>
                <a:spcPct val="90000"/>
              </a:lnSpc>
            </a:pPr>
            <a:r>
              <a:rPr lang="en-US" sz="2800"/>
              <a:t>Tradeoff between the two:	</a:t>
            </a:r>
          </a:p>
          <a:p>
            <a:pPr lvl="1" eaLnBrk="1" hangingPunct="1">
              <a:lnSpc>
                <a:spcPct val="90000"/>
              </a:lnSpc>
            </a:pPr>
            <a:r>
              <a:rPr lang="en-US" sz="2400"/>
              <a:t>Lots more algorithm development involved in trying to get a good result with a short training data set, but less computations required.</a:t>
            </a:r>
          </a:p>
          <a:p>
            <a:pPr eaLnBrk="1" hangingPunct="1">
              <a:lnSpc>
                <a:spcPct val="90000"/>
              </a:lnSpc>
            </a:pPr>
            <a:endParaRPr lang="en-US" sz="2800"/>
          </a:p>
        </p:txBody>
      </p:sp>
      <p:sp>
        <p:nvSpPr>
          <p:cNvPr id="5" name="Slide Number Placeholder 4"/>
          <p:cNvSpPr>
            <a:spLocks noGrp="1"/>
          </p:cNvSpPr>
          <p:nvPr>
            <p:ph type="sldNum" sz="quarter" idx="12"/>
          </p:nvPr>
        </p:nvSpPr>
        <p:spPr/>
        <p:txBody>
          <a:bodyPr/>
          <a:lstStyle/>
          <a:p>
            <a:fld id="{A034744B-61F1-7445-8681-61AA331E26B9}"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 y="457200"/>
            <a:ext cx="8610600" cy="685800"/>
          </a:xfrm>
        </p:spPr>
        <p:txBody>
          <a:bodyPr/>
          <a:lstStyle/>
          <a:p>
            <a:pPr eaLnBrk="1" hangingPunct="1"/>
            <a:r>
              <a:rPr lang="en-US" sz="4000"/>
              <a:t>Disadvantages to post-processing</a:t>
            </a:r>
            <a:endParaRPr lang="en-US" sz="3600"/>
          </a:p>
        </p:txBody>
      </p:sp>
      <p:sp>
        <p:nvSpPr>
          <p:cNvPr id="28675" name="Rectangle 3"/>
          <p:cNvSpPr>
            <a:spLocks noGrp="1" noChangeArrowheads="1"/>
          </p:cNvSpPr>
          <p:nvPr>
            <p:ph idx="1"/>
          </p:nvPr>
        </p:nvSpPr>
        <p:spPr>
          <a:xfrm>
            <a:off x="381000" y="1447800"/>
            <a:ext cx="8458200" cy="3886200"/>
          </a:xfrm>
        </p:spPr>
        <p:txBody>
          <a:bodyPr/>
          <a:lstStyle/>
          <a:p>
            <a:pPr eaLnBrk="1" hangingPunct="1">
              <a:lnSpc>
                <a:spcPct val="90000"/>
              </a:lnSpc>
              <a:spcAft>
                <a:spcPts val="1200"/>
              </a:spcAft>
            </a:pPr>
            <a:r>
              <a:rPr lang="en-US" sz="1900" smtClean="0">
                <a:solidFill>
                  <a:srgbClr val="000000"/>
                </a:solidFill>
              </a:rPr>
              <a:t>Post-processing </a:t>
            </a:r>
            <a:r>
              <a:rPr lang="en-US" sz="1900" smtClean="0">
                <a:solidFill>
                  <a:srgbClr val="FF0000"/>
                </a:solidFill>
              </a:rPr>
              <a:t>won’t correct the underlying problem</a:t>
            </a:r>
            <a:r>
              <a:rPr lang="en-US" sz="1900" smtClean="0">
                <a:solidFill>
                  <a:srgbClr val="000000"/>
                </a:solidFill>
              </a:rPr>
              <a:t>.  Prefer to achieve unbiased, reliable forecasts by doing numerical modeling correctly in the first place.</a:t>
            </a:r>
          </a:p>
          <a:p>
            <a:pPr eaLnBrk="1" hangingPunct="1">
              <a:lnSpc>
                <a:spcPct val="90000"/>
              </a:lnSpc>
              <a:spcAft>
                <a:spcPts val="1200"/>
              </a:spcAft>
            </a:pPr>
            <a:r>
              <a:rPr lang="en-US" sz="1900" smtClean="0">
                <a:solidFill>
                  <a:srgbClr val="000000"/>
                </a:solidFill>
              </a:rPr>
              <a:t>No one general approach that works best for all applications.</a:t>
            </a:r>
            <a:endParaRPr lang="en-US" sz="2100" smtClean="0">
              <a:solidFill>
                <a:srgbClr val="000000"/>
              </a:solidFill>
            </a:endParaRPr>
          </a:p>
          <a:p>
            <a:pPr eaLnBrk="1" hangingPunct="1">
              <a:lnSpc>
                <a:spcPct val="90000"/>
              </a:lnSpc>
              <a:spcAft>
                <a:spcPts val="1200"/>
              </a:spcAft>
            </a:pPr>
            <a:r>
              <a:rPr lang="en-US" sz="1900" smtClean="0">
                <a:solidFill>
                  <a:srgbClr val="000000"/>
                </a:solidFill>
              </a:rPr>
              <a:t>Corrections may be </a:t>
            </a:r>
            <a:r>
              <a:rPr lang="en-US" sz="1900" smtClean="0">
                <a:solidFill>
                  <a:srgbClr val="FF0000"/>
                </a:solidFill>
              </a:rPr>
              <a:t>model-specific</a:t>
            </a:r>
            <a:r>
              <a:rPr lang="en-US" sz="1900" smtClean="0">
                <a:solidFill>
                  <a:srgbClr val="000000"/>
                </a:solidFill>
              </a:rPr>
              <a:t>; the calibrations for NCEP v 2.0 may not be useful for ECMWF, or even NCEP v 3.0.</a:t>
            </a:r>
          </a:p>
          <a:p>
            <a:pPr eaLnBrk="1" hangingPunct="1">
              <a:lnSpc>
                <a:spcPct val="90000"/>
              </a:lnSpc>
              <a:spcAft>
                <a:spcPts val="1200"/>
              </a:spcAft>
            </a:pPr>
            <a:r>
              <a:rPr lang="en-US" sz="1900" smtClean="0">
                <a:solidFill>
                  <a:srgbClr val="000000"/>
                </a:solidFill>
              </a:rPr>
              <a:t>Simple techniques applied to date mostly focus on point-by-point post-processing, </a:t>
            </a:r>
            <a:r>
              <a:rPr lang="en-US" sz="1900" smtClean="0">
                <a:solidFill>
                  <a:srgbClr val="FF0000"/>
                </a:solidFill>
              </a:rPr>
              <a:t>may lose spatial correlation information of original ensemble</a:t>
            </a:r>
            <a:r>
              <a:rPr lang="en-US" sz="1900" smtClean="0">
                <a:solidFill>
                  <a:srgbClr val="000000"/>
                </a:solidFill>
              </a:rPr>
              <a:t>.</a:t>
            </a:r>
          </a:p>
          <a:p>
            <a:pPr eaLnBrk="1" hangingPunct="1">
              <a:lnSpc>
                <a:spcPct val="90000"/>
              </a:lnSpc>
              <a:spcAft>
                <a:spcPts val="1200"/>
              </a:spcAft>
            </a:pPr>
            <a:r>
              <a:rPr lang="en-US" sz="1900" smtClean="0">
                <a:solidFill>
                  <a:srgbClr val="000000"/>
                </a:solidFill>
              </a:rPr>
              <a:t>Could </a:t>
            </a:r>
            <a:r>
              <a:rPr lang="en-US" sz="1900" smtClean="0">
                <a:solidFill>
                  <a:srgbClr val="FF0000"/>
                </a:solidFill>
              </a:rPr>
              <a:t>constrain model development</a:t>
            </a:r>
            <a:r>
              <a:rPr lang="en-US" sz="1900" smtClean="0">
                <a:solidFill>
                  <a:srgbClr val="000000"/>
                </a:solidFill>
              </a:rPr>
              <a:t>.  Calibration ideally based on long database of prior forecasts (reforecasts) from same model.  Upgrading model good for improving raw forecasts, may be bad for skill of post-processed forecasts.</a:t>
            </a:r>
          </a:p>
          <a:p>
            <a:pPr eaLnBrk="1" hangingPunct="1">
              <a:lnSpc>
                <a:spcPct val="90000"/>
              </a:lnSpc>
            </a:pPr>
            <a:r>
              <a:rPr lang="en-US" sz="1900" smtClean="0">
                <a:solidFill>
                  <a:srgbClr val="000000"/>
                </a:solidFill>
              </a:rPr>
              <a:t>Users beware: </a:t>
            </a:r>
            <a:r>
              <a:rPr lang="en-US" sz="1900" smtClean="0">
                <a:solidFill>
                  <a:srgbClr val="FF0000"/>
                </a:solidFill>
              </a:rPr>
              <a:t>Several calibration techniques that have been recently proposed may only work properly in certain circumstances.  Can’t use naively.</a:t>
            </a:r>
            <a:endParaRPr lang="en-US" sz="1600" smtClean="0">
              <a:solidFill>
                <a:srgbClr val="000000"/>
              </a:solidFill>
              <a:latin typeface="Lucida Grande" charset="0"/>
            </a:endParaRPr>
          </a:p>
          <a:p>
            <a:pPr eaLnBrk="1" hangingPunct="1">
              <a:lnSpc>
                <a:spcPct val="90000"/>
              </a:lnSpc>
              <a:buFontTx/>
              <a:buNone/>
            </a:pPr>
            <a:r>
              <a:rPr lang="en-US" sz="1200" smtClean="0">
                <a:solidFill>
                  <a:srgbClr val="000000"/>
                </a:solidFill>
                <a:latin typeface="Lucida Grande" charset="0"/>
              </a:rPr>
              <a:t> </a:t>
            </a:r>
          </a:p>
        </p:txBody>
      </p:sp>
      <p:sp>
        <p:nvSpPr>
          <p:cNvPr id="5" name="Slide Number Placeholder 4"/>
          <p:cNvSpPr>
            <a:spLocks noGrp="1"/>
          </p:cNvSpPr>
          <p:nvPr>
            <p:ph type="sldNum" sz="quarter" idx="12"/>
          </p:nvPr>
        </p:nvSpPr>
        <p:spPr/>
        <p:txBody>
          <a:bodyPr/>
          <a:lstStyle/>
          <a:p>
            <a:fld id="{A034744B-61F1-7445-8681-61AA331E26B9}"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381000"/>
            <a:ext cx="7772400" cy="838200"/>
          </a:xfrm>
        </p:spPr>
        <p:txBody>
          <a:bodyPr/>
          <a:lstStyle/>
          <a:p>
            <a:pPr eaLnBrk="1" hangingPunct="1"/>
            <a:r>
              <a:rPr lang="en-US" sz="4000" dirty="0" smtClean="0"/>
              <a:t>A</a:t>
            </a:r>
            <a:r>
              <a:rPr lang="en-US" sz="4000" dirty="0" smtClean="0"/>
              <a:t> quick survey </a:t>
            </a:r>
            <a:r>
              <a:rPr lang="en-US" sz="4000" dirty="0" smtClean="0"/>
              <a:t>of common</a:t>
            </a:r>
            <a:r>
              <a:rPr lang="en-US" sz="4000" dirty="0" smtClean="0"/>
              <a:t> </a:t>
            </a:r>
            <a:br>
              <a:rPr lang="en-US" sz="4000" dirty="0" smtClean="0"/>
            </a:br>
            <a:r>
              <a:rPr lang="en-US" sz="4000" dirty="0" smtClean="0"/>
              <a:t>post</a:t>
            </a:r>
            <a:r>
              <a:rPr lang="en-US" sz="4000" dirty="0" smtClean="0"/>
              <a:t>-processing techniques</a:t>
            </a:r>
          </a:p>
        </p:txBody>
      </p:sp>
      <p:sp>
        <p:nvSpPr>
          <p:cNvPr id="30723" name="Rectangle 3"/>
          <p:cNvSpPr>
            <a:spLocks noGrp="1" noChangeArrowheads="1"/>
          </p:cNvSpPr>
          <p:nvPr>
            <p:ph idx="1"/>
          </p:nvPr>
        </p:nvSpPr>
        <p:spPr>
          <a:xfrm>
            <a:off x="533400" y="1752600"/>
            <a:ext cx="8305800" cy="4114800"/>
          </a:xfrm>
        </p:spPr>
        <p:txBody>
          <a:bodyPr/>
          <a:lstStyle/>
          <a:p>
            <a:pPr eaLnBrk="1" hangingPunct="1">
              <a:lnSpc>
                <a:spcPct val="90000"/>
              </a:lnSpc>
            </a:pPr>
            <a:r>
              <a:rPr lang="en-US" sz="2400" dirty="0" smtClean="0"/>
              <a:t>Simpler </a:t>
            </a:r>
            <a:r>
              <a:rPr lang="en-US" sz="2400" dirty="0" smtClean="0"/>
              <a:t>methods</a:t>
            </a:r>
          </a:p>
          <a:p>
            <a:pPr lvl="1" eaLnBrk="1" hangingPunct="1">
              <a:lnSpc>
                <a:spcPct val="90000"/>
              </a:lnSpc>
            </a:pPr>
            <a:r>
              <a:rPr lang="en-US" sz="2000" dirty="0" smtClean="0"/>
              <a:t>Gross bias </a:t>
            </a:r>
            <a:r>
              <a:rPr lang="en-US" sz="2000" dirty="0" smtClean="0"/>
              <a:t>correction</a:t>
            </a:r>
          </a:p>
          <a:p>
            <a:pPr lvl="1" eaLnBrk="1" hangingPunct="1">
              <a:lnSpc>
                <a:spcPct val="90000"/>
              </a:lnSpc>
            </a:pPr>
            <a:r>
              <a:rPr lang="en-US" sz="2000" dirty="0" smtClean="0"/>
              <a:t>Kalman-inspired filters</a:t>
            </a:r>
          </a:p>
          <a:p>
            <a:pPr lvl="1" eaLnBrk="1" hangingPunct="1">
              <a:lnSpc>
                <a:spcPct val="90000"/>
              </a:lnSpc>
            </a:pPr>
            <a:r>
              <a:rPr lang="en-US" sz="2000" dirty="0" smtClean="0"/>
              <a:t>CDF-based bias corrections</a:t>
            </a:r>
          </a:p>
          <a:p>
            <a:pPr lvl="1" eaLnBrk="1" hangingPunct="1">
              <a:lnSpc>
                <a:spcPct val="90000"/>
              </a:lnSpc>
            </a:pPr>
            <a:r>
              <a:rPr lang="en-US" sz="2000" dirty="0" smtClean="0"/>
              <a:t>Linear regression</a:t>
            </a:r>
            <a:endParaRPr lang="en-US" sz="2000" dirty="0" smtClean="0"/>
          </a:p>
          <a:p>
            <a:pPr eaLnBrk="1" hangingPunct="1">
              <a:lnSpc>
                <a:spcPct val="90000"/>
              </a:lnSpc>
            </a:pPr>
            <a:r>
              <a:rPr lang="en-US" sz="2400" dirty="0" smtClean="0"/>
              <a:t>Some more complex methods</a:t>
            </a:r>
          </a:p>
          <a:p>
            <a:pPr lvl="1" eaLnBrk="1" hangingPunct="1">
              <a:lnSpc>
                <a:spcPct val="90000"/>
              </a:lnSpc>
            </a:pPr>
            <a:r>
              <a:rPr lang="en-US" sz="2000" dirty="0" smtClean="0"/>
              <a:t>Logistic regression</a:t>
            </a:r>
          </a:p>
          <a:p>
            <a:pPr lvl="1" eaLnBrk="1" hangingPunct="1">
              <a:lnSpc>
                <a:spcPct val="90000"/>
              </a:lnSpc>
            </a:pPr>
            <a:r>
              <a:rPr lang="en-US" sz="2000" dirty="0" smtClean="0"/>
              <a:t>Analog approach</a:t>
            </a:r>
          </a:p>
          <a:p>
            <a:pPr lvl="1" eaLnBrk="1" hangingPunct="1">
              <a:lnSpc>
                <a:spcPct val="90000"/>
              </a:lnSpc>
            </a:pPr>
            <a:r>
              <a:rPr lang="en-US" sz="2000" dirty="0" smtClean="0"/>
              <a:t>Bayesian model averaging (</a:t>
            </a:r>
            <a:r>
              <a:rPr lang="en-US" sz="2000" dirty="0" err="1" smtClean="0"/>
              <a:t>MDL’s</a:t>
            </a:r>
            <a:r>
              <a:rPr lang="en-US" sz="2000" dirty="0" smtClean="0"/>
              <a:t> EKDMOS very similar)</a:t>
            </a:r>
          </a:p>
          <a:p>
            <a:pPr lvl="1" eaLnBrk="1" hangingPunct="1">
              <a:lnSpc>
                <a:spcPct val="90000"/>
              </a:lnSpc>
            </a:pPr>
            <a:r>
              <a:rPr lang="en-US" sz="2000" dirty="0" smtClean="0"/>
              <a:t>Bayesian processor of forecasts</a:t>
            </a:r>
            <a:endParaRPr lang="en-US" sz="2000" dirty="0" smtClean="0"/>
          </a:p>
          <a:p>
            <a:pPr lvl="1" eaLnBrk="1" hangingPunct="1">
              <a:lnSpc>
                <a:spcPct val="90000"/>
              </a:lnSpc>
            </a:pPr>
            <a:r>
              <a:rPr lang="en-US" sz="2000" dirty="0" smtClean="0"/>
              <a:t>Non</a:t>
            </a:r>
            <a:r>
              <a:rPr lang="en-US" sz="2000" dirty="0" smtClean="0"/>
              <a:t>-homogeneous Gaussian regression</a:t>
            </a:r>
          </a:p>
          <a:p>
            <a:pPr lvl="1" eaLnBrk="1" hangingPunct="1">
              <a:lnSpc>
                <a:spcPct val="90000"/>
              </a:lnSpc>
            </a:pPr>
            <a:r>
              <a:rPr lang="en-US" sz="2000" dirty="0" smtClean="0"/>
              <a:t>Rank histogram-based </a:t>
            </a:r>
            <a:r>
              <a:rPr lang="en-US" sz="2000" dirty="0" smtClean="0"/>
              <a:t>calibration</a:t>
            </a:r>
            <a:endParaRPr lang="en-US" sz="2400" dirty="0" smtClean="0"/>
          </a:p>
          <a:p>
            <a:pPr lvl="1" eaLnBrk="1" hangingPunct="1">
              <a:lnSpc>
                <a:spcPct val="90000"/>
              </a:lnSpc>
            </a:pPr>
            <a:endParaRPr lang="en-US" sz="2400" dirty="0" smtClean="0"/>
          </a:p>
        </p:txBody>
      </p:sp>
      <p:sp>
        <p:nvSpPr>
          <p:cNvPr id="7" name="Slide Number Placeholder 6"/>
          <p:cNvSpPr>
            <a:spLocks noGrp="1"/>
          </p:cNvSpPr>
          <p:nvPr>
            <p:ph type="sldNum" sz="quarter" idx="12"/>
          </p:nvPr>
        </p:nvSpPr>
        <p:spPr/>
        <p:txBody>
          <a:bodyPr/>
          <a:lstStyle/>
          <a:p>
            <a:fld id="{A034744B-61F1-7445-8681-61AA331E26B9}"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a:xfrm>
            <a:off x="685800" y="152400"/>
            <a:ext cx="7772400" cy="914400"/>
          </a:xfrm>
        </p:spPr>
        <p:txBody>
          <a:bodyPr/>
          <a:lstStyle/>
          <a:p>
            <a:pPr eaLnBrk="1" hangingPunct="1"/>
            <a:r>
              <a:rPr lang="en-US"/>
              <a:t>Gross bias correction</a:t>
            </a:r>
          </a:p>
        </p:txBody>
      </p:sp>
      <p:sp>
        <p:nvSpPr>
          <p:cNvPr id="30725" name="Rectangle 3"/>
          <p:cNvSpPr>
            <a:spLocks noGrp="1" noChangeArrowheads="1"/>
          </p:cNvSpPr>
          <p:nvPr>
            <p:ph type="body" idx="1"/>
          </p:nvPr>
        </p:nvSpPr>
        <p:spPr>
          <a:xfrm>
            <a:off x="304800" y="1066800"/>
            <a:ext cx="7772400" cy="4114800"/>
          </a:xfrm>
        </p:spPr>
        <p:txBody>
          <a:bodyPr/>
          <a:lstStyle/>
          <a:p>
            <a:pPr eaLnBrk="1" hangingPunct="1"/>
            <a:r>
              <a:rPr lang="en-US" sz="2800"/>
              <a:t>Given sample of past forecasts </a:t>
            </a:r>
            <a:r>
              <a:rPr lang="en-US" sz="2800" i="1">
                <a:latin typeface="Times New Roman" charset="0"/>
              </a:rPr>
              <a:t>x</a:t>
            </a:r>
            <a:r>
              <a:rPr lang="en-US" sz="2800" i="1" baseline="-25000">
                <a:latin typeface="Times New Roman" charset="0"/>
              </a:rPr>
              <a:t>1</a:t>
            </a:r>
            <a:r>
              <a:rPr lang="en-US" sz="2800" i="1">
                <a:latin typeface="Times New Roman" charset="0"/>
              </a:rPr>
              <a:t>, … , x</a:t>
            </a:r>
            <a:r>
              <a:rPr lang="en-US" sz="2800" i="1" baseline="-25000">
                <a:latin typeface="Times New Roman" charset="0"/>
              </a:rPr>
              <a:t>n</a:t>
            </a:r>
            <a:r>
              <a:rPr lang="en-US" sz="2800"/>
              <a:t> and observations </a:t>
            </a:r>
            <a:r>
              <a:rPr lang="en-US" sz="2800" i="1">
                <a:latin typeface="Times New Roman" charset="0"/>
              </a:rPr>
              <a:t>y</a:t>
            </a:r>
            <a:r>
              <a:rPr lang="en-US" sz="2800" i="1" baseline="-25000">
                <a:latin typeface="Times New Roman" charset="0"/>
              </a:rPr>
              <a:t>1</a:t>
            </a:r>
            <a:r>
              <a:rPr lang="en-US" sz="2800" i="1">
                <a:latin typeface="Times New Roman" charset="0"/>
              </a:rPr>
              <a:t>, … , y</a:t>
            </a:r>
            <a:r>
              <a:rPr lang="en-US" sz="2800" i="1" baseline="-25000">
                <a:latin typeface="Times New Roman" charset="0"/>
              </a:rPr>
              <a:t>n</a:t>
            </a:r>
            <a:r>
              <a:rPr lang="en-US" sz="2800"/>
              <a:t> , gross bias correction is simply</a:t>
            </a:r>
            <a:r>
              <a:rPr lang="en-US"/>
              <a:t> </a:t>
            </a:r>
          </a:p>
        </p:txBody>
      </p:sp>
      <p:graphicFrame>
        <p:nvGraphicFramePr>
          <p:cNvPr id="30722" name="Object 2"/>
          <p:cNvGraphicFramePr>
            <a:graphicFrameLocks noChangeAspect="1"/>
          </p:cNvGraphicFramePr>
          <p:nvPr/>
        </p:nvGraphicFramePr>
        <p:xfrm>
          <a:off x="2209800" y="1981200"/>
          <a:ext cx="990600" cy="511175"/>
        </p:xfrm>
        <a:graphic>
          <a:graphicData uri="http://schemas.openxmlformats.org/presentationml/2006/ole">
            <p:oleObj spid="_x0000_s30722" name="Equation" r:id="rId3" imgW="368300" imgH="190500" progId="Equation.DSMT4">
              <p:embed/>
            </p:oleObj>
          </a:graphicData>
        </a:graphic>
      </p:graphicFrame>
      <p:sp>
        <p:nvSpPr>
          <p:cNvPr id="30726" name="Rectangle 6"/>
          <p:cNvSpPr>
            <a:spLocks noChangeArrowheads="1"/>
          </p:cNvSpPr>
          <p:nvPr/>
        </p:nvSpPr>
        <p:spPr bwMode="auto">
          <a:xfrm>
            <a:off x="304800" y="5486400"/>
            <a:ext cx="8937625" cy="1261884"/>
          </a:xfrm>
          <a:prstGeom prst="rect">
            <a:avLst/>
          </a:prstGeom>
          <a:noFill/>
          <a:ln w="9525">
            <a:noFill/>
            <a:miter lim="800000"/>
            <a:headEnd/>
            <a:tailEnd/>
          </a:ln>
        </p:spPr>
        <p:txBody>
          <a:bodyPr>
            <a:prstTxWarp prst="textNoShape">
              <a:avLst/>
            </a:prstTxWarp>
            <a:spAutoFit/>
          </a:bodyPr>
          <a:lstStyle/>
          <a:p>
            <a:r>
              <a:rPr lang="en-US" sz="1800" dirty="0">
                <a:latin typeface="Calibri"/>
              </a:rPr>
              <a:t>In surface-temperature calibration experiments with </a:t>
            </a:r>
            <a:r>
              <a:rPr lang="en-US" sz="1800" dirty="0" err="1">
                <a:latin typeface="Calibri"/>
              </a:rPr>
              <a:t>NCEP’s</a:t>
            </a:r>
            <a:r>
              <a:rPr lang="en-US" sz="1800" dirty="0">
                <a:latin typeface="Calibri"/>
              </a:rPr>
              <a:t> GFS and ECMWF, </a:t>
            </a:r>
          </a:p>
          <a:p>
            <a:r>
              <a:rPr lang="en-US" sz="1800" dirty="0">
                <a:latin typeface="Calibri"/>
              </a:rPr>
              <a:t>simple gross bias correction achieved a large percentage of the improvement</a:t>
            </a:r>
          </a:p>
          <a:p>
            <a:r>
              <a:rPr lang="en-US" sz="1800" dirty="0">
                <a:latin typeface="Calibri"/>
              </a:rPr>
              <a:t>that was achieved through more sophisticated, </a:t>
            </a:r>
            <a:r>
              <a:rPr lang="en-US" sz="1800" dirty="0" err="1">
                <a:latin typeface="Calibri"/>
              </a:rPr>
              <a:t>bias+spread</a:t>
            </a:r>
            <a:r>
              <a:rPr lang="en-US" sz="1800" dirty="0">
                <a:latin typeface="Calibri"/>
              </a:rPr>
              <a:t> correction.</a:t>
            </a:r>
            <a:endParaRPr lang="en-US" sz="2000" dirty="0">
              <a:latin typeface="Calibri"/>
            </a:endParaRPr>
          </a:p>
          <a:p>
            <a:r>
              <a:rPr lang="en-US" sz="2000" dirty="0">
                <a:latin typeface="Calibri"/>
              </a:rPr>
              <a:t> </a:t>
            </a:r>
          </a:p>
        </p:txBody>
      </p:sp>
      <p:pic>
        <p:nvPicPr>
          <p:cNvPr id="30727" name="Picture 7" descr="Fig5"/>
          <p:cNvPicPr>
            <a:picLocks noChangeAspect="1" noChangeArrowheads="1"/>
          </p:cNvPicPr>
          <p:nvPr/>
        </p:nvPicPr>
        <p:blipFill>
          <a:blip r:embed="rId4"/>
          <a:srcRect/>
          <a:stretch>
            <a:fillRect/>
          </a:stretch>
        </p:blipFill>
        <p:spPr bwMode="auto">
          <a:xfrm>
            <a:off x="533400" y="2514600"/>
            <a:ext cx="8077200" cy="2955925"/>
          </a:xfrm>
          <a:prstGeom prst="rect">
            <a:avLst/>
          </a:prstGeom>
          <a:noFill/>
          <a:ln w="9525">
            <a:noFill/>
            <a:miter lim="800000"/>
            <a:headEnd/>
            <a:tailEnd/>
          </a:ln>
        </p:spPr>
      </p:pic>
      <p:sp>
        <p:nvSpPr>
          <p:cNvPr id="30728" name="Rectangle 8"/>
          <p:cNvSpPr>
            <a:spLocks noChangeArrowheads="1"/>
          </p:cNvSpPr>
          <p:nvPr/>
        </p:nvSpPr>
        <p:spPr bwMode="auto">
          <a:xfrm>
            <a:off x="80963" y="6523038"/>
            <a:ext cx="3097212" cy="274637"/>
          </a:xfrm>
          <a:prstGeom prst="rect">
            <a:avLst/>
          </a:prstGeom>
          <a:noFill/>
          <a:ln w="9525">
            <a:noFill/>
            <a:miter lim="800000"/>
            <a:headEnd/>
            <a:tailEnd/>
          </a:ln>
        </p:spPr>
        <p:txBody>
          <a:bodyPr wrap="none">
            <a:prstTxWarp prst="textNoShape">
              <a:avLst/>
            </a:prstTxWarp>
            <a:spAutoFit/>
          </a:bodyPr>
          <a:lstStyle/>
          <a:p>
            <a:r>
              <a:rPr lang="en-US" sz="1200" dirty="0">
                <a:latin typeface="Calibri"/>
              </a:rPr>
              <a:t>Ref: Hagedorn et al., MWR, 2008, in press.</a:t>
            </a:r>
            <a:endParaRPr lang="en-US" dirty="0">
              <a:latin typeface="Calibri"/>
            </a:endParaRPr>
          </a:p>
        </p:txBody>
      </p:sp>
      <p:sp>
        <p:nvSpPr>
          <p:cNvPr id="9" name="Slide Number Placeholder 8"/>
          <p:cNvSpPr>
            <a:spLocks noGrp="1"/>
          </p:cNvSpPr>
          <p:nvPr>
            <p:ph type="sldNum" sz="quarter" idx="12"/>
          </p:nvPr>
        </p:nvSpPr>
        <p:spPr/>
        <p:txBody>
          <a:bodyPr/>
          <a:lstStyle/>
          <a:p>
            <a:fld id="{A034744B-61F1-7445-8681-61AA331E26B9}"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Gross bias correction</a:t>
            </a:r>
            <a:endParaRPr lang="en-US" dirty="0"/>
          </a:p>
        </p:txBody>
      </p:sp>
      <p:sp>
        <p:nvSpPr>
          <p:cNvPr id="3" name="Content Placeholder 2"/>
          <p:cNvSpPr>
            <a:spLocks noGrp="1"/>
          </p:cNvSpPr>
          <p:nvPr>
            <p:ph idx="1"/>
          </p:nvPr>
        </p:nvSpPr>
        <p:spPr>
          <a:xfrm>
            <a:off x="685800" y="1524000"/>
            <a:ext cx="7772400" cy="4114800"/>
          </a:xfrm>
        </p:spPr>
        <p:txBody>
          <a:bodyPr/>
          <a:lstStyle/>
          <a:p>
            <a:r>
              <a:rPr lang="en-US" dirty="0" smtClean="0"/>
              <a:t>Effectively, the implied statistical model is the following:</a:t>
            </a:r>
          </a:p>
          <a:p>
            <a:endParaRPr lang="en-US" dirty="0" smtClean="0"/>
          </a:p>
          <a:p>
            <a:endParaRPr lang="en-US" dirty="0" smtClean="0"/>
          </a:p>
          <a:p>
            <a:endParaRPr lang="en-US" dirty="0" smtClean="0"/>
          </a:p>
          <a:p>
            <a:pPr lvl="1"/>
            <a:r>
              <a:rPr lang="en-US" dirty="0" smtClean="0"/>
              <a:t>assumes normality of errors; uncorrelated errors, error not </a:t>
            </a:r>
            <a:r>
              <a:rPr lang="en-US" i="1" dirty="0" smtClean="0"/>
              <a:t>state dependent </a:t>
            </a:r>
            <a:r>
              <a:rPr lang="en-US" dirty="0" smtClean="0"/>
              <a:t>(next slide).</a:t>
            </a:r>
          </a:p>
        </p:txBody>
      </p:sp>
      <p:sp>
        <p:nvSpPr>
          <p:cNvPr id="4" name="Slide Number Placeholder 3"/>
          <p:cNvSpPr>
            <a:spLocks noGrp="1"/>
          </p:cNvSpPr>
          <p:nvPr>
            <p:ph type="sldNum" sz="quarter" idx="12"/>
          </p:nvPr>
        </p:nvSpPr>
        <p:spPr/>
        <p:txBody>
          <a:bodyPr/>
          <a:lstStyle/>
          <a:p>
            <a:fld id="{A034744B-61F1-7445-8681-61AA331E26B9}" type="slidenum">
              <a:rPr lang="en-US" smtClean="0"/>
              <a:pPr/>
              <a:t>26</a:t>
            </a:fld>
            <a:endParaRPr lang="en-US"/>
          </a:p>
        </p:txBody>
      </p:sp>
      <p:graphicFrame>
        <p:nvGraphicFramePr>
          <p:cNvPr id="5" name="Object 4"/>
          <p:cNvGraphicFramePr>
            <a:graphicFrameLocks noChangeAspect="1"/>
          </p:cNvGraphicFramePr>
          <p:nvPr/>
        </p:nvGraphicFramePr>
        <p:xfrm>
          <a:off x="2743200" y="3200400"/>
          <a:ext cx="3690938" cy="787400"/>
        </p:xfrm>
        <a:graphic>
          <a:graphicData uri="http://schemas.openxmlformats.org/presentationml/2006/ole">
            <p:oleObj spid="_x0000_s120834" name="Equation" r:id="rId3" imgW="952500" imgH="203200" progId="Equation.DSMT4">
              <p:embed/>
            </p:oleObj>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1.png"/>
          <p:cNvPicPr>
            <a:picLocks noChangeAspect="1"/>
          </p:cNvPicPr>
          <p:nvPr/>
        </p:nvPicPr>
        <p:blipFill>
          <a:blip r:embed="rId2"/>
          <a:stretch>
            <a:fillRect/>
          </a:stretch>
        </p:blipFill>
        <p:spPr>
          <a:xfrm>
            <a:off x="3048000" y="1295400"/>
            <a:ext cx="5410200" cy="5410200"/>
          </a:xfrm>
          <a:prstGeom prst="rect">
            <a:avLst/>
          </a:prstGeom>
        </p:spPr>
      </p:pic>
      <p:sp>
        <p:nvSpPr>
          <p:cNvPr id="2" name="Title 1"/>
          <p:cNvSpPr>
            <a:spLocks noGrp="1"/>
          </p:cNvSpPr>
          <p:nvPr>
            <p:ph type="title"/>
          </p:nvPr>
        </p:nvSpPr>
        <p:spPr>
          <a:xfrm>
            <a:off x="685800" y="228600"/>
            <a:ext cx="7772400" cy="1143000"/>
          </a:xfrm>
        </p:spPr>
        <p:txBody>
          <a:bodyPr/>
          <a:lstStyle/>
          <a:p>
            <a:r>
              <a:rPr lang="en-US" dirty="0" smtClean="0"/>
              <a:t>State-dependent errors</a:t>
            </a:r>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27</a:t>
            </a:fld>
            <a:endParaRPr lang="en-US"/>
          </a:p>
        </p:txBody>
      </p:sp>
      <p:sp>
        <p:nvSpPr>
          <p:cNvPr id="6" name="TextBox 5"/>
          <p:cNvSpPr txBox="1"/>
          <p:nvPr/>
        </p:nvSpPr>
        <p:spPr>
          <a:xfrm>
            <a:off x="228600" y="2438400"/>
            <a:ext cx="2958237" cy="1938992"/>
          </a:xfrm>
          <a:prstGeom prst="rect">
            <a:avLst/>
          </a:prstGeom>
          <a:noFill/>
        </p:spPr>
        <p:txBody>
          <a:bodyPr wrap="none" rtlCol="0">
            <a:spAutoFit/>
          </a:bodyPr>
          <a:lstStyle/>
          <a:p>
            <a:r>
              <a:rPr lang="en-US" sz="2000" dirty="0" smtClean="0">
                <a:latin typeface="Calibri"/>
                <a:cs typeface="Calibri"/>
              </a:rPr>
              <a:t>For this 10-m wind,</a:t>
            </a:r>
          </a:p>
          <a:p>
            <a:r>
              <a:rPr lang="en-US" sz="2000" dirty="0" smtClean="0">
                <a:latin typeface="Calibri"/>
                <a:cs typeface="Calibri"/>
              </a:rPr>
              <a:t>the bias is </a:t>
            </a:r>
            <a:r>
              <a:rPr lang="en-US" sz="2000" dirty="0" smtClean="0">
                <a:solidFill>
                  <a:srgbClr val="FF0000"/>
                </a:solidFill>
                <a:latin typeface="Calibri"/>
                <a:cs typeface="Calibri"/>
              </a:rPr>
              <a:t>conditional</a:t>
            </a:r>
            <a:r>
              <a:rPr lang="en-US" sz="2000" dirty="0" smtClean="0">
                <a:latin typeface="Calibri"/>
                <a:cs typeface="Calibri"/>
              </a:rPr>
              <a:t>,</a:t>
            </a:r>
          </a:p>
          <a:p>
            <a:r>
              <a:rPr lang="en-US" sz="2000" dirty="0" smtClean="0">
                <a:latin typeface="Calibri"/>
                <a:cs typeface="Calibri"/>
              </a:rPr>
              <a:t>depends on the forecast</a:t>
            </a:r>
          </a:p>
          <a:p>
            <a:r>
              <a:rPr lang="en-US" sz="2000" dirty="0" smtClean="0">
                <a:latin typeface="Calibri"/>
                <a:cs typeface="Calibri"/>
              </a:rPr>
              <a:t>amount.  Linear regression</a:t>
            </a:r>
          </a:p>
          <a:p>
            <a:r>
              <a:rPr lang="en-US" sz="2000" dirty="0" smtClean="0">
                <a:latin typeface="Calibri"/>
                <a:cs typeface="Calibri"/>
              </a:rPr>
              <a:t>(discussed later) a </a:t>
            </a:r>
          </a:p>
          <a:p>
            <a:r>
              <a:rPr lang="en-US" sz="2000" dirty="0" smtClean="0">
                <a:latin typeface="Calibri"/>
                <a:cs typeface="Calibri"/>
              </a:rPr>
              <a:t>much better choice.</a:t>
            </a:r>
            <a:endParaRPr lang="en-US" sz="2000" dirty="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20" name="Rectangle 2"/>
          <p:cNvSpPr>
            <a:spLocks noGrp="1" noChangeArrowheads="1"/>
          </p:cNvSpPr>
          <p:nvPr>
            <p:ph type="ctrTitle"/>
          </p:nvPr>
        </p:nvSpPr>
        <p:spPr>
          <a:xfrm>
            <a:off x="685800" y="228600"/>
            <a:ext cx="7772400" cy="914400"/>
          </a:xfrm>
        </p:spPr>
        <p:txBody>
          <a:bodyPr/>
          <a:lstStyle/>
          <a:p>
            <a:pPr eaLnBrk="1" hangingPunct="1"/>
            <a:r>
              <a:rPr lang="en-US" sz="4800" dirty="0" smtClean="0"/>
              <a:t>“Kalman-inspired” </a:t>
            </a:r>
            <a:r>
              <a:rPr lang="en-US" sz="4800" dirty="0"/>
              <a:t>filter</a:t>
            </a:r>
            <a:endParaRPr lang="en-US" dirty="0"/>
          </a:p>
        </p:txBody>
      </p:sp>
      <p:graphicFrame>
        <p:nvGraphicFramePr>
          <p:cNvPr id="34818" name="Object 2"/>
          <p:cNvGraphicFramePr>
            <a:graphicFrameLocks noChangeAspect="1"/>
          </p:cNvGraphicFramePr>
          <p:nvPr/>
        </p:nvGraphicFramePr>
        <p:xfrm>
          <a:off x="2600325" y="2438400"/>
          <a:ext cx="4246563" cy="885825"/>
        </p:xfrm>
        <a:graphic>
          <a:graphicData uri="http://schemas.openxmlformats.org/presentationml/2006/ole">
            <p:oleObj spid="_x0000_s34818" name="Equation" r:id="rId3" imgW="1460500" imgH="304800" progId="Equation.DSMT4">
              <p:embed/>
            </p:oleObj>
          </a:graphicData>
        </a:graphic>
      </p:graphicFrame>
      <p:sp>
        <p:nvSpPr>
          <p:cNvPr id="34821" name="Rectangle 5"/>
          <p:cNvSpPr>
            <a:spLocks noChangeArrowheads="1"/>
          </p:cNvSpPr>
          <p:nvPr/>
        </p:nvSpPr>
        <p:spPr bwMode="auto">
          <a:xfrm>
            <a:off x="1001713" y="1443038"/>
            <a:ext cx="1493743" cy="1015663"/>
          </a:xfrm>
          <a:prstGeom prst="rect">
            <a:avLst/>
          </a:prstGeom>
          <a:noFill/>
          <a:ln w="9525">
            <a:noFill/>
            <a:miter lim="800000"/>
            <a:headEnd/>
            <a:tailEnd/>
          </a:ln>
        </p:spPr>
        <p:txBody>
          <a:bodyPr wrap="none">
            <a:prstTxWarp prst="textNoShape">
              <a:avLst/>
            </a:prstTxWarp>
            <a:spAutoFit/>
          </a:bodyPr>
          <a:lstStyle/>
          <a:p>
            <a:r>
              <a:rPr lang="en-US" sz="2000" dirty="0">
                <a:latin typeface="Calibri"/>
              </a:rPr>
              <a:t>Today’s</a:t>
            </a:r>
          </a:p>
          <a:p>
            <a:r>
              <a:rPr lang="en-US" sz="2000" dirty="0">
                <a:latin typeface="Calibri"/>
              </a:rPr>
              <a:t>forecast bias </a:t>
            </a:r>
          </a:p>
          <a:p>
            <a:r>
              <a:rPr lang="en-US" sz="2000" dirty="0">
                <a:latin typeface="Calibri"/>
              </a:rPr>
              <a:t>estimate</a:t>
            </a:r>
            <a:endParaRPr lang="en-US" dirty="0">
              <a:latin typeface="Calibri"/>
            </a:endParaRPr>
          </a:p>
        </p:txBody>
      </p:sp>
      <p:sp>
        <p:nvSpPr>
          <p:cNvPr id="34822" name="Line 6"/>
          <p:cNvSpPr>
            <a:spLocks noChangeShapeType="1"/>
          </p:cNvSpPr>
          <p:nvPr/>
        </p:nvSpPr>
        <p:spPr bwMode="auto">
          <a:xfrm>
            <a:off x="2057400" y="2438400"/>
            <a:ext cx="30480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34823" name="Rectangle 9"/>
          <p:cNvSpPr>
            <a:spLocks noChangeArrowheads="1"/>
          </p:cNvSpPr>
          <p:nvPr/>
        </p:nvSpPr>
        <p:spPr bwMode="auto">
          <a:xfrm>
            <a:off x="3124200" y="1371600"/>
            <a:ext cx="1563499" cy="707886"/>
          </a:xfrm>
          <a:prstGeom prst="rect">
            <a:avLst/>
          </a:prstGeom>
          <a:noFill/>
          <a:ln w="9525">
            <a:noFill/>
            <a:miter lim="800000"/>
            <a:headEnd/>
            <a:tailEnd/>
          </a:ln>
        </p:spPr>
        <p:txBody>
          <a:bodyPr wrap="none">
            <a:prstTxWarp prst="textNoShape">
              <a:avLst/>
            </a:prstTxWarp>
            <a:spAutoFit/>
          </a:bodyPr>
          <a:lstStyle/>
          <a:p>
            <a:r>
              <a:rPr lang="en-US" sz="2000" dirty="0">
                <a:latin typeface="Calibri"/>
              </a:rPr>
              <a:t>Yesterday’s</a:t>
            </a:r>
          </a:p>
          <a:p>
            <a:r>
              <a:rPr lang="en-US" sz="2000" dirty="0">
                <a:latin typeface="Calibri"/>
              </a:rPr>
              <a:t>bias estimate</a:t>
            </a:r>
            <a:endParaRPr lang="en-US" dirty="0">
              <a:latin typeface="Calibri"/>
            </a:endParaRPr>
          </a:p>
        </p:txBody>
      </p:sp>
      <p:sp>
        <p:nvSpPr>
          <p:cNvPr id="34824" name="Line 10"/>
          <p:cNvSpPr>
            <a:spLocks noChangeShapeType="1"/>
          </p:cNvSpPr>
          <p:nvPr/>
        </p:nvSpPr>
        <p:spPr bwMode="auto">
          <a:xfrm flipH="1">
            <a:off x="3821113" y="2128838"/>
            <a:ext cx="0" cy="381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34825" name="Rectangle 11"/>
          <p:cNvSpPr>
            <a:spLocks noChangeArrowheads="1"/>
          </p:cNvSpPr>
          <p:nvPr/>
        </p:nvSpPr>
        <p:spPr bwMode="auto">
          <a:xfrm>
            <a:off x="5105400" y="3276600"/>
            <a:ext cx="3830997" cy="1015663"/>
          </a:xfrm>
          <a:prstGeom prst="rect">
            <a:avLst/>
          </a:prstGeom>
          <a:noFill/>
          <a:ln w="9525">
            <a:noFill/>
            <a:miter lim="800000"/>
            <a:headEnd/>
            <a:tailEnd/>
          </a:ln>
        </p:spPr>
        <p:txBody>
          <a:bodyPr wrap="none">
            <a:prstTxWarp prst="textNoShape">
              <a:avLst/>
            </a:prstTxWarp>
            <a:spAutoFit/>
          </a:bodyPr>
          <a:lstStyle/>
          <a:p>
            <a:r>
              <a:rPr lang="en-US" sz="2000" dirty="0">
                <a:latin typeface="Calibri"/>
              </a:rPr>
              <a:t>Kalman </a:t>
            </a:r>
            <a:r>
              <a:rPr lang="en-US" sz="2000" dirty="0" smtClean="0">
                <a:latin typeface="Calibri"/>
              </a:rPr>
              <a:t>gain: weighting </a:t>
            </a:r>
            <a:r>
              <a:rPr lang="en-US" sz="2000" dirty="0">
                <a:latin typeface="Calibri"/>
              </a:rPr>
              <a:t>applied</a:t>
            </a:r>
          </a:p>
          <a:p>
            <a:r>
              <a:rPr lang="en-US" sz="2000" dirty="0">
                <a:latin typeface="Calibri"/>
              </a:rPr>
              <a:t>to </a:t>
            </a:r>
            <a:r>
              <a:rPr lang="en-US" sz="2000" dirty="0" smtClean="0">
                <a:latin typeface="Calibri"/>
              </a:rPr>
              <a:t>residual.  Larger </a:t>
            </a:r>
            <a:r>
              <a:rPr lang="en-US" sz="2000" i="1" dirty="0" smtClean="0">
                <a:latin typeface="Calibri"/>
              </a:rPr>
              <a:t>K</a:t>
            </a:r>
            <a:r>
              <a:rPr lang="en-US" sz="2000" i="1" baseline="-25000" dirty="0" smtClean="0">
                <a:latin typeface="Calibri"/>
              </a:rPr>
              <a:t>t</a:t>
            </a:r>
            <a:r>
              <a:rPr lang="en-US" sz="2000" dirty="0" smtClean="0">
                <a:latin typeface="Calibri"/>
              </a:rPr>
              <a:t>, more weight</a:t>
            </a:r>
          </a:p>
          <a:p>
            <a:r>
              <a:rPr lang="en-US" sz="2000" dirty="0" smtClean="0">
                <a:latin typeface="Calibri"/>
              </a:rPr>
              <a:t>to recent data, and vice versa.</a:t>
            </a:r>
            <a:endParaRPr lang="en-US" dirty="0">
              <a:latin typeface="Calibri"/>
            </a:endParaRPr>
          </a:p>
        </p:txBody>
      </p:sp>
      <p:sp>
        <p:nvSpPr>
          <p:cNvPr id="34826" name="Line 12"/>
          <p:cNvSpPr>
            <a:spLocks noChangeShapeType="1"/>
          </p:cNvSpPr>
          <p:nvPr/>
        </p:nvSpPr>
        <p:spPr bwMode="auto">
          <a:xfrm flipH="1" flipV="1">
            <a:off x="4887912" y="3195638"/>
            <a:ext cx="141287" cy="15716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34827" name="Line 13"/>
          <p:cNvSpPr>
            <a:spLocks noChangeShapeType="1"/>
          </p:cNvSpPr>
          <p:nvPr/>
        </p:nvSpPr>
        <p:spPr bwMode="auto">
          <a:xfrm>
            <a:off x="5421313" y="2052638"/>
            <a:ext cx="0" cy="609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34828" name="Rectangle 14"/>
          <p:cNvSpPr>
            <a:spLocks noChangeArrowheads="1"/>
          </p:cNvSpPr>
          <p:nvPr/>
        </p:nvSpPr>
        <p:spPr bwMode="auto">
          <a:xfrm>
            <a:off x="5116513" y="1366838"/>
            <a:ext cx="1623611" cy="707886"/>
          </a:xfrm>
          <a:prstGeom prst="rect">
            <a:avLst/>
          </a:prstGeom>
          <a:noFill/>
          <a:ln w="9525">
            <a:noFill/>
            <a:miter lim="800000"/>
            <a:headEnd/>
            <a:tailEnd/>
          </a:ln>
        </p:spPr>
        <p:txBody>
          <a:bodyPr wrap="none">
            <a:prstTxWarp prst="textNoShape">
              <a:avLst/>
            </a:prstTxWarp>
            <a:spAutoFit/>
          </a:bodyPr>
          <a:lstStyle/>
          <a:p>
            <a:r>
              <a:rPr lang="en-US" sz="2000" dirty="0">
                <a:latin typeface="Calibri"/>
              </a:rPr>
              <a:t>Yesterday’s</a:t>
            </a:r>
          </a:p>
          <a:p>
            <a:r>
              <a:rPr lang="en-US" sz="2000" dirty="0">
                <a:latin typeface="Calibri"/>
              </a:rPr>
              <a:t>observed bias</a:t>
            </a:r>
          </a:p>
        </p:txBody>
      </p:sp>
      <p:sp>
        <p:nvSpPr>
          <p:cNvPr id="34829" name="Rectangle 15"/>
          <p:cNvSpPr>
            <a:spLocks noChangeArrowheads="1"/>
          </p:cNvSpPr>
          <p:nvPr/>
        </p:nvSpPr>
        <p:spPr bwMode="auto">
          <a:xfrm>
            <a:off x="533400" y="4038600"/>
            <a:ext cx="7648248" cy="2308324"/>
          </a:xfrm>
          <a:prstGeom prst="rect">
            <a:avLst/>
          </a:prstGeom>
          <a:noFill/>
          <a:ln w="9525">
            <a:noFill/>
            <a:miter lim="800000"/>
            <a:headEnd/>
            <a:tailEnd/>
          </a:ln>
        </p:spPr>
        <p:txBody>
          <a:bodyPr wrap="none">
            <a:prstTxWarp prst="textNoShape">
              <a:avLst/>
            </a:prstTxWarp>
            <a:spAutoFit/>
          </a:bodyPr>
          <a:lstStyle/>
          <a:p>
            <a:r>
              <a:rPr lang="en-US" b="1" dirty="0">
                <a:latin typeface="Calibri"/>
              </a:rPr>
              <a:t>Pro</a:t>
            </a:r>
            <a:r>
              <a:rPr lang="en-US" dirty="0">
                <a:latin typeface="Calibri"/>
              </a:rPr>
              <a:t>:</a:t>
            </a:r>
          </a:p>
          <a:p>
            <a:pPr>
              <a:buFontTx/>
              <a:buChar char="-"/>
            </a:pPr>
            <a:r>
              <a:rPr lang="en-US" dirty="0">
                <a:latin typeface="Calibri"/>
              </a:rPr>
              <a:t> memory in system, amount tunable through </a:t>
            </a:r>
            <a:r>
              <a:rPr lang="en-US" i="1" dirty="0">
                <a:latin typeface="Times New Roman" charset="0"/>
              </a:rPr>
              <a:t>K</a:t>
            </a:r>
            <a:r>
              <a:rPr lang="en-US" sz="2000" i="1" baseline="-25000" dirty="0">
                <a:latin typeface="Times New Roman" charset="0"/>
              </a:rPr>
              <a:t>t</a:t>
            </a:r>
            <a:endParaRPr lang="en-US" dirty="0">
              <a:latin typeface="Calibri"/>
            </a:endParaRPr>
          </a:p>
          <a:p>
            <a:pPr>
              <a:buFontTx/>
              <a:buChar char="-"/>
            </a:pPr>
            <a:r>
              <a:rPr lang="en-US" dirty="0">
                <a:latin typeface="Calibri"/>
              </a:rPr>
              <a:t> adaptive</a:t>
            </a:r>
          </a:p>
          <a:p>
            <a:r>
              <a:rPr lang="en-US" b="1" dirty="0">
                <a:latin typeface="Calibri"/>
              </a:rPr>
              <a:t>Con</a:t>
            </a:r>
            <a:r>
              <a:rPr lang="en-US" dirty="0">
                <a:latin typeface="Calibri"/>
              </a:rPr>
              <a:t>:</a:t>
            </a:r>
            <a:endParaRPr lang="en-US" dirty="0" smtClean="0">
              <a:latin typeface="Calibri"/>
            </a:endParaRPr>
          </a:p>
          <a:p>
            <a:pPr>
              <a:buFontTx/>
              <a:buChar char="-"/>
            </a:pPr>
            <a:r>
              <a:rPr lang="en-US" dirty="0" smtClean="0">
                <a:latin typeface="Calibri"/>
              </a:rPr>
              <a:t>assuming there is state-dependent bias, takes </a:t>
            </a:r>
            <a:r>
              <a:rPr lang="en-US" dirty="0">
                <a:latin typeface="Calibri"/>
              </a:rPr>
              <a:t>time to adapt</a:t>
            </a:r>
            <a:r>
              <a:rPr lang="en-US" dirty="0" smtClean="0">
                <a:latin typeface="Calibri"/>
              </a:rPr>
              <a:t> </a:t>
            </a:r>
          </a:p>
          <a:p>
            <a:r>
              <a:rPr lang="en-US" dirty="0" smtClean="0">
                <a:latin typeface="Calibri"/>
              </a:rPr>
              <a:t>after </a:t>
            </a:r>
            <a:r>
              <a:rPr lang="en-US" dirty="0">
                <a:latin typeface="Calibri"/>
              </a:rPr>
              <a:t>regime </a:t>
            </a:r>
            <a:r>
              <a:rPr lang="en-US" dirty="0" smtClean="0">
                <a:latin typeface="Calibri"/>
              </a:rPr>
              <a:t>change and change of state.</a:t>
            </a:r>
            <a:endParaRPr lang="en-US" dirty="0">
              <a:latin typeface="Calibri"/>
            </a:endParaRPr>
          </a:p>
        </p:txBody>
      </p:sp>
      <p:sp>
        <p:nvSpPr>
          <p:cNvPr id="34830" name="Rectangle 16"/>
          <p:cNvSpPr>
            <a:spLocks noChangeArrowheads="1"/>
          </p:cNvSpPr>
          <p:nvPr/>
        </p:nvSpPr>
        <p:spPr bwMode="auto">
          <a:xfrm>
            <a:off x="76200" y="6477000"/>
            <a:ext cx="6840334"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a:rPr>
              <a:t>Ref: Cheng and </a:t>
            </a:r>
            <a:r>
              <a:rPr lang="en-US" sz="1200" dirty="0" err="1">
                <a:latin typeface="Calibri"/>
              </a:rPr>
              <a:t>Steenburg</a:t>
            </a:r>
            <a:r>
              <a:rPr lang="en-US" sz="1200" dirty="0">
                <a:latin typeface="Calibri"/>
              </a:rPr>
              <a:t>, conferences.dri.edu/WxPrediction/Weather12/Cheng_Steenburgh.ppt</a:t>
            </a:r>
          </a:p>
        </p:txBody>
      </p:sp>
      <p:sp>
        <p:nvSpPr>
          <p:cNvPr id="15" name="Slide Number Placeholder 14"/>
          <p:cNvSpPr>
            <a:spLocks noGrp="1"/>
          </p:cNvSpPr>
          <p:nvPr>
            <p:ph type="sldNum" sz="quarter" idx="12"/>
          </p:nvPr>
        </p:nvSpPr>
        <p:spPr/>
        <p:txBody>
          <a:bodyPr/>
          <a:lstStyle/>
          <a:p>
            <a:fld id="{E45EC5FD-35F9-0F4B-A84B-92E237FEBAF3}"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3" name="Straight Connector 22"/>
          <p:cNvCxnSpPr/>
          <p:nvPr/>
        </p:nvCxnSpPr>
        <p:spPr>
          <a:xfrm rot="5400000">
            <a:off x="-457200" y="2209800"/>
            <a:ext cx="213360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2" name="Group 83"/>
          <p:cNvGrpSpPr>
            <a:grpSpLocks/>
          </p:cNvGrpSpPr>
          <p:nvPr/>
        </p:nvGrpSpPr>
        <p:grpSpPr bwMode="auto">
          <a:xfrm>
            <a:off x="609600" y="914400"/>
            <a:ext cx="5662613" cy="2682875"/>
            <a:chOff x="1143000" y="457200"/>
            <a:chExt cx="5662246" cy="2683114"/>
          </a:xfrm>
        </p:grpSpPr>
        <p:cxnSp>
          <p:nvCxnSpPr>
            <p:cNvPr id="7" name="Straight Connector 6"/>
            <p:cNvCxnSpPr/>
            <p:nvPr/>
          </p:nvCxnSpPr>
          <p:spPr>
            <a:xfrm rot="5400000">
              <a:off x="4876394" y="1752715"/>
              <a:ext cx="2133790" cy="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190638"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504883"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819127"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133372"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1447616"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761861"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1143000" y="666769"/>
              <a:ext cx="5662246" cy="1716241"/>
            </a:xfrm>
            <a:custGeom>
              <a:avLst/>
              <a:gdLst>
                <a:gd name="connsiteX0" fmla="*/ 0 w 5662246"/>
                <a:gd name="connsiteY0" fmla="*/ 1502508 h 1717431"/>
                <a:gd name="connsiteX1" fmla="*/ 257908 w 5662246"/>
                <a:gd name="connsiteY1" fmla="*/ 154354 h 1717431"/>
                <a:gd name="connsiteX2" fmla="*/ 703385 w 5662246"/>
                <a:gd name="connsiteY2" fmla="*/ 1467339 h 1717431"/>
                <a:gd name="connsiteX3" fmla="*/ 996462 w 5662246"/>
                <a:gd name="connsiteY3" fmla="*/ 799124 h 1717431"/>
                <a:gd name="connsiteX4" fmla="*/ 1371600 w 5662246"/>
                <a:gd name="connsiteY4" fmla="*/ 1490785 h 1717431"/>
                <a:gd name="connsiteX5" fmla="*/ 1664677 w 5662246"/>
                <a:gd name="connsiteY5" fmla="*/ 799124 h 1717431"/>
                <a:gd name="connsiteX6" fmla="*/ 2051538 w 5662246"/>
                <a:gd name="connsiteY6" fmla="*/ 1479062 h 1717431"/>
                <a:gd name="connsiteX7" fmla="*/ 2332892 w 5662246"/>
                <a:gd name="connsiteY7" fmla="*/ 84016 h 1717431"/>
                <a:gd name="connsiteX8" fmla="*/ 2743200 w 5662246"/>
                <a:gd name="connsiteY8" fmla="*/ 1479062 h 1717431"/>
                <a:gd name="connsiteX9" fmla="*/ 3059723 w 5662246"/>
                <a:gd name="connsiteY9" fmla="*/ 822570 h 1717431"/>
                <a:gd name="connsiteX10" fmla="*/ 3423138 w 5662246"/>
                <a:gd name="connsiteY10" fmla="*/ 1502508 h 1717431"/>
                <a:gd name="connsiteX11" fmla="*/ 3739662 w 5662246"/>
                <a:gd name="connsiteY11" fmla="*/ 810847 h 1717431"/>
                <a:gd name="connsiteX12" fmla="*/ 4103077 w 5662246"/>
                <a:gd name="connsiteY12" fmla="*/ 1525954 h 1717431"/>
                <a:gd name="connsiteX13" fmla="*/ 4349262 w 5662246"/>
                <a:gd name="connsiteY13" fmla="*/ 846016 h 1717431"/>
                <a:gd name="connsiteX14" fmla="*/ 4806462 w 5662246"/>
                <a:gd name="connsiteY14" fmla="*/ 1514231 h 1717431"/>
                <a:gd name="connsiteX15" fmla="*/ 5205046 w 5662246"/>
                <a:gd name="connsiteY15" fmla="*/ 1954 h 1717431"/>
                <a:gd name="connsiteX16" fmla="*/ 5404338 w 5662246"/>
                <a:gd name="connsiteY16" fmla="*/ 1502508 h 1717431"/>
                <a:gd name="connsiteX17" fmla="*/ 5662246 w 5662246"/>
                <a:gd name="connsiteY17" fmla="*/ 1291493 h 1717431"/>
                <a:gd name="connsiteX18" fmla="*/ 5662246 w 5662246"/>
                <a:gd name="connsiteY18" fmla="*/ 1291493 h 171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62246" h="1717431">
                  <a:moveTo>
                    <a:pt x="0" y="1502508"/>
                  </a:moveTo>
                  <a:cubicBezTo>
                    <a:pt x="70338" y="831361"/>
                    <a:pt x="140677" y="160215"/>
                    <a:pt x="257908" y="154354"/>
                  </a:cubicBezTo>
                  <a:cubicBezTo>
                    <a:pt x="375139" y="148493"/>
                    <a:pt x="580293" y="1359877"/>
                    <a:pt x="703385" y="1467339"/>
                  </a:cubicBezTo>
                  <a:cubicBezTo>
                    <a:pt x="826477" y="1574801"/>
                    <a:pt x="885093" y="795216"/>
                    <a:pt x="996462" y="799124"/>
                  </a:cubicBezTo>
                  <a:cubicBezTo>
                    <a:pt x="1107831" y="803032"/>
                    <a:pt x="1260231" y="1490785"/>
                    <a:pt x="1371600" y="1490785"/>
                  </a:cubicBezTo>
                  <a:cubicBezTo>
                    <a:pt x="1482969" y="1490785"/>
                    <a:pt x="1551354" y="801078"/>
                    <a:pt x="1664677" y="799124"/>
                  </a:cubicBezTo>
                  <a:cubicBezTo>
                    <a:pt x="1778000" y="797170"/>
                    <a:pt x="1940169" y="1598247"/>
                    <a:pt x="2051538" y="1479062"/>
                  </a:cubicBezTo>
                  <a:cubicBezTo>
                    <a:pt x="2162907" y="1359877"/>
                    <a:pt x="2217615" y="84016"/>
                    <a:pt x="2332892" y="84016"/>
                  </a:cubicBezTo>
                  <a:cubicBezTo>
                    <a:pt x="2448169" y="84016"/>
                    <a:pt x="2622062" y="1355970"/>
                    <a:pt x="2743200" y="1479062"/>
                  </a:cubicBezTo>
                  <a:cubicBezTo>
                    <a:pt x="2864338" y="1602154"/>
                    <a:pt x="2946400" y="818662"/>
                    <a:pt x="3059723" y="822570"/>
                  </a:cubicBezTo>
                  <a:cubicBezTo>
                    <a:pt x="3173046" y="826478"/>
                    <a:pt x="3309815" y="1504462"/>
                    <a:pt x="3423138" y="1502508"/>
                  </a:cubicBezTo>
                  <a:cubicBezTo>
                    <a:pt x="3536461" y="1500554"/>
                    <a:pt x="3626339" y="806939"/>
                    <a:pt x="3739662" y="810847"/>
                  </a:cubicBezTo>
                  <a:cubicBezTo>
                    <a:pt x="3852985" y="814755"/>
                    <a:pt x="4001477" y="1520092"/>
                    <a:pt x="4103077" y="1525954"/>
                  </a:cubicBezTo>
                  <a:cubicBezTo>
                    <a:pt x="4204677" y="1531816"/>
                    <a:pt x="4232031" y="847970"/>
                    <a:pt x="4349262" y="846016"/>
                  </a:cubicBezTo>
                  <a:cubicBezTo>
                    <a:pt x="4466493" y="844062"/>
                    <a:pt x="4663831" y="1654908"/>
                    <a:pt x="4806462" y="1514231"/>
                  </a:cubicBezTo>
                  <a:cubicBezTo>
                    <a:pt x="4949093" y="1373554"/>
                    <a:pt x="5105400" y="3908"/>
                    <a:pt x="5205046" y="1954"/>
                  </a:cubicBezTo>
                  <a:cubicBezTo>
                    <a:pt x="5304692" y="0"/>
                    <a:pt x="5328138" y="1287585"/>
                    <a:pt x="5404338" y="1502508"/>
                  </a:cubicBezTo>
                  <a:cubicBezTo>
                    <a:pt x="5480538" y="1717431"/>
                    <a:pt x="5662246" y="1291493"/>
                    <a:pt x="5662246" y="1291493"/>
                  </a:cubicBezTo>
                  <a:lnTo>
                    <a:pt x="5662246" y="129149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Freeform 28"/>
            <p:cNvSpPr/>
            <p:nvPr/>
          </p:nvSpPr>
          <p:spPr>
            <a:xfrm>
              <a:off x="1143000" y="1905129"/>
              <a:ext cx="4871722" cy="658872"/>
            </a:xfrm>
            <a:custGeom>
              <a:avLst/>
              <a:gdLst>
                <a:gd name="connsiteX0" fmla="*/ 0 w 4870939"/>
                <a:gd name="connsiteY0" fmla="*/ 521676 h 658445"/>
                <a:gd name="connsiteX1" fmla="*/ 222738 w 4870939"/>
                <a:gd name="connsiteY1" fmla="*/ 5861 h 658445"/>
                <a:gd name="connsiteX2" fmla="*/ 668215 w 4870939"/>
                <a:gd name="connsiteY2" fmla="*/ 556845 h 658445"/>
                <a:gd name="connsiteX3" fmla="*/ 973015 w 4870939"/>
                <a:gd name="connsiteY3" fmla="*/ 41030 h 658445"/>
                <a:gd name="connsiteX4" fmla="*/ 1371600 w 4870939"/>
                <a:gd name="connsiteY4" fmla="*/ 556845 h 658445"/>
                <a:gd name="connsiteX5" fmla="*/ 1664677 w 4870939"/>
                <a:gd name="connsiteY5" fmla="*/ 29307 h 658445"/>
                <a:gd name="connsiteX6" fmla="*/ 2051538 w 4870939"/>
                <a:gd name="connsiteY6" fmla="*/ 568568 h 658445"/>
                <a:gd name="connsiteX7" fmla="*/ 2332892 w 4870939"/>
                <a:gd name="connsiteY7" fmla="*/ 29307 h 658445"/>
                <a:gd name="connsiteX8" fmla="*/ 2743200 w 4870939"/>
                <a:gd name="connsiteY8" fmla="*/ 509953 h 658445"/>
                <a:gd name="connsiteX9" fmla="*/ 3071446 w 4870939"/>
                <a:gd name="connsiteY9" fmla="*/ 17584 h 658445"/>
                <a:gd name="connsiteX10" fmla="*/ 3434862 w 4870939"/>
                <a:gd name="connsiteY10" fmla="*/ 521676 h 658445"/>
                <a:gd name="connsiteX11" fmla="*/ 3727938 w 4870939"/>
                <a:gd name="connsiteY11" fmla="*/ 29307 h 658445"/>
                <a:gd name="connsiteX12" fmla="*/ 4114800 w 4870939"/>
                <a:gd name="connsiteY12" fmla="*/ 545122 h 658445"/>
                <a:gd name="connsiteX13" fmla="*/ 4349262 w 4870939"/>
                <a:gd name="connsiteY13" fmla="*/ 17584 h 658445"/>
                <a:gd name="connsiteX14" fmla="*/ 4806462 w 4870939"/>
                <a:gd name="connsiteY14" fmla="*/ 580291 h 658445"/>
                <a:gd name="connsiteX15" fmla="*/ 4736123 w 4870939"/>
                <a:gd name="connsiteY15" fmla="*/ 486507 h 658445"/>
                <a:gd name="connsiteX16" fmla="*/ 4736123 w 4870939"/>
                <a:gd name="connsiteY16" fmla="*/ 486507 h 65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0939" h="658445">
                  <a:moveTo>
                    <a:pt x="0" y="521676"/>
                  </a:moveTo>
                  <a:cubicBezTo>
                    <a:pt x="55684" y="260838"/>
                    <a:pt x="111369" y="0"/>
                    <a:pt x="222738" y="5861"/>
                  </a:cubicBezTo>
                  <a:cubicBezTo>
                    <a:pt x="334107" y="11722"/>
                    <a:pt x="543169" y="550984"/>
                    <a:pt x="668215" y="556845"/>
                  </a:cubicBezTo>
                  <a:cubicBezTo>
                    <a:pt x="793261" y="562706"/>
                    <a:pt x="855784" y="41030"/>
                    <a:pt x="973015" y="41030"/>
                  </a:cubicBezTo>
                  <a:cubicBezTo>
                    <a:pt x="1090246" y="41030"/>
                    <a:pt x="1256323" y="558799"/>
                    <a:pt x="1371600" y="556845"/>
                  </a:cubicBezTo>
                  <a:cubicBezTo>
                    <a:pt x="1486877" y="554891"/>
                    <a:pt x="1551354" y="27353"/>
                    <a:pt x="1664677" y="29307"/>
                  </a:cubicBezTo>
                  <a:cubicBezTo>
                    <a:pt x="1778000" y="31261"/>
                    <a:pt x="1940169" y="568568"/>
                    <a:pt x="2051538" y="568568"/>
                  </a:cubicBezTo>
                  <a:cubicBezTo>
                    <a:pt x="2162907" y="568568"/>
                    <a:pt x="2217615" y="39076"/>
                    <a:pt x="2332892" y="29307"/>
                  </a:cubicBezTo>
                  <a:cubicBezTo>
                    <a:pt x="2448169" y="19538"/>
                    <a:pt x="2620108" y="511907"/>
                    <a:pt x="2743200" y="509953"/>
                  </a:cubicBezTo>
                  <a:cubicBezTo>
                    <a:pt x="2866292" y="507999"/>
                    <a:pt x="2956169" y="15630"/>
                    <a:pt x="3071446" y="17584"/>
                  </a:cubicBezTo>
                  <a:cubicBezTo>
                    <a:pt x="3186723" y="19538"/>
                    <a:pt x="3325447" y="519722"/>
                    <a:pt x="3434862" y="521676"/>
                  </a:cubicBezTo>
                  <a:cubicBezTo>
                    <a:pt x="3544277" y="523630"/>
                    <a:pt x="3614615" y="25399"/>
                    <a:pt x="3727938" y="29307"/>
                  </a:cubicBezTo>
                  <a:cubicBezTo>
                    <a:pt x="3841261" y="33215"/>
                    <a:pt x="4011246" y="547076"/>
                    <a:pt x="4114800" y="545122"/>
                  </a:cubicBezTo>
                  <a:cubicBezTo>
                    <a:pt x="4218354" y="543168"/>
                    <a:pt x="4233985" y="11723"/>
                    <a:pt x="4349262" y="17584"/>
                  </a:cubicBezTo>
                  <a:cubicBezTo>
                    <a:pt x="4464539" y="23445"/>
                    <a:pt x="4741985" y="502137"/>
                    <a:pt x="4806462" y="580291"/>
                  </a:cubicBezTo>
                  <a:cubicBezTo>
                    <a:pt x="4870939" y="658445"/>
                    <a:pt x="4736123" y="486507"/>
                    <a:pt x="4736123" y="486507"/>
                  </a:cubicBezTo>
                  <a:lnTo>
                    <a:pt x="4736123" y="486507"/>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064" name="TextBox 62"/>
            <p:cNvSpPr txBox="1">
              <a:spLocks noChangeArrowheads="1"/>
            </p:cNvSpPr>
            <p:nvPr/>
          </p:nvSpPr>
          <p:spPr bwMode="auto">
            <a:xfrm>
              <a:off x="5527431" y="2801760"/>
              <a:ext cx="914400" cy="338554"/>
            </a:xfrm>
            <a:prstGeom prst="rect">
              <a:avLst/>
            </a:prstGeom>
            <a:noFill/>
            <a:ln w="9525">
              <a:noFill/>
              <a:miter lim="800000"/>
              <a:headEnd/>
              <a:tailEnd/>
            </a:ln>
          </p:spPr>
          <p:txBody>
            <a:bodyPr>
              <a:prstTxWarp prst="textNoShape">
                <a:avLst/>
              </a:prstTxWarp>
              <a:spAutoFit/>
            </a:bodyPr>
            <a:lstStyle/>
            <a:p>
              <a:pPr algn="ctr"/>
              <a:r>
                <a:rPr lang="en-US" sz="1600"/>
                <a:t>t = 0</a:t>
              </a:r>
            </a:p>
          </p:txBody>
        </p:sp>
        <p:sp>
          <p:nvSpPr>
            <p:cNvPr id="42065" name="TextBox 63"/>
            <p:cNvSpPr txBox="1">
              <a:spLocks noChangeArrowheads="1"/>
            </p:cNvSpPr>
            <p:nvPr/>
          </p:nvSpPr>
          <p:spPr bwMode="auto">
            <a:xfrm>
              <a:off x="52578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-1</a:t>
              </a:r>
              <a:endParaRPr lang="en-US" sz="1600"/>
            </a:p>
          </p:txBody>
        </p:sp>
        <p:sp>
          <p:nvSpPr>
            <p:cNvPr id="42066" name="TextBox 64"/>
            <p:cNvSpPr txBox="1">
              <a:spLocks noChangeArrowheads="1"/>
            </p:cNvSpPr>
            <p:nvPr/>
          </p:nvSpPr>
          <p:spPr bwMode="auto">
            <a:xfrm>
              <a:off x="45720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-2</a:t>
              </a:r>
              <a:endParaRPr lang="en-US" sz="1600"/>
            </a:p>
          </p:txBody>
        </p:sp>
        <p:sp>
          <p:nvSpPr>
            <p:cNvPr id="42067" name="TextBox 65"/>
            <p:cNvSpPr txBox="1">
              <a:spLocks noChangeArrowheads="1"/>
            </p:cNvSpPr>
            <p:nvPr/>
          </p:nvSpPr>
          <p:spPr bwMode="auto">
            <a:xfrm>
              <a:off x="18288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-6</a:t>
              </a:r>
              <a:endParaRPr lang="en-US" sz="1600"/>
            </a:p>
          </p:txBody>
        </p:sp>
        <p:sp>
          <p:nvSpPr>
            <p:cNvPr id="42068" name="TextBox 66"/>
            <p:cNvSpPr txBox="1">
              <a:spLocks noChangeArrowheads="1"/>
            </p:cNvSpPr>
            <p:nvPr/>
          </p:nvSpPr>
          <p:spPr bwMode="auto">
            <a:xfrm>
              <a:off x="25146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-5</a:t>
              </a:r>
              <a:endParaRPr lang="en-US" sz="1600"/>
            </a:p>
          </p:txBody>
        </p:sp>
        <p:sp>
          <p:nvSpPr>
            <p:cNvPr id="42069" name="TextBox 67"/>
            <p:cNvSpPr txBox="1">
              <a:spLocks noChangeArrowheads="1"/>
            </p:cNvSpPr>
            <p:nvPr/>
          </p:nvSpPr>
          <p:spPr bwMode="auto">
            <a:xfrm>
              <a:off x="32004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-4</a:t>
              </a:r>
              <a:endParaRPr lang="en-US" sz="1600"/>
            </a:p>
          </p:txBody>
        </p:sp>
        <p:sp>
          <p:nvSpPr>
            <p:cNvPr id="42070" name="TextBox 68"/>
            <p:cNvSpPr txBox="1">
              <a:spLocks noChangeArrowheads="1"/>
            </p:cNvSpPr>
            <p:nvPr/>
          </p:nvSpPr>
          <p:spPr bwMode="auto">
            <a:xfrm>
              <a:off x="38862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-3</a:t>
              </a:r>
              <a:endParaRPr lang="en-US" sz="1600"/>
            </a:p>
          </p:txBody>
        </p:sp>
        <p:sp>
          <p:nvSpPr>
            <p:cNvPr id="42071" name="TextBox 69"/>
            <p:cNvSpPr txBox="1">
              <a:spLocks noChangeArrowheads="1"/>
            </p:cNvSpPr>
            <p:nvPr/>
          </p:nvSpPr>
          <p:spPr bwMode="auto">
            <a:xfrm>
              <a:off x="11430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-7</a:t>
              </a:r>
              <a:endParaRPr lang="en-US" sz="1600"/>
            </a:p>
          </p:txBody>
        </p:sp>
        <p:sp>
          <p:nvSpPr>
            <p:cNvPr id="42072" name="TextBox 71"/>
            <p:cNvSpPr txBox="1">
              <a:spLocks noChangeArrowheads="1"/>
            </p:cNvSpPr>
            <p:nvPr/>
          </p:nvSpPr>
          <p:spPr bwMode="auto">
            <a:xfrm>
              <a:off x="1143000" y="1600200"/>
              <a:ext cx="685800" cy="307777"/>
            </a:xfrm>
            <a:prstGeom prst="rect">
              <a:avLst/>
            </a:prstGeom>
            <a:noFill/>
            <a:ln w="9525">
              <a:noFill/>
              <a:miter lim="800000"/>
              <a:headEnd/>
              <a:tailEnd/>
            </a:ln>
          </p:spPr>
          <p:txBody>
            <a:bodyPr>
              <a:prstTxWarp prst="textNoShape">
                <a:avLst/>
              </a:prstTxWarp>
              <a:spAutoFit/>
            </a:bodyPr>
            <a:lstStyle/>
            <a:p>
              <a:r>
                <a:rPr lang="en-US" sz="1400" b="1">
                  <a:solidFill>
                    <a:srgbClr val="FF0000"/>
                  </a:solidFill>
                </a:rPr>
                <a:t>OBS</a:t>
              </a:r>
            </a:p>
          </p:txBody>
        </p:sp>
        <p:sp>
          <p:nvSpPr>
            <p:cNvPr id="42073" name="TextBox 72"/>
            <p:cNvSpPr txBox="1">
              <a:spLocks noChangeArrowheads="1"/>
            </p:cNvSpPr>
            <p:nvPr/>
          </p:nvSpPr>
          <p:spPr bwMode="auto">
            <a:xfrm>
              <a:off x="1143000" y="457200"/>
              <a:ext cx="685800" cy="307777"/>
            </a:xfrm>
            <a:prstGeom prst="rect">
              <a:avLst/>
            </a:prstGeom>
            <a:noFill/>
            <a:ln w="9525">
              <a:noFill/>
              <a:miter lim="800000"/>
              <a:headEnd/>
              <a:tailEnd/>
            </a:ln>
          </p:spPr>
          <p:txBody>
            <a:bodyPr>
              <a:prstTxWarp prst="textNoShape">
                <a:avLst/>
              </a:prstTxWarp>
              <a:spAutoFit/>
            </a:bodyPr>
            <a:lstStyle/>
            <a:p>
              <a:r>
                <a:rPr lang="en-US" sz="1400" b="1"/>
                <a:t>PRED</a:t>
              </a:r>
            </a:p>
          </p:txBody>
        </p:sp>
      </p:grpSp>
      <p:cxnSp>
        <p:nvCxnSpPr>
          <p:cNvPr id="58" name="Straight Arrow Connector 57"/>
          <p:cNvCxnSpPr/>
          <p:nvPr/>
        </p:nvCxnSpPr>
        <p:spPr bwMode="auto">
          <a:xfrm rot="5400000">
            <a:off x="5553869" y="1393032"/>
            <a:ext cx="522287" cy="0"/>
          </a:xfrm>
          <a:prstGeom prst="straightConnector1">
            <a:avLst/>
          </a:prstGeom>
          <a:ln w="2540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 name="Group 70"/>
          <p:cNvGrpSpPr>
            <a:grpSpLocks/>
          </p:cNvGrpSpPr>
          <p:nvPr/>
        </p:nvGrpSpPr>
        <p:grpSpPr bwMode="auto">
          <a:xfrm>
            <a:off x="838200" y="1219200"/>
            <a:ext cx="4179888" cy="1208088"/>
            <a:chOff x="1371601" y="762002"/>
            <a:chExt cx="4179280" cy="1207475"/>
          </a:xfrm>
        </p:grpSpPr>
        <p:cxnSp>
          <p:nvCxnSpPr>
            <p:cNvPr id="36" name="Straight Arrow Connector 35"/>
            <p:cNvCxnSpPr/>
            <p:nvPr/>
          </p:nvCxnSpPr>
          <p:spPr>
            <a:xfrm rot="16200000" flipH="1">
              <a:off x="2581977" y="1703705"/>
              <a:ext cx="456968" cy="4761"/>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339850" y="1758447"/>
              <a:ext cx="422061" cy="0"/>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4663676" y="1696562"/>
              <a:ext cx="433168" cy="17459"/>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6200000" flipH="1">
              <a:off x="3985914" y="1706083"/>
              <a:ext cx="445862" cy="11111"/>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6200000" flipH="1">
              <a:off x="2895592" y="1342730"/>
              <a:ext cx="1172568" cy="11111"/>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6200000" flipH="1">
              <a:off x="838473" y="1371292"/>
              <a:ext cx="1072605" cy="6349"/>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1899455" y="1705292"/>
              <a:ext cx="480768" cy="0"/>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62" name="Freeform 161"/>
          <p:cNvSpPr/>
          <p:nvPr/>
        </p:nvSpPr>
        <p:spPr>
          <a:xfrm>
            <a:off x="5427663" y="2295525"/>
            <a:ext cx="855662" cy="658813"/>
          </a:xfrm>
          <a:custGeom>
            <a:avLst/>
            <a:gdLst>
              <a:gd name="connsiteX0" fmla="*/ 0 w 855784"/>
              <a:gd name="connsiteY0" fmla="*/ 658446 h 658446"/>
              <a:gd name="connsiteX1" fmla="*/ 269630 w 855784"/>
              <a:gd name="connsiteY1" fmla="*/ 13677 h 658446"/>
              <a:gd name="connsiteX2" fmla="*/ 609600 w 855784"/>
              <a:gd name="connsiteY2" fmla="*/ 576384 h 658446"/>
              <a:gd name="connsiteX3" fmla="*/ 820615 w 855784"/>
              <a:gd name="connsiteY3" fmla="*/ 447431 h 658446"/>
              <a:gd name="connsiteX4" fmla="*/ 820615 w 855784"/>
              <a:gd name="connsiteY4" fmla="*/ 435707 h 65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784" h="658446">
                <a:moveTo>
                  <a:pt x="0" y="658446"/>
                </a:moveTo>
                <a:cubicBezTo>
                  <a:pt x="84015" y="342900"/>
                  <a:pt x="168030" y="27354"/>
                  <a:pt x="269630" y="13677"/>
                </a:cubicBezTo>
                <a:cubicBezTo>
                  <a:pt x="371230" y="0"/>
                  <a:pt x="517769" y="504092"/>
                  <a:pt x="609600" y="576384"/>
                </a:cubicBezTo>
                <a:cubicBezTo>
                  <a:pt x="701431" y="648676"/>
                  <a:pt x="785446" y="470877"/>
                  <a:pt x="820615" y="447431"/>
                </a:cubicBezTo>
                <a:cubicBezTo>
                  <a:pt x="855784" y="423985"/>
                  <a:pt x="838199" y="429846"/>
                  <a:pt x="820615" y="435707"/>
                </a:cubicBezTo>
              </a:path>
            </a:pathLst>
          </a:cu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991" name="TextBox 94"/>
          <p:cNvSpPr txBox="1">
            <a:spLocks noChangeArrowheads="1"/>
          </p:cNvSpPr>
          <p:nvPr/>
        </p:nvSpPr>
        <p:spPr bwMode="auto">
          <a:xfrm>
            <a:off x="6553200" y="1447800"/>
            <a:ext cx="1981200" cy="1200150"/>
          </a:xfrm>
          <a:prstGeom prst="rect">
            <a:avLst/>
          </a:prstGeom>
          <a:noFill/>
          <a:ln w="9525">
            <a:noFill/>
            <a:miter lim="800000"/>
            <a:headEnd/>
            <a:tailEnd/>
          </a:ln>
        </p:spPr>
        <p:txBody>
          <a:bodyPr>
            <a:prstTxWarp prst="textNoShape">
              <a:avLst/>
            </a:prstTxWarp>
            <a:spAutoFit/>
          </a:bodyPr>
          <a:lstStyle/>
          <a:p>
            <a:r>
              <a:rPr lang="en-US" b="1" dirty="0">
                <a:solidFill>
                  <a:srgbClr val="FF0000"/>
                </a:solidFill>
                <a:latin typeface="Calibri"/>
                <a:cs typeface="Calibri"/>
              </a:rPr>
              <a:t>Standard </a:t>
            </a:r>
            <a:r>
              <a:rPr lang="en-US" b="1" dirty="0" smtClean="0">
                <a:solidFill>
                  <a:srgbClr val="FF0000"/>
                </a:solidFill>
                <a:latin typeface="Calibri"/>
                <a:cs typeface="Calibri"/>
              </a:rPr>
              <a:t>Kalman-type filter</a:t>
            </a:r>
            <a:endParaRPr lang="en-US" b="1" dirty="0">
              <a:solidFill>
                <a:srgbClr val="FF0000"/>
              </a:solidFill>
              <a:latin typeface="Calibri"/>
              <a:cs typeface="Calibri"/>
            </a:endParaRPr>
          </a:p>
        </p:txBody>
      </p:sp>
      <p:sp>
        <p:nvSpPr>
          <p:cNvPr id="96" name="TextBox 95"/>
          <p:cNvSpPr txBox="1">
            <a:spLocks noChangeArrowheads="1"/>
          </p:cNvSpPr>
          <p:nvPr/>
        </p:nvSpPr>
        <p:spPr bwMode="auto">
          <a:xfrm>
            <a:off x="6553200" y="3962400"/>
            <a:ext cx="1400175" cy="1569660"/>
          </a:xfrm>
          <a:prstGeom prst="rect">
            <a:avLst/>
          </a:prstGeom>
          <a:noFill/>
          <a:ln w="9525">
            <a:noFill/>
            <a:miter lim="800000"/>
            <a:headEnd/>
            <a:tailEnd/>
          </a:ln>
        </p:spPr>
        <p:txBody>
          <a:bodyPr>
            <a:prstTxWarp prst="textNoShape">
              <a:avLst/>
            </a:prstTxWarp>
            <a:spAutoFit/>
          </a:bodyPr>
          <a:lstStyle/>
          <a:p>
            <a:r>
              <a:rPr lang="en-US" b="1" dirty="0">
                <a:solidFill>
                  <a:srgbClr val="FF0000"/>
                </a:solidFill>
                <a:latin typeface="Calibri"/>
                <a:cs typeface="Calibri"/>
              </a:rPr>
              <a:t>Analog </a:t>
            </a:r>
          </a:p>
          <a:p>
            <a:r>
              <a:rPr lang="en-US" b="1" dirty="0" smtClean="0">
                <a:solidFill>
                  <a:srgbClr val="FF0000"/>
                </a:solidFill>
                <a:latin typeface="Calibri"/>
                <a:cs typeface="Calibri"/>
              </a:rPr>
              <a:t>Kalman-type filter</a:t>
            </a:r>
            <a:endParaRPr lang="en-US" b="1" dirty="0">
              <a:solidFill>
                <a:srgbClr val="FF0000"/>
              </a:solidFill>
              <a:latin typeface="Calibri"/>
              <a:cs typeface="Calibri"/>
            </a:endParaRPr>
          </a:p>
        </p:txBody>
      </p:sp>
      <p:grpSp>
        <p:nvGrpSpPr>
          <p:cNvPr id="4" name="Group 118"/>
          <p:cNvGrpSpPr>
            <a:grpSpLocks/>
          </p:cNvGrpSpPr>
          <p:nvPr/>
        </p:nvGrpSpPr>
        <p:grpSpPr bwMode="auto">
          <a:xfrm>
            <a:off x="533400" y="3733800"/>
            <a:ext cx="6354763" cy="2519363"/>
            <a:chOff x="1095375" y="4079875"/>
            <a:chExt cx="6354763" cy="2518748"/>
          </a:xfrm>
        </p:grpSpPr>
        <p:grpSp>
          <p:nvGrpSpPr>
            <p:cNvPr id="5" name="Group 98"/>
            <p:cNvGrpSpPr>
              <a:grpSpLocks/>
            </p:cNvGrpSpPr>
            <p:nvPr/>
          </p:nvGrpSpPr>
          <p:grpSpPr bwMode="auto">
            <a:xfrm>
              <a:off x="1095375" y="4079875"/>
              <a:ext cx="6354763" cy="2518748"/>
              <a:chOff x="1095375" y="4308475"/>
              <a:chExt cx="6354763" cy="2518748"/>
            </a:xfrm>
          </p:grpSpPr>
          <p:grpSp>
            <p:nvGrpSpPr>
              <p:cNvPr id="6" name="Group 97"/>
              <p:cNvGrpSpPr>
                <a:grpSpLocks/>
              </p:cNvGrpSpPr>
              <p:nvPr/>
            </p:nvGrpSpPr>
            <p:grpSpPr bwMode="auto">
              <a:xfrm>
                <a:off x="1095375" y="4308475"/>
                <a:ext cx="6354763" cy="2186249"/>
                <a:chOff x="1095375" y="4308475"/>
                <a:chExt cx="6354763" cy="2186249"/>
              </a:xfrm>
            </p:grpSpPr>
            <p:cxnSp>
              <p:nvCxnSpPr>
                <p:cNvPr id="86" name="Straight Connector 85"/>
                <p:cNvCxnSpPr/>
                <p:nvPr/>
              </p:nvCxnSpPr>
              <p:spPr bwMode="auto">
                <a:xfrm rot="5400000">
                  <a:off x="4876267" y="5394854"/>
                  <a:ext cx="2134667" cy="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bwMode="auto">
                <a:xfrm rot="5400000">
                  <a:off x="41904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rot="5400000">
                  <a:off x="35046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bwMode="auto">
                <a:xfrm rot="5400000">
                  <a:off x="28188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bwMode="auto">
                <a:xfrm rot="5400000">
                  <a:off x="21330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bwMode="auto">
                <a:xfrm rot="5400000">
                  <a:off x="14472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bwMode="auto">
                <a:xfrm rot="5400000">
                  <a:off x="7614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bwMode="auto">
                <a:xfrm>
                  <a:off x="1143000" y="4308475"/>
                  <a:ext cx="5662613" cy="1718843"/>
                </a:xfrm>
                <a:custGeom>
                  <a:avLst/>
                  <a:gdLst>
                    <a:gd name="connsiteX0" fmla="*/ 0 w 5662246"/>
                    <a:gd name="connsiteY0" fmla="*/ 1502508 h 1717431"/>
                    <a:gd name="connsiteX1" fmla="*/ 257908 w 5662246"/>
                    <a:gd name="connsiteY1" fmla="*/ 154354 h 1717431"/>
                    <a:gd name="connsiteX2" fmla="*/ 703385 w 5662246"/>
                    <a:gd name="connsiteY2" fmla="*/ 1467339 h 1717431"/>
                    <a:gd name="connsiteX3" fmla="*/ 996462 w 5662246"/>
                    <a:gd name="connsiteY3" fmla="*/ 799124 h 1717431"/>
                    <a:gd name="connsiteX4" fmla="*/ 1371600 w 5662246"/>
                    <a:gd name="connsiteY4" fmla="*/ 1490785 h 1717431"/>
                    <a:gd name="connsiteX5" fmla="*/ 1664677 w 5662246"/>
                    <a:gd name="connsiteY5" fmla="*/ 799124 h 1717431"/>
                    <a:gd name="connsiteX6" fmla="*/ 2051538 w 5662246"/>
                    <a:gd name="connsiteY6" fmla="*/ 1479062 h 1717431"/>
                    <a:gd name="connsiteX7" fmla="*/ 2332892 w 5662246"/>
                    <a:gd name="connsiteY7" fmla="*/ 84016 h 1717431"/>
                    <a:gd name="connsiteX8" fmla="*/ 2743200 w 5662246"/>
                    <a:gd name="connsiteY8" fmla="*/ 1479062 h 1717431"/>
                    <a:gd name="connsiteX9" fmla="*/ 3059723 w 5662246"/>
                    <a:gd name="connsiteY9" fmla="*/ 822570 h 1717431"/>
                    <a:gd name="connsiteX10" fmla="*/ 3423138 w 5662246"/>
                    <a:gd name="connsiteY10" fmla="*/ 1502508 h 1717431"/>
                    <a:gd name="connsiteX11" fmla="*/ 3739662 w 5662246"/>
                    <a:gd name="connsiteY11" fmla="*/ 810847 h 1717431"/>
                    <a:gd name="connsiteX12" fmla="*/ 4103077 w 5662246"/>
                    <a:gd name="connsiteY12" fmla="*/ 1525954 h 1717431"/>
                    <a:gd name="connsiteX13" fmla="*/ 4349262 w 5662246"/>
                    <a:gd name="connsiteY13" fmla="*/ 846016 h 1717431"/>
                    <a:gd name="connsiteX14" fmla="*/ 4806462 w 5662246"/>
                    <a:gd name="connsiteY14" fmla="*/ 1514231 h 1717431"/>
                    <a:gd name="connsiteX15" fmla="*/ 5205046 w 5662246"/>
                    <a:gd name="connsiteY15" fmla="*/ 1954 h 1717431"/>
                    <a:gd name="connsiteX16" fmla="*/ 5404338 w 5662246"/>
                    <a:gd name="connsiteY16" fmla="*/ 1502508 h 1717431"/>
                    <a:gd name="connsiteX17" fmla="*/ 5662246 w 5662246"/>
                    <a:gd name="connsiteY17" fmla="*/ 1291493 h 1717431"/>
                    <a:gd name="connsiteX18" fmla="*/ 5662246 w 5662246"/>
                    <a:gd name="connsiteY18" fmla="*/ 1291493 h 171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62246" h="1717431">
                      <a:moveTo>
                        <a:pt x="0" y="1502508"/>
                      </a:moveTo>
                      <a:cubicBezTo>
                        <a:pt x="70338" y="831361"/>
                        <a:pt x="140677" y="160215"/>
                        <a:pt x="257908" y="154354"/>
                      </a:cubicBezTo>
                      <a:cubicBezTo>
                        <a:pt x="375139" y="148493"/>
                        <a:pt x="580293" y="1359877"/>
                        <a:pt x="703385" y="1467339"/>
                      </a:cubicBezTo>
                      <a:cubicBezTo>
                        <a:pt x="826477" y="1574801"/>
                        <a:pt x="885093" y="795216"/>
                        <a:pt x="996462" y="799124"/>
                      </a:cubicBezTo>
                      <a:cubicBezTo>
                        <a:pt x="1107831" y="803032"/>
                        <a:pt x="1260231" y="1490785"/>
                        <a:pt x="1371600" y="1490785"/>
                      </a:cubicBezTo>
                      <a:cubicBezTo>
                        <a:pt x="1482969" y="1490785"/>
                        <a:pt x="1551354" y="801078"/>
                        <a:pt x="1664677" y="799124"/>
                      </a:cubicBezTo>
                      <a:cubicBezTo>
                        <a:pt x="1778000" y="797170"/>
                        <a:pt x="1940169" y="1598247"/>
                        <a:pt x="2051538" y="1479062"/>
                      </a:cubicBezTo>
                      <a:cubicBezTo>
                        <a:pt x="2162907" y="1359877"/>
                        <a:pt x="2217615" y="84016"/>
                        <a:pt x="2332892" y="84016"/>
                      </a:cubicBezTo>
                      <a:cubicBezTo>
                        <a:pt x="2448169" y="84016"/>
                        <a:pt x="2622062" y="1355970"/>
                        <a:pt x="2743200" y="1479062"/>
                      </a:cubicBezTo>
                      <a:cubicBezTo>
                        <a:pt x="2864338" y="1602154"/>
                        <a:pt x="2946400" y="818662"/>
                        <a:pt x="3059723" y="822570"/>
                      </a:cubicBezTo>
                      <a:cubicBezTo>
                        <a:pt x="3173046" y="826478"/>
                        <a:pt x="3309815" y="1504462"/>
                        <a:pt x="3423138" y="1502508"/>
                      </a:cubicBezTo>
                      <a:cubicBezTo>
                        <a:pt x="3536461" y="1500554"/>
                        <a:pt x="3626339" y="806939"/>
                        <a:pt x="3739662" y="810847"/>
                      </a:cubicBezTo>
                      <a:cubicBezTo>
                        <a:pt x="3852985" y="814755"/>
                        <a:pt x="4001477" y="1520092"/>
                        <a:pt x="4103077" y="1525954"/>
                      </a:cubicBezTo>
                      <a:cubicBezTo>
                        <a:pt x="4204677" y="1531816"/>
                        <a:pt x="4232031" y="847970"/>
                        <a:pt x="4349262" y="846016"/>
                      </a:cubicBezTo>
                      <a:cubicBezTo>
                        <a:pt x="4466493" y="844062"/>
                        <a:pt x="4663831" y="1654908"/>
                        <a:pt x="4806462" y="1514231"/>
                      </a:cubicBezTo>
                      <a:cubicBezTo>
                        <a:pt x="4949093" y="1373554"/>
                        <a:pt x="5105400" y="3908"/>
                        <a:pt x="5205046" y="1954"/>
                      </a:cubicBezTo>
                      <a:cubicBezTo>
                        <a:pt x="5304692" y="0"/>
                        <a:pt x="5328138" y="1287585"/>
                        <a:pt x="5404338" y="1502508"/>
                      </a:cubicBezTo>
                      <a:cubicBezTo>
                        <a:pt x="5480538" y="1717431"/>
                        <a:pt x="5662246" y="1291493"/>
                        <a:pt x="5662246" y="1291493"/>
                      </a:cubicBezTo>
                      <a:lnTo>
                        <a:pt x="5662246" y="129149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4" name="Freeform 93"/>
                <p:cNvSpPr/>
                <p:nvPr/>
              </p:nvSpPr>
              <p:spPr bwMode="auto">
                <a:xfrm>
                  <a:off x="1143000" y="5546423"/>
                  <a:ext cx="4870450" cy="660239"/>
                </a:xfrm>
                <a:custGeom>
                  <a:avLst/>
                  <a:gdLst>
                    <a:gd name="connsiteX0" fmla="*/ 0 w 4870939"/>
                    <a:gd name="connsiteY0" fmla="*/ 521676 h 658445"/>
                    <a:gd name="connsiteX1" fmla="*/ 222738 w 4870939"/>
                    <a:gd name="connsiteY1" fmla="*/ 5861 h 658445"/>
                    <a:gd name="connsiteX2" fmla="*/ 668215 w 4870939"/>
                    <a:gd name="connsiteY2" fmla="*/ 556845 h 658445"/>
                    <a:gd name="connsiteX3" fmla="*/ 973015 w 4870939"/>
                    <a:gd name="connsiteY3" fmla="*/ 41030 h 658445"/>
                    <a:gd name="connsiteX4" fmla="*/ 1371600 w 4870939"/>
                    <a:gd name="connsiteY4" fmla="*/ 556845 h 658445"/>
                    <a:gd name="connsiteX5" fmla="*/ 1664677 w 4870939"/>
                    <a:gd name="connsiteY5" fmla="*/ 29307 h 658445"/>
                    <a:gd name="connsiteX6" fmla="*/ 2051538 w 4870939"/>
                    <a:gd name="connsiteY6" fmla="*/ 568568 h 658445"/>
                    <a:gd name="connsiteX7" fmla="*/ 2332892 w 4870939"/>
                    <a:gd name="connsiteY7" fmla="*/ 29307 h 658445"/>
                    <a:gd name="connsiteX8" fmla="*/ 2743200 w 4870939"/>
                    <a:gd name="connsiteY8" fmla="*/ 509953 h 658445"/>
                    <a:gd name="connsiteX9" fmla="*/ 3071446 w 4870939"/>
                    <a:gd name="connsiteY9" fmla="*/ 17584 h 658445"/>
                    <a:gd name="connsiteX10" fmla="*/ 3434862 w 4870939"/>
                    <a:gd name="connsiteY10" fmla="*/ 521676 h 658445"/>
                    <a:gd name="connsiteX11" fmla="*/ 3727938 w 4870939"/>
                    <a:gd name="connsiteY11" fmla="*/ 29307 h 658445"/>
                    <a:gd name="connsiteX12" fmla="*/ 4114800 w 4870939"/>
                    <a:gd name="connsiteY12" fmla="*/ 545122 h 658445"/>
                    <a:gd name="connsiteX13" fmla="*/ 4349262 w 4870939"/>
                    <a:gd name="connsiteY13" fmla="*/ 17584 h 658445"/>
                    <a:gd name="connsiteX14" fmla="*/ 4806462 w 4870939"/>
                    <a:gd name="connsiteY14" fmla="*/ 580291 h 658445"/>
                    <a:gd name="connsiteX15" fmla="*/ 4736123 w 4870939"/>
                    <a:gd name="connsiteY15" fmla="*/ 486507 h 658445"/>
                    <a:gd name="connsiteX16" fmla="*/ 4736123 w 4870939"/>
                    <a:gd name="connsiteY16" fmla="*/ 486507 h 65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0939" h="658445">
                      <a:moveTo>
                        <a:pt x="0" y="521676"/>
                      </a:moveTo>
                      <a:cubicBezTo>
                        <a:pt x="55684" y="260838"/>
                        <a:pt x="111369" y="0"/>
                        <a:pt x="222738" y="5861"/>
                      </a:cubicBezTo>
                      <a:cubicBezTo>
                        <a:pt x="334107" y="11722"/>
                        <a:pt x="543169" y="550984"/>
                        <a:pt x="668215" y="556845"/>
                      </a:cubicBezTo>
                      <a:cubicBezTo>
                        <a:pt x="793261" y="562706"/>
                        <a:pt x="855784" y="41030"/>
                        <a:pt x="973015" y="41030"/>
                      </a:cubicBezTo>
                      <a:cubicBezTo>
                        <a:pt x="1090246" y="41030"/>
                        <a:pt x="1256323" y="558799"/>
                        <a:pt x="1371600" y="556845"/>
                      </a:cubicBezTo>
                      <a:cubicBezTo>
                        <a:pt x="1486877" y="554891"/>
                        <a:pt x="1551354" y="27353"/>
                        <a:pt x="1664677" y="29307"/>
                      </a:cubicBezTo>
                      <a:cubicBezTo>
                        <a:pt x="1778000" y="31261"/>
                        <a:pt x="1940169" y="568568"/>
                        <a:pt x="2051538" y="568568"/>
                      </a:cubicBezTo>
                      <a:cubicBezTo>
                        <a:pt x="2162907" y="568568"/>
                        <a:pt x="2217615" y="39076"/>
                        <a:pt x="2332892" y="29307"/>
                      </a:cubicBezTo>
                      <a:cubicBezTo>
                        <a:pt x="2448169" y="19538"/>
                        <a:pt x="2620108" y="511907"/>
                        <a:pt x="2743200" y="509953"/>
                      </a:cubicBezTo>
                      <a:cubicBezTo>
                        <a:pt x="2866292" y="507999"/>
                        <a:pt x="2956169" y="15630"/>
                        <a:pt x="3071446" y="17584"/>
                      </a:cubicBezTo>
                      <a:cubicBezTo>
                        <a:pt x="3186723" y="19538"/>
                        <a:pt x="3325447" y="519722"/>
                        <a:pt x="3434862" y="521676"/>
                      </a:cubicBezTo>
                      <a:cubicBezTo>
                        <a:pt x="3544277" y="523630"/>
                        <a:pt x="3614615" y="25399"/>
                        <a:pt x="3727938" y="29307"/>
                      </a:cubicBezTo>
                      <a:cubicBezTo>
                        <a:pt x="3841261" y="33215"/>
                        <a:pt x="4011246" y="547076"/>
                        <a:pt x="4114800" y="545122"/>
                      </a:cubicBezTo>
                      <a:cubicBezTo>
                        <a:pt x="4218354" y="543168"/>
                        <a:pt x="4233985" y="11723"/>
                        <a:pt x="4349262" y="17584"/>
                      </a:cubicBezTo>
                      <a:cubicBezTo>
                        <a:pt x="4464539" y="23445"/>
                        <a:pt x="4741985" y="502137"/>
                        <a:pt x="4806462" y="580291"/>
                      </a:cubicBezTo>
                      <a:cubicBezTo>
                        <a:pt x="4870939" y="658445"/>
                        <a:pt x="4736123" y="486507"/>
                        <a:pt x="4736123" y="486507"/>
                      </a:cubicBezTo>
                      <a:lnTo>
                        <a:pt x="4736123" y="486507"/>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011" name="TextBox 95"/>
                <p:cNvSpPr txBox="1">
                  <a:spLocks noChangeArrowheads="1"/>
                </p:cNvSpPr>
                <p:nvPr/>
              </p:nvSpPr>
              <p:spPr bwMode="auto">
                <a:xfrm>
                  <a:off x="5257627"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-4</a:t>
                  </a:r>
                  <a:endParaRPr lang="en-US" sz="1600"/>
                </a:p>
              </p:txBody>
            </p:sp>
            <p:sp>
              <p:nvSpPr>
                <p:cNvPr id="42012" name="TextBox 96"/>
                <p:cNvSpPr txBox="1">
                  <a:spLocks noChangeArrowheads="1"/>
                </p:cNvSpPr>
                <p:nvPr/>
              </p:nvSpPr>
              <p:spPr bwMode="auto">
                <a:xfrm>
                  <a:off x="4571734"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-7</a:t>
                  </a:r>
                  <a:endParaRPr lang="en-US" sz="1600"/>
                </a:p>
              </p:txBody>
            </p:sp>
            <p:sp>
              <p:nvSpPr>
                <p:cNvPr id="42013" name="TextBox 97"/>
                <p:cNvSpPr txBox="1">
                  <a:spLocks noChangeArrowheads="1"/>
                </p:cNvSpPr>
                <p:nvPr/>
              </p:nvSpPr>
              <p:spPr bwMode="auto">
                <a:xfrm>
                  <a:off x="1828164"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-5</a:t>
                  </a:r>
                  <a:endParaRPr lang="en-US" sz="1600"/>
                </a:p>
              </p:txBody>
            </p:sp>
            <p:sp>
              <p:nvSpPr>
                <p:cNvPr id="42014" name="TextBox 98"/>
                <p:cNvSpPr txBox="1">
                  <a:spLocks noChangeArrowheads="1"/>
                </p:cNvSpPr>
                <p:nvPr/>
              </p:nvSpPr>
              <p:spPr bwMode="auto">
                <a:xfrm>
                  <a:off x="2514057"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-3</a:t>
                  </a:r>
                  <a:endParaRPr lang="en-US" sz="1600"/>
                </a:p>
              </p:txBody>
            </p:sp>
            <p:sp>
              <p:nvSpPr>
                <p:cNvPr id="42015" name="TextBox 99"/>
                <p:cNvSpPr txBox="1">
                  <a:spLocks noChangeArrowheads="1"/>
                </p:cNvSpPr>
                <p:nvPr/>
              </p:nvSpPr>
              <p:spPr bwMode="auto">
                <a:xfrm>
                  <a:off x="3199949"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-2</a:t>
                  </a:r>
                  <a:endParaRPr lang="en-US" sz="1600"/>
                </a:p>
              </p:txBody>
            </p:sp>
            <p:sp>
              <p:nvSpPr>
                <p:cNvPr id="42016" name="TextBox 100"/>
                <p:cNvSpPr txBox="1">
                  <a:spLocks noChangeArrowheads="1"/>
                </p:cNvSpPr>
                <p:nvPr/>
              </p:nvSpPr>
              <p:spPr bwMode="auto">
                <a:xfrm>
                  <a:off x="3885842"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-1</a:t>
                  </a:r>
                  <a:endParaRPr lang="en-US" sz="1600"/>
                </a:p>
              </p:txBody>
            </p:sp>
            <p:sp>
              <p:nvSpPr>
                <p:cNvPr id="42017" name="TextBox 101"/>
                <p:cNvSpPr txBox="1">
                  <a:spLocks noChangeArrowheads="1"/>
                </p:cNvSpPr>
                <p:nvPr/>
              </p:nvSpPr>
              <p:spPr bwMode="auto">
                <a:xfrm>
                  <a:off x="1142271"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-6</a:t>
                  </a:r>
                  <a:endParaRPr lang="en-US" sz="1600"/>
                </a:p>
              </p:txBody>
            </p:sp>
            <p:cxnSp>
              <p:nvCxnSpPr>
                <p:cNvPr id="105" name="Straight Arrow Connector 104"/>
                <p:cNvCxnSpPr/>
                <p:nvPr/>
              </p:nvCxnSpPr>
              <p:spPr bwMode="auto">
                <a:xfrm>
                  <a:off x="1123950" y="6460599"/>
                  <a:ext cx="63261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bwMode="auto">
                <a:xfrm>
                  <a:off x="5275263" y="5409931"/>
                  <a:ext cx="58737" cy="434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p:cNvSpPr/>
                <p:nvPr/>
              </p:nvSpPr>
              <p:spPr bwMode="auto">
                <a:xfrm>
                  <a:off x="5357813" y="5181387"/>
                  <a:ext cx="58737" cy="433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Rectangle 109"/>
                <p:cNvSpPr/>
                <p:nvPr/>
              </p:nvSpPr>
              <p:spPr bwMode="auto">
                <a:xfrm>
                  <a:off x="5410200" y="5105205"/>
                  <a:ext cx="304800" cy="433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Rectangle 110"/>
                <p:cNvSpPr/>
                <p:nvPr/>
              </p:nvSpPr>
              <p:spPr bwMode="auto">
                <a:xfrm>
                  <a:off x="5856288" y="5409931"/>
                  <a:ext cx="57150" cy="434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Rectangle 111"/>
                <p:cNvSpPr/>
                <p:nvPr/>
              </p:nvSpPr>
              <p:spPr bwMode="auto">
                <a:xfrm>
                  <a:off x="5791200" y="5562294"/>
                  <a:ext cx="46038" cy="230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Rectangle 112"/>
                <p:cNvSpPr/>
                <p:nvPr/>
              </p:nvSpPr>
              <p:spPr bwMode="auto">
                <a:xfrm>
                  <a:off x="5715000" y="5486112"/>
                  <a:ext cx="76200" cy="230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113"/>
                <p:cNvSpPr/>
                <p:nvPr/>
              </p:nvSpPr>
              <p:spPr bwMode="auto">
                <a:xfrm>
                  <a:off x="5105400" y="5409931"/>
                  <a:ext cx="134938" cy="441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Rectangle 114"/>
                <p:cNvSpPr/>
                <p:nvPr/>
              </p:nvSpPr>
              <p:spPr bwMode="auto">
                <a:xfrm>
                  <a:off x="4648200" y="5094096"/>
                  <a:ext cx="457200" cy="463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Rectangle 115"/>
                <p:cNvSpPr/>
                <p:nvPr/>
              </p:nvSpPr>
              <p:spPr bwMode="auto">
                <a:xfrm>
                  <a:off x="4589463" y="5340098"/>
                  <a:ext cx="134937" cy="441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Freeform 122"/>
                <p:cNvSpPr/>
                <p:nvPr/>
              </p:nvSpPr>
              <p:spPr bwMode="auto">
                <a:xfrm>
                  <a:off x="4600575" y="4383070"/>
                  <a:ext cx="1336675" cy="1477601"/>
                </a:xfrm>
                <a:custGeom>
                  <a:avLst/>
                  <a:gdLst>
                    <a:gd name="connsiteX0" fmla="*/ 0 w 1336430"/>
                    <a:gd name="connsiteY0" fmla="*/ 1408723 h 1477107"/>
                    <a:gd name="connsiteX1" fmla="*/ 152400 w 1336430"/>
                    <a:gd name="connsiteY1" fmla="*/ 60569 h 1477107"/>
                    <a:gd name="connsiteX2" fmla="*/ 656492 w 1336430"/>
                    <a:gd name="connsiteY2" fmla="*/ 1467338 h 1477107"/>
                    <a:gd name="connsiteX3" fmla="*/ 879230 w 1336430"/>
                    <a:gd name="connsiteY3" fmla="*/ 1954 h 1477107"/>
                    <a:gd name="connsiteX4" fmla="*/ 1336430 w 1336430"/>
                    <a:gd name="connsiteY4" fmla="*/ 1455615 h 1477107"/>
                    <a:gd name="connsiteX5" fmla="*/ 1336430 w 1336430"/>
                    <a:gd name="connsiteY5" fmla="*/ 1455615 h 147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430" h="1477107">
                      <a:moveTo>
                        <a:pt x="0" y="1408723"/>
                      </a:moveTo>
                      <a:cubicBezTo>
                        <a:pt x="21492" y="729761"/>
                        <a:pt x="42985" y="50800"/>
                        <a:pt x="152400" y="60569"/>
                      </a:cubicBezTo>
                      <a:cubicBezTo>
                        <a:pt x="261815" y="70338"/>
                        <a:pt x="535354" y="1477107"/>
                        <a:pt x="656492" y="1467338"/>
                      </a:cubicBezTo>
                      <a:cubicBezTo>
                        <a:pt x="777630" y="1457569"/>
                        <a:pt x="765907" y="3908"/>
                        <a:pt x="879230" y="1954"/>
                      </a:cubicBezTo>
                      <a:cubicBezTo>
                        <a:pt x="992553" y="0"/>
                        <a:pt x="1336430" y="1455615"/>
                        <a:pt x="1336430" y="1455615"/>
                      </a:cubicBezTo>
                      <a:lnTo>
                        <a:pt x="1336430" y="1455615"/>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4" name="Rectangle 123"/>
                <p:cNvSpPr/>
                <p:nvPr/>
              </p:nvSpPr>
              <p:spPr bwMode="auto">
                <a:xfrm>
                  <a:off x="3217863" y="4397353"/>
                  <a:ext cx="638175" cy="1136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Rectangle 124"/>
                <p:cNvSpPr/>
                <p:nvPr/>
              </p:nvSpPr>
              <p:spPr bwMode="auto">
                <a:xfrm>
                  <a:off x="1171575" y="4397353"/>
                  <a:ext cx="639763" cy="1136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 name="Rectangle 125"/>
                <p:cNvSpPr/>
                <p:nvPr/>
              </p:nvSpPr>
              <p:spPr bwMode="auto">
                <a:xfrm>
                  <a:off x="1095375" y="5551184"/>
                  <a:ext cx="76200" cy="306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Rectangle 126"/>
                <p:cNvSpPr/>
                <p:nvPr/>
              </p:nvSpPr>
              <p:spPr bwMode="auto">
                <a:xfrm>
                  <a:off x="1728788" y="5486112"/>
                  <a:ext cx="76200" cy="306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Rectangle 127"/>
                <p:cNvSpPr/>
                <p:nvPr/>
              </p:nvSpPr>
              <p:spPr bwMode="auto">
                <a:xfrm>
                  <a:off x="3222625" y="5544836"/>
                  <a:ext cx="76200" cy="306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 name="Rectangle 128"/>
                <p:cNvSpPr/>
                <p:nvPr/>
              </p:nvSpPr>
              <p:spPr bwMode="auto">
                <a:xfrm>
                  <a:off x="3792538" y="5551184"/>
                  <a:ext cx="76200" cy="306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 name="Freeform 136"/>
                <p:cNvSpPr/>
                <p:nvPr/>
              </p:nvSpPr>
              <p:spPr bwMode="auto">
                <a:xfrm>
                  <a:off x="1119188" y="5129013"/>
                  <a:ext cx="703262" cy="663413"/>
                </a:xfrm>
                <a:custGeom>
                  <a:avLst/>
                  <a:gdLst>
                    <a:gd name="connsiteX0" fmla="*/ 0 w 703384"/>
                    <a:gd name="connsiteY0" fmla="*/ 662353 h 662353"/>
                    <a:gd name="connsiteX1" fmla="*/ 328246 w 703384"/>
                    <a:gd name="connsiteY1" fmla="*/ 5861 h 662353"/>
                    <a:gd name="connsiteX2" fmla="*/ 703384 w 703384"/>
                    <a:gd name="connsiteY2" fmla="*/ 627184 h 662353"/>
                    <a:gd name="connsiteX3" fmla="*/ 703384 w 703384"/>
                    <a:gd name="connsiteY3" fmla="*/ 627184 h 662353"/>
                  </a:gdLst>
                  <a:ahLst/>
                  <a:cxnLst>
                    <a:cxn ang="0">
                      <a:pos x="connsiteX0" y="connsiteY0"/>
                    </a:cxn>
                    <a:cxn ang="0">
                      <a:pos x="connsiteX1" y="connsiteY1"/>
                    </a:cxn>
                    <a:cxn ang="0">
                      <a:pos x="connsiteX2" y="connsiteY2"/>
                    </a:cxn>
                    <a:cxn ang="0">
                      <a:pos x="connsiteX3" y="connsiteY3"/>
                    </a:cxn>
                  </a:cxnLst>
                  <a:rect l="l" t="t" r="r" b="b"/>
                  <a:pathLst>
                    <a:path w="703384" h="662353">
                      <a:moveTo>
                        <a:pt x="0" y="662353"/>
                      </a:moveTo>
                      <a:cubicBezTo>
                        <a:pt x="105507" y="337037"/>
                        <a:pt x="211015" y="11722"/>
                        <a:pt x="328246" y="5861"/>
                      </a:cubicBezTo>
                      <a:cubicBezTo>
                        <a:pt x="445477" y="0"/>
                        <a:pt x="703384" y="627184"/>
                        <a:pt x="703384" y="627184"/>
                      </a:cubicBezTo>
                      <a:lnTo>
                        <a:pt x="703384" y="627184"/>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8" name="Freeform 137"/>
                <p:cNvSpPr/>
                <p:nvPr/>
              </p:nvSpPr>
              <p:spPr bwMode="auto">
                <a:xfrm>
                  <a:off x="3205163" y="5105205"/>
                  <a:ext cx="681037" cy="687220"/>
                </a:xfrm>
                <a:custGeom>
                  <a:avLst/>
                  <a:gdLst>
                    <a:gd name="connsiteX0" fmla="*/ 0 w 679938"/>
                    <a:gd name="connsiteY0" fmla="*/ 650630 h 685799"/>
                    <a:gd name="connsiteX1" fmla="*/ 293076 w 679938"/>
                    <a:gd name="connsiteY1" fmla="*/ 5861 h 685799"/>
                    <a:gd name="connsiteX2" fmla="*/ 679938 w 679938"/>
                    <a:gd name="connsiteY2" fmla="*/ 685799 h 685799"/>
                  </a:gdLst>
                  <a:ahLst/>
                  <a:cxnLst>
                    <a:cxn ang="0">
                      <a:pos x="connsiteX0" y="connsiteY0"/>
                    </a:cxn>
                    <a:cxn ang="0">
                      <a:pos x="connsiteX1" y="connsiteY1"/>
                    </a:cxn>
                    <a:cxn ang="0">
                      <a:pos x="connsiteX2" y="connsiteY2"/>
                    </a:cxn>
                  </a:cxnLst>
                  <a:rect l="l" t="t" r="r" b="b"/>
                  <a:pathLst>
                    <a:path w="679938" h="685799">
                      <a:moveTo>
                        <a:pt x="0" y="650630"/>
                      </a:moveTo>
                      <a:cubicBezTo>
                        <a:pt x="89876" y="325315"/>
                        <a:pt x="179753" y="0"/>
                        <a:pt x="293076" y="5861"/>
                      </a:cubicBezTo>
                      <a:cubicBezTo>
                        <a:pt x="406399" y="11723"/>
                        <a:pt x="543168" y="348761"/>
                        <a:pt x="679938" y="685799"/>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40" name="Straight Arrow Connector 139"/>
                <p:cNvCxnSpPr/>
                <p:nvPr/>
              </p:nvCxnSpPr>
              <p:spPr bwMode="auto">
                <a:xfrm rot="16200000" flipH="1">
                  <a:off x="2581331" y="5348033"/>
                  <a:ext cx="457088" cy="6350"/>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123" idx="3"/>
                </p:cNvCxnSpPr>
                <p:nvPr/>
              </p:nvCxnSpPr>
              <p:spPr bwMode="auto">
                <a:xfrm>
                  <a:off x="5480050" y="4384656"/>
                  <a:ext cx="23813" cy="1183986"/>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bwMode="auto">
                <a:xfrm rot="16200000" flipH="1">
                  <a:off x="4260984" y="5035370"/>
                  <a:ext cx="1096695" cy="17463"/>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bwMode="auto">
                <a:xfrm rot="16200000" flipH="1">
                  <a:off x="3991029" y="5346446"/>
                  <a:ext cx="445978" cy="11112"/>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bwMode="auto">
                <a:xfrm rot="16200000" flipH="1">
                  <a:off x="3258401" y="5347240"/>
                  <a:ext cx="463437" cy="4762"/>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bwMode="auto">
                <a:xfrm rot="5400000">
                  <a:off x="1189881" y="5363111"/>
                  <a:ext cx="398365" cy="0"/>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bwMode="auto">
                <a:xfrm rot="5400000">
                  <a:off x="1898709" y="5357557"/>
                  <a:ext cx="479308" cy="0"/>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bwMode="auto">
                <a:xfrm rot="16200000" flipH="1">
                  <a:off x="5788954" y="4885390"/>
                  <a:ext cx="1106217" cy="12700"/>
                </a:xfrm>
                <a:prstGeom prst="straightConnector1">
                  <a:avLst/>
                </a:prstGeom>
                <a:ln w="2540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3" name="Freeform 162"/>
                <p:cNvSpPr/>
                <p:nvPr/>
              </p:nvSpPr>
              <p:spPr bwMode="auto">
                <a:xfrm>
                  <a:off x="5967413" y="5501983"/>
                  <a:ext cx="855662" cy="660239"/>
                </a:xfrm>
                <a:custGeom>
                  <a:avLst/>
                  <a:gdLst>
                    <a:gd name="connsiteX0" fmla="*/ 0 w 855784"/>
                    <a:gd name="connsiteY0" fmla="*/ 658446 h 658446"/>
                    <a:gd name="connsiteX1" fmla="*/ 269630 w 855784"/>
                    <a:gd name="connsiteY1" fmla="*/ 13677 h 658446"/>
                    <a:gd name="connsiteX2" fmla="*/ 609600 w 855784"/>
                    <a:gd name="connsiteY2" fmla="*/ 576384 h 658446"/>
                    <a:gd name="connsiteX3" fmla="*/ 820615 w 855784"/>
                    <a:gd name="connsiteY3" fmla="*/ 447431 h 658446"/>
                    <a:gd name="connsiteX4" fmla="*/ 820615 w 855784"/>
                    <a:gd name="connsiteY4" fmla="*/ 435707 h 65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784" h="658446">
                      <a:moveTo>
                        <a:pt x="0" y="658446"/>
                      </a:moveTo>
                      <a:cubicBezTo>
                        <a:pt x="84015" y="342900"/>
                        <a:pt x="168030" y="27354"/>
                        <a:pt x="269630" y="13677"/>
                      </a:cubicBezTo>
                      <a:cubicBezTo>
                        <a:pt x="371230" y="0"/>
                        <a:pt x="517769" y="504092"/>
                        <a:pt x="609600" y="576384"/>
                      </a:cubicBezTo>
                      <a:cubicBezTo>
                        <a:pt x="701431" y="648676"/>
                        <a:pt x="785446" y="470877"/>
                        <a:pt x="820615" y="447431"/>
                      </a:cubicBezTo>
                      <a:cubicBezTo>
                        <a:pt x="855784" y="423985"/>
                        <a:pt x="838199" y="429846"/>
                        <a:pt x="820615" y="435707"/>
                      </a:cubicBezTo>
                    </a:path>
                  </a:pathLst>
                </a:cu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046" name="TextBox 103"/>
                <p:cNvSpPr txBox="1">
                  <a:spLocks noChangeArrowheads="1"/>
                </p:cNvSpPr>
                <p:nvPr/>
              </p:nvSpPr>
              <p:spPr bwMode="auto">
                <a:xfrm>
                  <a:off x="1142271" y="4645852"/>
                  <a:ext cx="685893" cy="307686"/>
                </a:xfrm>
                <a:prstGeom prst="rect">
                  <a:avLst/>
                </a:prstGeom>
                <a:noFill/>
                <a:ln w="9525">
                  <a:noFill/>
                  <a:miter lim="800000"/>
                  <a:headEnd/>
                  <a:tailEnd/>
                </a:ln>
              </p:spPr>
              <p:txBody>
                <a:bodyPr>
                  <a:prstTxWarp prst="textNoShape">
                    <a:avLst/>
                  </a:prstTxWarp>
                  <a:spAutoFit/>
                </a:bodyPr>
                <a:lstStyle/>
                <a:p>
                  <a:r>
                    <a:rPr lang="en-US" sz="1400" b="1"/>
                    <a:t>PRED</a:t>
                  </a:r>
                </a:p>
              </p:txBody>
            </p:sp>
            <p:sp>
              <p:nvSpPr>
                <p:cNvPr id="42047" name="TextBox 102"/>
                <p:cNvSpPr txBox="1">
                  <a:spLocks noChangeArrowheads="1"/>
                </p:cNvSpPr>
                <p:nvPr/>
              </p:nvSpPr>
              <p:spPr bwMode="auto">
                <a:xfrm>
                  <a:off x="1142271" y="5242139"/>
                  <a:ext cx="685893" cy="307686"/>
                </a:xfrm>
                <a:prstGeom prst="rect">
                  <a:avLst/>
                </a:prstGeom>
                <a:noFill/>
                <a:ln w="9525">
                  <a:noFill/>
                  <a:miter lim="800000"/>
                  <a:headEnd/>
                  <a:tailEnd/>
                </a:ln>
              </p:spPr>
              <p:txBody>
                <a:bodyPr>
                  <a:prstTxWarp prst="textNoShape">
                    <a:avLst/>
                  </a:prstTxWarp>
                  <a:spAutoFit/>
                </a:bodyPr>
                <a:lstStyle/>
                <a:p>
                  <a:r>
                    <a:rPr lang="en-US" sz="1400" b="1">
                      <a:solidFill>
                        <a:srgbClr val="FF0000"/>
                      </a:solidFill>
                    </a:rPr>
                    <a:t>OBS</a:t>
                  </a:r>
                </a:p>
              </p:txBody>
            </p:sp>
          </p:grpSp>
          <p:sp>
            <p:nvSpPr>
              <p:cNvPr id="42000" name="TextBox 94"/>
              <p:cNvSpPr txBox="1">
                <a:spLocks noChangeArrowheads="1"/>
              </p:cNvSpPr>
              <p:nvPr/>
            </p:nvSpPr>
            <p:spPr bwMode="auto">
              <a:xfrm>
                <a:off x="1143000" y="6427113"/>
                <a:ext cx="685800" cy="400110"/>
              </a:xfrm>
              <a:prstGeom prst="rect">
                <a:avLst/>
              </a:prstGeom>
              <a:noFill/>
              <a:ln w="9525">
                <a:noFill/>
                <a:miter lim="800000"/>
                <a:headEnd/>
                <a:tailEnd/>
              </a:ln>
            </p:spPr>
            <p:txBody>
              <a:bodyPr>
                <a:prstTxWarp prst="textNoShape">
                  <a:avLst/>
                </a:prstTxWarp>
                <a:spAutoFit/>
              </a:bodyPr>
              <a:lstStyle/>
              <a:p>
                <a:pPr algn="ctr"/>
                <a:r>
                  <a:rPr lang="en-US" sz="1000">
                    <a:latin typeface="Calibri" charset="0"/>
                  </a:rPr>
                  <a:t>farthest analog</a:t>
                </a:r>
              </a:p>
            </p:txBody>
          </p:sp>
          <p:sp>
            <p:nvSpPr>
              <p:cNvPr id="42001" name="TextBox 95"/>
              <p:cNvSpPr txBox="1">
                <a:spLocks noChangeArrowheads="1"/>
              </p:cNvSpPr>
              <p:nvPr/>
            </p:nvSpPr>
            <p:spPr bwMode="auto">
              <a:xfrm>
                <a:off x="5257800" y="6427113"/>
                <a:ext cx="685800" cy="400110"/>
              </a:xfrm>
              <a:prstGeom prst="rect">
                <a:avLst/>
              </a:prstGeom>
              <a:noFill/>
              <a:ln w="9525">
                <a:noFill/>
                <a:miter lim="800000"/>
                <a:headEnd/>
                <a:tailEnd/>
              </a:ln>
            </p:spPr>
            <p:txBody>
              <a:bodyPr>
                <a:prstTxWarp prst="textNoShape">
                  <a:avLst/>
                </a:prstTxWarp>
                <a:spAutoFit/>
              </a:bodyPr>
              <a:lstStyle/>
              <a:p>
                <a:pPr algn="ctr"/>
                <a:r>
                  <a:rPr lang="en-US" sz="1000">
                    <a:latin typeface="Calibri" charset="0"/>
                  </a:rPr>
                  <a:t>closest analog</a:t>
                </a:r>
              </a:p>
            </p:txBody>
          </p:sp>
        </p:grpSp>
        <p:cxnSp>
          <p:nvCxnSpPr>
            <p:cNvPr id="41998" name="Straight Connector 117"/>
            <p:cNvCxnSpPr>
              <a:cxnSpLocks noChangeShapeType="1"/>
            </p:cNvCxnSpPr>
            <p:nvPr/>
          </p:nvCxnSpPr>
          <p:spPr bwMode="auto">
            <a:xfrm rot="5400000" flipH="1" flipV="1">
              <a:off x="2667000" y="4724400"/>
              <a:ext cx="1066800" cy="0"/>
            </a:xfrm>
            <a:prstGeom prst="line">
              <a:avLst/>
            </a:prstGeom>
            <a:noFill/>
            <a:ln w="9525">
              <a:solidFill>
                <a:schemeClr val="tx1"/>
              </a:solidFill>
              <a:prstDash val="lgDash"/>
              <a:round/>
              <a:headEnd/>
              <a:tailEnd/>
            </a:ln>
          </p:spPr>
        </p:cxnSp>
      </p:grpSp>
      <p:sp>
        <p:nvSpPr>
          <p:cNvPr id="99" name="Oval 98"/>
          <p:cNvSpPr>
            <a:spLocks noChangeArrowheads="1"/>
          </p:cNvSpPr>
          <p:nvPr/>
        </p:nvSpPr>
        <p:spPr bwMode="auto">
          <a:xfrm>
            <a:off x="4086225" y="4835525"/>
            <a:ext cx="1219200" cy="304800"/>
          </a:xfrm>
          <a:prstGeom prst="ellipse">
            <a:avLst/>
          </a:prstGeom>
          <a:noFill/>
          <a:ln w="25400">
            <a:solidFill>
              <a:srgbClr val="008080"/>
            </a:solidFill>
            <a:round/>
            <a:headEnd/>
            <a:tailEnd/>
          </a:ln>
        </p:spPr>
        <p:txBody>
          <a:bodyPr>
            <a:prstTxWarp prst="textNoShape">
              <a:avLst/>
            </a:prstTxWarp>
          </a:bodyPr>
          <a:lstStyle/>
          <a:p>
            <a:endParaRPr lang="en-US">
              <a:ea typeface="MS PGothic" pitchFamily="34" charset="-128"/>
              <a:cs typeface="MS PGothic" pitchFamily="34" charset="-128"/>
            </a:endParaRPr>
          </a:p>
        </p:txBody>
      </p:sp>
      <p:sp>
        <p:nvSpPr>
          <p:cNvPr id="41995" name="TextBox 100"/>
          <p:cNvSpPr txBox="1">
            <a:spLocks noChangeArrowheads="1"/>
          </p:cNvSpPr>
          <p:nvPr/>
        </p:nvSpPr>
        <p:spPr bwMode="auto">
          <a:xfrm>
            <a:off x="0" y="6519446"/>
            <a:ext cx="4694614" cy="338554"/>
          </a:xfrm>
          <a:prstGeom prst="rect">
            <a:avLst/>
          </a:prstGeom>
          <a:noFill/>
          <a:ln w="9525">
            <a:noFill/>
            <a:miter lim="800000"/>
            <a:headEnd/>
            <a:tailEnd/>
          </a:ln>
        </p:spPr>
        <p:txBody>
          <a:bodyPr wrap="none">
            <a:prstTxWarp prst="textNoShape">
              <a:avLst/>
            </a:prstTxWarp>
            <a:spAutoFit/>
          </a:bodyPr>
          <a:lstStyle/>
          <a:p>
            <a:r>
              <a:rPr lang="en-US" sz="1600" dirty="0">
                <a:latin typeface="Calibri"/>
                <a:cs typeface="Calibri"/>
              </a:rPr>
              <a:t>c/o Luca </a:t>
            </a:r>
            <a:r>
              <a:rPr lang="en-US" sz="1600" dirty="0" err="1">
                <a:latin typeface="Calibri"/>
                <a:cs typeface="Calibri"/>
              </a:rPr>
              <a:t>delle</a:t>
            </a:r>
            <a:r>
              <a:rPr lang="en-US" sz="1600" dirty="0">
                <a:latin typeface="Calibri"/>
                <a:cs typeface="Calibri"/>
              </a:rPr>
              <a:t> </a:t>
            </a:r>
            <a:r>
              <a:rPr lang="en-US" sz="1600" dirty="0" err="1">
                <a:latin typeface="Calibri"/>
                <a:cs typeface="Calibri"/>
              </a:rPr>
              <a:t>Monache</a:t>
            </a:r>
            <a:r>
              <a:rPr lang="en-US" sz="1600" dirty="0">
                <a:latin typeface="Calibri"/>
                <a:cs typeface="Calibri"/>
              </a:rPr>
              <a:t>, NCAR/</a:t>
            </a:r>
            <a:r>
              <a:rPr lang="en-US" sz="1600" dirty="0" smtClean="0">
                <a:latin typeface="Calibri"/>
                <a:cs typeface="Calibri"/>
              </a:rPr>
              <a:t>RAL, MWR, submitted.</a:t>
            </a:r>
            <a:endParaRPr lang="en-US" sz="1600" dirty="0">
              <a:latin typeface="Calibri"/>
              <a:cs typeface="Calibri"/>
            </a:endParaRPr>
          </a:p>
        </p:txBody>
      </p:sp>
      <p:sp>
        <p:nvSpPr>
          <p:cNvPr id="41996" name="TextBox 101"/>
          <p:cNvSpPr txBox="1">
            <a:spLocks noChangeArrowheads="1"/>
          </p:cNvSpPr>
          <p:nvPr/>
        </p:nvSpPr>
        <p:spPr bwMode="auto">
          <a:xfrm>
            <a:off x="1447800" y="304800"/>
            <a:ext cx="6139221" cy="584776"/>
          </a:xfrm>
          <a:prstGeom prst="rect">
            <a:avLst/>
          </a:prstGeom>
          <a:noFill/>
          <a:ln w="9525">
            <a:noFill/>
            <a:miter lim="800000"/>
            <a:headEnd/>
            <a:tailEnd/>
          </a:ln>
        </p:spPr>
        <p:txBody>
          <a:bodyPr wrap="none">
            <a:prstTxWarp prst="textNoShape">
              <a:avLst/>
            </a:prstTxWarp>
            <a:spAutoFit/>
          </a:bodyPr>
          <a:lstStyle/>
          <a:p>
            <a:r>
              <a:rPr lang="en-US" sz="3200" dirty="0">
                <a:latin typeface="Calibri"/>
                <a:cs typeface="Calibri"/>
              </a:rPr>
              <a:t>An alternative</a:t>
            </a:r>
            <a:r>
              <a:rPr lang="en-US" sz="3200" dirty="0" smtClean="0">
                <a:latin typeface="Calibri"/>
                <a:cs typeface="Calibri"/>
              </a:rPr>
              <a:t> “analog” formulation</a:t>
            </a:r>
            <a:endParaRPr lang="en-US" sz="3200" dirty="0">
              <a:latin typeface="Calibri"/>
              <a:cs typeface="Calibri"/>
            </a:endParaRPr>
          </a:p>
        </p:txBody>
      </p:sp>
      <p:sp>
        <p:nvSpPr>
          <p:cNvPr id="95" name="Slide Number Placeholder 94"/>
          <p:cNvSpPr>
            <a:spLocks noGrp="1"/>
          </p:cNvSpPr>
          <p:nvPr>
            <p:ph type="sldNum" sz="quarter" idx="12"/>
          </p:nvPr>
        </p:nvSpPr>
        <p:spPr/>
        <p:txBody>
          <a:bodyPr/>
          <a:lstStyle/>
          <a:p>
            <a:fld id="{547BCF62-85C5-B346-AD44-E3EF1CADB5BB}" type="slidenum">
              <a:rPr lang="en-US" smtClean="0"/>
              <a:pPr/>
              <a:t>29</a:t>
            </a:fld>
            <a:endParaRPr lang="en-US"/>
          </a:p>
        </p:txBody>
      </p:sp>
    </p:spTree>
    <p:custDataLst>
      <p:tags r:id="rId1"/>
    </p:custDataLst>
  </p:cSld>
  <p:clrMapOvr>
    <a:masterClrMapping/>
  </p:clrMapOvr>
  <p:transition advTm="1515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762000" y="533400"/>
            <a:ext cx="7772400" cy="1143000"/>
          </a:xfrm>
        </p:spPr>
        <p:txBody>
          <a:bodyPr/>
          <a:lstStyle/>
          <a:p>
            <a:pPr eaLnBrk="1" hangingPunct="1"/>
            <a:r>
              <a:rPr lang="en-US" dirty="0" smtClean="0"/>
              <a:t>Statistical post-processing,</a:t>
            </a:r>
            <a:br>
              <a:rPr lang="en-US" dirty="0" smtClean="0"/>
            </a:br>
            <a:r>
              <a:rPr lang="en-US" dirty="0" smtClean="0"/>
              <a:t>in terms of specific rationales.</a:t>
            </a:r>
            <a:endParaRPr lang="en-US" dirty="0"/>
          </a:p>
        </p:txBody>
      </p:sp>
      <p:sp>
        <p:nvSpPr>
          <p:cNvPr id="15365" name="Rectangle 3"/>
          <p:cNvSpPr>
            <a:spLocks noGrp="1" noChangeArrowheads="1"/>
          </p:cNvSpPr>
          <p:nvPr>
            <p:ph type="body" idx="1"/>
          </p:nvPr>
        </p:nvSpPr>
        <p:spPr>
          <a:xfrm>
            <a:off x="609600" y="2057400"/>
            <a:ext cx="7772400" cy="4114800"/>
          </a:xfrm>
        </p:spPr>
        <p:txBody>
          <a:bodyPr/>
          <a:lstStyle/>
          <a:p>
            <a:pPr lvl="1" eaLnBrk="1" hangingPunct="1">
              <a:lnSpc>
                <a:spcPct val="90000"/>
              </a:lnSpc>
            </a:pPr>
            <a:r>
              <a:rPr lang="en-US" sz="2400" b="1" dirty="0" smtClean="0"/>
              <a:t>Rationale </a:t>
            </a:r>
            <a:r>
              <a:rPr lang="en-US" sz="2400" b="1" dirty="0"/>
              <a:t>1</a:t>
            </a:r>
            <a:r>
              <a:rPr lang="en-US" sz="2400" dirty="0"/>
              <a:t>: Infer large-sample probabilities from small </a:t>
            </a:r>
            <a:r>
              <a:rPr lang="en-US" sz="2400" dirty="0" smtClean="0"/>
              <a:t>ensemble, assuming ensemble is calibrated (truth and ensemble drawn from same distribution).</a:t>
            </a:r>
          </a:p>
          <a:p>
            <a:pPr lvl="1" eaLnBrk="1" hangingPunct="1">
              <a:lnSpc>
                <a:spcPct val="90000"/>
              </a:lnSpc>
            </a:pPr>
            <a:r>
              <a:rPr lang="en-US" sz="2400" b="1" dirty="0" smtClean="0"/>
              <a:t>Rationale 2</a:t>
            </a:r>
            <a:r>
              <a:rPr lang="en-US" sz="2400" dirty="0" smtClean="0"/>
              <a:t>: </a:t>
            </a:r>
            <a:r>
              <a:rPr lang="en-US" sz="2400" dirty="0"/>
              <a:t>Remove </a:t>
            </a:r>
            <a:r>
              <a:rPr lang="en-US" sz="2400" dirty="0" smtClean="0"/>
              <a:t>biases, </a:t>
            </a:r>
            <a:r>
              <a:rPr lang="en-US" sz="2400" dirty="0"/>
              <a:t>increase forecast reliability while preserving as much sharpness as possible.  Guided by discrepancies between past observations and forecasts</a:t>
            </a:r>
            <a:r>
              <a:rPr lang="en-US" sz="2400" dirty="0" smtClean="0"/>
              <a:t>.</a:t>
            </a:r>
          </a:p>
          <a:p>
            <a:pPr lvl="1" eaLnBrk="1" hangingPunct="1">
              <a:lnSpc>
                <a:spcPct val="90000"/>
              </a:lnSpc>
            </a:pPr>
            <a:r>
              <a:rPr lang="en-US" sz="2400" b="1" dirty="0" smtClean="0"/>
              <a:t>Rationale 3</a:t>
            </a:r>
            <a:r>
              <a:rPr lang="en-US" sz="2400" dirty="0" smtClean="0"/>
              <a:t>: Predict probabilities of a variable that may not be forecast by the model using variables that are forecast by the model, e.g., tornado probability from CAPE, shear.</a:t>
            </a:r>
          </a:p>
          <a:p>
            <a:pPr lvl="1" eaLnBrk="1" hangingPunct="1">
              <a:lnSpc>
                <a:spcPct val="90000"/>
              </a:lnSpc>
            </a:pPr>
            <a:r>
              <a:rPr lang="en-US" sz="2400" dirty="0" smtClean="0"/>
              <a:t>Combinations of these three, or perhaps others.</a:t>
            </a:r>
            <a:r>
              <a:rPr lang="en-US" sz="2400" dirty="0" smtClean="0"/>
              <a:t>  </a:t>
            </a:r>
          </a:p>
          <a:p>
            <a:pPr lvl="1" eaLnBrk="1" hangingPunct="1">
              <a:lnSpc>
                <a:spcPct val="90000"/>
              </a:lnSpc>
            </a:pPr>
            <a:endParaRPr lang="en-US" dirty="0" smtClean="0"/>
          </a:p>
        </p:txBody>
      </p:sp>
      <p:sp>
        <p:nvSpPr>
          <p:cNvPr id="6" name="Slide Number Placeholder 5"/>
          <p:cNvSpPr>
            <a:spLocks noGrp="1"/>
          </p:cNvSpPr>
          <p:nvPr>
            <p:ph type="sldNum" sz="quarter" idx="12"/>
          </p:nvPr>
        </p:nvSpPr>
        <p:spPr/>
        <p:txBody>
          <a:bodyPr/>
          <a:lstStyle/>
          <a:p>
            <a:fld id="{A034744B-61F1-7445-8681-61AA331E26B9}"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685800" y="457200"/>
            <a:ext cx="7467600" cy="1143000"/>
          </a:xfrm>
        </p:spPr>
        <p:txBody>
          <a:bodyPr/>
          <a:lstStyle/>
          <a:p>
            <a:pPr eaLnBrk="1" hangingPunct="1"/>
            <a:r>
              <a:rPr lang="en-US" dirty="0" smtClean="0"/>
              <a:t>CDF</a:t>
            </a:r>
            <a:r>
              <a:rPr lang="en-US" dirty="0"/>
              <a:t>-based</a:t>
            </a:r>
            <a:r>
              <a:rPr lang="en-US" dirty="0" smtClean="0"/>
              <a:t> bias corrections</a:t>
            </a:r>
            <a:endParaRPr lang="en-US" dirty="0"/>
          </a:p>
        </p:txBody>
      </p:sp>
      <p:sp>
        <p:nvSpPr>
          <p:cNvPr id="54276" name="Rectangle 3"/>
          <p:cNvSpPr>
            <a:spLocks noChangeArrowheads="1"/>
          </p:cNvSpPr>
          <p:nvPr/>
        </p:nvSpPr>
        <p:spPr bwMode="auto">
          <a:xfrm>
            <a:off x="152400" y="6477000"/>
            <a:ext cx="3942105"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a:rPr>
              <a:t>Ref: Zhu and Toth, 2005 AMS Annual Conf</a:t>
            </a:r>
            <a:r>
              <a:rPr lang="en-US" sz="1000" dirty="0">
                <a:latin typeface="Calibri"/>
              </a:rPr>
              <a:t>., and many others</a:t>
            </a:r>
            <a:endParaRPr lang="en-US" dirty="0">
              <a:latin typeface="Calibri"/>
            </a:endParaRPr>
          </a:p>
        </p:txBody>
      </p:sp>
      <p:sp>
        <p:nvSpPr>
          <p:cNvPr id="54277" name="Rectangle 4"/>
          <p:cNvSpPr>
            <a:spLocks noChangeArrowheads="1"/>
          </p:cNvSpPr>
          <p:nvPr/>
        </p:nvSpPr>
        <p:spPr bwMode="auto">
          <a:xfrm>
            <a:off x="6705600" y="2286000"/>
            <a:ext cx="2009384" cy="3046988"/>
          </a:xfrm>
          <a:prstGeom prst="rect">
            <a:avLst/>
          </a:prstGeom>
          <a:noFill/>
          <a:ln w="9525">
            <a:noFill/>
            <a:miter lim="800000"/>
            <a:headEnd/>
            <a:tailEnd/>
          </a:ln>
        </p:spPr>
        <p:txBody>
          <a:bodyPr wrap="none">
            <a:prstTxWarp prst="textNoShape">
              <a:avLst/>
            </a:prstTxWarp>
            <a:spAutoFit/>
          </a:bodyPr>
          <a:lstStyle/>
          <a:p>
            <a:r>
              <a:rPr lang="en-US" sz="1600" dirty="0">
                <a:latin typeface="Calibri"/>
              </a:rPr>
              <a:t>Use difference</a:t>
            </a:r>
          </a:p>
          <a:p>
            <a:r>
              <a:rPr lang="en-US" sz="1600" dirty="0">
                <a:latin typeface="Calibri"/>
              </a:rPr>
              <a:t>in </a:t>
            </a:r>
            <a:r>
              <a:rPr lang="en-US" sz="1600" dirty="0" err="1">
                <a:latin typeface="Calibri"/>
              </a:rPr>
              <a:t>CDFs</a:t>
            </a:r>
            <a:r>
              <a:rPr lang="en-US" sz="1600" dirty="0">
                <a:latin typeface="Calibri"/>
              </a:rPr>
              <a:t> to correct</a:t>
            </a:r>
          </a:p>
          <a:p>
            <a:r>
              <a:rPr lang="en-US" sz="1600" dirty="0">
                <a:latin typeface="Calibri"/>
              </a:rPr>
              <a:t>each ensemble </a:t>
            </a:r>
          </a:p>
          <a:p>
            <a:r>
              <a:rPr lang="en-US" sz="1600" dirty="0">
                <a:latin typeface="Calibri"/>
              </a:rPr>
              <a:t>member’s forecast.</a:t>
            </a:r>
          </a:p>
          <a:p>
            <a:r>
              <a:rPr lang="en-US" sz="1600" dirty="0">
                <a:latin typeface="Calibri"/>
              </a:rPr>
              <a:t>In example shown,</a:t>
            </a:r>
          </a:p>
          <a:p>
            <a:r>
              <a:rPr lang="en-US" sz="1600" dirty="0">
                <a:latin typeface="Calibri"/>
              </a:rPr>
              <a:t>raw 7-mm forecast</a:t>
            </a:r>
          </a:p>
          <a:p>
            <a:r>
              <a:rPr lang="en-US" sz="1600" dirty="0">
                <a:latin typeface="Calibri"/>
              </a:rPr>
              <a:t>corrected to ~5.6 mm</a:t>
            </a:r>
          </a:p>
          <a:p>
            <a:r>
              <a:rPr lang="en-US" sz="1600" dirty="0">
                <a:latin typeface="Calibri"/>
              </a:rPr>
              <a:t>forecast.</a:t>
            </a:r>
          </a:p>
          <a:p>
            <a:endParaRPr lang="en-US" sz="1600" dirty="0">
              <a:latin typeface="Calibri"/>
            </a:endParaRPr>
          </a:p>
          <a:p>
            <a:r>
              <a:rPr lang="en-US" sz="1600" dirty="0">
                <a:latin typeface="Calibri"/>
              </a:rPr>
              <a:t>NOTE: bias only, not </a:t>
            </a:r>
          </a:p>
          <a:p>
            <a:r>
              <a:rPr lang="en-US" sz="1600" dirty="0">
                <a:latin typeface="Calibri"/>
              </a:rPr>
              <a:t>spread correction or</a:t>
            </a:r>
          </a:p>
          <a:p>
            <a:r>
              <a:rPr lang="en-US" sz="1600" dirty="0">
                <a:latin typeface="Calibri"/>
              </a:rPr>
              <a:t>downscaling.</a:t>
            </a:r>
          </a:p>
        </p:txBody>
      </p:sp>
      <p:pic>
        <p:nvPicPr>
          <p:cNvPr id="54278" name="Picture 5" descr="zhu2"/>
          <p:cNvPicPr>
            <a:picLocks noChangeAspect="1" noChangeArrowheads="1"/>
          </p:cNvPicPr>
          <p:nvPr/>
        </p:nvPicPr>
        <p:blipFill>
          <a:blip r:embed="rId3"/>
          <a:srcRect/>
          <a:stretch>
            <a:fillRect/>
          </a:stretch>
        </p:blipFill>
        <p:spPr bwMode="auto">
          <a:xfrm>
            <a:off x="152400" y="1828800"/>
            <a:ext cx="6553200" cy="453707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A034744B-61F1-7445-8681-61AA331E26B9}"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3" name="Picture 2"/>
          <p:cNvPicPr>
            <a:picLocks noChangeAspect="1" noChangeArrowheads="1"/>
          </p:cNvPicPr>
          <p:nvPr/>
        </p:nvPicPr>
        <p:blipFill>
          <a:blip r:embed="rId3"/>
          <a:srcRect/>
          <a:stretch>
            <a:fillRect/>
          </a:stretch>
        </p:blipFill>
        <p:spPr bwMode="auto">
          <a:xfrm>
            <a:off x="381000" y="2362200"/>
            <a:ext cx="2514600" cy="2384425"/>
          </a:xfrm>
          <a:prstGeom prst="rect">
            <a:avLst/>
          </a:prstGeom>
          <a:noFill/>
          <a:ln w="9525">
            <a:noFill/>
            <a:miter lim="800000"/>
            <a:headEnd/>
            <a:tailEnd/>
          </a:ln>
        </p:spPr>
      </p:pic>
      <p:pic>
        <p:nvPicPr>
          <p:cNvPr id="56324" name="Picture 3"/>
          <p:cNvPicPr>
            <a:picLocks noChangeAspect="1" noChangeArrowheads="1"/>
          </p:cNvPicPr>
          <p:nvPr/>
        </p:nvPicPr>
        <p:blipFill>
          <a:blip r:embed="rId4"/>
          <a:srcRect/>
          <a:stretch>
            <a:fillRect/>
          </a:stretch>
        </p:blipFill>
        <p:spPr bwMode="auto">
          <a:xfrm>
            <a:off x="3200400" y="2209800"/>
            <a:ext cx="2590800" cy="2566988"/>
          </a:xfrm>
          <a:prstGeom prst="rect">
            <a:avLst/>
          </a:prstGeom>
          <a:noFill/>
          <a:ln w="9525">
            <a:noFill/>
            <a:miter lim="800000"/>
            <a:headEnd/>
            <a:tailEnd/>
          </a:ln>
        </p:spPr>
      </p:pic>
      <p:pic>
        <p:nvPicPr>
          <p:cNvPr id="56325" name="Picture 4"/>
          <p:cNvPicPr>
            <a:picLocks noChangeAspect="1" noChangeArrowheads="1"/>
          </p:cNvPicPr>
          <p:nvPr/>
        </p:nvPicPr>
        <p:blipFill>
          <a:blip r:embed="rId5"/>
          <a:srcRect/>
          <a:stretch>
            <a:fillRect/>
          </a:stretch>
        </p:blipFill>
        <p:spPr bwMode="auto">
          <a:xfrm>
            <a:off x="6019800" y="2362200"/>
            <a:ext cx="2590800" cy="2408238"/>
          </a:xfrm>
          <a:prstGeom prst="rect">
            <a:avLst/>
          </a:prstGeom>
          <a:noFill/>
          <a:ln w="9525">
            <a:noFill/>
            <a:miter lim="800000"/>
            <a:headEnd/>
            <a:tailEnd/>
          </a:ln>
        </p:spPr>
      </p:pic>
      <p:sp>
        <p:nvSpPr>
          <p:cNvPr id="56326" name="Rectangle 5"/>
          <p:cNvSpPr>
            <a:spLocks noChangeArrowheads="1"/>
          </p:cNvSpPr>
          <p:nvPr/>
        </p:nvSpPr>
        <p:spPr bwMode="auto">
          <a:xfrm>
            <a:off x="658073" y="304800"/>
            <a:ext cx="7891353" cy="707886"/>
          </a:xfrm>
          <a:prstGeom prst="rect">
            <a:avLst/>
          </a:prstGeom>
          <a:noFill/>
          <a:ln w="9525">
            <a:noFill/>
            <a:miter lim="800000"/>
            <a:headEnd/>
            <a:tailEnd/>
          </a:ln>
        </p:spPr>
        <p:txBody>
          <a:bodyPr wrap="none">
            <a:prstTxWarp prst="textNoShape">
              <a:avLst/>
            </a:prstTxWarp>
            <a:spAutoFit/>
          </a:bodyPr>
          <a:lstStyle/>
          <a:p>
            <a:pPr algn="ctr"/>
            <a:r>
              <a:rPr lang="en-US" sz="4000" dirty="0">
                <a:latin typeface="Calibri"/>
              </a:rPr>
              <a:t>CDF corrections: example of problem</a:t>
            </a:r>
            <a:endParaRPr lang="en-US" sz="2800" dirty="0">
              <a:latin typeface="Calibri"/>
            </a:endParaRPr>
          </a:p>
        </p:txBody>
      </p:sp>
      <p:sp>
        <p:nvSpPr>
          <p:cNvPr id="56327" name="Rectangle 6"/>
          <p:cNvSpPr>
            <a:spLocks noChangeArrowheads="1"/>
          </p:cNvSpPr>
          <p:nvPr/>
        </p:nvSpPr>
        <p:spPr bwMode="auto">
          <a:xfrm>
            <a:off x="1295400" y="1371600"/>
            <a:ext cx="6092107" cy="707886"/>
          </a:xfrm>
          <a:prstGeom prst="rect">
            <a:avLst/>
          </a:prstGeom>
          <a:noFill/>
          <a:ln w="9525">
            <a:noFill/>
            <a:miter lim="800000"/>
            <a:headEnd/>
            <a:tailEnd/>
          </a:ln>
        </p:spPr>
        <p:txBody>
          <a:bodyPr wrap="none">
            <a:prstTxWarp prst="textNoShape">
              <a:avLst/>
            </a:prstTxWarp>
            <a:spAutoFit/>
          </a:bodyPr>
          <a:lstStyle/>
          <a:p>
            <a:r>
              <a:rPr lang="en-US" sz="2000" dirty="0">
                <a:latin typeface="Calibri"/>
              </a:rPr>
              <a:t>1-day forecasts in Northern Mississippi (US), mid-August.</a:t>
            </a:r>
          </a:p>
          <a:p>
            <a:r>
              <a:rPr lang="en-US" sz="2000" dirty="0">
                <a:latin typeface="Calibri"/>
              </a:rPr>
              <a:t>Consider a forecast precipitation of 25 mm.</a:t>
            </a:r>
            <a:endParaRPr lang="en-US" dirty="0">
              <a:latin typeface="Calibri"/>
            </a:endParaRPr>
          </a:p>
        </p:txBody>
      </p:sp>
      <p:sp>
        <p:nvSpPr>
          <p:cNvPr id="56328" name="Rectangle 7"/>
          <p:cNvSpPr>
            <a:spLocks noChangeArrowheads="1"/>
          </p:cNvSpPr>
          <p:nvPr/>
        </p:nvSpPr>
        <p:spPr bwMode="auto">
          <a:xfrm>
            <a:off x="1371600" y="5105400"/>
            <a:ext cx="6477000" cy="1465263"/>
          </a:xfrm>
          <a:prstGeom prst="rect">
            <a:avLst/>
          </a:prstGeom>
          <a:noFill/>
          <a:ln w="9525">
            <a:noFill/>
            <a:miter lim="800000"/>
            <a:headEnd/>
            <a:tailEnd/>
          </a:ln>
        </p:spPr>
        <p:txBody>
          <a:bodyPr>
            <a:prstTxWarp prst="textNoShape">
              <a:avLst/>
            </a:prstTxWarp>
            <a:spAutoFit/>
          </a:bodyPr>
          <a:lstStyle/>
          <a:p>
            <a:r>
              <a:rPr lang="en-US" sz="1800" dirty="0">
                <a:latin typeface="Calibri"/>
              </a:rPr>
              <a:t>CDF-based corrections at high amounts suggest further increasing precipitation amount forecast.  O|F indicates </a:t>
            </a:r>
          </a:p>
          <a:p>
            <a:r>
              <a:rPr lang="en-US" sz="1800" dirty="0">
                <a:latin typeface="Calibri"/>
              </a:rPr>
              <a:t>decrease.</a:t>
            </a:r>
          </a:p>
          <a:p>
            <a:endParaRPr lang="en-US" sz="1800" dirty="0">
              <a:latin typeface="Calibri"/>
            </a:endParaRPr>
          </a:p>
          <a:p>
            <a:r>
              <a:rPr lang="en-US" sz="1800" dirty="0">
                <a:latin typeface="Calibri"/>
              </a:rPr>
              <a:t>At root of problem is assumption that </a:t>
            </a:r>
            <a:r>
              <a:rPr lang="en-US" sz="1800" dirty="0" err="1">
                <a:latin typeface="Calibri"/>
              </a:rPr>
              <a:t>Corr</a:t>
            </a:r>
            <a:r>
              <a:rPr lang="en-US" sz="1800" dirty="0">
                <a:latin typeface="Calibri"/>
              </a:rPr>
              <a:t> (F,O)</a:t>
            </a:r>
            <a:r>
              <a:rPr lang="en-US" sz="1800" dirty="0" smtClean="0">
                <a:latin typeface="Calibri"/>
              </a:rPr>
              <a:t> </a:t>
            </a:r>
            <a:r>
              <a:rPr lang="en-US" sz="1800" dirty="0" smtClean="0">
                <a:latin typeface="ＭＳ ゴシック"/>
                <a:ea typeface="ＭＳ ゴシック"/>
                <a:cs typeface="ＭＳ ゴシック"/>
              </a:rPr>
              <a:t>≅</a:t>
            </a:r>
            <a:r>
              <a:rPr lang="en-US" sz="1800" dirty="0">
                <a:latin typeface="Calibri"/>
              </a:rPr>
              <a:t> </a:t>
            </a:r>
            <a:r>
              <a:rPr lang="en-US" sz="1800" dirty="0" smtClean="0">
                <a:latin typeface="Calibri"/>
              </a:rPr>
              <a:t>1.0</a:t>
            </a:r>
            <a:endParaRPr lang="en-US" dirty="0">
              <a:latin typeface="Calibri"/>
            </a:endParaRPr>
          </a:p>
        </p:txBody>
      </p:sp>
      <p:sp>
        <p:nvSpPr>
          <p:cNvPr id="56329" name="Line 8"/>
          <p:cNvSpPr>
            <a:spLocks noChangeShapeType="1"/>
          </p:cNvSpPr>
          <p:nvPr/>
        </p:nvSpPr>
        <p:spPr bwMode="auto">
          <a:xfrm flipV="1">
            <a:off x="4724400" y="4800600"/>
            <a:ext cx="0" cy="304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56330" name="Rectangle 9"/>
          <p:cNvSpPr>
            <a:spLocks noChangeArrowheads="1"/>
          </p:cNvSpPr>
          <p:nvPr/>
        </p:nvSpPr>
        <p:spPr bwMode="auto">
          <a:xfrm>
            <a:off x="6858000" y="2743200"/>
            <a:ext cx="466794"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a:rPr>
              <a:t>Raw</a:t>
            </a:r>
            <a:endParaRPr lang="en-US" dirty="0">
              <a:latin typeface="Calibri"/>
            </a:endParaRPr>
          </a:p>
        </p:txBody>
      </p:sp>
      <p:sp>
        <p:nvSpPr>
          <p:cNvPr id="56331" name="Line 10"/>
          <p:cNvSpPr>
            <a:spLocks noChangeShapeType="1"/>
          </p:cNvSpPr>
          <p:nvPr/>
        </p:nvSpPr>
        <p:spPr bwMode="auto">
          <a:xfrm>
            <a:off x="7010400" y="2971800"/>
            <a:ext cx="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56332" name="Line 11"/>
          <p:cNvSpPr>
            <a:spLocks noChangeShapeType="1"/>
          </p:cNvSpPr>
          <p:nvPr/>
        </p:nvSpPr>
        <p:spPr bwMode="auto">
          <a:xfrm flipH="1">
            <a:off x="7391400" y="3352800"/>
            <a:ext cx="457200" cy="304800"/>
          </a:xfrm>
          <a:prstGeom prst="line">
            <a:avLst/>
          </a:prstGeom>
          <a:noFill/>
          <a:ln w="9525">
            <a:solidFill>
              <a:schemeClr val="tx1"/>
            </a:solidFill>
            <a:prstDash val="dash"/>
            <a:round/>
            <a:headEnd/>
            <a:tailEnd type="triangle" w="med" len="med"/>
          </a:ln>
        </p:spPr>
        <p:txBody>
          <a:bodyPr wrap="none" anchor="ctr">
            <a:prstTxWarp prst="textNoShape">
              <a:avLst/>
            </a:prstTxWarp>
          </a:bodyPr>
          <a:lstStyle/>
          <a:p>
            <a:endParaRPr lang="en-US" dirty="0">
              <a:latin typeface="Calibri"/>
            </a:endParaRPr>
          </a:p>
        </p:txBody>
      </p:sp>
      <p:sp>
        <p:nvSpPr>
          <p:cNvPr id="56333" name="Rectangle 12"/>
          <p:cNvSpPr>
            <a:spLocks noChangeArrowheads="1"/>
          </p:cNvSpPr>
          <p:nvPr/>
        </p:nvSpPr>
        <p:spPr bwMode="auto">
          <a:xfrm>
            <a:off x="7543800" y="2895600"/>
            <a:ext cx="819150" cy="457200"/>
          </a:xfrm>
          <a:prstGeom prst="rect">
            <a:avLst/>
          </a:prstGeom>
          <a:noFill/>
          <a:ln w="9525">
            <a:noFill/>
            <a:miter lim="800000"/>
            <a:headEnd/>
            <a:tailEnd/>
          </a:ln>
        </p:spPr>
        <p:txBody>
          <a:bodyPr wrap="none">
            <a:prstTxWarp prst="textNoShape">
              <a:avLst/>
            </a:prstTxWarp>
            <a:spAutoFit/>
          </a:bodyPr>
          <a:lstStyle/>
          <a:p>
            <a:r>
              <a:rPr lang="en-US" sz="1200" dirty="0">
                <a:latin typeface="Calibri"/>
              </a:rPr>
              <a:t>CDF bias</a:t>
            </a:r>
          </a:p>
          <a:p>
            <a:r>
              <a:rPr lang="en-US" sz="1200" dirty="0">
                <a:latin typeface="Calibri"/>
              </a:rPr>
              <a:t>corrected</a:t>
            </a:r>
            <a:endParaRPr lang="en-US" dirty="0">
              <a:latin typeface="Calibri"/>
            </a:endParaRPr>
          </a:p>
        </p:txBody>
      </p:sp>
      <p:sp>
        <p:nvSpPr>
          <p:cNvPr id="56334" name="Rectangle 13"/>
          <p:cNvSpPr>
            <a:spLocks noChangeArrowheads="1"/>
          </p:cNvSpPr>
          <p:nvPr/>
        </p:nvSpPr>
        <p:spPr bwMode="auto">
          <a:xfrm>
            <a:off x="6477000" y="3200400"/>
            <a:ext cx="520700" cy="274638"/>
          </a:xfrm>
          <a:prstGeom prst="rect">
            <a:avLst/>
          </a:prstGeom>
          <a:noFill/>
          <a:ln w="9525">
            <a:noFill/>
            <a:miter lim="800000"/>
            <a:headEnd/>
            <a:tailEnd/>
          </a:ln>
        </p:spPr>
        <p:txBody>
          <a:bodyPr wrap="none">
            <a:prstTxWarp prst="textNoShape">
              <a:avLst/>
            </a:prstTxWarp>
            <a:spAutoFit/>
          </a:bodyPr>
          <a:lstStyle/>
          <a:p>
            <a:r>
              <a:rPr lang="en-US" sz="1200" dirty="0">
                <a:solidFill>
                  <a:srgbClr val="FF0000"/>
                </a:solidFill>
                <a:latin typeface="Calibri"/>
              </a:rPr>
              <a:t>O | F</a:t>
            </a:r>
            <a:endParaRPr lang="en-US" dirty="0">
              <a:latin typeface="Calibri"/>
            </a:endParaRPr>
          </a:p>
        </p:txBody>
      </p:sp>
      <p:sp>
        <p:nvSpPr>
          <p:cNvPr id="56335" name="Line 14"/>
          <p:cNvSpPr>
            <a:spLocks noChangeShapeType="1"/>
          </p:cNvSpPr>
          <p:nvPr/>
        </p:nvSpPr>
        <p:spPr bwMode="auto">
          <a:xfrm>
            <a:off x="6705600" y="3505200"/>
            <a:ext cx="0" cy="3810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dirty="0">
              <a:latin typeface="Calibri"/>
            </a:endParaRPr>
          </a:p>
        </p:txBody>
      </p:sp>
      <p:sp>
        <p:nvSpPr>
          <p:cNvPr id="16" name="Slide Number Placeholder 15"/>
          <p:cNvSpPr>
            <a:spLocks noGrp="1"/>
          </p:cNvSpPr>
          <p:nvPr>
            <p:ph type="sldNum" sz="quarter" idx="12"/>
          </p:nvPr>
        </p:nvSpPr>
        <p:spPr/>
        <p:txBody>
          <a:bodyPr/>
          <a:lstStyle/>
          <a:p>
            <a:fld id="{A034744B-61F1-7445-8681-61AA331E26B9}"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685800" y="152400"/>
            <a:ext cx="7772400" cy="762000"/>
          </a:xfrm>
        </p:spPr>
        <p:txBody>
          <a:bodyPr/>
          <a:lstStyle/>
          <a:p>
            <a:pPr eaLnBrk="1" hangingPunct="1"/>
            <a:r>
              <a:rPr lang="en-US" dirty="0"/>
              <a:t>Linear regression</a:t>
            </a:r>
          </a:p>
        </p:txBody>
      </p:sp>
      <p:graphicFrame>
        <p:nvGraphicFramePr>
          <p:cNvPr id="31746" name="Object 2"/>
          <p:cNvGraphicFramePr>
            <a:graphicFrameLocks noChangeAspect="1"/>
          </p:cNvGraphicFramePr>
          <p:nvPr/>
        </p:nvGraphicFramePr>
        <p:xfrm>
          <a:off x="1490663" y="1123950"/>
          <a:ext cx="6088062" cy="652463"/>
        </p:xfrm>
        <a:graphic>
          <a:graphicData uri="http://schemas.openxmlformats.org/presentationml/2006/ole">
            <p:oleObj spid="_x0000_s31746" name="Equation" r:id="rId3" imgW="2006600" imgH="215900" progId="Equation.DSMT4">
              <p:embed/>
            </p:oleObj>
          </a:graphicData>
        </a:graphic>
      </p:graphicFrame>
      <p:pic>
        <p:nvPicPr>
          <p:cNvPr id="31749" name="Picture 5" descr="1"/>
          <p:cNvPicPr>
            <a:picLocks noChangeAspect="1" noChangeArrowheads="1"/>
          </p:cNvPicPr>
          <p:nvPr/>
        </p:nvPicPr>
        <p:blipFill>
          <a:blip r:embed="rId4"/>
          <a:srcRect/>
          <a:stretch>
            <a:fillRect/>
          </a:stretch>
        </p:blipFill>
        <p:spPr bwMode="auto">
          <a:xfrm>
            <a:off x="0" y="1905000"/>
            <a:ext cx="4356100" cy="4752109"/>
          </a:xfrm>
          <a:prstGeom prst="rect">
            <a:avLst/>
          </a:prstGeom>
          <a:noFill/>
          <a:ln w="9525">
            <a:noFill/>
            <a:miter lim="800000"/>
            <a:headEnd/>
            <a:tailEnd/>
          </a:ln>
        </p:spPr>
      </p:pic>
      <p:sp>
        <p:nvSpPr>
          <p:cNvPr id="31750" name="Rectangle 6"/>
          <p:cNvSpPr>
            <a:spLocks noChangeArrowheads="1"/>
          </p:cNvSpPr>
          <p:nvPr/>
        </p:nvSpPr>
        <p:spPr bwMode="auto">
          <a:xfrm>
            <a:off x="0" y="6550223"/>
            <a:ext cx="2704311" cy="307777"/>
          </a:xfrm>
          <a:prstGeom prst="rect">
            <a:avLst/>
          </a:prstGeom>
          <a:noFill/>
          <a:ln w="9525">
            <a:noFill/>
            <a:miter lim="800000"/>
            <a:headEnd/>
            <a:tailEnd/>
          </a:ln>
        </p:spPr>
        <p:txBody>
          <a:bodyPr wrap="none">
            <a:prstTxWarp prst="textNoShape">
              <a:avLst/>
            </a:prstTxWarp>
            <a:spAutoFit/>
          </a:bodyPr>
          <a:lstStyle/>
          <a:p>
            <a:r>
              <a:rPr lang="en-US" sz="1400" dirty="0">
                <a:latin typeface="Calibri"/>
              </a:rPr>
              <a:t>Ref: any applied statistics textbook</a:t>
            </a:r>
            <a:endParaRPr lang="en-US" dirty="0">
              <a:latin typeface="Calibri"/>
            </a:endParaRPr>
          </a:p>
        </p:txBody>
      </p:sp>
      <p:sp>
        <p:nvSpPr>
          <p:cNvPr id="31751" name="Rectangle 7"/>
          <p:cNvSpPr>
            <a:spLocks noChangeArrowheads="1"/>
          </p:cNvSpPr>
          <p:nvPr/>
        </p:nvSpPr>
        <p:spPr bwMode="auto">
          <a:xfrm>
            <a:off x="4724400" y="2286000"/>
            <a:ext cx="4210708" cy="3416320"/>
          </a:xfrm>
          <a:prstGeom prst="rect">
            <a:avLst/>
          </a:prstGeom>
          <a:noFill/>
          <a:ln w="9525">
            <a:noFill/>
            <a:miter lim="800000"/>
            <a:headEnd/>
            <a:tailEnd/>
          </a:ln>
        </p:spPr>
        <p:txBody>
          <a:bodyPr wrap="none">
            <a:prstTxWarp prst="textNoShape">
              <a:avLst/>
            </a:prstTxWarp>
            <a:spAutoFit/>
          </a:bodyPr>
          <a:lstStyle/>
          <a:p>
            <a:r>
              <a:rPr lang="en-US" dirty="0">
                <a:latin typeface="Calibri"/>
              </a:rPr>
              <a:t>Corrects for</a:t>
            </a:r>
            <a:r>
              <a:rPr lang="en-US" dirty="0" smtClean="0">
                <a:latin typeface="Calibri"/>
              </a:rPr>
              <a:t> state-dependent</a:t>
            </a:r>
          </a:p>
          <a:p>
            <a:r>
              <a:rPr lang="en-US" dirty="0" smtClean="0">
                <a:latin typeface="Calibri"/>
              </a:rPr>
              <a:t>bias</a:t>
            </a:r>
            <a:r>
              <a:rPr lang="en-US" dirty="0">
                <a:latin typeface="Calibri"/>
              </a:rPr>
              <a:t>; </a:t>
            </a:r>
            <a:r>
              <a:rPr lang="en-US" dirty="0" smtClean="0">
                <a:latin typeface="Calibri"/>
              </a:rPr>
              <a:t>when no predictive </a:t>
            </a:r>
          </a:p>
          <a:p>
            <a:r>
              <a:rPr lang="en-US" dirty="0" smtClean="0">
                <a:latin typeface="Calibri"/>
              </a:rPr>
              <a:t>skill of forecast, regresses </a:t>
            </a:r>
          </a:p>
          <a:p>
            <a:r>
              <a:rPr lang="en-US" dirty="0" smtClean="0">
                <a:latin typeface="Calibri"/>
              </a:rPr>
              <a:t>to observed sample climatology</a:t>
            </a:r>
            <a:r>
              <a:rPr lang="en-US" dirty="0">
                <a:latin typeface="Calibri"/>
              </a:rPr>
              <a:t>.</a:t>
            </a:r>
          </a:p>
          <a:p>
            <a:endParaRPr lang="en-US" dirty="0">
              <a:latin typeface="Calibri"/>
            </a:endParaRPr>
          </a:p>
          <a:p>
            <a:r>
              <a:rPr lang="en-US" dirty="0">
                <a:latin typeface="Calibri"/>
              </a:rPr>
              <a:t>Diagnostics </a:t>
            </a:r>
            <a:r>
              <a:rPr lang="en-US" dirty="0" smtClean="0">
                <a:latin typeface="Calibri"/>
              </a:rPr>
              <a:t>include statistics </a:t>
            </a:r>
          </a:p>
          <a:p>
            <a:r>
              <a:rPr lang="en-US" dirty="0" smtClean="0">
                <a:latin typeface="Calibri"/>
              </a:rPr>
              <a:t>on </a:t>
            </a:r>
            <a:r>
              <a:rPr lang="en-US" dirty="0">
                <a:latin typeface="Calibri"/>
              </a:rPr>
              <a:t>error, </a:t>
            </a:r>
            <a:r>
              <a:rPr lang="en-US" dirty="0" smtClean="0">
                <a:latin typeface="Calibri"/>
              </a:rPr>
              <a:t>so can </a:t>
            </a:r>
            <a:r>
              <a:rPr lang="en-US" dirty="0">
                <a:latin typeface="Calibri"/>
              </a:rPr>
              <a:t>infer</a:t>
            </a:r>
            <a:r>
              <a:rPr lang="en-US" dirty="0" smtClean="0">
                <a:latin typeface="Calibri"/>
              </a:rPr>
              <a:t> (largely</a:t>
            </a:r>
          </a:p>
          <a:p>
            <a:r>
              <a:rPr lang="en-US" dirty="0" smtClean="0">
                <a:latin typeface="Calibri"/>
              </a:rPr>
              <a:t>non-state dependent) pdf</a:t>
            </a:r>
            <a:r>
              <a:rPr lang="en-US" dirty="0">
                <a:latin typeface="Calibri"/>
              </a:rPr>
              <a:t>.</a:t>
            </a:r>
            <a:endParaRPr lang="en-US" dirty="0" smtClean="0">
              <a:latin typeface="Calibri"/>
            </a:endParaRPr>
          </a:p>
          <a:p>
            <a:endParaRPr lang="en-US" dirty="0">
              <a:latin typeface="Calibri"/>
            </a:endParaRPr>
          </a:p>
        </p:txBody>
      </p:sp>
      <p:sp>
        <p:nvSpPr>
          <p:cNvPr id="8" name="Slide Number Placeholder 7"/>
          <p:cNvSpPr>
            <a:spLocks noGrp="1"/>
          </p:cNvSpPr>
          <p:nvPr>
            <p:ph type="sldNum" sz="quarter" idx="12"/>
          </p:nvPr>
        </p:nvSpPr>
        <p:spPr/>
        <p:txBody>
          <a:bodyPr/>
          <a:lstStyle/>
          <a:p>
            <a:fld id="{A034744B-61F1-7445-8681-61AA331E26B9}" type="slidenum">
              <a:rPr lang="en-US" smtClean="0"/>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When is linear regression approach useful?</a:t>
            </a:r>
            <a:endParaRPr lang="en-US" dirty="0"/>
          </a:p>
        </p:txBody>
      </p:sp>
      <p:sp>
        <p:nvSpPr>
          <p:cNvPr id="3" name="Content Placeholder 2"/>
          <p:cNvSpPr>
            <a:spLocks noGrp="1"/>
          </p:cNvSpPr>
          <p:nvPr>
            <p:ph idx="1"/>
          </p:nvPr>
        </p:nvSpPr>
        <p:spPr>
          <a:xfrm>
            <a:off x="457200" y="1752600"/>
            <a:ext cx="7772400" cy="4114800"/>
          </a:xfrm>
        </p:spPr>
        <p:txBody>
          <a:bodyPr/>
          <a:lstStyle/>
          <a:p>
            <a:r>
              <a:rPr lang="en-US" dirty="0" smtClean="0"/>
              <a:t>Some assumptions:</a:t>
            </a:r>
          </a:p>
          <a:p>
            <a:pPr lvl="1"/>
            <a:r>
              <a:rPr lang="en-US" dirty="0" smtClean="0"/>
              <a:t>Normality of errors.</a:t>
            </a:r>
          </a:p>
          <a:p>
            <a:pPr lvl="1"/>
            <a:r>
              <a:rPr lang="en-US" dirty="0" smtClean="0"/>
              <a:t>Linear relation between predictors and </a:t>
            </a:r>
            <a:r>
              <a:rPr lang="en-US" dirty="0" err="1" smtClean="0"/>
              <a:t>predictand</a:t>
            </a:r>
            <a:r>
              <a:rPr lang="en-US" dirty="0" smtClean="0"/>
              <a:t>.</a:t>
            </a:r>
          </a:p>
          <a:p>
            <a:pPr lvl="1"/>
            <a:r>
              <a:rPr lang="en-US" dirty="0" err="1" smtClean="0"/>
              <a:t>Homoscedasticity</a:t>
            </a:r>
            <a:r>
              <a:rPr lang="en-US" dirty="0" smtClean="0"/>
              <a:t>, error variance doesn’t depend on state </a:t>
            </a:r>
            <a:r>
              <a:rPr lang="en-US" dirty="0" err="1" smtClean="0"/>
              <a:t>x</a:t>
            </a:r>
            <a:r>
              <a:rPr lang="en-US" dirty="0" smtClean="0"/>
              <a:t>.</a:t>
            </a:r>
          </a:p>
          <a:p>
            <a:pPr lvl="1"/>
            <a:r>
              <a:rPr lang="en-US" dirty="0" smtClean="0"/>
              <a:t>Errors are uncorrelated between samples.</a:t>
            </a:r>
          </a:p>
          <a:p>
            <a:pPr lvl="1"/>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33</a:t>
            </a:fld>
            <a:endParaRPr lang="en-US"/>
          </a:p>
        </p:txBody>
      </p:sp>
      <p:sp>
        <p:nvSpPr>
          <p:cNvPr id="5" name="TextBox 4"/>
          <p:cNvSpPr txBox="1"/>
          <p:nvPr/>
        </p:nvSpPr>
        <p:spPr>
          <a:xfrm>
            <a:off x="0" y="6400800"/>
            <a:ext cx="8886565" cy="307777"/>
          </a:xfrm>
          <a:prstGeom prst="rect">
            <a:avLst/>
          </a:prstGeom>
          <a:noFill/>
        </p:spPr>
        <p:txBody>
          <a:bodyPr wrap="square" rtlCol="0">
            <a:spAutoFit/>
          </a:bodyPr>
          <a:lstStyle/>
          <a:p>
            <a:r>
              <a:rPr lang="en-US" sz="1400" dirty="0" smtClean="0"/>
              <a:t>Ref: any applied stats text, e.g., </a:t>
            </a:r>
            <a:r>
              <a:rPr lang="en-US" sz="1400" dirty="0" err="1" smtClean="0"/>
              <a:t>Neter</a:t>
            </a:r>
            <a:r>
              <a:rPr lang="en-US" sz="1400" dirty="0" smtClean="0"/>
              <a:t>, Wasserman, and </a:t>
            </a:r>
            <a:r>
              <a:rPr lang="en-US" sz="1400" dirty="0" err="1" smtClean="0"/>
              <a:t>Kutner</a:t>
            </a:r>
            <a:r>
              <a:rPr lang="en-US" sz="1400" dirty="0" smtClean="0"/>
              <a:t>, Applied Linear Statistical Models.</a:t>
            </a:r>
            <a:endParaRPr lang="en-US" sz="1400" dirty="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When is linear regression approach useful?</a:t>
            </a:r>
            <a:endParaRPr lang="en-US" dirty="0"/>
          </a:p>
        </p:txBody>
      </p:sp>
      <p:sp>
        <p:nvSpPr>
          <p:cNvPr id="3" name="Content Placeholder 2"/>
          <p:cNvSpPr>
            <a:spLocks noGrp="1"/>
          </p:cNvSpPr>
          <p:nvPr>
            <p:ph idx="1"/>
          </p:nvPr>
        </p:nvSpPr>
        <p:spPr>
          <a:xfrm>
            <a:off x="457200" y="1752600"/>
            <a:ext cx="7772400" cy="4114800"/>
          </a:xfrm>
        </p:spPr>
        <p:txBody>
          <a:bodyPr/>
          <a:lstStyle/>
          <a:p>
            <a:r>
              <a:rPr lang="en-US" dirty="0" smtClean="0"/>
              <a:t>Some assumptions:</a:t>
            </a:r>
          </a:p>
          <a:p>
            <a:pPr lvl="1"/>
            <a:r>
              <a:rPr lang="en-US" dirty="0" smtClean="0"/>
              <a:t>Normality of errors.</a:t>
            </a:r>
          </a:p>
          <a:p>
            <a:pPr lvl="1"/>
            <a:r>
              <a:rPr lang="en-US" dirty="0" smtClean="0"/>
              <a:t>Linear relation between predictors and </a:t>
            </a:r>
            <a:r>
              <a:rPr lang="en-US" dirty="0" err="1" smtClean="0"/>
              <a:t>predictand</a:t>
            </a:r>
            <a:r>
              <a:rPr lang="en-US" dirty="0" smtClean="0"/>
              <a:t>.</a:t>
            </a:r>
          </a:p>
          <a:p>
            <a:pPr lvl="1"/>
            <a:r>
              <a:rPr lang="en-US" dirty="0" err="1" smtClean="0"/>
              <a:t>Homoscedasticity</a:t>
            </a:r>
            <a:r>
              <a:rPr lang="en-US" dirty="0" smtClean="0"/>
              <a:t>, error variance doesn’t depend on state </a:t>
            </a:r>
            <a:r>
              <a:rPr lang="en-US" dirty="0" err="1" smtClean="0"/>
              <a:t>x</a:t>
            </a:r>
            <a:r>
              <a:rPr lang="en-US" dirty="0" smtClean="0"/>
              <a:t>.</a:t>
            </a:r>
          </a:p>
          <a:p>
            <a:pPr lvl="1"/>
            <a:r>
              <a:rPr lang="en-US" dirty="0" smtClean="0"/>
              <a:t>Errors are uncorrelated between samples.</a:t>
            </a:r>
          </a:p>
          <a:p>
            <a:pPr lvl="1"/>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34</a:t>
            </a:fld>
            <a:endParaRPr lang="en-US"/>
          </a:p>
        </p:txBody>
      </p:sp>
      <p:sp>
        <p:nvSpPr>
          <p:cNvPr id="5" name="TextBox 4"/>
          <p:cNvSpPr txBox="1"/>
          <p:nvPr/>
        </p:nvSpPr>
        <p:spPr>
          <a:xfrm>
            <a:off x="0" y="6400800"/>
            <a:ext cx="8886565" cy="307777"/>
          </a:xfrm>
          <a:prstGeom prst="rect">
            <a:avLst/>
          </a:prstGeom>
          <a:noFill/>
        </p:spPr>
        <p:txBody>
          <a:bodyPr wrap="square" rtlCol="0">
            <a:spAutoFit/>
          </a:bodyPr>
          <a:lstStyle/>
          <a:p>
            <a:r>
              <a:rPr lang="en-US" sz="1400" dirty="0" smtClean="0">
                <a:latin typeface="Calibri"/>
                <a:cs typeface="Calibri"/>
              </a:rPr>
              <a:t>Ref: any applied stats text, e.g., </a:t>
            </a:r>
            <a:r>
              <a:rPr lang="en-US" sz="1400" dirty="0" err="1" smtClean="0">
                <a:latin typeface="Calibri"/>
                <a:cs typeface="Calibri"/>
              </a:rPr>
              <a:t>Neter</a:t>
            </a:r>
            <a:r>
              <a:rPr lang="en-US" sz="1400" dirty="0" smtClean="0">
                <a:latin typeface="Calibri"/>
                <a:cs typeface="Calibri"/>
              </a:rPr>
              <a:t>, Wasserman, and </a:t>
            </a:r>
            <a:r>
              <a:rPr lang="en-US" sz="1400" dirty="0" err="1" smtClean="0">
                <a:latin typeface="Calibri"/>
                <a:cs typeface="Calibri"/>
              </a:rPr>
              <a:t>Kutner</a:t>
            </a:r>
            <a:r>
              <a:rPr lang="en-US" sz="1400" dirty="0" smtClean="0">
                <a:latin typeface="Calibri"/>
                <a:cs typeface="Calibri"/>
              </a:rPr>
              <a:t>, </a:t>
            </a:r>
            <a:r>
              <a:rPr lang="en-US" sz="1400" i="1" dirty="0" smtClean="0">
                <a:latin typeface="Calibri"/>
                <a:cs typeface="Calibri"/>
              </a:rPr>
              <a:t>Applied Linear Statistical Models</a:t>
            </a:r>
            <a:r>
              <a:rPr lang="en-US" sz="1400" dirty="0" smtClean="0">
                <a:latin typeface="Calibri"/>
                <a:cs typeface="Calibri"/>
              </a:rPr>
              <a:t>.</a:t>
            </a:r>
            <a:endParaRPr lang="en-US" sz="1400" dirty="0">
              <a:latin typeface="Calibri"/>
              <a:cs typeface="Calibri"/>
            </a:endParaRPr>
          </a:p>
        </p:txBody>
      </p:sp>
      <p:sp>
        <p:nvSpPr>
          <p:cNvPr id="6" name="TextBox 5"/>
          <p:cNvSpPr txBox="1"/>
          <p:nvPr/>
        </p:nvSpPr>
        <p:spPr>
          <a:xfrm>
            <a:off x="6679638" y="4267200"/>
            <a:ext cx="2250661" cy="646331"/>
          </a:xfrm>
          <a:prstGeom prst="rect">
            <a:avLst/>
          </a:prstGeom>
          <a:noFill/>
        </p:spPr>
        <p:txBody>
          <a:bodyPr wrap="none" rtlCol="0">
            <a:spAutoFit/>
          </a:bodyPr>
          <a:lstStyle/>
          <a:p>
            <a:r>
              <a:rPr lang="en-US" sz="1800" dirty="0" smtClean="0">
                <a:solidFill>
                  <a:srgbClr val="FF0000"/>
                </a:solidFill>
                <a:latin typeface="Calibri"/>
                <a:cs typeface="Calibri"/>
              </a:rPr>
              <a:t>Well, there goes using</a:t>
            </a:r>
          </a:p>
          <a:p>
            <a:r>
              <a:rPr lang="en-US" sz="1800" dirty="0" smtClean="0">
                <a:solidFill>
                  <a:srgbClr val="FF0000"/>
                </a:solidFill>
                <a:latin typeface="Calibri"/>
                <a:cs typeface="Calibri"/>
              </a:rPr>
              <a:t>this for precipitation!</a:t>
            </a:r>
            <a:endParaRPr lang="en-US" sz="1800" dirty="0">
              <a:solidFill>
                <a:srgbClr val="FF0000"/>
              </a:solidFill>
              <a:latin typeface="Calibri"/>
              <a:cs typeface="Calibri"/>
            </a:endParaRPr>
          </a:p>
        </p:txBody>
      </p:sp>
      <p:cxnSp>
        <p:nvCxnSpPr>
          <p:cNvPr id="8" name="Straight Arrow Connector 7"/>
          <p:cNvCxnSpPr/>
          <p:nvPr/>
        </p:nvCxnSpPr>
        <p:spPr bwMode="auto">
          <a:xfrm rot="10800000">
            <a:off x="4114800" y="4419600"/>
            <a:ext cx="2590800" cy="18366"/>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When is linear regression approach useful?</a:t>
            </a:r>
            <a:endParaRPr lang="en-US" dirty="0"/>
          </a:p>
        </p:txBody>
      </p:sp>
      <p:sp>
        <p:nvSpPr>
          <p:cNvPr id="3" name="Content Placeholder 2"/>
          <p:cNvSpPr>
            <a:spLocks noGrp="1"/>
          </p:cNvSpPr>
          <p:nvPr>
            <p:ph idx="1"/>
          </p:nvPr>
        </p:nvSpPr>
        <p:spPr>
          <a:xfrm>
            <a:off x="457200" y="1752600"/>
            <a:ext cx="7772400" cy="4114800"/>
          </a:xfrm>
        </p:spPr>
        <p:txBody>
          <a:bodyPr/>
          <a:lstStyle/>
          <a:p>
            <a:r>
              <a:rPr lang="en-US" dirty="0" smtClean="0"/>
              <a:t>Some assumptions:</a:t>
            </a:r>
          </a:p>
          <a:p>
            <a:pPr lvl="1"/>
            <a:r>
              <a:rPr lang="en-US" dirty="0" smtClean="0"/>
              <a:t>Normality of errors.</a:t>
            </a:r>
          </a:p>
          <a:p>
            <a:pPr lvl="1"/>
            <a:r>
              <a:rPr lang="en-US" dirty="0" smtClean="0"/>
              <a:t>Linear relation between predictors and </a:t>
            </a:r>
            <a:r>
              <a:rPr lang="en-US" dirty="0" err="1" smtClean="0"/>
              <a:t>predictand</a:t>
            </a:r>
            <a:r>
              <a:rPr lang="en-US" dirty="0" smtClean="0"/>
              <a:t>.</a:t>
            </a:r>
          </a:p>
          <a:p>
            <a:pPr lvl="1"/>
            <a:r>
              <a:rPr lang="en-US" dirty="0" err="1" smtClean="0"/>
              <a:t>Homoscedasticity</a:t>
            </a:r>
            <a:r>
              <a:rPr lang="en-US" dirty="0" smtClean="0"/>
              <a:t>, error variance doesn’t depend on state </a:t>
            </a:r>
            <a:r>
              <a:rPr lang="en-US" dirty="0" err="1" smtClean="0"/>
              <a:t>x</a:t>
            </a:r>
            <a:r>
              <a:rPr lang="en-US" dirty="0" smtClean="0"/>
              <a:t>.</a:t>
            </a:r>
          </a:p>
          <a:p>
            <a:pPr lvl="1"/>
            <a:r>
              <a:rPr lang="en-US" dirty="0" smtClean="0"/>
              <a:t>Errors are uncorrelated between samples.</a:t>
            </a:r>
          </a:p>
          <a:p>
            <a:pPr lvl="1"/>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35</a:t>
            </a:fld>
            <a:endParaRPr lang="en-US"/>
          </a:p>
        </p:txBody>
      </p:sp>
      <p:sp>
        <p:nvSpPr>
          <p:cNvPr id="5" name="TextBox 4"/>
          <p:cNvSpPr txBox="1"/>
          <p:nvPr/>
        </p:nvSpPr>
        <p:spPr>
          <a:xfrm>
            <a:off x="0" y="6400800"/>
            <a:ext cx="8886565" cy="307777"/>
          </a:xfrm>
          <a:prstGeom prst="rect">
            <a:avLst/>
          </a:prstGeom>
          <a:noFill/>
        </p:spPr>
        <p:txBody>
          <a:bodyPr wrap="square" rtlCol="0">
            <a:spAutoFit/>
          </a:bodyPr>
          <a:lstStyle/>
          <a:p>
            <a:r>
              <a:rPr lang="en-US" sz="1400" dirty="0" smtClean="0">
                <a:latin typeface="Calibri"/>
                <a:cs typeface="Calibri"/>
              </a:rPr>
              <a:t>Ref: any applied stats text, e.g., </a:t>
            </a:r>
            <a:r>
              <a:rPr lang="en-US" sz="1400" dirty="0" err="1" smtClean="0">
                <a:latin typeface="Calibri"/>
                <a:cs typeface="Calibri"/>
              </a:rPr>
              <a:t>Neter</a:t>
            </a:r>
            <a:r>
              <a:rPr lang="en-US" sz="1400" dirty="0" smtClean="0">
                <a:latin typeface="Calibri"/>
                <a:cs typeface="Calibri"/>
              </a:rPr>
              <a:t>, Wasserman, and </a:t>
            </a:r>
            <a:r>
              <a:rPr lang="en-US" sz="1400" dirty="0" err="1" smtClean="0">
                <a:latin typeface="Calibri"/>
                <a:cs typeface="Calibri"/>
              </a:rPr>
              <a:t>Kutner</a:t>
            </a:r>
            <a:r>
              <a:rPr lang="en-US" sz="1400" dirty="0" smtClean="0">
                <a:latin typeface="Calibri"/>
                <a:cs typeface="Calibri"/>
              </a:rPr>
              <a:t>, </a:t>
            </a:r>
            <a:r>
              <a:rPr lang="en-US" sz="1400" i="1" dirty="0" smtClean="0">
                <a:latin typeface="Calibri"/>
                <a:cs typeface="Calibri"/>
              </a:rPr>
              <a:t>Applied Linear Statistical Models</a:t>
            </a:r>
            <a:r>
              <a:rPr lang="en-US" sz="1400" dirty="0" smtClean="0">
                <a:latin typeface="Calibri"/>
                <a:cs typeface="Calibri"/>
              </a:rPr>
              <a:t>.</a:t>
            </a:r>
            <a:endParaRPr lang="en-US" sz="1400" dirty="0">
              <a:latin typeface="Calibri"/>
              <a:cs typeface="Calibri"/>
            </a:endParaRPr>
          </a:p>
        </p:txBody>
      </p:sp>
      <p:sp>
        <p:nvSpPr>
          <p:cNvPr id="6" name="TextBox 5"/>
          <p:cNvSpPr txBox="1"/>
          <p:nvPr/>
        </p:nvSpPr>
        <p:spPr>
          <a:xfrm>
            <a:off x="4267200" y="5334000"/>
            <a:ext cx="4472999" cy="830997"/>
          </a:xfrm>
          <a:prstGeom prst="rect">
            <a:avLst/>
          </a:prstGeom>
          <a:noFill/>
        </p:spPr>
        <p:txBody>
          <a:bodyPr wrap="none" rtlCol="0">
            <a:spAutoFit/>
          </a:bodyPr>
          <a:lstStyle/>
          <a:p>
            <a:r>
              <a:rPr lang="en-US" sz="1600" dirty="0" smtClean="0">
                <a:solidFill>
                  <a:srgbClr val="FF0000"/>
                </a:solidFill>
                <a:latin typeface="Calibri"/>
                <a:cs typeface="Calibri"/>
              </a:rPr>
              <a:t>Problematic for weather, if samples every day.  </a:t>
            </a:r>
          </a:p>
          <a:p>
            <a:r>
              <a:rPr lang="en-US" sz="1600" dirty="0" smtClean="0">
                <a:solidFill>
                  <a:srgbClr val="FF0000"/>
                </a:solidFill>
                <a:latin typeface="Calibri"/>
                <a:cs typeface="Calibri"/>
              </a:rPr>
              <a:t>“Serial correlation,”  </a:t>
            </a:r>
            <a:r>
              <a:rPr lang="en-US" sz="1600" dirty="0">
                <a:solidFill>
                  <a:srgbClr val="FF0000"/>
                </a:solidFill>
                <a:latin typeface="Calibri"/>
                <a:cs typeface="Calibri"/>
              </a:rPr>
              <a:t>s</a:t>
            </a:r>
            <a:r>
              <a:rPr lang="en-US" sz="1600" dirty="0" smtClean="0">
                <a:solidFill>
                  <a:srgbClr val="FF0000"/>
                </a:solidFill>
                <a:latin typeface="Calibri"/>
                <a:cs typeface="Calibri"/>
              </a:rPr>
              <a:t>maller “effective sample size.”</a:t>
            </a:r>
          </a:p>
          <a:p>
            <a:r>
              <a:rPr lang="en-US" sz="1600" dirty="0" smtClean="0">
                <a:solidFill>
                  <a:srgbClr val="FF0000"/>
                </a:solidFill>
                <a:latin typeface="Calibri"/>
                <a:cs typeface="Calibri"/>
              </a:rPr>
              <a:t>But can deal with this problem.</a:t>
            </a:r>
            <a:endParaRPr lang="en-US" sz="1600" dirty="0">
              <a:solidFill>
                <a:srgbClr val="FF0000"/>
              </a:solidFill>
              <a:latin typeface="Calibri"/>
              <a:cs typeface="Calibri"/>
            </a:endParaRPr>
          </a:p>
        </p:txBody>
      </p:sp>
      <p:cxnSp>
        <p:nvCxnSpPr>
          <p:cNvPr id="8" name="Straight Arrow Connector 7"/>
          <p:cNvCxnSpPr/>
          <p:nvPr/>
        </p:nvCxnSpPr>
        <p:spPr bwMode="auto">
          <a:xfrm rot="5400000" flipH="1" flipV="1">
            <a:off x="2819401" y="5410201"/>
            <a:ext cx="304798"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4" name="Straight Connector 13"/>
          <p:cNvCxnSpPr/>
          <p:nvPr/>
        </p:nvCxnSpPr>
        <p:spPr bwMode="auto">
          <a:xfrm>
            <a:off x="2971800" y="5562600"/>
            <a:ext cx="1219200" cy="1588"/>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228600" y="152400"/>
            <a:ext cx="8686800" cy="762000"/>
          </a:xfrm>
        </p:spPr>
        <p:txBody>
          <a:bodyPr/>
          <a:lstStyle/>
          <a:p>
            <a:pPr eaLnBrk="1" hangingPunct="1"/>
            <a:r>
              <a:rPr lang="en-US" dirty="0"/>
              <a:t>Linear </a:t>
            </a:r>
            <a:r>
              <a:rPr lang="en-US" dirty="0" smtClean="0"/>
              <a:t>regression – big assumption!</a:t>
            </a:r>
            <a:endParaRPr lang="en-US" dirty="0"/>
          </a:p>
        </p:txBody>
      </p:sp>
      <p:graphicFrame>
        <p:nvGraphicFramePr>
          <p:cNvPr id="31746" name="Object 2"/>
          <p:cNvGraphicFramePr>
            <a:graphicFrameLocks noChangeAspect="1"/>
          </p:cNvGraphicFramePr>
          <p:nvPr/>
        </p:nvGraphicFramePr>
        <p:xfrm>
          <a:off x="1490663" y="1123950"/>
          <a:ext cx="6088062" cy="652463"/>
        </p:xfrm>
        <a:graphic>
          <a:graphicData uri="http://schemas.openxmlformats.org/presentationml/2006/ole">
            <p:oleObj spid="_x0000_s122882" name="Equation" r:id="rId3" imgW="2006600" imgH="215900" progId="Equation.DSMT4">
              <p:embed/>
            </p:oleObj>
          </a:graphicData>
        </a:graphic>
      </p:graphicFrame>
      <p:sp>
        <p:nvSpPr>
          <p:cNvPr id="31750" name="Rectangle 6"/>
          <p:cNvSpPr>
            <a:spLocks noChangeArrowheads="1"/>
          </p:cNvSpPr>
          <p:nvPr/>
        </p:nvSpPr>
        <p:spPr bwMode="auto">
          <a:xfrm>
            <a:off x="0" y="6334780"/>
            <a:ext cx="7593082" cy="523220"/>
          </a:xfrm>
          <a:prstGeom prst="rect">
            <a:avLst/>
          </a:prstGeom>
          <a:noFill/>
          <a:ln w="9525">
            <a:noFill/>
            <a:miter lim="800000"/>
            <a:headEnd/>
            <a:tailEnd/>
          </a:ln>
        </p:spPr>
        <p:txBody>
          <a:bodyPr wrap="none">
            <a:prstTxWarp prst="textNoShape">
              <a:avLst/>
            </a:prstTxWarp>
            <a:spAutoFit/>
          </a:bodyPr>
          <a:lstStyle/>
          <a:p>
            <a:r>
              <a:rPr lang="en-US" sz="1400" dirty="0">
                <a:latin typeface="Calibri"/>
              </a:rPr>
              <a:t>Ref:</a:t>
            </a:r>
            <a:r>
              <a:rPr lang="en-US" sz="1400" dirty="0" smtClean="0">
                <a:latin typeface="Calibri"/>
              </a:rPr>
              <a:t> Casella and Berger, </a:t>
            </a:r>
            <a:r>
              <a:rPr lang="en-US" sz="1400" i="1" dirty="0" smtClean="0">
                <a:latin typeface="Calibri"/>
              </a:rPr>
              <a:t>Statistical Inference</a:t>
            </a:r>
            <a:r>
              <a:rPr lang="en-US" sz="1400" dirty="0" smtClean="0">
                <a:latin typeface="Calibri"/>
              </a:rPr>
              <a:t>, 1990.  Also </a:t>
            </a:r>
            <a:r>
              <a:rPr lang="en-US" sz="1400" dirty="0" err="1" smtClean="0">
                <a:latin typeface="Calibri"/>
              </a:rPr>
              <a:t>Vannitsem</a:t>
            </a:r>
            <a:r>
              <a:rPr lang="en-US" sz="1400" dirty="0" smtClean="0">
                <a:latin typeface="Calibri"/>
              </a:rPr>
              <a:t> &amp; </a:t>
            </a:r>
            <a:r>
              <a:rPr lang="en-US" sz="1400" dirty="0" err="1" smtClean="0">
                <a:latin typeface="Calibri"/>
              </a:rPr>
              <a:t>Nicolis</a:t>
            </a:r>
            <a:r>
              <a:rPr lang="en-US" sz="1400" dirty="0" smtClean="0">
                <a:latin typeface="Calibri"/>
              </a:rPr>
              <a:t>, Feb 2008 MWR (though I </a:t>
            </a:r>
          </a:p>
          <a:p>
            <a:r>
              <a:rPr lang="en-US" sz="1400" dirty="0" smtClean="0">
                <a:latin typeface="Calibri"/>
              </a:rPr>
              <a:t>think their analysis is unfairly critical of MOS) </a:t>
            </a:r>
            <a:endParaRPr lang="en-US" dirty="0">
              <a:latin typeface="Calibri"/>
            </a:endParaRPr>
          </a:p>
        </p:txBody>
      </p:sp>
      <p:sp>
        <p:nvSpPr>
          <p:cNvPr id="8" name="Slide Number Placeholder 7"/>
          <p:cNvSpPr>
            <a:spLocks noGrp="1"/>
          </p:cNvSpPr>
          <p:nvPr>
            <p:ph type="sldNum" sz="quarter" idx="12"/>
          </p:nvPr>
        </p:nvSpPr>
        <p:spPr/>
        <p:txBody>
          <a:bodyPr/>
          <a:lstStyle/>
          <a:p>
            <a:fld id="{A034744B-61F1-7445-8681-61AA331E26B9}" type="slidenum">
              <a:rPr lang="en-US" smtClean="0"/>
              <a:pPr/>
              <a:t>36</a:t>
            </a:fld>
            <a:endParaRPr lang="en-US" dirty="0"/>
          </a:p>
        </p:txBody>
      </p:sp>
      <p:sp>
        <p:nvSpPr>
          <p:cNvPr id="9" name="TextBox 8"/>
          <p:cNvSpPr txBox="1"/>
          <p:nvPr/>
        </p:nvSpPr>
        <p:spPr>
          <a:xfrm>
            <a:off x="533400" y="3048000"/>
            <a:ext cx="8025003" cy="3046988"/>
          </a:xfrm>
          <a:prstGeom prst="rect">
            <a:avLst/>
          </a:prstGeom>
          <a:noFill/>
        </p:spPr>
        <p:txBody>
          <a:bodyPr wrap="none" rtlCol="0">
            <a:spAutoFit/>
          </a:bodyPr>
          <a:lstStyle/>
          <a:p>
            <a:r>
              <a:rPr lang="en-US" dirty="0" smtClean="0">
                <a:latin typeface="Calibri"/>
                <a:cs typeface="Calibri"/>
              </a:rPr>
              <a:t>In our practice, the Y’s typically have some small error (</a:t>
            </a:r>
            <a:r>
              <a:rPr lang="en-US" dirty="0" err="1" smtClean="0">
                <a:latin typeface="Calibri"/>
                <a:cs typeface="Calibri"/>
              </a:rPr>
              <a:t>obs</a:t>
            </a:r>
            <a:r>
              <a:rPr lang="en-US" dirty="0" smtClean="0">
                <a:latin typeface="Calibri"/>
                <a:cs typeface="Calibri"/>
              </a:rPr>
              <a:t>) </a:t>
            </a:r>
          </a:p>
          <a:p>
            <a:r>
              <a:rPr lang="en-US" dirty="0" smtClean="0">
                <a:latin typeface="Calibri"/>
                <a:cs typeface="Calibri"/>
              </a:rPr>
              <a:t>and the X’s have larger error (forecast model state).  </a:t>
            </a:r>
          </a:p>
          <a:p>
            <a:endParaRPr lang="en-US" dirty="0">
              <a:latin typeface="Calibri"/>
              <a:cs typeface="Calibri"/>
            </a:endParaRPr>
          </a:p>
          <a:p>
            <a:r>
              <a:rPr lang="en-US" dirty="0" smtClean="0">
                <a:latin typeface="Calibri"/>
                <a:cs typeface="Calibri"/>
              </a:rPr>
              <a:t>Practically, the method works well enough to gloss over what</a:t>
            </a:r>
          </a:p>
          <a:p>
            <a:r>
              <a:rPr lang="en-US" dirty="0" smtClean="0">
                <a:latin typeface="Calibri"/>
                <a:cs typeface="Calibri"/>
              </a:rPr>
              <a:t>error </a:t>
            </a:r>
            <a:r>
              <a:rPr lang="en-US" dirty="0" err="1" smtClean="0">
                <a:latin typeface="Calibri"/>
                <a:cs typeface="Calibri"/>
              </a:rPr>
              <a:t>ε</a:t>
            </a:r>
            <a:r>
              <a:rPr lang="en-US" baseline="-25000" dirty="0" err="1" smtClean="0">
                <a:latin typeface="Calibri"/>
                <a:cs typeface="Calibri"/>
              </a:rPr>
              <a:t>i</a:t>
            </a:r>
            <a:r>
              <a:rPr lang="en-US" dirty="0" smtClean="0">
                <a:latin typeface="Calibri"/>
                <a:cs typeface="Calibri"/>
              </a:rPr>
              <a:t> represents, but there is a whole branch of statistics </a:t>
            </a:r>
          </a:p>
          <a:p>
            <a:r>
              <a:rPr lang="en-US" dirty="0" smtClean="0">
                <a:latin typeface="Calibri"/>
                <a:cs typeface="Calibri"/>
              </a:rPr>
              <a:t>(regression with “errors in variables”) that deals with this more </a:t>
            </a:r>
          </a:p>
          <a:p>
            <a:r>
              <a:rPr lang="en-US" dirty="0" smtClean="0">
                <a:latin typeface="Calibri"/>
                <a:cs typeface="Calibri"/>
              </a:rPr>
              <a:t>formally.  This incorrect assumption applies to most of the rest </a:t>
            </a:r>
          </a:p>
          <a:p>
            <a:r>
              <a:rPr lang="en-US" dirty="0" smtClean="0">
                <a:latin typeface="Calibri"/>
                <a:cs typeface="Calibri"/>
              </a:rPr>
              <a:t>of the methods discussed, too.</a:t>
            </a:r>
            <a:endParaRPr lang="en-US" dirty="0">
              <a:latin typeface="Calibri"/>
              <a:cs typeface="Calibri"/>
            </a:endParaRPr>
          </a:p>
        </p:txBody>
      </p:sp>
      <p:sp>
        <p:nvSpPr>
          <p:cNvPr id="10" name="TextBox 9"/>
          <p:cNvSpPr txBox="1"/>
          <p:nvPr/>
        </p:nvSpPr>
        <p:spPr>
          <a:xfrm>
            <a:off x="1143000" y="2057400"/>
            <a:ext cx="1442071" cy="830997"/>
          </a:xfrm>
          <a:prstGeom prst="rect">
            <a:avLst/>
          </a:prstGeom>
          <a:noFill/>
        </p:spPr>
        <p:txBody>
          <a:bodyPr wrap="none" rtlCol="0">
            <a:spAutoFit/>
          </a:bodyPr>
          <a:lstStyle/>
          <a:p>
            <a:r>
              <a:rPr lang="en-US" dirty="0" smtClean="0">
                <a:solidFill>
                  <a:srgbClr val="FF0000"/>
                </a:solidFill>
                <a:latin typeface="Calibri"/>
                <a:cs typeface="Calibri"/>
              </a:rPr>
              <a:t>unknown,</a:t>
            </a:r>
          </a:p>
          <a:p>
            <a:r>
              <a:rPr lang="en-US" dirty="0" smtClean="0">
                <a:solidFill>
                  <a:srgbClr val="FF0000"/>
                </a:solidFill>
                <a:latin typeface="Calibri"/>
                <a:cs typeface="Calibri"/>
              </a:rPr>
              <a:t>with error</a:t>
            </a:r>
            <a:endParaRPr lang="en-US" dirty="0">
              <a:solidFill>
                <a:srgbClr val="FF0000"/>
              </a:solidFill>
              <a:latin typeface="Calibri"/>
              <a:cs typeface="Calibri"/>
            </a:endParaRPr>
          </a:p>
        </p:txBody>
      </p:sp>
      <p:cxnSp>
        <p:nvCxnSpPr>
          <p:cNvPr id="16" name="Straight Arrow Connector 15"/>
          <p:cNvCxnSpPr/>
          <p:nvPr/>
        </p:nvCxnSpPr>
        <p:spPr bwMode="auto">
          <a:xfrm rot="5400000" flipH="1" flipV="1">
            <a:off x="1447800" y="1905000"/>
            <a:ext cx="457200"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7" name="TextBox 16"/>
          <p:cNvSpPr txBox="1"/>
          <p:nvPr/>
        </p:nvSpPr>
        <p:spPr>
          <a:xfrm>
            <a:off x="3657600" y="2362200"/>
            <a:ext cx="3381605" cy="461665"/>
          </a:xfrm>
          <a:prstGeom prst="rect">
            <a:avLst/>
          </a:prstGeom>
          <a:noFill/>
        </p:spPr>
        <p:txBody>
          <a:bodyPr wrap="none" rtlCol="0">
            <a:spAutoFit/>
          </a:bodyPr>
          <a:lstStyle/>
          <a:p>
            <a:r>
              <a:rPr lang="en-US" dirty="0" smtClean="0">
                <a:solidFill>
                  <a:srgbClr val="FF0000"/>
                </a:solidFill>
                <a:latin typeface="Calibri"/>
                <a:cs typeface="Calibri"/>
              </a:rPr>
              <a:t>known, assumed no error</a:t>
            </a:r>
            <a:endParaRPr lang="en-US" dirty="0">
              <a:solidFill>
                <a:srgbClr val="FF0000"/>
              </a:solidFill>
              <a:latin typeface="Calibri"/>
              <a:cs typeface="Calibri"/>
            </a:endParaRPr>
          </a:p>
        </p:txBody>
      </p:sp>
      <p:cxnSp>
        <p:nvCxnSpPr>
          <p:cNvPr id="18" name="Straight Arrow Connector 17"/>
          <p:cNvCxnSpPr/>
          <p:nvPr/>
        </p:nvCxnSpPr>
        <p:spPr bwMode="auto">
          <a:xfrm rot="5400000" flipH="1" flipV="1">
            <a:off x="3582194" y="2057400"/>
            <a:ext cx="608806" cy="79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rot="5400000" flipH="1" flipV="1">
            <a:off x="6096794" y="2056606"/>
            <a:ext cx="609600"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381000" y="228600"/>
            <a:ext cx="8382000" cy="1143000"/>
          </a:xfrm>
        </p:spPr>
        <p:txBody>
          <a:bodyPr/>
          <a:lstStyle/>
          <a:p>
            <a:pPr eaLnBrk="1" hangingPunct="1"/>
            <a:r>
              <a:rPr lang="en-US" dirty="0"/>
              <a:t>Model Output Statistics (“MOS”)</a:t>
            </a:r>
            <a:br>
              <a:rPr lang="en-US" dirty="0"/>
            </a:br>
            <a:r>
              <a:rPr lang="en-US" sz="2800" dirty="0" smtClean="0"/>
              <a:t>most </a:t>
            </a:r>
            <a:r>
              <a:rPr lang="en-US" sz="2800" dirty="0"/>
              <a:t>elements based on multiple linear regression</a:t>
            </a:r>
            <a:endParaRPr lang="en-US" dirty="0"/>
          </a:p>
        </p:txBody>
      </p:sp>
      <p:sp>
        <p:nvSpPr>
          <p:cNvPr id="32772" name="Rectangle 3"/>
          <p:cNvSpPr>
            <a:spLocks noChangeArrowheads="1"/>
          </p:cNvSpPr>
          <p:nvPr/>
        </p:nvSpPr>
        <p:spPr bwMode="auto">
          <a:xfrm>
            <a:off x="1676400" y="1600200"/>
            <a:ext cx="5443538" cy="3444875"/>
          </a:xfrm>
          <a:prstGeom prst="rect">
            <a:avLst/>
          </a:prstGeom>
          <a:noFill/>
          <a:ln w="9525">
            <a:noFill/>
            <a:miter lim="800000"/>
            <a:headEnd/>
            <a:tailEnd/>
          </a:ln>
        </p:spPr>
        <p:txBody>
          <a:bodyPr wrap="none">
            <a:prstTxWarp prst="textNoShape">
              <a:avLst/>
            </a:prstTxWarp>
            <a:spAutoFit/>
          </a:bodyPr>
          <a:lstStyle/>
          <a:p>
            <a:r>
              <a:rPr lang="en-US" sz="1000">
                <a:latin typeface="Courier" charset="0"/>
              </a:rPr>
              <a:t>KBID   GFS MOS GUIDANCE    2/16/2005  1800 UTC                      </a:t>
            </a:r>
          </a:p>
          <a:p>
            <a:r>
              <a:rPr lang="en-US" sz="1000">
                <a:latin typeface="Courier" charset="0"/>
              </a:rPr>
              <a:t> DT /FEB  17                  /FEB  18                /FEB  19       </a:t>
            </a:r>
          </a:p>
          <a:p>
            <a:r>
              <a:rPr lang="en-US" sz="1000">
                <a:latin typeface="Courier" charset="0"/>
              </a:rPr>
              <a:t> HR   00 03 06 09 12 15 18 21 00 03 06 09 12 15 18 21 00 03 06 12 18 </a:t>
            </a:r>
          </a:p>
          <a:p>
            <a:r>
              <a:rPr lang="en-US" sz="1000">
                <a:latin typeface="Courier" charset="0"/>
              </a:rPr>
              <a:t> N/X              32          40          25          35       19    </a:t>
            </a:r>
          </a:p>
          <a:p>
            <a:r>
              <a:rPr lang="en-US" sz="1000">
                <a:latin typeface="Courier" charset="0"/>
              </a:rPr>
              <a:t> TMP  42 39 36 33 32 36 38 37 35 33 30 28 27 30 32 31 28 25 23 19 27 </a:t>
            </a:r>
          </a:p>
          <a:p>
            <a:r>
              <a:rPr lang="en-US" sz="1000">
                <a:latin typeface="Courier" charset="0"/>
              </a:rPr>
              <a:t> DPT  34 29 26 22 19 18 17 17 17 17 17 15 14 13 11  8  7  6  5  2  4 </a:t>
            </a:r>
          </a:p>
          <a:p>
            <a:r>
              <a:rPr lang="en-US" sz="1000">
                <a:latin typeface="Courier" charset="0"/>
              </a:rPr>
              <a:t> CLD  OV FW CL CL SC BK BK BK BK BK BK BK SC BK BK BK BK FW CL CL CL </a:t>
            </a:r>
          </a:p>
          <a:p>
            <a:r>
              <a:rPr lang="en-US" sz="1000">
                <a:latin typeface="Courier" charset="0"/>
              </a:rPr>
              <a:t> WDR  26 30 32 32 32 31 29 28 30 32 31 31 31 31 30 29 31 32 33 33 27 </a:t>
            </a:r>
          </a:p>
          <a:p>
            <a:r>
              <a:rPr lang="en-US" sz="1000">
                <a:latin typeface="Courier" charset="0"/>
              </a:rPr>
              <a:t> WSP  12 12 12 11 08 08 09 08 09 09 10 10 10 12 13 13 15 16 15 09 08 </a:t>
            </a:r>
          </a:p>
          <a:p>
            <a:r>
              <a:rPr lang="en-US" sz="1000">
                <a:latin typeface="Courier" charset="0"/>
              </a:rPr>
              <a:t> P06        17     0     0     0     4     0    10     6     8  0  0 </a:t>
            </a:r>
          </a:p>
          <a:p>
            <a:r>
              <a:rPr lang="en-US" sz="1000">
                <a:latin typeface="Courier" charset="0"/>
              </a:rPr>
              <a:t> P12              17           0          10          17        8    </a:t>
            </a:r>
          </a:p>
          <a:p>
            <a:r>
              <a:rPr lang="en-US" sz="1000">
                <a:latin typeface="Courier" charset="0"/>
              </a:rPr>
              <a:t> Q06         0     0     0     0     0     0     0     0     0  0  0 </a:t>
            </a:r>
          </a:p>
          <a:p>
            <a:r>
              <a:rPr lang="en-US" sz="1000">
                <a:latin typeface="Courier" charset="0"/>
              </a:rPr>
              <a:t> Q12               0           0           0           0        0    </a:t>
            </a:r>
          </a:p>
          <a:p>
            <a:r>
              <a:rPr lang="en-US" sz="1000">
                <a:latin typeface="Courier" charset="0"/>
              </a:rPr>
              <a:t> T06      0/ 2  0/ 0  1/ 0  1/ 2  0/ 1  0/ 1  1/ 0  0/ 1  0/ 0  0/ 0 </a:t>
            </a:r>
          </a:p>
          <a:p>
            <a:r>
              <a:rPr lang="en-US" sz="1000">
                <a:latin typeface="Courier" charset="0"/>
              </a:rPr>
              <a:t> T12                  1/ 0        1/ 2        1/ 1        0/ 1  0/ 0 </a:t>
            </a:r>
          </a:p>
          <a:p>
            <a:r>
              <a:rPr lang="en-US" sz="1000">
                <a:latin typeface="Courier" charset="0"/>
              </a:rPr>
              <a:t> POZ   0  0  0  0  0  0  0  0  0  0  0  0  0  0  0  0  0  0  0  0  0 </a:t>
            </a:r>
          </a:p>
          <a:p>
            <a:r>
              <a:rPr lang="en-US" sz="1000">
                <a:latin typeface="Courier" charset="0"/>
              </a:rPr>
              <a:t> POS  13 47 70 84 91100 96100100100100 92100 98100100100 94 92100100 </a:t>
            </a:r>
          </a:p>
          <a:p>
            <a:r>
              <a:rPr lang="en-US" sz="1000">
                <a:latin typeface="Courier" charset="0"/>
              </a:rPr>
              <a:t> TYP   R  S  S  S  S  S  S  S  S  S  S  S  S  S  S  S  S  S  S  S  S </a:t>
            </a:r>
          </a:p>
          <a:p>
            <a:r>
              <a:rPr lang="en-US" sz="1000">
                <a:latin typeface="Courier" charset="0"/>
              </a:rPr>
              <a:t> SNW                                       0                    0    </a:t>
            </a:r>
          </a:p>
          <a:p>
            <a:r>
              <a:rPr lang="en-US" sz="1000">
                <a:latin typeface="Courier" charset="0"/>
              </a:rPr>
              <a:t> CIG   7  8  8  8  8  8  8  8  8  7  7  7  8  7  7  7  8  8  8  8  8 </a:t>
            </a:r>
          </a:p>
          <a:p>
            <a:r>
              <a:rPr lang="en-US" sz="1000">
                <a:latin typeface="Courier" charset="0"/>
              </a:rPr>
              <a:t> VIS   7  7  7  7  7  7  7  7  7  7  7  7  7  7  7  7  7  7  7  7  7 </a:t>
            </a:r>
          </a:p>
          <a:p>
            <a:r>
              <a:rPr lang="en-US" sz="1000">
                <a:latin typeface="Courier" charset="0"/>
              </a:rPr>
              <a:t> OBV   N  N  N  N  N  N  N  N  N  N  N  N  N  N  N  N  N  N  N  N  N </a:t>
            </a:r>
          </a:p>
        </p:txBody>
      </p:sp>
      <p:sp>
        <p:nvSpPr>
          <p:cNvPr id="32773" name="Rectangle 4"/>
          <p:cNvSpPr>
            <a:spLocks noChangeArrowheads="1"/>
          </p:cNvSpPr>
          <p:nvPr/>
        </p:nvSpPr>
        <p:spPr bwMode="auto">
          <a:xfrm>
            <a:off x="762000" y="5334000"/>
            <a:ext cx="7527925" cy="1314450"/>
          </a:xfrm>
          <a:prstGeom prst="rect">
            <a:avLst/>
          </a:prstGeom>
          <a:noFill/>
          <a:ln w="9525">
            <a:noFill/>
            <a:miter lim="800000"/>
            <a:headEnd/>
            <a:tailEnd/>
          </a:ln>
        </p:spPr>
        <p:txBody>
          <a:bodyPr>
            <a:prstTxWarp prst="textNoShape">
              <a:avLst/>
            </a:prstTxWarp>
            <a:spAutoFit/>
          </a:bodyPr>
          <a:lstStyle/>
          <a:p>
            <a:r>
              <a:rPr lang="en-US" sz="1600" b="1" dirty="0">
                <a:latin typeface="Calibri"/>
              </a:rPr>
              <a:t>US</a:t>
            </a:r>
            <a:r>
              <a:rPr lang="en-US" sz="1600" dirty="0">
                <a:latin typeface="Calibri"/>
              </a:rPr>
              <a:t>: Statistical corrections to operational US NWS models, some fixed (NGM),</a:t>
            </a:r>
          </a:p>
          <a:p>
            <a:r>
              <a:rPr lang="en-US" sz="1600" dirty="0">
                <a:latin typeface="Calibri"/>
              </a:rPr>
              <a:t>some not (Eta, GFS).  Refs: </a:t>
            </a:r>
            <a:r>
              <a:rPr lang="en-US" sz="1600" dirty="0">
                <a:latin typeface="Calibri"/>
                <a:hlinkClick r:id="rId3"/>
              </a:rPr>
              <a:t>http://www.nws.noaa.gov/mdl/synop/index.htm</a:t>
            </a:r>
            <a:r>
              <a:rPr lang="en-US" sz="1600" dirty="0">
                <a:latin typeface="Calibri"/>
              </a:rPr>
              <a:t>,</a:t>
            </a:r>
          </a:p>
          <a:p>
            <a:r>
              <a:rPr lang="en-US" sz="1600" dirty="0">
                <a:latin typeface="Calibri"/>
              </a:rPr>
              <a:t>Carter et al., </a:t>
            </a:r>
            <a:r>
              <a:rPr lang="en-US" sz="1600" i="1" dirty="0">
                <a:latin typeface="Calibri"/>
              </a:rPr>
              <a:t>WAF</a:t>
            </a:r>
            <a:r>
              <a:rPr lang="en-US" sz="1600" dirty="0">
                <a:latin typeface="Calibri"/>
              </a:rPr>
              <a:t>, </a:t>
            </a:r>
            <a:r>
              <a:rPr lang="en-US" sz="1600" b="1" dirty="0">
                <a:latin typeface="Calibri"/>
              </a:rPr>
              <a:t>4</a:t>
            </a:r>
            <a:r>
              <a:rPr lang="en-US" sz="1600" dirty="0">
                <a:latin typeface="Calibri"/>
              </a:rPr>
              <a:t>, </a:t>
            </a:r>
            <a:r>
              <a:rPr lang="en-US" sz="1600" dirty="0" err="1">
                <a:latin typeface="Calibri"/>
              </a:rPr>
              <a:t>p</a:t>
            </a:r>
            <a:r>
              <a:rPr lang="en-US" sz="1600" dirty="0">
                <a:latin typeface="Calibri"/>
              </a:rPr>
              <a:t> 401, </a:t>
            </a:r>
            <a:r>
              <a:rPr lang="en-US" sz="1600" dirty="0" err="1">
                <a:latin typeface="Calibri"/>
              </a:rPr>
              <a:t>Glahn</a:t>
            </a:r>
            <a:r>
              <a:rPr lang="en-US" sz="1600" dirty="0">
                <a:latin typeface="Calibri"/>
              </a:rPr>
              <a:t> and Lowry,  </a:t>
            </a:r>
            <a:r>
              <a:rPr lang="en-US" sz="1600" i="1" dirty="0">
                <a:latin typeface="Calibri"/>
              </a:rPr>
              <a:t>JAM</a:t>
            </a:r>
            <a:r>
              <a:rPr lang="en-US" sz="1600" dirty="0">
                <a:latin typeface="Calibri"/>
              </a:rPr>
              <a:t>, </a:t>
            </a:r>
            <a:r>
              <a:rPr lang="en-US" sz="1600" b="1" dirty="0">
                <a:latin typeface="Calibri"/>
              </a:rPr>
              <a:t>11</a:t>
            </a:r>
            <a:r>
              <a:rPr lang="en-US" sz="1600" dirty="0">
                <a:latin typeface="Calibri"/>
              </a:rPr>
              <a:t>, </a:t>
            </a:r>
            <a:r>
              <a:rPr lang="en-US" sz="1600" dirty="0" err="1">
                <a:latin typeface="Calibri"/>
              </a:rPr>
              <a:t>p</a:t>
            </a:r>
            <a:r>
              <a:rPr lang="en-US" sz="1600" dirty="0">
                <a:latin typeface="Calibri"/>
              </a:rPr>
              <a:t> 1580.  </a:t>
            </a:r>
            <a:r>
              <a:rPr lang="en-US" sz="1600" b="1" dirty="0">
                <a:latin typeface="Calibri"/>
              </a:rPr>
              <a:t> Canadian</a:t>
            </a:r>
            <a:r>
              <a:rPr lang="en-US" sz="1600" dirty="0">
                <a:latin typeface="Calibri"/>
              </a:rPr>
              <a:t> models discussed in Wilson and </a:t>
            </a:r>
            <a:r>
              <a:rPr lang="en-US" sz="1600" dirty="0" err="1">
                <a:latin typeface="Calibri"/>
              </a:rPr>
              <a:t>Vallee</a:t>
            </a:r>
            <a:r>
              <a:rPr lang="en-US" sz="1600" dirty="0">
                <a:latin typeface="Calibri"/>
              </a:rPr>
              <a:t>, </a:t>
            </a:r>
            <a:r>
              <a:rPr lang="en-US" sz="1600" i="1" dirty="0">
                <a:latin typeface="Calibri"/>
              </a:rPr>
              <a:t>WAF</a:t>
            </a:r>
            <a:r>
              <a:rPr lang="en-US" sz="1600" dirty="0">
                <a:latin typeface="Calibri"/>
              </a:rPr>
              <a:t>, </a:t>
            </a:r>
            <a:r>
              <a:rPr lang="en-US" sz="1600" b="1" dirty="0">
                <a:latin typeface="Calibri"/>
              </a:rPr>
              <a:t>17</a:t>
            </a:r>
            <a:r>
              <a:rPr lang="en-US" sz="1600" dirty="0">
                <a:latin typeface="Calibri"/>
              </a:rPr>
              <a:t>, </a:t>
            </a:r>
            <a:r>
              <a:rPr lang="en-US" sz="1600" dirty="0" err="1">
                <a:latin typeface="Calibri"/>
              </a:rPr>
              <a:t>p</a:t>
            </a:r>
            <a:r>
              <a:rPr lang="en-US" sz="1600" dirty="0">
                <a:latin typeface="Calibri"/>
              </a:rPr>
              <a:t>. 206, and </a:t>
            </a:r>
            <a:r>
              <a:rPr lang="en-US" sz="1600" i="1" dirty="0">
                <a:latin typeface="Calibri"/>
              </a:rPr>
              <a:t>WAF</a:t>
            </a:r>
            <a:r>
              <a:rPr lang="en-US" sz="1600" dirty="0">
                <a:latin typeface="Calibri"/>
              </a:rPr>
              <a:t>, </a:t>
            </a:r>
            <a:r>
              <a:rPr lang="en-US" sz="1600" b="1" dirty="0">
                <a:latin typeface="Calibri"/>
              </a:rPr>
              <a:t>18</a:t>
            </a:r>
            <a:r>
              <a:rPr lang="en-US" sz="1600" dirty="0">
                <a:latin typeface="Calibri"/>
              </a:rPr>
              <a:t>, </a:t>
            </a:r>
            <a:r>
              <a:rPr lang="en-US" sz="1600" dirty="0" err="1">
                <a:latin typeface="Calibri"/>
              </a:rPr>
              <a:t>p</a:t>
            </a:r>
            <a:r>
              <a:rPr lang="en-US" sz="1600" dirty="0">
                <a:latin typeface="Calibri"/>
              </a:rPr>
              <a:t> 288.  </a:t>
            </a:r>
            <a:r>
              <a:rPr lang="en-US" sz="1600" b="1" dirty="0">
                <a:latin typeface="Calibri"/>
              </a:rPr>
              <a:t>Britain</a:t>
            </a:r>
            <a:r>
              <a:rPr lang="en-US" sz="1600" dirty="0">
                <a:latin typeface="Calibri"/>
              </a:rPr>
              <a:t>:  Met Office uses “updateable MOS” much like perfect </a:t>
            </a:r>
            <a:r>
              <a:rPr lang="en-US" sz="1600" dirty="0" err="1">
                <a:latin typeface="Calibri"/>
              </a:rPr>
              <a:t>prog</a:t>
            </a:r>
            <a:r>
              <a:rPr lang="en-US" sz="1600" dirty="0">
                <a:latin typeface="Calibri"/>
              </a:rPr>
              <a:t>.</a:t>
            </a:r>
            <a:endParaRPr lang="en-US" dirty="0">
              <a:latin typeface="Calibri"/>
            </a:endParaRPr>
          </a:p>
        </p:txBody>
      </p:sp>
      <p:sp>
        <p:nvSpPr>
          <p:cNvPr id="6" name="Slide Number Placeholder 5"/>
          <p:cNvSpPr>
            <a:spLocks noGrp="1"/>
          </p:cNvSpPr>
          <p:nvPr>
            <p:ph type="sldNum" sz="quarter" idx="12"/>
          </p:nvPr>
        </p:nvSpPr>
        <p:spPr/>
        <p:txBody>
          <a:bodyPr/>
          <a:lstStyle/>
          <a:p>
            <a:fld id="{A034744B-61F1-7445-8681-61AA331E26B9}"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3" name="Rectangle 2"/>
          <p:cNvSpPr>
            <a:spLocks noGrp="1" noChangeArrowheads="1"/>
          </p:cNvSpPr>
          <p:nvPr>
            <p:ph type="body" idx="1"/>
          </p:nvPr>
        </p:nvSpPr>
        <p:spPr>
          <a:xfrm>
            <a:off x="609600" y="1600200"/>
            <a:ext cx="7894638" cy="4316413"/>
          </a:xfrm>
          <a:noFill/>
        </p:spPr>
        <p:txBody>
          <a:bodyPr/>
          <a:lstStyle/>
          <a:p>
            <a:pPr marL="528638" indent="-304800" defTabSz="642938" eaLnBrk="1" hangingPunct="1">
              <a:tabLst>
                <a:tab pos="742950" algn="l"/>
              </a:tabLst>
            </a:pPr>
            <a:r>
              <a:rPr lang="en-US" sz="2600" dirty="0" smtClean="0"/>
              <a:t>Useful for making probabilistic forecasts for some binary event, </a:t>
            </a:r>
            <a:r>
              <a:rPr lang="en-US" sz="2600" dirty="0" err="1" smtClean="0"/>
              <a:t>e.g</a:t>
            </a:r>
            <a:r>
              <a:rPr lang="en-US" sz="2600" dirty="0" smtClean="0"/>
              <a:t>, </a:t>
            </a:r>
            <a:r>
              <a:rPr lang="en-US" sz="2600" dirty="0" err="1" smtClean="0"/>
              <a:t>precip</a:t>
            </a:r>
            <a:r>
              <a:rPr lang="en-US" sz="2600" dirty="0" smtClean="0"/>
              <a:t> above threshold.</a:t>
            </a:r>
          </a:p>
          <a:p>
            <a:pPr marL="528638" indent="-304800" defTabSz="642938" eaLnBrk="1" hangingPunct="1">
              <a:tabLst>
                <a:tab pos="742950" algn="l"/>
              </a:tabLst>
            </a:pPr>
            <a:r>
              <a:rPr lang="en-US" sz="2600" dirty="0" smtClean="0"/>
              <a:t>For </a:t>
            </a:r>
            <a:r>
              <a:rPr lang="en-US" sz="2600" dirty="0"/>
              <a:t>each grid point (or station) let </a:t>
            </a:r>
            <a:r>
              <a:rPr lang="en-US" sz="2600" i="1" dirty="0" err="1"/>
              <a:t>x</a:t>
            </a:r>
            <a:r>
              <a:rPr lang="en-US" sz="2600" dirty="0"/>
              <a:t> = continuous predictor data (</a:t>
            </a:r>
            <a:r>
              <a:rPr lang="en-US" sz="2600" dirty="0" err="1"/>
              <a:t>ens</a:t>
            </a:r>
            <a:r>
              <a:rPr lang="en-US" sz="2600" dirty="0"/>
              <a:t>. mean forecast value), </a:t>
            </a:r>
            <a:r>
              <a:rPr lang="en-US" sz="2600" i="1" dirty="0" err="1"/>
              <a:t>y</a:t>
            </a:r>
            <a:r>
              <a:rPr lang="en-US" sz="2600" dirty="0"/>
              <a:t> = binary </a:t>
            </a:r>
            <a:r>
              <a:rPr lang="en-US" sz="2600" dirty="0" err="1"/>
              <a:t>predictand</a:t>
            </a:r>
            <a:r>
              <a:rPr lang="en-US" sz="2600" dirty="0"/>
              <a:t> data (1.0 if predicted event happened, 0.0 if not).</a:t>
            </a:r>
          </a:p>
          <a:p>
            <a:pPr marL="528638" indent="-304800" defTabSz="642938" eaLnBrk="1" hangingPunct="1">
              <a:tabLst>
                <a:tab pos="742950" algn="l"/>
              </a:tabLst>
            </a:pPr>
            <a:r>
              <a:rPr lang="en-US" sz="2600" dirty="0"/>
              <a:t>Problem:  Compute P( </a:t>
            </a:r>
            <a:r>
              <a:rPr lang="en-US" sz="2600" i="1" dirty="0" err="1"/>
              <a:t>y</a:t>
            </a:r>
            <a:r>
              <a:rPr lang="en-US" sz="2600" i="1" dirty="0"/>
              <a:t> </a:t>
            </a:r>
            <a:r>
              <a:rPr lang="en-US" sz="2600" dirty="0"/>
              <a:t>=1.0 </a:t>
            </a:r>
            <a:r>
              <a:rPr lang="en-US" sz="3400" dirty="0"/>
              <a:t>| </a:t>
            </a:r>
            <a:r>
              <a:rPr lang="en-US" sz="2600" i="1" dirty="0" err="1"/>
              <a:t>x</a:t>
            </a:r>
            <a:r>
              <a:rPr lang="en-US" sz="2600" dirty="0"/>
              <a:t> ) as a continuous function of </a:t>
            </a:r>
            <a:r>
              <a:rPr lang="en-US" sz="2600" i="1" dirty="0" err="1"/>
              <a:t>x</a:t>
            </a:r>
            <a:r>
              <a:rPr lang="en-US" sz="2600" dirty="0"/>
              <a:t>.</a:t>
            </a:r>
          </a:p>
          <a:p>
            <a:pPr marL="528638" indent="-304800" defTabSz="642938" eaLnBrk="1" hangingPunct="1">
              <a:tabLst>
                <a:tab pos="742950" algn="l"/>
              </a:tabLst>
            </a:pPr>
            <a:r>
              <a:rPr lang="en-US" sz="2600" dirty="0"/>
              <a:t>Logistic Regression:</a:t>
            </a:r>
            <a:endParaRPr lang="en-US" sz="3000" dirty="0"/>
          </a:p>
        </p:txBody>
      </p:sp>
      <p:sp>
        <p:nvSpPr>
          <p:cNvPr id="35844" name="Rectangle 3"/>
          <p:cNvSpPr>
            <a:spLocks noGrp="1" noChangeArrowheads="1"/>
          </p:cNvSpPr>
          <p:nvPr>
            <p:ph type="title"/>
          </p:nvPr>
        </p:nvSpPr>
        <p:spPr>
          <a:xfrm>
            <a:off x="914400" y="381000"/>
            <a:ext cx="7358063" cy="795338"/>
          </a:xfrm>
          <a:noFill/>
        </p:spPr>
        <p:txBody>
          <a:bodyPr/>
          <a:lstStyle/>
          <a:p>
            <a:pPr marL="17463" defTabSz="642938" eaLnBrk="1" hangingPunct="1">
              <a:tabLst>
                <a:tab pos="1081088" algn="l"/>
              </a:tabLst>
            </a:pPr>
            <a:r>
              <a:rPr lang="en-US" sz="5000" dirty="0"/>
              <a:t>Logistic regression</a:t>
            </a:r>
            <a:endParaRPr lang="en-US" sz="2200" b="1" dirty="0"/>
          </a:p>
        </p:txBody>
      </p:sp>
      <p:pic>
        <p:nvPicPr>
          <p:cNvPr id="35845" name="Picture 4"/>
          <p:cNvPicPr>
            <a:picLocks noChangeAspect="1" noChangeArrowheads="1"/>
          </p:cNvPicPr>
          <p:nvPr/>
        </p:nvPicPr>
        <p:blipFill>
          <a:blip r:embed="rId3"/>
          <a:srcRect/>
          <a:stretch>
            <a:fillRect/>
          </a:stretch>
        </p:blipFill>
        <p:spPr bwMode="auto">
          <a:xfrm>
            <a:off x="4495800" y="4953000"/>
            <a:ext cx="3911600" cy="741363"/>
          </a:xfrm>
          <a:prstGeom prst="rect">
            <a:avLst/>
          </a:prstGeom>
          <a:noFill/>
          <a:ln w="25400">
            <a:noFill/>
            <a:miter lim="800000"/>
            <a:headEnd/>
            <a:tailEnd/>
          </a:ln>
        </p:spPr>
      </p:pic>
      <p:sp>
        <p:nvSpPr>
          <p:cNvPr id="35846" name="Rectangle 5"/>
          <p:cNvSpPr>
            <a:spLocks noChangeArrowheads="1"/>
          </p:cNvSpPr>
          <p:nvPr/>
        </p:nvSpPr>
        <p:spPr bwMode="auto">
          <a:xfrm>
            <a:off x="77788" y="6496050"/>
            <a:ext cx="2384337" cy="307777"/>
          </a:xfrm>
          <a:prstGeom prst="rect">
            <a:avLst/>
          </a:prstGeom>
          <a:noFill/>
          <a:ln w="9525">
            <a:noFill/>
            <a:miter lim="800000"/>
            <a:headEnd/>
            <a:tailEnd/>
          </a:ln>
        </p:spPr>
        <p:txBody>
          <a:bodyPr wrap="none">
            <a:prstTxWarp prst="textNoShape">
              <a:avLst/>
            </a:prstTxWarp>
            <a:spAutoFit/>
          </a:bodyPr>
          <a:lstStyle/>
          <a:p>
            <a:r>
              <a:rPr lang="en-US" sz="1400" dirty="0">
                <a:latin typeface="Calibri"/>
              </a:rPr>
              <a:t>Ref: any applied statistics text.</a:t>
            </a:r>
          </a:p>
        </p:txBody>
      </p:sp>
      <p:sp>
        <p:nvSpPr>
          <p:cNvPr id="7" name="Slide Number Placeholder 6"/>
          <p:cNvSpPr>
            <a:spLocks noGrp="1"/>
          </p:cNvSpPr>
          <p:nvPr>
            <p:ph type="sldNum" sz="quarter" idx="12"/>
          </p:nvPr>
        </p:nvSpPr>
        <p:spPr/>
        <p:txBody>
          <a:bodyPr/>
          <a:lstStyle/>
          <a:p>
            <a:fld id="{A034744B-61F1-7445-8681-61AA331E26B9}" type="slidenum">
              <a:rPr lang="en-US" smtClean="0"/>
              <a:pPr/>
              <a:t>38</a:t>
            </a:fld>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1" name="Picture 2"/>
          <p:cNvPicPr>
            <a:picLocks noChangeAspect="1" noChangeArrowheads="1"/>
          </p:cNvPicPr>
          <p:nvPr/>
        </p:nvPicPr>
        <p:blipFill>
          <a:blip r:embed="rId3"/>
          <a:srcRect/>
          <a:stretch>
            <a:fillRect/>
          </a:stretch>
        </p:blipFill>
        <p:spPr bwMode="auto">
          <a:xfrm>
            <a:off x="0" y="1066800"/>
            <a:ext cx="5791200" cy="5791200"/>
          </a:xfrm>
          <a:prstGeom prst="rect">
            <a:avLst/>
          </a:prstGeom>
          <a:noFill/>
          <a:ln w="9525">
            <a:noFill/>
            <a:miter lim="800000"/>
            <a:headEnd/>
            <a:tailEnd/>
          </a:ln>
        </p:spPr>
      </p:pic>
      <p:sp>
        <p:nvSpPr>
          <p:cNvPr id="37892" name="Text Box 3"/>
          <p:cNvSpPr txBox="1">
            <a:spLocks/>
          </p:cNvSpPr>
          <p:nvPr/>
        </p:nvSpPr>
        <p:spPr bwMode="auto">
          <a:xfrm>
            <a:off x="5572326" y="5257800"/>
            <a:ext cx="3044423" cy="1015663"/>
          </a:xfrm>
          <a:prstGeom prst="rect">
            <a:avLst/>
          </a:prstGeom>
          <a:noFill/>
          <a:ln w="25400">
            <a:noFill/>
            <a:miter lim="800000"/>
            <a:headEnd/>
            <a:tailEnd/>
          </a:ln>
        </p:spPr>
        <p:txBody>
          <a:bodyPr wrap="none">
            <a:prstTxWarp prst="textNoShape">
              <a:avLst/>
            </a:prstTxWarp>
            <a:spAutoFit/>
          </a:bodyPr>
          <a:lstStyle/>
          <a:p>
            <a:pPr algn="ctr" eaLnBrk="1" hangingPunct="1"/>
            <a:r>
              <a:rPr lang="en-US" sz="1200" dirty="0">
                <a:solidFill>
                  <a:srgbClr val="000000"/>
                </a:solidFill>
                <a:latin typeface="Calibri"/>
              </a:rPr>
              <a:t>Dashed lines: </a:t>
            </a:r>
            <a:r>
              <a:rPr lang="en-US" sz="1200" dirty="0" err="1">
                <a:solidFill>
                  <a:srgbClr val="000000"/>
                </a:solidFill>
                <a:latin typeface="Calibri"/>
              </a:rPr>
              <a:t>tercile</a:t>
            </a:r>
            <a:r>
              <a:rPr lang="en-US" sz="1200" dirty="0">
                <a:solidFill>
                  <a:srgbClr val="000000"/>
                </a:solidFill>
                <a:latin typeface="Calibri"/>
              </a:rPr>
              <a:t> boundaries</a:t>
            </a:r>
          </a:p>
          <a:p>
            <a:pPr algn="ctr" eaLnBrk="1" hangingPunct="1"/>
            <a:r>
              <a:rPr lang="en-US" sz="1200" dirty="0">
                <a:solidFill>
                  <a:srgbClr val="000000"/>
                </a:solidFill>
                <a:latin typeface="Calibri"/>
              </a:rPr>
              <a:t>Red points: samples above upper </a:t>
            </a:r>
            <a:r>
              <a:rPr lang="en-US" sz="1200" dirty="0" err="1">
                <a:solidFill>
                  <a:srgbClr val="000000"/>
                </a:solidFill>
                <a:latin typeface="Calibri"/>
              </a:rPr>
              <a:t>tercile</a:t>
            </a:r>
            <a:endParaRPr lang="en-US" sz="1200" dirty="0">
              <a:solidFill>
                <a:srgbClr val="000000"/>
              </a:solidFill>
              <a:latin typeface="Calibri"/>
            </a:endParaRPr>
          </a:p>
          <a:p>
            <a:pPr algn="ctr" eaLnBrk="1" hangingPunct="1"/>
            <a:r>
              <a:rPr lang="en-US" sz="1200" dirty="0">
                <a:solidFill>
                  <a:srgbClr val="000000"/>
                </a:solidFill>
                <a:latin typeface="Calibri"/>
              </a:rPr>
              <a:t>Blue points: samples below upper </a:t>
            </a:r>
            <a:r>
              <a:rPr lang="en-US" sz="1200" dirty="0" err="1">
                <a:solidFill>
                  <a:srgbClr val="000000"/>
                </a:solidFill>
                <a:latin typeface="Calibri"/>
              </a:rPr>
              <a:t>tercile</a:t>
            </a:r>
            <a:endParaRPr lang="en-US" sz="1200" dirty="0">
              <a:solidFill>
                <a:srgbClr val="000000"/>
              </a:solidFill>
              <a:latin typeface="Calibri"/>
            </a:endParaRPr>
          </a:p>
          <a:p>
            <a:pPr algn="ctr" eaLnBrk="1" hangingPunct="1"/>
            <a:r>
              <a:rPr lang="en-US" sz="1200" dirty="0">
                <a:solidFill>
                  <a:srgbClr val="000000"/>
                </a:solidFill>
                <a:latin typeface="Calibri"/>
              </a:rPr>
              <a:t>Solid bars: probabilities by bin count</a:t>
            </a:r>
          </a:p>
          <a:p>
            <a:pPr algn="ctr" eaLnBrk="1" hangingPunct="1"/>
            <a:r>
              <a:rPr lang="en-US" sz="1200" dirty="0">
                <a:solidFill>
                  <a:srgbClr val="000000"/>
                </a:solidFill>
                <a:latin typeface="Calibri"/>
              </a:rPr>
              <a:t>Dotted line: logistic regression curve</a:t>
            </a:r>
            <a:endParaRPr lang="en-US" sz="1400" dirty="0">
              <a:solidFill>
                <a:srgbClr val="000000"/>
              </a:solidFill>
              <a:latin typeface="Calibri"/>
            </a:endParaRPr>
          </a:p>
        </p:txBody>
      </p:sp>
      <p:sp>
        <p:nvSpPr>
          <p:cNvPr id="37893" name="Rectangle 4"/>
          <p:cNvSpPr>
            <a:spLocks noGrp="1" noChangeArrowheads="1"/>
          </p:cNvSpPr>
          <p:nvPr>
            <p:ph type="title"/>
          </p:nvPr>
        </p:nvSpPr>
        <p:spPr>
          <a:xfrm>
            <a:off x="304800" y="228600"/>
            <a:ext cx="8534400" cy="1143000"/>
          </a:xfrm>
        </p:spPr>
        <p:txBody>
          <a:bodyPr/>
          <a:lstStyle/>
          <a:p>
            <a:pPr eaLnBrk="1" hangingPunct="1"/>
            <a:r>
              <a:rPr lang="en-US" sz="3400" dirty="0">
                <a:solidFill>
                  <a:srgbClr val="000000"/>
                </a:solidFill>
              </a:rPr>
              <a:t>Logistic regression using a long data set</a:t>
            </a:r>
            <a:br>
              <a:rPr lang="en-US" sz="3400" dirty="0">
                <a:solidFill>
                  <a:srgbClr val="000000"/>
                </a:solidFill>
              </a:rPr>
            </a:br>
            <a:r>
              <a:rPr lang="en-US" sz="3400" dirty="0">
                <a:solidFill>
                  <a:srgbClr val="000000"/>
                </a:solidFill>
              </a:rPr>
              <a:t>of observed and forecast anomalies</a:t>
            </a:r>
            <a:endParaRPr lang="en-US" sz="3400" dirty="0">
              <a:solidFill>
                <a:srgbClr val="000000"/>
              </a:solidFill>
              <a:latin typeface="Gill Sans" charset="0"/>
            </a:endParaRPr>
          </a:p>
        </p:txBody>
      </p:sp>
      <p:sp>
        <p:nvSpPr>
          <p:cNvPr id="37894" name="Text Box 5"/>
          <p:cNvSpPr txBox="1">
            <a:spLocks noChangeArrowheads="1"/>
          </p:cNvSpPr>
          <p:nvPr/>
        </p:nvSpPr>
        <p:spPr bwMode="auto">
          <a:xfrm>
            <a:off x="5867400" y="1905000"/>
            <a:ext cx="2819400" cy="3113088"/>
          </a:xfrm>
          <a:prstGeom prst="rect">
            <a:avLst/>
          </a:prstGeom>
          <a:noFill/>
          <a:ln w="9525">
            <a:noFill/>
            <a:miter lim="800000"/>
            <a:headEnd/>
            <a:tailEnd/>
          </a:ln>
        </p:spPr>
        <p:txBody>
          <a:bodyPr>
            <a:prstTxWarp prst="textNoShape">
              <a:avLst/>
            </a:prstTxWarp>
            <a:spAutoFit/>
          </a:bodyPr>
          <a:lstStyle/>
          <a:p>
            <a:r>
              <a:rPr lang="en-US" sz="1800" dirty="0">
                <a:latin typeface="Calibri"/>
              </a:rPr>
              <a:t>Seeking to predict probability of warmer than normal conditions (upper </a:t>
            </a:r>
            <a:r>
              <a:rPr lang="en-US" sz="1800" dirty="0" err="1">
                <a:latin typeface="Calibri"/>
              </a:rPr>
              <a:t>tercile</a:t>
            </a:r>
            <a:r>
              <a:rPr lang="en-US" sz="1800" dirty="0">
                <a:latin typeface="Calibri"/>
              </a:rPr>
              <a:t> of observed). Using reforecasts</a:t>
            </a:r>
          </a:p>
          <a:p>
            <a:r>
              <a:rPr lang="en-US" sz="1800" dirty="0">
                <a:latin typeface="Calibri"/>
              </a:rPr>
              <a:t>(a later talk), we have 23 years of data. Let’s use old data in a 31-day window around the</a:t>
            </a:r>
          </a:p>
          <a:p>
            <a:r>
              <a:rPr lang="en-US" sz="1800" dirty="0">
                <a:latin typeface="Calibri"/>
              </a:rPr>
              <a:t>date of interest to make statistical corrections.</a:t>
            </a:r>
            <a:endParaRPr lang="en-US" sz="2000" dirty="0">
              <a:latin typeface="Calibri"/>
            </a:endParaRPr>
          </a:p>
        </p:txBody>
      </p:sp>
      <p:sp>
        <p:nvSpPr>
          <p:cNvPr id="37895" name="Rectangle 7"/>
          <p:cNvSpPr>
            <a:spLocks noChangeArrowheads="1"/>
          </p:cNvSpPr>
          <p:nvPr/>
        </p:nvSpPr>
        <p:spPr bwMode="auto">
          <a:xfrm>
            <a:off x="77788" y="6591300"/>
            <a:ext cx="1948282" cy="246221"/>
          </a:xfrm>
          <a:prstGeom prst="rect">
            <a:avLst/>
          </a:prstGeom>
          <a:noFill/>
          <a:ln w="9525">
            <a:noFill/>
            <a:miter lim="800000"/>
            <a:headEnd/>
            <a:tailEnd/>
          </a:ln>
        </p:spPr>
        <p:txBody>
          <a:bodyPr wrap="none">
            <a:prstTxWarp prst="textNoShape">
              <a:avLst/>
            </a:prstTxWarp>
            <a:spAutoFit/>
          </a:bodyPr>
          <a:lstStyle/>
          <a:p>
            <a:r>
              <a:rPr lang="en-US" sz="1000" dirty="0">
                <a:latin typeface="Calibri"/>
              </a:rPr>
              <a:t>Ref: Hamill et al. MWR, June 2004</a:t>
            </a:r>
          </a:p>
        </p:txBody>
      </p:sp>
      <p:sp>
        <p:nvSpPr>
          <p:cNvPr id="8" name="Slide Number Placeholder 7"/>
          <p:cNvSpPr>
            <a:spLocks noGrp="1"/>
          </p:cNvSpPr>
          <p:nvPr>
            <p:ph type="sldNum" sz="quarter" idx="12"/>
          </p:nvPr>
        </p:nvSpPr>
        <p:spPr/>
        <p:txBody>
          <a:bodyPr/>
          <a:lstStyle/>
          <a:p>
            <a:fld id="{A034744B-61F1-7445-8681-61AA331E26B9}" type="slidenum">
              <a:rPr lang="en-US" smtClean="0"/>
              <a:pPr/>
              <a:t>39</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14600"/>
            <a:ext cx="7772400" cy="1143000"/>
          </a:xfrm>
        </p:spPr>
        <p:txBody>
          <a:bodyPr/>
          <a:lstStyle/>
          <a:p>
            <a:pPr lvl="1"/>
            <a:r>
              <a:rPr lang="en-US" b="1" dirty="0" smtClean="0">
                <a:latin typeface="Calibri"/>
                <a:cs typeface="Calibri"/>
              </a:rPr>
              <a:t>Rationale 1</a:t>
            </a:r>
            <a:r>
              <a:rPr lang="en-US" dirty="0" smtClean="0">
                <a:latin typeface="Calibri"/>
                <a:cs typeface="Calibri"/>
              </a:rPr>
              <a:t>: </a:t>
            </a:r>
            <a:br>
              <a:rPr lang="en-US" dirty="0" smtClean="0">
                <a:latin typeface="Calibri"/>
                <a:cs typeface="Calibri"/>
              </a:rPr>
            </a:br>
            <a:r>
              <a:rPr lang="en-US" dirty="0" smtClean="0">
                <a:latin typeface="Calibri"/>
                <a:cs typeface="Calibri"/>
              </a:rPr>
              <a:t/>
            </a:r>
            <a:br>
              <a:rPr lang="en-US" dirty="0" smtClean="0">
                <a:latin typeface="Calibri"/>
                <a:cs typeface="Calibri"/>
              </a:rPr>
            </a:br>
            <a:r>
              <a:rPr lang="en-US" sz="4000" dirty="0" smtClean="0">
                <a:latin typeface="Calibri"/>
                <a:cs typeface="Calibri"/>
              </a:rPr>
              <a:t>Infer large-sample probabilities from small ensemble, assuming ensemble is calibrated </a:t>
            </a:r>
            <a:r>
              <a:rPr lang="en-US" dirty="0" smtClean="0"/>
              <a:t/>
            </a:r>
            <a:br>
              <a:rPr lang="en-US" dirty="0" smtClean="0"/>
            </a:br>
            <a:endParaRPr lang="en-US" dirty="0"/>
          </a:p>
        </p:txBody>
      </p:sp>
      <p:sp>
        <p:nvSpPr>
          <p:cNvPr id="4" name="Slide Number Placeholder 3"/>
          <p:cNvSpPr>
            <a:spLocks noGrp="1"/>
          </p:cNvSpPr>
          <p:nvPr>
            <p:ph type="sldNum" sz="quarter" idx="12"/>
          </p:nvPr>
        </p:nvSpPr>
        <p:spPr/>
        <p:txBody>
          <a:bodyPr/>
          <a:lstStyle/>
          <a:p>
            <a:fld id="{B4A7F779-D887-D84E-8DE4-6593B1D3BD8A}"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38200"/>
          </a:xfrm>
        </p:spPr>
        <p:txBody>
          <a:bodyPr/>
          <a:lstStyle/>
          <a:p>
            <a:r>
              <a:rPr lang="en-US" dirty="0" smtClean="0"/>
              <a:t>Logistic regression drawbacks</a:t>
            </a:r>
            <a:endParaRPr lang="en-US" dirty="0"/>
          </a:p>
        </p:txBody>
      </p:sp>
      <p:sp>
        <p:nvSpPr>
          <p:cNvPr id="3" name="Content Placeholder 2"/>
          <p:cNvSpPr>
            <a:spLocks noGrp="1"/>
          </p:cNvSpPr>
          <p:nvPr>
            <p:ph idx="1"/>
          </p:nvPr>
        </p:nvSpPr>
        <p:spPr>
          <a:xfrm>
            <a:off x="685800" y="1828800"/>
            <a:ext cx="7772400" cy="4114800"/>
          </a:xfrm>
        </p:spPr>
        <p:txBody>
          <a:bodyPr/>
          <a:lstStyle/>
          <a:p>
            <a:r>
              <a:rPr lang="en-US" dirty="0" smtClean="0"/>
              <a:t>Doesn’t generate full pdf (though see Wilks,  2009, </a:t>
            </a:r>
            <a:r>
              <a:rPr lang="en-US" i="1" dirty="0" smtClean="0"/>
              <a:t>Met Apps</a:t>
            </a:r>
            <a:r>
              <a:rPr lang="en-US" dirty="0" smtClean="0"/>
              <a:t>, </a:t>
            </a:r>
            <a:r>
              <a:rPr lang="en-US" dirty="0" err="1" smtClean="0"/>
              <a:t>p</a:t>
            </a:r>
            <a:r>
              <a:rPr lang="en-US" dirty="0" smtClean="0"/>
              <a:t>. 361).</a:t>
            </a:r>
          </a:p>
          <a:p>
            <a:r>
              <a:rPr lang="en-US" dirty="0" smtClean="0"/>
              <a:t>With ensembles, what do you use as predictors?  Ens. mean?  Spread? Every member?</a:t>
            </a:r>
          </a:p>
          <a:p>
            <a:r>
              <a:rPr lang="en-US" dirty="0" smtClean="0"/>
              <a:t>Iterative technique, can be slower.</a:t>
            </a:r>
          </a:p>
          <a:p>
            <a:r>
              <a:rPr lang="en-US" dirty="0" smtClean="0"/>
              <a:t>Better have training set with distribution of 1’s and 0’s, otherwise software will croak.</a:t>
            </a:r>
          </a:p>
        </p:txBody>
      </p:sp>
      <p:sp>
        <p:nvSpPr>
          <p:cNvPr id="4" name="Slide Number Placeholder 3"/>
          <p:cNvSpPr>
            <a:spLocks noGrp="1"/>
          </p:cNvSpPr>
          <p:nvPr>
            <p:ph type="sldNum" sz="quarter" idx="12"/>
          </p:nvPr>
        </p:nvSpPr>
        <p:spPr/>
        <p:txBody>
          <a:bodyPr/>
          <a:lstStyle/>
          <a:p>
            <a:fld id="{A034744B-61F1-7445-8681-61AA331E26B9}"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p>
            <a:fld id="{79646589-43E5-3D44-9C8C-531DA41D7F04}" type="slidenum">
              <a:rPr lang="en-US" smtClean="0">
                <a:ea typeface="ＭＳ Ｐゴシック" charset="-128"/>
                <a:cs typeface="Calibri"/>
              </a:rPr>
              <a:pPr/>
              <a:t>41</a:t>
            </a:fld>
            <a:endParaRPr lang="en-US" smtClean="0">
              <a:ea typeface="ＭＳ Ｐゴシック" charset="-128"/>
              <a:cs typeface="Calibri"/>
            </a:endParaRPr>
          </a:p>
        </p:txBody>
      </p:sp>
      <p:pic>
        <p:nvPicPr>
          <p:cNvPr id="48131" name="Picture 2" descr="Main"/>
          <p:cNvPicPr>
            <a:picLocks noChangeAspect="1" noChangeArrowheads="1"/>
          </p:cNvPicPr>
          <p:nvPr/>
        </p:nvPicPr>
        <p:blipFill>
          <a:blip r:embed="rId3"/>
          <a:srcRect/>
          <a:stretch>
            <a:fillRect/>
          </a:stretch>
        </p:blipFill>
        <p:spPr bwMode="auto">
          <a:xfrm>
            <a:off x="76200" y="1143000"/>
            <a:ext cx="2819400" cy="2170113"/>
          </a:xfrm>
          <a:prstGeom prst="rect">
            <a:avLst/>
          </a:prstGeom>
          <a:noFill/>
          <a:ln w="9525">
            <a:noFill/>
            <a:miter lim="800000"/>
            <a:headEnd/>
            <a:tailEnd/>
          </a:ln>
        </p:spPr>
      </p:pic>
      <p:pic>
        <p:nvPicPr>
          <p:cNvPr id="48132" name="Picture 3" descr="analog_01"/>
          <p:cNvPicPr>
            <a:picLocks noChangeAspect="1" noChangeArrowheads="1"/>
          </p:cNvPicPr>
          <p:nvPr/>
        </p:nvPicPr>
        <p:blipFill>
          <a:blip r:embed="rId4"/>
          <a:srcRect/>
          <a:stretch>
            <a:fillRect/>
          </a:stretch>
        </p:blipFill>
        <p:spPr bwMode="auto">
          <a:xfrm>
            <a:off x="2971800" y="762000"/>
            <a:ext cx="1447800" cy="930275"/>
          </a:xfrm>
          <a:prstGeom prst="rect">
            <a:avLst/>
          </a:prstGeom>
          <a:noFill/>
          <a:ln w="9525">
            <a:noFill/>
            <a:miter lim="800000"/>
            <a:headEnd/>
            <a:tailEnd/>
          </a:ln>
        </p:spPr>
      </p:pic>
      <p:pic>
        <p:nvPicPr>
          <p:cNvPr id="48133" name="Picture 4" descr="analog_02"/>
          <p:cNvPicPr>
            <a:picLocks noChangeAspect="1" noChangeArrowheads="1"/>
          </p:cNvPicPr>
          <p:nvPr/>
        </p:nvPicPr>
        <p:blipFill>
          <a:blip r:embed="rId5"/>
          <a:srcRect/>
          <a:stretch>
            <a:fillRect/>
          </a:stretch>
        </p:blipFill>
        <p:spPr bwMode="auto">
          <a:xfrm>
            <a:off x="2971800" y="1752600"/>
            <a:ext cx="1447800" cy="930275"/>
          </a:xfrm>
          <a:prstGeom prst="rect">
            <a:avLst/>
          </a:prstGeom>
          <a:noFill/>
          <a:ln w="9525">
            <a:noFill/>
            <a:miter lim="800000"/>
            <a:headEnd/>
            <a:tailEnd/>
          </a:ln>
        </p:spPr>
      </p:pic>
      <p:pic>
        <p:nvPicPr>
          <p:cNvPr id="48134" name="Picture 5" descr="analog_03"/>
          <p:cNvPicPr>
            <a:picLocks noChangeAspect="1" noChangeArrowheads="1"/>
          </p:cNvPicPr>
          <p:nvPr/>
        </p:nvPicPr>
        <p:blipFill>
          <a:blip r:embed="rId6"/>
          <a:srcRect/>
          <a:stretch>
            <a:fillRect/>
          </a:stretch>
        </p:blipFill>
        <p:spPr bwMode="auto">
          <a:xfrm>
            <a:off x="2971800" y="2743200"/>
            <a:ext cx="1447800" cy="930275"/>
          </a:xfrm>
          <a:prstGeom prst="rect">
            <a:avLst/>
          </a:prstGeom>
          <a:noFill/>
          <a:ln w="9525">
            <a:noFill/>
            <a:miter lim="800000"/>
            <a:headEnd/>
            <a:tailEnd/>
          </a:ln>
        </p:spPr>
      </p:pic>
      <p:pic>
        <p:nvPicPr>
          <p:cNvPr id="48135" name="Picture 6" descr="analog_04"/>
          <p:cNvPicPr>
            <a:picLocks noChangeAspect="1" noChangeArrowheads="1"/>
          </p:cNvPicPr>
          <p:nvPr/>
        </p:nvPicPr>
        <p:blipFill>
          <a:blip r:embed="rId7"/>
          <a:srcRect/>
          <a:stretch>
            <a:fillRect/>
          </a:stretch>
        </p:blipFill>
        <p:spPr bwMode="auto">
          <a:xfrm>
            <a:off x="2971800" y="3733800"/>
            <a:ext cx="1447800" cy="930275"/>
          </a:xfrm>
          <a:prstGeom prst="rect">
            <a:avLst/>
          </a:prstGeom>
          <a:noFill/>
          <a:ln w="9525">
            <a:noFill/>
            <a:miter lim="800000"/>
            <a:headEnd/>
            <a:tailEnd/>
          </a:ln>
        </p:spPr>
      </p:pic>
      <p:pic>
        <p:nvPicPr>
          <p:cNvPr id="48136" name="Picture 7" descr="analog_05"/>
          <p:cNvPicPr>
            <a:picLocks noChangeAspect="1" noChangeArrowheads="1"/>
          </p:cNvPicPr>
          <p:nvPr/>
        </p:nvPicPr>
        <p:blipFill>
          <a:blip r:embed="rId8"/>
          <a:srcRect/>
          <a:stretch>
            <a:fillRect/>
          </a:stretch>
        </p:blipFill>
        <p:spPr bwMode="auto">
          <a:xfrm>
            <a:off x="2971800" y="4724400"/>
            <a:ext cx="1447800" cy="930275"/>
          </a:xfrm>
          <a:prstGeom prst="rect">
            <a:avLst/>
          </a:prstGeom>
          <a:noFill/>
          <a:ln w="9525">
            <a:noFill/>
            <a:miter lim="800000"/>
            <a:headEnd/>
            <a:tailEnd/>
          </a:ln>
        </p:spPr>
      </p:pic>
      <p:pic>
        <p:nvPicPr>
          <p:cNvPr id="48137" name="Picture 8" descr="analog_06"/>
          <p:cNvPicPr>
            <a:picLocks noChangeAspect="1" noChangeArrowheads="1"/>
          </p:cNvPicPr>
          <p:nvPr/>
        </p:nvPicPr>
        <p:blipFill>
          <a:blip r:embed="rId9"/>
          <a:srcRect/>
          <a:stretch>
            <a:fillRect/>
          </a:stretch>
        </p:blipFill>
        <p:spPr bwMode="auto">
          <a:xfrm>
            <a:off x="2971800" y="5715000"/>
            <a:ext cx="1447800" cy="930275"/>
          </a:xfrm>
          <a:prstGeom prst="rect">
            <a:avLst/>
          </a:prstGeom>
          <a:noFill/>
          <a:ln w="9525">
            <a:noFill/>
            <a:miter lim="800000"/>
            <a:headEnd/>
            <a:tailEnd/>
          </a:ln>
        </p:spPr>
      </p:pic>
      <p:pic>
        <p:nvPicPr>
          <p:cNvPr id="48138" name="Picture 9" descr="analog_08"/>
          <p:cNvPicPr>
            <a:picLocks noChangeAspect="1" noChangeArrowheads="1"/>
          </p:cNvPicPr>
          <p:nvPr/>
        </p:nvPicPr>
        <p:blipFill>
          <a:blip r:embed="rId10"/>
          <a:srcRect/>
          <a:stretch>
            <a:fillRect/>
          </a:stretch>
        </p:blipFill>
        <p:spPr bwMode="auto">
          <a:xfrm>
            <a:off x="4495800" y="1752600"/>
            <a:ext cx="1447800" cy="930275"/>
          </a:xfrm>
          <a:prstGeom prst="rect">
            <a:avLst/>
          </a:prstGeom>
          <a:noFill/>
          <a:ln w="9525">
            <a:noFill/>
            <a:miter lim="800000"/>
            <a:headEnd/>
            <a:tailEnd/>
          </a:ln>
        </p:spPr>
      </p:pic>
      <p:pic>
        <p:nvPicPr>
          <p:cNvPr id="48139" name="Picture 10" descr="analog_09"/>
          <p:cNvPicPr>
            <a:picLocks noChangeAspect="1" noChangeArrowheads="1"/>
          </p:cNvPicPr>
          <p:nvPr/>
        </p:nvPicPr>
        <p:blipFill>
          <a:blip r:embed="rId11"/>
          <a:srcRect/>
          <a:stretch>
            <a:fillRect/>
          </a:stretch>
        </p:blipFill>
        <p:spPr bwMode="auto">
          <a:xfrm>
            <a:off x="4495800" y="2743200"/>
            <a:ext cx="1447800" cy="930275"/>
          </a:xfrm>
          <a:prstGeom prst="rect">
            <a:avLst/>
          </a:prstGeom>
          <a:noFill/>
          <a:ln w="9525">
            <a:noFill/>
            <a:miter lim="800000"/>
            <a:headEnd/>
            <a:tailEnd/>
          </a:ln>
        </p:spPr>
      </p:pic>
      <p:pic>
        <p:nvPicPr>
          <p:cNvPr id="48140" name="Picture 11" descr="analog_10"/>
          <p:cNvPicPr>
            <a:picLocks noChangeAspect="1" noChangeArrowheads="1"/>
          </p:cNvPicPr>
          <p:nvPr/>
        </p:nvPicPr>
        <p:blipFill>
          <a:blip r:embed="rId12"/>
          <a:srcRect/>
          <a:stretch>
            <a:fillRect/>
          </a:stretch>
        </p:blipFill>
        <p:spPr bwMode="auto">
          <a:xfrm>
            <a:off x="4495800" y="3733800"/>
            <a:ext cx="1447800" cy="930275"/>
          </a:xfrm>
          <a:prstGeom prst="rect">
            <a:avLst/>
          </a:prstGeom>
          <a:noFill/>
          <a:ln w="9525">
            <a:noFill/>
            <a:miter lim="800000"/>
            <a:headEnd/>
            <a:tailEnd/>
          </a:ln>
        </p:spPr>
      </p:pic>
      <p:pic>
        <p:nvPicPr>
          <p:cNvPr id="48141" name="Picture 12" descr="analog_11"/>
          <p:cNvPicPr>
            <a:picLocks noChangeAspect="1" noChangeArrowheads="1"/>
          </p:cNvPicPr>
          <p:nvPr/>
        </p:nvPicPr>
        <p:blipFill>
          <a:blip r:embed="rId13"/>
          <a:srcRect/>
          <a:stretch>
            <a:fillRect/>
          </a:stretch>
        </p:blipFill>
        <p:spPr bwMode="auto">
          <a:xfrm>
            <a:off x="4495800" y="4724400"/>
            <a:ext cx="1447800" cy="930275"/>
          </a:xfrm>
          <a:prstGeom prst="rect">
            <a:avLst/>
          </a:prstGeom>
          <a:noFill/>
          <a:ln w="9525">
            <a:noFill/>
            <a:miter lim="800000"/>
            <a:headEnd/>
            <a:tailEnd/>
          </a:ln>
        </p:spPr>
      </p:pic>
      <p:pic>
        <p:nvPicPr>
          <p:cNvPr id="48142" name="Picture 13" descr="analog_12"/>
          <p:cNvPicPr>
            <a:picLocks noChangeAspect="1" noChangeArrowheads="1"/>
          </p:cNvPicPr>
          <p:nvPr/>
        </p:nvPicPr>
        <p:blipFill>
          <a:blip r:embed="rId14"/>
          <a:srcRect/>
          <a:stretch>
            <a:fillRect/>
          </a:stretch>
        </p:blipFill>
        <p:spPr bwMode="auto">
          <a:xfrm>
            <a:off x="4495800" y="5715000"/>
            <a:ext cx="1447800" cy="930275"/>
          </a:xfrm>
          <a:prstGeom prst="rect">
            <a:avLst/>
          </a:prstGeom>
          <a:noFill/>
          <a:ln w="9525">
            <a:noFill/>
            <a:miter lim="800000"/>
            <a:headEnd/>
            <a:tailEnd/>
          </a:ln>
        </p:spPr>
      </p:pic>
      <p:pic>
        <p:nvPicPr>
          <p:cNvPr id="48143" name="Picture 14" descr="analog_13"/>
          <p:cNvPicPr>
            <a:picLocks noChangeAspect="1" noChangeArrowheads="1"/>
          </p:cNvPicPr>
          <p:nvPr/>
        </p:nvPicPr>
        <p:blipFill>
          <a:blip r:embed="rId15"/>
          <a:srcRect/>
          <a:stretch>
            <a:fillRect/>
          </a:stretch>
        </p:blipFill>
        <p:spPr bwMode="auto">
          <a:xfrm>
            <a:off x="6019800" y="762000"/>
            <a:ext cx="1422400" cy="914400"/>
          </a:xfrm>
          <a:prstGeom prst="rect">
            <a:avLst/>
          </a:prstGeom>
          <a:noFill/>
          <a:ln w="9525">
            <a:noFill/>
            <a:miter lim="800000"/>
            <a:headEnd/>
            <a:tailEnd/>
          </a:ln>
        </p:spPr>
      </p:pic>
      <p:pic>
        <p:nvPicPr>
          <p:cNvPr id="48144" name="Picture 15" descr="analog_14"/>
          <p:cNvPicPr>
            <a:picLocks noChangeAspect="1" noChangeArrowheads="1"/>
          </p:cNvPicPr>
          <p:nvPr/>
        </p:nvPicPr>
        <p:blipFill>
          <a:blip r:embed="rId16"/>
          <a:srcRect/>
          <a:stretch>
            <a:fillRect/>
          </a:stretch>
        </p:blipFill>
        <p:spPr bwMode="auto">
          <a:xfrm>
            <a:off x="6019800" y="1752600"/>
            <a:ext cx="1447800" cy="930275"/>
          </a:xfrm>
          <a:prstGeom prst="rect">
            <a:avLst/>
          </a:prstGeom>
          <a:noFill/>
          <a:ln w="9525">
            <a:noFill/>
            <a:miter lim="800000"/>
            <a:headEnd/>
            <a:tailEnd/>
          </a:ln>
        </p:spPr>
      </p:pic>
      <p:pic>
        <p:nvPicPr>
          <p:cNvPr id="48145" name="Picture 16" descr="analog_15"/>
          <p:cNvPicPr>
            <a:picLocks noChangeAspect="1" noChangeArrowheads="1"/>
          </p:cNvPicPr>
          <p:nvPr/>
        </p:nvPicPr>
        <p:blipFill>
          <a:blip r:embed="rId17"/>
          <a:srcRect/>
          <a:stretch>
            <a:fillRect/>
          </a:stretch>
        </p:blipFill>
        <p:spPr bwMode="auto">
          <a:xfrm>
            <a:off x="6019800" y="2743200"/>
            <a:ext cx="1447800" cy="930275"/>
          </a:xfrm>
          <a:prstGeom prst="rect">
            <a:avLst/>
          </a:prstGeom>
          <a:noFill/>
          <a:ln w="9525">
            <a:noFill/>
            <a:miter lim="800000"/>
            <a:headEnd/>
            <a:tailEnd/>
          </a:ln>
        </p:spPr>
      </p:pic>
      <p:pic>
        <p:nvPicPr>
          <p:cNvPr id="48146" name="Picture 17" descr="analog_16"/>
          <p:cNvPicPr>
            <a:picLocks noChangeAspect="1" noChangeArrowheads="1"/>
          </p:cNvPicPr>
          <p:nvPr/>
        </p:nvPicPr>
        <p:blipFill>
          <a:blip r:embed="rId18"/>
          <a:srcRect/>
          <a:stretch>
            <a:fillRect/>
          </a:stretch>
        </p:blipFill>
        <p:spPr bwMode="auto">
          <a:xfrm>
            <a:off x="6019800" y="3733800"/>
            <a:ext cx="1447800" cy="930275"/>
          </a:xfrm>
          <a:prstGeom prst="rect">
            <a:avLst/>
          </a:prstGeom>
          <a:noFill/>
          <a:ln w="9525">
            <a:noFill/>
            <a:miter lim="800000"/>
            <a:headEnd/>
            <a:tailEnd/>
          </a:ln>
        </p:spPr>
      </p:pic>
      <p:pic>
        <p:nvPicPr>
          <p:cNvPr id="48147" name="Picture 18" descr="analog_18"/>
          <p:cNvPicPr>
            <a:picLocks noChangeAspect="1" noChangeArrowheads="1"/>
          </p:cNvPicPr>
          <p:nvPr/>
        </p:nvPicPr>
        <p:blipFill>
          <a:blip r:embed="rId19"/>
          <a:srcRect/>
          <a:stretch>
            <a:fillRect/>
          </a:stretch>
        </p:blipFill>
        <p:spPr bwMode="auto">
          <a:xfrm>
            <a:off x="6019800" y="5715000"/>
            <a:ext cx="1447800" cy="930275"/>
          </a:xfrm>
          <a:prstGeom prst="rect">
            <a:avLst/>
          </a:prstGeom>
          <a:noFill/>
          <a:ln w="9525">
            <a:noFill/>
            <a:miter lim="800000"/>
            <a:headEnd/>
            <a:tailEnd/>
          </a:ln>
        </p:spPr>
      </p:pic>
      <p:pic>
        <p:nvPicPr>
          <p:cNvPr id="48148" name="Picture 19" descr="analog_19"/>
          <p:cNvPicPr>
            <a:picLocks noChangeAspect="1" noChangeArrowheads="1"/>
          </p:cNvPicPr>
          <p:nvPr/>
        </p:nvPicPr>
        <p:blipFill>
          <a:blip r:embed="rId20"/>
          <a:srcRect/>
          <a:stretch>
            <a:fillRect/>
          </a:stretch>
        </p:blipFill>
        <p:spPr bwMode="auto">
          <a:xfrm>
            <a:off x="7543800" y="762000"/>
            <a:ext cx="1447800" cy="930275"/>
          </a:xfrm>
          <a:prstGeom prst="rect">
            <a:avLst/>
          </a:prstGeom>
          <a:noFill/>
          <a:ln w="9525">
            <a:noFill/>
            <a:miter lim="800000"/>
            <a:headEnd/>
            <a:tailEnd/>
          </a:ln>
        </p:spPr>
      </p:pic>
      <p:pic>
        <p:nvPicPr>
          <p:cNvPr id="48149" name="Picture 20" descr="analog_20"/>
          <p:cNvPicPr>
            <a:picLocks noChangeAspect="1" noChangeArrowheads="1"/>
          </p:cNvPicPr>
          <p:nvPr/>
        </p:nvPicPr>
        <p:blipFill>
          <a:blip r:embed="rId21"/>
          <a:srcRect/>
          <a:stretch>
            <a:fillRect/>
          </a:stretch>
        </p:blipFill>
        <p:spPr bwMode="auto">
          <a:xfrm>
            <a:off x="7543800" y="1752600"/>
            <a:ext cx="1447800" cy="930275"/>
          </a:xfrm>
          <a:prstGeom prst="rect">
            <a:avLst/>
          </a:prstGeom>
          <a:noFill/>
          <a:ln w="9525">
            <a:noFill/>
            <a:miter lim="800000"/>
            <a:headEnd/>
            <a:tailEnd/>
          </a:ln>
        </p:spPr>
      </p:pic>
      <p:pic>
        <p:nvPicPr>
          <p:cNvPr id="48150" name="Picture 21" descr="analog_21"/>
          <p:cNvPicPr>
            <a:picLocks noChangeAspect="1" noChangeArrowheads="1"/>
          </p:cNvPicPr>
          <p:nvPr/>
        </p:nvPicPr>
        <p:blipFill>
          <a:blip r:embed="rId22"/>
          <a:srcRect/>
          <a:stretch>
            <a:fillRect/>
          </a:stretch>
        </p:blipFill>
        <p:spPr bwMode="auto">
          <a:xfrm>
            <a:off x="7543800" y="2743200"/>
            <a:ext cx="1447800" cy="930275"/>
          </a:xfrm>
          <a:prstGeom prst="rect">
            <a:avLst/>
          </a:prstGeom>
          <a:noFill/>
          <a:ln w="9525">
            <a:noFill/>
            <a:miter lim="800000"/>
            <a:headEnd/>
            <a:tailEnd/>
          </a:ln>
        </p:spPr>
      </p:pic>
      <p:pic>
        <p:nvPicPr>
          <p:cNvPr id="48151" name="Picture 22" descr="analog_22"/>
          <p:cNvPicPr>
            <a:picLocks noChangeAspect="1" noChangeArrowheads="1"/>
          </p:cNvPicPr>
          <p:nvPr/>
        </p:nvPicPr>
        <p:blipFill>
          <a:blip r:embed="rId23"/>
          <a:srcRect/>
          <a:stretch>
            <a:fillRect/>
          </a:stretch>
        </p:blipFill>
        <p:spPr bwMode="auto">
          <a:xfrm>
            <a:off x="7543800" y="3733800"/>
            <a:ext cx="1447800" cy="931863"/>
          </a:xfrm>
          <a:prstGeom prst="rect">
            <a:avLst/>
          </a:prstGeom>
          <a:noFill/>
          <a:ln w="9525">
            <a:noFill/>
            <a:miter lim="800000"/>
            <a:headEnd/>
            <a:tailEnd/>
          </a:ln>
        </p:spPr>
      </p:pic>
      <p:pic>
        <p:nvPicPr>
          <p:cNvPr id="48152" name="Picture 23" descr="analog_23"/>
          <p:cNvPicPr>
            <a:picLocks noChangeAspect="1" noChangeArrowheads="1"/>
          </p:cNvPicPr>
          <p:nvPr/>
        </p:nvPicPr>
        <p:blipFill>
          <a:blip r:embed="rId24"/>
          <a:srcRect/>
          <a:stretch>
            <a:fillRect/>
          </a:stretch>
        </p:blipFill>
        <p:spPr bwMode="auto">
          <a:xfrm>
            <a:off x="7543800" y="4724400"/>
            <a:ext cx="1447800" cy="928688"/>
          </a:xfrm>
          <a:prstGeom prst="rect">
            <a:avLst/>
          </a:prstGeom>
          <a:noFill/>
          <a:ln w="9525">
            <a:noFill/>
            <a:miter lim="800000"/>
            <a:headEnd/>
            <a:tailEnd/>
          </a:ln>
        </p:spPr>
      </p:pic>
      <p:pic>
        <p:nvPicPr>
          <p:cNvPr id="48153" name="Picture 24" descr="analog_24"/>
          <p:cNvPicPr>
            <a:picLocks noChangeAspect="1" noChangeArrowheads="1"/>
          </p:cNvPicPr>
          <p:nvPr/>
        </p:nvPicPr>
        <p:blipFill>
          <a:blip r:embed="rId25"/>
          <a:srcRect/>
          <a:stretch>
            <a:fillRect/>
          </a:stretch>
        </p:blipFill>
        <p:spPr bwMode="auto">
          <a:xfrm>
            <a:off x="7543800" y="5715000"/>
            <a:ext cx="1447800" cy="930275"/>
          </a:xfrm>
          <a:prstGeom prst="rect">
            <a:avLst/>
          </a:prstGeom>
          <a:noFill/>
          <a:ln w="9525">
            <a:noFill/>
            <a:miter lim="800000"/>
            <a:headEnd/>
            <a:tailEnd/>
          </a:ln>
        </p:spPr>
      </p:pic>
      <p:sp>
        <p:nvSpPr>
          <p:cNvPr id="48154" name="Rectangle 25"/>
          <p:cNvSpPr>
            <a:spLocks noChangeArrowheads="1"/>
          </p:cNvSpPr>
          <p:nvPr/>
        </p:nvSpPr>
        <p:spPr bwMode="auto">
          <a:xfrm>
            <a:off x="76200" y="152400"/>
            <a:ext cx="9067800" cy="523875"/>
          </a:xfrm>
          <a:prstGeom prst="rect">
            <a:avLst/>
          </a:prstGeom>
          <a:noFill/>
          <a:ln w="9525">
            <a:noFill/>
            <a:miter lim="800000"/>
            <a:headEnd/>
            <a:tailEnd/>
          </a:ln>
        </p:spPr>
        <p:txBody>
          <a:bodyPr>
            <a:prstTxWarp prst="textNoShape">
              <a:avLst/>
            </a:prstTxWarp>
            <a:spAutoFit/>
          </a:bodyPr>
          <a:lstStyle/>
          <a:p>
            <a:pPr algn="ctr"/>
            <a:r>
              <a:rPr lang="en-US" sz="2800" dirty="0">
                <a:solidFill>
                  <a:schemeClr val="tx2"/>
                </a:solidFill>
                <a:latin typeface="Calibri"/>
                <a:cs typeface="Calibri"/>
              </a:rPr>
              <a:t>Analog technique using reforecasts</a:t>
            </a:r>
            <a:endParaRPr lang="en-US" sz="5400" dirty="0">
              <a:solidFill>
                <a:schemeClr val="tx2"/>
              </a:solidFill>
              <a:latin typeface="Calibri"/>
              <a:cs typeface="Calibri"/>
            </a:endParaRPr>
          </a:p>
        </p:txBody>
      </p:sp>
      <p:sp>
        <p:nvSpPr>
          <p:cNvPr id="48155" name="Rectangle 26"/>
          <p:cNvSpPr>
            <a:spLocks noChangeArrowheads="1"/>
          </p:cNvSpPr>
          <p:nvPr/>
        </p:nvSpPr>
        <p:spPr bwMode="auto">
          <a:xfrm>
            <a:off x="152400" y="3505200"/>
            <a:ext cx="2514600" cy="3323987"/>
          </a:xfrm>
          <a:prstGeom prst="rect">
            <a:avLst/>
          </a:prstGeom>
          <a:noFill/>
          <a:ln w="9525">
            <a:noFill/>
            <a:miter lim="800000"/>
            <a:headEnd/>
            <a:tailEnd/>
          </a:ln>
        </p:spPr>
        <p:txBody>
          <a:bodyPr>
            <a:prstTxWarp prst="textNoShape">
              <a:avLst/>
            </a:prstTxWarp>
            <a:spAutoFit/>
          </a:bodyPr>
          <a:lstStyle/>
          <a:p>
            <a:r>
              <a:rPr lang="en-US" sz="1400">
                <a:latin typeface="Calibri"/>
                <a:cs typeface="Calibri"/>
              </a:rPr>
              <a:t>On the left are old forecasts</a:t>
            </a:r>
          </a:p>
          <a:p>
            <a:r>
              <a:rPr lang="en-US" sz="1400">
                <a:latin typeface="Calibri"/>
                <a:cs typeface="Calibri"/>
              </a:rPr>
              <a:t>similar to today’s ensemble-</a:t>
            </a:r>
          </a:p>
          <a:p>
            <a:r>
              <a:rPr lang="en-US" sz="1400">
                <a:latin typeface="Calibri"/>
                <a:cs typeface="Calibri"/>
              </a:rPr>
              <a:t>mean forecast.  The data on</a:t>
            </a:r>
          </a:p>
          <a:p>
            <a:r>
              <a:rPr lang="en-US" sz="1400">
                <a:latin typeface="Calibri"/>
                <a:cs typeface="Calibri"/>
              </a:rPr>
              <a:t>the right, the analyzed</a:t>
            </a:r>
          </a:p>
          <a:p>
            <a:r>
              <a:rPr lang="en-US" sz="1400">
                <a:latin typeface="Calibri"/>
                <a:cs typeface="Calibri"/>
              </a:rPr>
              <a:t>precipitation conditional upon</a:t>
            </a:r>
          </a:p>
          <a:p>
            <a:r>
              <a:rPr lang="en-US" sz="1400">
                <a:latin typeface="Calibri"/>
                <a:cs typeface="Calibri"/>
              </a:rPr>
              <a:t>the forecast, can be used to</a:t>
            </a:r>
          </a:p>
          <a:p>
            <a:r>
              <a:rPr lang="en-US" sz="1400">
                <a:latin typeface="Calibri"/>
                <a:cs typeface="Calibri"/>
              </a:rPr>
              <a:t>statistically adjust and </a:t>
            </a:r>
          </a:p>
          <a:p>
            <a:r>
              <a:rPr lang="en-US" sz="1400">
                <a:latin typeface="Calibri"/>
                <a:cs typeface="Calibri"/>
              </a:rPr>
              <a:t>downscale the forecast.</a:t>
            </a:r>
          </a:p>
          <a:p>
            <a:endParaRPr lang="en-US" sz="1400">
              <a:latin typeface="Calibri"/>
              <a:cs typeface="Calibri"/>
            </a:endParaRPr>
          </a:p>
          <a:p>
            <a:r>
              <a:rPr lang="en-US" sz="1400">
                <a:latin typeface="Calibri"/>
                <a:cs typeface="Calibri"/>
              </a:rPr>
              <a:t>Analog approaches like this</a:t>
            </a:r>
          </a:p>
          <a:p>
            <a:r>
              <a:rPr lang="en-US" sz="1400">
                <a:latin typeface="Calibri"/>
                <a:cs typeface="Calibri"/>
              </a:rPr>
              <a:t>may be particularly useful for</a:t>
            </a:r>
          </a:p>
          <a:p>
            <a:r>
              <a:rPr lang="en-US" sz="1400">
                <a:latin typeface="Calibri"/>
                <a:cs typeface="Calibri"/>
              </a:rPr>
              <a:t>hydrologic ensemble applications, where an ensemble of realizations is needed. </a:t>
            </a:r>
            <a:endParaRPr lang="en-US" sz="1600">
              <a:latin typeface="Calibri"/>
              <a:cs typeface="Calibri"/>
            </a:endParaRPr>
          </a:p>
        </p:txBody>
      </p:sp>
      <p:sp>
        <p:nvSpPr>
          <p:cNvPr id="48156" name="Line 27"/>
          <p:cNvSpPr>
            <a:spLocks noChangeShapeType="1"/>
          </p:cNvSpPr>
          <p:nvPr/>
        </p:nvSpPr>
        <p:spPr bwMode="auto">
          <a:xfrm flipV="1">
            <a:off x="2286000" y="4953000"/>
            <a:ext cx="6096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pic>
        <p:nvPicPr>
          <p:cNvPr id="48157" name="Picture 28" descr="analog_07"/>
          <p:cNvPicPr>
            <a:picLocks noChangeAspect="1" noChangeArrowheads="1"/>
          </p:cNvPicPr>
          <p:nvPr/>
        </p:nvPicPr>
        <p:blipFill>
          <a:blip r:embed="rId26"/>
          <a:srcRect/>
          <a:stretch>
            <a:fillRect/>
          </a:stretch>
        </p:blipFill>
        <p:spPr bwMode="auto">
          <a:xfrm>
            <a:off x="4495800" y="762000"/>
            <a:ext cx="1447800" cy="930275"/>
          </a:xfrm>
          <a:prstGeom prst="rect">
            <a:avLst/>
          </a:prstGeom>
          <a:noFill/>
          <a:ln w="9525">
            <a:noFill/>
            <a:miter lim="800000"/>
            <a:headEnd/>
            <a:tailEnd/>
          </a:ln>
        </p:spPr>
      </p:pic>
      <p:pic>
        <p:nvPicPr>
          <p:cNvPr id="48158" name="Picture 29" descr="analog_17"/>
          <p:cNvPicPr>
            <a:picLocks noChangeAspect="1" noChangeArrowheads="1"/>
          </p:cNvPicPr>
          <p:nvPr/>
        </p:nvPicPr>
        <p:blipFill>
          <a:blip r:embed="rId27"/>
          <a:srcRect/>
          <a:stretch>
            <a:fillRect/>
          </a:stretch>
        </p:blipFill>
        <p:spPr bwMode="auto">
          <a:xfrm>
            <a:off x="6019800" y="4724400"/>
            <a:ext cx="1447800" cy="930275"/>
          </a:xfrm>
          <a:prstGeom prst="rect">
            <a:avLst/>
          </a:prstGeom>
          <a:noFill/>
          <a:ln w="9525">
            <a:noFill/>
            <a:miter lim="800000"/>
            <a:headEnd/>
            <a:tailEnd/>
          </a:ln>
        </p:spPr>
      </p:pic>
      <p:sp>
        <p:nvSpPr>
          <p:cNvPr id="48159" name="Rectangle 30"/>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0" name="Rectangle 31"/>
          <p:cNvSpPr>
            <a:spLocks noChangeArrowheads="1"/>
          </p:cNvSpPr>
          <p:nvPr/>
        </p:nvSpPr>
        <p:spPr bwMode="auto">
          <a:xfrm>
            <a:off x="3657600" y="18288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1" name="Rectangle 32"/>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2" name="Rectangle 33"/>
          <p:cNvSpPr>
            <a:spLocks noChangeArrowheads="1"/>
          </p:cNvSpPr>
          <p:nvPr/>
        </p:nvSpPr>
        <p:spPr bwMode="auto">
          <a:xfrm>
            <a:off x="3657600" y="28194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3" name="Rectangle 34"/>
          <p:cNvSpPr>
            <a:spLocks noChangeArrowheads="1"/>
          </p:cNvSpPr>
          <p:nvPr/>
        </p:nvSpPr>
        <p:spPr bwMode="auto">
          <a:xfrm>
            <a:off x="3657600" y="38100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4" name="Rectangle 35"/>
          <p:cNvSpPr>
            <a:spLocks noChangeArrowheads="1"/>
          </p:cNvSpPr>
          <p:nvPr/>
        </p:nvSpPr>
        <p:spPr bwMode="auto">
          <a:xfrm>
            <a:off x="3657600" y="5791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5" name="Rectangle 36"/>
          <p:cNvSpPr>
            <a:spLocks noChangeArrowheads="1"/>
          </p:cNvSpPr>
          <p:nvPr/>
        </p:nvSpPr>
        <p:spPr bwMode="auto">
          <a:xfrm>
            <a:off x="3657600" y="48006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6" name="Rectangle 37"/>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7" name="Rectangle 38"/>
          <p:cNvSpPr>
            <a:spLocks noChangeArrowheads="1"/>
          </p:cNvSpPr>
          <p:nvPr/>
        </p:nvSpPr>
        <p:spPr bwMode="auto">
          <a:xfrm>
            <a:off x="5181600" y="18288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8" name="Rectangle 39"/>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9" name="Rectangle 40"/>
          <p:cNvSpPr>
            <a:spLocks noChangeArrowheads="1"/>
          </p:cNvSpPr>
          <p:nvPr/>
        </p:nvSpPr>
        <p:spPr bwMode="auto">
          <a:xfrm>
            <a:off x="5181600" y="28194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0" name="Rectangle 41"/>
          <p:cNvSpPr>
            <a:spLocks noChangeArrowheads="1"/>
          </p:cNvSpPr>
          <p:nvPr/>
        </p:nvSpPr>
        <p:spPr bwMode="auto">
          <a:xfrm>
            <a:off x="5181600" y="38100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1" name="Rectangle 42"/>
          <p:cNvSpPr>
            <a:spLocks noChangeArrowheads="1"/>
          </p:cNvSpPr>
          <p:nvPr/>
        </p:nvSpPr>
        <p:spPr bwMode="auto">
          <a:xfrm>
            <a:off x="5181600" y="5791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2" name="Rectangle 43"/>
          <p:cNvSpPr>
            <a:spLocks noChangeArrowheads="1"/>
          </p:cNvSpPr>
          <p:nvPr/>
        </p:nvSpPr>
        <p:spPr bwMode="auto">
          <a:xfrm>
            <a:off x="5181600" y="48006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3" name="Rectangle 44"/>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4" name="Rectangle 45"/>
          <p:cNvSpPr>
            <a:spLocks noChangeArrowheads="1"/>
          </p:cNvSpPr>
          <p:nvPr/>
        </p:nvSpPr>
        <p:spPr bwMode="auto">
          <a:xfrm>
            <a:off x="6705600" y="18288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5" name="Rectangle 46"/>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6" name="Rectangle 47"/>
          <p:cNvSpPr>
            <a:spLocks noChangeArrowheads="1"/>
          </p:cNvSpPr>
          <p:nvPr/>
        </p:nvSpPr>
        <p:spPr bwMode="auto">
          <a:xfrm>
            <a:off x="6705600" y="28194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7" name="Rectangle 48"/>
          <p:cNvSpPr>
            <a:spLocks noChangeArrowheads="1"/>
          </p:cNvSpPr>
          <p:nvPr/>
        </p:nvSpPr>
        <p:spPr bwMode="auto">
          <a:xfrm>
            <a:off x="6705600" y="38100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8" name="Rectangle 49"/>
          <p:cNvSpPr>
            <a:spLocks noChangeArrowheads="1"/>
          </p:cNvSpPr>
          <p:nvPr/>
        </p:nvSpPr>
        <p:spPr bwMode="auto">
          <a:xfrm>
            <a:off x="6705600" y="5791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9" name="Rectangle 50"/>
          <p:cNvSpPr>
            <a:spLocks noChangeArrowheads="1"/>
          </p:cNvSpPr>
          <p:nvPr/>
        </p:nvSpPr>
        <p:spPr bwMode="auto">
          <a:xfrm>
            <a:off x="6705600" y="48006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0" name="Rectangle 51"/>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1" name="Rectangle 52"/>
          <p:cNvSpPr>
            <a:spLocks noChangeArrowheads="1"/>
          </p:cNvSpPr>
          <p:nvPr/>
        </p:nvSpPr>
        <p:spPr bwMode="auto">
          <a:xfrm>
            <a:off x="8229600" y="18288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2" name="Rectangle 53"/>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3" name="Rectangle 54"/>
          <p:cNvSpPr>
            <a:spLocks noChangeArrowheads="1"/>
          </p:cNvSpPr>
          <p:nvPr/>
        </p:nvSpPr>
        <p:spPr bwMode="auto">
          <a:xfrm>
            <a:off x="8229600" y="28194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4" name="Rectangle 55"/>
          <p:cNvSpPr>
            <a:spLocks noChangeArrowheads="1"/>
          </p:cNvSpPr>
          <p:nvPr/>
        </p:nvSpPr>
        <p:spPr bwMode="auto">
          <a:xfrm>
            <a:off x="8229600" y="38100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5" name="Rectangle 56"/>
          <p:cNvSpPr>
            <a:spLocks noChangeArrowheads="1"/>
          </p:cNvSpPr>
          <p:nvPr/>
        </p:nvSpPr>
        <p:spPr bwMode="auto">
          <a:xfrm>
            <a:off x="8229600" y="5791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6" name="Rectangle 57"/>
          <p:cNvSpPr>
            <a:spLocks noChangeArrowheads="1"/>
          </p:cNvSpPr>
          <p:nvPr/>
        </p:nvSpPr>
        <p:spPr bwMode="auto">
          <a:xfrm>
            <a:off x="8229600" y="48006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609600" y="228600"/>
            <a:ext cx="7772400" cy="1143000"/>
          </a:xfrm>
        </p:spPr>
        <p:txBody>
          <a:bodyPr/>
          <a:lstStyle/>
          <a:p>
            <a:pPr eaLnBrk="1" hangingPunct="1"/>
            <a:r>
              <a:rPr lang="en-US" dirty="0" smtClean="0"/>
              <a:t>R</a:t>
            </a:r>
            <a:r>
              <a:rPr lang="en-US" dirty="0" smtClean="0"/>
              <a:t>ank </a:t>
            </a:r>
            <a:r>
              <a:rPr lang="en-US" dirty="0"/>
              <a:t>histogram </a:t>
            </a:r>
            <a:r>
              <a:rPr lang="en-US" dirty="0" smtClean="0"/>
              <a:t>technique</a:t>
            </a:r>
            <a:br>
              <a:rPr lang="en-US" dirty="0" smtClean="0"/>
            </a:br>
            <a:r>
              <a:rPr lang="en-US" dirty="0" smtClean="0"/>
              <a:t>for ensemble calibration</a:t>
            </a:r>
            <a:endParaRPr lang="en-US" sz="4800" dirty="0"/>
          </a:p>
        </p:txBody>
      </p:sp>
      <p:pic>
        <p:nvPicPr>
          <p:cNvPr id="39940" name="Picture 3" descr="rankh"/>
          <p:cNvPicPr>
            <a:picLocks noChangeAspect="1" noChangeArrowheads="1"/>
          </p:cNvPicPr>
          <p:nvPr/>
        </p:nvPicPr>
        <p:blipFill>
          <a:blip r:embed="rId3"/>
          <a:srcRect/>
          <a:stretch>
            <a:fillRect/>
          </a:stretch>
        </p:blipFill>
        <p:spPr bwMode="auto">
          <a:xfrm>
            <a:off x="0" y="3886200"/>
            <a:ext cx="4237038" cy="2824163"/>
          </a:xfrm>
          <a:prstGeom prst="rect">
            <a:avLst/>
          </a:prstGeom>
          <a:noFill/>
          <a:ln w="9525">
            <a:noFill/>
            <a:miter lim="800000"/>
            <a:headEnd/>
            <a:tailEnd/>
          </a:ln>
        </p:spPr>
      </p:pic>
      <p:sp>
        <p:nvSpPr>
          <p:cNvPr id="39941" name="Line 4"/>
          <p:cNvSpPr>
            <a:spLocks noChangeShapeType="1"/>
          </p:cNvSpPr>
          <p:nvPr/>
        </p:nvSpPr>
        <p:spPr bwMode="auto">
          <a:xfrm>
            <a:off x="304800" y="2286000"/>
            <a:ext cx="5257800" cy="1588"/>
          </a:xfrm>
          <a:prstGeom prst="line">
            <a:avLst/>
          </a:prstGeom>
          <a:noFill/>
          <a:ln w="57150">
            <a:solidFill>
              <a:schemeClr val="tx1"/>
            </a:solidFill>
            <a:round/>
            <a:headEnd type="triangle" w="med" len="med"/>
            <a:tailEnd type="triangle" w="med" len="med"/>
          </a:ln>
        </p:spPr>
        <p:txBody>
          <a:bodyPr wrap="none" anchor="ctr">
            <a:prstTxWarp prst="textNoShape">
              <a:avLst/>
            </a:prstTxWarp>
          </a:bodyPr>
          <a:lstStyle/>
          <a:p>
            <a:endParaRPr lang="en-US" dirty="0">
              <a:latin typeface="Calibri"/>
            </a:endParaRPr>
          </a:p>
        </p:txBody>
      </p:sp>
      <p:sp>
        <p:nvSpPr>
          <p:cNvPr id="39942" name="AutoShape 5"/>
          <p:cNvSpPr>
            <a:spLocks noChangeArrowheads="1"/>
          </p:cNvSpPr>
          <p:nvPr/>
        </p:nvSpPr>
        <p:spPr bwMode="auto">
          <a:xfrm>
            <a:off x="1143000" y="2209800"/>
            <a:ext cx="152400" cy="152400"/>
          </a:xfrm>
          <a:custGeom>
            <a:avLst/>
            <a:gdLst>
              <a:gd name="T0" fmla="*/ 76200 w 21600"/>
              <a:gd name="T1" fmla="*/ 0 h 21600"/>
              <a:gd name="T2" fmla="*/ 22317 w 21600"/>
              <a:gd name="T3" fmla="*/ 22317 h 21600"/>
              <a:gd name="T4" fmla="*/ 0 w 21600"/>
              <a:gd name="T5" fmla="*/ 76200 h 21600"/>
              <a:gd name="T6" fmla="*/ 22317 w 21600"/>
              <a:gd name="T7" fmla="*/ 130083 h 21600"/>
              <a:gd name="T8" fmla="*/ 76200 w 21600"/>
              <a:gd name="T9" fmla="*/ 152400 h 21600"/>
              <a:gd name="T10" fmla="*/ 130083 w 21600"/>
              <a:gd name="T11" fmla="*/ 130083 h 21600"/>
              <a:gd name="T12" fmla="*/ 152400 w 21600"/>
              <a:gd name="T13" fmla="*/ 76200 h 21600"/>
              <a:gd name="T14" fmla="*/ 130083 w 21600"/>
              <a:gd name="T15" fmla="*/ 2231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3" name="AutoShape 6"/>
          <p:cNvSpPr>
            <a:spLocks noChangeArrowheads="1"/>
          </p:cNvSpPr>
          <p:nvPr/>
        </p:nvSpPr>
        <p:spPr bwMode="auto">
          <a:xfrm>
            <a:off x="2057400" y="2209800"/>
            <a:ext cx="152400" cy="152400"/>
          </a:xfrm>
          <a:custGeom>
            <a:avLst/>
            <a:gdLst>
              <a:gd name="T0" fmla="*/ 76200 w 21600"/>
              <a:gd name="T1" fmla="*/ 0 h 21600"/>
              <a:gd name="T2" fmla="*/ 22317 w 21600"/>
              <a:gd name="T3" fmla="*/ 22317 h 21600"/>
              <a:gd name="T4" fmla="*/ 0 w 21600"/>
              <a:gd name="T5" fmla="*/ 76200 h 21600"/>
              <a:gd name="T6" fmla="*/ 22317 w 21600"/>
              <a:gd name="T7" fmla="*/ 130083 h 21600"/>
              <a:gd name="T8" fmla="*/ 76200 w 21600"/>
              <a:gd name="T9" fmla="*/ 152400 h 21600"/>
              <a:gd name="T10" fmla="*/ 130083 w 21600"/>
              <a:gd name="T11" fmla="*/ 130083 h 21600"/>
              <a:gd name="T12" fmla="*/ 152400 w 21600"/>
              <a:gd name="T13" fmla="*/ 76200 h 21600"/>
              <a:gd name="T14" fmla="*/ 130083 w 21600"/>
              <a:gd name="T15" fmla="*/ 2231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4" name="AutoShape 7"/>
          <p:cNvSpPr>
            <a:spLocks noChangeArrowheads="1"/>
          </p:cNvSpPr>
          <p:nvPr/>
        </p:nvSpPr>
        <p:spPr bwMode="auto">
          <a:xfrm>
            <a:off x="3276600" y="2209800"/>
            <a:ext cx="152400" cy="152400"/>
          </a:xfrm>
          <a:custGeom>
            <a:avLst/>
            <a:gdLst>
              <a:gd name="T0" fmla="*/ 76200 w 21600"/>
              <a:gd name="T1" fmla="*/ 0 h 21600"/>
              <a:gd name="T2" fmla="*/ 22317 w 21600"/>
              <a:gd name="T3" fmla="*/ 22317 h 21600"/>
              <a:gd name="T4" fmla="*/ 0 w 21600"/>
              <a:gd name="T5" fmla="*/ 76200 h 21600"/>
              <a:gd name="T6" fmla="*/ 22317 w 21600"/>
              <a:gd name="T7" fmla="*/ 130083 h 21600"/>
              <a:gd name="T8" fmla="*/ 76200 w 21600"/>
              <a:gd name="T9" fmla="*/ 152400 h 21600"/>
              <a:gd name="T10" fmla="*/ 130083 w 21600"/>
              <a:gd name="T11" fmla="*/ 130083 h 21600"/>
              <a:gd name="T12" fmla="*/ 152400 w 21600"/>
              <a:gd name="T13" fmla="*/ 76200 h 21600"/>
              <a:gd name="T14" fmla="*/ 130083 w 21600"/>
              <a:gd name="T15" fmla="*/ 2231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5" name="AutoShape 8"/>
          <p:cNvSpPr>
            <a:spLocks noChangeArrowheads="1"/>
          </p:cNvSpPr>
          <p:nvPr/>
        </p:nvSpPr>
        <p:spPr bwMode="auto">
          <a:xfrm>
            <a:off x="3886200" y="2209800"/>
            <a:ext cx="152400" cy="152400"/>
          </a:xfrm>
          <a:custGeom>
            <a:avLst/>
            <a:gdLst>
              <a:gd name="T0" fmla="*/ 76200 w 21600"/>
              <a:gd name="T1" fmla="*/ 0 h 21600"/>
              <a:gd name="T2" fmla="*/ 22317 w 21600"/>
              <a:gd name="T3" fmla="*/ 22317 h 21600"/>
              <a:gd name="T4" fmla="*/ 0 w 21600"/>
              <a:gd name="T5" fmla="*/ 76200 h 21600"/>
              <a:gd name="T6" fmla="*/ 22317 w 21600"/>
              <a:gd name="T7" fmla="*/ 130083 h 21600"/>
              <a:gd name="T8" fmla="*/ 76200 w 21600"/>
              <a:gd name="T9" fmla="*/ 152400 h 21600"/>
              <a:gd name="T10" fmla="*/ 130083 w 21600"/>
              <a:gd name="T11" fmla="*/ 130083 h 21600"/>
              <a:gd name="T12" fmla="*/ 152400 w 21600"/>
              <a:gd name="T13" fmla="*/ 76200 h 21600"/>
              <a:gd name="T14" fmla="*/ 130083 w 21600"/>
              <a:gd name="T15" fmla="*/ 2231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6" name="Rectangle 9"/>
          <p:cNvSpPr>
            <a:spLocks noChangeArrowheads="1"/>
          </p:cNvSpPr>
          <p:nvPr/>
        </p:nvSpPr>
        <p:spPr bwMode="auto">
          <a:xfrm>
            <a:off x="990600" y="1828800"/>
            <a:ext cx="4067175" cy="366713"/>
          </a:xfrm>
          <a:prstGeom prst="rect">
            <a:avLst/>
          </a:prstGeom>
          <a:noFill/>
          <a:ln w="9525">
            <a:noFill/>
            <a:miter lim="800000"/>
            <a:headEnd/>
            <a:tailEnd/>
          </a:ln>
        </p:spPr>
        <p:txBody>
          <a:bodyPr>
            <a:prstTxWarp prst="textNoShape">
              <a:avLst/>
            </a:prstTxWarp>
            <a:spAutoFit/>
          </a:bodyPr>
          <a:lstStyle/>
          <a:p>
            <a:r>
              <a:rPr lang="en-US" sz="1800" dirty="0">
                <a:latin typeface="Calibri"/>
              </a:rPr>
              <a:t>-4       -2       0       2        4       6       8</a:t>
            </a:r>
          </a:p>
        </p:txBody>
      </p:sp>
      <p:sp>
        <p:nvSpPr>
          <p:cNvPr id="39947" name="Line 10"/>
          <p:cNvSpPr>
            <a:spLocks noChangeShapeType="1"/>
          </p:cNvSpPr>
          <p:nvPr/>
        </p:nvSpPr>
        <p:spPr bwMode="auto">
          <a:xfrm flipV="1">
            <a:off x="12192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8" name="Line 11"/>
          <p:cNvSpPr>
            <a:spLocks noChangeShapeType="1"/>
          </p:cNvSpPr>
          <p:nvPr/>
        </p:nvSpPr>
        <p:spPr bwMode="auto">
          <a:xfrm flipV="1">
            <a:off x="18288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9" name="Line 12"/>
          <p:cNvSpPr>
            <a:spLocks noChangeShapeType="1"/>
          </p:cNvSpPr>
          <p:nvPr/>
        </p:nvSpPr>
        <p:spPr bwMode="auto">
          <a:xfrm flipV="1">
            <a:off x="24384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50" name="Line 13"/>
          <p:cNvSpPr>
            <a:spLocks noChangeShapeType="1"/>
          </p:cNvSpPr>
          <p:nvPr/>
        </p:nvSpPr>
        <p:spPr bwMode="auto">
          <a:xfrm flipV="1">
            <a:off x="30480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51" name="Line 14"/>
          <p:cNvSpPr>
            <a:spLocks noChangeShapeType="1"/>
          </p:cNvSpPr>
          <p:nvPr/>
        </p:nvSpPr>
        <p:spPr bwMode="auto">
          <a:xfrm flipV="1">
            <a:off x="36576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52" name="Line 15"/>
          <p:cNvSpPr>
            <a:spLocks noChangeShapeType="1"/>
          </p:cNvSpPr>
          <p:nvPr/>
        </p:nvSpPr>
        <p:spPr bwMode="auto">
          <a:xfrm flipV="1">
            <a:off x="42672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53" name="Line 16"/>
          <p:cNvSpPr>
            <a:spLocks noChangeShapeType="1"/>
          </p:cNvSpPr>
          <p:nvPr/>
        </p:nvSpPr>
        <p:spPr bwMode="auto">
          <a:xfrm flipV="1">
            <a:off x="48768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54" name="Rectangle 17"/>
          <p:cNvSpPr>
            <a:spLocks noChangeArrowheads="1"/>
          </p:cNvSpPr>
          <p:nvPr/>
        </p:nvSpPr>
        <p:spPr bwMode="auto">
          <a:xfrm>
            <a:off x="278725" y="2389188"/>
            <a:ext cx="790338" cy="523220"/>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FF0000"/>
                </a:solidFill>
                <a:latin typeface="Calibri"/>
              </a:rPr>
              <a:t>P(T &lt; -4)</a:t>
            </a:r>
          </a:p>
          <a:p>
            <a:pPr algn="ctr"/>
            <a:r>
              <a:rPr lang="en-US" sz="1400" dirty="0">
                <a:solidFill>
                  <a:srgbClr val="FF0000"/>
                </a:solidFill>
                <a:latin typeface="Calibri"/>
              </a:rPr>
              <a:t>= 0.30</a:t>
            </a:r>
            <a:endParaRPr lang="en-US" sz="1600" dirty="0">
              <a:latin typeface="Calibri"/>
            </a:endParaRPr>
          </a:p>
        </p:txBody>
      </p:sp>
      <p:sp>
        <p:nvSpPr>
          <p:cNvPr id="39955" name="Line 18"/>
          <p:cNvSpPr>
            <a:spLocks noChangeShapeType="1"/>
          </p:cNvSpPr>
          <p:nvPr/>
        </p:nvSpPr>
        <p:spPr bwMode="auto">
          <a:xfrm flipH="1" flipV="1">
            <a:off x="838200" y="2895600"/>
            <a:ext cx="152400" cy="15240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dirty="0">
              <a:latin typeface="Calibri"/>
            </a:endParaRPr>
          </a:p>
        </p:txBody>
      </p:sp>
      <p:sp>
        <p:nvSpPr>
          <p:cNvPr id="39956" name="Rectangle 19"/>
          <p:cNvSpPr>
            <a:spLocks noChangeArrowheads="1"/>
          </p:cNvSpPr>
          <p:nvPr/>
        </p:nvSpPr>
        <p:spPr bwMode="auto">
          <a:xfrm>
            <a:off x="1135653" y="2743200"/>
            <a:ext cx="1106894" cy="523220"/>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FF8000"/>
                </a:solidFill>
                <a:latin typeface="Calibri"/>
              </a:rPr>
              <a:t>P(-4 ≤ T &lt; -1)</a:t>
            </a:r>
          </a:p>
          <a:p>
            <a:pPr algn="ctr"/>
            <a:r>
              <a:rPr lang="en-US" sz="1400" dirty="0">
                <a:solidFill>
                  <a:srgbClr val="FF8000"/>
                </a:solidFill>
                <a:latin typeface="Calibri"/>
              </a:rPr>
              <a:t>= 0.15</a:t>
            </a:r>
            <a:endParaRPr lang="en-US" dirty="0">
              <a:latin typeface="Calibri"/>
            </a:endParaRPr>
          </a:p>
        </p:txBody>
      </p:sp>
      <p:sp>
        <p:nvSpPr>
          <p:cNvPr id="39957" name="Line 20"/>
          <p:cNvSpPr>
            <a:spLocks noChangeShapeType="1"/>
          </p:cNvSpPr>
          <p:nvPr/>
        </p:nvSpPr>
        <p:spPr bwMode="auto">
          <a:xfrm flipV="1">
            <a:off x="1676400" y="3276600"/>
            <a:ext cx="0" cy="2057400"/>
          </a:xfrm>
          <a:prstGeom prst="line">
            <a:avLst/>
          </a:prstGeom>
          <a:noFill/>
          <a:ln w="9525">
            <a:solidFill>
              <a:srgbClr val="FF8000"/>
            </a:solidFill>
            <a:round/>
            <a:headEnd/>
            <a:tailEnd type="triangle" w="med" len="med"/>
          </a:ln>
        </p:spPr>
        <p:txBody>
          <a:bodyPr wrap="none" anchor="ctr">
            <a:prstTxWarp prst="textNoShape">
              <a:avLst/>
            </a:prstTxWarp>
          </a:bodyPr>
          <a:lstStyle/>
          <a:p>
            <a:endParaRPr lang="en-US" dirty="0">
              <a:latin typeface="Calibri"/>
            </a:endParaRPr>
          </a:p>
        </p:txBody>
      </p:sp>
      <p:sp>
        <p:nvSpPr>
          <p:cNvPr id="39958" name="Line 21"/>
          <p:cNvSpPr>
            <a:spLocks noChangeShapeType="1"/>
          </p:cNvSpPr>
          <p:nvPr/>
        </p:nvSpPr>
        <p:spPr bwMode="auto">
          <a:xfrm flipV="1">
            <a:off x="1676400" y="2362200"/>
            <a:ext cx="0" cy="381000"/>
          </a:xfrm>
          <a:prstGeom prst="line">
            <a:avLst/>
          </a:prstGeom>
          <a:noFill/>
          <a:ln w="9525">
            <a:solidFill>
              <a:srgbClr val="FF8000"/>
            </a:solidFill>
            <a:round/>
            <a:headEnd/>
            <a:tailEnd type="triangle" w="med" len="med"/>
          </a:ln>
        </p:spPr>
        <p:txBody>
          <a:bodyPr wrap="none" anchor="ctr">
            <a:prstTxWarp prst="textNoShape">
              <a:avLst/>
            </a:prstTxWarp>
          </a:bodyPr>
          <a:lstStyle/>
          <a:p>
            <a:endParaRPr lang="en-US" dirty="0">
              <a:latin typeface="Calibri"/>
            </a:endParaRPr>
          </a:p>
        </p:txBody>
      </p:sp>
      <p:sp>
        <p:nvSpPr>
          <p:cNvPr id="39959" name="Rectangle 22"/>
          <p:cNvSpPr>
            <a:spLocks noChangeArrowheads="1"/>
          </p:cNvSpPr>
          <p:nvPr/>
        </p:nvSpPr>
        <p:spPr bwMode="auto">
          <a:xfrm>
            <a:off x="2124367" y="3200400"/>
            <a:ext cx="1051928" cy="523220"/>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00FF00"/>
                </a:solidFill>
                <a:latin typeface="Calibri"/>
              </a:rPr>
              <a:t>P(-1 ≤ T &lt; 3)</a:t>
            </a:r>
          </a:p>
          <a:p>
            <a:pPr algn="ctr"/>
            <a:r>
              <a:rPr lang="en-US" sz="1400" dirty="0">
                <a:solidFill>
                  <a:srgbClr val="00FF00"/>
                </a:solidFill>
                <a:latin typeface="Calibri"/>
              </a:rPr>
              <a:t>= 0.07</a:t>
            </a:r>
            <a:endParaRPr lang="en-US" sz="1600" dirty="0">
              <a:latin typeface="Calibri"/>
            </a:endParaRPr>
          </a:p>
        </p:txBody>
      </p:sp>
      <p:sp>
        <p:nvSpPr>
          <p:cNvPr id="39960" name="Line 23"/>
          <p:cNvSpPr>
            <a:spLocks noChangeShapeType="1"/>
          </p:cNvSpPr>
          <p:nvPr/>
        </p:nvSpPr>
        <p:spPr bwMode="auto">
          <a:xfrm flipV="1">
            <a:off x="2362200" y="3733800"/>
            <a:ext cx="228600" cy="2133600"/>
          </a:xfrm>
          <a:prstGeom prst="line">
            <a:avLst/>
          </a:prstGeom>
          <a:noFill/>
          <a:ln w="9525">
            <a:solidFill>
              <a:srgbClr val="00FF00"/>
            </a:solidFill>
            <a:round/>
            <a:headEnd/>
            <a:tailEnd type="triangle" w="med" len="med"/>
          </a:ln>
        </p:spPr>
        <p:txBody>
          <a:bodyPr wrap="none" anchor="ctr">
            <a:prstTxWarp prst="textNoShape">
              <a:avLst/>
            </a:prstTxWarp>
          </a:bodyPr>
          <a:lstStyle/>
          <a:p>
            <a:endParaRPr lang="en-US" dirty="0">
              <a:latin typeface="Calibri"/>
            </a:endParaRPr>
          </a:p>
        </p:txBody>
      </p:sp>
      <p:sp>
        <p:nvSpPr>
          <p:cNvPr id="39961" name="Line 24"/>
          <p:cNvSpPr>
            <a:spLocks noChangeShapeType="1"/>
          </p:cNvSpPr>
          <p:nvPr/>
        </p:nvSpPr>
        <p:spPr bwMode="auto">
          <a:xfrm flipV="1">
            <a:off x="2667000" y="2286000"/>
            <a:ext cx="76200" cy="838200"/>
          </a:xfrm>
          <a:prstGeom prst="line">
            <a:avLst/>
          </a:prstGeom>
          <a:noFill/>
          <a:ln w="9525">
            <a:solidFill>
              <a:srgbClr val="00FF00"/>
            </a:solidFill>
            <a:round/>
            <a:headEnd/>
            <a:tailEnd type="triangle" w="med" len="med"/>
          </a:ln>
        </p:spPr>
        <p:txBody>
          <a:bodyPr wrap="none" anchor="ctr">
            <a:prstTxWarp prst="textNoShape">
              <a:avLst/>
            </a:prstTxWarp>
          </a:bodyPr>
          <a:lstStyle/>
          <a:p>
            <a:endParaRPr lang="en-US" dirty="0">
              <a:latin typeface="Calibri"/>
            </a:endParaRPr>
          </a:p>
        </p:txBody>
      </p:sp>
      <p:sp>
        <p:nvSpPr>
          <p:cNvPr id="39962" name="Rectangle 25"/>
          <p:cNvSpPr>
            <a:spLocks noChangeArrowheads="1"/>
          </p:cNvSpPr>
          <p:nvPr/>
        </p:nvSpPr>
        <p:spPr bwMode="auto">
          <a:xfrm>
            <a:off x="2960681" y="2438400"/>
            <a:ext cx="996963" cy="523220"/>
          </a:xfrm>
          <a:prstGeom prst="rect">
            <a:avLst/>
          </a:prstGeom>
          <a:noFill/>
          <a:ln w="9525">
            <a:noFill/>
            <a:miter lim="800000"/>
            <a:headEnd/>
            <a:tailEnd/>
          </a:ln>
        </p:spPr>
        <p:txBody>
          <a:bodyPr wrap="none">
            <a:prstTxWarp prst="textNoShape">
              <a:avLst/>
            </a:prstTxWarp>
            <a:spAutoFit/>
          </a:bodyPr>
          <a:lstStyle/>
          <a:p>
            <a:pPr algn="ctr"/>
            <a:r>
              <a:rPr lang="en-US" sz="1400" dirty="0">
                <a:solidFill>
                  <a:schemeClr val="hlink"/>
                </a:solidFill>
                <a:latin typeface="Calibri"/>
              </a:rPr>
              <a:t>P(3 ≤ T &lt; 5)</a:t>
            </a:r>
          </a:p>
          <a:p>
            <a:pPr algn="ctr"/>
            <a:r>
              <a:rPr lang="en-US" sz="1400" dirty="0">
                <a:solidFill>
                  <a:schemeClr val="hlink"/>
                </a:solidFill>
                <a:latin typeface="Calibri"/>
              </a:rPr>
              <a:t>= 0.19</a:t>
            </a:r>
            <a:endParaRPr lang="en-US" dirty="0">
              <a:latin typeface="Calibri"/>
            </a:endParaRPr>
          </a:p>
        </p:txBody>
      </p:sp>
      <p:sp>
        <p:nvSpPr>
          <p:cNvPr id="39963" name="Line 26"/>
          <p:cNvSpPr>
            <a:spLocks noChangeShapeType="1"/>
          </p:cNvSpPr>
          <p:nvPr/>
        </p:nvSpPr>
        <p:spPr bwMode="auto">
          <a:xfrm flipV="1">
            <a:off x="3048000" y="2895600"/>
            <a:ext cx="457200" cy="22098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dirty="0">
              <a:latin typeface="Calibri"/>
            </a:endParaRPr>
          </a:p>
        </p:txBody>
      </p:sp>
      <p:sp>
        <p:nvSpPr>
          <p:cNvPr id="39964" name="Rectangle 27"/>
          <p:cNvSpPr>
            <a:spLocks noChangeArrowheads="1"/>
          </p:cNvSpPr>
          <p:nvPr/>
        </p:nvSpPr>
        <p:spPr bwMode="auto">
          <a:xfrm>
            <a:off x="4103688" y="2346325"/>
            <a:ext cx="184150" cy="457200"/>
          </a:xfrm>
          <a:prstGeom prst="rect">
            <a:avLst/>
          </a:prstGeom>
          <a:noFill/>
          <a:ln w="9525">
            <a:noFill/>
            <a:miter lim="800000"/>
            <a:headEnd/>
            <a:tailEnd/>
          </a:ln>
        </p:spPr>
        <p:txBody>
          <a:bodyPr wrap="none">
            <a:prstTxWarp prst="textNoShape">
              <a:avLst/>
            </a:prstTxWarp>
            <a:spAutoFit/>
          </a:bodyPr>
          <a:lstStyle/>
          <a:p>
            <a:endParaRPr lang="en-US" dirty="0">
              <a:latin typeface="Calibri"/>
            </a:endParaRPr>
          </a:p>
        </p:txBody>
      </p:sp>
      <p:sp>
        <p:nvSpPr>
          <p:cNvPr id="39965" name="Rectangle 28"/>
          <p:cNvSpPr>
            <a:spLocks noChangeArrowheads="1"/>
          </p:cNvSpPr>
          <p:nvPr/>
        </p:nvSpPr>
        <p:spPr bwMode="auto">
          <a:xfrm>
            <a:off x="3702663" y="3124200"/>
            <a:ext cx="735373" cy="523220"/>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FF00FF"/>
                </a:solidFill>
                <a:latin typeface="Calibri"/>
              </a:rPr>
              <a:t>P(5 ≤ T)</a:t>
            </a:r>
          </a:p>
          <a:p>
            <a:pPr algn="ctr"/>
            <a:r>
              <a:rPr lang="en-US" sz="1400" dirty="0">
                <a:solidFill>
                  <a:srgbClr val="FF00FF"/>
                </a:solidFill>
                <a:latin typeface="Calibri"/>
              </a:rPr>
              <a:t>= 0.29</a:t>
            </a:r>
            <a:endParaRPr lang="en-US" sz="1400" dirty="0">
              <a:latin typeface="Calibri"/>
            </a:endParaRPr>
          </a:p>
        </p:txBody>
      </p:sp>
      <p:sp>
        <p:nvSpPr>
          <p:cNvPr id="39966" name="Line 29"/>
          <p:cNvSpPr>
            <a:spLocks noChangeShapeType="1"/>
          </p:cNvSpPr>
          <p:nvPr/>
        </p:nvSpPr>
        <p:spPr bwMode="auto">
          <a:xfrm flipV="1">
            <a:off x="3733800" y="3657600"/>
            <a:ext cx="228600" cy="838200"/>
          </a:xfrm>
          <a:prstGeom prst="line">
            <a:avLst/>
          </a:prstGeom>
          <a:noFill/>
          <a:ln w="9525">
            <a:solidFill>
              <a:srgbClr val="FF00FF"/>
            </a:solidFill>
            <a:round/>
            <a:headEnd/>
            <a:tailEnd type="triangle" w="med" len="med"/>
          </a:ln>
        </p:spPr>
        <p:txBody>
          <a:bodyPr wrap="none" anchor="ctr">
            <a:prstTxWarp prst="textNoShape">
              <a:avLst/>
            </a:prstTxWarp>
          </a:bodyPr>
          <a:lstStyle/>
          <a:p>
            <a:endParaRPr lang="en-US" dirty="0">
              <a:latin typeface="Calibri"/>
            </a:endParaRPr>
          </a:p>
        </p:txBody>
      </p:sp>
      <p:sp>
        <p:nvSpPr>
          <p:cNvPr id="39967" name="Line 30"/>
          <p:cNvSpPr>
            <a:spLocks noChangeShapeType="1"/>
          </p:cNvSpPr>
          <p:nvPr/>
        </p:nvSpPr>
        <p:spPr bwMode="auto">
          <a:xfrm flipV="1">
            <a:off x="4114800" y="2362200"/>
            <a:ext cx="228600" cy="762000"/>
          </a:xfrm>
          <a:prstGeom prst="line">
            <a:avLst/>
          </a:prstGeom>
          <a:noFill/>
          <a:ln w="9525">
            <a:solidFill>
              <a:srgbClr val="FF00FF"/>
            </a:solidFill>
            <a:round/>
            <a:headEnd/>
            <a:tailEnd type="triangle" w="med" len="med"/>
          </a:ln>
        </p:spPr>
        <p:txBody>
          <a:bodyPr wrap="none" anchor="ctr">
            <a:prstTxWarp prst="textNoShape">
              <a:avLst/>
            </a:prstTxWarp>
          </a:bodyPr>
          <a:lstStyle/>
          <a:p>
            <a:endParaRPr lang="en-US" dirty="0">
              <a:latin typeface="Calibri"/>
            </a:endParaRPr>
          </a:p>
        </p:txBody>
      </p:sp>
      <p:sp>
        <p:nvSpPr>
          <p:cNvPr id="39968" name="Line 31"/>
          <p:cNvSpPr>
            <a:spLocks noChangeShapeType="1"/>
          </p:cNvSpPr>
          <p:nvPr/>
        </p:nvSpPr>
        <p:spPr bwMode="auto">
          <a:xfrm flipH="1">
            <a:off x="381000" y="2286000"/>
            <a:ext cx="8382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dirty="0">
              <a:latin typeface="Calibri"/>
            </a:endParaRPr>
          </a:p>
        </p:txBody>
      </p:sp>
      <p:sp>
        <p:nvSpPr>
          <p:cNvPr id="39969" name="Line 32"/>
          <p:cNvSpPr>
            <a:spLocks noChangeShapeType="1"/>
          </p:cNvSpPr>
          <p:nvPr/>
        </p:nvSpPr>
        <p:spPr bwMode="auto">
          <a:xfrm flipH="1">
            <a:off x="1219200" y="2286000"/>
            <a:ext cx="914400" cy="0"/>
          </a:xfrm>
          <a:prstGeom prst="line">
            <a:avLst/>
          </a:prstGeom>
          <a:noFill/>
          <a:ln w="19050">
            <a:solidFill>
              <a:srgbClr val="FF8000"/>
            </a:solidFill>
            <a:round/>
            <a:headEnd/>
            <a:tailEnd/>
          </a:ln>
        </p:spPr>
        <p:txBody>
          <a:bodyPr wrap="none" anchor="ctr">
            <a:prstTxWarp prst="textNoShape">
              <a:avLst/>
            </a:prstTxWarp>
          </a:bodyPr>
          <a:lstStyle/>
          <a:p>
            <a:endParaRPr lang="en-US" dirty="0">
              <a:latin typeface="Calibri"/>
            </a:endParaRPr>
          </a:p>
        </p:txBody>
      </p:sp>
      <p:sp>
        <p:nvSpPr>
          <p:cNvPr id="39970" name="Line 33"/>
          <p:cNvSpPr>
            <a:spLocks noChangeShapeType="1"/>
          </p:cNvSpPr>
          <p:nvPr/>
        </p:nvSpPr>
        <p:spPr bwMode="auto">
          <a:xfrm flipH="1">
            <a:off x="2133600" y="2286000"/>
            <a:ext cx="1219200" cy="0"/>
          </a:xfrm>
          <a:prstGeom prst="line">
            <a:avLst/>
          </a:prstGeom>
          <a:noFill/>
          <a:ln w="19050">
            <a:solidFill>
              <a:srgbClr val="00FF00"/>
            </a:solidFill>
            <a:round/>
            <a:headEnd/>
            <a:tailEnd/>
          </a:ln>
        </p:spPr>
        <p:txBody>
          <a:bodyPr wrap="none" anchor="ctr">
            <a:prstTxWarp prst="textNoShape">
              <a:avLst/>
            </a:prstTxWarp>
          </a:bodyPr>
          <a:lstStyle/>
          <a:p>
            <a:endParaRPr lang="en-US" dirty="0">
              <a:latin typeface="Calibri"/>
            </a:endParaRPr>
          </a:p>
        </p:txBody>
      </p:sp>
      <p:sp>
        <p:nvSpPr>
          <p:cNvPr id="39971" name="Line 34"/>
          <p:cNvSpPr>
            <a:spLocks noChangeShapeType="1"/>
          </p:cNvSpPr>
          <p:nvPr/>
        </p:nvSpPr>
        <p:spPr bwMode="auto">
          <a:xfrm flipH="1">
            <a:off x="3352800" y="2286000"/>
            <a:ext cx="609600" cy="1588"/>
          </a:xfrm>
          <a:prstGeom prst="line">
            <a:avLst/>
          </a:prstGeom>
          <a:noFill/>
          <a:ln w="19050">
            <a:solidFill>
              <a:schemeClr val="hlink"/>
            </a:solidFill>
            <a:round/>
            <a:headEnd/>
            <a:tailEnd/>
          </a:ln>
        </p:spPr>
        <p:txBody>
          <a:bodyPr wrap="none" anchor="ctr">
            <a:prstTxWarp prst="textNoShape">
              <a:avLst/>
            </a:prstTxWarp>
          </a:bodyPr>
          <a:lstStyle/>
          <a:p>
            <a:endParaRPr lang="en-US" dirty="0">
              <a:latin typeface="Calibri"/>
            </a:endParaRPr>
          </a:p>
        </p:txBody>
      </p:sp>
      <p:sp>
        <p:nvSpPr>
          <p:cNvPr id="39972" name="Line 35"/>
          <p:cNvSpPr>
            <a:spLocks noChangeShapeType="1"/>
          </p:cNvSpPr>
          <p:nvPr/>
        </p:nvSpPr>
        <p:spPr bwMode="auto">
          <a:xfrm flipH="1">
            <a:off x="3962400" y="2286000"/>
            <a:ext cx="1524000" cy="1588"/>
          </a:xfrm>
          <a:prstGeom prst="line">
            <a:avLst/>
          </a:prstGeom>
          <a:noFill/>
          <a:ln w="19050">
            <a:solidFill>
              <a:srgbClr val="FF00FF"/>
            </a:solidFill>
            <a:round/>
            <a:headEnd type="triangle" w="med" len="med"/>
            <a:tailEnd/>
          </a:ln>
        </p:spPr>
        <p:txBody>
          <a:bodyPr wrap="none" anchor="ctr">
            <a:prstTxWarp prst="textNoShape">
              <a:avLst/>
            </a:prstTxWarp>
          </a:bodyPr>
          <a:lstStyle/>
          <a:p>
            <a:endParaRPr lang="en-US" dirty="0">
              <a:latin typeface="Calibri"/>
            </a:endParaRPr>
          </a:p>
        </p:txBody>
      </p:sp>
      <p:sp>
        <p:nvSpPr>
          <p:cNvPr id="39973" name="Rectangle 36"/>
          <p:cNvSpPr>
            <a:spLocks noChangeArrowheads="1"/>
          </p:cNvSpPr>
          <p:nvPr/>
        </p:nvSpPr>
        <p:spPr bwMode="auto">
          <a:xfrm>
            <a:off x="4495800" y="6400800"/>
            <a:ext cx="3581400" cy="396875"/>
          </a:xfrm>
          <a:prstGeom prst="rect">
            <a:avLst/>
          </a:prstGeom>
          <a:noFill/>
          <a:ln w="9525">
            <a:noFill/>
            <a:miter lim="800000"/>
            <a:headEnd/>
            <a:tailEnd/>
          </a:ln>
        </p:spPr>
        <p:txBody>
          <a:bodyPr>
            <a:prstTxWarp prst="textNoShape">
              <a:avLst/>
            </a:prstTxWarp>
            <a:spAutoFit/>
          </a:bodyPr>
          <a:lstStyle/>
          <a:p>
            <a:r>
              <a:rPr lang="en-US" sz="1000" dirty="0">
                <a:latin typeface="Calibri"/>
              </a:rPr>
              <a:t>References: Hamill and </a:t>
            </a:r>
            <a:r>
              <a:rPr lang="en-US" sz="1000" dirty="0" err="1">
                <a:latin typeface="Calibri"/>
              </a:rPr>
              <a:t>Colucci</a:t>
            </a:r>
            <a:r>
              <a:rPr lang="en-US" sz="1000" dirty="0">
                <a:latin typeface="Calibri"/>
              </a:rPr>
              <a:t> (</a:t>
            </a:r>
            <a:r>
              <a:rPr lang="en-US" sz="1000" i="1" dirty="0">
                <a:latin typeface="Calibri"/>
              </a:rPr>
              <a:t>MWR</a:t>
            </a:r>
            <a:r>
              <a:rPr lang="en-US" sz="1000" dirty="0">
                <a:latin typeface="Calibri"/>
              </a:rPr>
              <a:t>, 1997, 1998; </a:t>
            </a:r>
            <a:r>
              <a:rPr lang="en-US" sz="1000" dirty="0" err="1">
                <a:latin typeface="Calibri"/>
              </a:rPr>
              <a:t>Eckel</a:t>
            </a:r>
            <a:r>
              <a:rPr lang="en-US" sz="1000" dirty="0">
                <a:latin typeface="Calibri"/>
              </a:rPr>
              <a:t> and Walters, </a:t>
            </a:r>
            <a:r>
              <a:rPr lang="en-US" sz="1000" i="1" dirty="0">
                <a:latin typeface="Calibri"/>
              </a:rPr>
              <a:t>WAF</a:t>
            </a:r>
            <a:r>
              <a:rPr lang="en-US" sz="1000" dirty="0">
                <a:latin typeface="Calibri"/>
              </a:rPr>
              <a:t>, 1998; used at Met Office)</a:t>
            </a:r>
            <a:endParaRPr lang="en-US" dirty="0">
              <a:latin typeface="Calibri"/>
            </a:endParaRPr>
          </a:p>
        </p:txBody>
      </p:sp>
      <p:sp>
        <p:nvSpPr>
          <p:cNvPr id="39974" name="Rectangle 37"/>
          <p:cNvSpPr>
            <a:spLocks noChangeArrowheads="1"/>
          </p:cNvSpPr>
          <p:nvPr/>
        </p:nvSpPr>
        <p:spPr bwMode="auto">
          <a:xfrm>
            <a:off x="4572000" y="3886200"/>
            <a:ext cx="4343400" cy="2062103"/>
          </a:xfrm>
          <a:prstGeom prst="rect">
            <a:avLst/>
          </a:prstGeom>
          <a:noFill/>
          <a:ln w="9525">
            <a:noFill/>
            <a:miter lim="800000"/>
            <a:headEnd/>
            <a:tailEnd/>
          </a:ln>
        </p:spPr>
        <p:txBody>
          <a:bodyPr>
            <a:prstTxWarp prst="textNoShape">
              <a:avLst/>
            </a:prstTxWarp>
            <a:spAutoFit/>
          </a:bodyPr>
          <a:lstStyle/>
          <a:p>
            <a:pPr marL="457200" indent="-457200"/>
            <a:r>
              <a:rPr lang="en-US" sz="1600" b="1" dirty="0">
                <a:latin typeface="Calibri"/>
              </a:rPr>
              <a:t>Advantages</a:t>
            </a:r>
            <a:r>
              <a:rPr lang="en-US" sz="1600" dirty="0">
                <a:latin typeface="Calibri"/>
              </a:rPr>
              <a:t>: Demonstrated skill gain</a:t>
            </a:r>
          </a:p>
          <a:p>
            <a:pPr marL="457200" indent="-457200"/>
            <a:r>
              <a:rPr lang="en-US" sz="1600" b="1" dirty="0">
                <a:latin typeface="Calibri"/>
              </a:rPr>
              <a:t>Disadvantages</a:t>
            </a:r>
            <a:r>
              <a:rPr lang="en-US" sz="1600" dirty="0">
                <a:latin typeface="Calibri"/>
              </a:rPr>
              <a:t>: </a:t>
            </a:r>
          </a:p>
          <a:p>
            <a:pPr marL="457200" indent="-457200">
              <a:buFont typeface="Arial" charset="0"/>
              <a:buAutoNum type="arabicParenBoth"/>
            </a:pPr>
            <a:r>
              <a:rPr lang="en-US" sz="1600" dirty="0">
                <a:latin typeface="Calibri"/>
              </a:rPr>
              <a:t>Odd </a:t>
            </a:r>
            <a:r>
              <a:rPr lang="en-US" sz="1600" dirty="0" err="1">
                <a:latin typeface="Calibri"/>
              </a:rPr>
              <a:t>pdfs</a:t>
            </a:r>
            <a:r>
              <a:rPr lang="en-US" sz="1600" dirty="0">
                <a:latin typeface="Calibri"/>
              </a:rPr>
              <a:t>, especially when two ensemble members close in value. </a:t>
            </a:r>
          </a:p>
          <a:p>
            <a:pPr marL="457200" indent="-457200">
              <a:buFont typeface="Arial" charset="0"/>
              <a:buAutoNum type="arabicParenBoth" startAt="2"/>
            </a:pPr>
            <a:r>
              <a:rPr lang="en-US" sz="1600" dirty="0">
                <a:latin typeface="Calibri"/>
              </a:rPr>
              <a:t>Sensitive to shape of rank histogram, and shape of histogram may vary with aspects like </a:t>
            </a:r>
            <a:r>
              <a:rPr lang="en-US" sz="1600" dirty="0" err="1">
                <a:latin typeface="Calibri"/>
              </a:rPr>
              <a:t>precip</a:t>
            </a:r>
            <a:r>
              <a:rPr lang="en-US" sz="1600" dirty="0">
                <a:latin typeface="Calibri"/>
              </a:rPr>
              <a:t> amount --&gt; sample size issues.</a:t>
            </a:r>
          </a:p>
          <a:p>
            <a:pPr marL="457200" indent="-457200">
              <a:buFont typeface="Arial" charset="0"/>
              <a:buAutoNum type="arabicParenBoth" startAt="2"/>
            </a:pPr>
            <a:r>
              <a:rPr lang="en-US" sz="1600" dirty="0">
                <a:latin typeface="Calibri"/>
              </a:rPr>
              <a:t>Fitted parametric distributions as skillful</a:t>
            </a:r>
            <a:endParaRPr lang="en-US" dirty="0">
              <a:latin typeface="Calibri"/>
            </a:endParaRPr>
          </a:p>
        </p:txBody>
      </p:sp>
      <p:pic>
        <p:nvPicPr>
          <p:cNvPr id="39975" name="Picture 38" descr="eckel"/>
          <p:cNvPicPr>
            <a:picLocks noChangeAspect="1" noChangeArrowheads="1"/>
          </p:cNvPicPr>
          <p:nvPr/>
        </p:nvPicPr>
        <p:blipFill>
          <a:blip r:embed="rId4"/>
          <a:srcRect/>
          <a:stretch>
            <a:fillRect/>
          </a:stretch>
        </p:blipFill>
        <p:spPr bwMode="auto">
          <a:xfrm>
            <a:off x="5562600" y="1971675"/>
            <a:ext cx="3429000" cy="1927225"/>
          </a:xfrm>
          <a:prstGeom prst="rect">
            <a:avLst/>
          </a:prstGeom>
          <a:noFill/>
          <a:ln w="9525">
            <a:noFill/>
            <a:miter lim="800000"/>
            <a:headEnd/>
            <a:tailEnd/>
          </a:ln>
        </p:spPr>
      </p:pic>
      <p:sp>
        <p:nvSpPr>
          <p:cNvPr id="39976" name="Rectangle 39"/>
          <p:cNvSpPr>
            <a:spLocks noChangeArrowheads="1"/>
          </p:cNvSpPr>
          <p:nvPr/>
        </p:nvSpPr>
        <p:spPr bwMode="auto">
          <a:xfrm>
            <a:off x="6185025" y="1500188"/>
            <a:ext cx="2658813" cy="523220"/>
          </a:xfrm>
          <a:prstGeom prst="rect">
            <a:avLst/>
          </a:prstGeom>
          <a:noFill/>
          <a:ln w="9525">
            <a:noFill/>
            <a:miter lim="800000"/>
            <a:headEnd/>
            <a:tailEnd/>
          </a:ln>
        </p:spPr>
        <p:txBody>
          <a:bodyPr wrap="none">
            <a:prstTxWarp prst="textNoShape">
              <a:avLst/>
            </a:prstTxWarp>
            <a:spAutoFit/>
          </a:bodyPr>
          <a:lstStyle/>
          <a:p>
            <a:pPr algn="ctr"/>
            <a:r>
              <a:rPr lang="en-US" sz="1400" dirty="0">
                <a:latin typeface="Calibri"/>
              </a:rPr>
              <a:t>NCEP MRF precipitation forecasts,</a:t>
            </a:r>
          </a:p>
          <a:p>
            <a:pPr algn="ctr"/>
            <a:r>
              <a:rPr lang="en-US" sz="1400" dirty="0">
                <a:latin typeface="Calibri"/>
              </a:rPr>
              <a:t>from </a:t>
            </a:r>
            <a:r>
              <a:rPr lang="en-US" sz="1400" dirty="0" err="1">
                <a:latin typeface="Calibri"/>
              </a:rPr>
              <a:t>Eckel</a:t>
            </a:r>
            <a:r>
              <a:rPr lang="en-US" sz="1400" dirty="0">
                <a:latin typeface="Calibri"/>
              </a:rPr>
              <a:t> and Walters, 1998</a:t>
            </a:r>
            <a:endParaRPr lang="en-US" dirty="0">
              <a:latin typeface="Calibri"/>
            </a:endParaRPr>
          </a:p>
        </p:txBody>
      </p:sp>
      <p:sp>
        <p:nvSpPr>
          <p:cNvPr id="39977" name="Line 40"/>
          <p:cNvSpPr>
            <a:spLocks noChangeShapeType="1"/>
          </p:cNvSpPr>
          <p:nvPr/>
        </p:nvSpPr>
        <p:spPr bwMode="auto">
          <a:xfrm flipV="1">
            <a:off x="7848600" y="3733800"/>
            <a:ext cx="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2" name="Slide Number Placeholder 41"/>
          <p:cNvSpPr>
            <a:spLocks noGrp="1"/>
          </p:cNvSpPr>
          <p:nvPr>
            <p:ph type="sldNum" sz="quarter" idx="12"/>
          </p:nvPr>
        </p:nvSpPr>
        <p:spPr/>
        <p:txBody>
          <a:bodyPr/>
          <a:lstStyle/>
          <a:p>
            <a:fld id="{A034744B-61F1-7445-8681-61AA331E26B9}"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152400" y="228600"/>
            <a:ext cx="8839200" cy="762000"/>
          </a:xfrm>
        </p:spPr>
        <p:txBody>
          <a:bodyPr/>
          <a:lstStyle/>
          <a:p>
            <a:pPr eaLnBrk="1" hangingPunct="1"/>
            <a:r>
              <a:rPr lang="en-US"/>
              <a:t>Bayesian model averaging (BMA)</a:t>
            </a:r>
          </a:p>
        </p:txBody>
      </p:sp>
      <p:pic>
        <p:nvPicPr>
          <p:cNvPr id="44036" name="Picture 3" descr="bma"/>
          <p:cNvPicPr>
            <a:picLocks noChangeAspect="1" noChangeArrowheads="1"/>
          </p:cNvPicPr>
          <p:nvPr/>
        </p:nvPicPr>
        <p:blipFill>
          <a:blip r:embed="rId3"/>
          <a:srcRect/>
          <a:stretch>
            <a:fillRect/>
          </a:stretch>
        </p:blipFill>
        <p:spPr bwMode="auto">
          <a:xfrm>
            <a:off x="152400" y="2044700"/>
            <a:ext cx="5830888" cy="4813300"/>
          </a:xfrm>
          <a:prstGeom prst="rect">
            <a:avLst/>
          </a:prstGeom>
          <a:noFill/>
          <a:ln w="9525">
            <a:noFill/>
            <a:miter lim="800000"/>
            <a:headEnd/>
            <a:tailEnd/>
          </a:ln>
        </p:spPr>
      </p:pic>
      <p:sp>
        <p:nvSpPr>
          <p:cNvPr id="44037" name="Line 4"/>
          <p:cNvSpPr>
            <a:spLocks noChangeShapeType="1"/>
          </p:cNvSpPr>
          <p:nvPr/>
        </p:nvSpPr>
        <p:spPr bwMode="auto">
          <a:xfrm flipH="1">
            <a:off x="4114800" y="3124200"/>
            <a:ext cx="838200" cy="1447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38" name="Line 5"/>
          <p:cNvSpPr>
            <a:spLocks noChangeShapeType="1"/>
          </p:cNvSpPr>
          <p:nvPr/>
        </p:nvSpPr>
        <p:spPr bwMode="auto">
          <a:xfrm flipH="1">
            <a:off x="3810000" y="2667000"/>
            <a:ext cx="685800" cy="1447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39" name="Line 6"/>
          <p:cNvSpPr>
            <a:spLocks noChangeShapeType="1"/>
          </p:cNvSpPr>
          <p:nvPr/>
        </p:nvSpPr>
        <p:spPr bwMode="auto">
          <a:xfrm flipH="1">
            <a:off x="4267200" y="3886200"/>
            <a:ext cx="533400" cy="1143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40" name="Line 7"/>
          <p:cNvSpPr>
            <a:spLocks noChangeShapeType="1"/>
          </p:cNvSpPr>
          <p:nvPr/>
        </p:nvSpPr>
        <p:spPr bwMode="auto">
          <a:xfrm>
            <a:off x="1905000" y="2667000"/>
            <a:ext cx="762000" cy="1066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41" name="Line 8"/>
          <p:cNvSpPr>
            <a:spLocks noChangeShapeType="1"/>
          </p:cNvSpPr>
          <p:nvPr/>
        </p:nvSpPr>
        <p:spPr bwMode="auto">
          <a:xfrm>
            <a:off x="1676400" y="3810000"/>
            <a:ext cx="838200" cy="990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42" name="Rectangle 9"/>
          <p:cNvSpPr>
            <a:spLocks noChangeArrowheads="1"/>
          </p:cNvSpPr>
          <p:nvPr/>
        </p:nvSpPr>
        <p:spPr bwMode="auto">
          <a:xfrm>
            <a:off x="1066800" y="2438400"/>
            <a:ext cx="825867"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a:rPr>
              <a:t>MM5/GFS</a:t>
            </a:r>
            <a:endParaRPr lang="en-US" dirty="0">
              <a:latin typeface="Calibri"/>
            </a:endParaRPr>
          </a:p>
        </p:txBody>
      </p:sp>
      <p:sp>
        <p:nvSpPr>
          <p:cNvPr id="44043" name="Rectangle 10"/>
          <p:cNvSpPr>
            <a:spLocks noChangeArrowheads="1"/>
          </p:cNvSpPr>
          <p:nvPr/>
        </p:nvSpPr>
        <p:spPr bwMode="auto">
          <a:xfrm>
            <a:off x="4495800" y="2438400"/>
            <a:ext cx="793750" cy="274638"/>
          </a:xfrm>
          <a:prstGeom prst="rect">
            <a:avLst/>
          </a:prstGeom>
          <a:noFill/>
          <a:ln w="9525">
            <a:noFill/>
            <a:miter lim="800000"/>
            <a:headEnd/>
            <a:tailEnd/>
          </a:ln>
        </p:spPr>
        <p:txBody>
          <a:bodyPr wrap="none">
            <a:prstTxWarp prst="textNoShape">
              <a:avLst/>
            </a:prstTxWarp>
            <a:spAutoFit/>
          </a:bodyPr>
          <a:lstStyle/>
          <a:p>
            <a:r>
              <a:rPr lang="en-US" sz="1200" dirty="0">
                <a:latin typeface="Calibri"/>
              </a:rPr>
              <a:t>MM5/Eta</a:t>
            </a:r>
            <a:endParaRPr lang="en-US" dirty="0">
              <a:latin typeface="Calibri"/>
            </a:endParaRPr>
          </a:p>
        </p:txBody>
      </p:sp>
      <p:sp>
        <p:nvSpPr>
          <p:cNvPr id="44044" name="Rectangle 11"/>
          <p:cNvSpPr>
            <a:spLocks noChangeArrowheads="1"/>
          </p:cNvSpPr>
          <p:nvPr/>
        </p:nvSpPr>
        <p:spPr bwMode="auto">
          <a:xfrm>
            <a:off x="4495800" y="2895600"/>
            <a:ext cx="1098550" cy="274638"/>
          </a:xfrm>
          <a:prstGeom prst="rect">
            <a:avLst/>
          </a:prstGeom>
          <a:noFill/>
          <a:ln w="9525">
            <a:noFill/>
            <a:miter lim="800000"/>
            <a:headEnd/>
            <a:tailEnd/>
          </a:ln>
        </p:spPr>
        <p:txBody>
          <a:bodyPr wrap="none">
            <a:prstTxWarp prst="textNoShape">
              <a:avLst/>
            </a:prstTxWarp>
            <a:spAutoFit/>
          </a:bodyPr>
          <a:lstStyle/>
          <a:p>
            <a:r>
              <a:rPr lang="en-US" sz="1200" dirty="0">
                <a:latin typeface="Calibri"/>
              </a:rPr>
              <a:t>MM5/Canada</a:t>
            </a:r>
            <a:endParaRPr lang="en-US" dirty="0">
              <a:latin typeface="Calibri"/>
            </a:endParaRPr>
          </a:p>
        </p:txBody>
      </p:sp>
      <p:sp>
        <p:nvSpPr>
          <p:cNvPr id="44045" name="Rectangle 12"/>
          <p:cNvSpPr>
            <a:spLocks noChangeArrowheads="1"/>
          </p:cNvSpPr>
          <p:nvPr/>
        </p:nvSpPr>
        <p:spPr bwMode="auto">
          <a:xfrm>
            <a:off x="1066800" y="3581400"/>
            <a:ext cx="912813" cy="274638"/>
          </a:xfrm>
          <a:prstGeom prst="rect">
            <a:avLst/>
          </a:prstGeom>
          <a:noFill/>
          <a:ln w="9525">
            <a:noFill/>
            <a:miter lim="800000"/>
            <a:headEnd/>
            <a:tailEnd/>
          </a:ln>
        </p:spPr>
        <p:txBody>
          <a:bodyPr wrap="none">
            <a:prstTxWarp prst="textNoShape">
              <a:avLst/>
            </a:prstTxWarp>
            <a:spAutoFit/>
          </a:bodyPr>
          <a:lstStyle/>
          <a:p>
            <a:r>
              <a:rPr lang="en-US" sz="1200" dirty="0">
                <a:latin typeface="Calibri"/>
              </a:rPr>
              <a:t>MM5/Navy</a:t>
            </a:r>
            <a:endParaRPr lang="en-US" dirty="0">
              <a:latin typeface="Calibri"/>
            </a:endParaRPr>
          </a:p>
        </p:txBody>
      </p:sp>
      <p:sp>
        <p:nvSpPr>
          <p:cNvPr id="44046" name="Rectangle 13"/>
          <p:cNvSpPr>
            <a:spLocks noChangeArrowheads="1"/>
          </p:cNvSpPr>
          <p:nvPr/>
        </p:nvSpPr>
        <p:spPr bwMode="auto">
          <a:xfrm>
            <a:off x="4648200" y="3581400"/>
            <a:ext cx="920750" cy="274638"/>
          </a:xfrm>
          <a:prstGeom prst="rect">
            <a:avLst/>
          </a:prstGeom>
          <a:noFill/>
          <a:ln w="9525">
            <a:noFill/>
            <a:miter lim="800000"/>
            <a:headEnd/>
            <a:tailEnd/>
          </a:ln>
        </p:spPr>
        <p:txBody>
          <a:bodyPr wrap="none">
            <a:prstTxWarp prst="textNoShape">
              <a:avLst/>
            </a:prstTxWarp>
            <a:spAutoFit/>
          </a:bodyPr>
          <a:lstStyle/>
          <a:p>
            <a:r>
              <a:rPr lang="en-US" sz="1200" dirty="0">
                <a:latin typeface="Calibri"/>
              </a:rPr>
              <a:t>MM5/NGM</a:t>
            </a:r>
            <a:endParaRPr lang="en-US" dirty="0">
              <a:latin typeface="Calibri"/>
            </a:endParaRPr>
          </a:p>
        </p:txBody>
      </p:sp>
      <p:pic>
        <p:nvPicPr>
          <p:cNvPr id="44047" name="Picture 14" descr="bma2"/>
          <p:cNvPicPr>
            <a:picLocks noChangeAspect="1" noChangeArrowheads="1"/>
          </p:cNvPicPr>
          <p:nvPr/>
        </p:nvPicPr>
        <p:blipFill>
          <a:blip r:embed="rId4"/>
          <a:srcRect/>
          <a:stretch>
            <a:fillRect/>
          </a:stretch>
        </p:blipFill>
        <p:spPr bwMode="auto">
          <a:xfrm>
            <a:off x="1066800" y="1219200"/>
            <a:ext cx="3879850" cy="673100"/>
          </a:xfrm>
          <a:prstGeom prst="rect">
            <a:avLst/>
          </a:prstGeom>
          <a:noFill/>
          <a:ln w="9525">
            <a:noFill/>
            <a:miter lim="800000"/>
            <a:headEnd/>
            <a:tailEnd/>
          </a:ln>
        </p:spPr>
      </p:pic>
      <p:sp>
        <p:nvSpPr>
          <p:cNvPr id="44048" name="Rectangle 15"/>
          <p:cNvSpPr>
            <a:spLocks noChangeArrowheads="1"/>
          </p:cNvSpPr>
          <p:nvPr/>
        </p:nvSpPr>
        <p:spPr bwMode="auto">
          <a:xfrm>
            <a:off x="5791200" y="1219200"/>
            <a:ext cx="3037109" cy="4031873"/>
          </a:xfrm>
          <a:prstGeom prst="rect">
            <a:avLst/>
          </a:prstGeom>
          <a:noFill/>
          <a:ln w="9525">
            <a:noFill/>
            <a:miter lim="800000"/>
            <a:headEnd/>
            <a:tailEnd/>
          </a:ln>
        </p:spPr>
        <p:txBody>
          <a:bodyPr wrap="none">
            <a:prstTxWarp prst="textNoShape">
              <a:avLst/>
            </a:prstTxWarp>
            <a:spAutoFit/>
          </a:bodyPr>
          <a:lstStyle/>
          <a:p>
            <a:r>
              <a:rPr lang="en-US" sz="1600" dirty="0">
                <a:latin typeface="Calibri"/>
              </a:rPr>
              <a:t>Weighted sum of kernels </a:t>
            </a:r>
          </a:p>
          <a:p>
            <a:r>
              <a:rPr lang="en-US" sz="1600" dirty="0">
                <a:latin typeface="Calibri"/>
              </a:rPr>
              <a:t>centered around individual, </a:t>
            </a:r>
          </a:p>
          <a:p>
            <a:r>
              <a:rPr lang="en-US" sz="1600" dirty="0">
                <a:solidFill>
                  <a:srgbClr val="FF0000"/>
                </a:solidFill>
                <a:latin typeface="Calibri"/>
              </a:rPr>
              <a:t>bias-corrected</a:t>
            </a:r>
            <a:r>
              <a:rPr lang="en-US" sz="1600" dirty="0">
                <a:latin typeface="Calibri"/>
              </a:rPr>
              <a:t> forecasts.</a:t>
            </a:r>
          </a:p>
          <a:p>
            <a:endParaRPr lang="en-US" sz="1600" dirty="0">
              <a:latin typeface="Calibri"/>
            </a:endParaRPr>
          </a:p>
          <a:p>
            <a:r>
              <a:rPr lang="en-US" sz="1600" b="1" dirty="0">
                <a:latin typeface="Calibri"/>
              </a:rPr>
              <a:t>Advantages</a:t>
            </a:r>
            <a:r>
              <a:rPr lang="en-US" sz="1600" dirty="0">
                <a:latin typeface="Calibri"/>
              </a:rPr>
              <a:t>: Theoretically </a:t>
            </a:r>
          </a:p>
          <a:p>
            <a:r>
              <a:rPr lang="en-US" sz="1600" dirty="0">
                <a:latin typeface="Calibri"/>
              </a:rPr>
              <a:t>appealing. No parameterized</a:t>
            </a:r>
          </a:p>
          <a:p>
            <a:r>
              <a:rPr lang="en-US" sz="1600" dirty="0">
                <a:latin typeface="Calibri"/>
              </a:rPr>
              <a:t>distribution assumed, weights</a:t>
            </a:r>
          </a:p>
          <a:p>
            <a:r>
              <a:rPr lang="en-US" sz="1600" dirty="0">
                <a:latin typeface="Calibri"/>
              </a:rPr>
              <a:t>applied proportional to their</a:t>
            </a:r>
          </a:p>
          <a:p>
            <a:r>
              <a:rPr lang="en-US" sz="1600" dirty="0">
                <a:latin typeface="Calibri"/>
              </a:rPr>
              <a:t>independent information</a:t>
            </a:r>
          </a:p>
          <a:p>
            <a:r>
              <a:rPr lang="en-US" sz="1600" dirty="0">
                <a:latin typeface="Calibri"/>
              </a:rPr>
              <a:t>(in concept).</a:t>
            </a:r>
          </a:p>
          <a:p>
            <a:endParaRPr lang="en-US" sz="1600" dirty="0">
              <a:latin typeface="Calibri"/>
            </a:endParaRPr>
          </a:p>
          <a:p>
            <a:r>
              <a:rPr lang="en-US" sz="1600" b="1" dirty="0">
                <a:latin typeface="Calibri"/>
              </a:rPr>
              <a:t>Disadvantages</a:t>
            </a:r>
            <a:r>
              <a:rPr lang="en-US" sz="1600" dirty="0">
                <a:latin typeface="Calibri"/>
              </a:rPr>
              <a:t>: When trained</a:t>
            </a:r>
          </a:p>
          <a:p>
            <a:r>
              <a:rPr lang="en-US" sz="1600" dirty="0">
                <a:latin typeface="Calibri"/>
              </a:rPr>
              <a:t>with small sample, </a:t>
            </a:r>
            <a:r>
              <a:rPr lang="en-US" sz="1600" dirty="0">
                <a:solidFill>
                  <a:srgbClr val="FF0000"/>
                </a:solidFill>
                <a:latin typeface="Calibri"/>
              </a:rPr>
              <a:t>BMA radically </a:t>
            </a:r>
          </a:p>
          <a:p>
            <a:r>
              <a:rPr lang="en-US" sz="1600" dirty="0">
                <a:solidFill>
                  <a:srgbClr val="FF0000"/>
                </a:solidFill>
                <a:latin typeface="Calibri"/>
              </a:rPr>
              <a:t>de-weighted some members </a:t>
            </a:r>
          </a:p>
          <a:p>
            <a:r>
              <a:rPr lang="en-US" sz="1600" dirty="0">
                <a:solidFill>
                  <a:srgbClr val="FF0000"/>
                </a:solidFill>
                <a:latin typeface="Calibri"/>
              </a:rPr>
              <a:t>due to “overfitting”</a:t>
            </a:r>
            <a:r>
              <a:rPr lang="en-US" sz="1600" dirty="0">
                <a:latin typeface="Calibri"/>
              </a:rPr>
              <a:t> See Hamill,</a:t>
            </a:r>
          </a:p>
          <a:p>
            <a:r>
              <a:rPr lang="en-US" sz="1600" i="1" dirty="0">
                <a:latin typeface="Calibri"/>
              </a:rPr>
              <a:t>MWR</a:t>
            </a:r>
            <a:r>
              <a:rPr lang="en-US" sz="1600" dirty="0">
                <a:latin typeface="Calibri"/>
              </a:rPr>
              <a:t>, Dec. 2007.</a:t>
            </a:r>
            <a:endParaRPr lang="en-US" dirty="0">
              <a:latin typeface="Calibri"/>
            </a:endParaRPr>
          </a:p>
        </p:txBody>
      </p:sp>
      <p:sp>
        <p:nvSpPr>
          <p:cNvPr id="44049" name="Line 16"/>
          <p:cNvSpPr>
            <a:spLocks noChangeShapeType="1"/>
          </p:cNvSpPr>
          <p:nvPr/>
        </p:nvSpPr>
        <p:spPr bwMode="auto">
          <a:xfrm flipH="1">
            <a:off x="5105400" y="1600200"/>
            <a:ext cx="6096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50" name="Rectangle 17"/>
          <p:cNvSpPr>
            <a:spLocks noChangeArrowheads="1"/>
          </p:cNvSpPr>
          <p:nvPr/>
        </p:nvSpPr>
        <p:spPr bwMode="auto">
          <a:xfrm>
            <a:off x="6477000" y="6172200"/>
            <a:ext cx="1261884" cy="553998"/>
          </a:xfrm>
          <a:prstGeom prst="rect">
            <a:avLst/>
          </a:prstGeom>
          <a:noFill/>
          <a:ln w="9525">
            <a:noFill/>
            <a:miter lim="800000"/>
            <a:headEnd/>
            <a:tailEnd/>
          </a:ln>
        </p:spPr>
        <p:txBody>
          <a:bodyPr wrap="none">
            <a:prstTxWarp prst="textNoShape">
              <a:avLst/>
            </a:prstTxWarp>
            <a:spAutoFit/>
          </a:bodyPr>
          <a:lstStyle/>
          <a:p>
            <a:r>
              <a:rPr lang="en-US" sz="1000" dirty="0">
                <a:latin typeface="Calibri"/>
              </a:rPr>
              <a:t>Ref: Raftery et al.,</a:t>
            </a:r>
          </a:p>
          <a:p>
            <a:r>
              <a:rPr lang="en-US" sz="1000" dirty="0">
                <a:latin typeface="Calibri"/>
              </a:rPr>
              <a:t>MWR, 2005.  Wilson</a:t>
            </a:r>
          </a:p>
          <a:p>
            <a:r>
              <a:rPr lang="en-US" sz="1000" dirty="0">
                <a:latin typeface="Calibri"/>
              </a:rPr>
              <a:t>et al., MWR, 2007</a:t>
            </a:r>
            <a:endParaRPr lang="en-US" sz="2000" dirty="0">
              <a:latin typeface="Calibri"/>
            </a:endParaRPr>
          </a:p>
        </p:txBody>
      </p:sp>
      <p:sp>
        <p:nvSpPr>
          <p:cNvPr id="19" name="Slide Number Placeholder 18"/>
          <p:cNvSpPr>
            <a:spLocks noGrp="1"/>
          </p:cNvSpPr>
          <p:nvPr>
            <p:ph type="sldNum" sz="quarter" idx="12"/>
          </p:nvPr>
        </p:nvSpPr>
        <p:spPr/>
        <p:txBody>
          <a:bodyPr/>
          <a:lstStyle/>
          <a:p>
            <a:fld id="{A034744B-61F1-7445-8681-61AA331E26B9}"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5" name="Rectangle 2"/>
          <p:cNvSpPr>
            <a:spLocks noGrp="1" noChangeArrowheads="1"/>
          </p:cNvSpPr>
          <p:nvPr>
            <p:ph type="title"/>
          </p:nvPr>
        </p:nvSpPr>
        <p:spPr>
          <a:xfrm>
            <a:off x="304800" y="304800"/>
            <a:ext cx="8534400" cy="1143000"/>
          </a:xfrm>
        </p:spPr>
        <p:txBody>
          <a:bodyPr/>
          <a:lstStyle/>
          <a:p>
            <a:pPr eaLnBrk="1" hangingPunct="1"/>
            <a:r>
              <a:rPr lang="en-US" sz="3600"/>
              <a:t>Why BMA’s unequal weights?</a:t>
            </a:r>
            <a:br>
              <a:rPr lang="en-US" sz="3600"/>
            </a:br>
            <a:r>
              <a:rPr lang="en-US" sz="3600"/>
              <a:t>(1) regression correction accentuates error correlations.</a:t>
            </a:r>
            <a:endParaRPr lang="en-US"/>
          </a:p>
        </p:txBody>
      </p:sp>
      <p:graphicFrame>
        <p:nvGraphicFramePr>
          <p:cNvPr id="46082" name="Object 2"/>
          <p:cNvGraphicFramePr>
            <a:graphicFrameLocks noChangeAspect="1"/>
          </p:cNvGraphicFramePr>
          <p:nvPr/>
        </p:nvGraphicFramePr>
        <p:xfrm>
          <a:off x="1219200" y="1676400"/>
          <a:ext cx="2359025" cy="5021263"/>
        </p:xfrm>
        <a:graphic>
          <a:graphicData uri="http://schemas.openxmlformats.org/presentationml/2006/ole">
            <p:oleObj spid="_x0000_s46082" name="Document" r:id="rId4" imgW="2359152" imgH="5020056" progId="Word.Document.8">
              <p:embed/>
            </p:oleObj>
          </a:graphicData>
        </a:graphic>
      </p:graphicFrame>
      <p:graphicFrame>
        <p:nvGraphicFramePr>
          <p:cNvPr id="46083" name="Object 3"/>
          <p:cNvGraphicFramePr>
            <a:graphicFrameLocks noChangeAspect="1"/>
          </p:cNvGraphicFramePr>
          <p:nvPr/>
        </p:nvGraphicFramePr>
        <p:xfrm>
          <a:off x="3886200" y="1676400"/>
          <a:ext cx="2359025" cy="5021263"/>
        </p:xfrm>
        <a:graphic>
          <a:graphicData uri="http://schemas.openxmlformats.org/presentationml/2006/ole">
            <p:oleObj spid="_x0000_s46083" name="Document" r:id="rId5" imgW="2359152" imgH="5020056" progId="Word.Document.8">
              <p:embed/>
            </p:oleObj>
          </a:graphicData>
        </a:graphic>
      </p:graphicFrame>
      <p:sp>
        <p:nvSpPr>
          <p:cNvPr id="46086" name="Rectangle 5"/>
          <p:cNvSpPr>
            <a:spLocks noChangeArrowheads="1"/>
          </p:cNvSpPr>
          <p:nvPr/>
        </p:nvSpPr>
        <p:spPr bwMode="auto">
          <a:xfrm>
            <a:off x="6400800" y="6248400"/>
            <a:ext cx="1416711" cy="523220"/>
          </a:xfrm>
          <a:prstGeom prst="rect">
            <a:avLst/>
          </a:prstGeom>
          <a:noFill/>
          <a:ln w="9525">
            <a:noFill/>
            <a:miter lim="800000"/>
            <a:headEnd/>
            <a:tailEnd/>
          </a:ln>
        </p:spPr>
        <p:txBody>
          <a:bodyPr wrap="none">
            <a:prstTxWarp prst="textNoShape">
              <a:avLst/>
            </a:prstTxWarp>
            <a:spAutoFit/>
          </a:bodyPr>
          <a:lstStyle/>
          <a:p>
            <a:r>
              <a:rPr lang="en-US" sz="1400" dirty="0">
                <a:latin typeface="Calibri"/>
              </a:rPr>
              <a:t>Ref: Hamill,</a:t>
            </a:r>
          </a:p>
          <a:p>
            <a:r>
              <a:rPr lang="en-US" sz="1400" i="1" dirty="0">
                <a:latin typeface="Calibri"/>
              </a:rPr>
              <a:t>MWR</a:t>
            </a:r>
            <a:r>
              <a:rPr lang="en-US" sz="1400" dirty="0">
                <a:latin typeface="Calibri"/>
              </a:rPr>
              <a:t>, Dec. 2007</a:t>
            </a:r>
          </a:p>
        </p:txBody>
      </p:sp>
      <p:sp>
        <p:nvSpPr>
          <p:cNvPr id="7" name="Slide Number Placeholder 6"/>
          <p:cNvSpPr>
            <a:spLocks noGrp="1"/>
          </p:cNvSpPr>
          <p:nvPr>
            <p:ph type="sldNum" sz="quarter" idx="12"/>
          </p:nvPr>
        </p:nvSpPr>
        <p:spPr/>
        <p:txBody>
          <a:bodyPr/>
          <a:lstStyle/>
          <a:p>
            <a:fld id="{A034744B-61F1-7445-8681-61AA331E26B9}"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3" name="Rectangle 2"/>
          <p:cNvSpPr>
            <a:spLocks noGrp="1" noChangeArrowheads="1"/>
          </p:cNvSpPr>
          <p:nvPr>
            <p:ph type="title"/>
          </p:nvPr>
        </p:nvSpPr>
        <p:spPr>
          <a:xfrm>
            <a:off x="152400" y="228600"/>
            <a:ext cx="8763000" cy="1143000"/>
          </a:xfrm>
        </p:spPr>
        <p:txBody>
          <a:bodyPr/>
          <a:lstStyle/>
          <a:p>
            <a:pPr eaLnBrk="1" hangingPunct="1"/>
            <a:r>
              <a:rPr lang="en-US" sz="3600"/>
              <a:t>Why BMA’s unequal weights? </a:t>
            </a:r>
            <a:br>
              <a:rPr lang="en-US" sz="3600"/>
            </a:br>
            <a:r>
              <a:rPr lang="en-US" sz="3600"/>
              <a:t>(2) E-M overfits with little training data</a:t>
            </a:r>
            <a:endParaRPr lang="en-US"/>
          </a:p>
        </p:txBody>
      </p:sp>
      <p:graphicFrame>
        <p:nvGraphicFramePr>
          <p:cNvPr id="48130" name="Object 2"/>
          <p:cNvGraphicFramePr>
            <a:graphicFrameLocks noChangeAspect="1"/>
          </p:cNvGraphicFramePr>
          <p:nvPr/>
        </p:nvGraphicFramePr>
        <p:xfrm>
          <a:off x="457200" y="2590800"/>
          <a:ext cx="4191000" cy="2576513"/>
        </p:xfrm>
        <a:graphic>
          <a:graphicData uri="http://schemas.openxmlformats.org/presentationml/2006/ole">
            <p:oleObj spid="_x0000_s48130" name="Document" r:id="rId4" imgW="2974848" imgH="1828800" progId="Word.Document.8">
              <p:embed/>
            </p:oleObj>
          </a:graphicData>
        </a:graphic>
      </p:graphicFrame>
      <p:graphicFrame>
        <p:nvGraphicFramePr>
          <p:cNvPr id="48131" name="Object 3"/>
          <p:cNvGraphicFramePr>
            <a:graphicFrameLocks noChangeAspect="1"/>
          </p:cNvGraphicFramePr>
          <p:nvPr/>
        </p:nvGraphicFramePr>
        <p:xfrm>
          <a:off x="4572000" y="2590800"/>
          <a:ext cx="4191000" cy="2576513"/>
        </p:xfrm>
        <a:graphic>
          <a:graphicData uri="http://schemas.openxmlformats.org/presentationml/2006/ole">
            <p:oleObj spid="_x0000_s48131" name="Document" r:id="rId5" imgW="2974848" imgH="1828800" progId="Word.Document.8">
              <p:embed/>
            </p:oleObj>
          </a:graphicData>
        </a:graphic>
      </p:graphicFrame>
      <p:sp>
        <p:nvSpPr>
          <p:cNvPr id="48134" name="Rectangle 5"/>
          <p:cNvSpPr>
            <a:spLocks noChangeArrowheads="1"/>
          </p:cNvSpPr>
          <p:nvPr/>
        </p:nvSpPr>
        <p:spPr bwMode="auto">
          <a:xfrm>
            <a:off x="304800" y="1600200"/>
            <a:ext cx="8291513" cy="1015663"/>
          </a:xfrm>
          <a:prstGeom prst="rect">
            <a:avLst/>
          </a:prstGeom>
          <a:noFill/>
          <a:ln w="9525">
            <a:noFill/>
            <a:miter lim="800000"/>
            <a:headEnd/>
            <a:tailEnd/>
          </a:ln>
        </p:spPr>
        <p:txBody>
          <a:bodyPr>
            <a:prstTxWarp prst="textNoShape">
              <a:avLst/>
            </a:prstTxWarp>
            <a:spAutoFit/>
          </a:bodyPr>
          <a:lstStyle/>
          <a:p>
            <a:r>
              <a:rPr lang="en-US" sz="1800" dirty="0">
                <a:latin typeface="Calibri"/>
              </a:rPr>
              <a:t>An “estimation-minimization” (E-M) algorithm is used to determine the weights applied to ensemble members.  If two forecasts have highly co-linear errors, E-M will weight one very highly, the other very little.</a:t>
            </a:r>
            <a:r>
              <a:rPr lang="en-US" dirty="0">
                <a:latin typeface="Calibri"/>
              </a:rPr>
              <a:t>  </a:t>
            </a:r>
          </a:p>
        </p:txBody>
      </p:sp>
      <p:sp>
        <p:nvSpPr>
          <p:cNvPr id="48135" name="Rectangle 6"/>
          <p:cNvSpPr>
            <a:spLocks noChangeArrowheads="1"/>
          </p:cNvSpPr>
          <p:nvPr/>
        </p:nvSpPr>
        <p:spPr bwMode="auto">
          <a:xfrm>
            <a:off x="304800" y="5410200"/>
            <a:ext cx="3852337" cy="1169551"/>
          </a:xfrm>
          <a:prstGeom prst="rect">
            <a:avLst/>
          </a:prstGeom>
          <a:noFill/>
          <a:ln w="9525">
            <a:noFill/>
            <a:miter lim="800000"/>
            <a:headEnd/>
            <a:tailEnd/>
          </a:ln>
        </p:spPr>
        <p:txBody>
          <a:bodyPr wrap="none">
            <a:prstTxWarp prst="textNoShape">
              <a:avLst/>
            </a:prstTxWarp>
            <a:spAutoFit/>
          </a:bodyPr>
          <a:lstStyle/>
          <a:p>
            <a:r>
              <a:rPr lang="en-US" sz="1400" dirty="0">
                <a:latin typeface="Calibri"/>
              </a:rPr>
              <a:t>E-M is an iterative technique, and we can measure</a:t>
            </a:r>
          </a:p>
          <a:p>
            <a:r>
              <a:rPr lang="en-US" sz="1400" dirty="0">
                <a:latin typeface="Calibri"/>
              </a:rPr>
              <a:t>the accuracy of the fit to the data through the </a:t>
            </a:r>
          </a:p>
          <a:p>
            <a:r>
              <a:rPr lang="en-US" sz="1400" dirty="0">
                <a:latin typeface="Calibri"/>
              </a:rPr>
              <a:t>log-likelihood.  Something odd happens here; as </a:t>
            </a:r>
          </a:p>
          <a:p>
            <a:r>
              <a:rPr lang="en-US" sz="1400" dirty="0">
                <a:latin typeface="Calibri"/>
              </a:rPr>
              <a:t>the E-M convergence criteria is tightened, the fit</a:t>
            </a:r>
          </a:p>
          <a:p>
            <a:r>
              <a:rPr lang="en-US" sz="1400" dirty="0">
                <a:latin typeface="Calibri"/>
              </a:rPr>
              <a:t>of the algorithm to independent data gets worse.</a:t>
            </a:r>
          </a:p>
        </p:txBody>
      </p:sp>
      <p:sp>
        <p:nvSpPr>
          <p:cNvPr id="48136" name="Rectangle 7"/>
          <p:cNvSpPr>
            <a:spLocks noChangeArrowheads="1"/>
          </p:cNvSpPr>
          <p:nvPr/>
        </p:nvSpPr>
        <p:spPr bwMode="auto">
          <a:xfrm>
            <a:off x="4876800" y="5410200"/>
            <a:ext cx="4114800" cy="1169551"/>
          </a:xfrm>
          <a:prstGeom prst="rect">
            <a:avLst/>
          </a:prstGeom>
          <a:noFill/>
          <a:ln w="9525">
            <a:noFill/>
            <a:miter lim="800000"/>
            <a:headEnd/>
            <a:tailEnd/>
          </a:ln>
        </p:spPr>
        <p:txBody>
          <a:bodyPr>
            <a:prstTxWarp prst="textNoShape">
              <a:avLst/>
            </a:prstTxWarp>
            <a:spAutoFit/>
          </a:bodyPr>
          <a:lstStyle/>
          <a:p>
            <a:r>
              <a:rPr lang="en-US" sz="1400" dirty="0">
                <a:latin typeface="Calibri"/>
              </a:rPr>
              <a:t>This plots the ratio of the weights of the highest-weighted member to the lowest-weighted member.  As the convergence criterion is tightened, the method increasingly weights a few select members and de-weights others.</a:t>
            </a:r>
          </a:p>
        </p:txBody>
      </p:sp>
      <p:sp>
        <p:nvSpPr>
          <p:cNvPr id="48137" name="Line 8"/>
          <p:cNvSpPr>
            <a:spLocks noChangeShapeType="1"/>
          </p:cNvSpPr>
          <p:nvPr/>
        </p:nvSpPr>
        <p:spPr bwMode="auto">
          <a:xfrm flipV="1">
            <a:off x="2590800" y="5181600"/>
            <a:ext cx="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8138" name="Line 9"/>
          <p:cNvSpPr>
            <a:spLocks noChangeShapeType="1"/>
          </p:cNvSpPr>
          <p:nvPr/>
        </p:nvSpPr>
        <p:spPr bwMode="auto">
          <a:xfrm flipV="1">
            <a:off x="6934200" y="5181600"/>
            <a:ext cx="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11" name="Slide Number Placeholder 10"/>
          <p:cNvSpPr>
            <a:spLocks noGrp="1"/>
          </p:cNvSpPr>
          <p:nvPr>
            <p:ph type="sldNum" sz="quarter" idx="12"/>
          </p:nvPr>
        </p:nvSpPr>
        <p:spPr/>
        <p:txBody>
          <a:bodyPr/>
          <a:lstStyle/>
          <a:p>
            <a:fld id="{A034744B-61F1-7445-8681-61AA331E26B9}"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81" name="Rectangle 2"/>
          <p:cNvSpPr>
            <a:spLocks noGrp="1" noChangeArrowheads="1"/>
          </p:cNvSpPr>
          <p:nvPr>
            <p:ph type="title"/>
          </p:nvPr>
        </p:nvSpPr>
        <p:spPr>
          <a:xfrm>
            <a:off x="685800" y="457200"/>
            <a:ext cx="7772400" cy="1143000"/>
          </a:xfrm>
        </p:spPr>
        <p:txBody>
          <a:bodyPr/>
          <a:lstStyle/>
          <a:p>
            <a:pPr eaLnBrk="1" hangingPunct="1"/>
            <a:r>
              <a:rPr lang="en-US" sz="4000"/>
              <a:t>(BMA overfitting not a problem with 2+ decades training data)</a:t>
            </a:r>
            <a:endParaRPr lang="en-US"/>
          </a:p>
        </p:txBody>
      </p:sp>
      <p:graphicFrame>
        <p:nvGraphicFramePr>
          <p:cNvPr id="50178" name="Object 2"/>
          <p:cNvGraphicFramePr>
            <a:graphicFrameLocks noChangeAspect="1"/>
          </p:cNvGraphicFramePr>
          <p:nvPr/>
        </p:nvGraphicFramePr>
        <p:xfrm>
          <a:off x="152400" y="1981200"/>
          <a:ext cx="4495800" cy="2765425"/>
        </p:xfrm>
        <a:graphic>
          <a:graphicData uri="http://schemas.openxmlformats.org/presentationml/2006/ole">
            <p:oleObj spid="_x0000_s50178" name="Document" r:id="rId4" imgW="3685032" imgH="2267712" progId="Word.Document.8">
              <p:embed/>
            </p:oleObj>
          </a:graphicData>
        </a:graphic>
      </p:graphicFrame>
      <p:graphicFrame>
        <p:nvGraphicFramePr>
          <p:cNvPr id="50179" name="Object 3"/>
          <p:cNvGraphicFramePr>
            <a:graphicFrameLocks noChangeAspect="1"/>
          </p:cNvGraphicFramePr>
          <p:nvPr/>
        </p:nvGraphicFramePr>
        <p:xfrm>
          <a:off x="4495800" y="1981200"/>
          <a:ext cx="4495800" cy="2765425"/>
        </p:xfrm>
        <a:graphic>
          <a:graphicData uri="http://schemas.openxmlformats.org/presentationml/2006/ole">
            <p:oleObj spid="_x0000_s50179" name="Document" r:id="rId5" imgW="3685032" imgH="2267712" progId="Word.Document.8">
              <p:embed/>
            </p:oleObj>
          </a:graphicData>
        </a:graphic>
      </p:graphicFrame>
      <p:sp>
        <p:nvSpPr>
          <p:cNvPr id="50182" name="Rectangle 5"/>
          <p:cNvSpPr>
            <a:spLocks noChangeArrowheads="1"/>
          </p:cNvSpPr>
          <p:nvPr/>
        </p:nvSpPr>
        <p:spPr bwMode="auto">
          <a:xfrm>
            <a:off x="134938" y="5048250"/>
            <a:ext cx="8780462" cy="1006475"/>
          </a:xfrm>
          <a:prstGeom prst="rect">
            <a:avLst/>
          </a:prstGeom>
          <a:noFill/>
          <a:ln w="9525">
            <a:noFill/>
            <a:miter lim="800000"/>
            <a:headEnd/>
            <a:tailEnd/>
          </a:ln>
        </p:spPr>
        <p:txBody>
          <a:bodyPr>
            <a:prstTxWarp prst="textNoShape">
              <a:avLst/>
            </a:prstTxWarp>
            <a:spAutoFit/>
          </a:bodyPr>
          <a:lstStyle/>
          <a:p>
            <a:r>
              <a:rPr lang="en-US" sz="2000" dirty="0">
                <a:latin typeface="Calibri"/>
              </a:rPr>
              <a:t>With reforecast data set, we can train with a very large amount of data.  When we do so, the weights applied to individual members are much more equal.  This indicates that the unequal weighting previously is incorrect.</a:t>
            </a:r>
            <a:endParaRPr lang="en-US" dirty="0">
              <a:latin typeface="Calibri"/>
            </a:endParaRPr>
          </a:p>
        </p:txBody>
      </p:sp>
      <p:sp>
        <p:nvSpPr>
          <p:cNvPr id="7" name="Slide Number Placeholder 6"/>
          <p:cNvSpPr>
            <a:spLocks noGrp="1"/>
          </p:cNvSpPr>
          <p:nvPr>
            <p:ph type="sldNum" sz="quarter" idx="12"/>
          </p:nvPr>
        </p:nvSpPr>
        <p:spPr/>
        <p:txBody>
          <a:bodyPr/>
          <a:lstStyle/>
          <a:p>
            <a:fld id="{A034744B-61F1-7445-8681-61AA331E26B9}"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2226" name="Object 2"/>
          <p:cNvGraphicFramePr>
            <a:graphicFrameLocks noChangeAspect="1"/>
          </p:cNvGraphicFramePr>
          <p:nvPr/>
        </p:nvGraphicFramePr>
        <p:xfrm>
          <a:off x="304800" y="1676400"/>
          <a:ext cx="4191000" cy="2900363"/>
        </p:xfrm>
        <a:graphic>
          <a:graphicData uri="http://schemas.openxmlformats.org/presentationml/2006/ole">
            <p:oleObj spid="_x0000_s52226" name="Document" r:id="rId4" imgW="2602992" imgH="1801368" progId="Word.Document.8">
              <p:embed/>
            </p:oleObj>
          </a:graphicData>
        </a:graphic>
      </p:graphicFrame>
      <p:graphicFrame>
        <p:nvGraphicFramePr>
          <p:cNvPr id="52227" name="Object 3"/>
          <p:cNvGraphicFramePr>
            <a:graphicFrameLocks noChangeAspect="1"/>
          </p:cNvGraphicFramePr>
          <p:nvPr/>
        </p:nvGraphicFramePr>
        <p:xfrm>
          <a:off x="4648200" y="1676400"/>
          <a:ext cx="4191000" cy="2903538"/>
        </p:xfrm>
        <a:graphic>
          <a:graphicData uri="http://schemas.openxmlformats.org/presentationml/2006/ole">
            <p:oleObj spid="_x0000_s52227" name="Document" r:id="rId5" imgW="2721864" imgH="1886712" progId="Word.Document.8">
              <p:embed/>
            </p:oleObj>
          </a:graphicData>
        </a:graphic>
      </p:graphicFrame>
      <p:sp>
        <p:nvSpPr>
          <p:cNvPr id="52229" name="Rectangle 4"/>
          <p:cNvSpPr>
            <a:spLocks noChangeArrowheads="1"/>
          </p:cNvSpPr>
          <p:nvPr/>
        </p:nvSpPr>
        <p:spPr bwMode="auto">
          <a:xfrm>
            <a:off x="1676400" y="457200"/>
            <a:ext cx="5998307" cy="707886"/>
          </a:xfrm>
          <a:prstGeom prst="rect">
            <a:avLst/>
          </a:prstGeom>
          <a:noFill/>
          <a:ln w="9525">
            <a:noFill/>
            <a:miter lim="800000"/>
            <a:headEnd/>
            <a:tailEnd/>
          </a:ln>
        </p:spPr>
        <p:txBody>
          <a:bodyPr wrap="none">
            <a:prstTxWarp prst="textNoShape">
              <a:avLst/>
            </a:prstTxWarp>
            <a:spAutoFit/>
          </a:bodyPr>
          <a:lstStyle/>
          <a:p>
            <a:r>
              <a:rPr lang="en-US" sz="4000" dirty="0" err="1">
                <a:latin typeface="Calibri"/>
              </a:rPr>
              <a:t>BMA’s</a:t>
            </a:r>
            <a:r>
              <a:rPr lang="en-US" sz="4000" dirty="0">
                <a:latin typeface="Calibri"/>
              </a:rPr>
              <a:t> problem: an example</a:t>
            </a:r>
            <a:endParaRPr lang="en-US" sz="2800" dirty="0">
              <a:latin typeface="Calibri"/>
            </a:endParaRPr>
          </a:p>
        </p:txBody>
      </p:sp>
      <p:sp>
        <p:nvSpPr>
          <p:cNvPr id="52230" name="Rectangle 5"/>
          <p:cNvSpPr>
            <a:spLocks noChangeArrowheads="1"/>
          </p:cNvSpPr>
          <p:nvPr/>
        </p:nvSpPr>
        <p:spPr bwMode="auto">
          <a:xfrm>
            <a:off x="1143000" y="2716213"/>
            <a:ext cx="573088" cy="457200"/>
          </a:xfrm>
          <a:prstGeom prst="rect">
            <a:avLst/>
          </a:prstGeom>
          <a:noFill/>
          <a:ln w="9525">
            <a:noFill/>
            <a:miter lim="800000"/>
            <a:headEnd/>
            <a:tailEnd/>
          </a:ln>
        </p:spPr>
        <p:txBody>
          <a:bodyPr wrap="none">
            <a:prstTxWarp prst="textNoShape">
              <a:avLst/>
            </a:prstTxWarp>
            <a:spAutoFit/>
          </a:bodyPr>
          <a:lstStyle/>
          <a:p>
            <a:r>
              <a:rPr lang="en-US" sz="1200" dirty="0" err="1">
                <a:latin typeface="Calibri"/>
              </a:rPr>
              <a:t>Climo</a:t>
            </a:r>
            <a:endParaRPr lang="en-US" sz="1200" dirty="0">
              <a:latin typeface="Calibri"/>
            </a:endParaRPr>
          </a:p>
          <a:p>
            <a:r>
              <a:rPr lang="en-US" sz="1200" dirty="0">
                <a:latin typeface="Calibri"/>
              </a:rPr>
              <a:t>pdf</a:t>
            </a:r>
          </a:p>
        </p:txBody>
      </p:sp>
      <p:sp>
        <p:nvSpPr>
          <p:cNvPr id="52231" name="Line 6"/>
          <p:cNvSpPr>
            <a:spLocks noChangeShapeType="1"/>
          </p:cNvSpPr>
          <p:nvPr/>
        </p:nvSpPr>
        <p:spPr bwMode="auto">
          <a:xfrm>
            <a:off x="1524000" y="2971800"/>
            <a:ext cx="22860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52232" name="Line 7"/>
          <p:cNvSpPr>
            <a:spLocks noChangeShapeType="1"/>
          </p:cNvSpPr>
          <p:nvPr/>
        </p:nvSpPr>
        <p:spPr bwMode="auto">
          <a:xfrm>
            <a:off x="2743200" y="2286000"/>
            <a:ext cx="533400" cy="152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52233" name="Rectangle 8"/>
          <p:cNvSpPr>
            <a:spLocks noChangeArrowheads="1"/>
          </p:cNvSpPr>
          <p:nvPr/>
        </p:nvSpPr>
        <p:spPr bwMode="auto">
          <a:xfrm>
            <a:off x="2286000" y="2133600"/>
            <a:ext cx="492443" cy="461665"/>
          </a:xfrm>
          <a:prstGeom prst="rect">
            <a:avLst/>
          </a:prstGeom>
          <a:noFill/>
          <a:ln w="9525">
            <a:noFill/>
            <a:miter lim="800000"/>
            <a:headEnd/>
            <a:tailEnd/>
          </a:ln>
        </p:spPr>
        <p:txBody>
          <a:bodyPr wrap="none">
            <a:prstTxWarp prst="textNoShape">
              <a:avLst/>
            </a:prstTxWarp>
            <a:spAutoFit/>
          </a:bodyPr>
          <a:lstStyle/>
          <a:p>
            <a:r>
              <a:rPr lang="en-US" sz="1200" dirty="0">
                <a:latin typeface="Calibri"/>
              </a:rPr>
              <a:t>BMA</a:t>
            </a:r>
          </a:p>
          <a:p>
            <a:r>
              <a:rPr lang="en-US" sz="1200" dirty="0">
                <a:latin typeface="Calibri"/>
              </a:rPr>
              <a:t>pdf</a:t>
            </a:r>
          </a:p>
        </p:txBody>
      </p:sp>
      <p:sp>
        <p:nvSpPr>
          <p:cNvPr id="52234" name="Rectangle 9"/>
          <p:cNvSpPr>
            <a:spLocks noChangeArrowheads="1"/>
          </p:cNvSpPr>
          <p:nvPr/>
        </p:nvSpPr>
        <p:spPr bwMode="auto">
          <a:xfrm>
            <a:off x="1905000" y="2667000"/>
            <a:ext cx="934007" cy="400110"/>
          </a:xfrm>
          <a:prstGeom prst="rect">
            <a:avLst/>
          </a:prstGeom>
          <a:noFill/>
          <a:ln w="9525">
            <a:noFill/>
            <a:miter lim="800000"/>
            <a:headEnd/>
            <a:tailEnd/>
          </a:ln>
        </p:spPr>
        <p:txBody>
          <a:bodyPr wrap="none">
            <a:prstTxWarp prst="textNoShape">
              <a:avLst/>
            </a:prstTxWarp>
            <a:spAutoFit/>
          </a:bodyPr>
          <a:lstStyle/>
          <a:p>
            <a:r>
              <a:rPr lang="en-US" sz="1000" dirty="0">
                <a:latin typeface="Calibri"/>
              </a:rPr>
              <a:t>Bias-corrected</a:t>
            </a:r>
          </a:p>
          <a:p>
            <a:r>
              <a:rPr lang="en-US" sz="1000" dirty="0">
                <a:latin typeface="Calibri"/>
              </a:rPr>
              <a:t>members</a:t>
            </a:r>
            <a:endParaRPr lang="en-US" dirty="0">
              <a:latin typeface="Calibri"/>
            </a:endParaRPr>
          </a:p>
        </p:txBody>
      </p:sp>
      <p:sp>
        <p:nvSpPr>
          <p:cNvPr id="52235" name="Line 10"/>
          <p:cNvSpPr>
            <a:spLocks noChangeShapeType="1"/>
          </p:cNvSpPr>
          <p:nvPr/>
        </p:nvSpPr>
        <p:spPr bwMode="auto">
          <a:xfrm>
            <a:off x="2590800" y="2971800"/>
            <a:ext cx="53340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52236" name="Rectangle 12"/>
          <p:cNvSpPr>
            <a:spLocks noChangeArrowheads="1"/>
          </p:cNvSpPr>
          <p:nvPr/>
        </p:nvSpPr>
        <p:spPr bwMode="auto">
          <a:xfrm>
            <a:off x="361950" y="4773613"/>
            <a:ext cx="7628861" cy="1569660"/>
          </a:xfrm>
          <a:prstGeom prst="rect">
            <a:avLst/>
          </a:prstGeom>
          <a:noFill/>
          <a:ln w="9525">
            <a:noFill/>
            <a:miter lim="800000"/>
            <a:headEnd/>
            <a:tailEnd/>
          </a:ln>
        </p:spPr>
        <p:txBody>
          <a:bodyPr wrap="none">
            <a:prstTxWarp prst="textNoShape">
              <a:avLst/>
            </a:prstTxWarp>
            <a:spAutoFit/>
          </a:bodyPr>
          <a:lstStyle/>
          <a:p>
            <a:r>
              <a:rPr lang="en-US" dirty="0">
                <a:latin typeface="Calibri"/>
              </a:rPr>
              <a:t>Here’s a test of BMA in the winter season for a grid point</a:t>
            </a:r>
          </a:p>
          <a:p>
            <a:r>
              <a:rPr lang="en-US" dirty="0">
                <a:latin typeface="Calibri"/>
              </a:rPr>
              <a:t>near Montreal.  BMA ends up highly weighting the warmest</a:t>
            </a:r>
          </a:p>
          <a:p>
            <a:r>
              <a:rPr lang="en-US" dirty="0">
                <a:latin typeface="Calibri"/>
              </a:rPr>
              <a:t>members (inappropriately so), thus producing a very high</a:t>
            </a:r>
          </a:p>
          <a:p>
            <a:r>
              <a:rPr lang="en-US" dirty="0">
                <a:latin typeface="Calibri"/>
              </a:rPr>
              <a:t>probability of a warm forecast.</a:t>
            </a:r>
          </a:p>
        </p:txBody>
      </p:sp>
      <p:sp>
        <p:nvSpPr>
          <p:cNvPr id="52237" name="Rectangle 13"/>
          <p:cNvSpPr>
            <a:spLocks noChangeArrowheads="1"/>
          </p:cNvSpPr>
          <p:nvPr/>
        </p:nvSpPr>
        <p:spPr bwMode="auto">
          <a:xfrm>
            <a:off x="304800" y="6500813"/>
            <a:ext cx="8379217"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a:rPr>
              <a:t>Ref: Laurie Wilson, Met Service Canada, personal correspondence.  See also upcoming Bishop et al. MWR manuscript.</a:t>
            </a:r>
            <a:endParaRPr lang="en-US" sz="2000" dirty="0">
              <a:latin typeface="Calibri"/>
            </a:endParaRPr>
          </a:p>
        </p:txBody>
      </p:sp>
      <p:sp>
        <p:nvSpPr>
          <p:cNvPr id="14" name="Slide Number Placeholder 13"/>
          <p:cNvSpPr>
            <a:spLocks noGrp="1"/>
          </p:cNvSpPr>
          <p:nvPr>
            <p:ph type="sldNum" sz="quarter" idx="12"/>
          </p:nvPr>
        </p:nvSpPr>
        <p:spPr/>
        <p:txBody>
          <a:bodyPr/>
          <a:lstStyle/>
          <a:p>
            <a:fld id="{E45EC5FD-35F9-0F4B-A84B-92E237FEBAF3}"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7" name="Title 1"/>
          <p:cNvSpPr>
            <a:spLocks noGrp="1"/>
          </p:cNvSpPr>
          <p:nvPr>
            <p:ph type="title"/>
          </p:nvPr>
        </p:nvSpPr>
        <p:spPr>
          <a:xfrm>
            <a:off x="304800" y="304800"/>
            <a:ext cx="8458200" cy="1143000"/>
          </a:xfrm>
        </p:spPr>
        <p:txBody>
          <a:bodyPr/>
          <a:lstStyle/>
          <a:p>
            <a:r>
              <a:rPr lang="en-US" dirty="0" smtClean="0"/>
              <a:t>“Bayesian </a:t>
            </a:r>
            <a:r>
              <a:rPr lang="en-US" dirty="0" smtClean="0"/>
              <a:t>Processor of </a:t>
            </a:r>
            <a:r>
              <a:rPr lang="en-US" dirty="0" smtClean="0"/>
              <a:t>Forecasts”</a:t>
            </a:r>
            <a:endParaRPr lang="en-US" dirty="0" smtClean="0"/>
          </a:p>
        </p:txBody>
      </p:sp>
      <p:sp>
        <p:nvSpPr>
          <p:cNvPr id="52228" name="Content Placeholder 2"/>
          <p:cNvSpPr>
            <a:spLocks noGrp="1"/>
          </p:cNvSpPr>
          <p:nvPr>
            <p:ph idx="1"/>
          </p:nvPr>
        </p:nvSpPr>
        <p:spPr>
          <a:xfrm>
            <a:off x="685800" y="1752600"/>
            <a:ext cx="7772400" cy="4114800"/>
          </a:xfrm>
        </p:spPr>
        <p:txBody>
          <a:bodyPr/>
          <a:lstStyle/>
          <a:p>
            <a:r>
              <a:rPr lang="en-US" smtClean="0"/>
              <a:t>Two key ideas:</a:t>
            </a:r>
          </a:p>
          <a:p>
            <a:pPr lvl="1"/>
            <a:r>
              <a:rPr lang="en-US" smtClean="0"/>
              <a:t>(1) Bayes’ Rule: leverage prior non-NWP information, whether from climatology, persistence, whatever.  Update with NWP information</a:t>
            </a:r>
          </a:p>
          <a:p>
            <a:pPr lvl="1"/>
            <a:endParaRPr lang="en-US" smtClean="0"/>
          </a:p>
          <a:p>
            <a:pPr lvl="1"/>
            <a:r>
              <a:rPr lang="en-US" smtClean="0"/>
              <a:t>(2) If data non-normally distributed, transform data to space where normally distributed before performing regression analysis.</a:t>
            </a:r>
          </a:p>
          <a:p>
            <a:pPr lvl="1"/>
            <a:endParaRPr lang="en-US" smtClean="0"/>
          </a:p>
        </p:txBody>
      </p:sp>
      <p:sp>
        <p:nvSpPr>
          <p:cNvPr id="52229" name="Slide Number Placeholder 3"/>
          <p:cNvSpPr>
            <a:spLocks noGrp="1"/>
          </p:cNvSpPr>
          <p:nvPr>
            <p:ph type="sldNum" sz="quarter" idx="12"/>
          </p:nvPr>
        </p:nvSpPr>
        <p:spPr>
          <a:noFill/>
        </p:spPr>
        <p:txBody>
          <a:bodyPr/>
          <a:lstStyle/>
          <a:p>
            <a:fld id="{75CEC538-421B-5E43-ACF3-A581DE08DFA5}" type="slidenum">
              <a:rPr lang="en-US" smtClean="0">
                <a:latin typeface="Arial" charset="0"/>
                <a:ea typeface="ＭＳ Ｐゴシック" charset="-128"/>
                <a:cs typeface="ＭＳ Ｐゴシック" charset="-128"/>
              </a:rPr>
              <a:pPr/>
              <a:t>48</a:t>
            </a:fld>
            <a:endParaRPr lang="en-US" smtClean="0">
              <a:latin typeface="Arial" charset="0"/>
              <a:ea typeface="ＭＳ Ｐゴシック" charset="-128"/>
              <a:cs typeface="ＭＳ Ｐゴシック" charset="-128"/>
            </a:endParaRPr>
          </a:p>
        </p:txBody>
      </p:sp>
      <p:graphicFrame>
        <p:nvGraphicFramePr>
          <p:cNvPr id="52226" name="Object 2"/>
          <p:cNvGraphicFramePr>
            <a:graphicFrameLocks noChangeAspect="1"/>
          </p:cNvGraphicFramePr>
          <p:nvPr/>
        </p:nvGraphicFramePr>
        <p:xfrm>
          <a:off x="3505200" y="3810000"/>
          <a:ext cx="4343400" cy="819150"/>
        </p:xfrm>
        <a:graphic>
          <a:graphicData uri="http://schemas.openxmlformats.org/presentationml/2006/ole">
            <p:oleObj spid="_x0000_s130050" name="Equation" r:id="rId3" imgW="1346200" imgH="254000" progId="Equation.DSMT4">
              <p:embed/>
            </p:oleObj>
          </a:graphicData>
        </a:graphic>
      </p:graphicFrame>
      <p:sp>
        <p:nvSpPr>
          <p:cNvPr id="52230" name="TextBox 5"/>
          <p:cNvSpPr txBox="1">
            <a:spLocks noChangeArrowheads="1"/>
          </p:cNvSpPr>
          <p:nvPr/>
        </p:nvSpPr>
        <p:spPr bwMode="auto">
          <a:xfrm>
            <a:off x="0" y="6581775"/>
            <a:ext cx="3573063" cy="307777"/>
          </a:xfrm>
          <a:prstGeom prst="rect">
            <a:avLst/>
          </a:prstGeom>
          <a:noFill/>
          <a:ln w="9525">
            <a:noFill/>
            <a:miter lim="800000"/>
            <a:headEnd/>
            <a:tailEnd/>
          </a:ln>
        </p:spPr>
        <p:txBody>
          <a:bodyPr wrap="none">
            <a:prstTxWarp prst="textNoShape">
              <a:avLst/>
            </a:prstTxWarp>
            <a:spAutoFit/>
          </a:bodyPr>
          <a:lstStyle/>
          <a:p>
            <a:r>
              <a:rPr lang="en-US" sz="1400" dirty="0">
                <a:latin typeface="Calibri"/>
                <a:cs typeface="Calibri"/>
              </a:rPr>
              <a:t>Ref: </a:t>
            </a:r>
            <a:r>
              <a:rPr lang="en-US" sz="1400" dirty="0" err="1">
                <a:latin typeface="Calibri"/>
                <a:cs typeface="Calibri"/>
              </a:rPr>
              <a:t>Krzysztofowicz</a:t>
            </a:r>
            <a:r>
              <a:rPr lang="en-US" sz="1400" dirty="0">
                <a:latin typeface="Calibri"/>
                <a:cs typeface="Calibri"/>
              </a:rPr>
              <a:t> and Evans, WAF, April 2008</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a:xfrm>
            <a:off x="0" y="457200"/>
            <a:ext cx="9144000" cy="1143000"/>
          </a:xfrm>
        </p:spPr>
        <p:txBody>
          <a:bodyPr/>
          <a:lstStyle/>
          <a:p>
            <a:pPr eaLnBrk="1" hangingPunct="1"/>
            <a:r>
              <a:rPr lang="en-US" sz="4200"/>
              <a:t>Non-homogeneous </a:t>
            </a:r>
            <a:br>
              <a:rPr lang="en-US" sz="4200"/>
            </a:br>
            <a:r>
              <a:rPr lang="en-US" sz="4200"/>
              <a:t>Gaussian regression</a:t>
            </a:r>
            <a:endParaRPr lang="en-US"/>
          </a:p>
        </p:txBody>
      </p:sp>
      <p:sp>
        <p:nvSpPr>
          <p:cNvPr id="58373" name="Rectangle 3"/>
          <p:cNvSpPr>
            <a:spLocks noGrp="1" noChangeArrowheads="1"/>
          </p:cNvSpPr>
          <p:nvPr>
            <p:ph type="body" idx="1"/>
          </p:nvPr>
        </p:nvSpPr>
        <p:spPr>
          <a:xfrm>
            <a:off x="685800" y="2057400"/>
            <a:ext cx="7772400" cy="4114800"/>
          </a:xfrm>
        </p:spPr>
        <p:txBody>
          <a:bodyPr/>
          <a:lstStyle/>
          <a:p>
            <a:pPr eaLnBrk="1" hangingPunct="1">
              <a:lnSpc>
                <a:spcPct val="90000"/>
              </a:lnSpc>
            </a:pPr>
            <a:r>
              <a:rPr lang="en-US" sz="2000" b="1"/>
              <a:t>Reference</a:t>
            </a:r>
            <a:r>
              <a:rPr lang="en-US" sz="2000"/>
              <a:t>: Gneiting et al., </a:t>
            </a:r>
            <a:r>
              <a:rPr lang="en-US" sz="2000" i="1"/>
              <a:t>MWR</a:t>
            </a:r>
            <a:r>
              <a:rPr lang="en-US" sz="2000"/>
              <a:t>, </a:t>
            </a:r>
            <a:r>
              <a:rPr lang="en-US" sz="2000" b="1"/>
              <a:t>133</a:t>
            </a:r>
            <a:r>
              <a:rPr lang="en-US" sz="2000"/>
              <a:t>, p. 1098</a:t>
            </a:r>
          </a:p>
          <a:p>
            <a:pPr eaLnBrk="1" hangingPunct="1">
              <a:lnSpc>
                <a:spcPct val="90000"/>
              </a:lnSpc>
            </a:pPr>
            <a:r>
              <a:rPr lang="en-US" sz="2000" b="1"/>
              <a:t>Predictors</a:t>
            </a:r>
            <a:r>
              <a:rPr lang="en-US" sz="2000"/>
              <a:t>: ensemble mean and ensemble spread</a:t>
            </a:r>
          </a:p>
          <a:p>
            <a:pPr eaLnBrk="1" hangingPunct="1">
              <a:lnSpc>
                <a:spcPct val="90000"/>
              </a:lnSpc>
            </a:pPr>
            <a:r>
              <a:rPr lang="en-US" sz="2000" b="1"/>
              <a:t>Output</a:t>
            </a:r>
            <a:r>
              <a:rPr lang="en-US" sz="2000"/>
              <a:t>: mean, spread of calibrated Gaussian distribution</a:t>
            </a:r>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r>
              <a:rPr lang="en-US" sz="2000" b="1"/>
              <a:t>Advantage</a:t>
            </a:r>
            <a:r>
              <a:rPr lang="en-US" sz="2000"/>
              <a:t>: leverages possible spread/skill relationship appropriately. Large spread/skill relationship, c ≈ 0.0, </a:t>
            </a:r>
            <a:r>
              <a:rPr lang="en-US" sz="2000" i="1"/>
              <a:t>d </a:t>
            </a:r>
            <a:r>
              <a:rPr lang="en-US" sz="2000"/>
              <a:t>≈1.0.  Small, </a:t>
            </a:r>
            <a:r>
              <a:rPr lang="en-US" sz="2000" i="1"/>
              <a:t>d </a:t>
            </a:r>
            <a:r>
              <a:rPr lang="en-US" sz="2000"/>
              <a:t>≈ 0.0</a:t>
            </a:r>
          </a:p>
          <a:p>
            <a:pPr eaLnBrk="1" hangingPunct="1">
              <a:lnSpc>
                <a:spcPct val="90000"/>
              </a:lnSpc>
            </a:pPr>
            <a:r>
              <a:rPr lang="en-US" sz="2000" b="1"/>
              <a:t>Disadvantage</a:t>
            </a:r>
            <a:r>
              <a:rPr lang="en-US" sz="2000"/>
              <a:t>: iterative method, slow…no reason to bother (relative to using simple linear regression) if there’s little or no spread/skill relationship.</a:t>
            </a:r>
            <a:endParaRPr lang="en-US" sz="2400"/>
          </a:p>
        </p:txBody>
      </p:sp>
      <p:graphicFrame>
        <p:nvGraphicFramePr>
          <p:cNvPr id="58370" name="Object 2"/>
          <p:cNvGraphicFramePr>
            <a:graphicFrameLocks noChangeAspect="1"/>
          </p:cNvGraphicFramePr>
          <p:nvPr/>
        </p:nvGraphicFramePr>
        <p:xfrm>
          <a:off x="1828800" y="3352800"/>
          <a:ext cx="4419600" cy="541338"/>
        </p:xfrm>
        <a:graphic>
          <a:graphicData uri="http://schemas.openxmlformats.org/presentationml/2006/ole">
            <p:oleObj spid="_x0000_s58370" name="Equation" r:id="rId4" imgW="1968500" imgH="241300" progId="Equation.DSMT4">
              <p:embed/>
            </p:oleObj>
          </a:graphicData>
        </a:graphic>
      </p:graphicFrame>
      <p:sp>
        <p:nvSpPr>
          <p:cNvPr id="6" name="Slide Number Placeholder 5"/>
          <p:cNvSpPr>
            <a:spLocks noGrp="1"/>
          </p:cNvSpPr>
          <p:nvPr>
            <p:ph type="sldNum" sz="quarter" idx="12"/>
          </p:nvPr>
        </p:nvSpPr>
        <p:spPr/>
        <p:txBody>
          <a:bodyPr/>
          <a:lstStyle/>
          <a:p>
            <a:fld id="{A034744B-61F1-7445-8681-61AA331E26B9}"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152400"/>
            <a:ext cx="8839200" cy="914400"/>
          </a:xfrm>
        </p:spPr>
        <p:txBody>
          <a:bodyPr/>
          <a:lstStyle/>
          <a:p>
            <a:r>
              <a:rPr lang="en-US" sz="3200" dirty="0" smtClean="0"/>
              <a:t>Perfect model, but finite ensemble </a:t>
            </a:r>
            <a:r>
              <a:rPr lang="en-US" sz="3200" dirty="0" smtClean="0"/>
              <a:t>size </a:t>
            </a:r>
            <a:r>
              <a:rPr lang="en-US" sz="3200" dirty="0" err="1" smtClean="0">
                <a:sym typeface="Wingdings"/>
              </a:rPr>
              <a:t></a:t>
            </a:r>
            <a:r>
              <a:rPr lang="en-US" sz="3200" dirty="0" smtClean="0">
                <a:sym typeface="Wingdings"/>
              </a:rPr>
              <a:t> unreliable probabilities</a:t>
            </a:r>
            <a:endParaRPr lang="en-US" sz="2000" dirty="0" smtClean="0"/>
          </a:p>
        </p:txBody>
      </p:sp>
      <p:pic>
        <p:nvPicPr>
          <p:cNvPr id="16388" name="Picture 4" descr="Picture 11.png"/>
          <p:cNvPicPr>
            <a:picLocks noChangeAspect="1"/>
          </p:cNvPicPr>
          <p:nvPr/>
        </p:nvPicPr>
        <p:blipFill>
          <a:blip r:embed="rId2"/>
          <a:srcRect/>
          <a:stretch>
            <a:fillRect/>
          </a:stretch>
        </p:blipFill>
        <p:spPr bwMode="auto">
          <a:xfrm>
            <a:off x="762000" y="1143000"/>
            <a:ext cx="7086600" cy="4256088"/>
          </a:xfrm>
          <a:prstGeom prst="rect">
            <a:avLst/>
          </a:prstGeom>
          <a:noFill/>
          <a:ln w="9525">
            <a:noFill/>
            <a:miter lim="800000"/>
            <a:headEnd/>
            <a:tailEnd/>
          </a:ln>
        </p:spPr>
      </p:pic>
      <p:sp>
        <p:nvSpPr>
          <p:cNvPr id="16389" name="TextBox 5"/>
          <p:cNvSpPr txBox="1">
            <a:spLocks noChangeArrowheads="1"/>
          </p:cNvSpPr>
          <p:nvPr/>
        </p:nvSpPr>
        <p:spPr bwMode="auto">
          <a:xfrm>
            <a:off x="457200" y="5410200"/>
            <a:ext cx="8077200" cy="923925"/>
          </a:xfrm>
          <a:prstGeom prst="rect">
            <a:avLst/>
          </a:prstGeom>
          <a:noFill/>
          <a:ln w="9525">
            <a:noFill/>
            <a:miter lim="800000"/>
            <a:headEnd/>
            <a:tailEnd/>
          </a:ln>
        </p:spPr>
        <p:txBody>
          <a:bodyPr>
            <a:prstTxWarp prst="textNoShape">
              <a:avLst/>
            </a:prstTxWarp>
            <a:spAutoFit/>
          </a:bodyPr>
          <a:lstStyle/>
          <a:p>
            <a:r>
              <a:rPr lang="en-US" sz="1800" dirty="0">
                <a:latin typeface="Calibri"/>
                <a:cs typeface="Calibri"/>
              </a:rPr>
              <a:t>Probabilities directly estimated from an ensemble system where truth and ensemble members drawn from the same distribution.  With only a few members, you may not produce reliable probabilities.</a:t>
            </a:r>
          </a:p>
        </p:txBody>
      </p:sp>
      <p:sp>
        <p:nvSpPr>
          <p:cNvPr id="16390" name="TextBox 6"/>
          <p:cNvSpPr txBox="1">
            <a:spLocks noChangeArrowheads="1"/>
          </p:cNvSpPr>
          <p:nvPr/>
        </p:nvSpPr>
        <p:spPr bwMode="auto">
          <a:xfrm>
            <a:off x="1295400" y="1066800"/>
            <a:ext cx="1466850" cy="369888"/>
          </a:xfrm>
          <a:prstGeom prst="rect">
            <a:avLst/>
          </a:prstGeom>
          <a:noFill/>
          <a:ln w="9525">
            <a:noFill/>
            <a:miter lim="800000"/>
            <a:headEnd/>
            <a:tailEnd/>
          </a:ln>
        </p:spPr>
        <p:txBody>
          <a:bodyPr wrap="none">
            <a:prstTxWarp prst="textNoShape">
              <a:avLst/>
            </a:prstTxWarp>
            <a:spAutoFit/>
          </a:bodyPr>
          <a:lstStyle/>
          <a:p>
            <a:r>
              <a:rPr lang="en-US" sz="1800"/>
              <a:t>10 members</a:t>
            </a:r>
          </a:p>
        </p:txBody>
      </p:sp>
      <p:sp>
        <p:nvSpPr>
          <p:cNvPr id="16391" name="TextBox 7"/>
          <p:cNvSpPr txBox="1">
            <a:spLocks noChangeArrowheads="1"/>
          </p:cNvSpPr>
          <p:nvPr/>
        </p:nvSpPr>
        <p:spPr bwMode="auto">
          <a:xfrm>
            <a:off x="4800600" y="1066800"/>
            <a:ext cx="1466850" cy="369888"/>
          </a:xfrm>
          <a:prstGeom prst="rect">
            <a:avLst/>
          </a:prstGeom>
          <a:noFill/>
          <a:ln w="9525">
            <a:noFill/>
            <a:miter lim="800000"/>
            <a:headEnd/>
            <a:tailEnd/>
          </a:ln>
        </p:spPr>
        <p:txBody>
          <a:bodyPr wrap="none">
            <a:prstTxWarp prst="textNoShape">
              <a:avLst/>
            </a:prstTxWarp>
            <a:spAutoFit/>
          </a:bodyPr>
          <a:lstStyle/>
          <a:p>
            <a:r>
              <a:rPr lang="en-US" sz="1800"/>
              <a:t>50 members</a:t>
            </a:r>
          </a:p>
        </p:txBody>
      </p:sp>
      <p:sp>
        <p:nvSpPr>
          <p:cNvPr id="16392" name="TextBox 8"/>
          <p:cNvSpPr txBox="1">
            <a:spLocks noChangeArrowheads="1"/>
          </p:cNvSpPr>
          <p:nvPr/>
        </p:nvSpPr>
        <p:spPr bwMode="auto">
          <a:xfrm>
            <a:off x="6019800" y="6581775"/>
            <a:ext cx="2211388" cy="276225"/>
          </a:xfrm>
          <a:prstGeom prst="rect">
            <a:avLst/>
          </a:prstGeom>
          <a:noFill/>
          <a:ln w="9525">
            <a:noFill/>
            <a:miter lim="800000"/>
            <a:headEnd/>
            <a:tailEnd/>
          </a:ln>
        </p:spPr>
        <p:txBody>
          <a:bodyPr wrap="none">
            <a:prstTxWarp prst="textNoShape">
              <a:avLst/>
            </a:prstTxWarp>
            <a:spAutoFit/>
          </a:bodyPr>
          <a:lstStyle/>
          <a:p>
            <a:r>
              <a:rPr lang="en-US" sz="1200"/>
              <a:t>ref: Richardson 2001 QJRMS</a:t>
            </a:r>
          </a:p>
        </p:txBody>
      </p:sp>
      <p:sp>
        <p:nvSpPr>
          <p:cNvPr id="9" name="Slide Number Placeholder 8"/>
          <p:cNvSpPr>
            <a:spLocks noGrp="1"/>
          </p:cNvSpPr>
          <p:nvPr>
            <p:ph type="sldNum" sz="quarter" idx="12"/>
          </p:nvPr>
        </p:nvSpPr>
        <p:spPr/>
        <p:txBody>
          <a:bodyPr/>
          <a:lstStyle/>
          <a:p>
            <a:fld id="{A034744B-61F1-7445-8681-61AA331E26B9}"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xfrm>
            <a:off x="152400" y="76200"/>
            <a:ext cx="8839200" cy="762000"/>
          </a:xfrm>
        </p:spPr>
        <p:txBody>
          <a:bodyPr/>
          <a:lstStyle/>
          <a:p>
            <a:pPr eaLnBrk="1" hangingPunct="1"/>
            <a:r>
              <a:rPr lang="en-US" sz="4000"/>
              <a:t>Is there a “best” calibration technique?</a:t>
            </a:r>
            <a:endParaRPr lang="en-US"/>
          </a:p>
        </p:txBody>
      </p:sp>
      <p:sp>
        <p:nvSpPr>
          <p:cNvPr id="60420" name="Rectangle 3"/>
          <p:cNvSpPr>
            <a:spLocks noGrp="1" noChangeArrowheads="1"/>
          </p:cNvSpPr>
          <p:nvPr>
            <p:ph type="body" idx="1"/>
          </p:nvPr>
        </p:nvSpPr>
        <p:spPr>
          <a:xfrm>
            <a:off x="304800" y="990600"/>
            <a:ext cx="8458200" cy="533400"/>
          </a:xfrm>
        </p:spPr>
        <p:txBody>
          <a:bodyPr/>
          <a:lstStyle/>
          <a:p>
            <a:pPr marL="0" indent="0" eaLnBrk="1" hangingPunct="1">
              <a:lnSpc>
                <a:spcPct val="90000"/>
              </a:lnSpc>
              <a:buFontTx/>
              <a:buNone/>
            </a:pPr>
            <a:r>
              <a:rPr lang="en-US" sz="1600"/>
              <a:t>Using Lorenz ‘96 toy model, direct model output (DMO), rank histogram technique, MOS applied to each member, dressing, logistic regression, non-homogeneous Gaussian regression (NGR), “forecast assimilation”, and Bayesian model averaging (with perturbed members assigned equal weights) were compared. Comparisons generally favored logistic regression and NGR, though differences were not dramatic, and results may not generalize to other forecast problems such as ones with non-Gaussian errors.</a:t>
            </a:r>
          </a:p>
        </p:txBody>
      </p:sp>
      <p:pic>
        <p:nvPicPr>
          <p:cNvPr id="60421" name="Picture 4"/>
          <p:cNvPicPr>
            <a:picLocks noChangeAspect="1" noChangeArrowheads="1"/>
          </p:cNvPicPr>
          <p:nvPr/>
        </p:nvPicPr>
        <p:blipFill>
          <a:blip r:embed="rId2"/>
          <a:srcRect/>
          <a:stretch>
            <a:fillRect/>
          </a:stretch>
        </p:blipFill>
        <p:spPr bwMode="auto">
          <a:xfrm>
            <a:off x="533400" y="2362200"/>
            <a:ext cx="7620000" cy="4424363"/>
          </a:xfrm>
          <a:prstGeom prst="rect">
            <a:avLst/>
          </a:prstGeom>
          <a:noFill/>
          <a:ln w="9525">
            <a:noFill/>
            <a:miter lim="800000"/>
            <a:headEnd/>
            <a:tailEnd/>
          </a:ln>
        </p:spPr>
      </p:pic>
      <p:sp>
        <p:nvSpPr>
          <p:cNvPr id="60422" name="Rectangle 5"/>
          <p:cNvSpPr>
            <a:spLocks noChangeArrowheads="1"/>
          </p:cNvSpPr>
          <p:nvPr/>
        </p:nvSpPr>
        <p:spPr bwMode="auto">
          <a:xfrm>
            <a:off x="4648200" y="6583363"/>
            <a:ext cx="2895600" cy="274637"/>
          </a:xfrm>
          <a:prstGeom prst="rect">
            <a:avLst/>
          </a:prstGeom>
          <a:noFill/>
          <a:ln w="9525">
            <a:noFill/>
            <a:miter lim="800000"/>
            <a:headEnd/>
            <a:tailEnd/>
          </a:ln>
        </p:spPr>
        <p:txBody>
          <a:bodyPr>
            <a:prstTxWarp prst="textNoShape">
              <a:avLst/>
            </a:prstTxWarp>
            <a:spAutoFit/>
          </a:bodyPr>
          <a:lstStyle/>
          <a:p>
            <a:r>
              <a:rPr lang="en-US" sz="1200" dirty="0">
                <a:latin typeface="Calibri"/>
              </a:rPr>
              <a:t>Ref: Wilks, </a:t>
            </a:r>
            <a:r>
              <a:rPr lang="en-US" sz="1200" i="1" dirty="0">
                <a:latin typeface="Calibri"/>
              </a:rPr>
              <a:t>Met. Apps</a:t>
            </a:r>
            <a:r>
              <a:rPr lang="en-US" sz="1200" dirty="0">
                <a:latin typeface="Calibri"/>
              </a:rPr>
              <a:t>, 2006, </a:t>
            </a:r>
            <a:r>
              <a:rPr lang="en-US" sz="1200" b="1" dirty="0">
                <a:latin typeface="Calibri"/>
              </a:rPr>
              <a:t>13</a:t>
            </a:r>
            <a:r>
              <a:rPr lang="en-US" sz="1200" dirty="0">
                <a:latin typeface="Calibri"/>
              </a:rPr>
              <a:t>, </a:t>
            </a:r>
            <a:r>
              <a:rPr lang="en-US" sz="1200" dirty="0" err="1">
                <a:latin typeface="Calibri"/>
              </a:rPr>
              <a:t>p</a:t>
            </a:r>
            <a:r>
              <a:rPr lang="en-US" sz="1200" dirty="0">
                <a:latin typeface="Calibri"/>
              </a:rPr>
              <a:t>. 243</a:t>
            </a:r>
          </a:p>
        </p:txBody>
      </p:sp>
      <p:sp>
        <p:nvSpPr>
          <p:cNvPr id="7" name="Slide Number Placeholder 6"/>
          <p:cNvSpPr>
            <a:spLocks noGrp="1"/>
          </p:cNvSpPr>
          <p:nvPr>
            <p:ph type="sldNum" sz="quarter" idx="12"/>
          </p:nvPr>
        </p:nvSpPr>
        <p:spPr/>
        <p:txBody>
          <a:bodyPr/>
          <a:lstStyle/>
          <a:p>
            <a:fld id="{A034744B-61F1-7445-8681-61AA331E26B9}"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33600"/>
            <a:ext cx="7772400" cy="1143000"/>
          </a:xfrm>
        </p:spPr>
        <p:txBody>
          <a:bodyPr/>
          <a:lstStyle/>
          <a:p>
            <a:pPr lvl="1"/>
            <a:r>
              <a:rPr lang="en-US" b="1" dirty="0" smtClean="0">
                <a:latin typeface="Calibri"/>
                <a:cs typeface="Calibri"/>
              </a:rPr>
              <a:t>Rationale 3 for post-processing:</a:t>
            </a:r>
            <a:r>
              <a:rPr lang="en-US" dirty="0" smtClean="0">
                <a:latin typeface="Calibri"/>
                <a:cs typeface="Calibri"/>
              </a:rPr>
              <a:t/>
            </a:r>
            <a:br>
              <a:rPr lang="en-US" dirty="0" smtClean="0">
                <a:latin typeface="Calibri"/>
                <a:cs typeface="Calibri"/>
              </a:rPr>
            </a:br>
            <a:r>
              <a:rPr lang="en-US" sz="5400" dirty="0" smtClean="0">
                <a:latin typeface="Calibri"/>
                <a:cs typeface="Calibri"/>
              </a:rPr>
              <a:t/>
            </a:r>
            <a:br>
              <a:rPr lang="en-US" sz="5400" dirty="0" smtClean="0">
                <a:latin typeface="Calibri"/>
                <a:cs typeface="Calibri"/>
              </a:rPr>
            </a:br>
            <a:r>
              <a:rPr lang="en-US" sz="3200" dirty="0" smtClean="0">
                <a:latin typeface="Calibri"/>
                <a:cs typeface="Calibri"/>
              </a:rPr>
              <a:t>Predict probabilities of a variable that may not be forecast by the model using variables that are forecast by the model, e.g., tornado probability from CAPE, CIN, shear.  </a:t>
            </a:r>
            <a:r>
              <a:rPr lang="en-US" sz="2400" dirty="0" smtClean="0">
                <a:latin typeface="Calibri"/>
                <a:cs typeface="Calibri"/>
              </a:rPr>
              <a:t/>
            </a:r>
            <a:br>
              <a:rPr lang="en-US" sz="2400" dirty="0" smtClean="0">
                <a:latin typeface="Calibri"/>
                <a:cs typeface="Calibri"/>
              </a:rPr>
            </a:br>
            <a:endParaRPr lang="en-US" dirty="0">
              <a:latin typeface="Calibri"/>
              <a:cs typeface="Calibri"/>
            </a:endParaRPr>
          </a:p>
        </p:txBody>
      </p:sp>
      <p:sp>
        <p:nvSpPr>
          <p:cNvPr id="4" name="Slide Number Placeholder 3"/>
          <p:cNvSpPr>
            <a:spLocks noGrp="1"/>
          </p:cNvSpPr>
          <p:nvPr>
            <p:ph type="sldNum" sz="quarter" idx="12"/>
          </p:nvPr>
        </p:nvSpPr>
        <p:spPr/>
        <p:txBody>
          <a:bodyPr/>
          <a:lstStyle/>
          <a:p>
            <a:fld id="{A034744B-61F1-7445-8681-61AA331E26B9}"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 y="152400"/>
            <a:ext cx="8839200" cy="685800"/>
          </a:xfrm>
        </p:spPr>
        <p:txBody>
          <a:bodyPr/>
          <a:lstStyle/>
          <a:p>
            <a:r>
              <a:rPr lang="en-US" dirty="0" smtClean="0"/>
              <a:t>Tornado probabilities from analogs</a:t>
            </a:r>
            <a:endParaRPr lang="en-US" dirty="0"/>
          </a:p>
        </p:txBody>
      </p:sp>
      <p:pic>
        <p:nvPicPr>
          <p:cNvPr id="10246" name="Picture 6" descr="andover"/>
          <p:cNvPicPr>
            <a:picLocks noChangeAspect="1" noChangeArrowheads="1"/>
          </p:cNvPicPr>
          <p:nvPr/>
        </p:nvPicPr>
        <p:blipFill>
          <a:blip r:embed="rId3"/>
          <a:srcRect/>
          <a:stretch>
            <a:fillRect/>
          </a:stretch>
        </p:blipFill>
        <p:spPr bwMode="auto">
          <a:xfrm>
            <a:off x="152400" y="914400"/>
            <a:ext cx="4457700" cy="5943600"/>
          </a:xfrm>
          <a:prstGeom prst="rect">
            <a:avLst/>
          </a:prstGeom>
          <a:noFill/>
        </p:spPr>
      </p:pic>
      <p:sp>
        <p:nvSpPr>
          <p:cNvPr id="7" name="TextBox 6"/>
          <p:cNvSpPr txBox="1"/>
          <p:nvPr/>
        </p:nvSpPr>
        <p:spPr>
          <a:xfrm>
            <a:off x="4800600" y="1066800"/>
            <a:ext cx="4020226" cy="5016758"/>
          </a:xfrm>
          <a:prstGeom prst="rect">
            <a:avLst/>
          </a:prstGeom>
          <a:noFill/>
        </p:spPr>
        <p:txBody>
          <a:bodyPr wrap="none" rtlCol="0">
            <a:spAutoFit/>
          </a:bodyPr>
          <a:lstStyle/>
          <a:p>
            <a:r>
              <a:rPr lang="en-US" sz="2000" dirty="0" smtClean="0">
                <a:latin typeface="Calibri"/>
                <a:cs typeface="Calibri"/>
              </a:rPr>
              <a:t>For each grid point, in a region </a:t>
            </a:r>
          </a:p>
          <a:p>
            <a:r>
              <a:rPr lang="en-US" sz="2000" dirty="0" smtClean="0">
                <a:latin typeface="Calibri"/>
                <a:cs typeface="Calibri"/>
              </a:rPr>
              <a:t>around the point I compared that </a:t>
            </a:r>
          </a:p>
          <a:p>
            <a:r>
              <a:rPr lang="en-US" sz="2000" dirty="0" smtClean="0">
                <a:latin typeface="Calibri"/>
                <a:cs typeface="Calibri"/>
              </a:rPr>
              <a:t>day’s forecast ensemble-mean shear, </a:t>
            </a:r>
          </a:p>
          <a:p>
            <a:r>
              <a:rPr lang="en-US" sz="2000" dirty="0" smtClean="0">
                <a:latin typeface="Calibri"/>
                <a:cs typeface="Calibri"/>
              </a:rPr>
              <a:t>CAPE, and CIN to the values of shear, </a:t>
            </a:r>
          </a:p>
          <a:p>
            <a:r>
              <a:rPr lang="en-US" sz="2000" dirty="0" smtClean="0">
                <a:latin typeface="Calibri"/>
                <a:cs typeface="Calibri"/>
              </a:rPr>
              <a:t>CAPE, CIN from past days at a similar </a:t>
            </a:r>
          </a:p>
          <a:p>
            <a:r>
              <a:rPr lang="en-US" sz="2000" dirty="0" smtClean="0">
                <a:latin typeface="Calibri"/>
                <a:cs typeface="Calibri"/>
              </a:rPr>
              <a:t>time of the year in the reforecast </a:t>
            </a:r>
          </a:p>
          <a:p>
            <a:r>
              <a:rPr lang="en-US" sz="2000" dirty="0" smtClean="0">
                <a:latin typeface="Calibri"/>
                <a:cs typeface="Calibri"/>
              </a:rPr>
              <a:t>data set.  This provided a set of </a:t>
            </a:r>
          </a:p>
          <a:p>
            <a:r>
              <a:rPr lang="en-US" sz="2000" dirty="0" smtClean="0">
                <a:latin typeface="Calibri"/>
                <a:cs typeface="Calibri"/>
              </a:rPr>
              <a:t>dates.  The probability of F2+ </a:t>
            </a:r>
          </a:p>
          <a:p>
            <a:r>
              <a:rPr lang="en-US" sz="2000" dirty="0" smtClean="0">
                <a:latin typeface="Calibri"/>
                <a:cs typeface="Calibri"/>
              </a:rPr>
              <a:t>tornadoes for that box was </a:t>
            </a:r>
          </a:p>
          <a:p>
            <a:r>
              <a:rPr lang="en-US" sz="2000" dirty="0" smtClean="0">
                <a:latin typeface="Calibri"/>
                <a:cs typeface="Calibri"/>
              </a:rPr>
              <a:t>determined by counting the </a:t>
            </a:r>
          </a:p>
          <a:p>
            <a:r>
              <a:rPr lang="en-US" sz="2000" dirty="0" smtClean="0">
                <a:latin typeface="Calibri"/>
                <a:cs typeface="Calibri"/>
              </a:rPr>
              <a:t>number of analog days with </a:t>
            </a:r>
          </a:p>
          <a:p>
            <a:r>
              <a:rPr lang="en-US" sz="2000" dirty="0" smtClean="0">
                <a:latin typeface="Calibri"/>
                <a:cs typeface="Calibri"/>
              </a:rPr>
              <a:t>tornadoes in that box divided </a:t>
            </a:r>
          </a:p>
          <a:p>
            <a:r>
              <a:rPr lang="en-US" sz="2000" dirty="0" smtClean="0">
                <a:latin typeface="Calibri"/>
                <a:cs typeface="Calibri"/>
              </a:rPr>
              <a:t>by the number of analog days (50). </a:t>
            </a:r>
          </a:p>
          <a:p>
            <a:endParaRPr lang="en-US" sz="2000" dirty="0" smtClean="0">
              <a:latin typeface="Calibri"/>
              <a:cs typeface="Calibri"/>
            </a:endParaRPr>
          </a:p>
          <a:p>
            <a:r>
              <a:rPr lang="en-US" sz="2000" dirty="0" smtClean="0">
                <a:latin typeface="Calibri"/>
                <a:cs typeface="Calibri"/>
              </a:rPr>
              <a:t>(details in supplementary slides</a:t>
            </a:r>
          </a:p>
          <a:p>
            <a:r>
              <a:rPr lang="en-US" sz="2000" dirty="0" smtClean="0">
                <a:latin typeface="Calibri"/>
                <a:cs typeface="Calibri"/>
              </a:rPr>
              <a:t>after conclusion).</a:t>
            </a:r>
            <a:endParaRPr lang="en-US" sz="2000" dirty="0">
              <a:latin typeface="Calibri"/>
              <a:cs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457200"/>
            <a:ext cx="7772400" cy="838200"/>
          </a:xfrm>
        </p:spPr>
        <p:txBody>
          <a:bodyPr/>
          <a:lstStyle/>
          <a:p>
            <a:r>
              <a:rPr lang="en-US"/>
              <a:t>Climatology of F2+ tornadoes</a:t>
            </a:r>
          </a:p>
        </p:txBody>
      </p:sp>
      <p:pic>
        <p:nvPicPr>
          <p:cNvPr id="12293" name="Picture 5" descr="climo"/>
          <p:cNvPicPr>
            <a:picLocks noChangeAspect="1" noChangeArrowheads="1"/>
          </p:cNvPicPr>
          <p:nvPr/>
        </p:nvPicPr>
        <p:blipFill>
          <a:blip r:embed="rId3"/>
          <a:srcRect/>
          <a:stretch>
            <a:fillRect/>
          </a:stretch>
        </p:blipFill>
        <p:spPr bwMode="auto">
          <a:xfrm>
            <a:off x="990600" y="1600200"/>
            <a:ext cx="7086600" cy="47244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81000"/>
            <a:ext cx="7772400" cy="685800"/>
          </a:xfrm>
        </p:spPr>
        <p:txBody>
          <a:bodyPr/>
          <a:lstStyle/>
          <a:p>
            <a:r>
              <a:rPr lang="en-US" dirty="0"/>
              <a:t>Reliability and</a:t>
            </a:r>
            <a:r>
              <a:rPr lang="en-US" dirty="0" smtClean="0"/>
              <a:t> skill of tornado</a:t>
            </a:r>
            <a:br>
              <a:rPr lang="en-US" dirty="0" smtClean="0"/>
            </a:br>
            <a:r>
              <a:rPr lang="en-US" dirty="0" smtClean="0"/>
              <a:t>analog probabilities</a:t>
            </a:r>
            <a:endParaRPr lang="en-US" dirty="0"/>
          </a:p>
        </p:txBody>
      </p:sp>
      <p:pic>
        <p:nvPicPr>
          <p:cNvPr id="13316" name="Picture 4" descr="relia_wt"/>
          <p:cNvPicPr>
            <a:picLocks noChangeAspect="1" noChangeArrowheads="1"/>
          </p:cNvPicPr>
          <p:nvPr/>
        </p:nvPicPr>
        <p:blipFill>
          <a:blip r:embed="rId3"/>
          <a:srcRect/>
          <a:stretch>
            <a:fillRect/>
          </a:stretch>
        </p:blipFill>
        <p:spPr bwMode="auto">
          <a:xfrm>
            <a:off x="4495800" y="1447800"/>
            <a:ext cx="4335463" cy="4335463"/>
          </a:xfrm>
          <a:prstGeom prst="rect">
            <a:avLst/>
          </a:prstGeom>
          <a:noFill/>
        </p:spPr>
      </p:pic>
      <p:pic>
        <p:nvPicPr>
          <p:cNvPr id="13317" name="Picture 5" descr="relia"/>
          <p:cNvPicPr>
            <a:picLocks noChangeAspect="1" noChangeArrowheads="1"/>
          </p:cNvPicPr>
          <p:nvPr/>
        </p:nvPicPr>
        <p:blipFill>
          <a:blip r:embed="rId4"/>
          <a:srcRect/>
          <a:stretch>
            <a:fillRect/>
          </a:stretch>
        </p:blipFill>
        <p:spPr bwMode="auto">
          <a:xfrm>
            <a:off x="152400" y="1447800"/>
            <a:ext cx="4343400" cy="4343400"/>
          </a:xfrm>
          <a:prstGeom prst="rect">
            <a:avLst/>
          </a:prstGeom>
          <a:noFill/>
        </p:spPr>
      </p:pic>
      <p:sp>
        <p:nvSpPr>
          <p:cNvPr id="13318" name="Rectangle 6"/>
          <p:cNvSpPr>
            <a:spLocks noChangeArrowheads="1"/>
          </p:cNvSpPr>
          <p:nvPr/>
        </p:nvSpPr>
        <p:spPr bwMode="auto">
          <a:xfrm>
            <a:off x="5181600" y="5943600"/>
            <a:ext cx="3480440" cy="677108"/>
          </a:xfrm>
          <a:prstGeom prst="rect">
            <a:avLst/>
          </a:prstGeom>
          <a:noFill/>
          <a:ln w="9525">
            <a:noFill/>
            <a:miter lim="800000"/>
            <a:headEnd/>
            <a:tailEnd/>
          </a:ln>
        </p:spPr>
        <p:txBody>
          <a:bodyPr wrap="none">
            <a:prstTxWarp prst="textNoShape">
              <a:avLst/>
            </a:prstTxWarp>
            <a:spAutoFit/>
          </a:bodyPr>
          <a:lstStyle/>
          <a:p>
            <a:r>
              <a:rPr lang="en-US" sz="1900" dirty="0">
                <a:latin typeface="Calibri"/>
                <a:cs typeface="Calibri"/>
              </a:rPr>
              <a:t>here, closer analogs are </a:t>
            </a:r>
          </a:p>
          <a:p>
            <a:r>
              <a:rPr lang="en-US" sz="1900" dirty="0">
                <a:latin typeface="Calibri"/>
                <a:cs typeface="Calibri"/>
              </a:rPr>
              <a:t>weighted more than further ones</a:t>
            </a:r>
          </a:p>
        </p:txBody>
      </p:sp>
      <p:sp>
        <p:nvSpPr>
          <p:cNvPr id="13319" name="Line 7"/>
          <p:cNvSpPr>
            <a:spLocks noChangeShapeType="1"/>
          </p:cNvSpPr>
          <p:nvPr/>
        </p:nvSpPr>
        <p:spPr bwMode="auto">
          <a:xfrm flipH="1" flipV="1">
            <a:off x="5562600" y="5410200"/>
            <a:ext cx="152400" cy="533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7" name="TextBox 6"/>
          <p:cNvSpPr txBox="1"/>
          <p:nvPr/>
        </p:nvSpPr>
        <p:spPr>
          <a:xfrm>
            <a:off x="304800" y="5943600"/>
            <a:ext cx="3009583" cy="707886"/>
          </a:xfrm>
          <a:prstGeom prst="rect">
            <a:avLst/>
          </a:prstGeom>
          <a:noFill/>
        </p:spPr>
        <p:txBody>
          <a:bodyPr wrap="none" rtlCol="0">
            <a:spAutoFit/>
          </a:bodyPr>
          <a:lstStyle/>
          <a:p>
            <a:r>
              <a:rPr lang="en-US" sz="2000" dirty="0" smtClean="0">
                <a:latin typeface="Calibri"/>
                <a:cs typeface="Calibri"/>
              </a:rPr>
              <a:t>Note: low </a:t>
            </a:r>
            <a:r>
              <a:rPr lang="en-US" sz="2000" dirty="0" err="1" smtClean="0">
                <a:latin typeface="Calibri"/>
                <a:cs typeface="Calibri"/>
              </a:rPr>
              <a:t>BSSes</a:t>
            </a:r>
            <a:r>
              <a:rPr lang="en-US" sz="2000" dirty="0" smtClean="0">
                <a:latin typeface="Calibri"/>
                <a:cs typeface="Calibri"/>
              </a:rPr>
              <a:t> inevitable </a:t>
            </a:r>
          </a:p>
          <a:p>
            <a:r>
              <a:rPr lang="en-US" sz="2000" dirty="0" smtClean="0">
                <a:latin typeface="Calibri"/>
                <a:cs typeface="Calibri"/>
              </a:rPr>
              <a:t>when verifying rare events.</a:t>
            </a:r>
            <a:endParaRPr lang="en-US" sz="2000" dirty="0">
              <a:latin typeface="Calibri"/>
              <a:cs typeface="Calibri"/>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Tradeoffs between</a:t>
            </a:r>
            <a:br>
              <a:rPr lang="en-US" b="1" dirty="0" smtClean="0"/>
            </a:br>
            <a:r>
              <a:rPr lang="en-US" b="1" dirty="0" smtClean="0"/>
              <a:t>reforecast sample size and statistical sophistication</a:t>
            </a:r>
            <a:endParaRPr lang="en-US" b="1" dirty="0"/>
          </a:p>
        </p:txBody>
      </p:sp>
      <p:sp>
        <p:nvSpPr>
          <p:cNvPr id="3" name="Content Placeholder 2"/>
          <p:cNvSpPr>
            <a:spLocks noGrp="1"/>
          </p:cNvSpPr>
          <p:nvPr>
            <p:ph idx="1"/>
          </p:nvPr>
        </p:nvSpPr>
        <p:spPr>
          <a:xfrm>
            <a:off x="685800" y="2438400"/>
            <a:ext cx="7772400" cy="4114800"/>
          </a:xfrm>
        </p:spPr>
        <p:txBody>
          <a:bodyPr/>
          <a:lstStyle/>
          <a:p>
            <a:r>
              <a:rPr lang="en-US" dirty="0" smtClean="0"/>
              <a:t>Large reforecast: almost any reasonable post-processing approach gives some benefit.</a:t>
            </a:r>
          </a:p>
          <a:p>
            <a:r>
              <a:rPr lang="en-US" dirty="0" smtClean="0"/>
              <a:t>Smaller training data set: you have to find ways such as “compositing” to increase the sample size.</a:t>
            </a:r>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5" name="Slide Number Placeholder 5"/>
          <p:cNvSpPr>
            <a:spLocks noGrp="1"/>
          </p:cNvSpPr>
          <p:nvPr>
            <p:ph type="sldNum" sz="quarter" idx="12"/>
          </p:nvPr>
        </p:nvSpPr>
        <p:spPr>
          <a:noFill/>
        </p:spPr>
        <p:txBody>
          <a:bodyPr/>
          <a:lstStyle/>
          <a:p>
            <a:fld id="{8E19BDFD-BF74-EE4D-B1DD-2FD0A1E1C25A}" type="slidenum">
              <a:rPr lang="en-US" smtClean="0"/>
              <a:pPr/>
              <a:t>56</a:t>
            </a:fld>
            <a:endParaRPr lang="en-US" smtClean="0"/>
          </a:p>
        </p:txBody>
      </p:sp>
      <p:sp>
        <p:nvSpPr>
          <p:cNvPr id="79876" name="Rectangle 2"/>
          <p:cNvSpPr>
            <a:spLocks noGrp="1" noChangeArrowheads="1"/>
          </p:cNvSpPr>
          <p:nvPr>
            <p:ph type="title"/>
          </p:nvPr>
        </p:nvSpPr>
        <p:spPr>
          <a:xfrm>
            <a:off x="381000" y="533400"/>
            <a:ext cx="8382000" cy="685800"/>
          </a:xfrm>
        </p:spPr>
        <p:txBody>
          <a:bodyPr/>
          <a:lstStyle/>
          <a:p>
            <a:pPr eaLnBrk="1" hangingPunct="1"/>
            <a:r>
              <a:rPr lang="en-US" dirty="0" smtClean="0"/>
              <a:t>Example: precipitation calibration</a:t>
            </a:r>
            <a:br>
              <a:rPr lang="en-US" dirty="0" smtClean="0"/>
            </a:br>
            <a:r>
              <a:rPr lang="en-US" dirty="0" smtClean="0"/>
              <a:t>with ECMWF reforecasts</a:t>
            </a:r>
            <a:endParaRPr lang="en-US" dirty="0"/>
          </a:p>
        </p:txBody>
      </p:sp>
      <p:sp>
        <p:nvSpPr>
          <p:cNvPr id="79877" name="Rectangle 3"/>
          <p:cNvSpPr>
            <a:spLocks noChangeArrowheads="1"/>
          </p:cNvSpPr>
          <p:nvPr>
            <p:ph type="body" idx="1"/>
          </p:nvPr>
        </p:nvSpPr>
        <p:spPr>
          <a:xfrm>
            <a:off x="381000" y="2209800"/>
            <a:ext cx="8229600" cy="2971800"/>
          </a:xfrm>
        </p:spPr>
        <p:txBody>
          <a:bodyPr/>
          <a:lstStyle/>
          <a:p>
            <a:pPr eaLnBrk="1" hangingPunct="1">
              <a:lnSpc>
                <a:spcPct val="90000"/>
              </a:lnSpc>
            </a:pPr>
            <a:r>
              <a:rPr lang="en-US" sz="2800" dirty="0"/>
              <a:t>NARR CONUS 12-hourly data used for training, verification. ~32 km grid </a:t>
            </a:r>
            <a:r>
              <a:rPr lang="en-US" sz="2800" dirty="0" smtClean="0"/>
              <a:t>spacing</a:t>
            </a:r>
          </a:p>
          <a:p>
            <a:pPr eaLnBrk="1" hangingPunct="1">
              <a:lnSpc>
                <a:spcPct val="90000"/>
              </a:lnSpc>
            </a:pPr>
            <a:endParaRPr lang="en-US" sz="2800" dirty="0" smtClean="0"/>
          </a:p>
          <a:p>
            <a:pPr eaLnBrk="1" hangingPunct="1">
              <a:lnSpc>
                <a:spcPct val="90000"/>
              </a:lnSpc>
            </a:pPr>
            <a:r>
              <a:rPr lang="en-US" sz="2800" dirty="0"/>
              <a:t>Logistic regression</a:t>
            </a:r>
            <a:r>
              <a:rPr lang="en-US" sz="2800" dirty="0" smtClean="0"/>
              <a:t> </a:t>
            </a:r>
          </a:p>
          <a:p>
            <a:pPr eaLnBrk="1" hangingPunct="1">
              <a:lnSpc>
                <a:spcPct val="90000"/>
              </a:lnSpc>
            </a:pPr>
            <a:endParaRPr lang="en-US" sz="2800" dirty="0" smtClean="0"/>
          </a:p>
          <a:p>
            <a:pPr eaLnBrk="1" hangingPunct="1">
              <a:lnSpc>
                <a:spcPct val="90000"/>
              </a:lnSpc>
            </a:pPr>
            <a:r>
              <a:rPr lang="en-US" sz="2800" dirty="0" smtClean="0"/>
              <a:t>Use all of their 20 year * 1x/week </a:t>
            </a:r>
            <a:r>
              <a:rPr lang="en-US" sz="2800" dirty="0"/>
              <a:t>Sep-Dec training </a:t>
            </a:r>
            <a:r>
              <a:rPr lang="en-US" sz="2800" dirty="0" smtClean="0"/>
              <a:t>data, except for data from the year being forecast.</a:t>
            </a:r>
            <a:endParaRPr lang="en-US" dirty="0"/>
          </a:p>
        </p:txBody>
      </p:sp>
      <p:sp>
        <p:nvSpPr>
          <p:cNvPr id="79878" name="Rectangle 4"/>
          <p:cNvSpPr>
            <a:spLocks noChangeArrowheads="1"/>
          </p:cNvSpPr>
          <p:nvPr/>
        </p:nvSpPr>
        <p:spPr bwMode="auto">
          <a:xfrm>
            <a:off x="6383338" y="15589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Slide Number Placeholder 5"/>
          <p:cNvSpPr>
            <a:spLocks noGrp="1"/>
          </p:cNvSpPr>
          <p:nvPr>
            <p:ph type="sldNum" sz="quarter" idx="12"/>
          </p:nvPr>
        </p:nvSpPr>
        <p:spPr>
          <a:noFill/>
        </p:spPr>
        <p:txBody>
          <a:bodyPr/>
          <a:lstStyle/>
          <a:p>
            <a:fld id="{E0CFADCF-41BB-0840-B709-673F7E076CED}" type="slidenum">
              <a:rPr lang="en-US" smtClean="0"/>
              <a:pPr/>
              <a:t>57</a:t>
            </a:fld>
            <a:endParaRPr lang="en-US" smtClean="0"/>
          </a:p>
        </p:txBody>
      </p:sp>
      <p:sp>
        <p:nvSpPr>
          <p:cNvPr id="80899" name="Rectangle 2"/>
          <p:cNvSpPr>
            <a:spLocks noGrp="1" noChangeArrowheads="1"/>
          </p:cNvSpPr>
          <p:nvPr>
            <p:ph type="title"/>
          </p:nvPr>
        </p:nvSpPr>
        <p:spPr>
          <a:xfrm>
            <a:off x="152400" y="152400"/>
            <a:ext cx="8839200" cy="1143000"/>
          </a:xfrm>
        </p:spPr>
        <p:txBody>
          <a:bodyPr/>
          <a:lstStyle/>
          <a:p>
            <a:pPr eaLnBrk="1" hangingPunct="1"/>
            <a:r>
              <a:rPr lang="en-US" sz="3200"/>
              <a:t>Problem: patchy probabilities when grid point X trained with only grid point X’s forecasts / obs</a:t>
            </a:r>
            <a:endParaRPr lang="en-US"/>
          </a:p>
        </p:txBody>
      </p:sp>
      <p:pic>
        <p:nvPicPr>
          <p:cNvPr id="80900" name="Picture 5" descr="Fig2"/>
          <p:cNvPicPr>
            <a:picLocks noChangeAspect="1" noChangeArrowheads="1"/>
          </p:cNvPicPr>
          <p:nvPr/>
        </p:nvPicPr>
        <p:blipFill>
          <a:blip r:embed="rId2"/>
          <a:srcRect/>
          <a:stretch>
            <a:fillRect/>
          </a:stretch>
        </p:blipFill>
        <p:spPr bwMode="auto">
          <a:xfrm>
            <a:off x="3581400" y="1371600"/>
            <a:ext cx="5257800" cy="5257800"/>
          </a:xfrm>
          <a:prstGeom prst="rect">
            <a:avLst/>
          </a:prstGeom>
          <a:noFill/>
          <a:ln w="9525">
            <a:noFill/>
            <a:miter lim="800000"/>
            <a:headEnd/>
            <a:tailEnd/>
          </a:ln>
        </p:spPr>
      </p:pic>
      <p:sp>
        <p:nvSpPr>
          <p:cNvPr id="80901" name="Rectangle 6"/>
          <p:cNvSpPr>
            <a:spLocks noChangeArrowheads="1"/>
          </p:cNvSpPr>
          <p:nvPr/>
        </p:nvSpPr>
        <p:spPr bwMode="auto">
          <a:xfrm>
            <a:off x="152400" y="2438400"/>
            <a:ext cx="2980303" cy="3416320"/>
          </a:xfrm>
          <a:prstGeom prst="rect">
            <a:avLst/>
          </a:prstGeom>
          <a:noFill/>
          <a:ln w="9525">
            <a:noFill/>
            <a:miter lim="800000"/>
            <a:headEnd/>
            <a:tailEnd/>
          </a:ln>
        </p:spPr>
        <p:txBody>
          <a:bodyPr wrap="none">
            <a:prstTxWarp prst="textNoShape">
              <a:avLst/>
            </a:prstTxWarp>
            <a:spAutoFit/>
          </a:bodyPr>
          <a:lstStyle/>
          <a:p>
            <a:r>
              <a:rPr lang="en-US" dirty="0">
                <a:latin typeface="Calibri"/>
                <a:cs typeface="Calibri"/>
              </a:rPr>
              <a:t>Even 20 years of</a:t>
            </a:r>
          </a:p>
          <a:p>
            <a:r>
              <a:rPr lang="en-US" dirty="0">
                <a:latin typeface="Calibri"/>
                <a:cs typeface="Calibri"/>
              </a:rPr>
              <a:t>weekly forecast data</a:t>
            </a:r>
          </a:p>
          <a:p>
            <a:r>
              <a:rPr lang="en-US" dirty="0">
                <a:latin typeface="Calibri"/>
                <a:cs typeface="Calibri"/>
              </a:rPr>
              <a:t>(260 samples after</a:t>
            </a:r>
          </a:p>
          <a:p>
            <a:r>
              <a:rPr lang="en-US" dirty="0">
                <a:latin typeface="Calibri"/>
                <a:cs typeface="Calibri"/>
              </a:rPr>
              <a:t>cross-validation)</a:t>
            </a:r>
          </a:p>
          <a:p>
            <a:r>
              <a:rPr lang="en-US" dirty="0">
                <a:latin typeface="Calibri"/>
                <a:cs typeface="Calibri"/>
              </a:rPr>
              <a:t>is not enough for</a:t>
            </a:r>
          </a:p>
          <a:p>
            <a:r>
              <a:rPr lang="en-US" dirty="0">
                <a:latin typeface="Calibri"/>
                <a:cs typeface="Calibri"/>
              </a:rPr>
              <a:t>stable regression</a:t>
            </a:r>
          </a:p>
          <a:p>
            <a:r>
              <a:rPr lang="en-US" dirty="0">
                <a:latin typeface="Calibri"/>
                <a:cs typeface="Calibri"/>
              </a:rPr>
              <a:t>coefficients, especially</a:t>
            </a:r>
          </a:p>
          <a:p>
            <a:r>
              <a:rPr lang="en-US" dirty="0">
                <a:latin typeface="Calibri"/>
                <a:cs typeface="Calibri"/>
              </a:rPr>
              <a:t>at higher precipitation</a:t>
            </a:r>
          </a:p>
          <a:p>
            <a:r>
              <a:rPr lang="en-US" dirty="0">
                <a:latin typeface="Calibri"/>
                <a:cs typeface="Calibri"/>
              </a:rPr>
              <a:t>thresholds.</a:t>
            </a:r>
          </a:p>
        </p:txBody>
      </p:sp>
      <p:sp>
        <p:nvSpPr>
          <p:cNvPr id="80902" name="Line 7"/>
          <p:cNvSpPr>
            <a:spLocks noChangeShapeType="1"/>
          </p:cNvSpPr>
          <p:nvPr/>
        </p:nvSpPr>
        <p:spPr bwMode="auto">
          <a:xfrm>
            <a:off x="3200400" y="4648200"/>
            <a:ext cx="1371600" cy="304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Number Placeholder 5"/>
          <p:cNvSpPr>
            <a:spLocks noGrp="1"/>
          </p:cNvSpPr>
          <p:nvPr>
            <p:ph type="sldNum" sz="quarter" idx="12"/>
          </p:nvPr>
        </p:nvSpPr>
        <p:spPr>
          <a:noFill/>
        </p:spPr>
        <p:txBody>
          <a:bodyPr/>
          <a:lstStyle/>
          <a:p>
            <a:fld id="{EFDC42AE-9A01-F945-9570-0DDE8D690F76}" type="slidenum">
              <a:rPr lang="en-US" smtClean="0"/>
              <a:pPr/>
              <a:t>58</a:t>
            </a:fld>
            <a:endParaRPr lang="en-US" smtClean="0"/>
          </a:p>
        </p:txBody>
      </p:sp>
      <p:sp>
        <p:nvSpPr>
          <p:cNvPr id="87043" name="Rectangle 2"/>
          <p:cNvSpPr>
            <a:spLocks noGrp="1" noChangeArrowheads="1"/>
          </p:cNvSpPr>
          <p:nvPr>
            <p:ph type="title"/>
          </p:nvPr>
        </p:nvSpPr>
        <p:spPr>
          <a:xfrm>
            <a:off x="304800" y="457200"/>
            <a:ext cx="8534400" cy="1143000"/>
          </a:xfrm>
        </p:spPr>
        <p:txBody>
          <a:bodyPr/>
          <a:lstStyle/>
          <a:p>
            <a:pPr eaLnBrk="1" hangingPunct="1"/>
            <a:r>
              <a:rPr lang="en-US" sz="3600"/>
              <a:t>Tested method: add in training data at other grid points that have similar analyzed climatologies</a:t>
            </a:r>
            <a:endParaRPr lang="en-US"/>
          </a:p>
        </p:txBody>
      </p:sp>
      <p:pic>
        <p:nvPicPr>
          <p:cNvPr id="87044" name="Picture 4" descr="Fig3"/>
          <p:cNvPicPr>
            <a:picLocks noChangeAspect="1" noChangeArrowheads="1"/>
          </p:cNvPicPr>
          <p:nvPr/>
        </p:nvPicPr>
        <p:blipFill>
          <a:blip r:embed="rId2"/>
          <a:srcRect/>
          <a:stretch>
            <a:fillRect/>
          </a:stretch>
        </p:blipFill>
        <p:spPr bwMode="auto">
          <a:xfrm>
            <a:off x="304800" y="2057400"/>
            <a:ext cx="6686550" cy="4370388"/>
          </a:xfrm>
          <a:prstGeom prst="rect">
            <a:avLst/>
          </a:prstGeom>
          <a:noFill/>
          <a:ln w="9525">
            <a:noFill/>
            <a:miter lim="800000"/>
            <a:headEnd/>
            <a:tailEnd/>
          </a:ln>
        </p:spPr>
      </p:pic>
      <p:sp>
        <p:nvSpPr>
          <p:cNvPr id="87045" name="Rectangle 5"/>
          <p:cNvSpPr>
            <a:spLocks noChangeArrowheads="1"/>
          </p:cNvSpPr>
          <p:nvPr/>
        </p:nvSpPr>
        <p:spPr bwMode="auto">
          <a:xfrm>
            <a:off x="7086600" y="2971800"/>
            <a:ext cx="1836738" cy="2563813"/>
          </a:xfrm>
          <a:prstGeom prst="rect">
            <a:avLst/>
          </a:prstGeom>
          <a:noFill/>
          <a:ln w="9525">
            <a:noFill/>
            <a:miter lim="800000"/>
            <a:headEnd/>
            <a:tailEnd/>
          </a:ln>
        </p:spPr>
        <p:txBody>
          <a:bodyPr wrap="none">
            <a:prstTxWarp prst="textNoShape">
              <a:avLst/>
            </a:prstTxWarp>
            <a:spAutoFit/>
          </a:bodyPr>
          <a:lstStyle/>
          <a:p>
            <a:r>
              <a:rPr lang="en-US" sz="1800"/>
              <a:t>Big symbol:</a:t>
            </a:r>
          </a:p>
          <a:p>
            <a:r>
              <a:rPr lang="en-US" sz="1800"/>
              <a:t>grid point</a:t>
            </a:r>
          </a:p>
          <a:p>
            <a:r>
              <a:rPr lang="en-US" sz="1800"/>
              <a:t>where we</a:t>
            </a:r>
          </a:p>
          <a:p>
            <a:r>
              <a:rPr lang="en-US" sz="1800"/>
              <a:t>do regression</a:t>
            </a:r>
          </a:p>
          <a:p>
            <a:endParaRPr lang="en-US" sz="1800"/>
          </a:p>
          <a:p>
            <a:r>
              <a:rPr lang="en-US" sz="1800"/>
              <a:t>Small symbols:</a:t>
            </a:r>
          </a:p>
          <a:p>
            <a:r>
              <a:rPr lang="en-US" sz="1800"/>
              <a:t>analog locations</a:t>
            </a:r>
          </a:p>
          <a:p>
            <a:r>
              <a:rPr lang="en-US" sz="1800"/>
              <a:t>with similar</a:t>
            </a:r>
          </a:p>
          <a:p>
            <a:r>
              <a:rPr lang="en-US" sz="1800"/>
              <a:t>climatologies</a:t>
            </a: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Slide Number Placeholder 5"/>
          <p:cNvSpPr>
            <a:spLocks noGrp="1"/>
          </p:cNvSpPr>
          <p:nvPr>
            <p:ph type="sldNum" sz="quarter" idx="12"/>
          </p:nvPr>
        </p:nvSpPr>
        <p:spPr>
          <a:noFill/>
        </p:spPr>
        <p:txBody>
          <a:bodyPr/>
          <a:lstStyle/>
          <a:p>
            <a:fld id="{C73252B3-0DD6-7945-9075-A01B0EE97404}" type="slidenum">
              <a:rPr lang="en-US" smtClean="0"/>
              <a:pPr/>
              <a:t>59</a:t>
            </a:fld>
            <a:endParaRPr lang="en-US" smtClean="0"/>
          </a:p>
        </p:txBody>
      </p:sp>
      <p:sp>
        <p:nvSpPr>
          <p:cNvPr id="81923" name="Rectangle 2"/>
          <p:cNvSpPr>
            <a:spLocks noGrp="1" noChangeArrowheads="1"/>
          </p:cNvSpPr>
          <p:nvPr>
            <p:ph type="title"/>
          </p:nvPr>
        </p:nvSpPr>
        <p:spPr>
          <a:xfrm>
            <a:off x="228600" y="381000"/>
            <a:ext cx="8686800" cy="1143000"/>
          </a:xfrm>
        </p:spPr>
        <p:txBody>
          <a:bodyPr/>
          <a:lstStyle/>
          <a:p>
            <a:pPr eaLnBrk="1" hangingPunct="1"/>
            <a:r>
              <a:rPr lang="en-US" sz="3600"/>
              <a:t>When is it proper to use training data </a:t>
            </a:r>
            <a:br>
              <a:rPr lang="en-US" sz="3600"/>
            </a:br>
            <a:r>
              <a:rPr lang="en-US" sz="3600"/>
              <a:t>at location B to supplement regression analysis at location A?</a:t>
            </a:r>
            <a:endParaRPr lang="en-US"/>
          </a:p>
        </p:txBody>
      </p:sp>
      <p:sp>
        <p:nvSpPr>
          <p:cNvPr id="81924" name="Rectangle 3"/>
          <p:cNvSpPr>
            <a:spLocks noGrp="1" noChangeArrowheads="1"/>
          </p:cNvSpPr>
          <p:nvPr>
            <p:ph type="body" idx="1"/>
          </p:nvPr>
        </p:nvSpPr>
        <p:spPr>
          <a:xfrm>
            <a:off x="304800" y="2057400"/>
            <a:ext cx="5715000" cy="4495800"/>
          </a:xfrm>
        </p:spPr>
        <p:txBody>
          <a:bodyPr/>
          <a:lstStyle/>
          <a:p>
            <a:pPr eaLnBrk="1" hangingPunct="1">
              <a:buFontTx/>
              <a:buNone/>
            </a:pPr>
            <a:r>
              <a:rPr lang="en-US" sz="2800"/>
              <a:t>(1) When location B’s errors are independent of location A’s errors.</a:t>
            </a:r>
          </a:p>
          <a:p>
            <a:pPr eaLnBrk="1" hangingPunct="1">
              <a:buFontTx/>
              <a:buNone/>
            </a:pPr>
            <a:r>
              <a:rPr lang="en-US" sz="2800"/>
              <a:t>(2) When observed CDF at A and B are very similar.</a:t>
            </a:r>
          </a:p>
          <a:p>
            <a:pPr eaLnBrk="1" hangingPunct="1">
              <a:buFontTx/>
              <a:buNone/>
            </a:pPr>
            <a:r>
              <a:rPr lang="en-US" sz="2800"/>
              <a:t>(3) When forecast CDF at A and B are very similar.</a:t>
            </a:r>
          </a:p>
          <a:p>
            <a:pPr eaLnBrk="1" hangingPunct="1">
              <a:buFontTx/>
              <a:buNone/>
            </a:pPr>
            <a:r>
              <a:rPr lang="en-US" sz="2800"/>
              <a:t>(4) When corr(forecast, observed) at A and B are similar.</a:t>
            </a:r>
            <a:r>
              <a:rPr lang="en-US"/>
              <a:t> </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 name="Straight Connector 5"/>
          <p:cNvCxnSpPr/>
          <p:nvPr/>
        </p:nvCxnSpPr>
        <p:spPr bwMode="auto">
          <a:xfrm rot="5400000">
            <a:off x="-1751806" y="3505200"/>
            <a:ext cx="5028406" cy="7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rot="5400000">
            <a:off x="-151606"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rot="5400000">
            <a:off x="-685006"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rot="5400000">
            <a:off x="-1218406"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5400000">
            <a:off x="3817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rot="5400000">
            <a:off x="9151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rot="5400000">
            <a:off x="14485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rot="5400000">
            <a:off x="19819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5400000">
            <a:off x="25153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rot="5400000">
            <a:off x="30487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rot="10800000">
            <a:off x="762000" y="9906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10800000">
            <a:off x="762000" y="19050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10800000">
            <a:off x="762000" y="23622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10800000">
            <a:off x="762000" y="14478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10800000">
            <a:off x="762000" y="28194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rot="10800000">
            <a:off x="762000" y="41910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0800000">
            <a:off x="762000" y="37338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rot="10800000">
            <a:off x="762000" y="46482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rot="10800000">
            <a:off x="762000" y="32766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rot="10800000">
            <a:off x="762000" y="55626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rot="10800000">
            <a:off x="762000" y="60198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rot="10800000">
            <a:off x="762000" y="51054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51" name="Group 50"/>
          <p:cNvGrpSpPr/>
          <p:nvPr/>
        </p:nvGrpSpPr>
        <p:grpSpPr>
          <a:xfrm>
            <a:off x="1981200" y="2590800"/>
            <a:ext cx="418071" cy="417071"/>
            <a:chOff x="8116329" y="2286000"/>
            <a:chExt cx="875271" cy="798071"/>
          </a:xfrm>
        </p:grpSpPr>
        <p:sp>
          <p:nvSpPr>
            <p:cNvPr id="49" name="Freeform 48"/>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0" name="Freeform 49"/>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52" name="Group 51"/>
          <p:cNvGrpSpPr/>
          <p:nvPr/>
        </p:nvGrpSpPr>
        <p:grpSpPr>
          <a:xfrm>
            <a:off x="2590800" y="1752600"/>
            <a:ext cx="418071" cy="417071"/>
            <a:chOff x="8116329" y="2286000"/>
            <a:chExt cx="875271" cy="798071"/>
          </a:xfrm>
        </p:grpSpPr>
        <p:sp>
          <p:nvSpPr>
            <p:cNvPr id="53" name="Freeform 52"/>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4" name="Freeform 53"/>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55" name="Group 54"/>
          <p:cNvGrpSpPr/>
          <p:nvPr/>
        </p:nvGrpSpPr>
        <p:grpSpPr>
          <a:xfrm>
            <a:off x="1295400" y="3581400"/>
            <a:ext cx="418071" cy="417071"/>
            <a:chOff x="8116329" y="2286000"/>
            <a:chExt cx="875271" cy="798071"/>
          </a:xfrm>
        </p:grpSpPr>
        <p:sp>
          <p:nvSpPr>
            <p:cNvPr id="56" name="Freeform 55"/>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Freeform 56"/>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58" name="Group 57"/>
          <p:cNvGrpSpPr/>
          <p:nvPr/>
        </p:nvGrpSpPr>
        <p:grpSpPr>
          <a:xfrm>
            <a:off x="2819400" y="2895600"/>
            <a:ext cx="418071" cy="417071"/>
            <a:chOff x="8116329" y="2286000"/>
            <a:chExt cx="875271" cy="798071"/>
          </a:xfrm>
        </p:grpSpPr>
        <p:sp>
          <p:nvSpPr>
            <p:cNvPr id="59" name="Freeform 58"/>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0" name="Freeform 59"/>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61" name="Group 60"/>
          <p:cNvGrpSpPr/>
          <p:nvPr/>
        </p:nvGrpSpPr>
        <p:grpSpPr>
          <a:xfrm>
            <a:off x="2133600" y="3429000"/>
            <a:ext cx="418071" cy="417071"/>
            <a:chOff x="8116329" y="2286000"/>
            <a:chExt cx="875271" cy="798071"/>
          </a:xfrm>
        </p:grpSpPr>
        <p:sp>
          <p:nvSpPr>
            <p:cNvPr id="62" name="Freeform 61"/>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3" name="Freeform 62"/>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64" name="Group 63"/>
          <p:cNvGrpSpPr/>
          <p:nvPr/>
        </p:nvGrpSpPr>
        <p:grpSpPr>
          <a:xfrm>
            <a:off x="1219200" y="1295400"/>
            <a:ext cx="418071" cy="417071"/>
            <a:chOff x="8116329" y="2286000"/>
            <a:chExt cx="875271" cy="798071"/>
          </a:xfrm>
        </p:grpSpPr>
        <p:sp>
          <p:nvSpPr>
            <p:cNvPr id="65" name="Freeform 64"/>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6" name="Freeform 65"/>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67" name="Group 66"/>
          <p:cNvGrpSpPr/>
          <p:nvPr/>
        </p:nvGrpSpPr>
        <p:grpSpPr>
          <a:xfrm>
            <a:off x="3657600" y="2667000"/>
            <a:ext cx="418071" cy="417071"/>
            <a:chOff x="8116329" y="2286000"/>
            <a:chExt cx="875271" cy="798071"/>
          </a:xfrm>
        </p:grpSpPr>
        <p:sp>
          <p:nvSpPr>
            <p:cNvPr id="68" name="Freeform 67"/>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9" name="Freeform 68"/>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70" name="Group 69"/>
          <p:cNvGrpSpPr/>
          <p:nvPr/>
        </p:nvGrpSpPr>
        <p:grpSpPr>
          <a:xfrm>
            <a:off x="3429000" y="3352800"/>
            <a:ext cx="418071" cy="417071"/>
            <a:chOff x="8116329" y="2286000"/>
            <a:chExt cx="875271" cy="798071"/>
          </a:xfrm>
        </p:grpSpPr>
        <p:sp>
          <p:nvSpPr>
            <p:cNvPr id="71" name="Freeform 70"/>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2" name="Freeform 71"/>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73" name="Group 72"/>
          <p:cNvGrpSpPr/>
          <p:nvPr/>
        </p:nvGrpSpPr>
        <p:grpSpPr>
          <a:xfrm>
            <a:off x="2438400" y="4343400"/>
            <a:ext cx="418071" cy="417071"/>
            <a:chOff x="8116329" y="2286000"/>
            <a:chExt cx="875271" cy="798071"/>
          </a:xfrm>
        </p:grpSpPr>
        <p:sp>
          <p:nvSpPr>
            <p:cNvPr id="74" name="Freeform 73"/>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5" name="Freeform 74"/>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76" name="Group 75"/>
          <p:cNvGrpSpPr/>
          <p:nvPr/>
        </p:nvGrpSpPr>
        <p:grpSpPr>
          <a:xfrm>
            <a:off x="1981200" y="3962400"/>
            <a:ext cx="418071" cy="417071"/>
            <a:chOff x="8116329" y="2286000"/>
            <a:chExt cx="875271" cy="798071"/>
          </a:xfrm>
        </p:grpSpPr>
        <p:sp>
          <p:nvSpPr>
            <p:cNvPr id="77" name="Freeform 76"/>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8" name="Freeform 77"/>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79" name="Group 78"/>
          <p:cNvGrpSpPr/>
          <p:nvPr/>
        </p:nvGrpSpPr>
        <p:grpSpPr>
          <a:xfrm>
            <a:off x="3048000" y="2362200"/>
            <a:ext cx="418071" cy="417071"/>
            <a:chOff x="8116329" y="2286000"/>
            <a:chExt cx="875271" cy="798071"/>
          </a:xfrm>
        </p:grpSpPr>
        <p:sp>
          <p:nvSpPr>
            <p:cNvPr id="80" name="Freeform 79"/>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1" name="Freeform 80"/>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82" name="Group 81"/>
          <p:cNvGrpSpPr/>
          <p:nvPr/>
        </p:nvGrpSpPr>
        <p:grpSpPr>
          <a:xfrm>
            <a:off x="4267200" y="3962400"/>
            <a:ext cx="418071" cy="417071"/>
            <a:chOff x="8116329" y="2286000"/>
            <a:chExt cx="875271" cy="798071"/>
          </a:xfrm>
        </p:grpSpPr>
        <p:sp>
          <p:nvSpPr>
            <p:cNvPr id="83" name="Freeform 82"/>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4" name="Freeform 83"/>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85" name="Group 84"/>
          <p:cNvGrpSpPr/>
          <p:nvPr/>
        </p:nvGrpSpPr>
        <p:grpSpPr>
          <a:xfrm>
            <a:off x="4648200" y="4876800"/>
            <a:ext cx="418071" cy="417071"/>
            <a:chOff x="8116329" y="2286000"/>
            <a:chExt cx="875271" cy="798071"/>
          </a:xfrm>
        </p:grpSpPr>
        <p:sp>
          <p:nvSpPr>
            <p:cNvPr id="86" name="Freeform 85"/>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7" name="Freeform 86"/>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88" name="Group 87"/>
          <p:cNvGrpSpPr/>
          <p:nvPr/>
        </p:nvGrpSpPr>
        <p:grpSpPr>
          <a:xfrm>
            <a:off x="5029200" y="3657600"/>
            <a:ext cx="418071" cy="417071"/>
            <a:chOff x="8116329" y="2286000"/>
            <a:chExt cx="875271" cy="798071"/>
          </a:xfrm>
        </p:grpSpPr>
        <p:sp>
          <p:nvSpPr>
            <p:cNvPr id="89" name="Freeform 88"/>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0" name="Freeform 89"/>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91" name="Group 90"/>
          <p:cNvGrpSpPr/>
          <p:nvPr/>
        </p:nvGrpSpPr>
        <p:grpSpPr>
          <a:xfrm>
            <a:off x="4876800" y="1371600"/>
            <a:ext cx="418071" cy="417071"/>
            <a:chOff x="8116329" y="2286000"/>
            <a:chExt cx="875271" cy="798071"/>
          </a:xfrm>
        </p:grpSpPr>
        <p:sp>
          <p:nvSpPr>
            <p:cNvPr id="92" name="Freeform 91"/>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3" name="Freeform 92"/>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94" name="Group 93"/>
          <p:cNvGrpSpPr/>
          <p:nvPr/>
        </p:nvGrpSpPr>
        <p:grpSpPr>
          <a:xfrm>
            <a:off x="3581400" y="2133600"/>
            <a:ext cx="418071" cy="417071"/>
            <a:chOff x="8116329" y="2286000"/>
            <a:chExt cx="875271" cy="798071"/>
          </a:xfrm>
        </p:grpSpPr>
        <p:sp>
          <p:nvSpPr>
            <p:cNvPr id="95" name="Freeform 94"/>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6" name="Freeform 95"/>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97" name="Group 96"/>
          <p:cNvGrpSpPr/>
          <p:nvPr/>
        </p:nvGrpSpPr>
        <p:grpSpPr>
          <a:xfrm>
            <a:off x="4572000" y="2362200"/>
            <a:ext cx="418071" cy="417071"/>
            <a:chOff x="8116329" y="2286000"/>
            <a:chExt cx="875271" cy="798071"/>
          </a:xfrm>
        </p:grpSpPr>
        <p:sp>
          <p:nvSpPr>
            <p:cNvPr id="98" name="Freeform 97"/>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9" name="Freeform 98"/>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100" name="Group 99"/>
          <p:cNvGrpSpPr/>
          <p:nvPr/>
        </p:nvGrpSpPr>
        <p:grpSpPr>
          <a:xfrm>
            <a:off x="2743200" y="4953000"/>
            <a:ext cx="418071" cy="417071"/>
            <a:chOff x="8116329" y="2286000"/>
            <a:chExt cx="875271" cy="798071"/>
          </a:xfrm>
        </p:grpSpPr>
        <p:sp>
          <p:nvSpPr>
            <p:cNvPr id="101" name="Freeform 100"/>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2" name="Freeform 101"/>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103" name="Group 102"/>
          <p:cNvGrpSpPr/>
          <p:nvPr/>
        </p:nvGrpSpPr>
        <p:grpSpPr>
          <a:xfrm>
            <a:off x="3276600" y="5410200"/>
            <a:ext cx="418071" cy="417071"/>
            <a:chOff x="8116329" y="2286000"/>
            <a:chExt cx="875271" cy="798071"/>
          </a:xfrm>
        </p:grpSpPr>
        <p:sp>
          <p:nvSpPr>
            <p:cNvPr id="104" name="Freeform 103"/>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5" name="Freeform 104"/>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106" name="Group 105"/>
          <p:cNvGrpSpPr/>
          <p:nvPr/>
        </p:nvGrpSpPr>
        <p:grpSpPr>
          <a:xfrm>
            <a:off x="3657600" y="4572000"/>
            <a:ext cx="418071" cy="417071"/>
            <a:chOff x="8116329" y="2286000"/>
            <a:chExt cx="875271" cy="798071"/>
          </a:xfrm>
        </p:grpSpPr>
        <p:sp>
          <p:nvSpPr>
            <p:cNvPr id="107" name="Freeform 106"/>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8" name="Freeform 107"/>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109" name="Group 108"/>
          <p:cNvGrpSpPr/>
          <p:nvPr/>
        </p:nvGrpSpPr>
        <p:grpSpPr>
          <a:xfrm>
            <a:off x="1828800" y="5029200"/>
            <a:ext cx="418071" cy="417071"/>
            <a:chOff x="8116329" y="2286000"/>
            <a:chExt cx="875271" cy="798071"/>
          </a:xfrm>
        </p:grpSpPr>
        <p:sp>
          <p:nvSpPr>
            <p:cNvPr id="110" name="Freeform 109"/>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1" name="Freeform 110"/>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12" name="TextBox 111"/>
          <p:cNvSpPr txBox="1"/>
          <p:nvPr/>
        </p:nvSpPr>
        <p:spPr>
          <a:xfrm>
            <a:off x="5867400" y="609600"/>
            <a:ext cx="3178875" cy="4154983"/>
          </a:xfrm>
          <a:prstGeom prst="rect">
            <a:avLst/>
          </a:prstGeom>
          <a:noFill/>
        </p:spPr>
        <p:txBody>
          <a:bodyPr wrap="none" rtlCol="0">
            <a:spAutoFit/>
          </a:bodyPr>
          <a:lstStyle/>
          <a:p>
            <a:r>
              <a:rPr lang="en-US" dirty="0" smtClean="0">
                <a:latin typeface="Calibri"/>
                <a:cs typeface="Calibri"/>
              </a:rPr>
              <a:t>Imagine: your</a:t>
            </a:r>
          </a:p>
          <a:p>
            <a:r>
              <a:rPr lang="en-US" dirty="0" smtClean="0">
                <a:latin typeface="Calibri"/>
                <a:cs typeface="Calibri"/>
              </a:rPr>
              <a:t>20-member</a:t>
            </a:r>
          </a:p>
          <a:p>
            <a:r>
              <a:rPr lang="en-US" dirty="0" smtClean="0">
                <a:latin typeface="Calibri"/>
                <a:cs typeface="Calibri"/>
              </a:rPr>
              <a:t>storm-scale ensemble</a:t>
            </a:r>
          </a:p>
          <a:p>
            <a:r>
              <a:rPr lang="en-US" dirty="0" smtClean="0">
                <a:latin typeface="Calibri"/>
                <a:cs typeface="Calibri"/>
              </a:rPr>
              <a:t>(which is a calibrated </a:t>
            </a:r>
          </a:p>
          <a:p>
            <a:r>
              <a:rPr lang="en-US" dirty="0" smtClean="0">
                <a:latin typeface="Calibri"/>
                <a:cs typeface="Calibri"/>
              </a:rPr>
              <a:t>system, truth consistent</a:t>
            </a:r>
          </a:p>
          <a:p>
            <a:r>
              <a:rPr lang="en-US" dirty="0" smtClean="0">
                <a:latin typeface="Calibri"/>
                <a:cs typeface="Calibri"/>
              </a:rPr>
              <a:t>with a random draw </a:t>
            </a:r>
          </a:p>
          <a:p>
            <a:r>
              <a:rPr lang="en-US" dirty="0" smtClean="0">
                <a:latin typeface="Calibri"/>
                <a:cs typeface="Calibri"/>
              </a:rPr>
              <a:t>from ensemble)</a:t>
            </a:r>
          </a:p>
          <a:p>
            <a:endParaRPr lang="en-US" dirty="0" smtClean="0">
              <a:latin typeface="Calibri"/>
              <a:cs typeface="Calibri"/>
            </a:endParaRPr>
          </a:p>
          <a:p>
            <a:r>
              <a:rPr lang="en-US" dirty="0" smtClean="0">
                <a:latin typeface="Calibri"/>
                <a:cs typeface="Calibri"/>
              </a:rPr>
              <a:t>Your job: estimate</a:t>
            </a:r>
          </a:p>
          <a:p>
            <a:r>
              <a:rPr lang="en-US" dirty="0" smtClean="0">
                <a:latin typeface="Calibri"/>
                <a:cs typeface="Calibri"/>
              </a:rPr>
              <a:t>reliable probabilities</a:t>
            </a:r>
          </a:p>
          <a:p>
            <a:r>
              <a:rPr lang="en-US" dirty="0" smtClean="0">
                <a:latin typeface="Calibri"/>
                <a:cs typeface="Calibri"/>
              </a:rPr>
              <a:t>on the grid.</a:t>
            </a:r>
          </a:p>
        </p:txBody>
      </p:sp>
      <p:sp>
        <p:nvSpPr>
          <p:cNvPr id="113" name="Slide Number Placeholder 112"/>
          <p:cNvSpPr>
            <a:spLocks noGrp="1"/>
          </p:cNvSpPr>
          <p:nvPr>
            <p:ph type="sldNum" sz="quarter" idx="12"/>
          </p:nvPr>
        </p:nvSpPr>
        <p:spPr/>
        <p:txBody>
          <a:bodyPr/>
          <a:lstStyle/>
          <a:p>
            <a:fld id="{547BCF62-85C5-B346-AD44-E3EF1CADB5BB}"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p:spPr>
        <p:txBody>
          <a:bodyPr/>
          <a:lstStyle/>
          <a:p>
            <a:fld id="{F05877CA-F58B-3144-BBE5-517E22F86820}" type="slidenum">
              <a:rPr lang="en-US" smtClean="0"/>
              <a:pPr/>
              <a:t>60</a:t>
            </a:fld>
            <a:endParaRPr lang="en-US" smtClean="0"/>
          </a:p>
        </p:txBody>
      </p:sp>
      <p:sp>
        <p:nvSpPr>
          <p:cNvPr id="82947" name="Rectangle 2"/>
          <p:cNvSpPr>
            <a:spLocks noGrp="1" noChangeArrowheads="1"/>
          </p:cNvSpPr>
          <p:nvPr>
            <p:ph type="title"/>
          </p:nvPr>
        </p:nvSpPr>
        <p:spPr>
          <a:xfrm>
            <a:off x="228600" y="381000"/>
            <a:ext cx="8686800" cy="1143000"/>
          </a:xfrm>
        </p:spPr>
        <p:txBody>
          <a:bodyPr/>
          <a:lstStyle/>
          <a:p>
            <a:pPr eaLnBrk="1" hangingPunct="1"/>
            <a:r>
              <a:rPr lang="en-US" sz="3600"/>
              <a:t>When is it proper to use training data </a:t>
            </a:r>
            <a:br>
              <a:rPr lang="en-US" sz="3600"/>
            </a:br>
            <a:r>
              <a:rPr lang="en-US" sz="3600"/>
              <a:t>at location B to supplement regression analysis at location A?</a:t>
            </a:r>
          </a:p>
        </p:txBody>
      </p:sp>
      <p:sp>
        <p:nvSpPr>
          <p:cNvPr id="82948" name="Rectangle 3"/>
          <p:cNvSpPr>
            <a:spLocks noGrp="1" noChangeArrowheads="1"/>
          </p:cNvSpPr>
          <p:nvPr>
            <p:ph type="body" idx="1"/>
          </p:nvPr>
        </p:nvSpPr>
        <p:spPr>
          <a:xfrm>
            <a:off x="304800" y="2057400"/>
            <a:ext cx="5715000" cy="4495800"/>
          </a:xfrm>
        </p:spPr>
        <p:txBody>
          <a:bodyPr/>
          <a:lstStyle/>
          <a:p>
            <a:pPr eaLnBrk="1" hangingPunct="1">
              <a:buFontTx/>
              <a:buNone/>
            </a:pPr>
            <a:r>
              <a:rPr lang="en-US" sz="2800"/>
              <a:t>(1) When location B’s errors are independent of location A’s errors.</a:t>
            </a:r>
          </a:p>
          <a:p>
            <a:pPr eaLnBrk="1" hangingPunct="1">
              <a:buFontTx/>
              <a:buNone/>
            </a:pPr>
            <a:r>
              <a:rPr lang="en-US" sz="2800"/>
              <a:t>(2) When observed CDF at A and B are very similar.</a:t>
            </a:r>
          </a:p>
          <a:p>
            <a:pPr eaLnBrk="1" hangingPunct="1">
              <a:buFontTx/>
              <a:buNone/>
            </a:pPr>
            <a:r>
              <a:rPr lang="en-US" sz="2800"/>
              <a:t>(3) When forecast CDF at A and B are very similar.</a:t>
            </a:r>
          </a:p>
          <a:p>
            <a:pPr eaLnBrk="1" hangingPunct="1">
              <a:buFontTx/>
              <a:buNone/>
            </a:pPr>
            <a:r>
              <a:rPr lang="en-US" sz="2800"/>
              <a:t>(4) When corr(forecast, observed) at A and B are similar.</a:t>
            </a:r>
            <a:r>
              <a:rPr lang="en-US"/>
              <a:t> </a:t>
            </a:r>
          </a:p>
        </p:txBody>
      </p:sp>
      <p:sp>
        <p:nvSpPr>
          <p:cNvPr id="82949" name="Rectangle 4"/>
          <p:cNvSpPr>
            <a:spLocks noChangeArrowheads="1"/>
          </p:cNvSpPr>
          <p:nvPr/>
        </p:nvSpPr>
        <p:spPr bwMode="auto">
          <a:xfrm>
            <a:off x="6477000" y="2133600"/>
            <a:ext cx="2241143" cy="1015663"/>
          </a:xfrm>
          <a:prstGeom prst="rect">
            <a:avLst/>
          </a:prstGeom>
          <a:noFill/>
          <a:ln w="9525">
            <a:noFill/>
            <a:miter lim="800000"/>
            <a:headEnd/>
            <a:tailEnd/>
          </a:ln>
        </p:spPr>
        <p:txBody>
          <a:bodyPr wrap="none">
            <a:prstTxWarp prst="textNoShape">
              <a:avLst/>
            </a:prstTxWarp>
            <a:spAutoFit/>
          </a:bodyPr>
          <a:lstStyle/>
          <a:p>
            <a:r>
              <a:rPr lang="en-US" sz="2000" dirty="0">
                <a:solidFill>
                  <a:srgbClr val="FF0000"/>
                </a:solidFill>
                <a:latin typeface="Calibri"/>
                <a:cs typeface="Calibri"/>
              </a:rPr>
              <a:t>Make sure location</a:t>
            </a:r>
          </a:p>
          <a:p>
            <a:r>
              <a:rPr lang="en-US" sz="2000" dirty="0">
                <a:solidFill>
                  <a:srgbClr val="FF0000"/>
                </a:solidFill>
                <a:latin typeface="Calibri"/>
                <a:cs typeface="Calibri"/>
              </a:rPr>
              <a:t>A is not too close to</a:t>
            </a:r>
          </a:p>
          <a:p>
            <a:r>
              <a:rPr lang="en-US" sz="2000" dirty="0">
                <a:solidFill>
                  <a:srgbClr val="FF0000"/>
                </a:solidFill>
                <a:latin typeface="Calibri"/>
                <a:cs typeface="Calibri"/>
              </a:rPr>
              <a:t>location B</a:t>
            </a:r>
            <a:endParaRPr lang="en-US" dirty="0">
              <a:latin typeface="Calibri"/>
              <a:cs typeface="Calibri"/>
            </a:endParaRPr>
          </a:p>
        </p:txBody>
      </p:sp>
      <p:sp>
        <p:nvSpPr>
          <p:cNvPr id="82950" name="Line 5"/>
          <p:cNvSpPr>
            <a:spLocks noChangeShapeType="1"/>
          </p:cNvSpPr>
          <p:nvPr/>
        </p:nvSpPr>
        <p:spPr bwMode="auto">
          <a:xfrm flipH="1">
            <a:off x="5486400" y="2438400"/>
            <a:ext cx="838200" cy="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Slide Number Placeholder 5"/>
          <p:cNvSpPr>
            <a:spLocks noGrp="1"/>
          </p:cNvSpPr>
          <p:nvPr>
            <p:ph type="sldNum" sz="quarter" idx="12"/>
          </p:nvPr>
        </p:nvSpPr>
        <p:spPr>
          <a:noFill/>
        </p:spPr>
        <p:txBody>
          <a:bodyPr/>
          <a:lstStyle/>
          <a:p>
            <a:fld id="{851926C0-03E9-A347-AE20-5DB1058DF66E}" type="slidenum">
              <a:rPr lang="en-US" smtClean="0"/>
              <a:pPr/>
              <a:t>61</a:t>
            </a:fld>
            <a:endParaRPr lang="en-US" smtClean="0"/>
          </a:p>
        </p:txBody>
      </p:sp>
      <p:sp>
        <p:nvSpPr>
          <p:cNvPr id="83971" name="Rectangle 2"/>
          <p:cNvSpPr>
            <a:spLocks noGrp="1" noChangeArrowheads="1"/>
          </p:cNvSpPr>
          <p:nvPr>
            <p:ph type="title"/>
          </p:nvPr>
        </p:nvSpPr>
        <p:spPr>
          <a:xfrm>
            <a:off x="228600" y="381000"/>
            <a:ext cx="8686800" cy="1143000"/>
          </a:xfrm>
        </p:spPr>
        <p:txBody>
          <a:bodyPr/>
          <a:lstStyle/>
          <a:p>
            <a:pPr eaLnBrk="1" hangingPunct="1"/>
            <a:r>
              <a:rPr lang="en-US" sz="3600"/>
              <a:t>When is it proper to use training data </a:t>
            </a:r>
            <a:br>
              <a:rPr lang="en-US" sz="3600"/>
            </a:br>
            <a:r>
              <a:rPr lang="en-US" sz="3600"/>
              <a:t>at location B to supplement regression analysis at location A?</a:t>
            </a:r>
          </a:p>
        </p:txBody>
      </p:sp>
      <p:sp>
        <p:nvSpPr>
          <p:cNvPr id="83972" name="Rectangle 3"/>
          <p:cNvSpPr>
            <a:spLocks noGrp="1" noChangeArrowheads="1"/>
          </p:cNvSpPr>
          <p:nvPr>
            <p:ph type="body" idx="1"/>
          </p:nvPr>
        </p:nvSpPr>
        <p:spPr>
          <a:xfrm>
            <a:off x="304800" y="2057400"/>
            <a:ext cx="5715000" cy="4495800"/>
          </a:xfrm>
        </p:spPr>
        <p:txBody>
          <a:bodyPr/>
          <a:lstStyle/>
          <a:p>
            <a:pPr eaLnBrk="1" hangingPunct="1">
              <a:buFontTx/>
              <a:buNone/>
            </a:pPr>
            <a:r>
              <a:rPr lang="en-US" sz="2800"/>
              <a:t>(1) When location B’s errors are independent of location A’s errors.</a:t>
            </a:r>
          </a:p>
          <a:p>
            <a:pPr eaLnBrk="1" hangingPunct="1">
              <a:buFontTx/>
              <a:buNone/>
            </a:pPr>
            <a:r>
              <a:rPr lang="en-US" sz="2800"/>
              <a:t>(2) When observed CDF at A and B are very similar.</a:t>
            </a:r>
          </a:p>
          <a:p>
            <a:pPr eaLnBrk="1" hangingPunct="1">
              <a:buFontTx/>
              <a:buNone/>
            </a:pPr>
            <a:r>
              <a:rPr lang="en-US" sz="2800"/>
              <a:t>(3) When forecast CDF at A and B are very similar.</a:t>
            </a:r>
          </a:p>
          <a:p>
            <a:pPr eaLnBrk="1" hangingPunct="1">
              <a:buFontTx/>
              <a:buNone/>
            </a:pPr>
            <a:r>
              <a:rPr lang="en-US" sz="2800"/>
              <a:t>(4) When corr(forecast, observed) at A and B are similar.</a:t>
            </a:r>
            <a:r>
              <a:rPr lang="en-US"/>
              <a:t> </a:t>
            </a:r>
          </a:p>
        </p:txBody>
      </p:sp>
      <p:sp>
        <p:nvSpPr>
          <p:cNvPr id="83973" name="Rectangle 4"/>
          <p:cNvSpPr>
            <a:spLocks noChangeArrowheads="1"/>
          </p:cNvSpPr>
          <p:nvPr/>
        </p:nvSpPr>
        <p:spPr bwMode="auto">
          <a:xfrm>
            <a:off x="6324600" y="3352800"/>
            <a:ext cx="2422358" cy="1015663"/>
          </a:xfrm>
          <a:prstGeom prst="rect">
            <a:avLst/>
          </a:prstGeom>
          <a:noFill/>
          <a:ln w="9525">
            <a:noFill/>
            <a:miter lim="800000"/>
            <a:headEnd/>
            <a:tailEnd/>
          </a:ln>
        </p:spPr>
        <p:txBody>
          <a:bodyPr wrap="none">
            <a:prstTxWarp prst="textNoShape">
              <a:avLst/>
            </a:prstTxWarp>
            <a:spAutoFit/>
          </a:bodyPr>
          <a:lstStyle/>
          <a:p>
            <a:r>
              <a:rPr lang="en-US" sz="2000" dirty="0">
                <a:solidFill>
                  <a:srgbClr val="FF0000"/>
                </a:solidFill>
                <a:latin typeface="Calibri"/>
                <a:cs typeface="Calibri"/>
              </a:rPr>
              <a:t>Need lots of samples.</a:t>
            </a:r>
          </a:p>
          <a:p>
            <a:r>
              <a:rPr lang="en-US" sz="2000" dirty="0">
                <a:solidFill>
                  <a:srgbClr val="FF0000"/>
                </a:solidFill>
                <a:latin typeface="Calibri"/>
                <a:cs typeface="Calibri"/>
              </a:rPr>
              <a:t>Luckily, ~28 year</a:t>
            </a:r>
          </a:p>
          <a:p>
            <a:r>
              <a:rPr lang="en-US" sz="2000" dirty="0">
                <a:solidFill>
                  <a:srgbClr val="FF0000"/>
                </a:solidFill>
                <a:latin typeface="Calibri"/>
                <a:cs typeface="Calibri"/>
              </a:rPr>
              <a:t>NARR provides them.</a:t>
            </a:r>
            <a:endParaRPr lang="en-US" dirty="0">
              <a:solidFill>
                <a:srgbClr val="FF0000"/>
              </a:solidFill>
              <a:latin typeface="Calibri"/>
              <a:cs typeface="Calibri"/>
            </a:endParaRPr>
          </a:p>
        </p:txBody>
      </p:sp>
      <p:sp>
        <p:nvSpPr>
          <p:cNvPr id="83974" name="Line 5"/>
          <p:cNvSpPr>
            <a:spLocks noChangeShapeType="1"/>
          </p:cNvSpPr>
          <p:nvPr/>
        </p:nvSpPr>
        <p:spPr bwMode="auto">
          <a:xfrm flipH="1">
            <a:off x="3962400" y="3657600"/>
            <a:ext cx="2209800" cy="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Slide Number Placeholder 5"/>
          <p:cNvSpPr>
            <a:spLocks noGrp="1"/>
          </p:cNvSpPr>
          <p:nvPr>
            <p:ph type="sldNum" sz="quarter" idx="12"/>
          </p:nvPr>
        </p:nvSpPr>
        <p:spPr>
          <a:noFill/>
        </p:spPr>
        <p:txBody>
          <a:bodyPr/>
          <a:lstStyle/>
          <a:p>
            <a:fld id="{AE98C1FB-4EC7-B543-B07E-D597C82871AF}" type="slidenum">
              <a:rPr lang="en-US" smtClean="0"/>
              <a:pPr/>
              <a:t>62</a:t>
            </a:fld>
            <a:endParaRPr lang="en-US" smtClean="0"/>
          </a:p>
        </p:txBody>
      </p:sp>
      <p:sp>
        <p:nvSpPr>
          <p:cNvPr id="84995" name="Rectangle 2"/>
          <p:cNvSpPr>
            <a:spLocks noGrp="1" noChangeArrowheads="1"/>
          </p:cNvSpPr>
          <p:nvPr>
            <p:ph type="title"/>
          </p:nvPr>
        </p:nvSpPr>
        <p:spPr>
          <a:xfrm>
            <a:off x="228600" y="381000"/>
            <a:ext cx="8686800" cy="1143000"/>
          </a:xfrm>
        </p:spPr>
        <p:txBody>
          <a:bodyPr/>
          <a:lstStyle/>
          <a:p>
            <a:pPr eaLnBrk="1" hangingPunct="1"/>
            <a:r>
              <a:rPr lang="en-US" sz="3600"/>
              <a:t>When is it proper to use training data </a:t>
            </a:r>
            <a:br>
              <a:rPr lang="en-US" sz="3600"/>
            </a:br>
            <a:r>
              <a:rPr lang="en-US" sz="3600"/>
              <a:t>at location B to supplement regression analysis at location A?</a:t>
            </a:r>
          </a:p>
        </p:txBody>
      </p:sp>
      <p:sp>
        <p:nvSpPr>
          <p:cNvPr id="84996" name="Rectangle 3"/>
          <p:cNvSpPr>
            <a:spLocks noGrp="1" noChangeArrowheads="1"/>
          </p:cNvSpPr>
          <p:nvPr>
            <p:ph type="body" idx="1"/>
          </p:nvPr>
        </p:nvSpPr>
        <p:spPr>
          <a:xfrm>
            <a:off x="304800" y="2057400"/>
            <a:ext cx="5715000" cy="4495800"/>
          </a:xfrm>
        </p:spPr>
        <p:txBody>
          <a:bodyPr/>
          <a:lstStyle/>
          <a:p>
            <a:pPr eaLnBrk="1" hangingPunct="1">
              <a:buFontTx/>
              <a:buNone/>
            </a:pPr>
            <a:r>
              <a:rPr lang="en-US" sz="2800"/>
              <a:t>(1) When location B’s errors are independent of location A’s errors.</a:t>
            </a:r>
          </a:p>
          <a:p>
            <a:pPr eaLnBrk="1" hangingPunct="1">
              <a:buFontTx/>
              <a:buNone/>
            </a:pPr>
            <a:r>
              <a:rPr lang="en-US" sz="2800"/>
              <a:t>(2) When observed CDF at A and B are very similar</a:t>
            </a:r>
          </a:p>
          <a:p>
            <a:pPr eaLnBrk="1" hangingPunct="1">
              <a:buFontTx/>
              <a:buNone/>
            </a:pPr>
            <a:r>
              <a:rPr lang="en-US" sz="2800"/>
              <a:t>(3) When forecast CDF at A and B are very similar.</a:t>
            </a:r>
          </a:p>
          <a:p>
            <a:pPr eaLnBrk="1" hangingPunct="1">
              <a:buFontTx/>
              <a:buNone/>
            </a:pPr>
            <a:r>
              <a:rPr lang="en-US" sz="2800"/>
              <a:t>(4) When corr(forecast, observed) at A and B are similar.</a:t>
            </a:r>
            <a:r>
              <a:rPr lang="en-US"/>
              <a:t> </a:t>
            </a:r>
          </a:p>
        </p:txBody>
      </p:sp>
      <p:sp>
        <p:nvSpPr>
          <p:cNvPr id="84997" name="Rectangle 4"/>
          <p:cNvSpPr>
            <a:spLocks noChangeArrowheads="1"/>
          </p:cNvSpPr>
          <p:nvPr/>
        </p:nvSpPr>
        <p:spPr bwMode="auto">
          <a:xfrm>
            <a:off x="6324600" y="3200400"/>
            <a:ext cx="2506515" cy="2308324"/>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Calibri"/>
                <a:cs typeface="Calibri"/>
              </a:rPr>
              <a:t>Judging this would be </a:t>
            </a:r>
          </a:p>
          <a:p>
            <a:r>
              <a:rPr lang="en-US" sz="1800" dirty="0">
                <a:solidFill>
                  <a:srgbClr val="FF0000"/>
                </a:solidFill>
                <a:latin typeface="Calibri"/>
                <a:cs typeface="Calibri"/>
              </a:rPr>
              <a:t>tough with ECMWF </a:t>
            </a:r>
          </a:p>
          <a:p>
            <a:r>
              <a:rPr lang="en-US" sz="1800" dirty="0">
                <a:solidFill>
                  <a:srgbClr val="FF0000"/>
                </a:solidFill>
                <a:latin typeface="Calibri"/>
                <a:cs typeface="Calibri"/>
              </a:rPr>
              <a:t>forecasts. Only </a:t>
            </a:r>
          </a:p>
          <a:p>
            <a:r>
              <a:rPr lang="en-US" sz="1800" dirty="0">
                <a:solidFill>
                  <a:srgbClr val="FF0000"/>
                </a:solidFill>
                <a:latin typeface="Calibri"/>
                <a:cs typeface="Calibri"/>
              </a:rPr>
              <a:t>14 weeks*20 years,</a:t>
            </a:r>
          </a:p>
          <a:p>
            <a:r>
              <a:rPr lang="en-US" sz="1800" dirty="0">
                <a:solidFill>
                  <a:srgbClr val="FF0000"/>
                </a:solidFill>
                <a:latin typeface="Calibri"/>
                <a:cs typeface="Calibri"/>
              </a:rPr>
              <a:t>not a large sample</a:t>
            </a:r>
          </a:p>
          <a:p>
            <a:r>
              <a:rPr lang="en-US" sz="1800" dirty="0">
                <a:solidFill>
                  <a:srgbClr val="FF0000"/>
                </a:solidFill>
                <a:latin typeface="Calibri"/>
                <a:cs typeface="Calibri"/>
              </a:rPr>
              <a:t>for non-normally </a:t>
            </a:r>
          </a:p>
          <a:p>
            <a:r>
              <a:rPr lang="en-US" sz="1800" dirty="0">
                <a:solidFill>
                  <a:srgbClr val="FF0000"/>
                </a:solidFill>
                <a:latin typeface="Calibri"/>
                <a:cs typeface="Calibri"/>
              </a:rPr>
              <a:t>distributed data.  Can</a:t>
            </a:r>
          </a:p>
          <a:p>
            <a:r>
              <a:rPr lang="en-US" sz="1800" dirty="0">
                <a:solidFill>
                  <a:srgbClr val="FF0000"/>
                </a:solidFill>
                <a:latin typeface="Calibri"/>
                <a:cs typeface="Calibri"/>
              </a:rPr>
              <a:t>be fooled by rare events.</a:t>
            </a:r>
            <a:endParaRPr lang="en-US" dirty="0">
              <a:solidFill>
                <a:srgbClr val="FF0000"/>
              </a:solidFill>
              <a:latin typeface="Calibri"/>
              <a:cs typeface="Calibri"/>
            </a:endParaRPr>
          </a:p>
        </p:txBody>
      </p:sp>
      <p:sp>
        <p:nvSpPr>
          <p:cNvPr id="84998" name="Line 5"/>
          <p:cNvSpPr>
            <a:spLocks noChangeShapeType="1"/>
          </p:cNvSpPr>
          <p:nvPr/>
        </p:nvSpPr>
        <p:spPr bwMode="auto">
          <a:xfrm flipH="1">
            <a:off x="3962400" y="4495800"/>
            <a:ext cx="2209800" cy="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Slide Number Placeholder 5"/>
          <p:cNvSpPr>
            <a:spLocks noGrp="1"/>
          </p:cNvSpPr>
          <p:nvPr>
            <p:ph type="sldNum" sz="quarter" idx="12"/>
          </p:nvPr>
        </p:nvSpPr>
        <p:spPr>
          <a:noFill/>
        </p:spPr>
        <p:txBody>
          <a:bodyPr/>
          <a:lstStyle/>
          <a:p>
            <a:fld id="{AE886EFE-EEA1-8741-B078-5475EF5F6E8A}" type="slidenum">
              <a:rPr lang="en-US" smtClean="0"/>
              <a:pPr/>
              <a:t>63</a:t>
            </a:fld>
            <a:endParaRPr lang="en-US" smtClean="0"/>
          </a:p>
        </p:txBody>
      </p:sp>
      <p:sp>
        <p:nvSpPr>
          <p:cNvPr id="86019" name="Rectangle 2"/>
          <p:cNvSpPr>
            <a:spLocks noGrp="1" noChangeArrowheads="1"/>
          </p:cNvSpPr>
          <p:nvPr>
            <p:ph type="title"/>
          </p:nvPr>
        </p:nvSpPr>
        <p:spPr>
          <a:xfrm>
            <a:off x="228600" y="381000"/>
            <a:ext cx="8686800" cy="1143000"/>
          </a:xfrm>
        </p:spPr>
        <p:txBody>
          <a:bodyPr/>
          <a:lstStyle/>
          <a:p>
            <a:pPr eaLnBrk="1" hangingPunct="1"/>
            <a:r>
              <a:rPr lang="en-US" sz="3600"/>
              <a:t>When is it proper to use training data </a:t>
            </a:r>
            <a:br>
              <a:rPr lang="en-US" sz="3600"/>
            </a:br>
            <a:r>
              <a:rPr lang="en-US" sz="3600"/>
              <a:t>at location B to supplement regression analysis at location A?</a:t>
            </a:r>
          </a:p>
        </p:txBody>
      </p:sp>
      <p:sp>
        <p:nvSpPr>
          <p:cNvPr id="86020" name="Rectangle 3"/>
          <p:cNvSpPr>
            <a:spLocks noGrp="1" noChangeArrowheads="1"/>
          </p:cNvSpPr>
          <p:nvPr>
            <p:ph type="body" idx="1"/>
          </p:nvPr>
        </p:nvSpPr>
        <p:spPr>
          <a:xfrm>
            <a:off x="304800" y="2057400"/>
            <a:ext cx="5715000" cy="4495800"/>
          </a:xfrm>
        </p:spPr>
        <p:txBody>
          <a:bodyPr/>
          <a:lstStyle/>
          <a:p>
            <a:pPr eaLnBrk="1" hangingPunct="1">
              <a:buFontTx/>
              <a:buNone/>
            </a:pPr>
            <a:r>
              <a:rPr lang="en-US" sz="2800"/>
              <a:t>(1) When location B’s errors are independent of location A’s errors.</a:t>
            </a:r>
          </a:p>
          <a:p>
            <a:pPr eaLnBrk="1" hangingPunct="1">
              <a:buFontTx/>
              <a:buNone/>
            </a:pPr>
            <a:r>
              <a:rPr lang="en-US" sz="2800"/>
              <a:t>(2) When observed CDF at A and B are very similar</a:t>
            </a:r>
          </a:p>
          <a:p>
            <a:pPr eaLnBrk="1" hangingPunct="1">
              <a:buFontTx/>
              <a:buNone/>
            </a:pPr>
            <a:r>
              <a:rPr lang="en-US" sz="2800"/>
              <a:t>(3) When forecast CDF at A and B are very similar.</a:t>
            </a:r>
          </a:p>
          <a:p>
            <a:pPr eaLnBrk="1" hangingPunct="1">
              <a:buFontTx/>
              <a:buNone/>
            </a:pPr>
            <a:r>
              <a:rPr lang="en-US" sz="2800"/>
              <a:t>(4) When corr(forecast, observed) at A and B are similar.</a:t>
            </a:r>
            <a:r>
              <a:rPr lang="en-US"/>
              <a:t> </a:t>
            </a:r>
          </a:p>
        </p:txBody>
      </p:sp>
      <p:sp>
        <p:nvSpPr>
          <p:cNvPr id="86021" name="Rectangle 4"/>
          <p:cNvSpPr>
            <a:spLocks noChangeArrowheads="1"/>
          </p:cNvSpPr>
          <p:nvPr/>
        </p:nvSpPr>
        <p:spPr bwMode="auto">
          <a:xfrm>
            <a:off x="6400800" y="4724400"/>
            <a:ext cx="2084976" cy="147732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Calibri"/>
                <a:cs typeface="Calibri"/>
              </a:rPr>
              <a:t>Tricky to compute in</a:t>
            </a:r>
          </a:p>
          <a:p>
            <a:r>
              <a:rPr lang="en-US" sz="1800" dirty="0">
                <a:solidFill>
                  <a:srgbClr val="FF0000"/>
                </a:solidFill>
                <a:latin typeface="Calibri"/>
                <a:cs typeface="Calibri"/>
              </a:rPr>
              <a:t>dry regions, where</a:t>
            </a:r>
          </a:p>
          <a:p>
            <a:r>
              <a:rPr lang="en-US" sz="1800" dirty="0">
                <a:solidFill>
                  <a:srgbClr val="FF0000"/>
                </a:solidFill>
                <a:latin typeface="Calibri"/>
                <a:cs typeface="Calibri"/>
              </a:rPr>
              <a:t>overwhelming bulk</a:t>
            </a:r>
          </a:p>
          <a:p>
            <a:r>
              <a:rPr lang="en-US" sz="1800" dirty="0">
                <a:solidFill>
                  <a:srgbClr val="FF0000"/>
                </a:solidFill>
                <a:latin typeface="Calibri"/>
                <a:cs typeface="Calibri"/>
              </a:rPr>
              <a:t>of the samples are</a:t>
            </a:r>
          </a:p>
          <a:p>
            <a:r>
              <a:rPr lang="en-US" sz="1800" dirty="0">
                <a:solidFill>
                  <a:srgbClr val="FF0000"/>
                </a:solidFill>
                <a:latin typeface="Calibri"/>
                <a:cs typeface="Calibri"/>
              </a:rPr>
              <a:t>zero’s.</a:t>
            </a:r>
            <a:endParaRPr lang="en-US" dirty="0">
              <a:solidFill>
                <a:srgbClr val="FF0000"/>
              </a:solidFill>
              <a:latin typeface="Calibri"/>
              <a:cs typeface="Calibri"/>
            </a:endParaRPr>
          </a:p>
        </p:txBody>
      </p:sp>
      <p:sp>
        <p:nvSpPr>
          <p:cNvPr id="86022" name="Line 5"/>
          <p:cNvSpPr>
            <a:spLocks noChangeShapeType="1"/>
          </p:cNvSpPr>
          <p:nvPr/>
        </p:nvSpPr>
        <p:spPr bwMode="auto">
          <a:xfrm flipH="1">
            <a:off x="4572000" y="5486400"/>
            <a:ext cx="1752600" cy="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304800"/>
            <a:ext cx="8686800" cy="1143000"/>
          </a:xfrm>
        </p:spPr>
        <p:txBody>
          <a:bodyPr/>
          <a:lstStyle/>
          <a:p>
            <a:r>
              <a:rPr lang="en-US" sz="3600" smtClean="0"/>
              <a:t>Conclusions #1: post-processing can be very beneficial if you have the following:</a:t>
            </a:r>
          </a:p>
        </p:txBody>
      </p:sp>
      <p:sp>
        <p:nvSpPr>
          <p:cNvPr id="54275" name="Content Placeholder 2"/>
          <p:cNvSpPr>
            <a:spLocks noGrp="1"/>
          </p:cNvSpPr>
          <p:nvPr>
            <p:ph idx="1"/>
          </p:nvPr>
        </p:nvSpPr>
        <p:spPr>
          <a:xfrm>
            <a:off x="685800" y="1905000"/>
            <a:ext cx="7772400" cy="4114800"/>
          </a:xfrm>
        </p:spPr>
        <p:txBody>
          <a:bodyPr/>
          <a:lstStyle/>
          <a:p>
            <a:r>
              <a:rPr lang="en-US" sz="2800" smtClean="0"/>
              <a:t>Enough training data (past forecasts with the same model as you are running operationally, plus quality obs/analyses)</a:t>
            </a:r>
          </a:p>
          <a:p>
            <a:pPr lvl="1">
              <a:spcAft>
                <a:spcPts val="1200"/>
              </a:spcAft>
            </a:pPr>
            <a:r>
              <a:rPr lang="en-US" sz="2400" smtClean="0"/>
              <a:t>more data needed for rare events, long-lead forecasts.</a:t>
            </a:r>
          </a:p>
          <a:p>
            <a:pPr>
              <a:spcAft>
                <a:spcPts val="2400"/>
              </a:spcAft>
            </a:pPr>
            <a:r>
              <a:rPr lang="en-US" sz="2800" smtClean="0"/>
              <a:t>A reasonable statistical correction method.</a:t>
            </a:r>
          </a:p>
          <a:p>
            <a:pPr>
              <a:buFontTx/>
              <a:buNone/>
            </a:pPr>
            <a:r>
              <a:rPr lang="en-US" sz="2400" smtClean="0">
                <a:solidFill>
                  <a:srgbClr val="FF0000"/>
                </a:solidFill>
              </a:rPr>
              <a:t>Poorly post-processed guidance is worse than nothing at all; misleading, another thing the forecaster must compensate for.</a:t>
            </a:r>
          </a:p>
        </p:txBody>
      </p:sp>
      <p:sp>
        <p:nvSpPr>
          <p:cNvPr id="54276" name="Slide Number Placeholder 3"/>
          <p:cNvSpPr>
            <a:spLocks noGrp="1"/>
          </p:cNvSpPr>
          <p:nvPr>
            <p:ph type="sldNum" sz="quarter" idx="12"/>
          </p:nvPr>
        </p:nvSpPr>
        <p:spPr>
          <a:noFill/>
        </p:spPr>
        <p:txBody>
          <a:bodyPr/>
          <a:lstStyle/>
          <a:p>
            <a:fld id="{E5D7C6B1-5D38-9B48-AD66-90E5B795177D}" type="slidenum">
              <a:rPr lang="en-US" smtClean="0">
                <a:latin typeface="Arial" charset="0"/>
                <a:ea typeface="ＭＳ Ｐゴシック" charset="-128"/>
                <a:cs typeface="ＭＳ Ｐゴシック" charset="-128"/>
              </a:rPr>
              <a:pPr/>
              <a:t>64</a:t>
            </a:fld>
            <a:endParaRPr lang="en-US" smtClean="0">
              <a:latin typeface="Arial" charset="0"/>
              <a:ea typeface="ＭＳ Ｐゴシック" charset="-128"/>
              <a:cs typeface="ＭＳ Ｐゴシック" charset="-128"/>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52400" y="457200"/>
            <a:ext cx="8839200" cy="1143000"/>
          </a:xfrm>
        </p:spPr>
        <p:txBody>
          <a:bodyPr/>
          <a:lstStyle/>
          <a:p>
            <a:pPr eaLnBrk="1" hangingPunct="1"/>
            <a:r>
              <a:rPr lang="en-US" sz="4000" smtClean="0"/>
              <a:t>Conclusions #2: What’s the best </a:t>
            </a:r>
            <a:br>
              <a:rPr lang="en-US" sz="4000" smtClean="0"/>
            </a:br>
            <a:r>
              <a:rPr lang="en-US" sz="4000" smtClean="0"/>
              <a:t>post-processing technique?</a:t>
            </a:r>
          </a:p>
        </p:txBody>
      </p:sp>
      <p:sp>
        <p:nvSpPr>
          <p:cNvPr id="55299" name="Rectangle 3"/>
          <p:cNvSpPr>
            <a:spLocks noGrp="1" noChangeArrowheads="1"/>
          </p:cNvSpPr>
          <p:nvPr>
            <p:ph idx="1"/>
          </p:nvPr>
        </p:nvSpPr>
        <p:spPr>
          <a:xfrm>
            <a:off x="381000" y="1905000"/>
            <a:ext cx="8229600" cy="4114800"/>
          </a:xfrm>
        </p:spPr>
        <p:txBody>
          <a:bodyPr/>
          <a:lstStyle/>
          <a:p>
            <a:pPr lvl="1" eaLnBrk="1" hangingPunct="1">
              <a:lnSpc>
                <a:spcPct val="90000"/>
              </a:lnSpc>
            </a:pPr>
            <a:r>
              <a:rPr lang="en-US" sz="2400" smtClean="0"/>
              <a:t>Enlarging training sample size has a bigger effect for many variables than changing the post-processing technique.</a:t>
            </a:r>
          </a:p>
          <a:p>
            <a:pPr lvl="1" eaLnBrk="1" hangingPunct="1">
              <a:lnSpc>
                <a:spcPct val="90000"/>
              </a:lnSpc>
            </a:pPr>
            <a:r>
              <a:rPr lang="en-US" sz="2400" smtClean="0"/>
              <a:t>Preferred techniques may vary from user to user.  Hydrologists want bias-corrected and downscaled members, others want smooth pdfs.</a:t>
            </a:r>
          </a:p>
          <a:p>
            <a:pPr lvl="1" eaLnBrk="1" hangingPunct="1">
              <a:lnSpc>
                <a:spcPct val="90000"/>
              </a:lnSpc>
            </a:pPr>
            <a:r>
              <a:rPr lang="en-US" sz="2400" smtClean="0"/>
              <a:t>If possible, KISS (Keep it simple, stupid).  Increasing focus on complicated techniques.  Often parametric distributions, linear techniques work just fine.</a:t>
            </a:r>
          </a:p>
          <a:p>
            <a:pPr lvl="1" eaLnBrk="1" hangingPunct="1">
              <a:lnSpc>
                <a:spcPct val="90000"/>
              </a:lnSpc>
            </a:pPr>
            <a:r>
              <a:rPr lang="en-US" sz="2400" smtClean="0"/>
              <a:t>We are just learning how to begin to do joint post-processing in multiple dimensions; no idea yet what’s best.</a:t>
            </a:r>
          </a:p>
        </p:txBody>
      </p:sp>
      <p:sp>
        <p:nvSpPr>
          <p:cNvPr id="55300" name="Slide Number Placeholder 5"/>
          <p:cNvSpPr>
            <a:spLocks noGrp="1"/>
          </p:cNvSpPr>
          <p:nvPr>
            <p:ph type="sldNum" sz="quarter" idx="12"/>
          </p:nvPr>
        </p:nvSpPr>
        <p:spPr>
          <a:noFill/>
        </p:spPr>
        <p:txBody>
          <a:bodyPr/>
          <a:lstStyle/>
          <a:p>
            <a:fld id="{51B57B8D-7B9C-B84F-9722-EE362D79A167}" type="slidenum">
              <a:rPr lang="en-US" smtClean="0">
                <a:latin typeface="Arial" charset="0"/>
                <a:ea typeface="ＭＳ Ｐゴシック" charset="-128"/>
                <a:cs typeface="ＭＳ Ｐゴシック" charset="-128"/>
              </a:rPr>
              <a:pPr/>
              <a:t>65</a:t>
            </a:fld>
            <a:endParaRPr lang="en-US" smtClean="0">
              <a:latin typeface="Arial" charset="0"/>
              <a:ea typeface="ＭＳ Ｐゴシック" charset="-128"/>
              <a:cs typeface="ＭＳ Ｐゴシック" charset="-128"/>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228600"/>
            <a:ext cx="9144000" cy="1143000"/>
          </a:xfrm>
        </p:spPr>
        <p:txBody>
          <a:bodyPr/>
          <a:lstStyle/>
          <a:p>
            <a:r>
              <a:rPr lang="en-US" sz="2800" b="1"/>
              <a:t>Technique for finding tornado forecast analogs</a:t>
            </a:r>
            <a:r>
              <a:rPr lang="en-US" sz="2800"/>
              <a:t> </a:t>
            </a:r>
            <a:br>
              <a:rPr lang="en-US" sz="2800"/>
            </a:br>
            <a:r>
              <a:rPr lang="en-US" sz="2400"/>
              <a:t>For a given grid point, match today’s </a:t>
            </a:r>
            <a:r>
              <a:rPr lang="en-US" sz="2400" i="1"/>
              <a:t>ensemble mean</a:t>
            </a:r>
            <a:r>
              <a:rPr lang="en-US" sz="2400"/>
              <a:t> fields </a:t>
            </a:r>
            <a:br>
              <a:rPr lang="en-US" sz="2400"/>
            </a:br>
            <a:r>
              <a:rPr lang="en-US" sz="2400"/>
              <a:t>with past forecast fields.  Find </a:t>
            </a:r>
            <a:r>
              <a:rPr lang="en-US" sz="2400" i="1"/>
              <a:t>n</a:t>
            </a:r>
            <a:r>
              <a:rPr lang="en-US" sz="2400"/>
              <a:t> closest analog dates.</a:t>
            </a:r>
            <a:endParaRPr lang="en-US" sz="3200"/>
          </a:p>
        </p:txBody>
      </p:sp>
      <p:sp>
        <p:nvSpPr>
          <p:cNvPr id="8201" name="AutoShape 9"/>
          <p:cNvSpPr>
            <a:spLocks noChangeArrowheads="1"/>
          </p:cNvSpPr>
          <p:nvPr/>
        </p:nvSpPr>
        <p:spPr bwMode="auto">
          <a:xfrm>
            <a:off x="228600" y="3657600"/>
            <a:ext cx="4572000" cy="1447800"/>
          </a:xfrm>
          <a:prstGeom prst="parallelogram">
            <a:avLst>
              <a:gd name="adj" fmla="val 95746"/>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atin typeface="ヒラギノ角ゴ Pro W3" charset="-128"/>
              </a:rPr>
              <a:t/>
            </a:r>
            <a:endParaRPr lang="en-US"/>
          </a:p>
        </p:txBody>
      </p:sp>
      <p:sp>
        <p:nvSpPr>
          <p:cNvPr id="8202" name="Rectangle 10"/>
          <p:cNvSpPr>
            <a:spLocks noChangeArrowheads="1"/>
          </p:cNvSpPr>
          <p:nvPr/>
        </p:nvSpPr>
        <p:spPr bwMode="auto">
          <a:xfrm>
            <a:off x="1524000" y="3505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03" name="Rectangle 11"/>
          <p:cNvSpPr>
            <a:spLocks noChangeArrowheads="1"/>
          </p:cNvSpPr>
          <p:nvPr/>
        </p:nvSpPr>
        <p:spPr bwMode="auto">
          <a:xfrm>
            <a:off x="2895600" y="3505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04" name="Rectangle 12"/>
          <p:cNvSpPr>
            <a:spLocks noChangeArrowheads="1"/>
          </p:cNvSpPr>
          <p:nvPr/>
        </p:nvSpPr>
        <p:spPr bwMode="auto">
          <a:xfrm>
            <a:off x="2209800" y="3505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05" name="Rectangle 13"/>
          <p:cNvSpPr>
            <a:spLocks noChangeArrowheads="1"/>
          </p:cNvSpPr>
          <p:nvPr/>
        </p:nvSpPr>
        <p:spPr bwMode="auto">
          <a:xfrm>
            <a:off x="4267200" y="3505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06" name="Rectangle 14"/>
          <p:cNvSpPr>
            <a:spLocks noChangeArrowheads="1"/>
          </p:cNvSpPr>
          <p:nvPr/>
        </p:nvSpPr>
        <p:spPr bwMode="auto">
          <a:xfrm>
            <a:off x="3581400" y="3505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19" name="Rectangle 27"/>
          <p:cNvSpPr>
            <a:spLocks noChangeArrowheads="1"/>
          </p:cNvSpPr>
          <p:nvPr/>
        </p:nvSpPr>
        <p:spPr bwMode="auto">
          <a:xfrm>
            <a:off x="1295400" y="3810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20" name="Rectangle 28"/>
          <p:cNvSpPr>
            <a:spLocks noChangeArrowheads="1"/>
          </p:cNvSpPr>
          <p:nvPr/>
        </p:nvSpPr>
        <p:spPr bwMode="auto">
          <a:xfrm>
            <a:off x="2667000" y="3810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21" name="Rectangle 29"/>
          <p:cNvSpPr>
            <a:spLocks noChangeArrowheads="1"/>
          </p:cNvSpPr>
          <p:nvPr/>
        </p:nvSpPr>
        <p:spPr bwMode="auto">
          <a:xfrm>
            <a:off x="1981200" y="3810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22" name="Rectangle 30"/>
          <p:cNvSpPr>
            <a:spLocks noChangeArrowheads="1"/>
          </p:cNvSpPr>
          <p:nvPr/>
        </p:nvSpPr>
        <p:spPr bwMode="auto">
          <a:xfrm>
            <a:off x="4038600" y="3810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23" name="Rectangle 31"/>
          <p:cNvSpPr>
            <a:spLocks noChangeArrowheads="1"/>
          </p:cNvSpPr>
          <p:nvPr/>
        </p:nvSpPr>
        <p:spPr bwMode="auto">
          <a:xfrm>
            <a:off x="3352800" y="3810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24" name="Rectangle 32"/>
          <p:cNvSpPr>
            <a:spLocks noChangeArrowheads="1"/>
          </p:cNvSpPr>
          <p:nvPr/>
        </p:nvSpPr>
        <p:spPr bwMode="auto">
          <a:xfrm>
            <a:off x="990600" y="4114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25" name="Rectangle 33"/>
          <p:cNvSpPr>
            <a:spLocks noChangeArrowheads="1"/>
          </p:cNvSpPr>
          <p:nvPr/>
        </p:nvSpPr>
        <p:spPr bwMode="auto">
          <a:xfrm>
            <a:off x="2362200" y="4114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a:t>
            </a:r>
          </a:p>
        </p:txBody>
      </p:sp>
      <p:sp>
        <p:nvSpPr>
          <p:cNvPr id="8226" name="Rectangle 34"/>
          <p:cNvSpPr>
            <a:spLocks noChangeArrowheads="1"/>
          </p:cNvSpPr>
          <p:nvPr/>
        </p:nvSpPr>
        <p:spPr bwMode="auto">
          <a:xfrm>
            <a:off x="1676400" y="4114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27" name="Rectangle 35"/>
          <p:cNvSpPr>
            <a:spLocks noChangeArrowheads="1"/>
          </p:cNvSpPr>
          <p:nvPr/>
        </p:nvSpPr>
        <p:spPr bwMode="auto">
          <a:xfrm>
            <a:off x="3733800" y="4114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28" name="Rectangle 36"/>
          <p:cNvSpPr>
            <a:spLocks noChangeArrowheads="1"/>
          </p:cNvSpPr>
          <p:nvPr/>
        </p:nvSpPr>
        <p:spPr bwMode="auto">
          <a:xfrm>
            <a:off x="3048000" y="4114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29" name="Rectangle 37"/>
          <p:cNvSpPr>
            <a:spLocks noChangeArrowheads="1"/>
          </p:cNvSpPr>
          <p:nvPr/>
        </p:nvSpPr>
        <p:spPr bwMode="auto">
          <a:xfrm>
            <a:off x="762000" y="4419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30" name="Rectangle 38"/>
          <p:cNvSpPr>
            <a:spLocks noChangeArrowheads="1"/>
          </p:cNvSpPr>
          <p:nvPr/>
        </p:nvSpPr>
        <p:spPr bwMode="auto">
          <a:xfrm>
            <a:off x="2133600" y="4419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31" name="Rectangle 39"/>
          <p:cNvSpPr>
            <a:spLocks noChangeArrowheads="1"/>
          </p:cNvSpPr>
          <p:nvPr/>
        </p:nvSpPr>
        <p:spPr bwMode="auto">
          <a:xfrm>
            <a:off x="1447800" y="4419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32" name="Rectangle 40"/>
          <p:cNvSpPr>
            <a:spLocks noChangeArrowheads="1"/>
          </p:cNvSpPr>
          <p:nvPr/>
        </p:nvSpPr>
        <p:spPr bwMode="auto">
          <a:xfrm>
            <a:off x="3505200" y="4419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33" name="Rectangle 41"/>
          <p:cNvSpPr>
            <a:spLocks noChangeArrowheads="1"/>
          </p:cNvSpPr>
          <p:nvPr/>
        </p:nvSpPr>
        <p:spPr bwMode="auto">
          <a:xfrm>
            <a:off x="2819400" y="4419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34" name="Rectangle 42"/>
          <p:cNvSpPr>
            <a:spLocks noChangeArrowheads="1"/>
          </p:cNvSpPr>
          <p:nvPr/>
        </p:nvSpPr>
        <p:spPr bwMode="auto">
          <a:xfrm>
            <a:off x="457200" y="4724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35" name="Rectangle 43"/>
          <p:cNvSpPr>
            <a:spLocks noChangeArrowheads="1"/>
          </p:cNvSpPr>
          <p:nvPr/>
        </p:nvSpPr>
        <p:spPr bwMode="auto">
          <a:xfrm>
            <a:off x="1828800" y="4724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36" name="Rectangle 44"/>
          <p:cNvSpPr>
            <a:spLocks noChangeArrowheads="1"/>
          </p:cNvSpPr>
          <p:nvPr/>
        </p:nvSpPr>
        <p:spPr bwMode="auto">
          <a:xfrm>
            <a:off x="1143000" y="4724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37" name="Rectangle 45"/>
          <p:cNvSpPr>
            <a:spLocks noChangeArrowheads="1"/>
          </p:cNvSpPr>
          <p:nvPr/>
        </p:nvSpPr>
        <p:spPr bwMode="auto">
          <a:xfrm>
            <a:off x="3200400" y="4724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38" name="Rectangle 46"/>
          <p:cNvSpPr>
            <a:spLocks noChangeArrowheads="1"/>
          </p:cNvSpPr>
          <p:nvPr/>
        </p:nvSpPr>
        <p:spPr bwMode="auto">
          <a:xfrm>
            <a:off x="2514600" y="4724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65" name="AutoShape 73"/>
          <p:cNvSpPr>
            <a:spLocks noChangeArrowheads="1"/>
          </p:cNvSpPr>
          <p:nvPr/>
        </p:nvSpPr>
        <p:spPr bwMode="auto">
          <a:xfrm>
            <a:off x="228600" y="2819400"/>
            <a:ext cx="4572000" cy="1447800"/>
          </a:xfrm>
          <a:prstGeom prst="parallelogram">
            <a:avLst>
              <a:gd name="adj" fmla="val 95746"/>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atin typeface="ヒラギノ角ゴ Pro W3" charset="-128"/>
              </a:rPr>
              <a:t/>
            </a:r>
            <a:endParaRPr lang="en-US"/>
          </a:p>
        </p:txBody>
      </p:sp>
      <p:sp>
        <p:nvSpPr>
          <p:cNvPr id="8266" name="Rectangle 74"/>
          <p:cNvSpPr>
            <a:spLocks noChangeArrowheads="1"/>
          </p:cNvSpPr>
          <p:nvPr/>
        </p:nvSpPr>
        <p:spPr bwMode="auto">
          <a:xfrm>
            <a:off x="1524000" y="2667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67" name="Rectangle 75"/>
          <p:cNvSpPr>
            <a:spLocks noChangeArrowheads="1"/>
          </p:cNvSpPr>
          <p:nvPr/>
        </p:nvSpPr>
        <p:spPr bwMode="auto">
          <a:xfrm>
            <a:off x="2895600" y="2667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68" name="Rectangle 76"/>
          <p:cNvSpPr>
            <a:spLocks noChangeArrowheads="1"/>
          </p:cNvSpPr>
          <p:nvPr/>
        </p:nvSpPr>
        <p:spPr bwMode="auto">
          <a:xfrm>
            <a:off x="2209800" y="2667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69" name="Rectangle 77"/>
          <p:cNvSpPr>
            <a:spLocks noChangeArrowheads="1"/>
          </p:cNvSpPr>
          <p:nvPr/>
        </p:nvSpPr>
        <p:spPr bwMode="auto">
          <a:xfrm>
            <a:off x="4267200" y="2667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70" name="Rectangle 78"/>
          <p:cNvSpPr>
            <a:spLocks noChangeArrowheads="1"/>
          </p:cNvSpPr>
          <p:nvPr/>
        </p:nvSpPr>
        <p:spPr bwMode="auto">
          <a:xfrm>
            <a:off x="3581400" y="2667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71" name="Rectangle 79"/>
          <p:cNvSpPr>
            <a:spLocks noChangeArrowheads="1"/>
          </p:cNvSpPr>
          <p:nvPr/>
        </p:nvSpPr>
        <p:spPr bwMode="auto">
          <a:xfrm>
            <a:off x="1295400" y="2971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72" name="Rectangle 80"/>
          <p:cNvSpPr>
            <a:spLocks noChangeArrowheads="1"/>
          </p:cNvSpPr>
          <p:nvPr/>
        </p:nvSpPr>
        <p:spPr bwMode="auto">
          <a:xfrm>
            <a:off x="2667000" y="2971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73" name="Rectangle 81"/>
          <p:cNvSpPr>
            <a:spLocks noChangeArrowheads="1"/>
          </p:cNvSpPr>
          <p:nvPr/>
        </p:nvSpPr>
        <p:spPr bwMode="auto">
          <a:xfrm>
            <a:off x="1981200" y="2971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74" name="Rectangle 82"/>
          <p:cNvSpPr>
            <a:spLocks noChangeArrowheads="1"/>
          </p:cNvSpPr>
          <p:nvPr/>
        </p:nvSpPr>
        <p:spPr bwMode="auto">
          <a:xfrm>
            <a:off x="4038600" y="2971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75" name="Rectangle 83"/>
          <p:cNvSpPr>
            <a:spLocks noChangeArrowheads="1"/>
          </p:cNvSpPr>
          <p:nvPr/>
        </p:nvSpPr>
        <p:spPr bwMode="auto">
          <a:xfrm>
            <a:off x="3352800" y="2971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76" name="Rectangle 84"/>
          <p:cNvSpPr>
            <a:spLocks noChangeArrowheads="1"/>
          </p:cNvSpPr>
          <p:nvPr/>
        </p:nvSpPr>
        <p:spPr bwMode="auto">
          <a:xfrm>
            <a:off x="990600" y="3276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77" name="Rectangle 85"/>
          <p:cNvSpPr>
            <a:spLocks noChangeArrowheads="1"/>
          </p:cNvSpPr>
          <p:nvPr/>
        </p:nvSpPr>
        <p:spPr bwMode="auto">
          <a:xfrm>
            <a:off x="2362200" y="3276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a:t>
            </a:r>
          </a:p>
        </p:txBody>
      </p:sp>
      <p:sp>
        <p:nvSpPr>
          <p:cNvPr id="8278" name="Rectangle 86"/>
          <p:cNvSpPr>
            <a:spLocks noChangeArrowheads="1"/>
          </p:cNvSpPr>
          <p:nvPr/>
        </p:nvSpPr>
        <p:spPr bwMode="auto">
          <a:xfrm>
            <a:off x="1676400" y="3276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79" name="Rectangle 87"/>
          <p:cNvSpPr>
            <a:spLocks noChangeArrowheads="1"/>
          </p:cNvSpPr>
          <p:nvPr/>
        </p:nvSpPr>
        <p:spPr bwMode="auto">
          <a:xfrm>
            <a:off x="3733800" y="3276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80" name="Rectangle 88"/>
          <p:cNvSpPr>
            <a:spLocks noChangeArrowheads="1"/>
          </p:cNvSpPr>
          <p:nvPr/>
        </p:nvSpPr>
        <p:spPr bwMode="auto">
          <a:xfrm>
            <a:off x="3048000" y="3276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81" name="Rectangle 89"/>
          <p:cNvSpPr>
            <a:spLocks noChangeArrowheads="1"/>
          </p:cNvSpPr>
          <p:nvPr/>
        </p:nvSpPr>
        <p:spPr bwMode="auto">
          <a:xfrm>
            <a:off x="762000" y="3581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82" name="Rectangle 90"/>
          <p:cNvSpPr>
            <a:spLocks noChangeArrowheads="1"/>
          </p:cNvSpPr>
          <p:nvPr/>
        </p:nvSpPr>
        <p:spPr bwMode="auto">
          <a:xfrm>
            <a:off x="2133600" y="3581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83" name="Rectangle 91"/>
          <p:cNvSpPr>
            <a:spLocks noChangeArrowheads="1"/>
          </p:cNvSpPr>
          <p:nvPr/>
        </p:nvSpPr>
        <p:spPr bwMode="auto">
          <a:xfrm>
            <a:off x="1447800" y="3581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84" name="Rectangle 92"/>
          <p:cNvSpPr>
            <a:spLocks noChangeArrowheads="1"/>
          </p:cNvSpPr>
          <p:nvPr/>
        </p:nvSpPr>
        <p:spPr bwMode="auto">
          <a:xfrm>
            <a:off x="3505200" y="3581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85" name="Rectangle 93"/>
          <p:cNvSpPr>
            <a:spLocks noChangeArrowheads="1"/>
          </p:cNvSpPr>
          <p:nvPr/>
        </p:nvSpPr>
        <p:spPr bwMode="auto">
          <a:xfrm>
            <a:off x="2819400" y="3581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86" name="Rectangle 94"/>
          <p:cNvSpPr>
            <a:spLocks noChangeArrowheads="1"/>
          </p:cNvSpPr>
          <p:nvPr/>
        </p:nvSpPr>
        <p:spPr bwMode="auto">
          <a:xfrm>
            <a:off x="457200" y="3886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87" name="Rectangle 95"/>
          <p:cNvSpPr>
            <a:spLocks noChangeArrowheads="1"/>
          </p:cNvSpPr>
          <p:nvPr/>
        </p:nvSpPr>
        <p:spPr bwMode="auto">
          <a:xfrm>
            <a:off x="1828800" y="3886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88" name="Rectangle 96"/>
          <p:cNvSpPr>
            <a:spLocks noChangeArrowheads="1"/>
          </p:cNvSpPr>
          <p:nvPr/>
        </p:nvSpPr>
        <p:spPr bwMode="auto">
          <a:xfrm>
            <a:off x="1143000" y="3886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89" name="Rectangle 97"/>
          <p:cNvSpPr>
            <a:spLocks noChangeArrowheads="1"/>
          </p:cNvSpPr>
          <p:nvPr/>
        </p:nvSpPr>
        <p:spPr bwMode="auto">
          <a:xfrm>
            <a:off x="3200400" y="3886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90" name="Rectangle 98"/>
          <p:cNvSpPr>
            <a:spLocks noChangeArrowheads="1"/>
          </p:cNvSpPr>
          <p:nvPr/>
        </p:nvSpPr>
        <p:spPr bwMode="auto">
          <a:xfrm>
            <a:off x="2514600" y="3886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91" name="AutoShape 99"/>
          <p:cNvSpPr>
            <a:spLocks noChangeArrowheads="1"/>
          </p:cNvSpPr>
          <p:nvPr/>
        </p:nvSpPr>
        <p:spPr bwMode="auto">
          <a:xfrm>
            <a:off x="228600" y="1828800"/>
            <a:ext cx="4572000" cy="1447800"/>
          </a:xfrm>
          <a:prstGeom prst="parallelogram">
            <a:avLst>
              <a:gd name="adj" fmla="val 95746"/>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atin typeface="ヒラギノ角ゴ Pro W3" charset="-128"/>
              </a:rPr>
              <a:t/>
            </a:r>
            <a:endParaRPr lang="en-US"/>
          </a:p>
        </p:txBody>
      </p:sp>
      <p:sp>
        <p:nvSpPr>
          <p:cNvPr id="8292" name="Rectangle 100"/>
          <p:cNvSpPr>
            <a:spLocks noChangeArrowheads="1"/>
          </p:cNvSpPr>
          <p:nvPr/>
        </p:nvSpPr>
        <p:spPr bwMode="auto">
          <a:xfrm>
            <a:off x="1524000" y="1676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93" name="Rectangle 101"/>
          <p:cNvSpPr>
            <a:spLocks noChangeArrowheads="1"/>
          </p:cNvSpPr>
          <p:nvPr/>
        </p:nvSpPr>
        <p:spPr bwMode="auto">
          <a:xfrm>
            <a:off x="2895600" y="1676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94" name="Rectangle 102"/>
          <p:cNvSpPr>
            <a:spLocks noChangeArrowheads="1"/>
          </p:cNvSpPr>
          <p:nvPr/>
        </p:nvSpPr>
        <p:spPr bwMode="auto">
          <a:xfrm>
            <a:off x="2209800" y="1676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95" name="Rectangle 103"/>
          <p:cNvSpPr>
            <a:spLocks noChangeArrowheads="1"/>
          </p:cNvSpPr>
          <p:nvPr/>
        </p:nvSpPr>
        <p:spPr bwMode="auto">
          <a:xfrm>
            <a:off x="4267200" y="1676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96" name="Rectangle 104"/>
          <p:cNvSpPr>
            <a:spLocks noChangeArrowheads="1"/>
          </p:cNvSpPr>
          <p:nvPr/>
        </p:nvSpPr>
        <p:spPr bwMode="auto">
          <a:xfrm>
            <a:off x="3581400" y="16764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97" name="Rectangle 105"/>
          <p:cNvSpPr>
            <a:spLocks noChangeArrowheads="1"/>
          </p:cNvSpPr>
          <p:nvPr/>
        </p:nvSpPr>
        <p:spPr bwMode="auto">
          <a:xfrm>
            <a:off x="1295400" y="1981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98" name="Rectangle 106"/>
          <p:cNvSpPr>
            <a:spLocks noChangeArrowheads="1"/>
          </p:cNvSpPr>
          <p:nvPr/>
        </p:nvSpPr>
        <p:spPr bwMode="auto">
          <a:xfrm>
            <a:off x="2667000" y="1981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299" name="Rectangle 107"/>
          <p:cNvSpPr>
            <a:spLocks noChangeArrowheads="1"/>
          </p:cNvSpPr>
          <p:nvPr/>
        </p:nvSpPr>
        <p:spPr bwMode="auto">
          <a:xfrm>
            <a:off x="1981200" y="1981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00" name="Rectangle 108"/>
          <p:cNvSpPr>
            <a:spLocks noChangeArrowheads="1"/>
          </p:cNvSpPr>
          <p:nvPr/>
        </p:nvSpPr>
        <p:spPr bwMode="auto">
          <a:xfrm>
            <a:off x="4038600" y="1981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01" name="Rectangle 109"/>
          <p:cNvSpPr>
            <a:spLocks noChangeArrowheads="1"/>
          </p:cNvSpPr>
          <p:nvPr/>
        </p:nvSpPr>
        <p:spPr bwMode="auto">
          <a:xfrm>
            <a:off x="3352800" y="19812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02" name="Rectangle 110"/>
          <p:cNvSpPr>
            <a:spLocks noChangeArrowheads="1"/>
          </p:cNvSpPr>
          <p:nvPr/>
        </p:nvSpPr>
        <p:spPr bwMode="auto">
          <a:xfrm>
            <a:off x="990600" y="2286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03" name="Rectangle 111"/>
          <p:cNvSpPr>
            <a:spLocks noChangeArrowheads="1"/>
          </p:cNvSpPr>
          <p:nvPr/>
        </p:nvSpPr>
        <p:spPr bwMode="auto">
          <a:xfrm>
            <a:off x="2362200" y="2286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a:t>
            </a:r>
          </a:p>
        </p:txBody>
      </p:sp>
      <p:sp>
        <p:nvSpPr>
          <p:cNvPr id="8304" name="Rectangle 112"/>
          <p:cNvSpPr>
            <a:spLocks noChangeArrowheads="1"/>
          </p:cNvSpPr>
          <p:nvPr/>
        </p:nvSpPr>
        <p:spPr bwMode="auto">
          <a:xfrm>
            <a:off x="1676400" y="2286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05" name="Rectangle 113"/>
          <p:cNvSpPr>
            <a:spLocks noChangeArrowheads="1"/>
          </p:cNvSpPr>
          <p:nvPr/>
        </p:nvSpPr>
        <p:spPr bwMode="auto">
          <a:xfrm>
            <a:off x="3733800" y="2286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06" name="Rectangle 114"/>
          <p:cNvSpPr>
            <a:spLocks noChangeArrowheads="1"/>
          </p:cNvSpPr>
          <p:nvPr/>
        </p:nvSpPr>
        <p:spPr bwMode="auto">
          <a:xfrm>
            <a:off x="3048000" y="22860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07" name="Rectangle 115"/>
          <p:cNvSpPr>
            <a:spLocks noChangeArrowheads="1"/>
          </p:cNvSpPr>
          <p:nvPr/>
        </p:nvSpPr>
        <p:spPr bwMode="auto">
          <a:xfrm>
            <a:off x="762000" y="2590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08" name="Rectangle 116"/>
          <p:cNvSpPr>
            <a:spLocks noChangeArrowheads="1"/>
          </p:cNvSpPr>
          <p:nvPr/>
        </p:nvSpPr>
        <p:spPr bwMode="auto">
          <a:xfrm>
            <a:off x="2133600" y="2590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09" name="Rectangle 117"/>
          <p:cNvSpPr>
            <a:spLocks noChangeArrowheads="1"/>
          </p:cNvSpPr>
          <p:nvPr/>
        </p:nvSpPr>
        <p:spPr bwMode="auto">
          <a:xfrm>
            <a:off x="1447800" y="2590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10" name="Rectangle 118"/>
          <p:cNvSpPr>
            <a:spLocks noChangeArrowheads="1"/>
          </p:cNvSpPr>
          <p:nvPr/>
        </p:nvSpPr>
        <p:spPr bwMode="auto">
          <a:xfrm>
            <a:off x="3505200" y="2590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11" name="Rectangle 119"/>
          <p:cNvSpPr>
            <a:spLocks noChangeArrowheads="1"/>
          </p:cNvSpPr>
          <p:nvPr/>
        </p:nvSpPr>
        <p:spPr bwMode="auto">
          <a:xfrm>
            <a:off x="2819400" y="25908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12" name="Rectangle 120"/>
          <p:cNvSpPr>
            <a:spLocks noChangeArrowheads="1"/>
          </p:cNvSpPr>
          <p:nvPr/>
        </p:nvSpPr>
        <p:spPr bwMode="auto">
          <a:xfrm>
            <a:off x="457200" y="2895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13" name="Rectangle 121"/>
          <p:cNvSpPr>
            <a:spLocks noChangeArrowheads="1"/>
          </p:cNvSpPr>
          <p:nvPr/>
        </p:nvSpPr>
        <p:spPr bwMode="auto">
          <a:xfrm>
            <a:off x="1828800" y="2895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14" name="Rectangle 122"/>
          <p:cNvSpPr>
            <a:spLocks noChangeArrowheads="1"/>
          </p:cNvSpPr>
          <p:nvPr/>
        </p:nvSpPr>
        <p:spPr bwMode="auto">
          <a:xfrm>
            <a:off x="1143000" y="2895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15" name="Rectangle 123"/>
          <p:cNvSpPr>
            <a:spLocks noChangeArrowheads="1"/>
          </p:cNvSpPr>
          <p:nvPr/>
        </p:nvSpPr>
        <p:spPr bwMode="auto">
          <a:xfrm>
            <a:off x="3200400" y="2895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16" name="Rectangle 124"/>
          <p:cNvSpPr>
            <a:spLocks noChangeArrowheads="1"/>
          </p:cNvSpPr>
          <p:nvPr/>
        </p:nvSpPr>
        <p:spPr bwMode="auto">
          <a:xfrm>
            <a:off x="2514600" y="2895600"/>
            <a:ext cx="290513" cy="457200"/>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a:t>
            </a:r>
          </a:p>
        </p:txBody>
      </p:sp>
      <p:sp>
        <p:nvSpPr>
          <p:cNvPr id="8317" name="Text Box 125"/>
          <p:cNvSpPr txBox="1">
            <a:spLocks noChangeArrowheads="1"/>
          </p:cNvSpPr>
          <p:nvPr/>
        </p:nvSpPr>
        <p:spPr bwMode="auto">
          <a:xfrm>
            <a:off x="4876800" y="1676400"/>
            <a:ext cx="3233738" cy="1371600"/>
          </a:xfrm>
          <a:prstGeom prst="rect">
            <a:avLst/>
          </a:prstGeom>
          <a:noFill/>
          <a:ln w="9525">
            <a:noFill/>
            <a:miter lim="800000"/>
            <a:headEnd/>
            <a:tailEnd/>
          </a:ln>
        </p:spPr>
        <p:txBody>
          <a:bodyPr wrap="none">
            <a:prstTxWarp prst="textNoShape">
              <a:avLst/>
            </a:prstTxWarp>
            <a:spAutoFit/>
          </a:bodyPr>
          <a:lstStyle/>
          <a:p>
            <a:r>
              <a:rPr lang="en-US"/>
              <a:t>Shear / 25 ms</a:t>
            </a:r>
            <a:r>
              <a:rPr lang="en-US" baseline="30000"/>
              <a:t>-1</a:t>
            </a:r>
            <a:endParaRPr lang="en-US"/>
          </a:p>
          <a:p>
            <a:r>
              <a:rPr lang="en-US" sz="1800"/>
              <a:t>(normalized so CAPE doesn’t </a:t>
            </a:r>
          </a:p>
          <a:p>
            <a:r>
              <a:rPr lang="en-US" sz="1800"/>
              <a:t>overwhelm shear)</a:t>
            </a:r>
            <a:endParaRPr lang="en-US" baseline="30000"/>
          </a:p>
          <a:p>
            <a:endParaRPr lang="en-US"/>
          </a:p>
        </p:txBody>
      </p:sp>
      <p:sp>
        <p:nvSpPr>
          <p:cNvPr id="8318" name="Text Box 126"/>
          <p:cNvSpPr txBox="1">
            <a:spLocks noChangeArrowheads="1"/>
          </p:cNvSpPr>
          <p:nvPr/>
        </p:nvSpPr>
        <p:spPr bwMode="auto">
          <a:xfrm>
            <a:off x="4876800" y="2667000"/>
            <a:ext cx="2770188" cy="457200"/>
          </a:xfrm>
          <a:prstGeom prst="rect">
            <a:avLst/>
          </a:prstGeom>
          <a:noFill/>
          <a:ln w="9525">
            <a:noFill/>
            <a:miter lim="800000"/>
            <a:headEnd/>
            <a:tailEnd/>
          </a:ln>
        </p:spPr>
        <p:txBody>
          <a:bodyPr wrap="none">
            <a:prstTxWarp prst="textNoShape">
              <a:avLst/>
            </a:prstTxWarp>
            <a:spAutoFit/>
          </a:bodyPr>
          <a:lstStyle/>
          <a:p>
            <a:r>
              <a:rPr lang="en-US"/>
              <a:t>CAPE / 3000 J kg</a:t>
            </a:r>
            <a:r>
              <a:rPr lang="en-US" baseline="30000"/>
              <a:t>-1</a:t>
            </a:r>
            <a:endParaRPr lang="en-US"/>
          </a:p>
        </p:txBody>
      </p:sp>
      <p:sp>
        <p:nvSpPr>
          <p:cNvPr id="8319" name="Text Box 127"/>
          <p:cNvSpPr txBox="1">
            <a:spLocks noChangeArrowheads="1"/>
          </p:cNvSpPr>
          <p:nvPr/>
        </p:nvSpPr>
        <p:spPr bwMode="auto">
          <a:xfrm>
            <a:off x="4953000" y="3429000"/>
            <a:ext cx="2295525" cy="457200"/>
          </a:xfrm>
          <a:prstGeom prst="rect">
            <a:avLst/>
          </a:prstGeom>
          <a:noFill/>
          <a:ln w="9525">
            <a:noFill/>
            <a:miter lim="800000"/>
            <a:headEnd/>
            <a:tailEnd/>
          </a:ln>
        </p:spPr>
        <p:txBody>
          <a:bodyPr wrap="none">
            <a:prstTxWarp prst="textNoShape">
              <a:avLst/>
            </a:prstTxWarp>
            <a:spAutoFit/>
          </a:bodyPr>
          <a:lstStyle/>
          <a:p>
            <a:r>
              <a:rPr lang="en-US"/>
              <a:t>CIN / 500 J kg</a:t>
            </a:r>
            <a:r>
              <a:rPr lang="en-US" baseline="30000"/>
              <a:t>-1</a:t>
            </a:r>
            <a:endParaRPr lang="en-US"/>
          </a:p>
        </p:txBody>
      </p:sp>
      <p:sp>
        <p:nvSpPr>
          <p:cNvPr id="8320" name="Text Box 128"/>
          <p:cNvSpPr txBox="1">
            <a:spLocks noChangeArrowheads="1"/>
          </p:cNvSpPr>
          <p:nvPr/>
        </p:nvSpPr>
        <p:spPr bwMode="auto">
          <a:xfrm>
            <a:off x="4495800" y="4419600"/>
            <a:ext cx="4108450" cy="1311275"/>
          </a:xfrm>
          <a:prstGeom prst="rect">
            <a:avLst/>
          </a:prstGeom>
          <a:noFill/>
          <a:ln w="9525">
            <a:noFill/>
            <a:miter lim="800000"/>
            <a:headEnd/>
            <a:tailEnd/>
          </a:ln>
        </p:spPr>
        <p:txBody>
          <a:bodyPr wrap="none">
            <a:prstTxWarp prst="textNoShape">
              <a:avLst/>
            </a:prstTxWarp>
            <a:spAutoFit/>
          </a:bodyPr>
          <a:lstStyle/>
          <a:p>
            <a:r>
              <a:rPr lang="en-US" sz="2000">
                <a:solidFill>
                  <a:srgbClr val="0000FF"/>
                </a:solidFill>
              </a:rPr>
              <a:t>blue</a:t>
            </a:r>
            <a:r>
              <a:rPr lang="en-US" sz="2000"/>
              <a:t> dot: point to find analogs for</a:t>
            </a:r>
          </a:p>
          <a:p>
            <a:r>
              <a:rPr lang="en-US" sz="2000">
                <a:solidFill>
                  <a:srgbClr val="FF00FF"/>
                </a:solidFill>
              </a:rPr>
              <a:t>pink</a:t>
            </a:r>
            <a:r>
              <a:rPr lang="en-US" sz="2000"/>
              <a:t> dots: points to match up</a:t>
            </a:r>
          </a:p>
          <a:p>
            <a:r>
              <a:rPr lang="en-US" sz="2000"/>
              <a:t>    current forecasts with old ones.</a:t>
            </a:r>
          </a:p>
          <a:p>
            <a:r>
              <a:rPr lang="en-US" sz="2000" i="1"/>
              <a:t>Note</a:t>
            </a:r>
            <a:r>
              <a:rPr lang="en-US" sz="2000"/>
              <a:t>: can vary weights horizontally</a:t>
            </a:r>
            <a:endParaRPr lang="en-US"/>
          </a:p>
        </p:txBody>
      </p:sp>
      <p:sp>
        <p:nvSpPr>
          <p:cNvPr id="8321" name="Line 129"/>
          <p:cNvSpPr>
            <a:spLocks noChangeShapeType="1"/>
          </p:cNvSpPr>
          <p:nvPr/>
        </p:nvSpPr>
        <p:spPr bwMode="auto">
          <a:xfrm flipH="1">
            <a:off x="4572000" y="1981200"/>
            <a:ext cx="304800" cy="152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8323" name="Line 131"/>
          <p:cNvSpPr>
            <a:spLocks noChangeShapeType="1"/>
          </p:cNvSpPr>
          <p:nvPr/>
        </p:nvSpPr>
        <p:spPr bwMode="auto">
          <a:xfrm flipH="1">
            <a:off x="4572000" y="2971800"/>
            <a:ext cx="304800" cy="152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8324" name="Line 132"/>
          <p:cNvSpPr>
            <a:spLocks noChangeShapeType="1"/>
          </p:cNvSpPr>
          <p:nvPr/>
        </p:nvSpPr>
        <p:spPr bwMode="auto">
          <a:xfrm flipH="1">
            <a:off x="4648200" y="3733800"/>
            <a:ext cx="304800" cy="152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8325" name="Text Box 133"/>
          <p:cNvSpPr txBox="1">
            <a:spLocks noChangeArrowheads="1"/>
          </p:cNvSpPr>
          <p:nvPr/>
        </p:nvSpPr>
        <p:spPr bwMode="auto">
          <a:xfrm>
            <a:off x="228600" y="5305425"/>
            <a:ext cx="5945188" cy="1552575"/>
          </a:xfrm>
          <a:prstGeom prst="rect">
            <a:avLst/>
          </a:prstGeom>
          <a:noFill/>
          <a:ln w="9525">
            <a:noFill/>
            <a:miter lim="800000"/>
            <a:headEnd/>
            <a:tailEnd/>
          </a:ln>
        </p:spPr>
        <p:txBody>
          <a:bodyPr wrap="none">
            <a:prstTxWarp prst="textNoShape">
              <a:avLst/>
            </a:prstTxWarp>
            <a:spAutoFit/>
          </a:bodyPr>
          <a:lstStyle/>
          <a:p>
            <a:pPr marL="457200" indent="-457200"/>
            <a:r>
              <a:rPr lang="en-US"/>
              <a:t>Result:</a:t>
            </a:r>
          </a:p>
          <a:p>
            <a:pPr marL="457200" indent="-457200">
              <a:buFont typeface="Arial" charset="0"/>
              <a:buAutoNum type="arabicParenR"/>
            </a:pPr>
            <a:r>
              <a:rPr lang="en-US"/>
              <a:t>Dates of </a:t>
            </a:r>
            <a:r>
              <a:rPr lang="en-US" i="1"/>
              <a:t>n</a:t>
            </a:r>
            <a:r>
              <a:rPr lang="en-US"/>
              <a:t> analogs</a:t>
            </a:r>
          </a:p>
          <a:p>
            <a:pPr marL="457200" indent="-457200">
              <a:buFont typeface="Arial" charset="0"/>
              <a:buAutoNum type="arabicParenR"/>
            </a:pPr>
            <a:r>
              <a:rPr lang="en-US"/>
              <a:t>Numerical quantification of how</a:t>
            </a:r>
          </a:p>
          <a:p>
            <a:pPr marL="457200" indent="-457200">
              <a:buFont typeface="Arial" charset="0"/>
              <a:buNone/>
            </a:pPr>
            <a:r>
              <a:rPr lang="en-US"/>
              <a:t>	good the pattern match is for each of </a:t>
            </a:r>
            <a:r>
              <a:rPr lang="en-US" i="1"/>
              <a:t>n</a:t>
            </a:r>
            <a:r>
              <a:rPr lang="en-US"/>
              <a: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 y="304800"/>
            <a:ext cx="8763000" cy="1143000"/>
          </a:xfrm>
        </p:spPr>
        <p:txBody>
          <a:bodyPr/>
          <a:lstStyle/>
          <a:p>
            <a:r>
              <a:rPr lang="en-US" sz="3300"/>
              <a:t>Finding analogs, cont’d: horizontal weighting</a:t>
            </a:r>
            <a:r>
              <a:rPr lang="en-US"/>
              <a:t/>
            </a:r>
            <a:br>
              <a:rPr lang="en-US"/>
            </a:br>
            <a:r>
              <a:rPr lang="en-US" sz="2300"/>
              <a:t>5x5 arrays of shear, CAPE, CIN weighted by distance from center grid point; controlled by e-folding distance</a:t>
            </a:r>
            <a:endParaRPr lang="en-US"/>
          </a:p>
        </p:txBody>
      </p:sp>
      <p:sp>
        <p:nvSpPr>
          <p:cNvPr id="9219" name="Rectangle 3"/>
          <p:cNvSpPr>
            <a:spLocks noGrp="1" noChangeArrowheads="1"/>
          </p:cNvSpPr>
          <p:nvPr>
            <p:ph type="body" idx="1"/>
          </p:nvPr>
        </p:nvSpPr>
        <p:spPr>
          <a:xfrm>
            <a:off x="838200" y="1905000"/>
            <a:ext cx="4953000" cy="4648200"/>
          </a:xfrm>
        </p:spPr>
        <p:txBody>
          <a:bodyPr/>
          <a:lstStyle/>
          <a:p>
            <a:pPr>
              <a:lnSpc>
                <a:spcPct val="90000"/>
              </a:lnSpc>
            </a:pPr>
            <a:r>
              <a:rPr lang="en-US" sz="2000"/>
              <a:t>E-folding of 7.5 grid points</a:t>
            </a:r>
            <a:endParaRPr lang="en-US" sz="2800"/>
          </a:p>
          <a:p>
            <a:pPr>
              <a:lnSpc>
                <a:spcPct val="90000"/>
              </a:lnSpc>
              <a:buFontTx/>
              <a:buNone/>
            </a:pPr>
            <a:r>
              <a:rPr lang="en-US" sz="1200"/>
              <a:t>	0.867 0.915 0.931 0.915 0.867</a:t>
            </a:r>
          </a:p>
          <a:p>
            <a:pPr>
              <a:lnSpc>
                <a:spcPct val="90000"/>
              </a:lnSpc>
              <a:buFontTx/>
              <a:buNone/>
            </a:pPr>
            <a:r>
              <a:rPr lang="en-US" sz="1200"/>
              <a:t>	0.915 0.965 0.982 0.965 0.915</a:t>
            </a:r>
          </a:p>
          <a:p>
            <a:pPr>
              <a:lnSpc>
                <a:spcPct val="90000"/>
              </a:lnSpc>
              <a:buFontTx/>
              <a:buNone/>
            </a:pPr>
            <a:r>
              <a:rPr lang="en-US" sz="1200"/>
              <a:t>	0.931 0.982 </a:t>
            </a:r>
            <a:r>
              <a:rPr lang="en-US" sz="1200">
                <a:solidFill>
                  <a:srgbClr val="FF0000"/>
                </a:solidFill>
              </a:rPr>
              <a:t>1.000</a:t>
            </a:r>
            <a:r>
              <a:rPr lang="en-US" sz="1200"/>
              <a:t> 0.982 0.931</a:t>
            </a:r>
          </a:p>
          <a:p>
            <a:pPr>
              <a:lnSpc>
                <a:spcPct val="90000"/>
              </a:lnSpc>
              <a:buFontTx/>
              <a:buNone/>
            </a:pPr>
            <a:r>
              <a:rPr lang="en-US" sz="1200"/>
              <a:t>	0.915 0.965 0.982 0.965 0.915</a:t>
            </a:r>
          </a:p>
          <a:p>
            <a:pPr>
              <a:lnSpc>
                <a:spcPct val="90000"/>
              </a:lnSpc>
              <a:buFontTx/>
              <a:buNone/>
            </a:pPr>
            <a:r>
              <a:rPr lang="en-US" sz="1200"/>
              <a:t>	0.867 0.915 0.931 0.915 0.867</a:t>
            </a:r>
          </a:p>
          <a:p>
            <a:pPr>
              <a:lnSpc>
                <a:spcPct val="90000"/>
              </a:lnSpc>
              <a:buFontTx/>
              <a:buNone/>
            </a:pPr>
            <a:endParaRPr lang="en-US" sz="1200"/>
          </a:p>
          <a:p>
            <a:pPr>
              <a:lnSpc>
                <a:spcPct val="90000"/>
              </a:lnSpc>
            </a:pPr>
            <a:r>
              <a:rPr lang="en-US" sz="2000"/>
              <a:t>E-folding of 4.5 grid points</a:t>
            </a:r>
          </a:p>
          <a:p>
            <a:pPr>
              <a:lnSpc>
                <a:spcPct val="90000"/>
              </a:lnSpc>
              <a:buFontTx/>
              <a:buNone/>
            </a:pPr>
            <a:r>
              <a:rPr lang="en-US" sz="1200"/>
              <a:t>	0.674 0.781 0.821 0.781 0.674</a:t>
            </a:r>
          </a:p>
          <a:p>
            <a:pPr>
              <a:lnSpc>
                <a:spcPct val="90000"/>
              </a:lnSpc>
              <a:buFontTx/>
              <a:buNone/>
            </a:pPr>
            <a:r>
              <a:rPr lang="en-US" sz="1200"/>
              <a:t>	0.781 0.906 0.952 0.906 0.781</a:t>
            </a:r>
          </a:p>
          <a:p>
            <a:pPr>
              <a:lnSpc>
                <a:spcPct val="90000"/>
              </a:lnSpc>
              <a:buFontTx/>
              <a:buNone/>
            </a:pPr>
            <a:r>
              <a:rPr lang="en-US" sz="1200"/>
              <a:t>	0.821 0.952 </a:t>
            </a:r>
            <a:r>
              <a:rPr lang="en-US" sz="1200">
                <a:solidFill>
                  <a:srgbClr val="FF0000"/>
                </a:solidFill>
              </a:rPr>
              <a:t>1.000</a:t>
            </a:r>
            <a:r>
              <a:rPr lang="en-US" sz="1200"/>
              <a:t> 0.952 0.821</a:t>
            </a:r>
          </a:p>
          <a:p>
            <a:pPr>
              <a:lnSpc>
                <a:spcPct val="90000"/>
              </a:lnSpc>
              <a:buFontTx/>
              <a:buNone/>
            </a:pPr>
            <a:r>
              <a:rPr lang="en-US" sz="1200"/>
              <a:t>	0.781 0.906 0.952 0.906 0.781</a:t>
            </a:r>
          </a:p>
          <a:p>
            <a:pPr>
              <a:lnSpc>
                <a:spcPct val="90000"/>
              </a:lnSpc>
              <a:buFontTx/>
              <a:buNone/>
            </a:pPr>
            <a:r>
              <a:rPr lang="en-US" sz="1200"/>
              <a:t>	0.674 0.781 0.821 0.781 0.674</a:t>
            </a:r>
          </a:p>
          <a:p>
            <a:pPr>
              <a:lnSpc>
                <a:spcPct val="90000"/>
              </a:lnSpc>
              <a:buFontTx/>
              <a:buNone/>
            </a:pPr>
            <a:endParaRPr lang="en-US" sz="1200"/>
          </a:p>
          <a:p>
            <a:pPr>
              <a:lnSpc>
                <a:spcPct val="90000"/>
              </a:lnSpc>
            </a:pPr>
            <a:r>
              <a:rPr lang="en-US" sz="2000"/>
              <a:t>E-folding of 1.5 grid points</a:t>
            </a:r>
          </a:p>
          <a:p>
            <a:pPr>
              <a:lnSpc>
                <a:spcPct val="90000"/>
              </a:lnSpc>
              <a:buFontTx/>
              <a:buNone/>
            </a:pPr>
            <a:r>
              <a:rPr lang="en-US" sz="1200"/>
              <a:t>	0.029 0.108 0.169 0.108 0.029</a:t>
            </a:r>
          </a:p>
          <a:p>
            <a:pPr>
              <a:lnSpc>
                <a:spcPct val="90000"/>
              </a:lnSpc>
              <a:buFontTx/>
              <a:buNone/>
            </a:pPr>
            <a:r>
              <a:rPr lang="en-US" sz="1200"/>
              <a:t>	0.108 0.411 0.641 0.411 0.108</a:t>
            </a:r>
          </a:p>
          <a:p>
            <a:pPr>
              <a:lnSpc>
                <a:spcPct val="90000"/>
              </a:lnSpc>
              <a:buFontTx/>
              <a:buNone/>
            </a:pPr>
            <a:r>
              <a:rPr lang="en-US" sz="1200"/>
              <a:t>	0.169 0.641 </a:t>
            </a:r>
            <a:r>
              <a:rPr lang="en-US" sz="1200">
                <a:solidFill>
                  <a:srgbClr val="FF0000"/>
                </a:solidFill>
              </a:rPr>
              <a:t>1.000</a:t>
            </a:r>
            <a:r>
              <a:rPr lang="en-US" sz="1200"/>
              <a:t> 0.641 0.169</a:t>
            </a:r>
          </a:p>
          <a:p>
            <a:pPr>
              <a:lnSpc>
                <a:spcPct val="90000"/>
              </a:lnSpc>
              <a:buFontTx/>
              <a:buNone/>
            </a:pPr>
            <a:r>
              <a:rPr lang="en-US" sz="1200"/>
              <a:t>	0.108 0.411 0.641 0.411 0.108</a:t>
            </a:r>
          </a:p>
          <a:p>
            <a:pPr>
              <a:lnSpc>
                <a:spcPct val="90000"/>
              </a:lnSpc>
              <a:buFontTx/>
              <a:buNone/>
            </a:pPr>
            <a:r>
              <a:rPr lang="en-US" sz="1200"/>
              <a:t>	0.029 0.108 0.169 0.108 0.029</a:t>
            </a:r>
            <a:endParaRPr lang="en-US" sz="2000"/>
          </a:p>
        </p:txBody>
      </p:sp>
      <p:sp>
        <p:nvSpPr>
          <p:cNvPr id="9220" name="Text Box 4"/>
          <p:cNvSpPr txBox="1">
            <a:spLocks noChangeArrowheads="1"/>
          </p:cNvSpPr>
          <p:nvPr/>
        </p:nvSpPr>
        <p:spPr bwMode="auto">
          <a:xfrm>
            <a:off x="5029200" y="4191000"/>
            <a:ext cx="3759200" cy="2282825"/>
          </a:xfrm>
          <a:prstGeom prst="rect">
            <a:avLst/>
          </a:prstGeom>
          <a:noFill/>
          <a:ln w="9525">
            <a:noFill/>
            <a:miter lim="800000"/>
            <a:headEnd/>
            <a:tailEnd/>
          </a:ln>
        </p:spPr>
        <p:txBody>
          <a:bodyPr wrap="none">
            <a:prstTxWarp prst="textNoShape">
              <a:avLst/>
            </a:prstTxWarp>
            <a:spAutoFit/>
          </a:bodyPr>
          <a:lstStyle/>
          <a:p>
            <a:r>
              <a:rPr lang="en-US"/>
              <a:t>(Comparing skill using </a:t>
            </a:r>
          </a:p>
          <a:p>
            <a:r>
              <a:rPr lang="en-US"/>
              <a:t>many e-folding distances</a:t>
            </a:r>
          </a:p>
          <a:p>
            <a:r>
              <a:rPr lang="en-US"/>
              <a:t>this will indicate if the local</a:t>
            </a:r>
          </a:p>
          <a:p>
            <a:r>
              <a:rPr lang="en-US"/>
              <a:t>information is of primary</a:t>
            </a:r>
          </a:p>
          <a:p>
            <a:r>
              <a:rPr lang="en-US"/>
              <a:t>importance, or the </a:t>
            </a:r>
          </a:p>
          <a:p>
            <a:r>
              <a:rPr lang="en-US"/>
              <a:t>larger-scale pattern.)</a:t>
            </a:r>
          </a:p>
        </p:txBody>
      </p:sp>
      <p:pic>
        <p:nvPicPr>
          <p:cNvPr id="9221" name="Picture 5" descr="search"/>
          <p:cNvPicPr>
            <a:picLocks noChangeAspect="1" noChangeArrowheads="1"/>
          </p:cNvPicPr>
          <p:nvPr/>
        </p:nvPicPr>
        <p:blipFill>
          <a:blip r:embed="rId3"/>
          <a:srcRect/>
          <a:stretch>
            <a:fillRect/>
          </a:stretch>
        </p:blipFill>
        <p:spPr bwMode="auto">
          <a:xfrm>
            <a:off x="5486400" y="1752600"/>
            <a:ext cx="2362200" cy="23622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p:txBody>
          <a:bodyPr/>
          <a:lstStyle/>
          <a:p>
            <a:r>
              <a:rPr lang="en-US"/>
              <a:t>Making probabilistic forecasts from analogs</a:t>
            </a:r>
          </a:p>
        </p:txBody>
      </p:sp>
      <p:sp>
        <p:nvSpPr>
          <p:cNvPr id="54275" name="Rectangle 1027"/>
          <p:cNvSpPr>
            <a:spLocks noGrp="1" noChangeArrowheads="1"/>
          </p:cNvSpPr>
          <p:nvPr>
            <p:ph type="body" idx="1"/>
          </p:nvPr>
        </p:nvSpPr>
        <p:spPr/>
        <p:txBody>
          <a:bodyPr/>
          <a:lstStyle/>
          <a:p>
            <a:r>
              <a:rPr lang="en-US" sz="2800" b="1"/>
              <a:t>Method 1</a:t>
            </a:r>
            <a:r>
              <a:rPr lang="en-US" sz="2800"/>
              <a:t>:  Use raw relative frequency of observed tornado occurrence in </a:t>
            </a:r>
            <a:r>
              <a:rPr lang="en-US" sz="2800" i="1"/>
              <a:t>n</a:t>
            </a:r>
            <a:r>
              <a:rPr lang="en-US" sz="2800"/>
              <a:t> analogs</a:t>
            </a:r>
          </a:p>
          <a:p>
            <a:endParaRPr lang="en-US" sz="2800"/>
          </a:p>
          <a:p>
            <a:endParaRPr lang="en-US" sz="2800"/>
          </a:p>
          <a:p>
            <a:endParaRPr lang="en-US" sz="2800"/>
          </a:p>
          <a:p>
            <a:r>
              <a:rPr lang="en-US" sz="2800" b="1"/>
              <a:t>Method 2</a:t>
            </a:r>
            <a:r>
              <a:rPr lang="en-US" sz="2800"/>
              <a:t>:  Use </a:t>
            </a:r>
            <a:r>
              <a:rPr lang="en-US" sz="2800" i="1"/>
              <a:t>weighted</a:t>
            </a:r>
            <a:r>
              <a:rPr lang="en-US" sz="2800"/>
              <a:t> relative frequency of observed tornado occurrence in </a:t>
            </a:r>
            <a:r>
              <a:rPr lang="en-US" sz="2800" i="1"/>
              <a:t>n</a:t>
            </a:r>
            <a:r>
              <a:rPr lang="en-US" sz="2800"/>
              <a:t> analogs</a:t>
            </a:r>
          </a:p>
        </p:txBody>
      </p:sp>
      <p:pic>
        <p:nvPicPr>
          <p:cNvPr id="54276" name="Picture 1028" descr="tornado1"/>
          <p:cNvPicPr>
            <a:picLocks noChangeAspect="1" noChangeArrowheads="1"/>
          </p:cNvPicPr>
          <p:nvPr/>
        </p:nvPicPr>
        <p:blipFill>
          <a:blip r:embed="rId2"/>
          <a:srcRect/>
          <a:stretch>
            <a:fillRect/>
          </a:stretch>
        </p:blipFill>
        <p:spPr bwMode="auto">
          <a:xfrm>
            <a:off x="2743200" y="3200400"/>
            <a:ext cx="2197100" cy="787400"/>
          </a:xfrm>
          <a:prstGeom prst="rect">
            <a:avLst/>
          </a:prstGeom>
          <a:noFill/>
        </p:spPr>
      </p:pic>
      <p:pic>
        <p:nvPicPr>
          <p:cNvPr id="54277" name="Picture 1029" descr="tornado2"/>
          <p:cNvPicPr>
            <a:picLocks noChangeAspect="1" noChangeArrowheads="1"/>
          </p:cNvPicPr>
          <p:nvPr/>
        </p:nvPicPr>
        <p:blipFill>
          <a:blip r:embed="rId3"/>
          <a:srcRect/>
          <a:stretch>
            <a:fillRect/>
          </a:stretch>
        </p:blipFill>
        <p:spPr bwMode="auto">
          <a:xfrm>
            <a:off x="2743200" y="5638800"/>
            <a:ext cx="2616200" cy="787400"/>
          </a:xfrm>
          <a:prstGeom prst="rect">
            <a:avLst/>
          </a:prstGeom>
          <a:noFill/>
        </p:spPr>
      </p:pic>
      <p:sp>
        <p:nvSpPr>
          <p:cNvPr id="54278" name="Rectangle 1030"/>
          <p:cNvSpPr>
            <a:spLocks noChangeArrowheads="1"/>
          </p:cNvSpPr>
          <p:nvPr/>
        </p:nvSpPr>
        <p:spPr bwMode="auto">
          <a:xfrm>
            <a:off x="5486400" y="3236913"/>
            <a:ext cx="3070225" cy="733425"/>
          </a:xfrm>
          <a:prstGeom prst="rect">
            <a:avLst/>
          </a:prstGeom>
          <a:noFill/>
          <a:ln w="9525">
            <a:noFill/>
            <a:miter lim="800000"/>
            <a:headEnd/>
            <a:tailEnd/>
          </a:ln>
        </p:spPr>
        <p:txBody>
          <a:bodyPr wrap="none">
            <a:prstTxWarp prst="textNoShape">
              <a:avLst/>
            </a:prstTxWarp>
            <a:spAutoFit/>
          </a:bodyPr>
          <a:lstStyle/>
          <a:p>
            <a:r>
              <a:rPr lang="en-US" sz="2100" i="1"/>
              <a:t>T</a:t>
            </a:r>
            <a:r>
              <a:rPr lang="en-US" sz="2100" i="1" baseline="-25000"/>
              <a:t>i</a:t>
            </a:r>
            <a:r>
              <a:rPr lang="en-US" sz="2100"/>
              <a:t> = 1 if F2+ occurred,</a:t>
            </a:r>
          </a:p>
          <a:p>
            <a:r>
              <a:rPr lang="en-US" sz="2100" i="1"/>
              <a:t>T</a:t>
            </a:r>
            <a:r>
              <a:rPr lang="en-US" sz="2100" i="1" baseline="-25000"/>
              <a:t>i</a:t>
            </a:r>
            <a:r>
              <a:rPr lang="en-US" sz="2100"/>
              <a:t> = 0 if no F2+ occurred</a:t>
            </a: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8" name="Picture 4" descr="andover_ver"/>
          <p:cNvPicPr>
            <a:picLocks noChangeAspect="1" noChangeArrowheads="1"/>
          </p:cNvPicPr>
          <p:nvPr/>
        </p:nvPicPr>
        <p:blipFill>
          <a:blip r:embed="rId3"/>
          <a:srcRect/>
          <a:stretch>
            <a:fillRect/>
          </a:stretch>
        </p:blipFill>
        <p:spPr bwMode="auto">
          <a:xfrm>
            <a:off x="228600" y="152400"/>
            <a:ext cx="3814763" cy="6477000"/>
          </a:xfrm>
          <a:prstGeom prst="rect">
            <a:avLst/>
          </a:prstGeom>
          <a:noFill/>
        </p:spPr>
      </p:pic>
      <p:sp>
        <p:nvSpPr>
          <p:cNvPr id="11269" name="Text Box 5"/>
          <p:cNvSpPr txBox="1">
            <a:spLocks noChangeArrowheads="1"/>
          </p:cNvSpPr>
          <p:nvPr/>
        </p:nvSpPr>
        <p:spPr bwMode="auto">
          <a:xfrm>
            <a:off x="4114800" y="533400"/>
            <a:ext cx="2690813" cy="1552575"/>
          </a:xfrm>
          <a:prstGeom prst="rect">
            <a:avLst/>
          </a:prstGeom>
          <a:noFill/>
          <a:ln w="9525">
            <a:noFill/>
            <a:miter lim="800000"/>
            <a:headEnd/>
            <a:tailEnd/>
          </a:ln>
        </p:spPr>
        <p:txBody>
          <a:bodyPr wrap="none">
            <a:prstTxWarp prst="textNoShape">
              <a:avLst/>
            </a:prstTxWarp>
            <a:spAutoFit/>
          </a:bodyPr>
          <a:lstStyle/>
          <a:p>
            <a:r>
              <a:rPr lang="en-US"/>
              <a:t>Observed </a:t>
            </a:r>
          </a:p>
          <a:p>
            <a:r>
              <a:rPr lang="en-US"/>
              <a:t>shear and LI</a:t>
            </a:r>
          </a:p>
          <a:p>
            <a:r>
              <a:rPr lang="en-US"/>
              <a:t>from NCEP-NCAR</a:t>
            </a:r>
          </a:p>
          <a:p>
            <a:r>
              <a:rPr lang="en-US"/>
              <a:t>reanalysis</a:t>
            </a:r>
          </a:p>
        </p:txBody>
      </p:sp>
      <p:sp>
        <p:nvSpPr>
          <p:cNvPr id="11270" name="Text Box 6"/>
          <p:cNvSpPr txBox="1">
            <a:spLocks noChangeArrowheads="1"/>
          </p:cNvSpPr>
          <p:nvPr/>
        </p:nvSpPr>
        <p:spPr bwMode="auto">
          <a:xfrm>
            <a:off x="4267200" y="4648200"/>
            <a:ext cx="4029075" cy="1917700"/>
          </a:xfrm>
          <a:prstGeom prst="rect">
            <a:avLst/>
          </a:prstGeom>
          <a:noFill/>
          <a:ln w="9525">
            <a:noFill/>
            <a:miter lim="800000"/>
            <a:headEnd/>
            <a:tailEnd/>
          </a:ln>
        </p:spPr>
        <p:txBody>
          <a:bodyPr wrap="none">
            <a:prstTxWarp prst="textNoShape">
              <a:avLst/>
            </a:prstTxWarp>
            <a:spAutoFit/>
          </a:bodyPr>
          <a:lstStyle/>
          <a:p>
            <a:r>
              <a:rPr lang="en-US"/>
              <a:t>Nowcast tornado</a:t>
            </a:r>
          </a:p>
          <a:p>
            <a:r>
              <a:rPr lang="en-US"/>
              <a:t>probabilities based</a:t>
            </a:r>
          </a:p>
          <a:p>
            <a:r>
              <a:rPr lang="en-US"/>
              <a:t>on analyzed shear, LI</a:t>
            </a:r>
          </a:p>
          <a:p>
            <a:r>
              <a:rPr lang="en-US"/>
              <a:t>(see upcoming BAMS article</a:t>
            </a:r>
          </a:p>
          <a:p>
            <a:r>
              <a:rPr lang="en-US"/>
              <a:t>on May ‘03 outbreak)</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 name="Straight Connector 5"/>
          <p:cNvCxnSpPr/>
          <p:nvPr/>
        </p:nvCxnSpPr>
        <p:spPr bwMode="auto">
          <a:xfrm rot="5400000">
            <a:off x="-1751806" y="3505200"/>
            <a:ext cx="5028406" cy="7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rot="5400000">
            <a:off x="-151606"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rot="5400000">
            <a:off x="-685006"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rot="5400000">
            <a:off x="-1218406"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5400000">
            <a:off x="3817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rot="5400000">
            <a:off x="9151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rot="5400000">
            <a:off x="14485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rot="5400000">
            <a:off x="19819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5400000">
            <a:off x="25153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rot="5400000">
            <a:off x="3048794" y="3504406"/>
            <a:ext cx="50292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rot="10800000">
            <a:off x="762000" y="9906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10800000">
            <a:off x="762000" y="19050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10800000">
            <a:off x="762000" y="23622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rot="10800000">
            <a:off x="762000" y="14478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rot="10800000">
            <a:off x="762000" y="28194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rot="10800000">
            <a:off x="762000" y="41910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0800000">
            <a:off x="762000" y="37338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rot="10800000">
            <a:off x="762000" y="46482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rot="10800000">
            <a:off x="762000" y="32766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rot="10800000">
            <a:off x="762000" y="55626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rot="10800000">
            <a:off x="762000" y="60198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rot="10800000">
            <a:off x="762000" y="5105400"/>
            <a:ext cx="4800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2" name="Group 50"/>
          <p:cNvGrpSpPr/>
          <p:nvPr/>
        </p:nvGrpSpPr>
        <p:grpSpPr>
          <a:xfrm>
            <a:off x="1981200" y="2590800"/>
            <a:ext cx="418071" cy="417071"/>
            <a:chOff x="8116329" y="2286000"/>
            <a:chExt cx="875271" cy="798071"/>
          </a:xfrm>
        </p:grpSpPr>
        <p:sp>
          <p:nvSpPr>
            <p:cNvPr id="49" name="Freeform 48"/>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0" name="Freeform 49"/>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3" name="Group 51"/>
          <p:cNvGrpSpPr/>
          <p:nvPr/>
        </p:nvGrpSpPr>
        <p:grpSpPr>
          <a:xfrm>
            <a:off x="2590800" y="1752600"/>
            <a:ext cx="418071" cy="417071"/>
            <a:chOff x="8116329" y="2286000"/>
            <a:chExt cx="875271" cy="798071"/>
          </a:xfrm>
        </p:grpSpPr>
        <p:sp>
          <p:nvSpPr>
            <p:cNvPr id="53" name="Freeform 52"/>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4" name="Freeform 53"/>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5" name="Group 54"/>
          <p:cNvGrpSpPr/>
          <p:nvPr/>
        </p:nvGrpSpPr>
        <p:grpSpPr>
          <a:xfrm>
            <a:off x="1295400" y="3581400"/>
            <a:ext cx="418071" cy="417071"/>
            <a:chOff x="8116329" y="2286000"/>
            <a:chExt cx="875271" cy="798071"/>
          </a:xfrm>
        </p:grpSpPr>
        <p:sp>
          <p:nvSpPr>
            <p:cNvPr id="56" name="Freeform 55"/>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Freeform 56"/>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16" name="Group 57"/>
          <p:cNvGrpSpPr/>
          <p:nvPr/>
        </p:nvGrpSpPr>
        <p:grpSpPr>
          <a:xfrm>
            <a:off x="2819400" y="2895600"/>
            <a:ext cx="418071" cy="417071"/>
            <a:chOff x="8116329" y="2286000"/>
            <a:chExt cx="875271" cy="798071"/>
          </a:xfrm>
        </p:grpSpPr>
        <p:sp>
          <p:nvSpPr>
            <p:cNvPr id="59" name="Freeform 58"/>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0" name="Freeform 59"/>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26" name="Group 60"/>
          <p:cNvGrpSpPr/>
          <p:nvPr/>
        </p:nvGrpSpPr>
        <p:grpSpPr>
          <a:xfrm>
            <a:off x="2133600" y="3429000"/>
            <a:ext cx="418071" cy="417071"/>
            <a:chOff x="8116329" y="2286000"/>
            <a:chExt cx="875271" cy="798071"/>
          </a:xfrm>
        </p:grpSpPr>
        <p:sp>
          <p:nvSpPr>
            <p:cNvPr id="62" name="Freeform 61"/>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3" name="Freeform 62"/>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27" name="Group 63"/>
          <p:cNvGrpSpPr/>
          <p:nvPr/>
        </p:nvGrpSpPr>
        <p:grpSpPr>
          <a:xfrm>
            <a:off x="1219200" y="1295400"/>
            <a:ext cx="418071" cy="417071"/>
            <a:chOff x="8116329" y="2286000"/>
            <a:chExt cx="875271" cy="798071"/>
          </a:xfrm>
        </p:grpSpPr>
        <p:sp>
          <p:nvSpPr>
            <p:cNvPr id="65" name="Freeform 64"/>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6" name="Freeform 65"/>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28" name="Group 66"/>
          <p:cNvGrpSpPr/>
          <p:nvPr/>
        </p:nvGrpSpPr>
        <p:grpSpPr>
          <a:xfrm>
            <a:off x="3657600" y="2667000"/>
            <a:ext cx="418071" cy="417071"/>
            <a:chOff x="8116329" y="2286000"/>
            <a:chExt cx="875271" cy="798071"/>
          </a:xfrm>
        </p:grpSpPr>
        <p:sp>
          <p:nvSpPr>
            <p:cNvPr id="68" name="Freeform 67"/>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9" name="Freeform 68"/>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29" name="Group 69"/>
          <p:cNvGrpSpPr/>
          <p:nvPr/>
        </p:nvGrpSpPr>
        <p:grpSpPr>
          <a:xfrm>
            <a:off x="3429000" y="3352800"/>
            <a:ext cx="418071" cy="417071"/>
            <a:chOff x="8116329" y="2286000"/>
            <a:chExt cx="875271" cy="798071"/>
          </a:xfrm>
        </p:grpSpPr>
        <p:sp>
          <p:nvSpPr>
            <p:cNvPr id="71" name="Freeform 70"/>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2" name="Freeform 71"/>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30" name="Group 72"/>
          <p:cNvGrpSpPr/>
          <p:nvPr/>
        </p:nvGrpSpPr>
        <p:grpSpPr>
          <a:xfrm>
            <a:off x="2438400" y="4343400"/>
            <a:ext cx="418071" cy="417071"/>
            <a:chOff x="8116329" y="2286000"/>
            <a:chExt cx="875271" cy="798071"/>
          </a:xfrm>
        </p:grpSpPr>
        <p:sp>
          <p:nvSpPr>
            <p:cNvPr id="74" name="Freeform 73"/>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5" name="Freeform 74"/>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31" name="Group 75"/>
          <p:cNvGrpSpPr/>
          <p:nvPr/>
        </p:nvGrpSpPr>
        <p:grpSpPr>
          <a:xfrm>
            <a:off x="1981200" y="3962400"/>
            <a:ext cx="418071" cy="417071"/>
            <a:chOff x="8116329" y="2286000"/>
            <a:chExt cx="875271" cy="798071"/>
          </a:xfrm>
        </p:grpSpPr>
        <p:sp>
          <p:nvSpPr>
            <p:cNvPr id="77" name="Freeform 76"/>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8" name="Freeform 77"/>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32" name="Group 78"/>
          <p:cNvGrpSpPr/>
          <p:nvPr/>
        </p:nvGrpSpPr>
        <p:grpSpPr>
          <a:xfrm>
            <a:off x="3048000" y="2362200"/>
            <a:ext cx="418071" cy="417071"/>
            <a:chOff x="8116329" y="2286000"/>
            <a:chExt cx="875271" cy="798071"/>
          </a:xfrm>
        </p:grpSpPr>
        <p:sp>
          <p:nvSpPr>
            <p:cNvPr id="80" name="Freeform 79"/>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1" name="Freeform 80"/>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33" name="Group 81"/>
          <p:cNvGrpSpPr/>
          <p:nvPr/>
        </p:nvGrpSpPr>
        <p:grpSpPr>
          <a:xfrm>
            <a:off x="4267200" y="3962400"/>
            <a:ext cx="418071" cy="417071"/>
            <a:chOff x="8116329" y="2286000"/>
            <a:chExt cx="875271" cy="798071"/>
          </a:xfrm>
        </p:grpSpPr>
        <p:sp>
          <p:nvSpPr>
            <p:cNvPr id="83" name="Freeform 82"/>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4" name="Freeform 83"/>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34" name="Group 84"/>
          <p:cNvGrpSpPr/>
          <p:nvPr/>
        </p:nvGrpSpPr>
        <p:grpSpPr>
          <a:xfrm>
            <a:off x="4648200" y="4876800"/>
            <a:ext cx="418071" cy="417071"/>
            <a:chOff x="8116329" y="2286000"/>
            <a:chExt cx="875271" cy="798071"/>
          </a:xfrm>
        </p:grpSpPr>
        <p:sp>
          <p:nvSpPr>
            <p:cNvPr id="86" name="Freeform 85"/>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7" name="Freeform 86"/>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38" name="Group 87"/>
          <p:cNvGrpSpPr/>
          <p:nvPr/>
        </p:nvGrpSpPr>
        <p:grpSpPr>
          <a:xfrm>
            <a:off x="5029200" y="3657600"/>
            <a:ext cx="418071" cy="417071"/>
            <a:chOff x="8116329" y="2286000"/>
            <a:chExt cx="875271" cy="798071"/>
          </a:xfrm>
        </p:grpSpPr>
        <p:sp>
          <p:nvSpPr>
            <p:cNvPr id="89" name="Freeform 88"/>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0" name="Freeform 89"/>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39" name="Group 90"/>
          <p:cNvGrpSpPr/>
          <p:nvPr/>
        </p:nvGrpSpPr>
        <p:grpSpPr>
          <a:xfrm>
            <a:off x="4876800" y="1371600"/>
            <a:ext cx="418071" cy="417071"/>
            <a:chOff x="8116329" y="2286000"/>
            <a:chExt cx="875271" cy="798071"/>
          </a:xfrm>
        </p:grpSpPr>
        <p:sp>
          <p:nvSpPr>
            <p:cNvPr id="92" name="Freeform 91"/>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3" name="Freeform 92"/>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40" name="Group 93"/>
          <p:cNvGrpSpPr/>
          <p:nvPr/>
        </p:nvGrpSpPr>
        <p:grpSpPr>
          <a:xfrm>
            <a:off x="3581400" y="2133600"/>
            <a:ext cx="418071" cy="417071"/>
            <a:chOff x="8116329" y="2286000"/>
            <a:chExt cx="875271" cy="798071"/>
          </a:xfrm>
        </p:grpSpPr>
        <p:sp>
          <p:nvSpPr>
            <p:cNvPr id="95" name="Freeform 94"/>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6" name="Freeform 95"/>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41" name="Group 96"/>
          <p:cNvGrpSpPr/>
          <p:nvPr/>
        </p:nvGrpSpPr>
        <p:grpSpPr>
          <a:xfrm>
            <a:off x="4572000" y="2362200"/>
            <a:ext cx="418071" cy="417071"/>
            <a:chOff x="8116329" y="2286000"/>
            <a:chExt cx="875271" cy="798071"/>
          </a:xfrm>
        </p:grpSpPr>
        <p:sp>
          <p:nvSpPr>
            <p:cNvPr id="98" name="Freeform 97"/>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9" name="Freeform 98"/>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42" name="Group 99"/>
          <p:cNvGrpSpPr/>
          <p:nvPr/>
        </p:nvGrpSpPr>
        <p:grpSpPr>
          <a:xfrm>
            <a:off x="2743200" y="4953000"/>
            <a:ext cx="418071" cy="417071"/>
            <a:chOff x="8116329" y="2286000"/>
            <a:chExt cx="875271" cy="798071"/>
          </a:xfrm>
        </p:grpSpPr>
        <p:sp>
          <p:nvSpPr>
            <p:cNvPr id="101" name="Freeform 100"/>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2" name="Freeform 101"/>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43" name="Group 102"/>
          <p:cNvGrpSpPr/>
          <p:nvPr/>
        </p:nvGrpSpPr>
        <p:grpSpPr>
          <a:xfrm>
            <a:off x="3276600" y="5410200"/>
            <a:ext cx="418071" cy="417071"/>
            <a:chOff x="8116329" y="2286000"/>
            <a:chExt cx="875271" cy="798071"/>
          </a:xfrm>
        </p:grpSpPr>
        <p:sp>
          <p:nvSpPr>
            <p:cNvPr id="104" name="Freeform 103"/>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5" name="Freeform 104"/>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44" name="Group 105"/>
          <p:cNvGrpSpPr/>
          <p:nvPr/>
        </p:nvGrpSpPr>
        <p:grpSpPr>
          <a:xfrm>
            <a:off x="3657600" y="4572000"/>
            <a:ext cx="418071" cy="417071"/>
            <a:chOff x="8116329" y="2286000"/>
            <a:chExt cx="875271" cy="798071"/>
          </a:xfrm>
        </p:grpSpPr>
        <p:sp>
          <p:nvSpPr>
            <p:cNvPr id="107" name="Freeform 106"/>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8" name="Freeform 107"/>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45" name="Group 108"/>
          <p:cNvGrpSpPr/>
          <p:nvPr/>
        </p:nvGrpSpPr>
        <p:grpSpPr>
          <a:xfrm>
            <a:off x="1828800" y="5029200"/>
            <a:ext cx="418071" cy="417071"/>
            <a:chOff x="8116329" y="2286000"/>
            <a:chExt cx="875271" cy="798071"/>
          </a:xfrm>
        </p:grpSpPr>
        <p:sp>
          <p:nvSpPr>
            <p:cNvPr id="110" name="Freeform 109"/>
            <p:cNvSpPr/>
            <p:nvPr/>
          </p:nvSpPr>
          <p:spPr bwMode="auto">
            <a:xfrm>
              <a:off x="8116329" y="2286000"/>
              <a:ext cx="875271" cy="798071"/>
            </a:xfrm>
            <a:custGeom>
              <a:avLst/>
              <a:gdLst>
                <a:gd name="connsiteX0" fmla="*/ 639758 w 767091"/>
                <a:gd name="connsiteY0" fmla="*/ 8052 h 600041"/>
                <a:gd name="connsiteX1" fmla="*/ 420140 w 767091"/>
                <a:gd name="connsiteY1" fmla="*/ 27149 h 600041"/>
                <a:gd name="connsiteX2" fmla="*/ 296008 w 767091"/>
                <a:gd name="connsiteY2" fmla="*/ 46245 h 600041"/>
                <a:gd name="connsiteX3" fmla="*/ 210070 w 767091"/>
                <a:gd name="connsiteY3" fmla="*/ 74890 h 600041"/>
                <a:gd name="connsiteX4" fmla="*/ 181424 w 767091"/>
                <a:gd name="connsiteY4" fmla="*/ 84438 h 600041"/>
                <a:gd name="connsiteX5" fmla="*/ 124133 w 767091"/>
                <a:gd name="connsiteY5" fmla="*/ 113082 h 600041"/>
                <a:gd name="connsiteX6" fmla="*/ 105035 w 767091"/>
                <a:gd name="connsiteY6" fmla="*/ 132179 h 600041"/>
                <a:gd name="connsiteX7" fmla="*/ 76389 w 767091"/>
                <a:gd name="connsiteY7" fmla="*/ 141727 h 600041"/>
                <a:gd name="connsiteX8" fmla="*/ 66841 w 767091"/>
                <a:gd name="connsiteY8" fmla="*/ 179920 h 600041"/>
                <a:gd name="connsiteX9" fmla="*/ 47744 w 767091"/>
                <a:gd name="connsiteY9" fmla="*/ 208565 h 600041"/>
                <a:gd name="connsiteX10" fmla="*/ 19098 w 767091"/>
                <a:gd name="connsiteY10" fmla="*/ 256306 h 600041"/>
                <a:gd name="connsiteX11" fmla="*/ 0 w 767091"/>
                <a:gd name="connsiteY11" fmla="*/ 323143 h 600041"/>
                <a:gd name="connsiteX12" fmla="*/ 19098 w 767091"/>
                <a:gd name="connsiteY12" fmla="*/ 428173 h 600041"/>
                <a:gd name="connsiteX13" fmla="*/ 38195 w 767091"/>
                <a:gd name="connsiteY13" fmla="*/ 447270 h 600041"/>
                <a:gd name="connsiteX14" fmla="*/ 47744 w 767091"/>
                <a:gd name="connsiteY14" fmla="*/ 475914 h 600041"/>
                <a:gd name="connsiteX15" fmla="*/ 95487 w 767091"/>
                <a:gd name="connsiteY15" fmla="*/ 504559 h 600041"/>
                <a:gd name="connsiteX16" fmla="*/ 124133 w 767091"/>
                <a:gd name="connsiteY16" fmla="*/ 523655 h 600041"/>
                <a:gd name="connsiteX17" fmla="*/ 181424 w 767091"/>
                <a:gd name="connsiteY17" fmla="*/ 561848 h 600041"/>
                <a:gd name="connsiteX18" fmla="*/ 200522 w 767091"/>
                <a:gd name="connsiteY18" fmla="*/ 580945 h 600041"/>
                <a:gd name="connsiteX19" fmla="*/ 229167 w 767091"/>
                <a:gd name="connsiteY19" fmla="*/ 600041 h 600041"/>
                <a:gd name="connsiteX20" fmla="*/ 353300 w 767091"/>
                <a:gd name="connsiteY20" fmla="*/ 590493 h 600041"/>
                <a:gd name="connsiteX21" fmla="*/ 420140 w 767091"/>
                <a:gd name="connsiteY21" fmla="*/ 571396 h 600041"/>
                <a:gd name="connsiteX22" fmla="*/ 439237 w 767091"/>
                <a:gd name="connsiteY22" fmla="*/ 542752 h 600041"/>
                <a:gd name="connsiteX23" fmla="*/ 391494 w 767091"/>
                <a:gd name="connsiteY23" fmla="*/ 495011 h 600041"/>
                <a:gd name="connsiteX24" fmla="*/ 362848 w 767091"/>
                <a:gd name="connsiteY24" fmla="*/ 485463 h 600041"/>
                <a:gd name="connsiteX25" fmla="*/ 353300 w 767091"/>
                <a:gd name="connsiteY25" fmla="*/ 428173 h 600041"/>
                <a:gd name="connsiteX26" fmla="*/ 381945 w 767091"/>
                <a:gd name="connsiteY26" fmla="*/ 418625 h 600041"/>
                <a:gd name="connsiteX27" fmla="*/ 391494 w 767091"/>
                <a:gd name="connsiteY27" fmla="*/ 389980 h 600041"/>
                <a:gd name="connsiteX28" fmla="*/ 420140 w 767091"/>
                <a:gd name="connsiteY28" fmla="*/ 380432 h 600041"/>
                <a:gd name="connsiteX29" fmla="*/ 448786 w 767091"/>
                <a:gd name="connsiteY29" fmla="*/ 361336 h 600041"/>
                <a:gd name="connsiteX30" fmla="*/ 572918 w 767091"/>
                <a:gd name="connsiteY30" fmla="*/ 370884 h 600041"/>
                <a:gd name="connsiteX31" fmla="*/ 620661 w 767091"/>
                <a:gd name="connsiteY31" fmla="*/ 399529 h 600041"/>
                <a:gd name="connsiteX32" fmla="*/ 658855 w 767091"/>
                <a:gd name="connsiteY32" fmla="*/ 409077 h 600041"/>
                <a:gd name="connsiteX33" fmla="*/ 687501 w 767091"/>
                <a:gd name="connsiteY33" fmla="*/ 418625 h 600041"/>
                <a:gd name="connsiteX34" fmla="*/ 706599 w 767091"/>
                <a:gd name="connsiteY34" fmla="*/ 437721 h 600041"/>
                <a:gd name="connsiteX35" fmla="*/ 735244 w 767091"/>
                <a:gd name="connsiteY35" fmla="*/ 380432 h 600041"/>
                <a:gd name="connsiteX36" fmla="*/ 754342 w 767091"/>
                <a:gd name="connsiteY36" fmla="*/ 361336 h 600041"/>
                <a:gd name="connsiteX37" fmla="*/ 744793 w 767091"/>
                <a:gd name="connsiteY37" fmla="*/ 227661 h 600041"/>
                <a:gd name="connsiteX38" fmla="*/ 735244 w 767091"/>
                <a:gd name="connsiteY38" fmla="*/ 199016 h 600041"/>
                <a:gd name="connsiteX39" fmla="*/ 668404 w 767091"/>
                <a:gd name="connsiteY39" fmla="*/ 189468 h 600041"/>
                <a:gd name="connsiteX40" fmla="*/ 697050 w 767091"/>
                <a:gd name="connsiteY40" fmla="*/ 132179 h 600041"/>
                <a:gd name="connsiteX41" fmla="*/ 754342 w 767091"/>
                <a:gd name="connsiteY41" fmla="*/ 113082 h 600041"/>
                <a:gd name="connsiteX42" fmla="*/ 763890 w 767091"/>
                <a:gd name="connsiteY42" fmla="*/ 84438 h 600041"/>
                <a:gd name="connsiteX43" fmla="*/ 754342 w 767091"/>
                <a:gd name="connsiteY43" fmla="*/ 27149 h 600041"/>
                <a:gd name="connsiteX44" fmla="*/ 639758 w 767091"/>
                <a:gd name="connsiteY44" fmla="*/ 8052 h 60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7091" h="600041">
                  <a:moveTo>
                    <a:pt x="639758" y="8052"/>
                  </a:moveTo>
                  <a:cubicBezTo>
                    <a:pt x="584058" y="8052"/>
                    <a:pt x="545849" y="7809"/>
                    <a:pt x="420140" y="27149"/>
                  </a:cubicBezTo>
                  <a:cubicBezTo>
                    <a:pt x="404390" y="29572"/>
                    <a:pt x="315063" y="41482"/>
                    <a:pt x="296008" y="46245"/>
                  </a:cubicBezTo>
                  <a:cubicBezTo>
                    <a:pt x="295974" y="46253"/>
                    <a:pt x="224409" y="70110"/>
                    <a:pt x="210070" y="74890"/>
                  </a:cubicBezTo>
                  <a:cubicBezTo>
                    <a:pt x="200521" y="78073"/>
                    <a:pt x="189799" y="78855"/>
                    <a:pt x="181424" y="84438"/>
                  </a:cubicBezTo>
                  <a:cubicBezTo>
                    <a:pt x="144403" y="109117"/>
                    <a:pt x="163665" y="99905"/>
                    <a:pt x="124133" y="113082"/>
                  </a:cubicBezTo>
                  <a:cubicBezTo>
                    <a:pt x="117767" y="119448"/>
                    <a:pt x="112755" y="127547"/>
                    <a:pt x="105035" y="132179"/>
                  </a:cubicBezTo>
                  <a:cubicBezTo>
                    <a:pt x="96404" y="137357"/>
                    <a:pt x="82677" y="133868"/>
                    <a:pt x="76389" y="141727"/>
                  </a:cubicBezTo>
                  <a:cubicBezTo>
                    <a:pt x="68191" y="151974"/>
                    <a:pt x="72010" y="167858"/>
                    <a:pt x="66841" y="179920"/>
                  </a:cubicBezTo>
                  <a:cubicBezTo>
                    <a:pt x="62320" y="190468"/>
                    <a:pt x="52876" y="198301"/>
                    <a:pt x="47744" y="208565"/>
                  </a:cubicBezTo>
                  <a:cubicBezTo>
                    <a:pt x="22953" y="258144"/>
                    <a:pt x="56398" y="219006"/>
                    <a:pt x="19098" y="256306"/>
                  </a:cubicBezTo>
                  <a:cubicBezTo>
                    <a:pt x="14595" y="269815"/>
                    <a:pt x="0" y="311153"/>
                    <a:pt x="0" y="323143"/>
                  </a:cubicBezTo>
                  <a:cubicBezTo>
                    <a:pt x="0" y="331484"/>
                    <a:pt x="5669" y="405792"/>
                    <a:pt x="19098" y="428173"/>
                  </a:cubicBezTo>
                  <a:cubicBezTo>
                    <a:pt x="23730" y="435892"/>
                    <a:pt x="31829" y="440904"/>
                    <a:pt x="38195" y="447270"/>
                  </a:cubicBezTo>
                  <a:cubicBezTo>
                    <a:pt x="41378" y="456818"/>
                    <a:pt x="42566" y="467284"/>
                    <a:pt x="47744" y="475914"/>
                  </a:cubicBezTo>
                  <a:cubicBezTo>
                    <a:pt x="63731" y="502558"/>
                    <a:pt x="69735" y="491684"/>
                    <a:pt x="95487" y="504559"/>
                  </a:cubicBezTo>
                  <a:cubicBezTo>
                    <a:pt x="105751" y="509691"/>
                    <a:pt x="114584" y="517290"/>
                    <a:pt x="124133" y="523655"/>
                  </a:cubicBezTo>
                  <a:cubicBezTo>
                    <a:pt x="161293" y="579394"/>
                    <a:pt x="119765" y="531020"/>
                    <a:pt x="181424" y="561848"/>
                  </a:cubicBezTo>
                  <a:cubicBezTo>
                    <a:pt x="189476" y="565874"/>
                    <a:pt x="193492" y="575321"/>
                    <a:pt x="200522" y="580945"/>
                  </a:cubicBezTo>
                  <a:cubicBezTo>
                    <a:pt x="209483" y="588114"/>
                    <a:pt x="219619" y="593676"/>
                    <a:pt x="229167" y="600041"/>
                  </a:cubicBezTo>
                  <a:cubicBezTo>
                    <a:pt x="270545" y="596858"/>
                    <a:pt x="312084" y="595342"/>
                    <a:pt x="353300" y="590493"/>
                  </a:cubicBezTo>
                  <a:cubicBezTo>
                    <a:pt x="371833" y="588313"/>
                    <a:pt x="401613" y="577572"/>
                    <a:pt x="420140" y="571396"/>
                  </a:cubicBezTo>
                  <a:cubicBezTo>
                    <a:pt x="426506" y="561848"/>
                    <a:pt x="437614" y="554112"/>
                    <a:pt x="439237" y="542752"/>
                  </a:cubicBezTo>
                  <a:cubicBezTo>
                    <a:pt x="445977" y="495572"/>
                    <a:pt x="422947" y="503997"/>
                    <a:pt x="391494" y="495011"/>
                  </a:cubicBezTo>
                  <a:cubicBezTo>
                    <a:pt x="381816" y="492246"/>
                    <a:pt x="372397" y="488646"/>
                    <a:pt x="362848" y="485463"/>
                  </a:cubicBezTo>
                  <a:cubicBezTo>
                    <a:pt x="350187" y="466472"/>
                    <a:pt x="329580" y="451892"/>
                    <a:pt x="353300" y="428173"/>
                  </a:cubicBezTo>
                  <a:cubicBezTo>
                    <a:pt x="360417" y="421056"/>
                    <a:pt x="372397" y="421808"/>
                    <a:pt x="381945" y="418625"/>
                  </a:cubicBezTo>
                  <a:cubicBezTo>
                    <a:pt x="385128" y="409077"/>
                    <a:pt x="384377" y="397097"/>
                    <a:pt x="391494" y="389980"/>
                  </a:cubicBezTo>
                  <a:cubicBezTo>
                    <a:pt x="398611" y="382863"/>
                    <a:pt x="411137" y="384933"/>
                    <a:pt x="420140" y="380432"/>
                  </a:cubicBezTo>
                  <a:cubicBezTo>
                    <a:pt x="430404" y="375300"/>
                    <a:pt x="439237" y="367701"/>
                    <a:pt x="448786" y="361336"/>
                  </a:cubicBezTo>
                  <a:cubicBezTo>
                    <a:pt x="490163" y="364519"/>
                    <a:pt x="531739" y="365737"/>
                    <a:pt x="572918" y="370884"/>
                  </a:cubicBezTo>
                  <a:cubicBezTo>
                    <a:pt x="628526" y="377834"/>
                    <a:pt x="577971" y="378184"/>
                    <a:pt x="620661" y="399529"/>
                  </a:cubicBezTo>
                  <a:cubicBezTo>
                    <a:pt x="632399" y="405398"/>
                    <a:pt x="646237" y="405472"/>
                    <a:pt x="658855" y="409077"/>
                  </a:cubicBezTo>
                  <a:cubicBezTo>
                    <a:pt x="668533" y="411842"/>
                    <a:pt x="677952" y="415442"/>
                    <a:pt x="687501" y="418625"/>
                  </a:cubicBezTo>
                  <a:cubicBezTo>
                    <a:pt x="693867" y="424990"/>
                    <a:pt x="697865" y="439904"/>
                    <a:pt x="706599" y="437721"/>
                  </a:cubicBezTo>
                  <a:cubicBezTo>
                    <a:pt x="723645" y="433460"/>
                    <a:pt x="728763" y="391233"/>
                    <a:pt x="735244" y="380432"/>
                  </a:cubicBezTo>
                  <a:cubicBezTo>
                    <a:pt x="739876" y="372713"/>
                    <a:pt x="747976" y="367701"/>
                    <a:pt x="754342" y="361336"/>
                  </a:cubicBezTo>
                  <a:cubicBezTo>
                    <a:pt x="751159" y="316778"/>
                    <a:pt x="750013" y="272027"/>
                    <a:pt x="744793" y="227661"/>
                  </a:cubicBezTo>
                  <a:cubicBezTo>
                    <a:pt x="743617" y="217665"/>
                    <a:pt x="744246" y="203517"/>
                    <a:pt x="735244" y="199016"/>
                  </a:cubicBezTo>
                  <a:cubicBezTo>
                    <a:pt x="715114" y="188951"/>
                    <a:pt x="690684" y="192651"/>
                    <a:pt x="668404" y="189468"/>
                  </a:cubicBezTo>
                  <a:cubicBezTo>
                    <a:pt x="673607" y="173860"/>
                    <a:pt x="681463" y="141921"/>
                    <a:pt x="697050" y="132179"/>
                  </a:cubicBezTo>
                  <a:cubicBezTo>
                    <a:pt x="714121" y="121510"/>
                    <a:pt x="754342" y="113082"/>
                    <a:pt x="754342" y="113082"/>
                  </a:cubicBezTo>
                  <a:cubicBezTo>
                    <a:pt x="757525" y="103534"/>
                    <a:pt x="763890" y="94502"/>
                    <a:pt x="763890" y="84438"/>
                  </a:cubicBezTo>
                  <a:cubicBezTo>
                    <a:pt x="763890" y="65078"/>
                    <a:pt x="767091" y="41718"/>
                    <a:pt x="754342" y="27149"/>
                  </a:cubicBezTo>
                  <a:cubicBezTo>
                    <a:pt x="730586" y="0"/>
                    <a:pt x="695458" y="8052"/>
                    <a:pt x="639758" y="8052"/>
                  </a:cubicBezTo>
                  <a:close/>
                </a:path>
              </a:pathLst>
            </a:cu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1" name="Freeform 110"/>
            <p:cNvSpPr/>
            <p:nvPr/>
          </p:nvSpPr>
          <p:spPr bwMode="auto">
            <a:xfrm>
              <a:off x="8192718" y="2492082"/>
              <a:ext cx="415747" cy="509238"/>
            </a:xfrm>
            <a:custGeom>
              <a:avLst/>
              <a:gdLst>
                <a:gd name="connsiteX0" fmla="*/ 381945 w 415747"/>
                <a:gd name="connsiteY0" fmla="*/ 200513 h 509238"/>
                <a:gd name="connsiteX1" fmla="*/ 410591 w 415747"/>
                <a:gd name="connsiteY1" fmla="*/ 181416 h 509238"/>
                <a:gd name="connsiteX2" fmla="*/ 401043 w 415747"/>
                <a:gd name="connsiteY2" fmla="*/ 95482 h 509238"/>
                <a:gd name="connsiteX3" fmla="*/ 334202 w 415747"/>
                <a:gd name="connsiteY3" fmla="*/ 38193 h 509238"/>
                <a:gd name="connsiteX4" fmla="*/ 324654 w 415747"/>
                <a:gd name="connsiteY4" fmla="*/ 9548 h 509238"/>
                <a:gd name="connsiteX5" fmla="*/ 296008 w 415747"/>
                <a:gd name="connsiteY5" fmla="*/ 0 h 509238"/>
                <a:gd name="connsiteX6" fmla="*/ 171876 w 415747"/>
                <a:gd name="connsiteY6" fmla="*/ 9548 h 509238"/>
                <a:gd name="connsiteX7" fmla="*/ 133681 w 415747"/>
                <a:gd name="connsiteY7" fmla="*/ 47741 h 509238"/>
                <a:gd name="connsiteX8" fmla="*/ 85938 w 415747"/>
                <a:gd name="connsiteY8" fmla="*/ 85934 h 509238"/>
                <a:gd name="connsiteX9" fmla="*/ 76389 w 415747"/>
                <a:gd name="connsiteY9" fmla="*/ 114579 h 509238"/>
                <a:gd name="connsiteX10" fmla="*/ 38195 w 415747"/>
                <a:gd name="connsiteY10" fmla="*/ 162320 h 509238"/>
                <a:gd name="connsiteX11" fmla="*/ 9549 w 415747"/>
                <a:gd name="connsiteY11" fmla="*/ 210061 h 509238"/>
                <a:gd name="connsiteX12" fmla="*/ 0 w 415747"/>
                <a:gd name="connsiteY12" fmla="*/ 238705 h 509238"/>
                <a:gd name="connsiteX13" fmla="*/ 19098 w 415747"/>
                <a:gd name="connsiteY13" fmla="*/ 353284 h 509238"/>
                <a:gd name="connsiteX14" fmla="*/ 38195 w 415747"/>
                <a:gd name="connsiteY14" fmla="*/ 381928 h 509238"/>
                <a:gd name="connsiteX15" fmla="*/ 57292 w 415747"/>
                <a:gd name="connsiteY15" fmla="*/ 429669 h 509238"/>
                <a:gd name="connsiteX16" fmla="*/ 66841 w 415747"/>
                <a:gd name="connsiteY16" fmla="*/ 458314 h 509238"/>
                <a:gd name="connsiteX17" fmla="*/ 95487 w 415747"/>
                <a:gd name="connsiteY17" fmla="*/ 467862 h 509238"/>
                <a:gd name="connsiteX18" fmla="*/ 114584 w 415747"/>
                <a:gd name="connsiteY18" fmla="*/ 486959 h 509238"/>
                <a:gd name="connsiteX19" fmla="*/ 190973 w 415747"/>
                <a:gd name="connsiteY19" fmla="*/ 496507 h 509238"/>
                <a:gd name="connsiteX20" fmla="*/ 238716 w 415747"/>
                <a:gd name="connsiteY20" fmla="*/ 506055 h 509238"/>
                <a:gd name="connsiteX21" fmla="*/ 315105 w 415747"/>
                <a:gd name="connsiteY21" fmla="*/ 496507 h 509238"/>
                <a:gd name="connsiteX22" fmla="*/ 305556 w 415747"/>
                <a:gd name="connsiteY22" fmla="*/ 467862 h 509238"/>
                <a:gd name="connsiteX23" fmla="*/ 267362 w 415747"/>
                <a:gd name="connsiteY23" fmla="*/ 420121 h 509238"/>
                <a:gd name="connsiteX24" fmla="*/ 267362 w 415747"/>
                <a:gd name="connsiteY24" fmla="*/ 286446 h 509238"/>
                <a:gd name="connsiteX25" fmla="*/ 276911 w 415747"/>
                <a:gd name="connsiteY25" fmla="*/ 257802 h 509238"/>
                <a:gd name="connsiteX26" fmla="*/ 334202 w 415747"/>
                <a:gd name="connsiteY26" fmla="*/ 229157 h 509238"/>
                <a:gd name="connsiteX27" fmla="*/ 391494 w 415747"/>
                <a:gd name="connsiteY27" fmla="*/ 200513 h 509238"/>
                <a:gd name="connsiteX28" fmla="*/ 381945 w 415747"/>
                <a:gd name="connsiteY28" fmla="*/ 200513 h 50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747" h="509238">
                  <a:moveTo>
                    <a:pt x="381945" y="200513"/>
                  </a:moveTo>
                  <a:cubicBezTo>
                    <a:pt x="385128" y="197330"/>
                    <a:pt x="408538" y="192707"/>
                    <a:pt x="410591" y="181416"/>
                  </a:cubicBezTo>
                  <a:cubicBezTo>
                    <a:pt x="415747" y="153060"/>
                    <a:pt x="411389" y="122382"/>
                    <a:pt x="401043" y="95482"/>
                  </a:cubicBezTo>
                  <a:cubicBezTo>
                    <a:pt x="393058" y="74723"/>
                    <a:pt x="353402" y="50992"/>
                    <a:pt x="334202" y="38193"/>
                  </a:cubicBezTo>
                  <a:cubicBezTo>
                    <a:pt x="331019" y="28645"/>
                    <a:pt x="331771" y="16665"/>
                    <a:pt x="324654" y="9548"/>
                  </a:cubicBezTo>
                  <a:cubicBezTo>
                    <a:pt x="317537" y="2431"/>
                    <a:pt x="306073" y="0"/>
                    <a:pt x="296008" y="0"/>
                  </a:cubicBezTo>
                  <a:cubicBezTo>
                    <a:pt x="254508" y="0"/>
                    <a:pt x="213253" y="6365"/>
                    <a:pt x="171876" y="9548"/>
                  </a:cubicBezTo>
                  <a:cubicBezTo>
                    <a:pt x="120950" y="26524"/>
                    <a:pt x="159144" y="5305"/>
                    <a:pt x="133681" y="47741"/>
                  </a:cubicBezTo>
                  <a:cubicBezTo>
                    <a:pt x="124609" y="62860"/>
                    <a:pt x="98951" y="77259"/>
                    <a:pt x="85938" y="85934"/>
                  </a:cubicBezTo>
                  <a:cubicBezTo>
                    <a:pt x="82755" y="95482"/>
                    <a:pt x="80890" y="105577"/>
                    <a:pt x="76389" y="114579"/>
                  </a:cubicBezTo>
                  <a:cubicBezTo>
                    <a:pt x="64344" y="138667"/>
                    <a:pt x="55956" y="144559"/>
                    <a:pt x="38195" y="162320"/>
                  </a:cubicBezTo>
                  <a:cubicBezTo>
                    <a:pt x="11145" y="243462"/>
                    <a:pt x="48870" y="144529"/>
                    <a:pt x="9549" y="210061"/>
                  </a:cubicBezTo>
                  <a:cubicBezTo>
                    <a:pt x="4371" y="218691"/>
                    <a:pt x="3183" y="229157"/>
                    <a:pt x="0" y="238705"/>
                  </a:cubicBezTo>
                  <a:cubicBezTo>
                    <a:pt x="1418" y="248631"/>
                    <a:pt x="12653" y="336099"/>
                    <a:pt x="19098" y="353284"/>
                  </a:cubicBezTo>
                  <a:cubicBezTo>
                    <a:pt x="23128" y="364029"/>
                    <a:pt x="33063" y="371664"/>
                    <a:pt x="38195" y="381928"/>
                  </a:cubicBezTo>
                  <a:cubicBezTo>
                    <a:pt x="45860" y="397258"/>
                    <a:pt x="51274" y="413621"/>
                    <a:pt x="57292" y="429669"/>
                  </a:cubicBezTo>
                  <a:cubicBezTo>
                    <a:pt x="60826" y="439093"/>
                    <a:pt x="59724" y="451197"/>
                    <a:pt x="66841" y="458314"/>
                  </a:cubicBezTo>
                  <a:cubicBezTo>
                    <a:pt x="73958" y="465431"/>
                    <a:pt x="85938" y="464679"/>
                    <a:pt x="95487" y="467862"/>
                  </a:cubicBezTo>
                  <a:cubicBezTo>
                    <a:pt x="101853" y="474228"/>
                    <a:pt x="105961" y="484372"/>
                    <a:pt x="114584" y="486959"/>
                  </a:cubicBezTo>
                  <a:cubicBezTo>
                    <a:pt x="139163" y="494332"/>
                    <a:pt x="165610" y="492605"/>
                    <a:pt x="190973" y="496507"/>
                  </a:cubicBezTo>
                  <a:cubicBezTo>
                    <a:pt x="207014" y="498975"/>
                    <a:pt x="222802" y="502872"/>
                    <a:pt x="238716" y="506055"/>
                  </a:cubicBezTo>
                  <a:cubicBezTo>
                    <a:pt x="264179" y="502872"/>
                    <a:pt x="292825" y="509238"/>
                    <a:pt x="315105" y="496507"/>
                  </a:cubicBezTo>
                  <a:cubicBezTo>
                    <a:pt x="323844" y="491514"/>
                    <a:pt x="310057" y="476864"/>
                    <a:pt x="305556" y="467862"/>
                  </a:cubicBezTo>
                  <a:cubicBezTo>
                    <a:pt x="293511" y="443774"/>
                    <a:pt x="285123" y="437882"/>
                    <a:pt x="267362" y="420121"/>
                  </a:cubicBezTo>
                  <a:cubicBezTo>
                    <a:pt x="247893" y="361720"/>
                    <a:pt x="252718" y="388949"/>
                    <a:pt x="267362" y="286446"/>
                  </a:cubicBezTo>
                  <a:cubicBezTo>
                    <a:pt x="268785" y="276483"/>
                    <a:pt x="270624" y="265661"/>
                    <a:pt x="276911" y="257802"/>
                  </a:cubicBezTo>
                  <a:cubicBezTo>
                    <a:pt x="295156" y="234997"/>
                    <a:pt x="311136" y="240689"/>
                    <a:pt x="334202" y="229157"/>
                  </a:cubicBezTo>
                  <a:cubicBezTo>
                    <a:pt x="408244" y="192139"/>
                    <a:pt x="319491" y="224512"/>
                    <a:pt x="391494" y="200513"/>
                  </a:cubicBezTo>
                  <a:cubicBezTo>
                    <a:pt x="402050" y="168849"/>
                    <a:pt x="378762" y="203696"/>
                    <a:pt x="381945" y="200513"/>
                  </a:cubicBezTo>
                  <a:close/>
                </a:path>
              </a:pathLst>
            </a:cu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12" name="TextBox 111"/>
          <p:cNvSpPr txBox="1"/>
          <p:nvPr/>
        </p:nvSpPr>
        <p:spPr>
          <a:xfrm>
            <a:off x="5867400" y="533400"/>
            <a:ext cx="3178875" cy="4154983"/>
          </a:xfrm>
          <a:prstGeom prst="rect">
            <a:avLst/>
          </a:prstGeom>
          <a:noFill/>
        </p:spPr>
        <p:txBody>
          <a:bodyPr wrap="none" rtlCol="0">
            <a:spAutoFit/>
          </a:bodyPr>
          <a:lstStyle/>
          <a:p>
            <a:r>
              <a:rPr lang="en-US" dirty="0" smtClean="0">
                <a:latin typeface="Calibri"/>
                <a:cs typeface="Calibri"/>
              </a:rPr>
              <a:t>Imagine: your</a:t>
            </a:r>
          </a:p>
          <a:p>
            <a:r>
              <a:rPr lang="en-US" dirty="0" smtClean="0">
                <a:latin typeface="Calibri"/>
                <a:cs typeface="Calibri"/>
              </a:rPr>
              <a:t>20-member</a:t>
            </a:r>
          </a:p>
          <a:p>
            <a:r>
              <a:rPr lang="en-US" dirty="0" smtClean="0">
                <a:latin typeface="Calibri"/>
                <a:cs typeface="Calibri"/>
              </a:rPr>
              <a:t>storm-scale ensemble</a:t>
            </a:r>
          </a:p>
          <a:p>
            <a:r>
              <a:rPr lang="en-US" dirty="0" smtClean="0">
                <a:latin typeface="Calibri"/>
                <a:cs typeface="Calibri"/>
              </a:rPr>
              <a:t>(which is a calibrated </a:t>
            </a:r>
          </a:p>
          <a:p>
            <a:r>
              <a:rPr lang="en-US" dirty="0" smtClean="0">
                <a:latin typeface="Calibri"/>
                <a:cs typeface="Calibri"/>
              </a:rPr>
              <a:t>system, truth consistent</a:t>
            </a:r>
          </a:p>
          <a:p>
            <a:r>
              <a:rPr lang="en-US" dirty="0" smtClean="0">
                <a:latin typeface="Calibri"/>
                <a:cs typeface="Calibri"/>
              </a:rPr>
              <a:t>with a random draw </a:t>
            </a:r>
          </a:p>
          <a:p>
            <a:r>
              <a:rPr lang="en-US" dirty="0" smtClean="0">
                <a:latin typeface="Calibri"/>
                <a:cs typeface="Calibri"/>
              </a:rPr>
              <a:t>from ensemble)</a:t>
            </a:r>
          </a:p>
          <a:p>
            <a:endParaRPr lang="en-US" dirty="0" smtClean="0">
              <a:latin typeface="Calibri"/>
              <a:cs typeface="Calibri"/>
            </a:endParaRPr>
          </a:p>
          <a:p>
            <a:r>
              <a:rPr lang="en-US" dirty="0" smtClean="0">
                <a:latin typeface="Calibri"/>
                <a:cs typeface="Calibri"/>
              </a:rPr>
              <a:t>Your job: estimate</a:t>
            </a:r>
          </a:p>
          <a:p>
            <a:r>
              <a:rPr lang="en-US" dirty="0" smtClean="0">
                <a:latin typeface="Calibri"/>
                <a:cs typeface="Calibri"/>
              </a:rPr>
              <a:t>reliable probabilities</a:t>
            </a:r>
          </a:p>
          <a:p>
            <a:r>
              <a:rPr lang="en-US" dirty="0" smtClean="0">
                <a:latin typeface="Calibri"/>
                <a:cs typeface="Calibri"/>
              </a:rPr>
              <a:t>on the grid.</a:t>
            </a:r>
          </a:p>
        </p:txBody>
      </p:sp>
      <p:sp>
        <p:nvSpPr>
          <p:cNvPr id="91" name="TextBox 90"/>
          <p:cNvSpPr txBox="1"/>
          <p:nvPr/>
        </p:nvSpPr>
        <p:spPr>
          <a:xfrm>
            <a:off x="5867400" y="4800600"/>
            <a:ext cx="2438438" cy="1569660"/>
          </a:xfrm>
          <a:prstGeom prst="rect">
            <a:avLst/>
          </a:prstGeom>
          <a:noFill/>
        </p:spPr>
        <p:txBody>
          <a:bodyPr wrap="none" rtlCol="0">
            <a:spAutoFit/>
          </a:bodyPr>
          <a:lstStyle/>
          <a:p>
            <a:r>
              <a:rPr lang="en-US" dirty="0" smtClean="0">
                <a:solidFill>
                  <a:srgbClr val="FF0000"/>
                </a:solidFill>
                <a:latin typeface="Calibri"/>
                <a:cs typeface="Calibri"/>
              </a:rPr>
              <a:t>Zero probability</a:t>
            </a:r>
          </a:p>
          <a:p>
            <a:r>
              <a:rPr lang="en-US" dirty="0" smtClean="0">
                <a:solidFill>
                  <a:srgbClr val="FF0000"/>
                </a:solidFill>
                <a:latin typeface="Calibri"/>
                <a:cs typeface="Calibri"/>
              </a:rPr>
              <a:t>for this cell? Yes if</a:t>
            </a:r>
          </a:p>
          <a:p>
            <a:r>
              <a:rPr lang="en-US" dirty="0" smtClean="0">
                <a:solidFill>
                  <a:srgbClr val="FF0000"/>
                </a:solidFill>
                <a:latin typeface="Calibri"/>
                <a:cs typeface="Calibri"/>
              </a:rPr>
              <a:t>you use ensemble</a:t>
            </a:r>
          </a:p>
          <a:p>
            <a:r>
              <a:rPr lang="en-US" dirty="0" smtClean="0">
                <a:solidFill>
                  <a:srgbClr val="FF0000"/>
                </a:solidFill>
                <a:latin typeface="Calibri"/>
                <a:cs typeface="Calibri"/>
              </a:rPr>
              <a:t>relative frequency</a:t>
            </a:r>
            <a:endParaRPr lang="en-US" dirty="0">
              <a:solidFill>
                <a:srgbClr val="FF0000"/>
              </a:solidFill>
              <a:latin typeface="Calibri"/>
              <a:cs typeface="Calibri"/>
            </a:endParaRPr>
          </a:p>
        </p:txBody>
      </p:sp>
      <p:cxnSp>
        <p:nvCxnSpPr>
          <p:cNvPr id="97" name="Straight Arrow Connector 96"/>
          <p:cNvCxnSpPr/>
          <p:nvPr/>
        </p:nvCxnSpPr>
        <p:spPr bwMode="auto">
          <a:xfrm rot="10800000">
            <a:off x="3200400" y="3962400"/>
            <a:ext cx="2667000" cy="14478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00" name="Rectangle 99"/>
          <p:cNvSpPr/>
          <p:nvPr/>
        </p:nvSpPr>
        <p:spPr bwMode="auto">
          <a:xfrm>
            <a:off x="2895600" y="3733800"/>
            <a:ext cx="533400" cy="457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3" name="Slide Number Placeholder 102"/>
          <p:cNvSpPr>
            <a:spLocks noGrp="1"/>
          </p:cNvSpPr>
          <p:nvPr>
            <p:ph type="sldNum" sz="quarter" idx="12"/>
          </p:nvPr>
        </p:nvSpPr>
        <p:spPr/>
        <p:txBody>
          <a:bodyPr/>
          <a:lstStyle/>
          <a:p>
            <a:fld id="{547BCF62-85C5-B346-AD44-E3EF1CADB5BB}" type="slidenum">
              <a:rPr lang="en-US" smtClean="0"/>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6" name="Picture 4" descr="13May1980"/>
          <p:cNvPicPr>
            <a:picLocks noChangeAspect="1" noChangeArrowheads="1"/>
          </p:cNvPicPr>
          <p:nvPr/>
        </p:nvPicPr>
        <p:blipFill>
          <a:blip r:embed="rId3"/>
          <a:srcRect/>
          <a:stretch>
            <a:fillRect/>
          </a:stretch>
        </p:blipFill>
        <p:spPr bwMode="auto">
          <a:xfrm>
            <a:off x="152400" y="228600"/>
            <a:ext cx="4629150" cy="6172200"/>
          </a:xfrm>
          <a:prstGeom prst="rect">
            <a:avLst/>
          </a:prstGeom>
          <a:noFill/>
        </p:spPr>
      </p:pic>
      <p:pic>
        <p:nvPicPr>
          <p:cNvPr id="18437" name="Picture 5" descr="19800513pt"/>
          <p:cNvPicPr>
            <a:picLocks noChangeAspect="1" noChangeArrowheads="1"/>
          </p:cNvPicPr>
          <p:nvPr/>
        </p:nvPicPr>
        <p:blipFill>
          <a:blip r:embed="rId4"/>
          <a:srcRect/>
          <a:stretch>
            <a:fillRect/>
          </a:stretch>
        </p:blipFill>
        <p:spPr bwMode="auto">
          <a:xfrm>
            <a:off x="5029200" y="228600"/>
            <a:ext cx="3905250" cy="66294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8" name="Picture 4" descr="29May1980"/>
          <p:cNvPicPr>
            <a:picLocks noChangeAspect="1" noChangeArrowheads="1"/>
          </p:cNvPicPr>
          <p:nvPr/>
        </p:nvPicPr>
        <p:blipFill>
          <a:blip r:embed="rId3"/>
          <a:srcRect/>
          <a:stretch>
            <a:fillRect/>
          </a:stretch>
        </p:blipFill>
        <p:spPr bwMode="auto">
          <a:xfrm>
            <a:off x="228600" y="228600"/>
            <a:ext cx="4629150" cy="6172200"/>
          </a:xfrm>
          <a:prstGeom prst="rect">
            <a:avLst/>
          </a:prstGeom>
          <a:noFill/>
        </p:spPr>
      </p:pic>
      <p:pic>
        <p:nvPicPr>
          <p:cNvPr id="26629" name="Picture 5" descr="19800529pt"/>
          <p:cNvPicPr>
            <a:picLocks noChangeAspect="1" noChangeArrowheads="1"/>
          </p:cNvPicPr>
          <p:nvPr/>
        </p:nvPicPr>
        <p:blipFill>
          <a:blip r:embed="rId4"/>
          <a:srcRect/>
          <a:stretch>
            <a:fillRect/>
          </a:stretch>
        </p:blipFill>
        <p:spPr bwMode="auto">
          <a:xfrm>
            <a:off x="5089525" y="228600"/>
            <a:ext cx="3905250" cy="66294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descr="10May1981"/>
          <p:cNvPicPr>
            <a:picLocks noChangeAspect="1" noChangeArrowheads="1"/>
          </p:cNvPicPr>
          <p:nvPr/>
        </p:nvPicPr>
        <p:blipFill>
          <a:blip r:embed="rId3"/>
          <a:srcRect/>
          <a:stretch>
            <a:fillRect/>
          </a:stretch>
        </p:blipFill>
        <p:spPr bwMode="auto">
          <a:xfrm>
            <a:off x="152400" y="228600"/>
            <a:ext cx="4572000" cy="6096000"/>
          </a:xfrm>
          <a:prstGeom prst="rect">
            <a:avLst/>
          </a:prstGeom>
          <a:noFill/>
        </p:spPr>
      </p:pic>
      <p:pic>
        <p:nvPicPr>
          <p:cNvPr id="19459" name="Picture 3" descr="19810510pt"/>
          <p:cNvPicPr>
            <a:picLocks noChangeAspect="1" noChangeArrowheads="1"/>
          </p:cNvPicPr>
          <p:nvPr/>
        </p:nvPicPr>
        <p:blipFill>
          <a:blip r:embed="rId4"/>
          <a:srcRect/>
          <a:stretch>
            <a:fillRect/>
          </a:stretch>
        </p:blipFill>
        <p:spPr bwMode="auto">
          <a:xfrm>
            <a:off x="5014913" y="152400"/>
            <a:ext cx="3859212" cy="65532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descr="18May1981"/>
          <p:cNvPicPr>
            <a:picLocks noChangeAspect="1" noChangeArrowheads="1"/>
          </p:cNvPicPr>
          <p:nvPr/>
        </p:nvPicPr>
        <p:blipFill>
          <a:blip r:embed="rId3"/>
          <a:srcRect/>
          <a:stretch>
            <a:fillRect/>
          </a:stretch>
        </p:blipFill>
        <p:spPr bwMode="auto">
          <a:xfrm>
            <a:off x="228600" y="304800"/>
            <a:ext cx="4572000" cy="6096000"/>
          </a:xfrm>
          <a:prstGeom prst="rect">
            <a:avLst/>
          </a:prstGeom>
          <a:noFill/>
        </p:spPr>
      </p:pic>
      <p:pic>
        <p:nvPicPr>
          <p:cNvPr id="21507" name="Picture 3" descr="19810518pt"/>
          <p:cNvPicPr>
            <a:picLocks noChangeAspect="1" noChangeArrowheads="1"/>
          </p:cNvPicPr>
          <p:nvPr/>
        </p:nvPicPr>
        <p:blipFill>
          <a:blip r:embed="rId4"/>
          <a:srcRect/>
          <a:stretch>
            <a:fillRect/>
          </a:stretch>
        </p:blipFill>
        <p:spPr bwMode="auto">
          <a:xfrm>
            <a:off x="5029200" y="228600"/>
            <a:ext cx="3814763" cy="6477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1" name="Picture 3" descr="13May1981"/>
          <p:cNvPicPr>
            <a:picLocks noChangeAspect="1" noChangeArrowheads="1"/>
          </p:cNvPicPr>
          <p:nvPr/>
        </p:nvPicPr>
        <p:blipFill>
          <a:blip r:embed="rId3"/>
          <a:srcRect/>
          <a:stretch>
            <a:fillRect/>
          </a:stretch>
        </p:blipFill>
        <p:spPr bwMode="auto">
          <a:xfrm>
            <a:off x="152400" y="152400"/>
            <a:ext cx="4686300" cy="6248400"/>
          </a:xfrm>
          <a:prstGeom prst="rect">
            <a:avLst/>
          </a:prstGeom>
          <a:noFill/>
        </p:spPr>
      </p:pic>
      <p:pic>
        <p:nvPicPr>
          <p:cNvPr id="22532" name="Picture 4" descr="19810514pt"/>
          <p:cNvPicPr>
            <a:picLocks noChangeAspect="1" noChangeArrowheads="1"/>
          </p:cNvPicPr>
          <p:nvPr/>
        </p:nvPicPr>
        <p:blipFill>
          <a:blip r:embed="rId4"/>
          <a:srcRect/>
          <a:stretch>
            <a:fillRect/>
          </a:stretch>
        </p:blipFill>
        <p:spPr bwMode="auto">
          <a:xfrm>
            <a:off x="5029200" y="152400"/>
            <a:ext cx="3816350" cy="64770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descr="12May1982"/>
          <p:cNvPicPr>
            <a:picLocks noChangeAspect="1" noChangeArrowheads="1"/>
          </p:cNvPicPr>
          <p:nvPr/>
        </p:nvPicPr>
        <p:blipFill>
          <a:blip r:embed="rId3"/>
          <a:srcRect/>
          <a:stretch>
            <a:fillRect/>
          </a:stretch>
        </p:blipFill>
        <p:spPr bwMode="auto">
          <a:xfrm>
            <a:off x="152400" y="152400"/>
            <a:ext cx="4743450" cy="6324600"/>
          </a:xfrm>
          <a:prstGeom prst="rect">
            <a:avLst/>
          </a:prstGeom>
          <a:noFill/>
        </p:spPr>
      </p:pic>
      <p:pic>
        <p:nvPicPr>
          <p:cNvPr id="23555" name="Picture 3" descr="19820512pt"/>
          <p:cNvPicPr>
            <a:picLocks noChangeAspect="1" noChangeArrowheads="1"/>
          </p:cNvPicPr>
          <p:nvPr/>
        </p:nvPicPr>
        <p:blipFill>
          <a:blip r:embed="rId4"/>
          <a:srcRect/>
          <a:stretch>
            <a:fillRect/>
          </a:stretch>
        </p:blipFill>
        <p:spPr bwMode="auto">
          <a:xfrm>
            <a:off x="5105400" y="228600"/>
            <a:ext cx="3814763" cy="6477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descr="13May1982"/>
          <p:cNvPicPr>
            <a:picLocks noChangeAspect="1" noChangeArrowheads="1"/>
          </p:cNvPicPr>
          <p:nvPr/>
        </p:nvPicPr>
        <p:blipFill>
          <a:blip r:embed="rId3"/>
          <a:srcRect/>
          <a:stretch>
            <a:fillRect/>
          </a:stretch>
        </p:blipFill>
        <p:spPr bwMode="auto">
          <a:xfrm>
            <a:off x="228600" y="228600"/>
            <a:ext cx="4686300" cy="6248400"/>
          </a:xfrm>
          <a:prstGeom prst="rect">
            <a:avLst/>
          </a:prstGeom>
          <a:noFill/>
        </p:spPr>
      </p:pic>
      <p:pic>
        <p:nvPicPr>
          <p:cNvPr id="24579" name="Picture 3" descr="19820513pt"/>
          <p:cNvPicPr>
            <a:picLocks noChangeAspect="1" noChangeArrowheads="1"/>
          </p:cNvPicPr>
          <p:nvPr/>
        </p:nvPicPr>
        <p:blipFill>
          <a:blip r:embed="rId4"/>
          <a:srcRect/>
          <a:stretch>
            <a:fillRect/>
          </a:stretch>
        </p:blipFill>
        <p:spPr bwMode="auto">
          <a:xfrm>
            <a:off x="5105400" y="152400"/>
            <a:ext cx="3816350" cy="64770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descr="04May1999"/>
          <p:cNvPicPr>
            <a:picLocks noChangeAspect="1" noChangeArrowheads="1"/>
          </p:cNvPicPr>
          <p:nvPr/>
        </p:nvPicPr>
        <p:blipFill>
          <a:blip r:embed="rId3"/>
          <a:srcRect/>
          <a:stretch>
            <a:fillRect/>
          </a:stretch>
        </p:blipFill>
        <p:spPr bwMode="auto">
          <a:xfrm>
            <a:off x="152400" y="152400"/>
            <a:ext cx="4629150" cy="6172200"/>
          </a:xfrm>
          <a:prstGeom prst="rect">
            <a:avLst/>
          </a:prstGeom>
          <a:noFill/>
        </p:spPr>
      </p:pic>
      <p:pic>
        <p:nvPicPr>
          <p:cNvPr id="25603" name="Picture 3" descr="19990504pt"/>
          <p:cNvPicPr>
            <a:picLocks noChangeAspect="1" noChangeArrowheads="1"/>
          </p:cNvPicPr>
          <p:nvPr/>
        </p:nvPicPr>
        <p:blipFill>
          <a:blip r:embed="rId4"/>
          <a:srcRect/>
          <a:stretch>
            <a:fillRect/>
          </a:stretch>
        </p:blipFill>
        <p:spPr bwMode="auto">
          <a:xfrm>
            <a:off x="4953000" y="152400"/>
            <a:ext cx="3860800" cy="65532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descr="14May1995"/>
          <p:cNvPicPr>
            <a:picLocks noChangeAspect="1" noChangeArrowheads="1"/>
          </p:cNvPicPr>
          <p:nvPr/>
        </p:nvPicPr>
        <p:blipFill>
          <a:blip r:embed="rId3"/>
          <a:srcRect/>
          <a:stretch>
            <a:fillRect/>
          </a:stretch>
        </p:blipFill>
        <p:spPr bwMode="auto">
          <a:xfrm>
            <a:off x="152400" y="228600"/>
            <a:ext cx="4743450" cy="6324600"/>
          </a:xfrm>
          <a:prstGeom prst="rect">
            <a:avLst/>
          </a:prstGeom>
          <a:noFill/>
        </p:spPr>
      </p:pic>
      <p:pic>
        <p:nvPicPr>
          <p:cNvPr id="20483" name="Picture 3" descr="19950514pt"/>
          <p:cNvPicPr>
            <a:picLocks noChangeAspect="1" noChangeArrowheads="1"/>
          </p:cNvPicPr>
          <p:nvPr/>
        </p:nvPicPr>
        <p:blipFill>
          <a:blip r:embed="rId4"/>
          <a:srcRect/>
          <a:stretch>
            <a:fillRect/>
          </a:stretch>
        </p:blipFill>
        <p:spPr bwMode="auto">
          <a:xfrm>
            <a:off x="5029200" y="152400"/>
            <a:ext cx="3814763" cy="64770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Other results</a:t>
            </a:r>
          </a:p>
        </p:txBody>
      </p:sp>
      <p:sp>
        <p:nvSpPr>
          <p:cNvPr id="55299" name="Rectangle 3"/>
          <p:cNvSpPr>
            <a:spLocks noGrp="1" noChangeArrowheads="1"/>
          </p:cNvSpPr>
          <p:nvPr>
            <p:ph type="body" idx="1"/>
          </p:nvPr>
        </p:nvSpPr>
        <p:spPr/>
        <p:txBody>
          <a:bodyPr/>
          <a:lstStyle/>
          <a:p>
            <a:pPr>
              <a:lnSpc>
                <a:spcPct val="90000"/>
              </a:lnSpc>
            </a:pPr>
            <a:r>
              <a:rPr lang="en-US"/>
              <a:t>Better to use large e-folding distance, e.g., nearly equal weights for 5x5 box of grid points (not shown).</a:t>
            </a:r>
          </a:p>
          <a:p>
            <a:pPr>
              <a:lnSpc>
                <a:spcPct val="90000"/>
              </a:lnSpc>
            </a:pPr>
            <a:r>
              <a:rPr lang="en-US"/>
              <a:t>CIN useful as predictor.</a:t>
            </a:r>
          </a:p>
          <a:p>
            <a:pPr>
              <a:lnSpc>
                <a:spcPct val="90000"/>
              </a:lnSpc>
            </a:pPr>
            <a:r>
              <a:rPr lang="en-US" i="1"/>
              <a:t>n</a:t>
            </a:r>
            <a:r>
              <a:rPr lang="en-US"/>
              <a:t>=100 much better than </a:t>
            </a:r>
            <a:r>
              <a:rPr lang="en-US" i="1"/>
              <a:t>n</a:t>
            </a:r>
            <a:r>
              <a:rPr lang="en-US"/>
              <a:t>=50.</a:t>
            </a:r>
          </a:p>
          <a:p>
            <a:pPr>
              <a:lnSpc>
                <a:spcPct val="90000"/>
              </a:lnSpc>
            </a:pPr>
            <a:r>
              <a:rPr lang="en-US"/>
              <a:t>sfc-650 shear not as good as sfc-500 shear</a:t>
            </a:r>
          </a:p>
          <a:p>
            <a:pPr>
              <a:lnSpc>
                <a:spcPct val="90000"/>
              </a:lnSpc>
            </a:pPr>
            <a:r>
              <a:rPr lang="en-US"/>
              <a:t>No skill (yet) beyond day 2.</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0-10-27 at 10.41.14 AM.png"/>
          <p:cNvPicPr>
            <a:picLocks noChangeAspect="1"/>
          </p:cNvPicPr>
          <p:nvPr/>
        </p:nvPicPr>
        <p:blipFill>
          <a:blip r:embed="rId2"/>
          <a:stretch>
            <a:fillRect/>
          </a:stretch>
        </p:blipFill>
        <p:spPr>
          <a:xfrm>
            <a:off x="126665" y="1019084"/>
            <a:ext cx="7569535" cy="5838916"/>
          </a:xfrm>
          <a:prstGeom prst="rect">
            <a:avLst/>
          </a:prstGeom>
        </p:spPr>
      </p:pic>
      <p:sp>
        <p:nvSpPr>
          <p:cNvPr id="4" name="TextBox 3"/>
          <p:cNvSpPr txBox="1"/>
          <p:nvPr/>
        </p:nvSpPr>
        <p:spPr>
          <a:xfrm>
            <a:off x="107760" y="0"/>
            <a:ext cx="8829410" cy="954107"/>
          </a:xfrm>
          <a:prstGeom prst="rect">
            <a:avLst/>
          </a:prstGeom>
          <a:noFill/>
        </p:spPr>
        <p:txBody>
          <a:bodyPr wrap="none" rtlCol="0">
            <a:spAutoFit/>
          </a:bodyPr>
          <a:lstStyle/>
          <a:p>
            <a:pPr algn="ctr"/>
            <a:r>
              <a:rPr lang="en-US" sz="2800" dirty="0" smtClean="0">
                <a:latin typeface="Calibri"/>
                <a:cs typeface="Calibri"/>
              </a:rPr>
              <a:t>There are </a:t>
            </a:r>
            <a:r>
              <a:rPr lang="en-US" sz="2800" b="1" dirty="0" smtClean="0">
                <a:latin typeface="Calibri"/>
                <a:cs typeface="Calibri"/>
              </a:rPr>
              <a:t>many</a:t>
            </a:r>
            <a:r>
              <a:rPr lang="en-US" sz="2800" dirty="0" smtClean="0">
                <a:latin typeface="Calibri"/>
                <a:cs typeface="Calibri"/>
              </a:rPr>
              <a:t> ways to estimate probabilities you’d get </a:t>
            </a:r>
          </a:p>
          <a:p>
            <a:pPr algn="ctr"/>
            <a:r>
              <a:rPr lang="en-US" sz="2800" dirty="0" smtClean="0">
                <a:latin typeface="Calibri"/>
                <a:cs typeface="Calibri"/>
              </a:rPr>
              <a:t>with a large sample, such as with kernel density estimation.</a:t>
            </a:r>
            <a:endParaRPr lang="en-US" sz="2800" dirty="0">
              <a:latin typeface="Calibri"/>
              <a:cs typeface="Calibri"/>
            </a:endParaRPr>
          </a:p>
        </p:txBody>
      </p:sp>
      <p:sp>
        <p:nvSpPr>
          <p:cNvPr id="5" name="Slide Number Placeholder 4"/>
          <p:cNvSpPr>
            <a:spLocks noGrp="1"/>
          </p:cNvSpPr>
          <p:nvPr>
            <p:ph type="sldNum" sz="quarter" idx="12"/>
          </p:nvPr>
        </p:nvSpPr>
        <p:spPr/>
        <p:txBody>
          <a:bodyPr/>
          <a:lstStyle/>
          <a:p>
            <a:fld id="{547BCF62-85C5-B346-AD44-E3EF1CADB5BB}" type="slidenum">
              <a:rPr lang="en-US" smtClean="0"/>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0"/>
            <a:ext cx="7772400" cy="1143000"/>
          </a:xfrm>
        </p:spPr>
        <p:txBody>
          <a:bodyPr/>
          <a:lstStyle/>
          <a:p>
            <a:r>
              <a:rPr lang="en-US"/>
              <a:t>Possible ways to improve</a:t>
            </a:r>
          </a:p>
        </p:txBody>
      </p:sp>
      <p:sp>
        <p:nvSpPr>
          <p:cNvPr id="56323" name="Rectangle 3"/>
          <p:cNvSpPr>
            <a:spLocks noGrp="1" noChangeArrowheads="1"/>
          </p:cNvSpPr>
          <p:nvPr>
            <p:ph type="body" idx="1"/>
          </p:nvPr>
        </p:nvSpPr>
        <p:spPr>
          <a:xfrm>
            <a:off x="381000" y="1219200"/>
            <a:ext cx="8458200" cy="4114800"/>
          </a:xfrm>
        </p:spPr>
        <p:txBody>
          <a:bodyPr/>
          <a:lstStyle/>
          <a:p>
            <a:r>
              <a:rPr lang="en-US" sz="3000"/>
              <a:t>Rarity of events part of the problem; use F1+, not F2+</a:t>
            </a:r>
          </a:p>
          <a:p>
            <a:endParaRPr lang="en-US" sz="3000"/>
          </a:p>
          <a:p>
            <a:endParaRPr lang="en-US" sz="3000"/>
          </a:p>
          <a:p>
            <a:endParaRPr lang="en-US" sz="3000"/>
          </a:p>
          <a:p>
            <a:endParaRPr lang="en-US" sz="3000"/>
          </a:p>
        </p:txBody>
      </p:sp>
      <p:pic>
        <p:nvPicPr>
          <p:cNvPr id="56324" name="Picture 4" descr="torntrend"/>
          <p:cNvPicPr>
            <a:picLocks noChangeAspect="1" noChangeArrowheads="1"/>
          </p:cNvPicPr>
          <p:nvPr/>
        </p:nvPicPr>
        <p:blipFill>
          <a:blip r:embed="rId2"/>
          <a:srcRect/>
          <a:stretch>
            <a:fillRect/>
          </a:stretch>
        </p:blipFill>
        <p:spPr bwMode="auto">
          <a:xfrm>
            <a:off x="1905000" y="1828800"/>
            <a:ext cx="4724400" cy="290671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0-10-27 at 10.44.06 AM.png"/>
          <p:cNvPicPr>
            <a:picLocks noChangeAspect="1"/>
          </p:cNvPicPr>
          <p:nvPr/>
        </p:nvPicPr>
        <p:blipFill>
          <a:blip r:embed="rId2"/>
          <a:stretch>
            <a:fillRect/>
          </a:stretch>
        </p:blipFill>
        <p:spPr>
          <a:xfrm>
            <a:off x="0" y="1600200"/>
            <a:ext cx="9144000" cy="4578178"/>
          </a:xfrm>
          <a:prstGeom prst="rect">
            <a:avLst/>
          </a:prstGeom>
        </p:spPr>
      </p:pic>
      <p:sp>
        <p:nvSpPr>
          <p:cNvPr id="4" name="TextBox 3"/>
          <p:cNvSpPr txBox="1"/>
          <p:nvPr/>
        </p:nvSpPr>
        <p:spPr>
          <a:xfrm>
            <a:off x="1371600" y="304800"/>
            <a:ext cx="6851530" cy="1200329"/>
          </a:xfrm>
          <a:prstGeom prst="rect">
            <a:avLst/>
          </a:prstGeom>
          <a:noFill/>
        </p:spPr>
        <p:txBody>
          <a:bodyPr wrap="none" rtlCol="0">
            <a:spAutoFit/>
          </a:bodyPr>
          <a:lstStyle/>
          <a:p>
            <a:r>
              <a:rPr lang="en-US" sz="3600" dirty="0" smtClean="0">
                <a:latin typeface="Calibri"/>
                <a:cs typeface="Calibri"/>
              </a:rPr>
              <a:t>Density estimate from histogram </a:t>
            </a:r>
          </a:p>
          <a:p>
            <a:r>
              <a:rPr lang="en-US" sz="3600" dirty="0" smtClean="0">
                <a:latin typeface="Calibri"/>
                <a:cs typeface="Calibri"/>
              </a:rPr>
              <a:t>and from kernel density estimation.</a:t>
            </a:r>
            <a:endParaRPr lang="en-US" sz="3600" dirty="0">
              <a:latin typeface="Calibri"/>
              <a:cs typeface="Calibri"/>
            </a:endParaRPr>
          </a:p>
        </p:txBody>
      </p:sp>
      <p:sp>
        <p:nvSpPr>
          <p:cNvPr id="5" name="Slide Number Placeholder 4"/>
          <p:cNvSpPr>
            <a:spLocks noGrp="1"/>
          </p:cNvSpPr>
          <p:nvPr>
            <p:ph type="sldNum" sz="quarter" idx="12"/>
          </p:nvPr>
        </p:nvSpPr>
        <p:spPr/>
        <p:txBody>
          <a:bodyPr/>
          <a:lstStyle/>
          <a:p>
            <a:fld id="{547BCF62-85C5-B346-AD44-E3EF1CADB5BB}" type="slidenum">
              <a:rPr lang="en-US" smtClean="0"/>
              <a:pPr/>
              <a:t>9</a:t>
            </a:fld>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2.9|34.9|8.2|18.9|18.2"/>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9363</TotalTime>
  <Words>5494</Words>
  <Application>Microsoft Macintosh PowerPoint</Application>
  <PresentationFormat>On-screen Show (4:3)</PresentationFormat>
  <Paragraphs>792</Paragraphs>
  <Slides>80</Slides>
  <Notes>36</Notes>
  <HiddenSlides>0</HiddenSlides>
  <MMClips>0</MMClips>
  <ScaleCrop>false</ScaleCrop>
  <HeadingPairs>
    <vt:vector size="8" baseType="variant">
      <vt:variant>
        <vt:lpstr>Fonts Used</vt:lpstr>
      </vt:variant>
      <vt:variant>
        <vt:i4>8</vt:i4>
      </vt:variant>
      <vt:variant>
        <vt:lpstr>Design Template</vt:lpstr>
      </vt:variant>
      <vt:variant>
        <vt:i4>1</vt:i4>
      </vt:variant>
      <vt:variant>
        <vt:lpstr>Embedded OLE Servers</vt:lpstr>
      </vt:variant>
      <vt:variant>
        <vt:i4>4</vt:i4>
      </vt:variant>
      <vt:variant>
        <vt:lpstr>Slide Titles</vt:lpstr>
      </vt:variant>
      <vt:variant>
        <vt:i4>80</vt:i4>
      </vt:variant>
    </vt:vector>
  </HeadingPairs>
  <TitlesOfParts>
    <vt:vector size="93" baseType="lpstr">
      <vt:lpstr>Arial</vt:lpstr>
      <vt:lpstr>ＭＳ Ｐゴシック</vt:lpstr>
      <vt:lpstr>Lucida Grande</vt:lpstr>
      <vt:lpstr>Times New Roman</vt:lpstr>
      <vt:lpstr>Courier</vt:lpstr>
      <vt:lpstr>Gill Sans</vt:lpstr>
      <vt:lpstr>Symbol</vt:lpstr>
      <vt:lpstr>MS PGothic</vt:lpstr>
      <vt:lpstr>Blank Presentation</vt:lpstr>
      <vt:lpstr>MathType 5.0 Equation</vt:lpstr>
      <vt:lpstr>MathType 6.0 Equation</vt:lpstr>
      <vt:lpstr>Microsoft Word Document</vt:lpstr>
      <vt:lpstr>Microsoft Word 97 - 2004 Document</vt:lpstr>
      <vt:lpstr>Statistical Post-Processing of Ensemble Weather Predictions</vt:lpstr>
      <vt:lpstr>Statistical post-processing, holistic view</vt:lpstr>
      <vt:lpstr>Statistical post-processing, in terms of specific rationales.</vt:lpstr>
      <vt:lpstr>Rationale 1:   Infer large-sample probabilities from small ensemble, assuming ensemble is calibrated  </vt:lpstr>
      <vt:lpstr>Perfect model, but finite ensemble size  unreliable probabilities</vt:lpstr>
      <vt:lpstr>Slide 6</vt:lpstr>
      <vt:lpstr>Slide 7</vt:lpstr>
      <vt:lpstr>Slide 8</vt:lpstr>
      <vt:lpstr>Slide 9</vt:lpstr>
      <vt:lpstr>Slide 10</vt:lpstr>
      <vt:lpstr>“Bias-variance tradeoff”</vt:lpstr>
      <vt:lpstr>More on “bias-variance tradeoff”</vt:lpstr>
      <vt:lpstr>2-D example of inferring large-sample  pdf from small-sized ensemble</vt:lpstr>
      <vt:lpstr>Inferring large-sample pdf  from small-sized ensemble</vt:lpstr>
      <vt:lpstr>Earl,  2010/08/30/00Z</vt:lpstr>
      <vt:lpstr>Rationale 2:   Remove biases, increase forecast reliability while preserving as much sharpness as possible.  Guided by discrepancies between past observations and forecasts.  [let’s call this “post-processing” now] </vt:lpstr>
      <vt:lpstr>Ensemble-base probabilistic forecasts: problems we’d like to correct through post-processing</vt:lpstr>
      <vt:lpstr>Slide 18</vt:lpstr>
      <vt:lpstr>Slide 19</vt:lpstr>
      <vt:lpstr>Slide 20</vt:lpstr>
      <vt:lpstr>Post-processing of PQPF &amp; rare events: importance of sample size</vt:lpstr>
      <vt:lpstr>Key post-processing questions</vt:lpstr>
      <vt:lpstr>Disadvantages to post-processing</vt:lpstr>
      <vt:lpstr>A quick survey of common  post-processing techniques</vt:lpstr>
      <vt:lpstr>Gross bias correction</vt:lpstr>
      <vt:lpstr>Gross bias correction</vt:lpstr>
      <vt:lpstr>State-dependent errors</vt:lpstr>
      <vt:lpstr>“Kalman-inspired” filter</vt:lpstr>
      <vt:lpstr>Slide 29</vt:lpstr>
      <vt:lpstr>CDF-based bias corrections</vt:lpstr>
      <vt:lpstr>Slide 31</vt:lpstr>
      <vt:lpstr>Linear regression</vt:lpstr>
      <vt:lpstr>When is linear regression approach useful?</vt:lpstr>
      <vt:lpstr>When is linear regression approach useful?</vt:lpstr>
      <vt:lpstr>When is linear regression approach useful?</vt:lpstr>
      <vt:lpstr>Linear regression – big assumption!</vt:lpstr>
      <vt:lpstr>Model Output Statistics (“MOS”) most elements based on multiple linear regression</vt:lpstr>
      <vt:lpstr>Logistic regression</vt:lpstr>
      <vt:lpstr>Logistic regression using a long data set of observed and forecast anomalies</vt:lpstr>
      <vt:lpstr>Logistic regression drawbacks</vt:lpstr>
      <vt:lpstr>Slide 41</vt:lpstr>
      <vt:lpstr>Rank histogram technique for ensemble calibration</vt:lpstr>
      <vt:lpstr>Bayesian model averaging (BMA)</vt:lpstr>
      <vt:lpstr>Why BMA’s unequal weights? (1) regression correction accentuates error correlations.</vt:lpstr>
      <vt:lpstr>Why BMA’s unequal weights?  (2) E-M overfits with little training data</vt:lpstr>
      <vt:lpstr>(BMA overfitting not a problem with 2+ decades training data)</vt:lpstr>
      <vt:lpstr>Slide 47</vt:lpstr>
      <vt:lpstr>“Bayesian Processor of Forecasts”</vt:lpstr>
      <vt:lpstr>Non-homogeneous  Gaussian regression</vt:lpstr>
      <vt:lpstr>Is there a “best” calibration technique?</vt:lpstr>
      <vt:lpstr>Rationale 3 for post-processing:  Predict probabilities of a variable that may not be forecast by the model using variables that are forecast by the model, e.g., tornado probability from CAPE, CIN, shear.   </vt:lpstr>
      <vt:lpstr>Tornado probabilities from analogs</vt:lpstr>
      <vt:lpstr>Climatology of F2+ tornadoes</vt:lpstr>
      <vt:lpstr>Reliability and skill of tornado analog probabilities</vt:lpstr>
      <vt:lpstr>Tradeoffs between reforecast sample size and statistical sophistication</vt:lpstr>
      <vt:lpstr>Example: precipitation calibration with ECMWF reforecasts</vt:lpstr>
      <vt:lpstr>Problem: patchy probabilities when grid point X trained with only grid point X’s forecasts / obs</vt:lpstr>
      <vt:lpstr>Tested method: add in training data at other grid points that have similar analyzed climatologies</vt:lpstr>
      <vt:lpstr>When is it proper to use training data  at location B to supplement regression analysis at location A?</vt:lpstr>
      <vt:lpstr>When is it proper to use training data  at location B to supplement regression analysis at location A?</vt:lpstr>
      <vt:lpstr>When is it proper to use training data  at location B to supplement regression analysis at location A?</vt:lpstr>
      <vt:lpstr>When is it proper to use training data  at location B to supplement regression analysis at location A?</vt:lpstr>
      <vt:lpstr>When is it proper to use training data  at location B to supplement regression analysis at location A?</vt:lpstr>
      <vt:lpstr>Conclusions #1: post-processing can be very beneficial if you have the following:</vt:lpstr>
      <vt:lpstr>Conclusions #2: What’s the best  post-processing technique?</vt:lpstr>
      <vt:lpstr>Technique for finding tornado forecast analogs  For a given grid point, match today’s ensemble mean fields  with past forecast fields.  Find n closest analog dates.</vt:lpstr>
      <vt:lpstr>Finding analogs, cont’d: horizontal weighting 5x5 arrays of shear, CAPE, CIN weighted by distance from center grid point; controlled by e-folding distance</vt:lpstr>
      <vt:lpstr>Making probabilistic forecasts from analogs</vt:lpstr>
      <vt:lpstr>Slide 69</vt:lpstr>
      <vt:lpstr>Slide 70</vt:lpstr>
      <vt:lpstr>Slide 71</vt:lpstr>
      <vt:lpstr>Slide 72</vt:lpstr>
      <vt:lpstr>Slide 73</vt:lpstr>
      <vt:lpstr>Slide 74</vt:lpstr>
      <vt:lpstr>Slide 75</vt:lpstr>
      <vt:lpstr>Slide 76</vt:lpstr>
      <vt:lpstr>Slide 77</vt:lpstr>
      <vt:lpstr>Slide 78</vt:lpstr>
      <vt:lpstr>Other results</vt:lpstr>
      <vt:lpstr>Possible ways to improve</vt:lpstr>
    </vt:vector>
  </TitlesOfParts>
  <Company>Tom  Hamill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Calibrating and Combining Ensemble Predictions</dc:title>
  <dc:creator>Tom  Hamill</dc:creator>
  <cp:lastModifiedBy>Tom Hamill</cp:lastModifiedBy>
  <cp:revision>25</cp:revision>
  <dcterms:created xsi:type="dcterms:W3CDTF">2010-10-27T15:58:24Z</dcterms:created>
  <dcterms:modified xsi:type="dcterms:W3CDTF">2010-10-29T19:37:05Z</dcterms:modified>
</cp:coreProperties>
</file>