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370" r:id="rId3"/>
    <p:sldId id="368" r:id="rId4"/>
    <p:sldId id="366" r:id="rId5"/>
    <p:sldId id="355" r:id="rId6"/>
    <p:sldId id="345" r:id="rId7"/>
    <p:sldId id="356" r:id="rId8"/>
    <p:sldId id="340" r:id="rId9"/>
    <p:sldId id="357" r:id="rId10"/>
    <p:sldId id="354" r:id="rId11"/>
    <p:sldId id="347" r:id="rId12"/>
    <p:sldId id="361" r:id="rId13"/>
    <p:sldId id="348" r:id="rId14"/>
    <p:sldId id="362" r:id="rId15"/>
    <p:sldId id="349" r:id="rId16"/>
    <p:sldId id="350" r:id="rId17"/>
    <p:sldId id="351" r:id="rId18"/>
    <p:sldId id="358" r:id="rId19"/>
    <p:sldId id="363" r:id="rId20"/>
    <p:sldId id="369" r:id="rId21"/>
    <p:sldId id="35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 Shupe" initials="M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8" autoAdjust="0"/>
    <p:restoredTop sz="94954" autoAdjust="0"/>
  </p:normalViewPr>
  <p:slideViewPr>
    <p:cSldViewPr>
      <p:cViewPr varScale="1">
        <p:scale>
          <a:sx n="110" d="100"/>
          <a:sy n="110" d="100"/>
        </p:scale>
        <p:origin x="11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BDF95-FC46-433F-A358-7DB227DF89B1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2307C-C6EF-46F4-82A2-6C32ADD73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3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62C2FF-1AC4-492F-A706-EA096F664C8F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635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top level science question is listed here.  Sea-ice is the central focus, and specifically the</a:t>
            </a:r>
            <a:r>
              <a:rPr lang="en-US" baseline="0" dirty="0" smtClean="0"/>
              <a:t> sea-ice lifecycle, where the ice integrates the </a:t>
            </a:r>
            <a:r>
              <a:rPr lang="en-US" baseline="0" dirty="0" err="1" smtClean="0"/>
              <a:t>forcings</a:t>
            </a:r>
            <a:r>
              <a:rPr lang="en-US" baseline="0" dirty="0" smtClean="0"/>
              <a:t>/fluxes from above and below.  Ultimately, the balance/budget of these </a:t>
            </a:r>
            <a:r>
              <a:rPr lang="en-US" baseline="0" dirty="0" err="1" smtClean="0"/>
              <a:t>forcings</a:t>
            </a:r>
            <a:r>
              <a:rPr lang="en-US" baseline="0" dirty="0" smtClean="0"/>
              <a:t> must be changing in order for the observed sea-ice decline to occur.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2307C-C6EF-46F4-82A2-6C32ADD73E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8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Sea ice is the integrator of fluxes in the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2307C-C6EF-46F4-82A2-6C32ADD73E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88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three-part</a:t>
            </a:r>
            <a:r>
              <a:rPr lang="en-US" baseline="0" dirty="0" smtClean="0"/>
              <a:t> plan for </a:t>
            </a:r>
            <a:r>
              <a:rPr lang="en-US" baseline="0" dirty="0" err="1" smtClean="0"/>
              <a:t>MOSAiC</a:t>
            </a:r>
            <a:r>
              <a:rPr lang="en-US" baseline="0" dirty="0" smtClean="0"/>
              <a:t>:  all critical elements.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2307C-C6EF-46F4-82A2-6C32ADD73E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78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have a camp?  Some measurements need to be away fro the ship</a:t>
            </a:r>
            <a:r>
              <a:rPr lang="en-US" baseline="0" dirty="0" smtClean="0"/>
              <a:t> influence (turbulence, pollution), access to ice</a:t>
            </a:r>
          </a:p>
          <a:p>
            <a:endParaRPr lang="en-US" baseline="0" dirty="0" smtClean="0"/>
          </a:p>
          <a:p>
            <a:r>
              <a:rPr lang="en-US" baseline="0" dirty="0" smtClean="0"/>
              <a:t>Balance of distance from ship vs. accessibility for people/power/equipment/safety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2307C-C6EF-46F4-82A2-6C32ADD73E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60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Engage</a:t>
            </a:r>
            <a:r>
              <a:rPr lang="en-US" baseline="0" dirty="0" smtClean="0"/>
              <a:t> with partners and reach out to funding agencies to </a:t>
            </a:r>
            <a:r>
              <a:rPr lang="en-US" baseline="0" smtClean="0"/>
              <a:t>express interest.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2307C-C6EF-46F4-82A2-6C32ADD73E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3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0607-4E70-4D31-8772-964395017212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3884B-DB09-4686-AE66-B34A4D4F4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22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0607-4E70-4D31-8772-964395017212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3884B-DB09-4686-AE66-B34A4D4F4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32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0607-4E70-4D31-8772-964395017212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3884B-DB09-4686-AE66-B34A4D4F4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02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0607-4E70-4D31-8772-964395017212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3884B-DB09-4686-AE66-B34A4D4F4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84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0607-4E70-4D31-8772-964395017212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3884B-DB09-4686-AE66-B34A4D4F4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00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0607-4E70-4D31-8772-964395017212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3884B-DB09-4686-AE66-B34A4D4F4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8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0607-4E70-4D31-8772-964395017212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3884B-DB09-4686-AE66-B34A4D4F4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83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0607-4E70-4D31-8772-964395017212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3884B-DB09-4686-AE66-B34A4D4F4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12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0607-4E70-4D31-8772-964395017212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3884B-DB09-4686-AE66-B34A4D4F4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09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0607-4E70-4D31-8772-964395017212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3884B-DB09-4686-AE66-B34A4D4F4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7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0607-4E70-4D31-8772-964395017212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3884B-DB09-4686-AE66-B34A4D4F4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77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hemeClr val="accent1">
                <a:lumMod val="60000"/>
                <a:lumOff val="40000"/>
              </a:schemeClr>
            </a:gs>
            <a:gs pos="0">
              <a:schemeClr val="accent1">
                <a:lumMod val="50000"/>
              </a:schemeClr>
            </a:gs>
            <a:gs pos="15000">
              <a:schemeClr val="accent1">
                <a:tint val="44500"/>
                <a:satMod val="160000"/>
              </a:schemeClr>
            </a:gs>
            <a:gs pos="28000">
              <a:srgbClr val="697B96"/>
            </a:gs>
            <a:gs pos="78000">
              <a:schemeClr val="tx2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10607-4E70-4D31-8772-964395017212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3884B-DB09-4686-AE66-B34A4D4F4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9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cid:part1.06050405.06010000@awi.de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MOSAiC\IMG_07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3" y="-2492"/>
            <a:ext cx="9147323" cy="686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9600" y="2438400"/>
            <a:ext cx="8282545" cy="138499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Observations at </a:t>
            </a:r>
            <a:r>
              <a:rPr lang="en-US" sz="4400" b="1" dirty="0" err="1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MOSAiC</a:t>
            </a:r>
            <a:endParaRPr lang="en-US" sz="4400" b="1" dirty="0" smtClean="0">
              <a:solidFill>
                <a:srgbClr val="C0504D">
                  <a:lumMod val="50000"/>
                </a:srgbClr>
              </a:solidFill>
              <a:latin typeface="Georgia" pitchFamily="18" charset="0"/>
            </a:endParaRPr>
          </a:p>
          <a:p>
            <a:pPr algn="ctr">
              <a:defRPr/>
            </a:pPr>
            <a:r>
              <a:rPr lang="en-US" sz="2000" b="1" i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The </a:t>
            </a:r>
            <a:r>
              <a:rPr lang="en-US" sz="2000" b="1" i="1" u="sng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M</a:t>
            </a:r>
            <a:r>
              <a:rPr lang="en-US" sz="2000" b="1" i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ultidisciplinary drifting </a:t>
            </a:r>
            <a:r>
              <a:rPr lang="en-US" sz="2000" b="1" i="1" u="sng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O</a:t>
            </a:r>
            <a:r>
              <a:rPr lang="en-US" sz="2000" b="1" i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bservatory </a:t>
            </a:r>
          </a:p>
          <a:p>
            <a:pPr algn="ctr">
              <a:defRPr/>
            </a:pPr>
            <a:r>
              <a:rPr lang="en-US" sz="2000" b="1" i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for the </a:t>
            </a:r>
            <a:r>
              <a:rPr lang="en-US" sz="2000" b="1" i="1" u="sng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S</a:t>
            </a:r>
            <a:r>
              <a:rPr lang="en-US" sz="2000" b="1" i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tudy of </a:t>
            </a:r>
            <a:r>
              <a:rPr lang="en-US" sz="2000" b="1" i="1" u="sng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A</a:t>
            </a:r>
            <a:r>
              <a:rPr lang="en-US" sz="2000" b="1" i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rct</a:t>
            </a:r>
            <a:r>
              <a:rPr lang="en-US" sz="2000" b="1" i="1" u="sng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i</a:t>
            </a:r>
            <a:r>
              <a:rPr lang="en-US" sz="2000" b="1" i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c </a:t>
            </a:r>
            <a:r>
              <a:rPr lang="en-US" sz="2000" b="1" i="1" u="sng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C</a:t>
            </a:r>
            <a:r>
              <a:rPr lang="en-US" sz="2000" b="1" i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limate</a:t>
            </a:r>
            <a:endParaRPr lang="en-US" sz="1400" b="1" i="1" dirty="0" smtClean="0">
              <a:solidFill>
                <a:srgbClr val="C0504D">
                  <a:lumMod val="50000"/>
                </a:srgbClr>
              </a:solidFill>
              <a:latin typeface="Georgia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458264"/>
            <a:ext cx="814945" cy="1201446"/>
          </a:xfrm>
          <a:prstGeom prst="rect">
            <a:avLst/>
          </a:prstGeom>
          <a:noFill/>
          <a:ln w="25400" cap="flat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314" descr="cid:part1.06050405.06010000@awi.de"/>
          <p:cNvPicPr/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3276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12924" y="5486400"/>
            <a:ext cx="7407076" cy="1107996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dirty="0" smtClean="0">
                <a:solidFill>
                  <a:schemeClr val="bg1"/>
                </a:solidFill>
                <a:latin typeface="Georgia" pitchFamily="18" charset="0"/>
              </a:rPr>
              <a:t>Matthew Shupe </a:t>
            </a:r>
          </a:p>
          <a:p>
            <a:pPr>
              <a:defRPr/>
            </a:pPr>
            <a:r>
              <a:rPr lang="en-US" sz="2400" b="1" i="1" dirty="0" smtClean="0">
                <a:solidFill>
                  <a:schemeClr val="bg1"/>
                </a:solidFill>
                <a:latin typeface="Georgia" pitchFamily="18" charset="0"/>
              </a:rPr>
              <a:t>on behalf of the </a:t>
            </a:r>
            <a:r>
              <a:rPr lang="en-US" sz="2400" b="1" i="1" dirty="0" err="1" smtClean="0">
                <a:solidFill>
                  <a:schemeClr val="bg1"/>
                </a:solidFill>
                <a:latin typeface="Georgia" pitchFamily="18" charset="0"/>
              </a:rPr>
              <a:t>MOSAiC</a:t>
            </a:r>
            <a:r>
              <a:rPr lang="en-US" sz="2400" b="1" i="1" dirty="0" smtClean="0">
                <a:solidFill>
                  <a:schemeClr val="bg1"/>
                </a:solidFill>
                <a:latin typeface="Georgia" pitchFamily="18" charset="0"/>
              </a:rPr>
              <a:t> Coordination Team</a:t>
            </a:r>
          </a:p>
          <a:p>
            <a:pPr>
              <a:defRPr/>
            </a:pPr>
            <a:r>
              <a:rPr lang="en-US" b="1" i="1" dirty="0" smtClean="0">
                <a:solidFill>
                  <a:schemeClr val="bg1"/>
                </a:solidFill>
                <a:latin typeface="Georgia" pitchFamily="18" charset="0"/>
              </a:rPr>
              <a:t>5 September 2016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63578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Needed to address the science questions &amp; objectives outlined in the </a:t>
            </a:r>
            <a:r>
              <a:rPr lang="en-US" dirty="0" err="1" smtClean="0">
                <a:solidFill>
                  <a:schemeClr val="bg1"/>
                </a:solidFill>
              </a:rPr>
              <a:t>MOSAiC</a:t>
            </a:r>
            <a:r>
              <a:rPr lang="en-US" dirty="0" smtClean="0">
                <a:solidFill>
                  <a:schemeClr val="bg1"/>
                </a:solidFill>
              </a:rPr>
              <a:t> Science Plan.  (* provide enhanced impacts)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Described according to disciplines, but implemented in an interdisciplinary design across the Central Observatory, Distributed Network, and beyond.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381000"/>
            <a:ext cx="8686800" cy="76944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Measurement Requirements</a:t>
            </a:r>
            <a:endParaRPr lang="en-US" sz="1050" b="1" i="1" dirty="0" smtClean="0">
              <a:solidFill>
                <a:srgbClr val="C0504D">
                  <a:lumMod val="50000"/>
                </a:srgb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2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3512"/>
            <a:ext cx="6477000" cy="3597088"/>
          </a:xfrm>
        </p:spPr>
        <p:txBody>
          <a:bodyPr>
            <a:normAutofit/>
          </a:bodyPr>
          <a:lstStyle/>
          <a:p>
            <a:r>
              <a:rPr lang="en-US" sz="2800" u="sng" dirty="0" smtClean="0">
                <a:solidFill>
                  <a:schemeClr val="bg1"/>
                </a:solidFill>
              </a:rPr>
              <a:t>ABL/</a:t>
            </a:r>
            <a:r>
              <a:rPr lang="en-US" sz="2800" u="sng" dirty="0" err="1" smtClean="0">
                <a:solidFill>
                  <a:schemeClr val="bg1"/>
                </a:solidFill>
              </a:rPr>
              <a:t>Atmos</a:t>
            </a:r>
            <a:r>
              <a:rPr lang="en-US" sz="2800" u="sng" dirty="0" smtClean="0">
                <a:solidFill>
                  <a:schemeClr val="bg1"/>
                </a:solidFill>
              </a:rPr>
              <a:t> Structure</a:t>
            </a:r>
            <a:r>
              <a:rPr lang="en-US" sz="2800" dirty="0" smtClean="0">
                <a:solidFill>
                  <a:schemeClr val="bg1"/>
                </a:solidFill>
              </a:rPr>
              <a:t>:  4-times daily </a:t>
            </a:r>
            <a:r>
              <a:rPr lang="en-US" sz="2800" dirty="0" err="1" smtClean="0">
                <a:solidFill>
                  <a:schemeClr val="bg1"/>
                </a:solidFill>
              </a:rPr>
              <a:t>sondes</a:t>
            </a:r>
            <a:r>
              <a:rPr lang="en-US" sz="2800" dirty="0" smtClean="0">
                <a:solidFill>
                  <a:schemeClr val="bg1"/>
                </a:solidFill>
              </a:rPr>
              <a:t>, 10-20m met. Tower, UAV</a:t>
            </a:r>
          </a:p>
          <a:p>
            <a:r>
              <a:rPr lang="en-US" sz="2800" u="sng" dirty="0">
                <a:solidFill>
                  <a:schemeClr val="bg1"/>
                </a:solidFill>
              </a:rPr>
              <a:t>Dynamics</a:t>
            </a:r>
            <a:r>
              <a:rPr lang="en-US" sz="2800" dirty="0">
                <a:solidFill>
                  <a:schemeClr val="bg1"/>
                </a:solidFill>
              </a:rPr>
              <a:t>: Doppler </a:t>
            </a:r>
            <a:r>
              <a:rPr lang="en-US" sz="2800" dirty="0" err="1">
                <a:solidFill>
                  <a:schemeClr val="bg1"/>
                </a:solidFill>
              </a:rPr>
              <a:t>lidar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sodar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u="sng" dirty="0" smtClean="0">
                <a:solidFill>
                  <a:schemeClr val="bg1"/>
                </a:solidFill>
              </a:rPr>
              <a:t>Clouds/</a:t>
            </a:r>
            <a:r>
              <a:rPr lang="en-US" sz="2800" u="sng" dirty="0" err="1" smtClean="0">
                <a:solidFill>
                  <a:schemeClr val="bg1"/>
                </a:solidFill>
              </a:rPr>
              <a:t>precip</a:t>
            </a:r>
            <a:r>
              <a:rPr lang="en-US" sz="2800" dirty="0" smtClean="0">
                <a:solidFill>
                  <a:schemeClr val="bg1"/>
                </a:solidFill>
              </a:rPr>
              <a:t>: Radar, </a:t>
            </a:r>
            <a:r>
              <a:rPr lang="en-US" sz="2800" dirty="0" err="1" smtClean="0">
                <a:solidFill>
                  <a:schemeClr val="bg1"/>
                </a:solidFill>
              </a:rPr>
              <a:t>lidar</a:t>
            </a:r>
            <a:r>
              <a:rPr lang="en-US" sz="2800" dirty="0" smtClean="0">
                <a:solidFill>
                  <a:schemeClr val="bg1"/>
                </a:solidFill>
              </a:rPr>
              <a:t>, IR/microwave, gauges, etc.</a:t>
            </a:r>
          </a:p>
          <a:p>
            <a:r>
              <a:rPr lang="en-US" sz="2800" u="sng" dirty="0" smtClean="0">
                <a:solidFill>
                  <a:schemeClr val="bg1"/>
                </a:solidFill>
              </a:rPr>
              <a:t>Aerosols</a:t>
            </a:r>
            <a:r>
              <a:rPr lang="en-US" sz="2800" dirty="0" smtClean="0">
                <a:solidFill>
                  <a:schemeClr val="bg1"/>
                </a:solidFill>
              </a:rPr>
              <a:t>: Air sampling of CN, CCN, composition, IN</a:t>
            </a:r>
            <a:r>
              <a:rPr lang="en-US" sz="2800" dirty="0">
                <a:solidFill>
                  <a:schemeClr val="bg1"/>
                </a:solidFill>
              </a:rPr>
              <a:t>*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381000"/>
            <a:ext cx="7850263" cy="76944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Atmosphere</a:t>
            </a:r>
            <a:endParaRPr lang="en-US" sz="1050" b="1" i="1" dirty="0" smtClean="0">
              <a:solidFill>
                <a:srgbClr val="C0504D">
                  <a:lumMod val="50000"/>
                </a:srgbClr>
              </a:solidFill>
              <a:latin typeface="Georgia" pitchFamily="18" charset="0"/>
            </a:endParaRPr>
          </a:p>
        </p:txBody>
      </p:sp>
      <p:pic>
        <p:nvPicPr>
          <p:cNvPr id="6" name="Picture 78" descr="P828224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16" r="23397"/>
          <a:stretch/>
        </p:blipFill>
        <p:spPr bwMode="auto">
          <a:xfrm>
            <a:off x="6858000" y="4139115"/>
            <a:ext cx="2036240" cy="256648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8" r="27313" b="25014"/>
          <a:stretch/>
        </p:blipFill>
        <p:spPr bwMode="auto">
          <a:xfrm>
            <a:off x="4419600" y="4953000"/>
            <a:ext cx="2438400" cy="171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0" descr="P826218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3"/>
          <a:stretch/>
        </p:blipFill>
        <p:spPr bwMode="auto">
          <a:xfrm>
            <a:off x="838200" y="4724400"/>
            <a:ext cx="1752600" cy="190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2" descr="IMG_0929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5" r="19006"/>
          <a:stretch/>
        </p:blipFill>
        <p:spPr bwMode="auto">
          <a:xfrm>
            <a:off x="7315200" y="1464841"/>
            <a:ext cx="1426451" cy="280235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001" y="228600"/>
            <a:ext cx="1929707" cy="13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36123" t="-316" r="11337" b="9591"/>
          <a:stretch/>
        </p:blipFill>
        <p:spPr>
          <a:xfrm>
            <a:off x="2590800" y="4614360"/>
            <a:ext cx="1828800" cy="209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2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943600" cy="3200400"/>
          </a:xfrm>
        </p:spPr>
        <p:txBody>
          <a:bodyPr>
            <a:normAutofit fontScale="92500" lnSpcReduction="10000"/>
          </a:bodyPr>
          <a:lstStyle/>
          <a:p>
            <a:r>
              <a:rPr lang="en-US" sz="2800" u="sng" dirty="0">
                <a:solidFill>
                  <a:schemeClr val="bg1"/>
                </a:solidFill>
              </a:rPr>
              <a:t>Surface Energy Budget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  <a:r>
              <a:rPr lang="en-US" sz="2800" dirty="0" smtClean="0">
                <a:solidFill>
                  <a:schemeClr val="bg1"/>
                </a:solidFill>
              </a:rPr>
              <a:t>Radiation, turbulence, remote stations, UAV, satellite</a:t>
            </a:r>
          </a:p>
          <a:p>
            <a:r>
              <a:rPr lang="en-US" sz="2800" u="sng" dirty="0" smtClean="0">
                <a:solidFill>
                  <a:schemeClr val="bg1"/>
                </a:solidFill>
              </a:rPr>
              <a:t>Opportunistic*</a:t>
            </a:r>
            <a:r>
              <a:rPr lang="en-US" sz="2800" dirty="0" smtClean="0">
                <a:solidFill>
                  <a:schemeClr val="bg1"/>
                </a:solidFill>
              </a:rPr>
              <a:t>: Lead energy budget</a:t>
            </a:r>
          </a:p>
          <a:p>
            <a:r>
              <a:rPr lang="en-US" sz="2800" u="sng" dirty="0">
                <a:solidFill>
                  <a:schemeClr val="bg1"/>
                </a:solidFill>
              </a:rPr>
              <a:t>Aircraft </a:t>
            </a:r>
            <a:r>
              <a:rPr lang="en-US" sz="2800" u="sng" dirty="0" smtClean="0">
                <a:solidFill>
                  <a:schemeClr val="bg1"/>
                </a:solidFill>
              </a:rPr>
              <a:t>campaigns*</a:t>
            </a:r>
            <a:r>
              <a:rPr lang="en-US" sz="2800" dirty="0" smtClean="0">
                <a:solidFill>
                  <a:schemeClr val="bg1"/>
                </a:solidFill>
              </a:rPr>
              <a:t>: </a:t>
            </a:r>
            <a:r>
              <a:rPr lang="en-US" sz="2800" dirty="0">
                <a:solidFill>
                  <a:schemeClr val="bg1"/>
                </a:solidFill>
              </a:rPr>
              <a:t>radiation, clouds, aerosols, </a:t>
            </a:r>
            <a:r>
              <a:rPr lang="en-US" sz="2800" dirty="0" err="1">
                <a:solidFill>
                  <a:schemeClr val="bg1"/>
                </a:solidFill>
              </a:rPr>
              <a:t>airmass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transitions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u="sng" dirty="0" smtClean="0">
                <a:solidFill>
                  <a:schemeClr val="bg1"/>
                </a:solidFill>
              </a:rPr>
              <a:t>Large-scale</a:t>
            </a:r>
            <a:r>
              <a:rPr lang="en-US" sz="2800" dirty="0" smtClean="0">
                <a:solidFill>
                  <a:schemeClr val="bg1"/>
                </a:solidFill>
              </a:rPr>
              <a:t>: Links </a:t>
            </a:r>
            <a:r>
              <a:rPr lang="en-US" sz="2800" dirty="0">
                <a:solidFill>
                  <a:schemeClr val="bg1"/>
                </a:solidFill>
              </a:rPr>
              <a:t>with land </a:t>
            </a:r>
            <a:r>
              <a:rPr lang="en-US" sz="2800" dirty="0" smtClean="0">
                <a:solidFill>
                  <a:schemeClr val="bg1"/>
                </a:solidFill>
              </a:rPr>
              <a:t>stations, other ships*, pressure buoy array*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85800" y="381000"/>
            <a:ext cx="7850263" cy="76944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Atmosphere</a:t>
            </a:r>
            <a:endParaRPr lang="en-US" sz="1050" b="1" i="1" dirty="0" smtClean="0">
              <a:solidFill>
                <a:srgbClr val="C0504D">
                  <a:lumMod val="50000"/>
                </a:srgbClr>
              </a:solidFill>
              <a:latin typeface="Georgia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95400"/>
            <a:ext cx="252301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" r="9109" b="11958"/>
          <a:stretch/>
        </p:blipFill>
        <p:spPr>
          <a:xfrm>
            <a:off x="6310440" y="3048000"/>
            <a:ext cx="2514601" cy="167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611" y="4876801"/>
            <a:ext cx="2987599" cy="1664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2645" b="19442"/>
          <a:stretch/>
        </p:blipFill>
        <p:spPr>
          <a:xfrm>
            <a:off x="1143000" y="4947061"/>
            <a:ext cx="4337918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6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6138589" cy="3429000"/>
          </a:xfrm>
        </p:spPr>
        <p:txBody>
          <a:bodyPr>
            <a:normAutofit lnSpcReduction="10000"/>
          </a:bodyPr>
          <a:lstStyle/>
          <a:p>
            <a:r>
              <a:rPr lang="en-US" sz="2800" u="sng" dirty="0" smtClean="0">
                <a:solidFill>
                  <a:schemeClr val="bg1"/>
                </a:solidFill>
              </a:rPr>
              <a:t>Surface type distribution</a:t>
            </a:r>
            <a:r>
              <a:rPr lang="en-US" sz="2800" dirty="0" smtClean="0">
                <a:solidFill>
                  <a:schemeClr val="bg1"/>
                </a:solidFill>
              </a:rPr>
              <a:t>: Manual and </a:t>
            </a:r>
            <a:r>
              <a:rPr lang="en-US" sz="2800" dirty="0">
                <a:solidFill>
                  <a:schemeClr val="bg1"/>
                </a:solidFill>
              </a:rPr>
              <a:t>a</a:t>
            </a:r>
            <a:r>
              <a:rPr lang="en-US" sz="2800" dirty="0" smtClean="0">
                <a:solidFill>
                  <a:schemeClr val="bg1"/>
                </a:solidFill>
              </a:rPr>
              <a:t>erial surveys, vis/IR cameras, SAR</a:t>
            </a:r>
          </a:p>
          <a:p>
            <a:r>
              <a:rPr lang="en-US" sz="2800" u="sng" dirty="0" smtClean="0">
                <a:solidFill>
                  <a:schemeClr val="bg1"/>
                </a:solidFill>
              </a:rPr>
              <a:t>Ice thickness / snow depth</a:t>
            </a:r>
            <a:r>
              <a:rPr lang="en-US" sz="2800" dirty="0" smtClean="0">
                <a:solidFill>
                  <a:schemeClr val="bg1"/>
                </a:solidFill>
              </a:rPr>
              <a:t>: IMBs,  manual surveys, EM surveys</a:t>
            </a:r>
          </a:p>
          <a:p>
            <a:r>
              <a:rPr lang="en-US" sz="2800" u="sng" dirty="0" smtClean="0">
                <a:solidFill>
                  <a:schemeClr val="bg1"/>
                </a:solidFill>
              </a:rPr>
              <a:t>Thermodynamics, mass, freshwater</a:t>
            </a:r>
            <a:r>
              <a:rPr lang="en-US" sz="2800" dirty="0" smtClean="0">
                <a:solidFill>
                  <a:schemeClr val="bg1"/>
                </a:solidFill>
              </a:rPr>
              <a:t>: IMBs, … </a:t>
            </a:r>
          </a:p>
          <a:p>
            <a:r>
              <a:rPr lang="en-US" sz="2800" u="sng" dirty="0" smtClean="0">
                <a:solidFill>
                  <a:schemeClr val="bg1"/>
                </a:solidFill>
              </a:rPr>
              <a:t>Radiative properties/optics</a:t>
            </a:r>
            <a:r>
              <a:rPr lang="en-US" sz="2800" dirty="0" smtClean="0">
                <a:solidFill>
                  <a:schemeClr val="bg1"/>
                </a:solidFill>
              </a:rPr>
              <a:t>:   Radiometers, albedo surveys, ROV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381000"/>
            <a:ext cx="6097663" cy="76944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Sea-Ice and Snow     </a:t>
            </a:r>
            <a:endParaRPr lang="en-US" sz="1050" b="1" i="1" dirty="0" smtClean="0">
              <a:solidFill>
                <a:srgbClr val="C0504D">
                  <a:lumMod val="50000"/>
                </a:srgbClr>
              </a:solidFill>
              <a:latin typeface="Georgia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90" y="4712067"/>
            <a:ext cx="2465463" cy="188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977465"/>
            <a:ext cx="1929707" cy="13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3923878"/>
            <a:ext cx="2926837" cy="26634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37500" r="28750"/>
          <a:stretch/>
        </p:blipFill>
        <p:spPr>
          <a:xfrm>
            <a:off x="6553200" y="765720"/>
            <a:ext cx="20574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8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6376416" cy="3495949"/>
          </a:xfrm>
        </p:spPr>
        <p:txBody>
          <a:bodyPr>
            <a:normAutofit/>
          </a:bodyPr>
          <a:lstStyle/>
          <a:p>
            <a:r>
              <a:rPr lang="en-US" sz="2800" u="sng" dirty="0" smtClean="0">
                <a:solidFill>
                  <a:schemeClr val="bg1"/>
                </a:solidFill>
              </a:rPr>
              <a:t>Physical properties</a:t>
            </a:r>
            <a:r>
              <a:rPr lang="en-US" sz="2800" dirty="0" smtClean="0">
                <a:solidFill>
                  <a:schemeClr val="bg1"/>
                </a:solidFill>
              </a:rPr>
              <a:t>: snow pits / ice cores</a:t>
            </a:r>
          </a:p>
          <a:p>
            <a:r>
              <a:rPr lang="en-US" sz="2800" u="sng" dirty="0" smtClean="0">
                <a:solidFill>
                  <a:schemeClr val="bg1"/>
                </a:solidFill>
              </a:rPr>
              <a:t>Deformation</a:t>
            </a:r>
            <a:r>
              <a:rPr lang="en-US" sz="2800" dirty="0" smtClean="0">
                <a:solidFill>
                  <a:schemeClr val="bg1"/>
                </a:solidFill>
              </a:rPr>
              <a:t>: GPS </a:t>
            </a:r>
            <a:r>
              <a:rPr lang="en-US" sz="2800" dirty="0" err="1" smtClean="0">
                <a:solidFill>
                  <a:schemeClr val="bg1"/>
                </a:solidFill>
              </a:rPr>
              <a:t>bouy</a:t>
            </a:r>
            <a:r>
              <a:rPr lang="en-US" sz="2800" dirty="0" smtClean="0">
                <a:solidFill>
                  <a:schemeClr val="bg1"/>
                </a:solidFill>
              </a:rPr>
              <a:t> array, SAR  </a:t>
            </a:r>
          </a:p>
          <a:p>
            <a:r>
              <a:rPr lang="en-US" sz="2800" u="sng" dirty="0" smtClean="0">
                <a:solidFill>
                  <a:schemeClr val="bg1"/>
                </a:solidFill>
              </a:rPr>
              <a:t>Roughness/topography</a:t>
            </a:r>
            <a:r>
              <a:rPr lang="en-US" sz="2800" dirty="0" smtClean="0">
                <a:solidFill>
                  <a:schemeClr val="bg1"/>
                </a:solidFill>
              </a:rPr>
              <a:t>: AUV sonar</a:t>
            </a:r>
          </a:p>
          <a:p>
            <a:r>
              <a:rPr lang="en-US" sz="2800" u="sng" dirty="0" smtClean="0">
                <a:solidFill>
                  <a:schemeClr val="bg1"/>
                </a:solidFill>
              </a:rPr>
              <a:t>Opportunistic*</a:t>
            </a:r>
            <a:r>
              <a:rPr lang="en-US" sz="2800" dirty="0" smtClean="0">
                <a:solidFill>
                  <a:schemeClr val="bg1"/>
                </a:solidFill>
              </a:rPr>
              <a:t>: Lead, ridge, pond processes</a:t>
            </a:r>
          </a:p>
          <a:p>
            <a:r>
              <a:rPr lang="en-US" sz="2800" u="sng" dirty="0" smtClean="0">
                <a:solidFill>
                  <a:schemeClr val="bg1"/>
                </a:solidFill>
              </a:rPr>
              <a:t>Large-scale*</a:t>
            </a:r>
            <a:r>
              <a:rPr lang="en-US" sz="2800" dirty="0" smtClean="0">
                <a:solidFill>
                  <a:schemeClr val="bg1"/>
                </a:solidFill>
              </a:rPr>
              <a:t>: Satellites,                      aircraft campaigns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381000"/>
            <a:ext cx="7850263" cy="76944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Sea-Ice and Snow</a:t>
            </a:r>
            <a:endParaRPr lang="en-US" sz="1050" b="1" i="1" dirty="0" smtClean="0">
              <a:solidFill>
                <a:srgbClr val="C0504D">
                  <a:lumMod val="50000"/>
                </a:srgbClr>
              </a:solidFill>
              <a:latin typeface="Georgia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99" y="4783908"/>
            <a:ext cx="3152701" cy="16744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8333" t="17778" r="26667" b="24444"/>
          <a:stretch/>
        </p:blipFill>
        <p:spPr>
          <a:xfrm>
            <a:off x="6477000" y="1828800"/>
            <a:ext cx="2514600" cy="1981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3733800"/>
            <a:ext cx="2895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8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6324600" cy="3733800"/>
          </a:xfrm>
        </p:spPr>
        <p:txBody>
          <a:bodyPr>
            <a:normAutofit fontScale="92500" lnSpcReduction="20000"/>
          </a:bodyPr>
          <a:lstStyle/>
          <a:p>
            <a:r>
              <a:rPr lang="en-US" sz="2800" u="sng" dirty="0" smtClean="0">
                <a:solidFill>
                  <a:schemeClr val="bg1"/>
                </a:solidFill>
              </a:rPr>
              <a:t>Ocean structure</a:t>
            </a:r>
            <a:r>
              <a:rPr lang="en-US" sz="2800" dirty="0" smtClean="0">
                <a:solidFill>
                  <a:schemeClr val="bg1"/>
                </a:solidFill>
              </a:rPr>
              <a:t>: heat, salinity/freshwater, periodic deep ocean profilers, frequent upper ocean, CTD profiling</a:t>
            </a:r>
          </a:p>
          <a:p>
            <a:r>
              <a:rPr lang="en-US" sz="2800" u="sng" dirty="0" smtClean="0">
                <a:solidFill>
                  <a:schemeClr val="bg1"/>
                </a:solidFill>
              </a:rPr>
              <a:t>Heat flux</a:t>
            </a:r>
            <a:r>
              <a:rPr lang="en-US" sz="2800" dirty="0" smtClean="0">
                <a:solidFill>
                  <a:schemeClr val="bg1"/>
                </a:solidFill>
              </a:rPr>
              <a:t>:  flux buoys</a:t>
            </a:r>
          </a:p>
          <a:p>
            <a:r>
              <a:rPr lang="en-US" sz="2800" u="sng" dirty="0" smtClean="0">
                <a:solidFill>
                  <a:schemeClr val="bg1"/>
                </a:solidFill>
              </a:rPr>
              <a:t>Dynamics</a:t>
            </a:r>
            <a:r>
              <a:rPr lang="en-US" sz="2800" dirty="0" smtClean="0">
                <a:solidFill>
                  <a:schemeClr val="bg1"/>
                </a:solidFill>
              </a:rPr>
              <a:t>: ADCP, turbulence mast/profiler</a:t>
            </a:r>
          </a:p>
          <a:p>
            <a:r>
              <a:rPr lang="en-US" sz="2800" u="sng" dirty="0" smtClean="0">
                <a:solidFill>
                  <a:schemeClr val="bg1"/>
                </a:solidFill>
              </a:rPr>
              <a:t>Spatial transects</a:t>
            </a:r>
            <a:r>
              <a:rPr lang="en-US" sz="2800" dirty="0" smtClean="0">
                <a:solidFill>
                  <a:schemeClr val="bg1"/>
                </a:solidFill>
              </a:rPr>
              <a:t>: Gliders</a:t>
            </a:r>
          </a:p>
          <a:p>
            <a:r>
              <a:rPr lang="en-US" sz="2800" u="sng" dirty="0" smtClean="0">
                <a:solidFill>
                  <a:schemeClr val="bg1"/>
                </a:solidFill>
              </a:rPr>
              <a:t>Opportunistic*</a:t>
            </a:r>
            <a:r>
              <a:rPr lang="en-US" sz="2800" dirty="0" smtClean="0">
                <a:solidFill>
                  <a:schemeClr val="bg1"/>
                </a:solidFill>
              </a:rPr>
              <a:t>: Lead structure,           ocean surface</a:t>
            </a:r>
          </a:p>
          <a:p>
            <a:r>
              <a:rPr lang="en-US" sz="2800" u="sng" dirty="0" smtClean="0">
                <a:solidFill>
                  <a:schemeClr val="bg1"/>
                </a:solidFill>
              </a:rPr>
              <a:t>Large-scale*</a:t>
            </a:r>
            <a:r>
              <a:rPr lang="en-US" sz="2800" dirty="0" smtClean="0">
                <a:solidFill>
                  <a:schemeClr val="bg1"/>
                </a:solidFill>
              </a:rPr>
              <a:t>: Pan-Arctic                      network of ocean profilers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381000"/>
            <a:ext cx="7850263" cy="76944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Ocean</a:t>
            </a:r>
            <a:endParaRPr lang="en-US" sz="1050" b="1" i="1" dirty="0" smtClean="0">
              <a:solidFill>
                <a:srgbClr val="C0504D">
                  <a:lumMod val="50000"/>
                </a:srgbClr>
              </a:solidFill>
              <a:latin typeface="Georgia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3"/>
          <a:stretch/>
        </p:blipFill>
        <p:spPr bwMode="auto">
          <a:xfrm>
            <a:off x="7315200" y="3646997"/>
            <a:ext cx="1601449" cy="313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warps_turb_ma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9"/>
          <a:stretch>
            <a:fillRect/>
          </a:stretch>
        </p:blipFill>
        <p:spPr bwMode="auto">
          <a:xfrm>
            <a:off x="6697816" y="522797"/>
            <a:ext cx="2218833" cy="305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095" t="3226" r="4936" b="37097"/>
          <a:stretch/>
        </p:blipFill>
        <p:spPr>
          <a:xfrm>
            <a:off x="4724399" y="3962400"/>
            <a:ext cx="2590801" cy="281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7514" t="32518" r="28485" b="7795"/>
          <a:stretch/>
        </p:blipFill>
        <p:spPr>
          <a:xfrm rot="5400000">
            <a:off x="2750654" y="4762500"/>
            <a:ext cx="1585291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0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6705600" cy="3352800"/>
          </a:xfrm>
        </p:spPr>
        <p:txBody>
          <a:bodyPr>
            <a:normAutofit fontScale="77500" lnSpcReduction="20000"/>
          </a:bodyPr>
          <a:lstStyle/>
          <a:p>
            <a:r>
              <a:rPr lang="en-US" u="sng" dirty="0" smtClean="0">
                <a:solidFill>
                  <a:schemeClr val="bg1"/>
                </a:solidFill>
              </a:rPr>
              <a:t>Carbon</a:t>
            </a:r>
            <a:r>
              <a:rPr lang="en-US" dirty="0" smtClean="0">
                <a:solidFill>
                  <a:schemeClr val="bg1"/>
                </a:solidFill>
              </a:rPr>
              <a:t>: CO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, CH</a:t>
            </a:r>
            <a:r>
              <a:rPr lang="en-US" baseline="-25000" dirty="0" smtClean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, CO</a:t>
            </a:r>
          </a:p>
          <a:p>
            <a:r>
              <a:rPr lang="en-US" u="sng" dirty="0" smtClean="0">
                <a:solidFill>
                  <a:schemeClr val="bg1"/>
                </a:solidFill>
              </a:rPr>
              <a:t>Sulfur</a:t>
            </a:r>
            <a:r>
              <a:rPr lang="en-US" dirty="0">
                <a:solidFill>
                  <a:schemeClr val="bg1"/>
                </a:solidFill>
              </a:rPr>
              <a:t>:</a:t>
            </a:r>
            <a:r>
              <a:rPr lang="en-US" dirty="0" smtClean="0">
                <a:solidFill>
                  <a:schemeClr val="bg1"/>
                </a:solidFill>
              </a:rPr>
              <a:t> DMS, DMSO</a:t>
            </a:r>
          </a:p>
          <a:p>
            <a:r>
              <a:rPr lang="en-US" u="sng" dirty="0" smtClean="0">
                <a:solidFill>
                  <a:schemeClr val="bg1"/>
                </a:solidFill>
              </a:rPr>
              <a:t>Nitrogen</a:t>
            </a:r>
            <a:r>
              <a:rPr lang="en-US" dirty="0" smtClean="0">
                <a:solidFill>
                  <a:schemeClr val="bg1"/>
                </a:solidFill>
              </a:rPr>
              <a:t>: N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O, NO</a:t>
            </a:r>
            <a:r>
              <a:rPr lang="en-US" baseline="-25000" dirty="0" smtClean="0">
                <a:solidFill>
                  <a:schemeClr val="bg1"/>
                </a:solidFill>
              </a:rPr>
              <a:t>x</a:t>
            </a:r>
          </a:p>
          <a:p>
            <a:r>
              <a:rPr lang="en-US" u="sng" dirty="0" smtClean="0">
                <a:solidFill>
                  <a:schemeClr val="bg1"/>
                </a:solidFill>
              </a:rPr>
              <a:t>Sampling</a:t>
            </a:r>
            <a:r>
              <a:rPr lang="en-US" dirty="0" smtClean="0">
                <a:solidFill>
                  <a:schemeClr val="bg1"/>
                </a:solidFill>
              </a:rPr>
              <a:t>: Air intake, ice/snow samples near and away from ship, Rosette</a:t>
            </a:r>
          </a:p>
          <a:p>
            <a:r>
              <a:rPr lang="en-US" u="sng" dirty="0" smtClean="0">
                <a:solidFill>
                  <a:schemeClr val="bg1"/>
                </a:solidFill>
              </a:rPr>
              <a:t>Trace Gases</a:t>
            </a:r>
            <a:r>
              <a:rPr lang="en-US" dirty="0" smtClean="0">
                <a:solidFill>
                  <a:schemeClr val="bg1"/>
                </a:solidFill>
              </a:rPr>
              <a:t>: GC analysis, and flux measurements</a:t>
            </a:r>
          </a:p>
          <a:p>
            <a:r>
              <a:rPr lang="en-US" u="sng" dirty="0" smtClean="0">
                <a:solidFill>
                  <a:schemeClr val="bg1"/>
                </a:solidFill>
              </a:rPr>
              <a:t>Photochemistry</a:t>
            </a:r>
            <a:r>
              <a:rPr lang="en-US" dirty="0" smtClean="0">
                <a:solidFill>
                  <a:schemeClr val="bg1"/>
                </a:solidFill>
              </a:rPr>
              <a:t>: halogen/mercury cycle</a:t>
            </a:r>
          </a:p>
          <a:p>
            <a:r>
              <a:rPr lang="en-US" u="sng" dirty="0" smtClean="0">
                <a:solidFill>
                  <a:schemeClr val="bg1"/>
                </a:solidFill>
              </a:rPr>
              <a:t>Radionuclides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baseline="30000" dirty="0" smtClean="0">
                <a:solidFill>
                  <a:schemeClr val="bg1"/>
                </a:solidFill>
              </a:rPr>
              <a:t>7</a:t>
            </a:r>
            <a:r>
              <a:rPr lang="en-US" dirty="0" smtClean="0">
                <a:solidFill>
                  <a:schemeClr val="bg1"/>
                </a:solidFill>
              </a:rPr>
              <a:t>Be, </a:t>
            </a:r>
            <a:r>
              <a:rPr lang="en-US" baseline="30000" dirty="0" smtClean="0">
                <a:solidFill>
                  <a:schemeClr val="bg1"/>
                </a:solidFill>
              </a:rPr>
              <a:t>222</a:t>
            </a:r>
            <a:r>
              <a:rPr lang="en-US" dirty="0" smtClean="0">
                <a:solidFill>
                  <a:schemeClr val="bg1"/>
                </a:solidFill>
              </a:rPr>
              <a:t>Rn, </a:t>
            </a:r>
            <a:r>
              <a:rPr lang="en-US" baseline="30000" dirty="0" smtClean="0">
                <a:solidFill>
                  <a:schemeClr val="bg1"/>
                </a:solidFill>
              </a:rPr>
              <a:t>210</a:t>
            </a:r>
            <a:r>
              <a:rPr lang="en-US" dirty="0" smtClean="0">
                <a:solidFill>
                  <a:schemeClr val="bg1"/>
                </a:solidFill>
              </a:rPr>
              <a:t>Po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381000"/>
            <a:ext cx="7850263" cy="76944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Biogeochemistry</a:t>
            </a:r>
            <a:endParaRPr lang="en-US" sz="1050" b="1" i="1" dirty="0" smtClean="0">
              <a:solidFill>
                <a:srgbClr val="C0504D">
                  <a:lumMod val="50000"/>
                </a:srgbClr>
              </a:solidFill>
              <a:latin typeface="Georgia" pitchFamily="18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2" r="18495" b="6787"/>
          <a:stretch/>
        </p:blipFill>
        <p:spPr bwMode="auto">
          <a:xfrm>
            <a:off x="6814890" y="1295400"/>
            <a:ext cx="18657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t="11718" r="54887" b="25359"/>
          <a:stretch/>
        </p:blipFill>
        <p:spPr bwMode="auto">
          <a:xfrm>
            <a:off x="3644935" y="4446609"/>
            <a:ext cx="1917665" cy="218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888" y="4796844"/>
            <a:ext cx="1812112" cy="175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667" t="5556" r="65000" b="2593"/>
          <a:stretch/>
        </p:blipFill>
        <p:spPr>
          <a:xfrm>
            <a:off x="5562600" y="4114799"/>
            <a:ext cx="1524000" cy="236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3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6705600" cy="3428999"/>
          </a:xfrm>
        </p:spPr>
        <p:txBody>
          <a:bodyPr>
            <a:normAutofit fontScale="77500" lnSpcReduction="20000"/>
          </a:bodyPr>
          <a:lstStyle/>
          <a:p>
            <a:r>
              <a:rPr lang="en-US" u="sng" dirty="0" smtClean="0">
                <a:solidFill>
                  <a:schemeClr val="bg1"/>
                </a:solidFill>
              </a:rPr>
              <a:t>Profiling, ocean/ice sampling</a:t>
            </a:r>
            <a:r>
              <a:rPr lang="en-US" dirty="0" smtClean="0">
                <a:solidFill>
                  <a:schemeClr val="bg1"/>
                </a:solidFill>
              </a:rPr>
              <a:t>: Oxygen, </a:t>
            </a:r>
            <a:r>
              <a:rPr lang="en-US" dirty="0" err="1" smtClean="0">
                <a:solidFill>
                  <a:schemeClr val="bg1"/>
                </a:solidFill>
              </a:rPr>
              <a:t>chl</a:t>
            </a:r>
            <a:r>
              <a:rPr lang="en-US" dirty="0" smtClean="0">
                <a:solidFill>
                  <a:schemeClr val="bg1"/>
                </a:solidFill>
              </a:rPr>
              <a:t>-a, nutrients, DOM, POC, PN, </a:t>
            </a:r>
            <a:r>
              <a:rPr lang="en-US" dirty="0" err="1" smtClean="0">
                <a:solidFill>
                  <a:schemeClr val="bg1"/>
                </a:solidFill>
              </a:rPr>
              <a:t>BSi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Chl</a:t>
            </a:r>
            <a:r>
              <a:rPr lang="en-US" dirty="0" smtClean="0">
                <a:solidFill>
                  <a:schemeClr val="bg1"/>
                </a:solidFill>
              </a:rPr>
              <a:t>-a, flow cytometry, light, ….</a:t>
            </a:r>
          </a:p>
          <a:p>
            <a:r>
              <a:rPr lang="en-US" u="sng" dirty="0" smtClean="0">
                <a:solidFill>
                  <a:schemeClr val="bg1"/>
                </a:solidFill>
              </a:rPr>
              <a:t>Primary production</a:t>
            </a:r>
            <a:r>
              <a:rPr lang="en-US" dirty="0" smtClean="0">
                <a:solidFill>
                  <a:schemeClr val="bg1"/>
                </a:solidFill>
              </a:rPr>
              <a:t>: carbon/nitrogen uptake, oxygen release </a:t>
            </a:r>
          </a:p>
          <a:p>
            <a:r>
              <a:rPr lang="en-US" u="sng" dirty="0" smtClean="0">
                <a:solidFill>
                  <a:schemeClr val="bg1"/>
                </a:solidFill>
              </a:rPr>
              <a:t>Particle fluxes</a:t>
            </a:r>
            <a:r>
              <a:rPr lang="en-US" dirty="0" smtClean="0">
                <a:solidFill>
                  <a:schemeClr val="bg1"/>
                </a:solidFill>
              </a:rPr>
              <a:t>:  UVP, sediment traps, </a:t>
            </a:r>
            <a:r>
              <a:rPr lang="en-US" baseline="30000" dirty="0" smtClean="0">
                <a:solidFill>
                  <a:schemeClr val="bg1"/>
                </a:solidFill>
              </a:rPr>
              <a:t>234</a:t>
            </a:r>
            <a:r>
              <a:rPr lang="en-US" dirty="0" smtClean="0">
                <a:solidFill>
                  <a:schemeClr val="bg1"/>
                </a:solidFill>
              </a:rPr>
              <a:t>Th</a:t>
            </a:r>
          </a:p>
          <a:p>
            <a:r>
              <a:rPr lang="en-US" u="sng" dirty="0" smtClean="0">
                <a:solidFill>
                  <a:schemeClr val="bg1"/>
                </a:solidFill>
              </a:rPr>
              <a:t>Plankton</a:t>
            </a:r>
            <a:r>
              <a:rPr lang="en-US" dirty="0" smtClean="0">
                <a:solidFill>
                  <a:schemeClr val="bg1"/>
                </a:solidFill>
              </a:rPr>
              <a:t>: Rosette, net hauls</a:t>
            </a:r>
          </a:p>
          <a:p>
            <a:r>
              <a:rPr lang="en-US" u="sng" dirty="0" smtClean="0">
                <a:solidFill>
                  <a:schemeClr val="bg1"/>
                </a:solidFill>
              </a:rPr>
              <a:t>Opportunistic*</a:t>
            </a:r>
            <a:r>
              <a:rPr lang="en-US" dirty="0" smtClean="0">
                <a:solidFill>
                  <a:schemeClr val="bg1"/>
                </a:solidFill>
              </a:rPr>
              <a:t>: Sampling at leads</a:t>
            </a:r>
          </a:p>
          <a:p>
            <a:r>
              <a:rPr lang="en-US" u="sng" dirty="0" smtClean="0">
                <a:solidFill>
                  <a:schemeClr val="bg1"/>
                </a:solidFill>
              </a:rPr>
              <a:t>Transects*</a:t>
            </a:r>
            <a:r>
              <a:rPr lang="en-US" dirty="0" smtClean="0">
                <a:solidFill>
                  <a:schemeClr val="bg1"/>
                </a:solidFill>
              </a:rPr>
              <a:t>:  Sampling via re-supply vessels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381000"/>
            <a:ext cx="7850263" cy="76944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Ecosystem</a:t>
            </a:r>
            <a:endParaRPr lang="en-US" sz="1050" b="1" i="1" dirty="0" smtClean="0">
              <a:solidFill>
                <a:srgbClr val="C0504D">
                  <a:lumMod val="50000"/>
                </a:srgbClr>
              </a:solidFill>
              <a:latin typeface="Georgi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807" y="4804794"/>
            <a:ext cx="2895600" cy="1654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696" r="53124"/>
          <a:stretch/>
        </p:blipFill>
        <p:spPr>
          <a:xfrm>
            <a:off x="7086600" y="1295400"/>
            <a:ext cx="1828800" cy="3186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4561907"/>
            <a:ext cx="2857500" cy="2024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138" y="4735363"/>
            <a:ext cx="1828801" cy="182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8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u="sng" dirty="0" smtClean="0">
                <a:solidFill>
                  <a:schemeClr val="bg1"/>
                </a:solidFill>
              </a:rPr>
              <a:t>Arctic Haze </a:t>
            </a:r>
            <a:r>
              <a:rPr lang="en-US" dirty="0" smtClean="0">
                <a:solidFill>
                  <a:schemeClr val="bg1"/>
                </a:solidFill>
              </a:rPr>
              <a:t>(late winter–early spring 2020): Coordinated aircraft campaign for atmos. chemistry and radiation.</a:t>
            </a:r>
          </a:p>
          <a:p>
            <a:r>
              <a:rPr lang="en-US" u="sng" dirty="0" smtClean="0">
                <a:solidFill>
                  <a:schemeClr val="bg1"/>
                </a:solidFill>
              </a:rPr>
              <a:t>Spring bloom </a:t>
            </a:r>
            <a:r>
              <a:rPr lang="en-US" dirty="0" smtClean="0">
                <a:solidFill>
                  <a:schemeClr val="bg1"/>
                </a:solidFill>
              </a:rPr>
              <a:t>(May 2020): Linking increase light to productivity</a:t>
            </a:r>
          </a:p>
          <a:p>
            <a:r>
              <a:rPr lang="en-US" u="sng" dirty="0" smtClean="0">
                <a:solidFill>
                  <a:schemeClr val="bg1"/>
                </a:solidFill>
              </a:rPr>
              <a:t>Lead Processes</a:t>
            </a:r>
            <a:r>
              <a:rPr lang="en-US" dirty="0" smtClean="0">
                <a:solidFill>
                  <a:schemeClr val="bg1"/>
                </a:solidFill>
              </a:rPr>
              <a:t> (Opportunistic): Heat fluxes, dynamics</a:t>
            </a:r>
          </a:p>
          <a:p>
            <a:r>
              <a:rPr lang="en-US" u="sng" dirty="0" smtClean="0">
                <a:solidFill>
                  <a:schemeClr val="bg1"/>
                </a:solidFill>
              </a:rPr>
              <a:t>Melt Season </a:t>
            </a:r>
            <a:r>
              <a:rPr lang="en-US" dirty="0" smtClean="0">
                <a:solidFill>
                  <a:schemeClr val="bg1"/>
                </a:solidFill>
              </a:rPr>
              <a:t>(May-Sept 2020): Events, melt pond distribution, surface type transects, etc.</a:t>
            </a:r>
          </a:p>
          <a:p>
            <a:r>
              <a:rPr lang="en-US" u="sng" dirty="0" smtClean="0">
                <a:solidFill>
                  <a:schemeClr val="bg1"/>
                </a:solidFill>
              </a:rPr>
              <a:t>Freeze up </a:t>
            </a:r>
            <a:r>
              <a:rPr lang="en-US" dirty="0" smtClean="0">
                <a:solidFill>
                  <a:schemeClr val="bg1"/>
                </a:solidFill>
              </a:rPr>
              <a:t>(Sept 2020):  Heat release through ocean and ice surfaces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381000"/>
            <a:ext cx="7850263" cy="144655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Intensive Operation Periods (</a:t>
            </a:r>
            <a:r>
              <a:rPr lang="en-US" sz="3600" b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tentative</a:t>
            </a:r>
            <a:r>
              <a:rPr lang="en-US" sz="4400" b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)</a:t>
            </a:r>
            <a:endParaRPr lang="en-US" sz="1050" b="1" i="1" dirty="0" smtClean="0">
              <a:solidFill>
                <a:srgbClr val="C0504D">
                  <a:lumMod val="50000"/>
                </a:srgb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90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381000"/>
            <a:ext cx="7850263" cy="76944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G</a:t>
            </a:r>
            <a:r>
              <a:rPr lang="en-US" sz="4400" b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etting the Data Out</a:t>
            </a:r>
            <a:endParaRPr lang="en-US" sz="1050" b="1" i="1" dirty="0" smtClean="0">
              <a:solidFill>
                <a:srgbClr val="C0504D">
                  <a:lumMod val="50000"/>
                </a:srgbClr>
              </a:solidFill>
              <a:latin typeface="Georgia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Data Policy: TBD  (Intention for data to be freely available as soon as possible).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Archival: </a:t>
            </a: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nterface with PANGEA, US DOE ARM, and other archives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Operational Data:  4 daily soundings on GTS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i="1" dirty="0" smtClean="0">
                <a:solidFill>
                  <a:schemeClr val="bg1"/>
                </a:solidFill>
              </a:rPr>
              <a:t>Community input on other operational needs (i.e., surface fluxes for real-time model </a:t>
            </a:r>
            <a:r>
              <a:rPr lang="en-US" i="1" dirty="0" err="1" smtClean="0">
                <a:solidFill>
                  <a:schemeClr val="bg1"/>
                </a:solidFill>
              </a:rPr>
              <a:t>eval</a:t>
            </a:r>
            <a:r>
              <a:rPr lang="en-US" i="1" dirty="0" smtClean="0">
                <a:solidFill>
                  <a:schemeClr val="bg1"/>
                </a:solidFill>
              </a:rPr>
              <a:t>)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891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-10689" y="0"/>
            <a:ext cx="9148777" cy="561224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/>
          </a:p>
        </p:txBody>
      </p:sp>
      <p:sp>
        <p:nvSpPr>
          <p:cNvPr id="239" name="Freeform 12"/>
          <p:cNvSpPr>
            <a:spLocks/>
          </p:cNvSpPr>
          <p:nvPr/>
        </p:nvSpPr>
        <p:spPr bwMode="auto">
          <a:xfrm>
            <a:off x="4213213" y="5352845"/>
            <a:ext cx="4950275" cy="107552"/>
          </a:xfrm>
          <a:custGeom>
            <a:avLst/>
            <a:gdLst>
              <a:gd name="T0" fmla="*/ 0 w 2158"/>
              <a:gd name="T1" fmla="*/ 2147483647 h 156"/>
              <a:gd name="T2" fmla="*/ 2147483647 w 2158"/>
              <a:gd name="T3" fmla="*/ 2147483647 h 156"/>
              <a:gd name="T4" fmla="*/ 2147483647 w 2158"/>
              <a:gd name="T5" fmla="*/ 2147483647 h 156"/>
              <a:gd name="T6" fmla="*/ 2147483647 w 2158"/>
              <a:gd name="T7" fmla="*/ 2147483647 h 156"/>
              <a:gd name="T8" fmla="*/ 2147483647 w 2158"/>
              <a:gd name="T9" fmla="*/ 2147483647 h 156"/>
              <a:gd name="T10" fmla="*/ 2147483647 w 2158"/>
              <a:gd name="T11" fmla="*/ 2147483647 h 156"/>
              <a:gd name="T12" fmla="*/ 2147483647 w 2158"/>
              <a:gd name="T13" fmla="*/ 2147483647 h 156"/>
              <a:gd name="T14" fmla="*/ 2147483647 w 2158"/>
              <a:gd name="T15" fmla="*/ 2147483647 h 156"/>
              <a:gd name="T16" fmla="*/ 2147483647 w 2158"/>
              <a:gd name="T17" fmla="*/ 2147483647 h 156"/>
              <a:gd name="T18" fmla="*/ 2147483647 w 2158"/>
              <a:gd name="T19" fmla="*/ 2147483647 h 156"/>
              <a:gd name="T20" fmla="*/ 2147483647 w 2158"/>
              <a:gd name="T21" fmla="*/ 2147483647 h 156"/>
              <a:gd name="T22" fmla="*/ 2147483647 w 2158"/>
              <a:gd name="T23" fmla="*/ 2147483647 h 156"/>
              <a:gd name="T24" fmla="*/ 2147483647 w 2158"/>
              <a:gd name="T25" fmla="*/ 2147483647 h 156"/>
              <a:gd name="T26" fmla="*/ 2147483647 w 2158"/>
              <a:gd name="T27" fmla="*/ 2147483647 h 156"/>
              <a:gd name="T28" fmla="*/ 2147483647 w 2158"/>
              <a:gd name="T29" fmla="*/ 2147483647 h 156"/>
              <a:gd name="T30" fmla="*/ 2147483647 w 2158"/>
              <a:gd name="T31" fmla="*/ 2147483647 h 156"/>
              <a:gd name="T32" fmla="*/ 2147483647 w 2158"/>
              <a:gd name="T33" fmla="*/ 2147483647 h 156"/>
              <a:gd name="T34" fmla="*/ 2147483647 w 2158"/>
              <a:gd name="T35" fmla="*/ 2147483647 h 156"/>
              <a:gd name="T36" fmla="*/ 2147483647 w 2158"/>
              <a:gd name="T37" fmla="*/ 2147483647 h 156"/>
              <a:gd name="T38" fmla="*/ 2147483647 w 2158"/>
              <a:gd name="T39" fmla="*/ 2147483647 h 156"/>
              <a:gd name="T40" fmla="*/ 2147483647 w 2158"/>
              <a:gd name="T41" fmla="*/ 2147483647 h 156"/>
              <a:gd name="T42" fmla="*/ 2147483647 w 2158"/>
              <a:gd name="T43" fmla="*/ 2147483647 h 156"/>
              <a:gd name="T44" fmla="*/ 2147483647 w 2158"/>
              <a:gd name="T45" fmla="*/ 2147483647 h 156"/>
              <a:gd name="T46" fmla="*/ 2147483647 w 2158"/>
              <a:gd name="T47" fmla="*/ 2147483647 h 156"/>
              <a:gd name="T48" fmla="*/ 2147483647 w 2158"/>
              <a:gd name="T49" fmla="*/ 2147483647 h 156"/>
              <a:gd name="T50" fmla="*/ 2147483647 w 2158"/>
              <a:gd name="T51" fmla="*/ 2147483647 h 156"/>
              <a:gd name="T52" fmla="*/ 2147483647 w 2158"/>
              <a:gd name="T53" fmla="*/ 2147483647 h 156"/>
              <a:gd name="T54" fmla="*/ 2147483647 w 2158"/>
              <a:gd name="T55" fmla="*/ 2147483647 h 156"/>
              <a:gd name="T56" fmla="*/ 0 w 2158"/>
              <a:gd name="T57" fmla="*/ 2147483647 h 15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158" h="156">
                <a:moveTo>
                  <a:pt x="0" y="65"/>
                </a:moveTo>
                <a:cubicBezTo>
                  <a:pt x="67" y="40"/>
                  <a:pt x="61" y="9"/>
                  <a:pt x="115" y="16"/>
                </a:cubicBezTo>
                <a:cubicBezTo>
                  <a:pt x="164" y="65"/>
                  <a:pt x="139" y="60"/>
                  <a:pt x="215" y="52"/>
                </a:cubicBezTo>
                <a:cubicBezTo>
                  <a:pt x="262" y="49"/>
                  <a:pt x="286" y="12"/>
                  <a:pt x="319" y="4"/>
                </a:cubicBezTo>
                <a:cubicBezTo>
                  <a:pt x="351" y="0"/>
                  <a:pt x="381" y="16"/>
                  <a:pt x="407" y="28"/>
                </a:cubicBezTo>
                <a:cubicBezTo>
                  <a:pt x="432" y="78"/>
                  <a:pt x="420" y="60"/>
                  <a:pt x="476" y="74"/>
                </a:cubicBezTo>
                <a:cubicBezTo>
                  <a:pt x="557" y="67"/>
                  <a:pt x="485" y="70"/>
                  <a:pt x="543" y="32"/>
                </a:cubicBezTo>
                <a:cubicBezTo>
                  <a:pt x="580" y="35"/>
                  <a:pt x="579" y="12"/>
                  <a:pt x="615" y="20"/>
                </a:cubicBezTo>
                <a:cubicBezTo>
                  <a:pt x="624" y="22"/>
                  <a:pt x="680" y="15"/>
                  <a:pt x="687" y="20"/>
                </a:cubicBezTo>
                <a:cubicBezTo>
                  <a:pt x="695" y="25"/>
                  <a:pt x="730" y="53"/>
                  <a:pt x="739" y="56"/>
                </a:cubicBezTo>
                <a:cubicBezTo>
                  <a:pt x="798" y="54"/>
                  <a:pt x="766" y="93"/>
                  <a:pt x="839" y="24"/>
                </a:cubicBezTo>
                <a:cubicBezTo>
                  <a:pt x="878" y="27"/>
                  <a:pt x="894" y="3"/>
                  <a:pt x="931" y="16"/>
                </a:cubicBezTo>
                <a:cubicBezTo>
                  <a:pt x="962" y="26"/>
                  <a:pt x="988" y="46"/>
                  <a:pt x="1015" y="64"/>
                </a:cubicBezTo>
                <a:cubicBezTo>
                  <a:pt x="1030" y="61"/>
                  <a:pt x="1086" y="92"/>
                  <a:pt x="1099" y="84"/>
                </a:cubicBezTo>
                <a:cubicBezTo>
                  <a:pt x="1109" y="78"/>
                  <a:pt x="1155" y="56"/>
                  <a:pt x="1163" y="48"/>
                </a:cubicBezTo>
                <a:cubicBezTo>
                  <a:pt x="1180" y="31"/>
                  <a:pt x="1201" y="27"/>
                  <a:pt x="1223" y="20"/>
                </a:cubicBezTo>
                <a:cubicBezTo>
                  <a:pt x="1299" y="28"/>
                  <a:pt x="1271" y="40"/>
                  <a:pt x="1315" y="64"/>
                </a:cubicBezTo>
                <a:cubicBezTo>
                  <a:pt x="1325" y="66"/>
                  <a:pt x="1371" y="76"/>
                  <a:pt x="1379" y="96"/>
                </a:cubicBezTo>
                <a:cubicBezTo>
                  <a:pt x="1447" y="76"/>
                  <a:pt x="1435" y="36"/>
                  <a:pt x="1491" y="32"/>
                </a:cubicBezTo>
                <a:cubicBezTo>
                  <a:pt x="1571" y="68"/>
                  <a:pt x="1543" y="88"/>
                  <a:pt x="1603" y="88"/>
                </a:cubicBezTo>
                <a:cubicBezTo>
                  <a:pt x="1659" y="68"/>
                  <a:pt x="1646" y="45"/>
                  <a:pt x="1691" y="36"/>
                </a:cubicBezTo>
                <a:cubicBezTo>
                  <a:pt x="1706" y="39"/>
                  <a:pt x="1776" y="77"/>
                  <a:pt x="1787" y="88"/>
                </a:cubicBezTo>
                <a:cubicBezTo>
                  <a:pt x="1798" y="99"/>
                  <a:pt x="1908" y="23"/>
                  <a:pt x="1923" y="28"/>
                </a:cubicBezTo>
                <a:cubicBezTo>
                  <a:pt x="1955" y="39"/>
                  <a:pt x="1990" y="91"/>
                  <a:pt x="2023" y="88"/>
                </a:cubicBezTo>
                <a:cubicBezTo>
                  <a:pt x="2026" y="79"/>
                  <a:pt x="2081" y="34"/>
                  <a:pt x="2091" y="32"/>
                </a:cubicBezTo>
                <a:cubicBezTo>
                  <a:pt x="2121" y="27"/>
                  <a:pt x="2158" y="65"/>
                  <a:pt x="2158" y="65"/>
                </a:cubicBezTo>
                <a:lnTo>
                  <a:pt x="2158" y="156"/>
                </a:lnTo>
                <a:lnTo>
                  <a:pt x="73" y="156"/>
                </a:lnTo>
                <a:lnTo>
                  <a:pt x="0" y="65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1800">
              <a:solidFill>
                <a:srgbClr val="3333CC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0" name="Freeform 12"/>
          <p:cNvSpPr>
            <a:spLocks/>
          </p:cNvSpPr>
          <p:nvPr/>
        </p:nvSpPr>
        <p:spPr bwMode="auto">
          <a:xfrm>
            <a:off x="1684842" y="5340181"/>
            <a:ext cx="4950275" cy="107552"/>
          </a:xfrm>
          <a:custGeom>
            <a:avLst/>
            <a:gdLst>
              <a:gd name="T0" fmla="*/ 0 w 2158"/>
              <a:gd name="T1" fmla="*/ 2147483647 h 156"/>
              <a:gd name="T2" fmla="*/ 2147483647 w 2158"/>
              <a:gd name="T3" fmla="*/ 2147483647 h 156"/>
              <a:gd name="T4" fmla="*/ 2147483647 w 2158"/>
              <a:gd name="T5" fmla="*/ 2147483647 h 156"/>
              <a:gd name="T6" fmla="*/ 2147483647 w 2158"/>
              <a:gd name="T7" fmla="*/ 2147483647 h 156"/>
              <a:gd name="T8" fmla="*/ 2147483647 w 2158"/>
              <a:gd name="T9" fmla="*/ 2147483647 h 156"/>
              <a:gd name="T10" fmla="*/ 2147483647 w 2158"/>
              <a:gd name="T11" fmla="*/ 2147483647 h 156"/>
              <a:gd name="T12" fmla="*/ 2147483647 w 2158"/>
              <a:gd name="T13" fmla="*/ 2147483647 h 156"/>
              <a:gd name="T14" fmla="*/ 2147483647 w 2158"/>
              <a:gd name="T15" fmla="*/ 2147483647 h 156"/>
              <a:gd name="T16" fmla="*/ 2147483647 w 2158"/>
              <a:gd name="T17" fmla="*/ 2147483647 h 156"/>
              <a:gd name="T18" fmla="*/ 2147483647 w 2158"/>
              <a:gd name="T19" fmla="*/ 2147483647 h 156"/>
              <a:gd name="T20" fmla="*/ 2147483647 w 2158"/>
              <a:gd name="T21" fmla="*/ 2147483647 h 156"/>
              <a:gd name="T22" fmla="*/ 2147483647 w 2158"/>
              <a:gd name="T23" fmla="*/ 2147483647 h 156"/>
              <a:gd name="T24" fmla="*/ 2147483647 w 2158"/>
              <a:gd name="T25" fmla="*/ 2147483647 h 156"/>
              <a:gd name="T26" fmla="*/ 2147483647 w 2158"/>
              <a:gd name="T27" fmla="*/ 2147483647 h 156"/>
              <a:gd name="T28" fmla="*/ 2147483647 w 2158"/>
              <a:gd name="T29" fmla="*/ 2147483647 h 156"/>
              <a:gd name="T30" fmla="*/ 2147483647 w 2158"/>
              <a:gd name="T31" fmla="*/ 2147483647 h 156"/>
              <a:gd name="T32" fmla="*/ 2147483647 w 2158"/>
              <a:gd name="T33" fmla="*/ 2147483647 h 156"/>
              <a:gd name="T34" fmla="*/ 2147483647 w 2158"/>
              <a:gd name="T35" fmla="*/ 2147483647 h 156"/>
              <a:gd name="T36" fmla="*/ 2147483647 w 2158"/>
              <a:gd name="T37" fmla="*/ 2147483647 h 156"/>
              <a:gd name="T38" fmla="*/ 2147483647 w 2158"/>
              <a:gd name="T39" fmla="*/ 2147483647 h 156"/>
              <a:gd name="T40" fmla="*/ 2147483647 w 2158"/>
              <a:gd name="T41" fmla="*/ 2147483647 h 156"/>
              <a:gd name="T42" fmla="*/ 2147483647 w 2158"/>
              <a:gd name="T43" fmla="*/ 2147483647 h 156"/>
              <a:gd name="T44" fmla="*/ 2147483647 w 2158"/>
              <a:gd name="T45" fmla="*/ 2147483647 h 156"/>
              <a:gd name="T46" fmla="*/ 2147483647 w 2158"/>
              <a:gd name="T47" fmla="*/ 2147483647 h 156"/>
              <a:gd name="T48" fmla="*/ 2147483647 w 2158"/>
              <a:gd name="T49" fmla="*/ 2147483647 h 156"/>
              <a:gd name="T50" fmla="*/ 2147483647 w 2158"/>
              <a:gd name="T51" fmla="*/ 2147483647 h 156"/>
              <a:gd name="T52" fmla="*/ 2147483647 w 2158"/>
              <a:gd name="T53" fmla="*/ 2147483647 h 156"/>
              <a:gd name="T54" fmla="*/ 2147483647 w 2158"/>
              <a:gd name="T55" fmla="*/ 2147483647 h 156"/>
              <a:gd name="T56" fmla="*/ 0 w 2158"/>
              <a:gd name="T57" fmla="*/ 2147483647 h 15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158" h="156">
                <a:moveTo>
                  <a:pt x="0" y="65"/>
                </a:moveTo>
                <a:cubicBezTo>
                  <a:pt x="67" y="40"/>
                  <a:pt x="61" y="9"/>
                  <a:pt x="115" y="16"/>
                </a:cubicBezTo>
                <a:cubicBezTo>
                  <a:pt x="164" y="65"/>
                  <a:pt x="139" y="60"/>
                  <a:pt x="215" y="52"/>
                </a:cubicBezTo>
                <a:cubicBezTo>
                  <a:pt x="262" y="49"/>
                  <a:pt x="286" y="12"/>
                  <a:pt x="319" y="4"/>
                </a:cubicBezTo>
                <a:cubicBezTo>
                  <a:pt x="351" y="0"/>
                  <a:pt x="381" y="16"/>
                  <a:pt x="407" y="28"/>
                </a:cubicBezTo>
                <a:cubicBezTo>
                  <a:pt x="432" y="78"/>
                  <a:pt x="420" y="60"/>
                  <a:pt x="476" y="74"/>
                </a:cubicBezTo>
                <a:cubicBezTo>
                  <a:pt x="557" y="67"/>
                  <a:pt x="485" y="70"/>
                  <a:pt x="543" y="32"/>
                </a:cubicBezTo>
                <a:cubicBezTo>
                  <a:pt x="580" y="35"/>
                  <a:pt x="579" y="12"/>
                  <a:pt x="615" y="20"/>
                </a:cubicBezTo>
                <a:cubicBezTo>
                  <a:pt x="624" y="22"/>
                  <a:pt x="680" y="15"/>
                  <a:pt x="687" y="20"/>
                </a:cubicBezTo>
                <a:cubicBezTo>
                  <a:pt x="695" y="25"/>
                  <a:pt x="730" y="53"/>
                  <a:pt x="739" y="56"/>
                </a:cubicBezTo>
                <a:cubicBezTo>
                  <a:pt x="798" y="54"/>
                  <a:pt x="766" y="93"/>
                  <a:pt x="839" y="24"/>
                </a:cubicBezTo>
                <a:cubicBezTo>
                  <a:pt x="878" y="27"/>
                  <a:pt x="894" y="3"/>
                  <a:pt x="931" y="16"/>
                </a:cubicBezTo>
                <a:cubicBezTo>
                  <a:pt x="962" y="26"/>
                  <a:pt x="988" y="46"/>
                  <a:pt x="1015" y="64"/>
                </a:cubicBezTo>
                <a:cubicBezTo>
                  <a:pt x="1030" y="61"/>
                  <a:pt x="1086" y="92"/>
                  <a:pt x="1099" y="84"/>
                </a:cubicBezTo>
                <a:cubicBezTo>
                  <a:pt x="1109" y="78"/>
                  <a:pt x="1155" y="56"/>
                  <a:pt x="1163" y="48"/>
                </a:cubicBezTo>
                <a:cubicBezTo>
                  <a:pt x="1180" y="31"/>
                  <a:pt x="1201" y="27"/>
                  <a:pt x="1223" y="20"/>
                </a:cubicBezTo>
                <a:cubicBezTo>
                  <a:pt x="1299" y="28"/>
                  <a:pt x="1271" y="40"/>
                  <a:pt x="1315" y="64"/>
                </a:cubicBezTo>
                <a:cubicBezTo>
                  <a:pt x="1325" y="66"/>
                  <a:pt x="1371" y="76"/>
                  <a:pt x="1379" y="96"/>
                </a:cubicBezTo>
                <a:cubicBezTo>
                  <a:pt x="1447" y="76"/>
                  <a:pt x="1435" y="36"/>
                  <a:pt x="1491" y="32"/>
                </a:cubicBezTo>
                <a:cubicBezTo>
                  <a:pt x="1571" y="68"/>
                  <a:pt x="1543" y="88"/>
                  <a:pt x="1603" y="88"/>
                </a:cubicBezTo>
                <a:cubicBezTo>
                  <a:pt x="1659" y="68"/>
                  <a:pt x="1646" y="45"/>
                  <a:pt x="1691" y="36"/>
                </a:cubicBezTo>
                <a:cubicBezTo>
                  <a:pt x="1706" y="39"/>
                  <a:pt x="1776" y="77"/>
                  <a:pt x="1787" y="88"/>
                </a:cubicBezTo>
                <a:cubicBezTo>
                  <a:pt x="1798" y="99"/>
                  <a:pt x="1908" y="23"/>
                  <a:pt x="1923" y="28"/>
                </a:cubicBezTo>
                <a:cubicBezTo>
                  <a:pt x="1955" y="39"/>
                  <a:pt x="1990" y="91"/>
                  <a:pt x="2023" y="88"/>
                </a:cubicBezTo>
                <a:cubicBezTo>
                  <a:pt x="2026" y="79"/>
                  <a:pt x="2081" y="34"/>
                  <a:pt x="2091" y="32"/>
                </a:cubicBezTo>
                <a:cubicBezTo>
                  <a:pt x="2121" y="27"/>
                  <a:pt x="2158" y="65"/>
                  <a:pt x="2158" y="65"/>
                </a:cubicBezTo>
                <a:lnTo>
                  <a:pt x="2158" y="156"/>
                </a:lnTo>
                <a:lnTo>
                  <a:pt x="73" y="156"/>
                </a:lnTo>
                <a:lnTo>
                  <a:pt x="0" y="65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1800">
              <a:solidFill>
                <a:srgbClr val="3333CC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1" name="Rechteck 40"/>
          <p:cNvSpPr/>
          <p:nvPr/>
        </p:nvSpPr>
        <p:spPr>
          <a:xfrm>
            <a:off x="14024" y="5445221"/>
            <a:ext cx="9129976" cy="1414540"/>
          </a:xfrm>
          <a:prstGeom prst="rect">
            <a:avLst/>
          </a:prstGeom>
          <a:solidFill>
            <a:srgbClr val="0066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Freeform 12"/>
          <p:cNvSpPr>
            <a:spLocks/>
          </p:cNvSpPr>
          <p:nvPr/>
        </p:nvSpPr>
        <p:spPr bwMode="auto">
          <a:xfrm>
            <a:off x="736801" y="5394370"/>
            <a:ext cx="6499622" cy="105921"/>
          </a:xfrm>
          <a:custGeom>
            <a:avLst/>
            <a:gdLst>
              <a:gd name="T0" fmla="*/ 0 w 2158"/>
              <a:gd name="T1" fmla="*/ 2147483647 h 156"/>
              <a:gd name="T2" fmla="*/ 2147483647 w 2158"/>
              <a:gd name="T3" fmla="*/ 2147483647 h 156"/>
              <a:gd name="T4" fmla="*/ 2147483647 w 2158"/>
              <a:gd name="T5" fmla="*/ 2147483647 h 156"/>
              <a:gd name="T6" fmla="*/ 2147483647 w 2158"/>
              <a:gd name="T7" fmla="*/ 2147483647 h 156"/>
              <a:gd name="T8" fmla="*/ 2147483647 w 2158"/>
              <a:gd name="T9" fmla="*/ 2147483647 h 156"/>
              <a:gd name="T10" fmla="*/ 2147483647 w 2158"/>
              <a:gd name="T11" fmla="*/ 2147483647 h 156"/>
              <a:gd name="T12" fmla="*/ 2147483647 w 2158"/>
              <a:gd name="T13" fmla="*/ 2147483647 h 156"/>
              <a:gd name="T14" fmla="*/ 2147483647 w 2158"/>
              <a:gd name="T15" fmla="*/ 2147483647 h 156"/>
              <a:gd name="T16" fmla="*/ 2147483647 w 2158"/>
              <a:gd name="T17" fmla="*/ 2147483647 h 156"/>
              <a:gd name="T18" fmla="*/ 2147483647 w 2158"/>
              <a:gd name="T19" fmla="*/ 2147483647 h 156"/>
              <a:gd name="T20" fmla="*/ 2147483647 w 2158"/>
              <a:gd name="T21" fmla="*/ 2147483647 h 156"/>
              <a:gd name="T22" fmla="*/ 2147483647 w 2158"/>
              <a:gd name="T23" fmla="*/ 2147483647 h 156"/>
              <a:gd name="T24" fmla="*/ 2147483647 w 2158"/>
              <a:gd name="T25" fmla="*/ 2147483647 h 156"/>
              <a:gd name="T26" fmla="*/ 2147483647 w 2158"/>
              <a:gd name="T27" fmla="*/ 2147483647 h 156"/>
              <a:gd name="T28" fmla="*/ 2147483647 w 2158"/>
              <a:gd name="T29" fmla="*/ 2147483647 h 156"/>
              <a:gd name="T30" fmla="*/ 2147483647 w 2158"/>
              <a:gd name="T31" fmla="*/ 2147483647 h 156"/>
              <a:gd name="T32" fmla="*/ 2147483647 w 2158"/>
              <a:gd name="T33" fmla="*/ 2147483647 h 156"/>
              <a:gd name="T34" fmla="*/ 2147483647 w 2158"/>
              <a:gd name="T35" fmla="*/ 2147483647 h 156"/>
              <a:gd name="T36" fmla="*/ 2147483647 w 2158"/>
              <a:gd name="T37" fmla="*/ 2147483647 h 156"/>
              <a:gd name="T38" fmla="*/ 2147483647 w 2158"/>
              <a:gd name="T39" fmla="*/ 2147483647 h 156"/>
              <a:gd name="T40" fmla="*/ 2147483647 w 2158"/>
              <a:gd name="T41" fmla="*/ 2147483647 h 156"/>
              <a:gd name="T42" fmla="*/ 2147483647 w 2158"/>
              <a:gd name="T43" fmla="*/ 2147483647 h 156"/>
              <a:gd name="T44" fmla="*/ 2147483647 w 2158"/>
              <a:gd name="T45" fmla="*/ 2147483647 h 156"/>
              <a:gd name="T46" fmla="*/ 2147483647 w 2158"/>
              <a:gd name="T47" fmla="*/ 2147483647 h 156"/>
              <a:gd name="T48" fmla="*/ 2147483647 w 2158"/>
              <a:gd name="T49" fmla="*/ 2147483647 h 156"/>
              <a:gd name="T50" fmla="*/ 2147483647 w 2158"/>
              <a:gd name="T51" fmla="*/ 2147483647 h 156"/>
              <a:gd name="T52" fmla="*/ 2147483647 w 2158"/>
              <a:gd name="T53" fmla="*/ 2147483647 h 156"/>
              <a:gd name="T54" fmla="*/ 2147483647 w 2158"/>
              <a:gd name="T55" fmla="*/ 2147483647 h 156"/>
              <a:gd name="T56" fmla="*/ 0 w 2158"/>
              <a:gd name="T57" fmla="*/ 2147483647 h 15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158" h="156">
                <a:moveTo>
                  <a:pt x="0" y="65"/>
                </a:moveTo>
                <a:cubicBezTo>
                  <a:pt x="67" y="40"/>
                  <a:pt x="61" y="9"/>
                  <a:pt x="115" y="16"/>
                </a:cubicBezTo>
                <a:cubicBezTo>
                  <a:pt x="164" y="65"/>
                  <a:pt x="139" y="60"/>
                  <a:pt x="215" y="52"/>
                </a:cubicBezTo>
                <a:cubicBezTo>
                  <a:pt x="262" y="49"/>
                  <a:pt x="286" y="12"/>
                  <a:pt x="319" y="4"/>
                </a:cubicBezTo>
                <a:cubicBezTo>
                  <a:pt x="351" y="0"/>
                  <a:pt x="381" y="16"/>
                  <a:pt x="407" y="28"/>
                </a:cubicBezTo>
                <a:cubicBezTo>
                  <a:pt x="432" y="78"/>
                  <a:pt x="420" y="60"/>
                  <a:pt x="476" y="74"/>
                </a:cubicBezTo>
                <a:cubicBezTo>
                  <a:pt x="557" y="67"/>
                  <a:pt x="485" y="70"/>
                  <a:pt x="543" y="32"/>
                </a:cubicBezTo>
                <a:cubicBezTo>
                  <a:pt x="580" y="35"/>
                  <a:pt x="579" y="12"/>
                  <a:pt x="615" y="20"/>
                </a:cubicBezTo>
                <a:cubicBezTo>
                  <a:pt x="624" y="22"/>
                  <a:pt x="680" y="15"/>
                  <a:pt x="687" y="20"/>
                </a:cubicBezTo>
                <a:cubicBezTo>
                  <a:pt x="695" y="25"/>
                  <a:pt x="730" y="53"/>
                  <a:pt x="739" y="56"/>
                </a:cubicBezTo>
                <a:cubicBezTo>
                  <a:pt x="798" y="54"/>
                  <a:pt x="766" y="93"/>
                  <a:pt x="839" y="24"/>
                </a:cubicBezTo>
                <a:cubicBezTo>
                  <a:pt x="878" y="27"/>
                  <a:pt x="894" y="3"/>
                  <a:pt x="931" y="16"/>
                </a:cubicBezTo>
                <a:cubicBezTo>
                  <a:pt x="962" y="26"/>
                  <a:pt x="988" y="46"/>
                  <a:pt x="1015" y="64"/>
                </a:cubicBezTo>
                <a:cubicBezTo>
                  <a:pt x="1030" y="61"/>
                  <a:pt x="1086" y="92"/>
                  <a:pt x="1099" y="84"/>
                </a:cubicBezTo>
                <a:cubicBezTo>
                  <a:pt x="1109" y="78"/>
                  <a:pt x="1155" y="56"/>
                  <a:pt x="1163" y="48"/>
                </a:cubicBezTo>
                <a:cubicBezTo>
                  <a:pt x="1180" y="31"/>
                  <a:pt x="1201" y="27"/>
                  <a:pt x="1223" y="20"/>
                </a:cubicBezTo>
                <a:cubicBezTo>
                  <a:pt x="1299" y="28"/>
                  <a:pt x="1271" y="40"/>
                  <a:pt x="1315" y="64"/>
                </a:cubicBezTo>
                <a:cubicBezTo>
                  <a:pt x="1325" y="66"/>
                  <a:pt x="1371" y="76"/>
                  <a:pt x="1379" y="96"/>
                </a:cubicBezTo>
                <a:cubicBezTo>
                  <a:pt x="1447" y="76"/>
                  <a:pt x="1435" y="36"/>
                  <a:pt x="1491" y="32"/>
                </a:cubicBezTo>
                <a:cubicBezTo>
                  <a:pt x="1571" y="68"/>
                  <a:pt x="1543" y="88"/>
                  <a:pt x="1603" y="88"/>
                </a:cubicBezTo>
                <a:cubicBezTo>
                  <a:pt x="1659" y="68"/>
                  <a:pt x="1646" y="45"/>
                  <a:pt x="1691" y="36"/>
                </a:cubicBezTo>
                <a:cubicBezTo>
                  <a:pt x="1706" y="39"/>
                  <a:pt x="1776" y="77"/>
                  <a:pt x="1787" y="88"/>
                </a:cubicBezTo>
                <a:cubicBezTo>
                  <a:pt x="1798" y="99"/>
                  <a:pt x="1908" y="23"/>
                  <a:pt x="1923" y="28"/>
                </a:cubicBezTo>
                <a:cubicBezTo>
                  <a:pt x="1955" y="39"/>
                  <a:pt x="1990" y="91"/>
                  <a:pt x="2023" y="88"/>
                </a:cubicBezTo>
                <a:cubicBezTo>
                  <a:pt x="2026" y="79"/>
                  <a:pt x="2081" y="34"/>
                  <a:pt x="2091" y="32"/>
                </a:cubicBezTo>
                <a:cubicBezTo>
                  <a:pt x="2121" y="27"/>
                  <a:pt x="2158" y="65"/>
                  <a:pt x="2158" y="65"/>
                </a:cubicBezTo>
                <a:lnTo>
                  <a:pt x="2158" y="156"/>
                </a:lnTo>
                <a:lnTo>
                  <a:pt x="73" y="156"/>
                </a:lnTo>
                <a:lnTo>
                  <a:pt x="0" y="65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1800">
              <a:solidFill>
                <a:srgbClr val="3333CC"/>
              </a:solidFill>
              <a:latin typeface="Arial" charset="0"/>
              <a:cs typeface="Arial" pitchFamily="34" charset="0"/>
            </a:endParaRPr>
          </a:p>
        </p:txBody>
      </p:sp>
      <p:grpSp>
        <p:nvGrpSpPr>
          <p:cNvPr id="218" name="Gruppieren 217"/>
          <p:cNvGrpSpPr/>
          <p:nvPr/>
        </p:nvGrpSpPr>
        <p:grpSpPr>
          <a:xfrm>
            <a:off x="-11043" y="5159758"/>
            <a:ext cx="1740891" cy="1698242"/>
            <a:chOff x="678166" y="5341473"/>
            <a:chExt cx="1481569" cy="895839"/>
          </a:xfrm>
        </p:grpSpPr>
        <p:sp>
          <p:nvSpPr>
            <p:cNvPr id="35" name="Freeform 11"/>
            <p:cNvSpPr>
              <a:spLocks/>
            </p:cNvSpPr>
            <p:nvPr/>
          </p:nvSpPr>
          <p:spPr bwMode="auto">
            <a:xfrm>
              <a:off x="678166" y="5341473"/>
              <a:ext cx="740427" cy="307866"/>
            </a:xfrm>
            <a:custGeom>
              <a:avLst/>
              <a:gdLst>
                <a:gd name="T0" fmla="*/ 0 w 1636"/>
                <a:gd name="T1" fmla="*/ 2147483647 h 585"/>
                <a:gd name="T2" fmla="*/ 2147483647 w 1636"/>
                <a:gd name="T3" fmla="*/ 2147483647 h 585"/>
                <a:gd name="T4" fmla="*/ 2147483647 w 1636"/>
                <a:gd name="T5" fmla="*/ 2147483647 h 585"/>
                <a:gd name="T6" fmla="*/ 2147483647 w 1636"/>
                <a:gd name="T7" fmla="*/ 2147483647 h 585"/>
                <a:gd name="T8" fmla="*/ 2147483647 w 1636"/>
                <a:gd name="T9" fmla="*/ 2147483647 h 585"/>
                <a:gd name="T10" fmla="*/ 2147483647 w 1636"/>
                <a:gd name="T11" fmla="*/ 2147483647 h 585"/>
                <a:gd name="T12" fmla="*/ 2147483647 w 1636"/>
                <a:gd name="T13" fmla="*/ 2147483647 h 585"/>
                <a:gd name="T14" fmla="*/ 2147483647 w 1636"/>
                <a:gd name="T15" fmla="*/ 2147483647 h 585"/>
                <a:gd name="T16" fmla="*/ 2147483647 w 1636"/>
                <a:gd name="T17" fmla="*/ 2147483647 h 585"/>
                <a:gd name="T18" fmla="*/ 2147483647 w 1636"/>
                <a:gd name="T19" fmla="*/ 2147483647 h 585"/>
                <a:gd name="T20" fmla="*/ 2147483647 w 1636"/>
                <a:gd name="T21" fmla="*/ 2147483647 h 585"/>
                <a:gd name="T22" fmla="*/ 2147483647 w 1636"/>
                <a:gd name="T23" fmla="*/ 2147483647 h 585"/>
                <a:gd name="T24" fmla="*/ 2147483647 w 1636"/>
                <a:gd name="T25" fmla="*/ 0 h 585"/>
                <a:gd name="T26" fmla="*/ 0 w 1636"/>
                <a:gd name="T27" fmla="*/ 2147483647 h 585"/>
                <a:gd name="T28" fmla="*/ 0 w 1636"/>
                <a:gd name="T29" fmla="*/ 2147483647 h 5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connsiteX0" fmla="*/ 0 w 10000"/>
                <a:gd name="connsiteY0" fmla="*/ 7893 h 7893"/>
                <a:gd name="connsiteX1" fmla="*/ 10000 w 10000"/>
                <a:gd name="connsiteY1" fmla="*/ 7893 h 7893"/>
                <a:gd name="connsiteX2" fmla="*/ 8998 w 10000"/>
                <a:gd name="connsiteY2" fmla="*/ 4765 h 7893"/>
                <a:gd name="connsiteX3" fmla="*/ 8160 w 10000"/>
                <a:gd name="connsiteY3" fmla="*/ 4457 h 7893"/>
                <a:gd name="connsiteX4" fmla="*/ 6932 w 10000"/>
                <a:gd name="connsiteY4" fmla="*/ 4919 h 7893"/>
                <a:gd name="connsiteX5" fmla="*/ 6424 w 10000"/>
                <a:gd name="connsiteY5" fmla="*/ 3363 h 7893"/>
                <a:gd name="connsiteX6" fmla="*/ 5532 w 10000"/>
                <a:gd name="connsiteY6" fmla="*/ 4132 h 7893"/>
                <a:gd name="connsiteX7" fmla="*/ 4584 w 10000"/>
                <a:gd name="connsiteY7" fmla="*/ 4919 h 7893"/>
                <a:gd name="connsiteX8" fmla="*/ 3967 w 10000"/>
                <a:gd name="connsiteY8" fmla="*/ 3825 h 7893"/>
                <a:gd name="connsiteX9" fmla="*/ 3295 w 10000"/>
                <a:gd name="connsiteY9" fmla="*/ 4919 h 7893"/>
                <a:gd name="connsiteX10" fmla="*/ 2121 w 10000"/>
                <a:gd name="connsiteY10" fmla="*/ 389 h 7893"/>
                <a:gd name="connsiteX11" fmla="*/ 1620 w 10000"/>
                <a:gd name="connsiteY11" fmla="*/ 850 h 7893"/>
                <a:gd name="connsiteX12" fmla="*/ 752 w 10000"/>
                <a:gd name="connsiteY12" fmla="*/ 0 h 7893"/>
                <a:gd name="connsiteX13" fmla="*/ 0 w 10000"/>
                <a:gd name="connsiteY13" fmla="*/ 3517 h 7893"/>
                <a:gd name="connsiteX14" fmla="*/ 0 w 10000"/>
                <a:gd name="connsiteY14" fmla="*/ 7893 h 7893"/>
                <a:gd name="connsiteX0" fmla="*/ 0 w 10000"/>
                <a:gd name="connsiteY0" fmla="*/ 10000 h 10000"/>
                <a:gd name="connsiteX1" fmla="*/ 10000 w 10000"/>
                <a:gd name="connsiteY1" fmla="*/ 10000 h 10000"/>
                <a:gd name="connsiteX2" fmla="*/ 8998 w 10000"/>
                <a:gd name="connsiteY2" fmla="*/ 6037 h 10000"/>
                <a:gd name="connsiteX3" fmla="*/ 8160 w 10000"/>
                <a:gd name="connsiteY3" fmla="*/ 5647 h 10000"/>
                <a:gd name="connsiteX4" fmla="*/ 6932 w 10000"/>
                <a:gd name="connsiteY4" fmla="*/ 6232 h 10000"/>
                <a:gd name="connsiteX5" fmla="*/ 6424 w 10000"/>
                <a:gd name="connsiteY5" fmla="*/ 4261 h 10000"/>
                <a:gd name="connsiteX6" fmla="*/ 5532 w 10000"/>
                <a:gd name="connsiteY6" fmla="*/ 5235 h 10000"/>
                <a:gd name="connsiteX7" fmla="*/ 4584 w 10000"/>
                <a:gd name="connsiteY7" fmla="*/ 6232 h 10000"/>
                <a:gd name="connsiteX8" fmla="*/ 3967 w 10000"/>
                <a:gd name="connsiteY8" fmla="*/ 4846 h 10000"/>
                <a:gd name="connsiteX9" fmla="*/ 3295 w 10000"/>
                <a:gd name="connsiteY9" fmla="*/ 6232 h 10000"/>
                <a:gd name="connsiteX10" fmla="*/ 2321 w 10000"/>
                <a:gd name="connsiteY10" fmla="*/ 3514 h 10000"/>
                <a:gd name="connsiteX11" fmla="*/ 1620 w 10000"/>
                <a:gd name="connsiteY11" fmla="*/ 1077 h 10000"/>
                <a:gd name="connsiteX12" fmla="*/ 752 w 10000"/>
                <a:gd name="connsiteY12" fmla="*/ 0 h 10000"/>
                <a:gd name="connsiteX13" fmla="*/ 0 w 10000"/>
                <a:gd name="connsiteY13" fmla="*/ 4456 h 10000"/>
                <a:gd name="connsiteX14" fmla="*/ 0 w 10000"/>
                <a:gd name="connsiteY14" fmla="*/ 10000 h 10000"/>
                <a:gd name="connsiteX0" fmla="*/ 0 w 10000"/>
                <a:gd name="connsiteY0" fmla="*/ 10000 h 10000"/>
                <a:gd name="connsiteX1" fmla="*/ 10000 w 10000"/>
                <a:gd name="connsiteY1" fmla="*/ 10000 h 10000"/>
                <a:gd name="connsiteX2" fmla="*/ 8998 w 10000"/>
                <a:gd name="connsiteY2" fmla="*/ 6037 h 10000"/>
                <a:gd name="connsiteX3" fmla="*/ 8160 w 10000"/>
                <a:gd name="connsiteY3" fmla="*/ 5647 h 10000"/>
                <a:gd name="connsiteX4" fmla="*/ 6932 w 10000"/>
                <a:gd name="connsiteY4" fmla="*/ 6232 h 10000"/>
                <a:gd name="connsiteX5" fmla="*/ 6424 w 10000"/>
                <a:gd name="connsiteY5" fmla="*/ 4261 h 10000"/>
                <a:gd name="connsiteX6" fmla="*/ 5532 w 10000"/>
                <a:gd name="connsiteY6" fmla="*/ 5235 h 10000"/>
                <a:gd name="connsiteX7" fmla="*/ 4584 w 10000"/>
                <a:gd name="connsiteY7" fmla="*/ 6232 h 10000"/>
                <a:gd name="connsiteX8" fmla="*/ 3967 w 10000"/>
                <a:gd name="connsiteY8" fmla="*/ 4846 h 10000"/>
                <a:gd name="connsiteX9" fmla="*/ 3295 w 10000"/>
                <a:gd name="connsiteY9" fmla="*/ 6232 h 10000"/>
                <a:gd name="connsiteX10" fmla="*/ 2321 w 10000"/>
                <a:gd name="connsiteY10" fmla="*/ 3514 h 10000"/>
                <a:gd name="connsiteX11" fmla="*/ 1341 w 10000"/>
                <a:gd name="connsiteY11" fmla="*/ 4169 h 10000"/>
                <a:gd name="connsiteX12" fmla="*/ 752 w 10000"/>
                <a:gd name="connsiteY12" fmla="*/ 0 h 10000"/>
                <a:gd name="connsiteX13" fmla="*/ 0 w 10000"/>
                <a:gd name="connsiteY13" fmla="*/ 4456 h 10000"/>
                <a:gd name="connsiteX14" fmla="*/ 0 w 10000"/>
                <a:gd name="connsiteY14" fmla="*/ 10000 h 10000"/>
                <a:gd name="connsiteX0" fmla="*/ 0 w 10000"/>
                <a:gd name="connsiteY0" fmla="*/ 6979 h 6979"/>
                <a:gd name="connsiteX1" fmla="*/ 10000 w 10000"/>
                <a:gd name="connsiteY1" fmla="*/ 6979 h 6979"/>
                <a:gd name="connsiteX2" fmla="*/ 8998 w 10000"/>
                <a:gd name="connsiteY2" fmla="*/ 3016 h 6979"/>
                <a:gd name="connsiteX3" fmla="*/ 8160 w 10000"/>
                <a:gd name="connsiteY3" fmla="*/ 2626 h 6979"/>
                <a:gd name="connsiteX4" fmla="*/ 6932 w 10000"/>
                <a:gd name="connsiteY4" fmla="*/ 3211 h 6979"/>
                <a:gd name="connsiteX5" fmla="*/ 6424 w 10000"/>
                <a:gd name="connsiteY5" fmla="*/ 1240 h 6979"/>
                <a:gd name="connsiteX6" fmla="*/ 5532 w 10000"/>
                <a:gd name="connsiteY6" fmla="*/ 2214 h 6979"/>
                <a:gd name="connsiteX7" fmla="*/ 4584 w 10000"/>
                <a:gd name="connsiteY7" fmla="*/ 3211 h 6979"/>
                <a:gd name="connsiteX8" fmla="*/ 3967 w 10000"/>
                <a:gd name="connsiteY8" fmla="*/ 1825 h 6979"/>
                <a:gd name="connsiteX9" fmla="*/ 3295 w 10000"/>
                <a:gd name="connsiteY9" fmla="*/ 3211 h 6979"/>
                <a:gd name="connsiteX10" fmla="*/ 2321 w 10000"/>
                <a:gd name="connsiteY10" fmla="*/ 493 h 6979"/>
                <a:gd name="connsiteX11" fmla="*/ 1341 w 10000"/>
                <a:gd name="connsiteY11" fmla="*/ 1148 h 6979"/>
                <a:gd name="connsiteX12" fmla="*/ 692 w 10000"/>
                <a:gd name="connsiteY12" fmla="*/ 0 h 6979"/>
                <a:gd name="connsiteX13" fmla="*/ 0 w 10000"/>
                <a:gd name="connsiteY13" fmla="*/ 1435 h 6979"/>
                <a:gd name="connsiteX14" fmla="*/ 0 w 10000"/>
                <a:gd name="connsiteY14" fmla="*/ 6979 h 6979"/>
                <a:gd name="connsiteX0" fmla="*/ 0 w 10000"/>
                <a:gd name="connsiteY0" fmla="*/ 10000 h 10000"/>
                <a:gd name="connsiteX1" fmla="*/ 10000 w 10000"/>
                <a:gd name="connsiteY1" fmla="*/ 10000 h 10000"/>
                <a:gd name="connsiteX2" fmla="*/ 8998 w 10000"/>
                <a:gd name="connsiteY2" fmla="*/ 4322 h 10000"/>
                <a:gd name="connsiteX3" fmla="*/ 8160 w 10000"/>
                <a:gd name="connsiteY3" fmla="*/ 3763 h 10000"/>
                <a:gd name="connsiteX4" fmla="*/ 6932 w 10000"/>
                <a:gd name="connsiteY4" fmla="*/ 4601 h 10000"/>
                <a:gd name="connsiteX5" fmla="*/ 6424 w 10000"/>
                <a:gd name="connsiteY5" fmla="*/ 1777 h 10000"/>
                <a:gd name="connsiteX6" fmla="*/ 5532 w 10000"/>
                <a:gd name="connsiteY6" fmla="*/ 3172 h 10000"/>
                <a:gd name="connsiteX7" fmla="*/ 4584 w 10000"/>
                <a:gd name="connsiteY7" fmla="*/ 4601 h 10000"/>
                <a:gd name="connsiteX8" fmla="*/ 3967 w 10000"/>
                <a:gd name="connsiteY8" fmla="*/ 2615 h 10000"/>
                <a:gd name="connsiteX9" fmla="*/ 3295 w 10000"/>
                <a:gd name="connsiteY9" fmla="*/ 4601 h 10000"/>
                <a:gd name="connsiteX10" fmla="*/ 2401 w 10000"/>
                <a:gd name="connsiteY10" fmla="*/ 2518 h 10000"/>
                <a:gd name="connsiteX11" fmla="*/ 1341 w 10000"/>
                <a:gd name="connsiteY11" fmla="*/ 1645 h 10000"/>
                <a:gd name="connsiteX12" fmla="*/ 692 w 10000"/>
                <a:gd name="connsiteY12" fmla="*/ 0 h 10000"/>
                <a:gd name="connsiteX13" fmla="*/ 0 w 10000"/>
                <a:gd name="connsiteY13" fmla="*/ 2056 h 10000"/>
                <a:gd name="connsiteX14" fmla="*/ 0 w 10000"/>
                <a:gd name="connsiteY14" fmla="*/ 10000 h 10000"/>
                <a:gd name="connsiteX0" fmla="*/ 0 w 10000"/>
                <a:gd name="connsiteY0" fmla="*/ 10000 h 10000"/>
                <a:gd name="connsiteX1" fmla="*/ 10000 w 10000"/>
                <a:gd name="connsiteY1" fmla="*/ 10000 h 10000"/>
                <a:gd name="connsiteX2" fmla="*/ 8998 w 10000"/>
                <a:gd name="connsiteY2" fmla="*/ 4322 h 10000"/>
                <a:gd name="connsiteX3" fmla="*/ 8160 w 10000"/>
                <a:gd name="connsiteY3" fmla="*/ 3763 h 10000"/>
                <a:gd name="connsiteX4" fmla="*/ 6932 w 10000"/>
                <a:gd name="connsiteY4" fmla="*/ 4601 h 10000"/>
                <a:gd name="connsiteX5" fmla="*/ 6424 w 10000"/>
                <a:gd name="connsiteY5" fmla="*/ 1777 h 10000"/>
                <a:gd name="connsiteX6" fmla="*/ 5532 w 10000"/>
                <a:gd name="connsiteY6" fmla="*/ 3172 h 10000"/>
                <a:gd name="connsiteX7" fmla="*/ 4584 w 10000"/>
                <a:gd name="connsiteY7" fmla="*/ 4601 h 10000"/>
                <a:gd name="connsiteX8" fmla="*/ 3967 w 10000"/>
                <a:gd name="connsiteY8" fmla="*/ 2615 h 10000"/>
                <a:gd name="connsiteX9" fmla="*/ 3295 w 10000"/>
                <a:gd name="connsiteY9" fmla="*/ 4601 h 10000"/>
                <a:gd name="connsiteX10" fmla="*/ 2757 w 10000"/>
                <a:gd name="connsiteY10" fmla="*/ 3209 h 10000"/>
                <a:gd name="connsiteX11" fmla="*/ 1341 w 10000"/>
                <a:gd name="connsiteY11" fmla="*/ 1645 h 10000"/>
                <a:gd name="connsiteX12" fmla="*/ 692 w 10000"/>
                <a:gd name="connsiteY12" fmla="*/ 0 h 10000"/>
                <a:gd name="connsiteX13" fmla="*/ 0 w 10000"/>
                <a:gd name="connsiteY13" fmla="*/ 2056 h 10000"/>
                <a:gd name="connsiteX14" fmla="*/ 0 w 10000"/>
                <a:gd name="connsiteY14" fmla="*/ 10000 h 10000"/>
                <a:gd name="connsiteX0" fmla="*/ 2718 w 10000"/>
                <a:gd name="connsiteY0" fmla="*/ 9884 h 10000"/>
                <a:gd name="connsiteX1" fmla="*/ 10000 w 10000"/>
                <a:gd name="connsiteY1" fmla="*/ 10000 h 10000"/>
                <a:gd name="connsiteX2" fmla="*/ 8998 w 10000"/>
                <a:gd name="connsiteY2" fmla="*/ 4322 h 10000"/>
                <a:gd name="connsiteX3" fmla="*/ 8160 w 10000"/>
                <a:gd name="connsiteY3" fmla="*/ 3763 h 10000"/>
                <a:gd name="connsiteX4" fmla="*/ 6932 w 10000"/>
                <a:gd name="connsiteY4" fmla="*/ 4601 h 10000"/>
                <a:gd name="connsiteX5" fmla="*/ 6424 w 10000"/>
                <a:gd name="connsiteY5" fmla="*/ 1777 h 10000"/>
                <a:gd name="connsiteX6" fmla="*/ 5532 w 10000"/>
                <a:gd name="connsiteY6" fmla="*/ 3172 h 10000"/>
                <a:gd name="connsiteX7" fmla="*/ 4584 w 10000"/>
                <a:gd name="connsiteY7" fmla="*/ 4601 h 10000"/>
                <a:gd name="connsiteX8" fmla="*/ 3967 w 10000"/>
                <a:gd name="connsiteY8" fmla="*/ 2615 h 10000"/>
                <a:gd name="connsiteX9" fmla="*/ 3295 w 10000"/>
                <a:gd name="connsiteY9" fmla="*/ 4601 h 10000"/>
                <a:gd name="connsiteX10" fmla="*/ 2757 w 10000"/>
                <a:gd name="connsiteY10" fmla="*/ 3209 h 10000"/>
                <a:gd name="connsiteX11" fmla="*/ 1341 w 10000"/>
                <a:gd name="connsiteY11" fmla="*/ 1645 h 10000"/>
                <a:gd name="connsiteX12" fmla="*/ 692 w 10000"/>
                <a:gd name="connsiteY12" fmla="*/ 0 h 10000"/>
                <a:gd name="connsiteX13" fmla="*/ 0 w 10000"/>
                <a:gd name="connsiteY13" fmla="*/ 2056 h 10000"/>
                <a:gd name="connsiteX14" fmla="*/ 2718 w 10000"/>
                <a:gd name="connsiteY14" fmla="*/ 9884 h 10000"/>
                <a:gd name="connsiteX0" fmla="*/ 2026 w 9308"/>
                <a:gd name="connsiteY0" fmla="*/ 9884 h 10000"/>
                <a:gd name="connsiteX1" fmla="*/ 9308 w 9308"/>
                <a:gd name="connsiteY1" fmla="*/ 10000 h 10000"/>
                <a:gd name="connsiteX2" fmla="*/ 8306 w 9308"/>
                <a:gd name="connsiteY2" fmla="*/ 4322 h 10000"/>
                <a:gd name="connsiteX3" fmla="*/ 7468 w 9308"/>
                <a:gd name="connsiteY3" fmla="*/ 3763 h 10000"/>
                <a:gd name="connsiteX4" fmla="*/ 6240 w 9308"/>
                <a:gd name="connsiteY4" fmla="*/ 4601 h 10000"/>
                <a:gd name="connsiteX5" fmla="*/ 5732 w 9308"/>
                <a:gd name="connsiteY5" fmla="*/ 1777 h 10000"/>
                <a:gd name="connsiteX6" fmla="*/ 4840 w 9308"/>
                <a:gd name="connsiteY6" fmla="*/ 3172 h 10000"/>
                <a:gd name="connsiteX7" fmla="*/ 3892 w 9308"/>
                <a:gd name="connsiteY7" fmla="*/ 4601 h 10000"/>
                <a:gd name="connsiteX8" fmla="*/ 3275 w 9308"/>
                <a:gd name="connsiteY8" fmla="*/ 2615 h 10000"/>
                <a:gd name="connsiteX9" fmla="*/ 2603 w 9308"/>
                <a:gd name="connsiteY9" fmla="*/ 4601 h 10000"/>
                <a:gd name="connsiteX10" fmla="*/ 2065 w 9308"/>
                <a:gd name="connsiteY10" fmla="*/ 3209 h 10000"/>
                <a:gd name="connsiteX11" fmla="*/ 649 w 9308"/>
                <a:gd name="connsiteY11" fmla="*/ 1645 h 10000"/>
                <a:gd name="connsiteX12" fmla="*/ 0 w 9308"/>
                <a:gd name="connsiteY12" fmla="*/ 0 h 10000"/>
                <a:gd name="connsiteX13" fmla="*/ 2026 w 9308"/>
                <a:gd name="connsiteY13" fmla="*/ 9884 h 10000"/>
                <a:gd name="connsiteX0" fmla="*/ 1483 w 9306"/>
                <a:gd name="connsiteY0" fmla="*/ 8239 h 8355"/>
                <a:gd name="connsiteX1" fmla="*/ 9306 w 9306"/>
                <a:gd name="connsiteY1" fmla="*/ 8355 h 8355"/>
                <a:gd name="connsiteX2" fmla="*/ 8230 w 9306"/>
                <a:gd name="connsiteY2" fmla="*/ 2677 h 8355"/>
                <a:gd name="connsiteX3" fmla="*/ 7329 w 9306"/>
                <a:gd name="connsiteY3" fmla="*/ 2118 h 8355"/>
                <a:gd name="connsiteX4" fmla="*/ 6010 w 9306"/>
                <a:gd name="connsiteY4" fmla="*/ 2956 h 8355"/>
                <a:gd name="connsiteX5" fmla="*/ 5464 w 9306"/>
                <a:gd name="connsiteY5" fmla="*/ 132 h 8355"/>
                <a:gd name="connsiteX6" fmla="*/ 4506 w 9306"/>
                <a:gd name="connsiteY6" fmla="*/ 1527 h 8355"/>
                <a:gd name="connsiteX7" fmla="*/ 3487 w 9306"/>
                <a:gd name="connsiteY7" fmla="*/ 2956 h 8355"/>
                <a:gd name="connsiteX8" fmla="*/ 2824 w 9306"/>
                <a:gd name="connsiteY8" fmla="*/ 970 h 8355"/>
                <a:gd name="connsiteX9" fmla="*/ 2103 w 9306"/>
                <a:gd name="connsiteY9" fmla="*/ 2956 h 8355"/>
                <a:gd name="connsiteX10" fmla="*/ 1525 w 9306"/>
                <a:gd name="connsiteY10" fmla="*/ 1564 h 8355"/>
                <a:gd name="connsiteX11" fmla="*/ 3 w 9306"/>
                <a:gd name="connsiteY11" fmla="*/ 0 h 8355"/>
                <a:gd name="connsiteX12" fmla="*/ 1483 w 9306"/>
                <a:gd name="connsiteY12" fmla="*/ 8239 h 8355"/>
                <a:gd name="connsiteX0" fmla="*/ 0 w 8406"/>
                <a:gd name="connsiteY0" fmla="*/ 9703 h 9842"/>
                <a:gd name="connsiteX1" fmla="*/ 8406 w 8406"/>
                <a:gd name="connsiteY1" fmla="*/ 9842 h 9842"/>
                <a:gd name="connsiteX2" fmla="*/ 7250 w 8406"/>
                <a:gd name="connsiteY2" fmla="*/ 3046 h 9842"/>
                <a:gd name="connsiteX3" fmla="*/ 6282 w 8406"/>
                <a:gd name="connsiteY3" fmla="*/ 2377 h 9842"/>
                <a:gd name="connsiteX4" fmla="*/ 4864 w 8406"/>
                <a:gd name="connsiteY4" fmla="*/ 3380 h 9842"/>
                <a:gd name="connsiteX5" fmla="*/ 4277 w 8406"/>
                <a:gd name="connsiteY5" fmla="*/ 0 h 9842"/>
                <a:gd name="connsiteX6" fmla="*/ 3248 w 8406"/>
                <a:gd name="connsiteY6" fmla="*/ 1670 h 9842"/>
                <a:gd name="connsiteX7" fmla="*/ 2153 w 8406"/>
                <a:gd name="connsiteY7" fmla="*/ 3380 h 9842"/>
                <a:gd name="connsiteX8" fmla="*/ 1441 w 8406"/>
                <a:gd name="connsiteY8" fmla="*/ 1003 h 9842"/>
                <a:gd name="connsiteX9" fmla="*/ 666 w 8406"/>
                <a:gd name="connsiteY9" fmla="*/ 3380 h 9842"/>
                <a:gd name="connsiteX10" fmla="*/ 45 w 8406"/>
                <a:gd name="connsiteY10" fmla="*/ 1714 h 9842"/>
                <a:gd name="connsiteX11" fmla="*/ 0 w 8406"/>
                <a:gd name="connsiteY11" fmla="*/ 9703 h 9842"/>
                <a:gd name="connsiteX0" fmla="*/ 9 w 9946"/>
                <a:gd name="connsiteY0" fmla="*/ 9718 h 10000"/>
                <a:gd name="connsiteX1" fmla="*/ 9946 w 9946"/>
                <a:gd name="connsiteY1" fmla="*/ 10000 h 10000"/>
                <a:gd name="connsiteX2" fmla="*/ 8571 w 9946"/>
                <a:gd name="connsiteY2" fmla="*/ 3095 h 10000"/>
                <a:gd name="connsiteX3" fmla="*/ 7419 w 9946"/>
                <a:gd name="connsiteY3" fmla="*/ 2415 h 10000"/>
                <a:gd name="connsiteX4" fmla="*/ 5732 w 9946"/>
                <a:gd name="connsiteY4" fmla="*/ 3434 h 10000"/>
                <a:gd name="connsiteX5" fmla="*/ 5034 w 9946"/>
                <a:gd name="connsiteY5" fmla="*/ 0 h 10000"/>
                <a:gd name="connsiteX6" fmla="*/ 3810 w 9946"/>
                <a:gd name="connsiteY6" fmla="*/ 1697 h 10000"/>
                <a:gd name="connsiteX7" fmla="*/ 2507 w 9946"/>
                <a:gd name="connsiteY7" fmla="*/ 3434 h 10000"/>
                <a:gd name="connsiteX8" fmla="*/ 1660 w 9946"/>
                <a:gd name="connsiteY8" fmla="*/ 1019 h 10000"/>
                <a:gd name="connsiteX9" fmla="*/ 738 w 9946"/>
                <a:gd name="connsiteY9" fmla="*/ 3434 h 10000"/>
                <a:gd name="connsiteX10" fmla="*/ 0 w 9946"/>
                <a:gd name="connsiteY10" fmla="*/ 1742 h 10000"/>
                <a:gd name="connsiteX11" fmla="*/ 9 w 9946"/>
                <a:gd name="connsiteY11" fmla="*/ 9718 h 10000"/>
                <a:gd name="connsiteX0" fmla="*/ 9 w 10000"/>
                <a:gd name="connsiteY0" fmla="*/ 9930 h 10000"/>
                <a:gd name="connsiteX1" fmla="*/ 10000 w 10000"/>
                <a:gd name="connsiteY1" fmla="*/ 10000 h 10000"/>
                <a:gd name="connsiteX2" fmla="*/ 8618 w 10000"/>
                <a:gd name="connsiteY2" fmla="*/ 3095 h 10000"/>
                <a:gd name="connsiteX3" fmla="*/ 7459 w 10000"/>
                <a:gd name="connsiteY3" fmla="*/ 2415 h 10000"/>
                <a:gd name="connsiteX4" fmla="*/ 5763 w 10000"/>
                <a:gd name="connsiteY4" fmla="*/ 3434 h 10000"/>
                <a:gd name="connsiteX5" fmla="*/ 5061 w 10000"/>
                <a:gd name="connsiteY5" fmla="*/ 0 h 10000"/>
                <a:gd name="connsiteX6" fmla="*/ 3831 w 10000"/>
                <a:gd name="connsiteY6" fmla="*/ 1697 h 10000"/>
                <a:gd name="connsiteX7" fmla="*/ 2521 w 10000"/>
                <a:gd name="connsiteY7" fmla="*/ 3434 h 10000"/>
                <a:gd name="connsiteX8" fmla="*/ 1669 w 10000"/>
                <a:gd name="connsiteY8" fmla="*/ 1019 h 10000"/>
                <a:gd name="connsiteX9" fmla="*/ 742 w 10000"/>
                <a:gd name="connsiteY9" fmla="*/ 3434 h 10000"/>
                <a:gd name="connsiteX10" fmla="*/ 0 w 10000"/>
                <a:gd name="connsiteY10" fmla="*/ 1742 h 10000"/>
                <a:gd name="connsiteX11" fmla="*/ 9 w 10000"/>
                <a:gd name="connsiteY11" fmla="*/ 9930 h 10000"/>
                <a:gd name="connsiteX0" fmla="*/ 9 w 10000"/>
                <a:gd name="connsiteY0" fmla="*/ 10001 h 10001"/>
                <a:gd name="connsiteX1" fmla="*/ 10000 w 10000"/>
                <a:gd name="connsiteY1" fmla="*/ 10000 h 10001"/>
                <a:gd name="connsiteX2" fmla="*/ 8618 w 10000"/>
                <a:gd name="connsiteY2" fmla="*/ 3095 h 10001"/>
                <a:gd name="connsiteX3" fmla="*/ 7459 w 10000"/>
                <a:gd name="connsiteY3" fmla="*/ 2415 h 10001"/>
                <a:gd name="connsiteX4" fmla="*/ 5763 w 10000"/>
                <a:gd name="connsiteY4" fmla="*/ 3434 h 10001"/>
                <a:gd name="connsiteX5" fmla="*/ 5061 w 10000"/>
                <a:gd name="connsiteY5" fmla="*/ 0 h 10001"/>
                <a:gd name="connsiteX6" fmla="*/ 3831 w 10000"/>
                <a:gd name="connsiteY6" fmla="*/ 1697 h 10001"/>
                <a:gd name="connsiteX7" fmla="*/ 2521 w 10000"/>
                <a:gd name="connsiteY7" fmla="*/ 3434 h 10001"/>
                <a:gd name="connsiteX8" fmla="*/ 1669 w 10000"/>
                <a:gd name="connsiteY8" fmla="*/ 1019 h 10001"/>
                <a:gd name="connsiteX9" fmla="*/ 742 w 10000"/>
                <a:gd name="connsiteY9" fmla="*/ 3434 h 10001"/>
                <a:gd name="connsiteX10" fmla="*/ 0 w 10000"/>
                <a:gd name="connsiteY10" fmla="*/ 1742 h 10001"/>
                <a:gd name="connsiteX11" fmla="*/ 9 w 10000"/>
                <a:gd name="connsiteY11" fmla="*/ 10001 h 10001"/>
                <a:gd name="connsiteX0" fmla="*/ 0 w 9991"/>
                <a:gd name="connsiteY0" fmla="*/ 10001 h 10001"/>
                <a:gd name="connsiteX1" fmla="*/ 9991 w 9991"/>
                <a:gd name="connsiteY1" fmla="*/ 10000 h 10001"/>
                <a:gd name="connsiteX2" fmla="*/ 8609 w 9991"/>
                <a:gd name="connsiteY2" fmla="*/ 3095 h 10001"/>
                <a:gd name="connsiteX3" fmla="*/ 7450 w 9991"/>
                <a:gd name="connsiteY3" fmla="*/ 2415 h 10001"/>
                <a:gd name="connsiteX4" fmla="*/ 5754 w 9991"/>
                <a:gd name="connsiteY4" fmla="*/ 3434 h 10001"/>
                <a:gd name="connsiteX5" fmla="*/ 5052 w 9991"/>
                <a:gd name="connsiteY5" fmla="*/ 0 h 10001"/>
                <a:gd name="connsiteX6" fmla="*/ 3822 w 9991"/>
                <a:gd name="connsiteY6" fmla="*/ 1697 h 10001"/>
                <a:gd name="connsiteX7" fmla="*/ 2512 w 9991"/>
                <a:gd name="connsiteY7" fmla="*/ 3434 h 10001"/>
                <a:gd name="connsiteX8" fmla="*/ 1660 w 9991"/>
                <a:gd name="connsiteY8" fmla="*/ 1019 h 10001"/>
                <a:gd name="connsiteX9" fmla="*/ 733 w 9991"/>
                <a:gd name="connsiteY9" fmla="*/ 3434 h 10001"/>
                <a:gd name="connsiteX10" fmla="*/ 0 w 9991"/>
                <a:gd name="connsiteY10" fmla="*/ 10001 h 10001"/>
                <a:gd name="connsiteX0" fmla="*/ 0 w 10000"/>
                <a:gd name="connsiteY0" fmla="*/ 10000 h 10000"/>
                <a:gd name="connsiteX1" fmla="*/ 10000 w 10000"/>
                <a:gd name="connsiteY1" fmla="*/ 9999 h 10000"/>
                <a:gd name="connsiteX2" fmla="*/ 8617 w 10000"/>
                <a:gd name="connsiteY2" fmla="*/ 3095 h 10000"/>
                <a:gd name="connsiteX3" fmla="*/ 7457 w 10000"/>
                <a:gd name="connsiteY3" fmla="*/ 2415 h 10000"/>
                <a:gd name="connsiteX4" fmla="*/ 5759 w 10000"/>
                <a:gd name="connsiteY4" fmla="*/ 3434 h 10000"/>
                <a:gd name="connsiteX5" fmla="*/ 5057 w 10000"/>
                <a:gd name="connsiteY5" fmla="*/ 0 h 10000"/>
                <a:gd name="connsiteX6" fmla="*/ 3825 w 10000"/>
                <a:gd name="connsiteY6" fmla="*/ 1697 h 10000"/>
                <a:gd name="connsiteX7" fmla="*/ 2514 w 10000"/>
                <a:gd name="connsiteY7" fmla="*/ 3434 h 10000"/>
                <a:gd name="connsiteX8" fmla="*/ 1661 w 10000"/>
                <a:gd name="connsiteY8" fmla="*/ 1019 h 10000"/>
                <a:gd name="connsiteX9" fmla="*/ 0 w 10000"/>
                <a:gd name="connsiteY9" fmla="*/ 10000 h 10000"/>
                <a:gd name="connsiteX0" fmla="*/ 0 w 10000"/>
                <a:gd name="connsiteY0" fmla="*/ 10000 h 10000"/>
                <a:gd name="connsiteX1" fmla="*/ 10000 w 10000"/>
                <a:gd name="connsiteY1" fmla="*/ 9999 h 10000"/>
                <a:gd name="connsiteX2" fmla="*/ 8617 w 10000"/>
                <a:gd name="connsiteY2" fmla="*/ 3095 h 10000"/>
                <a:gd name="connsiteX3" fmla="*/ 7457 w 10000"/>
                <a:gd name="connsiteY3" fmla="*/ 2415 h 10000"/>
                <a:gd name="connsiteX4" fmla="*/ 5759 w 10000"/>
                <a:gd name="connsiteY4" fmla="*/ 3434 h 10000"/>
                <a:gd name="connsiteX5" fmla="*/ 5057 w 10000"/>
                <a:gd name="connsiteY5" fmla="*/ 0 h 10000"/>
                <a:gd name="connsiteX6" fmla="*/ 3825 w 10000"/>
                <a:gd name="connsiteY6" fmla="*/ 1697 h 10000"/>
                <a:gd name="connsiteX7" fmla="*/ 2514 w 10000"/>
                <a:gd name="connsiteY7" fmla="*/ 3434 h 10000"/>
                <a:gd name="connsiteX8" fmla="*/ 0 w 10000"/>
                <a:gd name="connsiteY8" fmla="*/ 10000 h 10000"/>
                <a:gd name="connsiteX0" fmla="*/ 0 w 10000"/>
                <a:gd name="connsiteY0" fmla="*/ 10000 h 10000"/>
                <a:gd name="connsiteX1" fmla="*/ 10000 w 10000"/>
                <a:gd name="connsiteY1" fmla="*/ 9999 h 10000"/>
                <a:gd name="connsiteX2" fmla="*/ 8617 w 10000"/>
                <a:gd name="connsiteY2" fmla="*/ 3095 h 10000"/>
                <a:gd name="connsiteX3" fmla="*/ 7457 w 10000"/>
                <a:gd name="connsiteY3" fmla="*/ 2415 h 10000"/>
                <a:gd name="connsiteX4" fmla="*/ 5759 w 10000"/>
                <a:gd name="connsiteY4" fmla="*/ 3434 h 10000"/>
                <a:gd name="connsiteX5" fmla="*/ 5057 w 10000"/>
                <a:gd name="connsiteY5" fmla="*/ 0 h 10000"/>
                <a:gd name="connsiteX6" fmla="*/ 3825 w 10000"/>
                <a:gd name="connsiteY6" fmla="*/ 1697 h 10000"/>
                <a:gd name="connsiteX7" fmla="*/ 0 w 10000"/>
                <a:gd name="connsiteY7" fmla="*/ 10000 h 10000"/>
                <a:gd name="connsiteX0" fmla="*/ 0 w 10000"/>
                <a:gd name="connsiteY0" fmla="*/ 10000 h 10000"/>
                <a:gd name="connsiteX1" fmla="*/ 10000 w 10000"/>
                <a:gd name="connsiteY1" fmla="*/ 9999 h 10000"/>
                <a:gd name="connsiteX2" fmla="*/ 8617 w 10000"/>
                <a:gd name="connsiteY2" fmla="*/ 3095 h 10000"/>
                <a:gd name="connsiteX3" fmla="*/ 7457 w 10000"/>
                <a:gd name="connsiteY3" fmla="*/ 2415 h 10000"/>
                <a:gd name="connsiteX4" fmla="*/ 5759 w 10000"/>
                <a:gd name="connsiteY4" fmla="*/ 3434 h 10000"/>
                <a:gd name="connsiteX5" fmla="*/ 5057 w 10000"/>
                <a:gd name="connsiteY5" fmla="*/ 0 h 10000"/>
                <a:gd name="connsiteX6" fmla="*/ 0 w 10000"/>
                <a:gd name="connsiteY6" fmla="*/ 10000 h 10000"/>
                <a:gd name="connsiteX0" fmla="*/ 0 w 10000"/>
                <a:gd name="connsiteY0" fmla="*/ 7585 h 7585"/>
                <a:gd name="connsiteX1" fmla="*/ 10000 w 10000"/>
                <a:gd name="connsiteY1" fmla="*/ 7584 h 7585"/>
                <a:gd name="connsiteX2" fmla="*/ 8617 w 10000"/>
                <a:gd name="connsiteY2" fmla="*/ 680 h 7585"/>
                <a:gd name="connsiteX3" fmla="*/ 7457 w 10000"/>
                <a:gd name="connsiteY3" fmla="*/ 0 h 7585"/>
                <a:gd name="connsiteX4" fmla="*/ 5759 w 10000"/>
                <a:gd name="connsiteY4" fmla="*/ 1019 h 7585"/>
                <a:gd name="connsiteX5" fmla="*/ 0 w 10000"/>
                <a:gd name="connsiteY5" fmla="*/ 7585 h 7585"/>
                <a:gd name="connsiteX0" fmla="*/ 56 w 4241"/>
                <a:gd name="connsiteY0" fmla="*/ 9746 h 9999"/>
                <a:gd name="connsiteX1" fmla="*/ 4241 w 4241"/>
                <a:gd name="connsiteY1" fmla="*/ 9999 h 9999"/>
                <a:gd name="connsiteX2" fmla="*/ 2858 w 4241"/>
                <a:gd name="connsiteY2" fmla="*/ 897 h 9999"/>
                <a:gd name="connsiteX3" fmla="*/ 1698 w 4241"/>
                <a:gd name="connsiteY3" fmla="*/ 0 h 9999"/>
                <a:gd name="connsiteX4" fmla="*/ 0 w 4241"/>
                <a:gd name="connsiteY4" fmla="*/ 1343 h 9999"/>
                <a:gd name="connsiteX5" fmla="*/ 56 w 4241"/>
                <a:gd name="connsiteY5" fmla="*/ 9746 h 9999"/>
                <a:gd name="connsiteX0" fmla="*/ 6 w 9874"/>
                <a:gd name="connsiteY0" fmla="*/ 9747 h 10000"/>
                <a:gd name="connsiteX1" fmla="*/ 9874 w 9874"/>
                <a:gd name="connsiteY1" fmla="*/ 10000 h 10000"/>
                <a:gd name="connsiteX2" fmla="*/ 6613 w 9874"/>
                <a:gd name="connsiteY2" fmla="*/ 897 h 10000"/>
                <a:gd name="connsiteX3" fmla="*/ 3878 w 9874"/>
                <a:gd name="connsiteY3" fmla="*/ 0 h 10000"/>
                <a:gd name="connsiteX4" fmla="*/ 181 w 9874"/>
                <a:gd name="connsiteY4" fmla="*/ 1343 h 10000"/>
                <a:gd name="connsiteX5" fmla="*/ 6 w 9874"/>
                <a:gd name="connsiteY5" fmla="*/ 9747 h 10000"/>
                <a:gd name="connsiteX0" fmla="*/ 237 w 9817"/>
                <a:gd name="connsiteY0" fmla="*/ 9747 h 10000"/>
                <a:gd name="connsiteX1" fmla="*/ 9817 w 9817"/>
                <a:gd name="connsiteY1" fmla="*/ 10000 h 10000"/>
                <a:gd name="connsiteX2" fmla="*/ 6514 w 9817"/>
                <a:gd name="connsiteY2" fmla="*/ 897 h 10000"/>
                <a:gd name="connsiteX3" fmla="*/ 3744 w 9817"/>
                <a:gd name="connsiteY3" fmla="*/ 0 h 10000"/>
                <a:gd name="connsiteX4" fmla="*/ 0 w 9817"/>
                <a:gd name="connsiteY4" fmla="*/ 1343 h 10000"/>
                <a:gd name="connsiteX5" fmla="*/ 237 w 9817"/>
                <a:gd name="connsiteY5" fmla="*/ 974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17" h="10000">
                  <a:moveTo>
                    <a:pt x="237" y="9747"/>
                  </a:moveTo>
                  <a:lnTo>
                    <a:pt x="9817" y="10000"/>
                  </a:lnTo>
                  <a:lnTo>
                    <a:pt x="6514" y="897"/>
                  </a:lnTo>
                  <a:lnTo>
                    <a:pt x="3744" y="0"/>
                  </a:lnTo>
                  <a:lnTo>
                    <a:pt x="0" y="1343"/>
                  </a:lnTo>
                  <a:cubicBezTo>
                    <a:pt x="46" y="4144"/>
                    <a:pt x="192" y="6946"/>
                    <a:pt x="237" y="974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cs typeface="Arial" pitchFamily="34" charset="0"/>
              </a:endParaRPr>
            </a:p>
          </p:txBody>
        </p:sp>
        <p:sp>
          <p:nvSpPr>
            <p:cNvPr id="17" name="Rechteck 16"/>
            <p:cNvSpPr/>
            <p:nvPr/>
          </p:nvSpPr>
          <p:spPr>
            <a:xfrm>
              <a:off x="689209" y="5626006"/>
              <a:ext cx="671052" cy="611306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" name="Freihandform 3"/>
            <p:cNvSpPr/>
            <p:nvPr/>
          </p:nvSpPr>
          <p:spPr>
            <a:xfrm>
              <a:off x="1305405" y="5623262"/>
              <a:ext cx="854330" cy="614050"/>
            </a:xfrm>
            <a:custGeom>
              <a:avLst/>
              <a:gdLst>
                <a:gd name="connsiteX0" fmla="*/ 20023 w 854330"/>
                <a:gd name="connsiteY0" fmla="*/ 0 h 614050"/>
                <a:gd name="connsiteX1" fmla="*/ 200234 w 854330"/>
                <a:gd name="connsiteY1" fmla="*/ 46722 h 614050"/>
                <a:gd name="connsiteX2" fmla="*/ 487235 w 854330"/>
                <a:gd name="connsiteY2" fmla="*/ 226932 h 614050"/>
                <a:gd name="connsiteX3" fmla="*/ 487235 w 854330"/>
                <a:gd name="connsiteY3" fmla="*/ 226932 h 614050"/>
                <a:gd name="connsiteX4" fmla="*/ 660771 w 854330"/>
                <a:gd name="connsiteY4" fmla="*/ 353746 h 614050"/>
                <a:gd name="connsiteX5" fmla="*/ 854330 w 854330"/>
                <a:gd name="connsiteY5" fmla="*/ 614050 h 614050"/>
                <a:gd name="connsiteX6" fmla="*/ 0 w 854330"/>
                <a:gd name="connsiteY6" fmla="*/ 614050 h 614050"/>
                <a:gd name="connsiteX7" fmla="*/ 20023 w 854330"/>
                <a:gd name="connsiteY7" fmla="*/ 0 h 61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4330" h="614050">
                  <a:moveTo>
                    <a:pt x="20023" y="0"/>
                  </a:moveTo>
                  <a:lnTo>
                    <a:pt x="200234" y="46722"/>
                  </a:lnTo>
                  <a:lnTo>
                    <a:pt x="487235" y="226932"/>
                  </a:lnTo>
                  <a:lnTo>
                    <a:pt x="487235" y="226932"/>
                  </a:lnTo>
                  <a:lnTo>
                    <a:pt x="660771" y="353746"/>
                  </a:lnTo>
                  <a:lnTo>
                    <a:pt x="854330" y="614050"/>
                  </a:lnTo>
                  <a:lnTo>
                    <a:pt x="0" y="614050"/>
                  </a:lnTo>
                  <a:lnTo>
                    <a:pt x="20023" y="0"/>
                  </a:lnTo>
                  <a:close/>
                </a:path>
              </a:pathLst>
            </a:custGeom>
            <a:solidFill>
              <a:srgbClr val="92D05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Freihandform 4"/>
          <p:cNvSpPr/>
          <p:nvPr/>
        </p:nvSpPr>
        <p:spPr>
          <a:xfrm>
            <a:off x="-108520" y="5007699"/>
            <a:ext cx="812175" cy="326327"/>
          </a:xfrm>
          <a:custGeom>
            <a:avLst/>
            <a:gdLst>
              <a:gd name="connsiteX0" fmla="*/ 0 w 1271588"/>
              <a:gd name="connsiteY0" fmla="*/ 128587 h 280987"/>
              <a:gd name="connsiteX1" fmla="*/ 466725 w 1271588"/>
              <a:gd name="connsiteY1" fmla="*/ 0 h 280987"/>
              <a:gd name="connsiteX2" fmla="*/ 604838 w 1271588"/>
              <a:gd name="connsiteY2" fmla="*/ 138112 h 280987"/>
              <a:gd name="connsiteX3" fmla="*/ 900113 w 1271588"/>
              <a:gd name="connsiteY3" fmla="*/ 90487 h 280987"/>
              <a:gd name="connsiteX4" fmla="*/ 1119188 w 1271588"/>
              <a:gd name="connsiteY4" fmla="*/ 123825 h 280987"/>
              <a:gd name="connsiteX5" fmla="*/ 1266825 w 1271588"/>
              <a:gd name="connsiteY5" fmla="*/ 266700 h 280987"/>
              <a:gd name="connsiteX6" fmla="*/ 1271588 w 1271588"/>
              <a:gd name="connsiteY6" fmla="*/ 280987 h 280987"/>
              <a:gd name="connsiteX0" fmla="*/ 0 w 1328738"/>
              <a:gd name="connsiteY0" fmla="*/ 128587 h 407987"/>
              <a:gd name="connsiteX1" fmla="*/ 466725 w 1328738"/>
              <a:gd name="connsiteY1" fmla="*/ 0 h 407987"/>
              <a:gd name="connsiteX2" fmla="*/ 604838 w 1328738"/>
              <a:gd name="connsiteY2" fmla="*/ 138112 h 407987"/>
              <a:gd name="connsiteX3" fmla="*/ 900113 w 1328738"/>
              <a:gd name="connsiteY3" fmla="*/ 90487 h 407987"/>
              <a:gd name="connsiteX4" fmla="*/ 1119188 w 1328738"/>
              <a:gd name="connsiteY4" fmla="*/ 123825 h 407987"/>
              <a:gd name="connsiteX5" fmla="*/ 1266825 w 1328738"/>
              <a:gd name="connsiteY5" fmla="*/ 266700 h 407987"/>
              <a:gd name="connsiteX6" fmla="*/ 1328738 w 1328738"/>
              <a:gd name="connsiteY6" fmla="*/ 407987 h 407987"/>
              <a:gd name="connsiteX0" fmla="*/ 0 w 862013"/>
              <a:gd name="connsiteY0" fmla="*/ 0 h 407987"/>
              <a:gd name="connsiteX1" fmla="*/ 138113 w 862013"/>
              <a:gd name="connsiteY1" fmla="*/ 138112 h 407987"/>
              <a:gd name="connsiteX2" fmla="*/ 433388 w 862013"/>
              <a:gd name="connsiteY2" fmla="*/ 90487 h 407987"/>
              <a:gd name="connsiteX3" fmla="*/ 652463 w 862013"/>
              <a:gd name="connsiteY3" fmla="*/ 123825 h 407987"/>
              <a:gd name="connsiteX4" fmla="*/ 800100 w 862013"/>
              <a:gd name="connsiteY4" fmla="*/ 266700 h 407987"/>
              <a:gd name="connsiteX5" fmla="*/ 862013 w 862013"/>
              <a:gd name="connsiteY5" fmla="*/ 407987 h 407987"/>
              <a:gd name="connsiteX0" fmla="*/ 0 w 862013"/>
              <a:gd name="connsiteY0" fmla="*/ 0 h 375308"/>
              <a:gd name="connsiteX1" fmla="*/ 138113 w 862013"/>
              <a:gd name="connsiteY1" fmla="*/ 138112 h 375308"/>
              <a:gd name="connsiteX2" fmla="*/ 433388 w 862013"/>
              <a:gd name="connsiteY2" fmla="*/ 90487 h 375308"/>
              <a:gd name="connsiteX3" fmla="*/ 652463 w 862013"/>
              <a:gd name="connsiteY3" fmla="*/ 123825 h 375308"/>
              <a:gd name="connsiteX4" fmla="*/ 800100 w 862013"/>
              <a:gd name="connsiteY4" fmla="*/ 266700 h 375308"/>
              <a:gd name="connsiteX5" fmla="*/ 862013 w 862013"/>
              <a:gd name="connsiteY5" fmla="*/ 375308 h 375308"/>
              <a:gd name="connsiteX0" fmla="*/ 0 w 844137"/>
              <a:gd name="connsiteY0" fmla="*/ 0 h 384220"/>
              <a:gd name="connsiteX1" fmla="*/ 138113 w 844137"/>
              <a:gd name="connsiteY1" fmla="*/ 138112 h 384220"/>
              <a:gd name="connsiteX2" fmla="*/ 433388 w 844137"/>
              <a:gd name="connsiteY2" fmla="*/ 90487 h 384220"/>
              <a:gd name="connsiteX3" fmla="*/ 652463 w 844137"/>
              <a:gd name="connsiteY3" fmla="*/ 123825 h 384220"/>
              <a:gd name="connsiteX4" fmla="*/ 800100 w 844137"/>
              <a:gd name="connsiteY4" fmla="*/ 266700 h 384220"/>
              <a:gd name="connsiteX5" fmla="*/ 844137 w 844137"/>
              <a:gd name="connsiteY5" fmla="*/ 384220 h 38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137" h="384220">
                <a:moveTo>
                  <a:pt x="0" y="0"/>
                </a:moveTo>
                <a:lnTo>
                  <a:pt x="138113" y="138112"/>
                </a:lnTo>
                <a:lnTo>
                  <a:pt x="433388" y="90487"/>
                </a:lnTo>
                <a:lnTo>
                  <a:pt x="652463" y="123825"/>
                </a:lnTo>
                <a:lnTo>
                  <a:pt x="800100" y="266700"/>
                </a:lnTo>
                <a:lnTo>
                  <a:pt x="844137" y="384220"/>
                </a:lnTo>
              </a:path>
            </a:pathLst>
          </a:custGeom>
          <a:noFill/>
          <a:ln w="1016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3" name="Gruppieren 32"/>
          <p:cNvGrpSpPr/>
          <p:nvPr/>
        </p:nvGrpSpPr>
        <p:grpSpPr>
          <a:xfrm>
            <a:off x="5536500" y="2971329"/>
            <a:ext cx="1962980" cy="1162829"/>
            <a:chOff x="5931454" y="3150632"/>
            <a:chExt cx="1962980" cy="1321041"/>
          </a:xfrm>
        </p:grpSpPr>
        <p:sp>
          <p:nvSpPr>
            <p:cNvPr id="261" name="Textfeld 260"/>
            <p:cNvSpPr txBox="1"/>
            <p:nvPr/>
          </p:nvSpPr>
          <p:spPr>
            <a:xfrm>
              <a:off x="6722318" y="4052090"/>
              <a:ext cx="1172116" cy="419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 smtClean="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Aerosols</a:t>
              </a:r>
            </a:p>
          </p:txBody>
        </p:sp>
        <p:grpSp>
          <p:nvGrpSpPr>
            <p:cNvPr id="2" name="Gruppieren 1"/>
            <p:cNvGrpSpPr/>
            <p:nvPr/>
          </p:nvGrpSpPr>
          <p:grpSpPr>
            <a:xfrm>
              <a:off x="5931454" y="3150632"/>
              <a:ext cx="864368" cy="1066001"/>
              <a:chOff x="3811993" y="2346558"/>
              <a:chExt cx="864368" cy="1066001"/>
            </a:xfrm>
          </p:grpSpPr>
          <p:grpSp>
            <p:nvGrpSpPr>
              <p:cNvPr id="97" name="Gruppieren 96"/>
              <p:cNvGrpSpPr/>
              <p:nvPr/>
            </p:nvGrpSpPr>
            <p:grpSpPr>
              <a:xfrm>
                <a:off x="4117483" y="2957831"/>
                <a:ext cx="558878" cy="454728"/>
                <a:chOff x="4268645" y="2810155"/>
                <a:chExt cx="766688" cy="623811"/>
              </a:xfrm>
            </p:grpSpPr>
            <p:grpSp>
              <p:nvGrpSpPr>
                <p:cNvPr id="98" name="Gruppieren 97"/>
                <p:cNvGrpSpPr/>
                <p:nvPr/>
              </p:nvGrpSpPr>
              <p:grpSpPr>
                <a:xfrm rot="2254309">
                  <a:off x="4268645" y="2810155"/>
                  <a:ext cx="766688" cy="623811"/>
                  <a:chOff x="4268645" y="2810155"/>
                  <a:chExt cx="766688" cy="623811"/>
                </a:xfrm>
              </p:grpSpPr>
              <p:grpSp>
                <p:nvGrpSpPr>
                  <p:cNvPr id="101" name="Gruppieren 100"/>
                  <p:cNvGrpSpPr/>
                  <p:nvPr/>
                </p:nvGrpSpPr>
                <p:grpSpPr>
                  <a:xfrm>
                    <a:off x="4584248" y="2810155"/>
                    <a:ext cx="451085" cy="431562"/>
                    <a:chOff x="4584248" y="2810155"/>
                    <a:chExt cx="451085" cy="431562"/>
                  </a:xfrm>
                </p:grpSpPr>
                <p:sp>
                  <p:nvSpPr>
                    <p:cNvPr id="112" name="Ellipse 111"/>
                    <p:cNvSpPr/>
                    <p:nvPr/>
                  </p:nvSpPr>
                  <p:spPr>
                    <a:xfrm>
                      <a:off x="4684029" y="2936678"/>
                      <a:ext cx="45719" cy="45719"/>
                    </a:xfrm>
                    <a:prstGeom prst="ellipse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13" name="Ellipse 112"/>
                    <p:cNvSpPr/>
                    <p:nvPr/>
                  </p:nvSpPr>
                  <p:spPr>
                    <a:xfrm>
                      <a:off x="4857599" y="2933940"/>
                      <a:ext cx="45719" cy="45719"/>
                    </a:xfrm>
                    <a:prstGeom prst="ellipse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14" name="Ellipse 113"/>
                    <p:cNvSpPr/>
                    <p:nvPr/>
                  </p:nvSpPr>
                  <p:spPr>
                    <a:xfrm>
                      <a:off x="4746271" y="3060405"/>
                      <a:ext cx="45719" cy="45719"/>
                    </a:xfrm>
                    <a:prstGeom prst="ellipse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15" name="Ellipse 114"/>
                    <p:cNvSpPr/>
                    <p:nvPr/>
                  </p:nvSpPr>
                  <p:spPr>
                    <a:xfrm>
                      <a:off x="4584248" y="2842311"/>
                      <a:ext cx="80380" cy="82870"/>
                    </a:xfrm>
                    <a:prstGeom prst="ellipse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16" name="Ellipse 115"/>
                    <p:cNvSpPr/>
                    <p:nvPr/>
                  </p:nvSpPr>
                  <p:spPr>
                    <a:xfrm>
                      <a:off x="4786374" y="2997116"/>
                      <a:ext cx="80380" cy="82870"/>
                    </a:xfrm>
                    <a:prstGeom prst="ellipse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17" name="Ellipse 116"/>
                    <p:cNvSpPr/>
                    <p:nvPr/>
                  </p:nvSpPr>
                  <p:spPr>
                    <a:xfrm>
                      <a:off x="4603649" y="3006446"/>
                      <a:ext cx="80380" cy="82870"/>
                    </a:xfrm>
                    <a:prstGeom prst="ellipse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18" name="Ellipse 117"/>
                    <p:cNvSpPr/>
                    <p:nvPr/>
                  </p:nvSpPr>
                  <p:spPr>
                    <a:xfrm>
                      <a:off x="4729747" y="3131732"/>
                      <a:ext cx="106681" cy="109985"/>
                    </a:xfrm>
                    <a:prstGeom prst="ellipse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19" name="Ellipse 118"/>
                    <p:cNvSpPr/>
                    <p:nvPr/>
                  </p:nvSpPr>
                  <p:spPr>
                    <a:xfrm>
                      <a:off x="4928652" y="2925660"/>
                      <a:ext cx="106681" cy="109985"/>
                    </a:xfrm>
                    <a:prstGeom prst="ellipse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20" name="Ellipse 119"/>
                    <p:cNvSpPr/>
                    <p:nvPr/>
                  </p:nvSpPr>
                  <p:spPr>
                    <a:xfrm>
                      <a:off x="4729746" y="2810155"/>
                      <a:ext cx="106681" cy="109985"/>
                    </a:xfrm>
                    <a:prstGeom prst="ellipse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02" name="Gruppieren 101"/>
                  <p:cNvGrpSpPr/>
                  <p:nvPr/>
                </p:nvGrpSpPr>
                <p:grpSpPr>
                  <a:xfrm rot="19350220">
                    <a:off x="4268645" y="3002404"/>
                    <a:ext cx="416768" cy="431562"/>
                    <a:chOff x="4736648" y="2962555"/>
                    <a:chExt cx="416768" cy="431562"/>
                  </a:xfrm>
                </p:grpSpPr>
                <p:sp>
                  <p:nvSpPr>
                    <p:cNvPr id="103" name="Ellipse 102"/>
                    <p:cNvSpPr/>
                    <p:nvPr/>
                  </p:nvSpPr>
                  <p:spPr>
                    <a:xfrm>
                      <a:off x="4836429" y="3089078"/>
                      <a:ext cx="45719" cy="45719"/>
                    </a:xfrm>
                    <a:prstGeom prst="ellipse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4" name="Ellipse 103"/>
                    <p:cNvSpPr/>
                    <p:nvPr/>
                  </p:nvSpPr>
                  <p:spPr>
                    <a:xfrm>
                      <a:off x="5009999" y="3086340"/>
                      <a:ext cx="45719" cy="45719"/>
                    </a:xfrm>
                    <a:prstGeom prst="ellipse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5" name="Ellipse 104"/>
                    <p:cNvSpPr/>
                    <p:nvPr/>
                  </p:nvSpPr>
                  <p:spPr>
                    <a:xfrm>
                      <a:off x="4898671" y="3212805"/>
                      <a:ext cx="45719" cy="45719"/>
                    </a:xfrm>
                    <a:prstGeom prst="ellipse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6" name="Ellipse 105"/>
                    <p:cNvSpPr/>
                    <p:nvPr/>
                  </p:nvSpPr>
                  <p:spPr>
                    <a:xfrm>
                      <a:off x="4736648" y="2994711"/>
                      <a:ext cx="80380" cy="82870"/>
                    </a:xfrm>
                    <a:prstGeom prst="ellipse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7" name="Ellipse 106"/>
                    <p:cNvSpPr/>
                    <p:nvPr/>
                  </p:nvSpPr>
                  <p:spPr>
                    <a:xfrm>
                      <a:off x="4938774" y="3149516"/>
                      <a:ext cx="80380" cy="82870"/>
                    </a:xfrm>
                    <a:prstGeom prst="ellipse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8" name="Ellipse 107"/>
                    <p:cNvSpPr/>
                    <p:nvPr/>
                  </p:nvSpPr>
                  <p:spPr>
                    <a:xfrm>
                      <a:off x="4756049" y="3158847"/>
                      <a:ext cx="80380" cy="82870"/>
                    </a:xfrm>
                    <a:prstGeom prst="ellipse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9" name="Ellipse 108"/>
                    <p:cNvSpPr/>
                    <p:nvPr/>
                  </p:nvSpPr>
                  <p:spPr>
                    <a:xfrm>
                      <a:off x="4882147" y="3284132"/>
                      <a:ext cx="106681" cy="109985"/>
                    </a:xfrm>
                    <a:prstGeom prst="ellipse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10" name="Ellipse 109"/>
                    <p:cNvSpPr/>
                    <p:nvPr/>
                  </p:nvSpPr>
                  <p:spPr>
                    <a:xfrm>
                      <a:off x="5046735" y="3200282"/>
                      <a:ext cx="106681" cy="109985"/>
                    </a:xfrm>
                    <a:prstGeom prst="ellipse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11" name="Ellipse 110"/>
                    <p:cNvSpPr/>
                    <p:nvPr/>
                  </p:nvSpPr>
                  <p:spPr>
                    <a:xfrm>
                      <a:off x="4882146" y="2962555"/>
                      <a:ext cx="106681" cy="109985"/>
                    </a:xfrm>
                    <a:prstGeom prst="ellipse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sp>
              <p:nvSpPr>
                <p:cNvPr id="99" name="Ellipse 98"/>
                <p:cNvSpPr/>
                <p:nvPr/>
              </p:nvSpPr>
              <p:spPr>
                <a:xfrm rot="4529">
                  <a:off x="4610781" y="2925802"/>
                  <a:ext cx="45719" cy="45719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0" name="Ellipse 99"/>
                <p:cNvSpPr/>
                <p:nvPr/>
              </p:nvSpPr>
              <p:spPr>
                <a:xfrm rot="4529">
                  <a:off x="4542652" y="3264456"/>
                  <a:ext cx="45719" cy="45719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29" name="Gerader Verbinder 128"/>
              <p:cNvCxnSpPr/>
              <p:nvPr/>
            </p:nvCxnSpPr>
            <p:spPr>
              <a:xfrm>
                <a:off x="3811993" y="2827357"/>
                <a:ext cx="259636" cy="173426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Gerader Verbinder 129"/>
              <p:cNvCxnSpPr/>
              <p:nvPr/>
            </p:nvCxnSpPr>
            <p:spPr>
              <a:xfrm flipV="1">
                <a:off x="4522826" y="2346558"/>
                <a:ext cx="52859" cy="492368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Gruppieren 37"/>
          <p:cNvGrpSpPr/>
          <p:nvPr/>
        </p:nvGrpSpPr>
        <p:grpSpPr>
          <a:xfrm>
            <a:off x="0" y="1163351"/>
            <a:ext cx="9143998" cy="1743354"/>
            <a:chOff x="0" y="1045587"/>
            <a:chExt cx="9143998" cy="1980552"/>
          </a:xfrm>
        </p:grpSpPr>
        <p:grpSp>
          <p:nvGrpSpPr>
            <p:cNvPr id="37" name="Gruppieren 36"/>
            <p:cNvGrpSpPr/>
            <p:nvPr/>
          </p:nvGrpSpPr>
          <p:grpSpPr>
            <a:xfrm>
              <a:off x="0" y="1045587"/>
              <a:ext cx="9143998" cy="511816"/>
              <a:chOff x="0" y="1045587"/>
              <a:chExt cx="9143998" cy="511816"/>
            </a:xfrm>
          </p:grpSpPr>
          <p:sp>
            <p:nvSpPr>
              <p:cNvPr id="205" name="Rechteck 204"/>
              <p:cNvSpPr/>
              <p:nvPr/>
            </p:nvSpPr>
            <p:spPr>
              <a:xfrm>
                <a:off x="0" y="1045587"/>
                <a:ext cx="9143998" cy="511816"/>
              </a:xfrm>
              <a:prstGeom prst="rect">
                <a:avLst/>
              </a:prstGeom>
              <a:gradFill>
                <a:gsLst>
                  <a:gs pos="0">
                    <a:schemeClr val="tx2">
                      <a:alpha val="75000"/>
                    </a:schemeClr>
                  </a:gs>
                  <a:gs pos="67000">
                    <a:schemeClr val="tx2">
                      <a:alpha val="25000"/>
                    </a:schemeClr>
                  </a:gs>
                  <a:gs pos="35000">
                    <a:schemeClr val="tx2">
                      <a:alpha val="25000"/>
                    </a:schemeClr>
                  </a:gs>
                  <a:gs pos="100000">
                    <a:schemeClr val="tx2">
                      <a:alpha val="75000"/>
                    </a:schemeClr>
                  </a:gs>
                </a:gsLst>
                <a:lin ang="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0" name="Textfeld 239"/>
              <p:cNvSpPr txBox="1"/>
              <p:nvPr/>
            </p:nvSpPr>
            <p:spPr>
              <a:xfrm>
                <a:off x="107504" y="1115452"/>
                <a:ext cx="15055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dirty="0">
                    <a:solidFill>
                      <a:schemeClr val="tx2">
                        <a:lumMod val="20000"/>
                        <a:lumOff val="8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Ozone </a:t>
                </a:r>
                <a:r>
                  <a:rPr lang="en-GB" sz="1800" dirty="0" smtClean="0">
                    <a:solidFill>
                      <a:schemeClr val="tx2">
                        <a:lumMod val="20000"/>
                        <a:lumOff val="8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Layer</a:t>
                </a:r>
                <a:endParaRPr lang="en-GB" sz="1800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7" name="Gruppieren 26"/>
            <p:cNvGrpSpPr/>
            <p:nvPr/>
          </p:nvGrpSpPr>
          <p:grpSpPr>
            <a:xfrm>
              <a:off x="586020" y="1441841"/>
              <a:ext cx="2508357" cy="1584298"/>
              <a:chOff x="586020" y="1441841"/>
              <a:chExt cx="2508357" cy="1584298"/>
            </a:xfrm>
          </p:grpSpPr>
          <p:sp>
            <p:nvSpPr>
              <p:cNvPr id="200" name="Pfeil nach oben 199"/>
              <p:cNvSpPr/>
              <p:nvPr/>
            </p:nvSpPr>
            <p:spPr>
              <a:xfrm flipV="1">
                <a:off x="1491134" y="1548556"/>
                <a:ext cx="388996" cy="660644"/>
              </a:xfrm>
              <a:prstGeom prst="upArrow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01" name="Gruppieren 200"/>
              <p:cNvGrpSpPr/>
              <p:nvPr/>
            </p:nvGrpSpPr>
            <p:grpSpPr>
              <a:xfrm rot="18534231">
                <a:off x="-117867" y="2145728"/>
                <a:ext cx="1584298" cy="176524"/>
                <a:chOff x="2006222" y="661777"/>
                <a:chExt cx="2620376" cy="232151"/>
              </a:xfrm>
            </p:grpSpPr>
            <p:grpSp>
              <p:nvGrpSpPr>
                <p:cNvPr id="202" name="Gruppieren 201"/>
                <p:cNvGrpSpPr/>
                <p:nvPr/>
              </p:nvGrpSpPr>
              <p:grpSpPr>
                <a:xfrm>
                  <a:off x="2006222" y="661916"/>
                  <a:ext cx="655094" cy="232012"/>
                  <a:chOff x="1351128" y="661916"/>
                  <a:chExt cx="655094" cy="232012"/>
                </a:xfrm>
              </p:grpSpPr>
              <p:cxnSp>
                <p:nvCxnSpPr>
                  <p:cNvPr id="286" name="Gekrümmte Verbindung 285"/>
                  <p:cNvCxnSpPr/>
                  <p:nvPr/>
                </p:nvCxnSpPr>
                <p:spPr>
                  <a:xfrm flipV="1">
                    <a:off x="1351128" y="661916"/>
                    <a:ext cx="327547" cy="232012"/>
                  </a:xfrm>
                  <a:prstGeom prst="curvedConnector3">
                    <a:avLst/>
                  </a:prstGeom>
                  <a:ln w="76200">
                    <a:solidFill>
                      <a:srgbClr val="558ED5"/>
                    </a:solidFill>
                    <a:headEnd type="none" w="med" len="sm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7" name="Gekrümmte Verbindung 286"/>
                  <p:cNvCxnSpPr/>
                  <p:nvPr/>
                </p:nvCxnSpPr>
                <p:spPr>
                  <a:xfrm flipH="1" flipV="1">
                    <a:off x="1678675" y="661916"/>
                    <a:ext cx="327547" cy="232012"/>
                  </a:xfrm>
                  <a:prstGeom prst="curvedConnector3">
                    <a:avLst/>
                  </a:prstGeom>
                  <a:ln w="76200">
                    <a:solidFill>
                      <a:srgbClr val="558ED5"/>
                    </a:solidFill>
                    <a:headEnd type="none" w="med" len="sm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3" name="Gruppieren 202"/>
                <p:cNvGrpSpPr/>
                <p:nvPr/>
              </p:nvGrpSpPr>
              <p:grpSpPr>
                <a:xfrm>
                  <a:off x="2661316" y="661777"/>
                  <a:ext cx="655094" cy="232012"/>
                  <a:chOff x="1351128" y="661916"/>
                  <a:chExt cx="655094" cy="232012"/>
                </a:xfrm>
              </p:grpSpPr>
              <p:cxnSp>
                <p:nvCxnSpPr>
                  <p:cNvPr id="282" name="Gekrümmte Verbindung 281"/>
                  <p:cNvCxnSpPr/>
                  <p:nvPr/>
                </p:nvCxnSpPr>
                <p:spPr>
                  <a:xfrm flipV="1">
                    <a:off x="1351128" y="661916"/>
                    <a:ext cx="327547" cy="232012"/>
                  </a:xfrm>
                  <a:prstGeom prst="curvedConnector3">
                    <a:avLst/>
                  </a:prstGeom>
                  <a:ln w="76200">
                    <a:solidFill>
                      <a:srgbClr val="558ED5"/>
                    </a:solidFill>
                    <a:headEnd type="none" w="med" len="sm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Gekrümmte Verbindung 284"/>
                  <p:cNvCxnSpPr/>
                  <p:nvPr/>
                </p:nvCxnSpPr>
                <p:spPr>
                  <a:xfrm flipH="1" flipV="1">
                    <a:off x="1678675" y="661916"/>
                    <a:ext cx="327547" cy="232012"/>
                  </a:xfrm>
                  <a:prstGeom prst="curvedConnector3">
                    <a:avLst/>
                  </a:prstGeom>
                  <a:ln w="76200">
                    <a:solidFill>
                      <a:srgbClr val="558ED5"/>
                    </a:solidFill>
                    <a:headEnd type="none" w="med" len="sm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4" name="Gruppieren 203"/>
                <p:cNvGrpSpPr/>
                <p:nvPr/>
              </p:nvGrpSpPr>
              <p:grpSpPr>
                <a:xfrm>
                  <a:off x="3316410" y="661777"/>
                  <a:ext cx="655094" cy="232012"/>
                  <a:chOff x="1351128" y="661916"/>
                  <a:chExt cx="655094" cy="232012"/>
                </a:xfrm>
              </p:grpSpPr>
              <p:cxnSp>
                <p:nvCxnSpPr>
                  <p:cNvPr id="279" name="Gekrümmte Verbindung 278"/>
                  <p:cNvCxnSpPr/>
                  <p:nvPr/>
                </p:nvCxnSpPr>
                <p:spPr>
                  <a:xfrm flipV="1">
                    <a:off x="1351128" y="661916"/>
                    <a:ext cx="327547" cy="232012"/>
                  </a:xfrm>
                  <a:prstGeom prst="curvedConnector3">
                    <a:avLst/>
                  </a:prstGeom>
                  <a:ln w="76200">
                    <a:solidFill>
                      <a:srgbClr val="558ED5"/>
                    </a:solidFill>
                    <a:headEnd type="none" w="med" len="sm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1" name="Gekrümmte Verbindung 280"/>
                  <p:cNvCxnSpPr/>
                  <p:nvPr/>
                </p:nvCxnSpPr>
                <p:spPr>
                  <a:xfrm flipH="1" flipV="1">
                    <a:off x="1678675" y="661916"/>
                    <a:ext cx="327547" cy="232012"/>
                  </a:xfrm>
                  <a:prstGeom prst="curvedConnector3">
                    <a:avLst/>
                  </a:prstGeom>
                  <a:ln w="76200">
                    <a:solidFill>
                      <a:srgbClr val="558ED5"/>
                    </a:solidFill>
                    <a:headEnd type="none" w="med" len="sm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6" name="Gruppieren 275"/>
                <p:cNvGrpSpPr/>
                <p:nvPr/>
              </p:nvGrpSpPr>
              <p:grpSpPr>
                <a:xfrm>
                  <a:off x="3971504" y="661777"/>
                  <a:ext cx="655094" cy="232012"/>
                  <a:chOff x="1351128" y="661916"/>
                  <a:chExt cx="655094" cy="232012"/>
                </a:xfrm>
              </p:grpSpPr>
              <p:cxnSp>
                <p:nvCxnSpPr>
                  <p:cNvPr id="277" name="Gekrümmte Verbindung 276"/>
                  <p:cNvCxnSpPr/>
                  <p:nvPr/>
                </p:nvCxnSpPr>
                <p:spPr>
                  <a:xfrm flipV="1">
                    <a:off x="1351128" y="661916"/>
                    <a:ext cx="327547" cy="232012"/>
                  </a:xfrm>
                  <a:prstGeom prst="curvedConnector3">
                    <a:avLst/>
                  </a:prstGeom>
                  <a:ln w="76200">
                    <a:solidFill>
                      <a:srgbClr val="558ED5"/>
                    </a:solidFill>
                    <a:headEnd type="none" w="med" len="sm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8" name="Gekrümmte Verbindung 277"/>
                  <p:cNvCxnSpPr/>
                  <p:nvPr/>
                </p:nvCxnSpPr>
                <p:spPr>
                  <a:xfrm flipH="1" flipV="1">
                    <a:off x="1678675" y="661916"/>
                    <a:ext cx="327547" cy="232012"/>
                  </a:xfrm>
                  <a:prstGeom prst="curvedConnector3">
                    <a:avLst/>
                  </a:prstGeom>
                  <a:ln w="76200">
                    <a:solidFill>
                      <a:srgbClr val="558ED5"/>
                    </a:solidFill>
                    <a:headEnd type="triangle" w="med" len="sm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88" name="Textfeld 287"/>
              <p:cNvSpPr txBox="1"/>
              <p:nvPr/>
            </p:nvSpPr>
            <p:spPr>
              <a:xfrm>
                <a:off x="729626" y="2348163"/>
                <a:ext cx="2364751" cy="419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800" b="1" dirty="0" err="1" smtClean="0">
                    <a:solidFill>
                      <a:srgbClr val="558ED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Dynamical</a:t>
                </a:r>
                <a:r>
                  <a:rPr lang="de-DE" sz="1800" b="1" dirty="0" smtClean="0">
                    <a:solidFill>
                      <a:srgbClr val="558ED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800" b="1" dirty="0" err="1" smtClean="0">
                    <a:solidFill>
                      <a:srgbClr val="558ED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coupling</a:t>
                </a:r>
                <a:endParaRPr lang="en-GB" sz="1800" b="1" dirty="0" err="1" smtClean="0">
                  <a:solidFill>
                    <a:srgbClr val="558E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00" name="Gruppieren 299"/>
          <p:cNvGrpSpPr/>
          <p:nvPr/>
        </p:nvGrpSpPr>
        <p:grpSpPr>
          <a:xfrm>
            <a:off x="4716016" y="4958578"/>
            <a:ext cx="535680" cy="482665"/>
            <a:chOff x="4602377" y="5147985"/>
            <a:chExt cx="535680" cy="482665"/>
          </a:xfrm>
        </p:grpSpPr>
        <p:pic>
          <p:nvPicPr>
            <p:cNvPr id="301" name="Picture 2" descr="http://www.clipartsfree.de/images/joomgallery/details/schwarz_weiss_34/schiff_siihouette_20140415_2027040353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7" t="5951" r="29105" b="44211"/>
            <a:stretch/>
          </p:blipFill>
          <p:spPr bwMode="auto">
            <a:xfrm>
              <a:off x="4602377" y="5147985"/>
              <a:ext cx="535680" cy="482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2" name="Eine Ecke des Rechtecks abrunden 301"/>
            <p:cNvSpPr/>
            <p:nvPr/>
          </p:nvSpPr>
          <p:spPr>
            <a:xfrm>
              <a:off x="5092337" y="5513954"/>
              <a:ext cx="45719" cy="74486"/>
            </a:xfrm>
            <a:prstGeom prst="round1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2704775" y="4652362"/>
            <a:ext cx="2069551" cy="587709"/>
            <a:chOff x="2704775" y="4845890"/>
            <a:chExt cx="2069551" cy="667672"/>
          </a:xfrm>
        </p:grpSpPr>
        <p:sp>
          <p:nvSpPr>
            <p:cNvPr id="251" name="Textfeld 250"/>
            <p:cNvSpPr txBox="1"/>
            <p:nvPr/>
          </p:nvSpPr>
          <p:spPr>
            <a:xfrm>
              <a:off x="2909712" y="4845890"/>
              <a:ext cx="1864614" cy="419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800" b="1" dirty="0" err="1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Boundary</a:t>
              </a:r>
              <a:r>
                <a:rPr lang="de-DE" sz="1800" b="1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800" b="1" dirty="0" err="1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layer</a:t>
              </a:r>
              <a:endParaRPr lang="de-DE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" name="Gruppieren 15"/>
            <p:cNvGrpSpPr/>
            <p:nvPr/>
          </p:nvGrpSpPr>
          <p:grpSpPr>
            <a:xfrm>
              <a:off x="2704775" y="5155727"/>
              <a:ext cx="715098" cy="357835"/>
              <a:chOff x="5133737" y="5155727"/>
              <a:chExt cx="715098" cy="357835"/>
            </a:xfrm>
          </p:grpSpPr>
          <p:grpSp>
            <p:nvGrpSpPr>
              <p:cNvPr id="132" name="Gruppieren 131"/>
              <p:cNvGrpSpPr/>
              <p:nvPr/>
            </p:nvGrpSpPr>
            <p:grpSpPr>
              <a:xfrm>
                <a:off x="5133737" y="5155727"/>
                <a:ext cx="288968" cy="357835"/>
                <a:chOff x="2213399" y="3499558"/>
                <a:chExt cx="753501" cy="536649"/>
              </a:xfrm>
            </p:grpSpPr>
            <p:sp>
              <p:nvSpPr>
                <p:cNvPr id="133" name="Bogen 132"/>
                <p:cNvSpPr/>
                <p:nvPr/>
              </p:nvSpPr>
              <p:spPr>
                <a:xfrm>
                  <a:off x="2666315" y="3499558"/>
                  <a:ext cx="300585" cy="536649"/>
                </a:xfrm>
                <a:prstGeom prst="arc">
                  <a:avLst>
                    <a:gd name="adj1" fmla="val 15074987"/>
                    <a:gd name="adj2" fmla="val 14533467"/>
                  </a:avLst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4" name="Bogen 133"/>
                <p:cNvSpPr/>
                <p:nvPr/>
              </p:nvSpPr>
              <p:spPr>
                <a:xfrm flipH="1">
                  <a:off x="2213399" y="3499558"/>
                  <a:ext cx="300585" cy="536649"/>
                </a:xfrm>
                <a:prstGeom prst="arc">
                  <a:avLst>
                    <a:gd name="adj1" fmla="val 15169197"/>
                    <a:gd name="adj2" fmla="val 14434050"/>
                  </a:avLst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35" name="Gruppieren 134"/>
              <p:cNvGrpSpPr/>
              <p:nvPr/>
            </p:nvGrpSpPr>
            <p:grpSpPr>
              <a:xfrm>
                <a:off x="5620181" y="5226253"/>
                <a:ext cx="228654" cy="287308"/>
                <a:chOff x="2149763" y="3499558"/>
                <a:chExt cx="753500" cy="536649"/>
              </a:xfrm>
            </p:grpSpPr>
            <p:sp>
              <p:nvSpPr>
                <p:cNvPr id="136" name="Bogen 135"/>
                <p:cNvSpPr/>
                <p:nvPr/>
              </p:nvSpPr>
              <p:spPr>
                <a:xfrm>
                  <a:off x="2602679" y="3499558"/>
                  <a:ext cx="300584" cy="536649"/>
                </a:xfrm>
                <a:prstGeom prst="arc">
                  <a:avLst>
                    <a:gd name="adj1" fmla="val 15074987"/>
                    <a:gd name="adj2" fmla="val 14533467"/>
                  </a:avLst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7" name="Bogen 136"/>
                <p:cNvSpPr/>
                <p:nvPr/>
              </p:nvSpPr>
              <p:spPr>
                <a:xfrm flipH="1">
                  <a:off x="2149763" y="3499558"/>
                  <a:ext cx="300584" cy="536649"/>
                </a:xfrm>
                <a:prstGeom prst="arc">
                  <a:avLst>
                    <a:gd name="adj1" fmla="val 15169197"/>
                    <a:gd name="adj2" fmla="val 14434050"/>
                  </a:avLst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grpSp>
        <p:nvGrpSpPr>
          <p:cNvPr id="40" name="Gruppieren 39"/>
          <p:cNvGrpSpPr/>
          <p:nvPr/>
        </p:nvGrpSpPr>
        <p:grpSpPr>
          <a:xfrm>
            <a:off x="3250961" y="1723236"/>
            <a:ext cx="4408305" cy="2240014"/>
            <a:chOff x="3250961" y="1941789"/>
            <a:chExt cx="4408305" cy="2544787"/>
          </a:xfrm>
        </p:grpSpPr>
        <p:grpSp>
          <p:nvGrpSpPr>
            <p:cNvPr id="309" name="Gruppieren 308"/>
            <p:cNvGrpSpPr/>
            <p:nvPr/>
          </p:nvGrpSpPr>
          <p:grpSpPr>
            <a:xfrm>
              <a:off x="4761462" y="3908254"/>
              <a:ext cx="511820" cy="578322"/>
              <a:chOff x="6353033" y="4123792"/>
              <a:chExt cx="511820" cy="578322"/>
            </a:xfrm>
          </p:grpSpPr>
          <p:cxnSp>
            <p:nvCxnSpPr>
              <p:cNvPr id="310" name="Gerader Verbinder 309"/>
              <p:cNvCxnSpPr/>
              <p:nvPr/>
            </p:nvCxnSpPr>
            <p:spPr>
              <a:xfrm>
                <a:off x="6353033" y="4123792"/>
                <a:ext cx="282084" cy="49189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Gerader Verbinder 310"/>
              <p:cNvCxnSpPr/>
              <p:nvPr/>
            </p:nvCxnSpPr>
            <p:spPr>
              <a:xfrm>
                <a:off x="6471313" y="4173832"/>
                <a:ext cx="282084" cy="49189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Gerader Verbinder 311"/>
              <p:cNvCxnSpPr/>
              <p:nvPr/>
            </p:nvCxnSpPr>
            <p:spPr>
              <a:xfrm>
                <a:off x="6582769" y="4210224"/>
                <a:ext cx="282084" cy="49189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ieren 23"/>
            <p:cNvGrpSpPr/>
            <p:nvPr/>
          </p:nvGrpSpPr>
          <p:grpSpPr>
            <a:xfrm flipH="1">
              <a:off x="3250961" y="1941789"/>
              <a:ext cx="4408305" cy="2007664"/>
              <a:chOff x="-1510057" y="2312731"/>
              <a:chExt cx="4408305" cy="2007664"/>
            </a:xfrm>
          </p:grpSpPr>
          <p:sp>
            <p:nvSpPr>
              <p:cNvPr id="52" name="Freihandform 51"/>
              <p:cNvSpPr/>
              <p:nvPr/>
            </p:nvSpPr>
            <p:spPr>
              <a:xfrm>
                <a:off x="-606779" y="2312731"/>
                <a:ext cx="3505027" cy="277234"/>
              </a:xfrm>
              <a:custGeom>
                <a:avLst/>
                <a:gdLst>
                  <a:gd name="connsiteX0" fmla="*/ 933450 w 3019425"/>
                  <a:gd name="connsiteY0" fmla="*/ 0 h 393280"/>
                  <a:gd name="connsiteX1" fmla="*/ 933450 w 3019425"/>
                  <a:gd name="connsiteY1" fmla="*/ 0 h 393280"/>
                  <a:gd name="connsiteX2" fmla="*/ 1657350 w 3019425"/>
                  <a:gd name="connsiteY2" fmla="*/ 19050 h 393280"/>
                  <a:gd name="connsiteX3" fmla="*/ 1762125 w 3019425"/>
                  <a:gd name="connsiteY3" fmla="*/ 38100 h 393280"/>
                  <a:gd name="connsiteX4" fmla="*/ 1819275 w 3019425"/>
                  <a:gd name="connsiteY4" fmla="*/ 57150 h 393280"/>
                  <a:gd name="connsiteX5" fmla="*/ 1885950 w 3019425"/>
                  <a:gd name="connsiteY5" fmla="*/ 76200 h 393280"/>
                  <a:gd name="connsiteX6" fmla="*/ 1895475 w 3019425"/>
                  <a:gd name="connsiteY6" fmla="*/ 76200 h 393280"/>
                  <a:gd name="connsiteX7" fmla="*/ 1895475 w 3019425"/>
                  <a:gd name="connsiteY7" fmla="*/ 76200 h 393280"/>
                  <a:gd name="connsiteX8" fmla="*/ 2076450 w 3019425"/>
                  <a:gd name="connsiteY8" fmla="*/ 123825 h 393280"/>
                  <a:gd name="connsiteX9" fmla="*/ 1914525 w 3019425"/>
                  <a:gd name="connsiteY9" fmla="*/ 161925 h 393280"/>
                  <a:gd name="connsiteX10" fmla="*/ 1866900 w 3019425"/>
                  <a:gd name="connsiteY10" fmla="*/ 171450 h 393280"/>
                  <a:gd name="connsiteX11" fmla="*/ 1790700 w 3019425"/>
                  <a:gd name="connsiteY11" fmla="*/ 171450 h 393280"/>
                  <a:gd name="connsiteX12" fmla="*/ 1790700 w 3019425"/>
                  <a:gd name="connsiteY12" fmla="*/ 171450 h 393280"/>
                  <a:gd name="connsiteX13" fmla="*/ 2009775 w 3019425"/>
                  <a:gd name="connsiteY13" fmla="*/ 209550 h 393280"/>
                  <a:gd name="connsiteX14" fmla="*/ 2219325 w 3019425"/>
                  <a:gd name="connsiteY14" fmla="*/ 238125 h 393280"/>
                  <a:gd name="connsiteX15" fmla="*/ 2266950 w 3019425"/>
                  <a:gd name="connsiteY15" fmla="*/ 247650 h 393280"/>
                  <a:gd name="connsiteX16" fmla="*/ 2514600 w 3019425"/>
                  <a:gd name="connsiteY16" fmla="*/ 238125 h 393280"/>
                  <a:gd name="connsiteX17" fmla="*/ 2581275 w 3019425"/>
                  <a:gd name="connsiteY17" fmla="*/ 219075 h 393280"/>
                  <a:gd name="connsiteX18" fmla="*/ 2628900 w 3019425"/>
                  <a:gd name="connsiteY18" fmla="*/ 219075 h 393280"/>
                  <a:gd name="connsiteX19" fmla="*/ 2628900 w 3019425"/>
                  <a:gd name="connsiteY19" fmla="*/ 219075 h 393280"/>
                  <a:gd name="connsiteX20" fmla="*/ 3019425 w 3019425"/>
                  <a:gd name="connsiteY20" fmla="*/ 361950 h 393280"/>
                  <a:gd name="connsiteX21" fmla="*/ 2505075 w 3019425"/>
                  <a:gd name="connsiteY21" fmla="*/ 371475 h 393280"/>
                  <a:gd name="connsiteX22" fmla="*/ 2447925 w 3019425"/>
                  <a:gd name="connsiteY22" fmla="*/ 352425 h 393280"/>
                  <a:gd name="connsiteX23" fmla="*/ 2400300 w 3019425"/>
                  <a:gd name="connsiteY23" fmla="*/ 342900 h 393280"/>
                  <a:gd name="connsiteX24" fmla="*/ 2362200 w 3019425"/>
                  <a:gd name="connsiteY24" fmla="*/ 333375 h 393280"/>
                  <a:gd name="connsiteX25" fmla="*/ 2266950 w 3019425"/>
                  <a:gd name="connsiteY25" fmla="*/ 314325 h 393280"/>
                  <a:gd name="connsiteX26" fmla="*/ 1981200 w 3019425"/>
                  <a:gd name="connsiteY26" fmla="*/ 323850 h 393280"/>
                  <a:gd name="connsiteX27" fmla="*/ 2095500 w 3019425"/>
                  <a:gd name="connsiteY27" fmla="*/ 371475 h 393280"/>
                  <a:gd name="connsiteX28" fmla="*/ 1771650 w 3019425"/>
                  <a:gd name="connsiteY28" fmla="*/ 381000 h 393280"/>
                  <a:gd name="connsiteX29" fmla="*/ 1771650 w 3019425"/>
                  <a:gd name="connsiteY29" fmla="*/ 381000 h 393280"/>
                  <a:gd name="connsiteX30" fmla="*/ 847725 w 3019425"/>
                  <a:gd name="connsiteY30" fmla="*/ 361950 h 393280"/>
                  <a:gd name="connsiteX31" fmla="*/ 457200 w 3019425"/>
                  <a:gd name="connsiteY31" fmla="*/ 209550 h 393280"/>
                  <a:gd name="connsiteX32" fmla="*/ 123825 w 3019425"/>
                  <a:gd name="connsiteY32" fmla="*/ 133350 h 393280"/>
                  <a:gd name="connsiteX33" fmla="*/ 238125 w 3019425"/>
                  <a:gd name="connsiteY33" fmla="*/ 95250 h 393280"/>
                  <a:gd name="connsiteX34" fmla="*/ 0 w 3019425"/>
                  <a:gd name="connsiteY34" fmla="*/ 85725 h 393280"/>
                  <a:gd name="connsiteX35" fmla="*/ 95250 w 3019425"/>
                  <a:gd name="connsiteY35" fmla="*/ 76200 h 393280"/>
                  <a:gd name="connsiteX36" fmla="*/ 180975 w 3019425"/>
                  <a:gd name="connsiteY36" fmla="*/ 66675 h 393280"/>
                  <a:gd name="connsiteX37" fmla="*/ 304800 w 3019425"/>
                  <a:gd name="connsiteY37" fmla="*/ 57150 h 393280"/>
                  <a:gd name="connsiteX38" fmla="*/ 923925 w 3019425"/>
                  <a:gd name="connsiteY38" fmla="*/ 47625 h 393280"/>
                  <a:gd name="connsiteX39" fmla="*/ 933450 w 3019425"/>
                  <a:gd name="connsiteY39" fmla="*/ 0 h 393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3019425" h="393280">
                    <a:moveTo>
                      <a:pt x="933450" y="0"/>
                    </a:moveTo>
                    <a:lnTo>
                      <a:pt x="933450" y="0"/>
                    </a:lnTo>
                    <a:cubicBezTo>
                      <a:pt x="1109695" y="2937"/>
                      <a:pt x="1433983" y="-373"/>
                      <a:pt x="1657350" y="19050"/>
                    </a:cubicBezTo>
                    <a:cubicBezTo>
                      <a:pt x="1691987" y="22062"/>
                      <a:pt x="1728482" y="28007"/>
                      <a:pt x="1762125" y="38100"/>
                    </a:cubicBezTo>
                    <a:cubicBezTo>
                      <a:pt x="1781359" y="43870"/>
                      <a:pt x="1800225" y="50800"/>
                      <a:pt x="1819275" y="57150"/>
                    </a:cubicBezTo>
                    <a:cubicBezTo>
                      <a:pt x="1846510" y="66228"/>
                      <a:pt x="1856050" y="70220"/>
                      <a:pt x="1885950" y="76200"/>
                    </a:cubicBezTo>
                    <a:cubicBezTo>
                      <a:pt x="1889063" y="76823"/>
                      <a:pt x="1892300" y="76200"/>
                      <a:pt x="1895475" y="76200"/>
                    </a:cubicBezTo>
                    <a:lnTo>
                      <a:pt x="1895475" y="76200"/>
                    </a:lnTo>
                    <a:lnTo>
                      <a:pt x="2076450" y="123825"/>
                    </a:lnTo>
                    <a:cubicBezTo>
                      <a:pt x="1933465" y="166721"/>
                      <a:pt x="2031781" y="142382"/>
                      <a:pt x="1914525" y="161925"/>
                    </a:cubicBezTo>
                    <a:cubicBezTo>
                      <a:pt x="1898556" y="164587"/>
                      <a:pt x="1883042" y="170208"/>
                      <a:pt x="1866900" y="171450"/>
                    </a:cubicBezTo>
                    <a:cubicBezTo>
                      <a:pt x="1841575" y="173398"/>
                      <a:pt x="1816100" y="171450"/>
                      <a:pt x="1790700" y="171450"/>
                    </a:cubicBezTo>
                    <a:lnTo>
                      <a:pt x="1790700" y="171450"/>
                    </a:lnTo>
                    <a:cubicBezTo>
                      <a:pt x="1922043" y="220704"/>
                      <a:pt x="1821443" y="191324"/>
                      <a:pt x="2009775" y="209550"/>
                    </a:cubicBezTo>
                    <a:cubicBezTo>
                      <a:pt x="2073557" y="215722"/>
                      <a:pt x="2152335" y="225945"/>
                      <a:pt x="2219325" y="238125"/>
                    </a:cubicBezTo>
                    <a:cubicBezTo>
                      <a:pt x="2235253" y="241021"/>
                      <a:pt x="2251075" y="244475"/>
                      <a:pt x="2266950" y="247650"/>
                    </a:cubicBezTo>
                    <a:cubicBezTo>
                      <a:pt x="2349500" y="244475"/>
                      <a:pt x="2432172" y="243620"/>
                      <a:pt x="2514600" y="238125"/>
                    </a:cubicBezTo>
                    <a:cubicBezTo>
                      <a:pt x="2602977" y="232233"/>
                      <a:pt x="2509191" y="228085"/>
                      <a:pt x="2581275" y="219075"/>
                    </a:cubicBezTo>
                    <a:cubicBezTo>
                      <a:pt x="2597027" y="217106"/>
                      <a:pt x="2613025" y="219075"/>
                      <a:pt x="2628900" y="219075"/>
                    </a:cubicBezTo>
                    <a:lnTo>
                      <a:pt x="2628900" y="219075"/>
                    </a:lnTo>
                    <a:lnTo>
                      <a:pt x="3019425" y="361950"/>
                    </a:lnTo>
                    <a:cubicBezTo>
                      <a:pt x="2806407" y="409287"/>
                      <a:pt x="2903333" y="394902"/>
                      <a:pt x="2505075" y="371475"/>
                    </a:cubicBezTo>
                    <a:cubicBezTo>
                      <a:pt x="2485029" y="370296"/>
                      <a:pt x="2467298" y="357709"/>
                      <a:pt x="2447925" y="352425"/>
                    </a:cubicBezTo>
                    <a:cubicBezTo>
                      <a:pt x="2432306" y="348165"/>
                      <a:pt x="2416104" y="346412"/>
                      <a:pt x="2400300" y="342900"/>
                    </a:cubicBezTo>
                    <a:cubicBezTo>
                      <a:pt x="2387521" y="340060"/>
                      <a:pt x="2375037" y="335942"/>
                      <a:pt x="2362200" y="333375"/>
                    </a:cubicBezTo>
                    <a:cubicBezTo>
                      <a:pt x="2245429" y="310021"/>
                      <a:pt x="2355447" y="336449"/>
                      <a:pt x="2266950" y="314325"/>
                    </a:cubicBezTo>
                    <a:cubicBezTo>
                      <a:pt x="2171700" y="317500"/>
                      <a:pt x="2074133" y="302729"/>
                      <a:pt x="1981200" y="323850"/>
                    </a:cubicBezTo>
                    <a:cubicBezTo>
                      <a:pt x="1935153" y="334315"/>
                      <a:pt x="2091601" y="370500"/>
                      <a:pt x="2095500" y="371475"/>
                    </a:cubicBezTo>
                    <a:cubicBezTo>
                      <a:pt x="1973551" y="412125"/>
                      <a:pt x="2076965" y="381000"/>
                      <a:pt x="1771650" y="381000"/>
                    </a:cubicBezTo>
                    <a:lnTo>
                      <a:pt x="1771650" y="381000"/>
                    </a:lnTo>
                    <a:lnTo>
                      <a:pt x="847725" y="361950"/>
                    </a:lnTo>
                    <a:lnTo>
                      <a:pt x="457200" y="209550"/>
                    </a:lnTo>
                    <a:lnTo>
                      <a:pt x="123825" y="133350"/>
                    </a:lnTo>
                    <a:lnTo>
                      <a:pt x="238125" y="95250"/>
                    </a:lnTo>
                    <a:lnTo>
                      <a:pt x="0" y="85725"/>
                    </a:lnTo>
                    <a:lnTo>
                      <a:pt x="95250" y="76200"/>
                    </a:lnTo>
                    <a:cubicBezTo>
                      <a:pt x="123843" y="73190"/>
                      <a:pt x="152342" y="69278"/>
                      <a:pt x="180975" y="66675"/>
                    </a:cubicBezTo>
                    <a:cubicBezTo>
                      <a:pt x="222202" y="62927"/>
                      <a:pt x="263417" y="58211"/>
                      <a:pt x="304800" y="57150"/>
                    </a:cubicBezTo>
                    <a:cubicBezTo>
                      <a:pt x="511132" y="51859"/>
                      <a:pt x="717915" y="60303"/>
                      <a:pt x="923925" y="47625"/>
                    </a:cubicBezTo>
                    <a:cubicBezTo>
                      <a:pt x="933432" y="47040"/>
                      <a:pt x="931862" y="7938"/>
                      <a:pt x="933450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8" name="Freihandform 57"/>
              <p:cNvSpPr/>
              <p:nvPr/>
            </p:nvSpPr>
            <p:spPr>
              <a:xfrm>
                <a:off x="-1510057" y="3116497"/>
                <a:ext cx="1566874" cy="590919"/>
              </a:xfrm>
              <a:custGeom>
                <a:avLst/>
                <a:gdLst>
                  <a:gd name="connsiteX0" fmla="*/ 0 w 1743075"/>
                  <a:gd name="connsiteY0" fmla="*/ 336533 h 688958"/>
                  <a:gd name="connsiteX1" fmla="*/ 133350 w 1743075"/>
                  <a:gd name="connsiteY1" fmla="*/ 203183 h 688958"/>
                  <a:gd name="connsiteX2" fmla="*/ 352425 w 1743075"/>
                  <a:gd name="connsiteY2" fmla="*/ 174608 h 688958"/>
                  <a:gd name="connsiteX3" fmla="*/ 352425 w 1743075"/>
                  <a:gd name="connsiteY3" fmla="*/ 174608 h 688958"/>
                  <a:gd name="connsiteX4" fmla="*/ 447675 w 1743075"/>
                  <a:gd name="connsiteY4" fmla="*/ 260333 h 688958"/>
                  <a:gd name="connsiteX5" fmla="*/ 409575 w 1743075"/>
                  <a:gd name="connsiteY5" fmla="*/ 50783 h 688958"/>
                  <a:gd name="connsiteX6" fmla="*/ 495300 w 1743075"/>
                  <a:gd name="connsiteY6" fmla="*/ 12683 h 688958"/>
                  <a:gd name="connsiteX7" fmla="*/ 676275 w 1743075"/>
                  <a:gd name="connsiteY7" fmla="*/ 3158 h 688958"/>
                  <a:gd name="connsiteX8" fmla="*/ 676275 w 1743075"/>
                  <a:gd name="connsiteY8" fmla="*/ 3158 h 688958"/>
                  <a:gd name="connsiteX9" fmla="*/ 1152525 w 1743075"/>
                  <a:gd name="connsiteY9" fmla="*/ 3158 h 688958"/>
                  <a:gd name="connsiteX10" fmla="*/ 1343025 w 1743075"/>
                  <a:gd name="connsiteY10" fmla="*/ 193658 h 688958"/>
                  <a:gd name="connsiteX11" fmla="*/ 1466850 w 1743075"/>
                  <a:gd name="connsiteY11" fmla="*/ 365108 h 688958"/>
                  <a:gd name="connsiteX12" fmla="*/ 1543050 w 1743075"/>
                  <a:gd name="connsiteY12" fmla="*/ 327008 h 688958"/>
                  <a:gd name="connsiteX13" fmla="*/ 1619250 w 1743075"/>
                  <a:gd name="connsiteY13" fmla="*/ 288908 h 688958"/>
                  <a:gd name="connsiteX14" fmla="*/ 1619250 w 1743075"/>
                  <a:gd name="connsiteY14" fmla="*/ 288908 h 688958"/>
                  <a:gd name="connsiteX15" fmla="*/ 1743075 w 1743075"/>
                  <a:gd name="connsiteY15" fmla="*/ 450833 h 688958"/>
                  <a:gd name="connsiteX16" fmla="*/ 1485900 w 1743075"/>
                  <a:gd name="connsiteY16" fmla="*/ 631808 h 688958"/>
                  <a:gd name="connsiteX17" fmla="*/ 1371600 w 1743075"/>
                  <a:gd name="connsiteY17" fmla="*/ 593708 h 688958"/>
                  <a:gd name="connsiteX18" fmla="*/ 1352550 w 1743075"/>
                  <a:gd name="connsiteY18" fmla="*/ 565133 h 688958"/>
                  <a:gd name="connsiteX19" fmla="*/ 1343025 w 1743075"/>
                  <a:gd name="connsiteY19" fmla="*/ 536558 h 688958"/>
                  <a:gd name="connsiteX20" fmla="*/ 1314450 w 1743075"/>
                  <a:gd name="connsiteY20" fmla="*/ 507983 h 688958"/>
                  <a:gd name="connsiteX21" fmla="*/ 1314450 w 1743075"/>
                  <a:gd name="connsiteY21" fmla="*/ 507983 h 688958"/>
                  <a:gd name="connsiteX22" fmla="*/ 1000125 w 1743075"/>
                  <a:gd name="connsiteY22" fmla="*/ 612758 h 688958"/>
                  <a:gd name="connsiteX23" fmla="*/ 676275 w 1743075"/>
                  <a:gd name="connsiteY23" fmla="*/ 536558 h 688958"/>
                  <a:gd name="connsiteX24" fmla="*/ 323850 w 1743075"/>
                  <a:gd name="connsiteY24" fmla="*/ 688958 h 688958"/>
                  <a:gd name="connsiteX25" fmla="*/ 114300 w 1743075"/>
                  <a:gd name="connsiteY25" fmla="*/ 603233 h 688958"/>
                  <a:gd name="connsiteX26" fmla="*/ 0 w 1743075"/>
                  <a:gd name="connsiteY26" fmla="*/ 336533 h 688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43075" h="688958">
                    <a:moveTo>
                      <a:pt x="0" y="336533"/>
                    </a:moveTo>
                    <a:lnTo>
                      <a:pt x="133350" y="203183"/>
                    </a:lnTo>
                    <a:cubicBezTo>
                      <a:pt x="254143" y="157886"/>
                      <a:pt x="182423" y="174608"/>
                      <a:pt x="352425" y="174608"/>
                    </a:cubicBezTo>
                    <a:lnTo>
                      <a:pt x="352425" y="174608"/>
                    </a:lnTo>
                    <a:lnTo>
                      <a:pt x="447675" y="260333"/>
                    </a:lnTo>
                    <a:lnTo>
                      <a:pt x="409575" y="50783"/>
                    </a:lnTo>
                    <a:cubicBezTo>
                      <a:pt x="438150" y="38083"/>
                      <a:pt x="466114" y="23908"/>
                      <a:pt x="495300" y="12683"/>
                    </a:cubicBezTo>
                    <a:cubicBezTo>
                      <a:pt x="550097" y="-8393"/>
                      <a:pt x="627653" y="3158"/>
                      <a:pt x="676275" y="3158"/>
                    </a:cubicBezTo>
                    <a:lnTo>
                      <a:pt x="676275" y="3158"/>
                    </a:lnTo>
                    <a:lnTo>
                      <a:pt x="1152525" y="3158"/>
                    </a:lnTo>
                    <a:lnTo>
                      <a:pt x="1343025" y="193658"/>
                    </a:lnTo>
                    <a:lnTo>
                      <a:pt x="1466850" y="365108"/>
                    </a:lnTo>
                    <a:cubicBezTo>
                      <a:pt x="1492250" y="352408"/>
                      <a:pt x="1518394" y="341097"/>
                      <a:pt x="1543050" y="327008"/>
                    </a:cubicBezTo>
                    <a:cubicBezTo>
                      <a:pt x="1615889" y="285386"/>
                      <a:pt x="1574419" y="288908"/>
                      <a:pt x="1619250" y="288908"/>
                    </a:cubicBezTo>
                    <a:lnTo>
                      <a:pt x="1619250" y="288908"/>
                    </a:lnTo>
                    <a:lnTo>
                      <a:pt x="1743075" y="450833"/>
                    </a:lnTo>
                    <a:lnTo>
                      <a:pt x="1485900" y="631808"/>
                    </a:lnTo>
                    <a:cubicBezTo>
                      <a:pt x="1447800" y="619108"/>
                      <a:pt x="1393877" y="627124"/>
                      <a:pt x="1371600" y="593708"/>
                    </a:cubicBezTo>
                    <a:cubicBezTo>
                      <a:pt x="1365250" y="584183"/>
                      <a:pt x="1357670" y="575372"/>
                      <a:pt x="1352550" y="565133"/>
                    </a:cubicBezTo>
                    <a:cubicBezTo>
                      <a:pt x="1348060" y="556153"/>
                      <a:pt x="1348594" y="544912"/>
                      <a:pt x="1343025" y="536558"/>
                    </a:cubicBezTo>
                    <a:cubicBezTo>
                      <a:pt x="1335553" y="525350"/>
                      <a:pt x="1314450" y="507983"/>
                      <a:pt x="1314450" y="507983"/>
                    </a:cubicBezTo>
                    <a:lnTo>
                      <a:pt x="1314450" y="507983"/>
                    </a:lnTo>
                    <a:lnTo>
                      <a:pt x="1000125" y="612758"/>
                    </a:lnTo>
                    <a:lnTo>
                      <a:pt x="676275" y="536558"/>
                    </a:lnTo>
                    <a:lnTo>
                      <a:pt x="323850" y="688958"/>
                    </a:lnTo>
                    <a:lnTo>
                      <a:pt x="114300" y="603233"/>
                    </a:lnTo>
                    <a:lnTo>
                      <a:pt x="0" y="336533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7" name="Freihandform 66"/>
              <p:cNvSpPr/>
              <p:nvPr/>
            </p:nvSpPr>
            <p:spPr>
              <a:xfrm>
                <a:off x="513714" y="3518836"/>
                <a:ext cx="2183410" cy="801559"/>
              </a:xfrm>
              <a:custGeom>
                <a:avLst/>
                <a:gdLst>
                  <a:gd name="connsiteX0" fmla="*/ 0 w 1743075"/>
                  <a:gd name="connsiteY0" fmla="*/ 336533 h 688958"/>
                  <a:gd name="connsiteX1" fmla="*/ 133350 w 1743075"/>
                  <a:gd name="connsiteY1" fmla="*/ 203183 h 688958"/>
                  <a:gd name="connsiteX2" fmla="*/ 352425 w 1743075"/>
                  <a:gd name="connsiteY2" fmla="*/ 174608 h 688958"/>
                  <a:gd name="connsiteX3" fmla="*/ 352425 w 1743075"/>
                  <a:gd name="connsiteY3" fmla="*/ 174608 h 688958"/>
                  <a:gd name="connsiteX4" fmla="*/ 447675 w 1743075"/>
                  <a:gd name="connsiteY4" fmla="*/ 260333 h 688958"/>
                  <a:gd name="connsiteX5" fmla="*/ 409575 w 1743075"/>
                  <a:gd name="connsiteY5" fmla="*/ 50783 h 688958"/>
                  <a:gd name="connsiteX6" fmla="*/ 495300 w 1743075"/>
                  <a:gd name="connsiteY6" fmla="*/ 12683 h 688958"/>
                  <a:gd name="connsiteX7" fmla="*/ 676275 w 1743075"/>
                  <a:gd name="connsiteY7" fmla="*/ 3158 h 688958"/>
                  <a:gd name="connsiteX8" fmla="*/ 676275 w 1743075"/>
                  <a:gd name="connsiteY8" fmla="*/ 3158 h 688958"/>
                  <a:gd name="connsiteX9" fmla="*/ 1152525 w 1743075"/>
                  <a:gd name="connsiteY9" fmla="*/ 3158 h 688958"/>
                  <a:gd name="connsiteX10" fmla="*/ 1343025 w 1743075"/>
                  <a:gd name="connsiteY10" fmla="*/ 193658 h 688958"/>
                  <a:gd name="connsiteX11" fmla="*/ 1466850 w 1743075"/>
                  <a:gd name="connsiteY11" fmla="*/ 365108 h 688958"/>
                  <a:gd name="connsiteX12" fmla="*/ 1543050 w 1743075"/>
                  <a:gd name="connsiteY12" fmla="*/ 327008 h 688958"/>
                  <a:gd name="connsiteX13" fmla="*/ 1619250 w 1743075"/>
                  <a:gd name="connsiteY13" fmla="*/ 288908 h 688958"/>
                  <a:gd name="connsiteX14" fmla="*/ 1619250 w 1743075"/>
                  <a:gd name="connsiteY14" fmla="*/ 288908 h 688958"/>
                  <a:gd name="connsiteX15" fmla="*/ 1743075 w 1743075"/>
                  <a:gd name="connsiteY15" fmla="*/ 450833 h 688958"/>
                  <a:gd name="connsiteX16" fmla="*/ 1485900 w 1743075"/>
                  <a:gd name="connsiteY16" fmla="*/ 631808 h 688958"/>
                  <a:gd name="connsiteX17" fmla="*/ 1371600 w 1743075"/>
                  <a:gd name="connsiteY17" fmla="*/ 593708 h 688958"/>
                  <a:gd name="connsiteX18" fmla="*/ 1352550 w 1743075"/>
                  <a:gd name="connsiteY18" fmla="*/ 565133 h 688958"/>
                  <a:gd name="connsiteX19" fmla="*/ 1343025 w 1743075"/>
                  <a:gd name="connsiteY19" fmla="*/ 536558 h 688958"/>
                  <a:gd name="connsiteX20" fmla="*/ 1314450 w 1743075"/>
                  <a:gd name="connsiteY20" fmla="*/ 507983 h 688958"/>
                  <a:gd name="connsiteX21" fmla="*/ 1314450 w 1743075"/>
                  <a:gd name="connsiteY21" fmla="*/ 507983 h 688958"/>
                  <a:gd name="connsiteX22" fmla="*/ 1000125 w 1743075"/>
                  <a:gd name="connsiteY22" fmla="*/ 612758 h 688958"/>
                  <a:gd name="connsiteX23" fmla="*/ 676275 w 1743075"/>
                  <a:gd name="connsiteY23" fmla="*/ 536558 h 688958"/>
                  <a:gd name="connsiteX24" fmla="*/ 323850 w 1743075"/>
                  <a:gd name="connsiteY24" fmla="*/ 688958 h 688958"/>
                  <a:gd name="connsiteX25" fmla="*/ 114300 w 1743075"/>
                  <a:gd name="connsiteY25" fmla="*/ 603233 h 688958"/>
                  <a:gd name="connsiteX26" fmla="*/ 0 w 1743075"/>
                  <a:gd name="connsiteY26" fmla="*/ 336533 h 688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43075" h="688958">
                    <a:moveTo>
                      <a:pt x="0" y="336533"/>
                    </a:moveTo>
                    <a:lnTo>
                      <a:pt x="133350" y="203183"/>
                    </a:lnTo>
                    <a:cubicBezTo>
                      <a:pt x="254143" y="157886"/>
                      <a:pt x="182423" y="174608"/>
                      <a:pt x="352425" y="174608"/>
                    </a:cubicBezTo>
                    <a:lnTo>
                      <a:pt x="352425" y="174608"/>
                    </a:lnTo>
                    <a:lnTo>
                      <a:pt x="447675" y="260333"/>
                    </a:lnTo>
                    <a:lnTo>
                      <a:pt x="409575" y="50783"/>
                    </a:lnTo>
                    <a:cubicBezTo>
                      <a:pt x="438150" y="38083"/>
                      <a:pt x="466114" y="23908"/>
                      <a:pt x="495300" y="12683"/>
                    </a:cubicBezTo>
                    <a:cubicBezTo>
                      <a:pt x="550097" y="-8393"/>
                      <a:pt x="627653" y="3158"/>
                      <a:pt x="676275" y="3158"/>
                    </a:cubicBezTo>
                    <a:lnTo>
                      <a:pt x="676275" y="3158"/>
                    </a:lnTo>
                    <a:lnTo>
                      <a:pt x="1152525" y="3158"/>
                    </a:lnTo>
                    <a:lnTo>
                      <a:pt x="1343025" y="193658"/>
                    </a:lnTo>
                    <a:lnTo>
                      <a:pt x="1466850" y="365108"/>
                    </a:lnTo>
                    <a:cubicBezTo>
                      <a:pt x="1492250" y="352408"/>
                      <a:pt x="1518394" y="341097"/>
                      <a:pt x="1543050" y="327008"/>
                    </a:cubicBezTo>
                    <a:cubicBezTo>
                      <a:pt x="1615889" y="285386"/>
                      <a:pt x="1574419" y="288908"/>
                      <a:pt x="1619250" y="288908"/>
                    </a:cubicBezTo>
                    <a:lnTo>
                      <a:pt x="1619250" y="288908"/>
                    </a:lnTo>
                    <a:lnTo>
                      <a:pt x="1743075" y="450833"/>
                    </a:lnTo>
                    <a:lnTo>
                      <a:pt x="1485900" y="631808"/>
                    </a:lnTo>
                    <a:cubicBezTo>
                      <a:pt x="1447800" y="619108"/>
                      <a:pt x="1393877" y="627124"/>
                      <a:pt x="1371600" y="593708"/>
                    </a:cubicBezTo>
                    <a:cubicBezTo>
                      <a:pt x="1365250" y="584183"/>
                      <a:pt x="1357670" y="575372"/>
                      <a:pt x="1352550" y="565133"/>
                    </a:cubicBezTo>
                    <a:cubicBezTo>
                      <a:pt x="1348060" y="556153"/>
                      <a:pt x="1348594" y="544912"/>
                      <a:pt x="1343025" y="536558"/>
                    </a:cubicBezTo>
                    <a:cubicBezTo>
                      <a:pt x="1335553" y="525350"/>
                      <a:pt x="1314450" y="507983"/>
                      <a:pt x="1314450" y="507983"/>
                    </a:cubicBezTo>
                    <a:lnTo>
                      <a:pt x="1314450" y="507983"/>
                    </a:lnTo>
                    <a:lnTo>
                      <a:pt x="1000125" y="612758"/>
                    </a:lnTo>
                    <a:lnTo>
                      <a:pt x="676275" y="536558"/>
                    </a:lnTo>
                    <a:lnTo>
                      <a:pt x="323850" y="688958"/>
                    </a:lnTo>
                    <a:lnTo>
                      <a:pt x="114300" y="603233"/>
                    </a:lnTo>
                    <a:lnTo>
                      <a:pt x="0" y="336533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315" name="Textfeld 314"/>
            <p:cNvSpPr txBox="1"/>
            <p:nvPr/>
          </p:nvSpPr>
          <p:spPr>
            <a:xfrm>
              <a:off x="4890260" y="2519587"/>
              <a:ext cx="966932" cy="419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800" b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Clouds</a:t>
              </a:r>
              <a:endParaRPr lang="en-GB" sz="18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647792" y="5277139"/>
            <a:ext cx="8499035" cy="515060"/>
            <a:chOff x="647792" y="5495692"/>
            <a:chExt cx="8499035" cy="585138"/>
          </a:xfrm>
        </p:grpSpPr>
        <p:sp>
          <p:nvSpPr>
            <p:cNvPr id="314" name="Textfeld 313"/>
            <p:cNvSpPr txBox="1"/>
            <p:nvPr/>
          </p:nvSpPr>
          <p:spPr>
            <a:xfrm>
              <a:off x="2830984" y="5661247"/>
              <a:ext cx="979756" cy="419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8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</a:t>
              </a:r>
              <a:r>
                <a:rPr lang="de-DE" sz="1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8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ice</a:t>
              </a:r>
              <a:endParaRPr lang="en-GB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4" name="Gruppieren 43"/>
            <p:cNvGrpSpPr/>
            <p:nvPr/>
          </p:nvGrpSpPr>
          <p:grpSpPr>
            <a:xfrm>
              <a:off x="647792" y="5495692"/>
              <a:ext cx="8499035" cy="167938"/>
              <a:chOff x="647792" y="5495692"/>
              <a:chExt cx="8499035" cy="167938"/>
            </a:xfrm>
          </p:grpSpPr>
          <p:sp>
            <p:nvSpPr>
              <p:cNvPr id="14" name="Rechteck 13"/>
              <p:cNvSpPr/>
              <p:nvPr/>
            </p:nvSpPr>
            <p:spPr>
              <a:xfrm>
                <a:off x="1760893" y="5538217"/>
                <a:ext cx="1025858" cy="10472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2" name="Rechteck 41"/>
              <p:cNvSpPr/>
              <p:nvPr/>
            </p:nvSpPr>
            <p:spPr>
              <a:xfrm>
                <a:off x="2925690" y="5533889"/>
                <a:ext cx="322566" cy="104402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3" name="Rechteck 42"/>
              <p:cNvSpPr/>
              <p:nvPr/>
            </p:nvSpPr>
            <p:spPr>
              <a:xfrm>
                <a:off x="3353037" y="5533889"/>
                <a:ext cx="139279" cy="104402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8" name="Kreis 237"/>
              <p:cNvSpPr/>
              <p:nvPr/>
            </p:nvSpPr>
            <p:spPr>
              <a:xfrm>
                <a:off x="1882265" y="5495692"/>
                <a:ext cx="228625" cy="95636"/>
              </a:xfrm>
              <a:prstGeom prst="pie">
                <a:avLst>
                  <a:gd name="adj1" fmla="val 0"/>
                  <a:gd name="adj2" fmla="val 10818889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rgbClr val="558E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56" name="Rechteck 255"/>
              <p:cNvSpPr/>
              <p:nvPr/>
            </p:nvSpPr>
            <p:spPr>
              <a:xfrm>
                <a:off x="647792" y="5533889"/>
                <a:ext cx="1025858" cy="10472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7" name="Rechteck 316"/>
              <p:cNvSpPr/>
              <p:nvPr/>
            </p:nvSpPr>
            <p:spPr>
              <a:xfrm>
                <a:off x="3604001" y="5534671"/>
                <a:ext cx="322566" cy="104402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8" name="Rechteck 317"/>
              <p:cNvSpPr/>
              <p:nvPr/>
            </p:nvSpPr>
            <p:spPr>
              <a:xfrm>
                <a:off x="4004358" y="5541590"/>
                <a:ext cx="139279" cy="104402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7" name="Rechteck 236"/>
              <p:cNvSpPr/>
              <p:nvPr/>
            </p:nvSpPr>
            <p:spPr>
              <a:xfrm>
                <a:off x="8053672" y="5517232"/>
                <a:ext cx="1093155" cy="139645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39" name="Gruppieren 38"/>
              <p:cNvGrpSpPr/>
              <p:nvPr/>
            </p:nvGrpSpPr>
            <p:grpSpPr>
              <a:xfrm flipH="1">
                <a:off x="5581897" y="5543454"/>
                <a:ext cx="553498" cy="104402"/>
                <a:chOff x="2731798" y="5819051"/>
                <a:chExt cx="575282" cy="108202"/>
              </a:xfrm>
            </p:grpSpPr>
            <p:sp>
              <p:nvSpPr>
                <p:cNvPr id="47" name="Rechteck 46"/>
                <p:cNvSpPr/>
                <p:nvPr/>
              </p:nvSpPr>
              <p:spPr>
                <a:xfrm>
                  <a:off x="2731798" y="5819051"/>
                  <a:ext cx="335261" cy="10820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8" name="Rechteck 47"/>
                <p:cNvSpPr/>
                <p:nvPr/>
              </p:nvSpPr>
              <p:spPr>
                <a:xfrm>
                  <a:off x="3162319" y="5819051"/>
                  <a:ext cx="144761" cy="10820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284" name="Rechteck 283"/>
              <p:cNvSpPr/>
              <p:nvPr/>
            </p:nvSpPr>
            <p:spPr>
              <a:xfrm>
                <a:off x="6351489" y="5541590"/>
                <a:ext cx="1383727" cy="12204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158" name="Gruppieren 157"/>
          <p:cNvGrpSpPr/>
          <p:nvPr/>
        </p:nvGrpSpPr>
        <p:grpSpPr>
          <a:xfrm>
            <a:off x="4805396" y="5330770"/>
            <a:ext cx="2579064" cy="612830"/>
            <a:chOff x="4805396" y="4917329"/>
            <a:chExt cx="2579064" cy="771392"/>
          </a:xfrm>
        </p:grpSpPr>
        <p:grpSp>
          <p:nvGrpSpPr>
            <p:cNvPr id="292" name="Gruppieren 291"/>
            <p:cNvGrpSpPr/>
            <p:nvPr/>
          </p:nvGrpSpPr>
          <p:grpSpPr>
            <a:xfrm>
              <a:off x="6169505" y="5256859"/>
              <a:ext cx="1214955" cy="431862"/>
              <a:chOff x="3665224" y="5740733"/>
              <a:chExt cx="1214955" cy="490620"/>
            </a:xfrm>
          </p:grpSpPr>
          <p:pic>
            <p:nvPicPr>
              <p:cNvPr id="293" name="Grafik 292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0218" t="14454" r="1667" b="1088"/>
              <a:stretch/>
            </p:blipFill>
            <p:spPr>
              <a:xfrm>
                <a:off x="4014878" y="5740733"/>
                <a:ext cx="865301" cy="439652"/>
              </a:xfrm>
              <a:prstGeom prst="rect">
                <a:avLst/>
              </a:prstGeom>
            </p:spPr>
          </p:pic>
          <p:pic>
            <p:nvPicPr>
              <p:cNvPr id="294" name="Grafik 293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2652"/>
              <a:stretch/>
            </p:blipFill>
            <p:spPr>
              <a:xfrm>
                <a:off x="4367584" y="5969341"/>
                <a:ext cx="399510" cy="262012"/>
              </a:xfrm>
              <a:prstGeom prst="rect">
                <a:avLst/>
              </a:prstGeom>
            </p:spPr>
          </p:pic>
          <p:pic>
            <p:nvPicPr>
              <p:cNvPr id="295" name="Grafik 294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1818"/>
              <a:stretch/>
            </p:blipFill>
            <p:spPr>
              <a:xfrm>
                <a:off x="3665224" y="5813114"/>
                <a:ext cx="444566" cy="182379"/>
              </a:xfrm>
              <a:prstGeom prst="rect">
                <a:avLst/>
              </a:prstGeom>
            </p:spPr>
          </p:pic>
        </p:grpSp>
        <p:sp>
          <p:nvSpPr>
            <p:cNvPr id="316" name="Textfeld 315"/>
            <p:cNvSpPr txBox="1"/>
            <p:nvPr/>
          </p:nvSpPr>
          <p:spPr>
            <a:xfrm>
              <a:off x="4805396" y="5284315"/>
              <a:ext cx="1402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800" b="1" dirty="0" err="1" smtClean="0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Ecosystem</a:t>
              </a:r>
              <a:endParaRPr lang="en-GB" sz="1800" b="1" dirty="0" err="1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8" name="Gruppieren 17"/>
            <p:cNvGrpSpPr/>
            <p:nvPr/>
          </p:nvGrpSpPr>
          <p:grpSpPr>
            <a:xfrm>
              <a:off x="5539364" y="4917329"/>
              <a:ext cx="492807" cy="144295"/>
              <a:chOff x="-1573933" y="5155386"/>
              <a:chExt cx="842493" cy="422719"/>
            </a:xfrm>
          </p:grpSpPr>
          <p:sp>
            <p:nvSpPr>
              <p:cNvPr id="15" name="Parallelogramm 14"/>
              <p:cNvSpPr/>
              <p:nvPr/>
            </p:nvSpPr>
            <p:spPr>
              <a:xfrm>
                <a:off x="-1573933" y="5155386"/>
                <a:ext cx="144016" cy="422719"/>
              </a:xfrm>
              <a:prstGeom prst="parallelogram">
                <a:avLst/>
              </a:prstGeom>
              <a:solidFill>
                <a:srgbClr val="92D05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3" name="Parallelogramm 232"/>
              <p:cNvSpPr/>
              <p:nvPr/>
            </p:nvSpPr>
            <p:spPr>
              <a:xfrm>
                <a:off x="-1341107" y="5155386"/>
                <a:ext cx="144016" cy="422719"/>
              </a:xfrm>
              <a:prstGeom prst="parallelogram">
                <a:avLst/>
              </a:prstGeom>
              <a:solidFill>
                <a:srgbClr val="92D05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4" name="Parallelogramm 233"/>
              <p:cNvSpPr/>
              <p:nvPr/>
            </p:nvSpPr>
            <p:spPr>
              <a:xfrm>
                <a:off x="-1108281" y="5155386"/>
                <a:ext cx="144016" cy="422719"/>
              </a:xfrm>
              <a:prstGeom prst="parallelogram">
                <a:avLst/>
              </a:prstGeom>
              <a:solidFill>
                <a:srgbClr val="92D05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5" name="Parallelogramm 234"/>
              <p:cNvSpPr/>
              <p:nvPr/>
            </p:nvSpPr>
            <p:spPr>
              <a:xfrm>
                <a:off x="-875456" y="5155386"/>
                <a:ext cx="144016" cy="422719"/>
              </a:xfrm>
              <a:prstGeom prst="parallelogram">
                <a:avLst/>
              </a:prstGeom>
              <a:solidFill>
                <a:srgbClr val="92D05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42" name="Gruppieren 141"/>
          <p:cNvGrpSpPr/>
          <p:nvPr/>
        </p:nvGrpSpPr>
        <p:grpSpPr>
          <a:xfrm>
            <a:off x="51023" y="4228924"/>
            <a:ext cx="2515857" cy="1928146"/>
            <a:chOff x="51023" y="4122129"/>
            <a:chExt cx="2515857" cy="2190486"/>
          </a:xfrm>
        </p:grpSpPr>
        <p:grpSp>
          <p:nvGrpSpPr>
            <p:cNvPr id="28" name="Gruppieren 27"/>
            <p:cNvGrpSpPr/>
            <p:nvPr/>
          </p:nvGrpSpPr>
          <p:grpSpPr>
            <a:xfrm>
              <a:off x="51023" y="4122129"/>
              <a:ext cx="2515857" cy="1850244"/>
              <a:chOff x="51023" y="4531084"/>
              <a:chExt cx="2515857" cy="1850244"/>
            </a:xfrm>
          </p:grpSpPr>
          <p:sp>
            <p:nvSpPr>
              <p:cNvPr id="140" name="Pfeil nach links und rechts 139"/>
              <p:cNvSpPr/>
              <p:nvPr/>
            </p:nvSpPr>
            <p:spPr>
              <a:xfrm rot="5400000">
                <a:off x="1526987" y="5641233"/>
                <a:ext cx="1171310" cy="308880"/>
              </a:xfrm>
              <a:prstGeom prst="leftRightArrow">
                <a:avLst/>
              </a:prstGeom>
              <a:solidFill>
                <a:srgbClr val="BFBFB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1" name="Pfeil nach links und rechts 140"/>
              <p:cNvSpPr/>
              <p:nvPr/>
            </p:nvSpPr>
            <p:spPr>
              <a:xfrm>
                <a:off x="51023" y="4531084"/>
                <a:ext cx="848570" cy="289209"/>
              </a:xfrm>
              <a:prstGeom prst="leftRightArrow">
                <a:avLst/>
              </a:prstGeom>
              <a:solidFill>
                <a:srgbClr val="BFBFB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" name="Textfeld 137"/>
              <p:cNvSpPr txBox="1"/>
              <p:nvPr/>
            </p:nvSpPr>
            <p:spPr>
              <a:xfrm>
                <a:off x="61065" y="4829676"/>
                <a:ext cx="2505815" cy="7342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800" b="1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Energy</a:t>
                </a:r>
                <a:r>
                  <a:rPr lang="de-DE" sz="18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&amp; </a:t>
                </a:r>
                <a:r>
                  <a:rPr lang="de-DE" sz="1800" b="1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momentum</a:t>
                </a:r>
                <a:endParaRPr lang="de-DE" sz="1800" b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de-DE" sz="1800" b="1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fluxes</a:t>
                </a:r>
                <a:endParaRPr lang="en-GB" sz="1800" b="1" dirty="0" err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9" name="Pfeil nach links und rechts 288"/>
            <p:cNvSpPr/>
            <p:nvPr/>
          </p:nvSpPr>
          <p:spPr>
            <a:xfrm>
              <a:off x="1647761" y="6019548"/>
              <a:ext cx="898925" cy="293067"/>
            </a:xfrm>
            <a:prstGeom prst="leftRightArrow">
              <a:avLst/>
            </a:prstGeom>
            <a:solidFill>
              <a:srgbClr val="BFBFB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6441949" y="-570070"/>
            <a:ext cx="3321750" cy="4227670"/>
            <a:chOff x="6441949" y="-603448"/>
            <a:chExt cx="3321750" cy="3943608"/>
          </a:xfrm>
        </p:grpSpPr>
        <p:grpSp>
          <p:nvGrpSpPr>
            <p:cNvPr id="162" name="Gruppieren 161"/>
            <p:cNvGrpSpPr/>
            <p:nvPr/>
          </p:nvGrpSpPr>
          <p:grpSpPr>
            <a:xfrm>
              <a:off x="6441949" y="-603448"/>
              <a:ext cx="3321750" cy="3943608"/>
              <a:chOff x="6441949" y="-603448"/>
              <a:chExt cx="3321750" cy="3943608"/>
            </a:xfrm>
          </p:grpSpPr>
          <p:sp>
            <p:nvSpPr>
              <p:cNvPr id="6" name="Kreis 5"/>
              <p:cNvSpPr/>
              <p:nvPr/>
            </p:nvSpPr>
            <p:spPr>
              <a:xfrm flipH="1">
                <a:off x="8532440" y="-603448"/>
                <a:ext cx="1231259" cy="1083799"/>
              </a:xfrm>
              <a:prstGeom prst="pie">
                <a:avLst>
                  <a:gd name="adj1" fmla="val 0"/>
                  <a:gd name="adj2" fmla="val 5359666"/>
                </a:avLst>
              </a:prstGeom>
              <a:solidFill>
                <a:srgbClr val="FFFF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" name="Gerade Verbindung mit Pfeil 2"/>
              <p:cNvCxnSpPr/>
              <p:nvPr/>
            </p:nvCxnSpPr>
            <p:spPr>
              <a:xfrm flipH="1">
                <a:off x="6441949" y="353165"/>
                <a:ext cx="2371479" cy="2698673"/>
              </a:xfrm>
              <a:prstGeom prst="straightConnector1">
                <a:avLst/>
              </a:prstGeom>
              <a:ln w="762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 Verbindung mit Pfeil 45"/>
              <p:cNvCxnSpPr/>
              <p:nvPr/>
            </p:nvCxnSpPr>
            <p:spPr>
              <a:xfrm flipH="1">
                <a:off x="7999486" y="188640"/>
                <a:ext cx="676970" cy="689426"/>
              </a:xfrm>
              <a:prstGeom prst="straightConnector1">
                <a:avLst/>
              </a:prstGeom>
              <a:ln w="762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Gerade Verbindung mit Pfeil 297"/>
              <p:cNvCxnSpPr/>
              <p:nvPr/>
            </p:nvCxnSpPr>
            <p:spPr>
              <a:xfrm>
                <a:off x="7380312" y="2564904"/>
                <a:ext cx="11193" cy="775256"/>
              </a:xfrm>
              <a:prstGeom prst="straightConnector1">
                <a:avLst/>
              </a:prstGeom>
              <a:ln w="76200">
                <a:solidFill>
                  <a:srgbClr val="FFFF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5" name="Textfeld 304"/>
              <p:cNvSpPr txBox="1"/>
              <p:nvPr/>
            </p:nvSpPr>
            <p:spPr>
              <a:xfrm>
                <a:off x="7701881" y="2411596"/>
                <a:ext cx="1236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800" b="1" dirty="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Radiation</a:t>
                </a:r>
                <a:endParaRPr lang="en-GB" sz="18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306" name="Gerade Verbindung mit Pfeil 305"/>
            <p:cNvCxnSpPr/>
            <p:nvPr/>
          </p:nvCxnSpPr>
          <p:spPr>
            <a:xfrm flipH="1">
              <a:off x="7735216" y="410098"/>
              <a:ext cx="1242964" cy="1745124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8" name="Textfeld 167"/>
          <p:cNvSpPr txBox="1"/>
          <p:nvPr/>
        </p:nvSpPr>
        <p:spPr>
          <a:xfrm>
            <a:off x="3124168" y="5791200"/>
            <a:ext cx="1447832" cy="954107"/>
          </a:xfrm>
          <a:prstGeom prst="rect">
            <a:avLst/>
          </a:prstGeom>
          <a:solidFill>
            <a:srgbClr val="FFE0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elting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" name="Textfeld 306"/>
          <p:cNvSpPr txBox="1"/>
          <p:nvPr/>
        </p:nvSpPr>
        <p:spPr>
          <a:xfrm>
            <a:off x="90797" y="3292460"/>
            <a:ext cx="3884397" cy="738664"/>
          </a:xfrm>
          <a:prstGeom prst="rect">
            <a:avLst/>
          </a:prstGeom>
          <a:solidFill>
            <a:srgbClr val="FFE0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ertical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fluxes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boundaries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atmosphere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Meridional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fluxes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atmosphere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9" name="Textfeld 318"/>
          <p:cNvSpPr txBox="1"/>
          <p:nvPr/>
        </p:nvSpPr>
        <p:spPr>
          <a:xfrm>
            <a:off x="2714131" y="4159028"/>
            <a:ext cx="2255746" cy="523220"/>
          </a:xfrm>
          <a:prstGeom prst="rect">
            <a:avLst/>
          </a:prstGeom>
          <a:solidFill>
            <a:srgbClr val="FFE0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Small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0" name="Textfeld 319"/>
          <p:cNvSpPr txBox="1"/>
          <p:nvPr/>
        </p:nvSpPr>
        <p:spPr>
          <a:xfrm>
            <a:off x="7557036" y="3872024"/>
            <a:ext cx="1510764" cy="954107"/>
          </a:xfrm>
          <a:prstGeom prst="rect">
            <a:avLst/>
          </a:prstGeom>
          <a:solidFill>
            <a:srgbClr val="FFE0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Ocean, ice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&amp; atmos chemistry, interactions w/ aerosols</a:t>
            </a:r>
          </a:p>
        </p:txBody>
      </p:sp>
      <p:sp>
        <p:nvSpPr>
          <p:cNvPr id="321" name="Textfeld 320"/>
          <p:cNvSpPr txBox="1"/>
          <p:nvPr/>
        </p:nvSpPr>
        <p:spPr>
          <a:xfrm>
            <a:off x="2053729" y="1277998"/>
            <a:ext cx="1996059" cy="523220"/>
          </a:xfrm>
          <a:prstGeom prst="rect">
            <a:avLst/>
          </a:prstGeom>
          <a:solidFill>
            <a:srgbClr val="FFE0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Vertical and meridional</a:t>
            </a:r>
            <a:b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dynamical coupling</a:t>
            </a:r>
          </a:p>
        </p:txBody>
      </p:sp>
      <p:sp>
        <p:nvSpPr>
          <p:cNvPr id="313" name="Textfeld 312"/>
          <p:cNvSpPr txBox="1"/>
          <p:nvPr/>
        </p:nvSpPr>
        <p:spPr>
          <a:xfrm>
            <a:off x="5950320" y="1234676"/>
            <a:ext cx="3177417" cy="954107"/>
          </a:xfrm>
          <a:prstGeom prst="rect">
            <a:avLst/>
          </a:prstGeom>
          <a:solidFill>
            <a:srgbClr val="FFE0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Cloud, aerosol radiative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Cloud-aerosol interactions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Interactions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boundary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Precipitation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0" name="Gruppieren 169"/>
          <p:cNvGrpSpPr/>
          <p:nvPr/>
        </p:nvGrpSpPr>
        <p:grpSpPr>
          <a:xfrm>
            <a:off x="5815993" y="3873153"/>
            <a:ext cx="3169550" cy="1747379"/>
            <a:chOff x="5815993" y="3394720"/>
            <a:chExt cx="3169550" cy="1747379"/>
          </a:xfrm>
        </p:grpSpPr>
        <p:grpSp>
          <p:nvGrpSpPr>
            <p:cNvPr id="159" name="Gruppieren 158"/>
            <p:cNvGrpSpPr/>
            <p:nvPr/>
          </p:nvGrpSpPr>
          <p:grpSpPr>
            <a:xfrm>
              <a:off x="5815993" y="3394720"/>
              <a:ext cx="3169550" cy="1747379"/>
              <a:chOff x="6052544" y="3436953"/>
              <a:chExt cx="3169550" cy="1747379"/>
            </a:xfrm>
          </p:grpSpPr>
          <p:grpSp>
            <p:nvGrpSpPr>
              <p:cNvPr id="50" name="Gruppieren 49"/>
              <p:cNvGrpSpPr/>
              <p:nvPr/>
            </p:nvGrpSpPr>
            <p:grpSpPr>
              <a:xfrm rot="2498132">
                <a:off x="6052544" y="3836702"/>
                <a:ext cx="675549" cy="595188"/>
                <a:chOff x="473717" y="2787053"/>
                <a:chExt cx="675549" cy="676168"/>
              </a:xfrm>
            </p:grpSpPr>
            <p:grpSp>
              <p:nvGrpSpPr>
                <p:cNvPr id="51" name="Gruppieren 50"/>
                <p:cNvGrpSpPr/>
                <p:nvPr/>
              </p:nvGrpSpPr>
              <p:grpSpPr>
                <a:xfrm>
                  <a:off x="473717" y="3138180"/>
                  <a:ext cx="435584" cy="325041"/>
                  <a:chOff x="473717" y="3138180"/>
                  <a:chExt cx="435584" cy="325041"/>
                </a:xfrm>
              </p:grpSpPr>
              <p:grpSp>
                <p:nvGrpSpPr>
                  <p:cNvPr id="76" name="Gruppieren 75"/>
                  <p:cNvGrpSpPr/>
                  <p:nvPr/>
                </p:nvGrpSpPr>
                <p:grpSpPr>
                  <a:xfrm>
                    <a:off x="612038" y="3317028"/>
                    <a:ext cx="236996" cy="146193"/>
                    <a:chOff x="708326" y="3443803"/>
                    <a:chExt cx="236996" cy="146193"/>
                  </a:xfrm>
                </p:grpSpPr>
                <p:cxnSp>
                  <p:nvCxnSpPr>
                    <p:cNvPr id="92" name="Gerader Verbinder 91"/>
                    <p:cNvCxnSpPr/>
                    <p:nvPr/>
                  </p:nvCxnSpPr>
                  <p:spPr>
                    <a:xfrm flipV="1">
                      <a:off x="737006" y="3477922"/>
                      <a:ext cx="95128" cy="83607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" name="Gerader Verbinder 92"/>
                    <p:cNvCxnSpPr/>
                    <p:nvPr/>
                  </p:nvCxnSpPr>
                  <p:spPr>
                    <a:xfrm flipH="1" flipV="1">
                      <a:off x="826825" y="3479000"/>
                      <a:ext cx="95128" cy="83607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4" name="Ellipse 93"/>
                    <p:cNvSpPr/>
                    <p:nvPr/>
                  </p:nvSpPr>
                  <p:spPr>
                    <a:xfrm rot="2254309">
                      <a:off x="803454" y="3443803"/>
                      <a:ext cx="58593" cy="60408"/>
                    </a:xfrm>
                    <a:prstGeom prst="ellipse">
                      <a:avLst/>
                    </a:prstGeom>
                    <a:solidFill>
                      <a:srgbClr val="0066FF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5" name="Ellipse 94"/>
                    <p:cNvSpPr/>
                    <p:nvPr/>
                  </p:nvSpPr>
                  <p:spPr>
                    <a:xfrm rot="2254309">
                      <a:off x="886729" y="3529588"/>
                      <a:ext cx="58593" cy="60408"/>
                    </a:xfrm>
                    <a:prstGeom prst="ellipse">
                      <a:avLst/>
                    </a:prstGeom>
                    <a:solidFill>
                      <a:srgbClr val="0066FF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6" name="Ellipse 95"/>
                    <p:cNvSpPr/>
                    <p:nvPr/>
                  </p:nvSpPr>
                  <p:spPr>
                    <a:xfrm rot="2254309">
                      <a:off x="708326" y="3527410"/>
                      <a:ext cx="58593" cy="60408"/>
                    </a:xfrm>
                    <a:prstGeom prst="ellipse">
                      <a:avLst/>
                    </a:prstGeom>
                    <a:solidFill>
                      <a:srgbClr val="0066FF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77" name="Gruppieren 76"/>
                  <p:cNvGrpSpPr/>
                  <p:nvPr/>
                </p:nvGrpSpPr>
                <p:grpSpPr>
                  <a:xfrm>
                    <a:off x="473717" y="3148802"/>
                    <a:ext cx="159019" cy="157277"/>
                    <a:chOff x="407639" y="3148802"/>
                    <a:chExt cx="225097" cy="222631"/>
                  </a:xfrm>
                </p:grpSpPr>
                <p:grpSp>
                  <p:nvGrpSpPr>
                    <p:cNvPr id="82" name="Gruppieren 81"/>
                    <p:cNvGrpSpPr/>
                    <p:nvPr/>
                  </p:nvGrpSpPr>
                  <p:grpSpPr>
                    <a:xfrm>
                      <a:off x="426080" y="3171566"/>
                      <a:ext cx="187602" cy="169079"/>
                      <a:chOff x="426080" y="3171566"/>
                      <a:chExt cx="187602" cy="169079"/>
                    </a:xfrm>
                  </p:grpSpPr>
                  <p:cxnSp>
                    <p:nvCxnSpPr>
                      <p:cNvPr id="88" name="Gerader Verbinder 87"/>
                      <p:cNvCxnSpPr/>
                      <p:nvPr/>
                    </p:nvCxnSpPr>
                    <p:spPr>
                      <a:xfrm flipV="1">
                        <a:off x="428735" y="3255960"/>
                        <a:ext cx="95128" cy="83607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  <a:headEnd type="non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" name="Gerader Verbinder 88"/>
                      <p:cNvCxnSpPr/>
                      <p:nvPr/>
                    </p:nvCxnSpPr>
                    <p:spPr>
                      <a:xfrm flipH="1" flipV="1">
                        <a:off x="518554" y="3257038"/>
                        <a:ext cx="95128" cy="83607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  <a:headEnd type="non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" name="Gerader Verbinder 89"/>
                      <p:cNvCxnSpPr/>
                      <p:nvPr/>
                    </p:nvCxnSpPr>
                    <p:spPr>
                      <a:xfrm>
                        <a:off x="426080" y="3171566"/>
                        <a:ext cx="95128" cy="83607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  <a:headEnd type="non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" name="Gerader Verbinder 90"/>
                      <p:cNvCxnSpPr/>
                      <p:nvPr/>
                    </p:nvCxnSpPr>
                    <p:spPr>
                      <a:xfrm flipH="1">
                        <a:off x="515899" y="3172644"/>
                        <a:ext cx="95128" cy="83607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  <a:headEnd type="non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83" name="Ellipse 82"/>
                    <p:cNvSpPr/>
                    <p:nvPr/>
                  </p:nvSpPr>
                  <p:spPr>
                    <a:xfrm rot="2254309">
                      <a:off x="490865" y="3230746"/>
                      <a:ext cx="58593" cy="604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4" name="Ellipse 83"/>
                    <p:cNvSpPr/>
                    <p:nvPr/>
                  </p:nvSpPr>
                  <p:spPr>
                    <a:xfrm rot="2254309">
                      <a:off x="574143" y="3311025"/>
                      <a:ext cx="58593" cy="60408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5" name="Ellipse 84"/>
                    <p:cNvSpPr/>
                    <p:nvPr/>
                  </p:nvSpPr>
                  <p:spPr>
                    <a:xfrm rot="2254309">
                      <a:off x="407639" y="3303716"/>
                      <a:ext cx="58593" cy="60408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6" name="Ellipse 85"/>
                    <p:cNvSpPr/>
                    <p:nvPr/>
                  </p:nvSpPr>
                  <p:spPr>
                    <a:xfrm rot="2254309">
                      <a:off x="408486" y="3148802"/>
                      <a:ext cx="58593" cy="60408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7" name="Ellipse 86"/>
                    <p:cNvSpPr/>
                    <p:nvPr/>
                  </p:nvSpPr>
                  <p:spPr>
                    <a:xfrm rot="2254309">
                      <a:off x="574142" y="3150465"/>
                      <a:ext cx="58593" cy="60408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78" name="Gruppieren 77"/>
                  <p:cNvGrpSpPr/>
                  <p:nvPr/>
                </p:nvGrpSpPr>
                <p:grpSpPr>
                  <a:xfrm rot="3523221">
                    <a:off x="760433" y="3143033"/>
                    <a:ext cx="153721" cy="144015"/>
                    <a:chOff x="708326" y="3443803"/>
                    <a:chExt cx="153721" cy="144015"/>
                  </a:xfrm>
                </p:grpSpPr>
                <p:cxnSp>
                  <p:nvCxnSpPr>
                    <p:cNvPr id="79" name="Gerader Verbinder 78"/>
                    <p:cNvCxnSpPr/>
                    <p:nvPr/>
                  </p:nvCxnSpPr>
                  <p:spPr>
                    <a:xfrm flipV="1">
                      <a:off x="737006" y="3477923"/>
                      <a:ext cx="95128" cy="83607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0" name="Ellipse 79"/>
                    <p:cNvSpPr/>
                    <p:nvPr/>
                  </p:nvSpPr>
                  <p:spPr>
                    <a:xfrm rot="2254309">
                      <a:off x="803454" y="3443803"/>
                      <a:ext cx="58593" cy="60408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1" name="Ellipse 80"/>
                    <p:cNvSpPr/>
                    <p:nvPr/>
                  </p:nvSpPr>
                  <p:spPr>
                    <a:xfrm rot="2254309">
                      <a:off x="708326" y="3527410"/>
                      <a:ext cx="58593" cy="60408"/>
                    </a:xfrm>
                    <a:prstGeom prst="ellipse">
                      <a:avLst/>
                    </a:prstGeom>
                    <a:solidFill>
                      <a:srgbClr val="FF99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53" name="Gruppieren 52"/>
                <p:cNvGrpSpPr/>
                <p:nvPr/>
              </p:nvGrpSpPr>
              <p:grpSpPr>
                <a:xfrm rot="6002128">
                  <a:off x="761037" y="2939714"/>
                  <a:ext cx="236996" cy="146193"/>
                  <a:chOff x="708326" y="3443803"/>
                  <a:chExt cx="236996" cy="146193"/>
                </a:xfrm>
              </p:grpSpPr>
              <p:cxnSp>
                <p:nvCxnSpPr>
                  <p:cNvPr id="71" name="Gerader Verbinder 70"/>
                  <p:cNvCxnSpPr/>
                  <p:nvPr/>
                </p:nvCxnSpPr>
                <p:spPr>
                  <a:xfrm flipV="1">
                    <a:off x="737006" y="3477922"/>
                    <a:ext cx="95128" cy="8360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Gerader Verbinder 71"/>
                  <p:cNvCxnSpPr/>
                  <p:nvPr/>
                </p:nvCxnSpPr>
                <p:spPr>
                  <a:xfrm flipH="1" flipV="1">
                    <a:off x="826825" y="3479000"/>
                    <a:ext cx="95128" cy="8360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3" name="Ellipse 72"/>
                  <p:cNvSpPr/>
                  <p:nvPr/>
                </p:nvSpPr>
                <p:spPr>
                  <a:xfrm rot="2254309">
                    <a:off x="803454" y="3443803"/>
                    <a:ext cx="58593" cy="60408"/>
                  </a:xfrm>
                  <a:prstGeom prst="ellipse">
                    <a:avLst/>
                  </a:prstGeom>
                  <a:solidFill>
                    <a:srgbClr val="0066FF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4" name="Ellipse 73"/>
                  <p:cNvSpPr/>
                  <p:nvPr/>
                </p:nvSpPr>
                <p:spPr>
                  <a:xfrm rot="2254309">
                    <a:off x="886729" y="3529588"/>
                    <a:ext cx="58593" cy="60408"/>
                  </a:xfrm>
                  <a:prstGeom prst="ellipse">
                    <a:avLst/>
                  </a:prstGeom>
                  <a:solidFill>
                    <a:srgbClr val="0066FF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5" name="Ellipse 74"/>
                  <p:cNvSpPr/>
                  <p:nvPr/>
                </p:nvSpPr>
                <p:spPr>
                  <a:xfrm rot="2254309">
                    <a:off x="708326" y="3527410"/>
                    <a:ext cx="58593" cy="60408"/>
                  </a:xfrm>
                  <a:prstGeom prst="ellipse">
                    <a:avLst/>
                  </a:prstGeom>
                  <a:solidFill>
                    <a:srgbClr val="0066FF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54" name="Gruppieren 53"/>
                <p:cNvGrpSpPr/>
                <p:nvPr/>
              </p:nvGrpSpPr>
              <p:grpSpPr>
                <a:xfrm rot="6002128">
                  <a:off x="991118" y="2787924"/>
                  <a:ext cx="159019" cy="157277"/>
                  <a:chOff x="407639" y="3148802"/>
                  <a:chExt cx="225097" cy="222631"/>
                </a:xfrm>
              </p:grpSpPr>
              <p:grpSp>
                <p:nvGrpSpPr>
                  <p:cNvPr id="60" name="Gruppieren 59"/>
                  <p:cNvGrpSpPr/>
                  <p:nvPr/>
                </p:nvGrpSpPr>
                <p:grpSpPr>
                  <a:xfrm>
                    <a:off x="426080" y="3171566"/>
                    <a:ext cx="187602" cy="169079"/>
                    <a:chOff x="426080" y="3171566"/>
                    <a:chExt cx="187602" cy="169079"/>
                  </a:xfrm>
                </p:grpSpPr>
                <p:cxnSp>
                  <p:nvCxnSpPr>
                    <p:cNvPr id="66" name="Gerader Verbinder 65"/>
                    <p:cNvCxnSpPr/>
                    <p:nvPr/>
                  </p:nvCxnSpPr>
                  <p:spPr>
                    <a:xfrm flipV="1">
                      <a:off x="428735" y="3255960"/>
                      <a:ext cx="95128" cy="83607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Gerader Verbinder 67"/>
                    <p:cNvCxnSpPr/>
                    <p:nvPr/>
                  </p:nvCxnSpPr>
                  <p:spPr>
                    <a:xfrm flipH="1" flipV="1">
                      <a:off x="518554" y="3257038"/>
                      <a:ext cx="95128" cy="83607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Gerader Verbinder 68"/>
                    <p:cNvCxnSpPr/>
                    <p:nvPr/>
                  </p:nvCxnSpPr>
                  <p:spPr>
                    <a:xfrm>
                      <a:off x="426080" y="3171566"/>
                      <a:ext cx="95128" cy="83607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Gerader Verbinder 69"/>
                    <p:cNvCxnSpPr/>
                    <p:nvPr/>
                  </p:nvCxnSpPr>
                  <p:spPr>
                    <a:xfrm flipH="1">
                      <a:off x="515899" y="3172644"/>
                      <a:ext cx="95128" cy="83607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61" name="Ellipse 60"/>
                  <p:cNvSpPr/>
                  <p:nvPr/>
                </p:nvSpPr>
                <p:spPr>
                  <a:xfrm rot="2254309">
                    <a:off x="490865" y="3230746"/>
                    <a:ext cx="58593" cy="6040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2" name="Ellipse 61"/>
                  <p:cNvSpPr/>
                  <p:nvPr/>
                </p:nvSpPr>
                <p:spPr>
                  <a:xfrm rot="2254309">
                    <a:off x="574143" y="3311025"/>
                    <a:ext cx="58593" cy="60408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3" name="Ellipse 62"/>
                  <p:cNvSpPr/>
                  <p:nvPr/>
                </p:nvSpPr>
                <p:spPr>
                  <a:xfrm rot="2254309">
                    <a:off x="407639" y="3303716"/>
                    <a:ext cx="58593" cy="60408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4" name="Ellipse 63"/>
                  <p:cNvSpPr/>
                  <p:nvPr/>
                </p:nvSpPr>
                <p:spPr>
                  <a:xfrm rot="2254309">
                    <a:off x="408486" y="3148802"/>
                    <a:ext cx="58593" cy="60408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5" name="Ellipse 64"/>
                  <p:cNvSpPr/>
                  <p:nvPr/>
                </p:nvSpPr>
                <p:spPr>
                  <a:xfrm rot="2254309">
                    <a:off x="574142" y="3150465"/>
                    <a:ext cx="58593" cy="60408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55" name="Gruppieren 54"/>
                <p:cNvGrpSpPr/>
                <p:nvPr/>
              </p:nvGrpSpPr>
              <p:grpSpPr>
                <a:xfrm rot="9525349">
                  <a:off x="598059" y="2823356"/>
                  <a:ext cx="153721" cy="144015"/>
                  <a:chOff x="708326" y="3443803"/>
                  <a:chExt cx="153721" cy="144015"/>
                </a:xfrm>
              </p:grpSpPr>
              <p:cxnSp>
                <p:nvCxnSpPr>
                  <p:cNvPr id="56" name="Gerader Verbinder 55"/>
                  <p:cNvCxnSpPr/>
                  <p:nvPr/>
                </p:nvCxnSpPr>
                <p:spPr>
                  <a:xfrm flipV="1">
                    <a:off x="737006" y="3477923"/>
                    <a:ext cx="95128" cy="8360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7" name="Ellipse 56"/>
                  <p:cNvSpPr/>
                  <p:nvPr/>
                </p:nvSpPr>
                <p:spPr>
                  <a:xfrm rot="2254309">
                    <a:off x="803454" y="3443803"/>
                    <a:ext cx="58593" cy="60408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9" name="Ellipse 58"/>
                  <p:cNvSpPr/>
                  <p:nvPr/>
                </p:nvSpPr>
                <p:spPr>
                  <a:xfrm rot="2254309">
                    <a:off x="708326" y="3527410"/>
                    <a:ext cx="58593" cy="60408"/>
                  </a:xfrm>
                  <a:prstGeom prst="ellipse">
                    <a:avLst/>
                  </a:prstGeom>
                  <a:solidFill>
                    <a:srgbClr val="FF99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cxnSp>
            <p:nvCxnSpPr>
              <p:cNvPr id="128" name="Gerader Verbinder 127"/>
              <p:cNvCxnSpPr/>
              <p:nvPr/>
            </p:nvCxnSpPr>
            <p:spPr>
              <a:xfrm flipH="1" flipV="1">
                <a:off x="6300664" y="3436953"/>
                <a:ext cx="70189" cy="376628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uppieren 29"/>
              <p:cNvGrpSpPr/>
              <p:nvPr/>
            </p:nvGrpSpPr>
            <p:grpSpPr>
              <a:xfrm>
                <a:off x="6413376" y="4422017"/>
                <a:ext cx="2808718" cy="762315"/>
                <a:chOff x="6413376" y="5104049"/>
                <a:chExt cx="2808718" cy="866035"/>
              </a:xfrm>
            </p:grpSpPr>
            <p:sp>
              <p:nvSpPr>
                <p:cNvPr id="299" name="Textfeld 298"/>
                <p:cNvSpPr txBox="1"/>
                <p:nvPr/>
              </p:nvSpPr>
              <p:spPr>
                <a:xfrm>
                  <a:off x="6536743" y="5158621"/>
                  <a:ext cx="2685351" cy="4195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800" b="1" dirty="0" err="1" smtClean="0">
                      <a:solidFill>
                        <a:srgbClr val="CC66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Biogeochemical</a:t>
                  </a:r>
                  <a:r>
                    <a:rPr lang="de-DE" sz="1800" b="1" dirty="0">
                      <a:solidFill>
                        <a:srgbClr val="CC66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de-DE" sz="1800" b="1" dirty="0" err="1" smtClean="0">
                      <a:solidFill>
                        <a:srgbClr val="CC66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fluxes</a:t>
                  </a:r>
                  <a:endParaRPr lang="de-DE" sz="1800" b="1" dirty="0" smtClean="0">
                    <a:solidFill>
                      <a:srgbClr val="CC66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4" name="Pfeil nach oben 303"/>
                <p:cNvSpPr/>
                <p:nvPr/>
              </p:nvSpPr>
              <p:spPr>
                <a:xfrm>
                  <a:off x="6413376" y="5104049"/>
                  <a:ext cx="195375" cy="866035"/>
                </a:xfrm>
                <a:prstGeom prst="upArrow">
                  <a:avLst/>
                </a:prstGeom>
                <a:solidFill>
                  <a:srgbClr val="FF99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83" name="Textfeld 282"/>
              <p:cNvSpPr txBox="1"/>
              <p:nvPr/>
            </p:nvSpPr>
            <p:spPr>
              <a:xfrm>
                <a:off x="6848927" y="3979967"/>
                <a:ext cx="990977" cy="2709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Chemistry</a:t>
                </a:r>
              </a:p>
            </p:txBody>
          </p:sp>
        </p:grpSp>
        <p:sp>
          <p:nvSpPr>
            <p:cNvPr id="324" name="Pfeil nach oben 323"/>
            <p:cNvSpPr/>
            <p:nvPr/>
          </p:nvSpPr>
          <p:spPr>
            <a:xfrm>
              <a:off x="5868144" y="4379654"/>
              <a:ext cx="185537" cy="429739"/>
            </a:xfrm>
            <a:prstGeom prst="upArrow">
              <a:avLst/>
            </a:prstGeom>
            <a:solidFill>
              <a:srgbClr val="FF99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8" name="Textfeld 307"/>
          <p:cNvSpPr txBox="1"/>
          <p:nvPr/>
        </p:nvSpPr>
        <p:spPr>
          <a:xfrm>
            <a:off x="5967271" y="6019800"/>
            <a:ext cx="2901756" cy="738664"/>
          </a:xfrm>
          <a:prstGeom prst="rect">
            <a:avLst/>
          </a:prstGeom>
          <a:solidFill>
            <a:srgbClr val="FFE0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seasonal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cosystem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dynamics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Populations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400" err="1" smtClean="0"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de-DE" sz="1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de-DE" sz="1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1876417" y="152400"/>
            <a:ext cx="5286383" cy="892552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Science Focus Areas</a:t>
            </a:r>
          </a:p>
          <a:p>
            <a:pPr algn="ctr">
              <a:defRPr/>
            </a:pPr>
            <a:r>
              <a:rPr lang="en-US" sz="2000" b="1" i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Central Arctic Coupled System</a:t>
            </a:r>
            <a:endParaRPr lang="en-US" sz="500" b="1" i="1" dirty="0" smtClean="0">
              <a:solidFill>
                <a:srgbClr val="C0504D">
                  <a:lumMod val="50000"/>
                </a:srgb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82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/>
      <p:bldP spid="168" grpId="1" animBg="1"/>
      <p:bldP spid="307" grpId="0" animBg="1"/>
      <p:bldP spid="307" grpId="1" animBg="1"/>
      <p:bldP spid="319" grpId="0" animBg="1"/>
      <p:bldP spid="319" grpId="1" animBg="1"/>
      <p:bldP spid="320" grpId="0" animBg="1"/>
      <p:bldP spid="320" grpId="1" animBg="1"/>
      <p:bldP spid="321" grpId="0" animBg="1"/>
      <p:bldP spid="321" grpId="1" animBg="1"/>
      <p:bldP spid="313" grpId="0" animBg="1"/>
      <p:bldP spid="313" grpId="1" animBg="1"/>
      <p:bldP spid="308" grpId="0" animBg="1"/>
      <p:bldP spid="30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381000"/>
            <a:ext cx="7850263" cy="76944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Team Coordination</a:t>
            </a:r>
            <a:endParaRPr lang="en-US" sz="1050" b="1" i="1" dirty="0" smtClean="0">
              <a:solidFill>
                <a:srgbClr val="C0504D">
                  <a:lumMod val="50000"/>
                </a:srgbClr>
              </a:solidFill>
              <a:latin typeface="Georg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392034"/>
              </p:ext>
            </p:extLst>
          </p:nvPr>
        </p:nvGraphicFramePr>
        <p:xfrm>
          <a:off x="1143000" y="1107440"/>
          <a:ext cx="6705600" cy="498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5200"/>
                <a:gridCol w="2235200"/>
                <a:gridCol w="2235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Role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AWI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International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Project Leader</a:t>
                      </a:r>
                    </a:p>
                    <a:p>
                      <a:r>
                        <a:rPr lang="en-US" dirty="0" smtClean="0"/>
                        <a:t>Assistance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M. Rex</a:t>
                      </a:r>
                    </a:p>
                    <a:p>
                      <a:r>
                        <a:rPr lang="en-US" dirty="0" smtClean="0"/>
                        <a:t>A. </a:t>
                      </a:r>
                      <a:r>
                        <a:rPr lang="en-US" dirty="0" err="1" smtClean="0"/>
                        <a:t>Sommerfeld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M.</a:t>
                      </a:r>
                      <a:r>
                        <a:rPr lang="en-US" baseline="0" dirty="0" smtClean="0"/>
                        <a:t> Shupe (CU/NOAA)</a:t>
                      </a:r>
                    </a:p>
                    <a:p>
                      <a:r>
                        <a:rPr lang="en-US" baseline="0" dirty="0" smtClean="0"/>
                        <a:t>V. </a:t>
                      </a:r>
                      <a:r>
                        <a:rPr lang="en-US" baseline="0" dirty="0" err="1" smtClean="0"/>
                        <a:t>Rachold</a:t>
                      </a:r>
                      <a:r>
                        <a:rPr lang="en-US" baseline="0" dirty="0" smtClean="0"/>
                        <a:t> (IASC)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Atmosphere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M. Rex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M. Shupe (CU/NOAA)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Sea ice / snow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M. Nicolaus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D. </a:t>
                      </a:r>
                      <a:r>
                        <a:rPr lang="en-US" dirty="0" err="1" smtClean="0"/>
                        <a:t>Perovich</a:t>
                      </a:r>
                      <a:r>
                        <a:rPr lang="en-US" baseline="0" dirty="0" smtClean="0"/>
                        <a:t> (CRREL)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Ocean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B. </a:t>
                      </a:r>
                      <a:r>
                        <a:rPr lang="en-US" dirty="0" err="1" smtClean="0"/>
                        <a:t>Rabe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C. Provost (UPMC)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Biogeochem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Damm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B. Loose (URI)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Ecosystem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dirty="0" smtClean="0"/>
                        <a:t>A. Waite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TBD (Norway)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Model</a:t>
                      </a:r>
                      <a:r>
                        <a:rPr lang="en-US" baseline="0" dirty="0" smtClean="0"/>
                        <a:t> Integration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dirty="0" smtClean="0"/>
                        <a:t>A.</a:t>
                      </a:r>
                      <a:r>
                        <a:rPr lang="en-US" baseline="0" dirty="0" smtClean="0"/>
                        <a:t> Rinke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W. </a:t>
                      </a:r>
                      <a:r>
                        <a:rPr lang="en-US" dirty="0" err="1" smtClean="0"/>
                        <a:t>Maslowski</a:t>
                      </a:r>
                      <a:r>
                        <a:rPr lang="en-US" dirty="0" smtClean="0"/>
                        <a:t> (NPS)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Data Management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dirty="0" smtClean="0"/>
                        <a:t>A. </a:t>
                      </a:r>
                      <a:r>
                        <a:rPr lang="en-US" dirty="0" err="1" smtClean="0"/>
                        <a:t>Macario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TBD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Media/Outreach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F. </a:t>
                      </a:r>
                      <a:r>
                        <a:rPr lang="en-US" dirty="0" err="1" smtClean="0"/>
                        <a:t>Mertens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TBD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Remote Sensing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G. </a:t>
                      </a:r>
                      <a:r>
                        <a:rPr lang="en-US" dirty="0" err="1" smtClean="0"/>
                        <a:t>Spreen</a:t>
                      </a:r>
                      <a:r>
                        <a:rPr lang="en-US" dirty="0" smtClean="0"/>
                        <a:t> (UHB)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Ron</a:t>
                      </a:r>
                      <a:r>
                        <a:rPr lang="en-US" baseline="0" dirty="0" smtClean="0"/>
                        <a:t> Kwok (JPL)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Logistics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M. </a:t>
                      </a:r>
                      <a:r>
                        <a:rPr lang="en-US" dirty="0" err="1" smtClean="0"/>
                        <a:t>Hirsekorn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U.</a:t>
                      </a:r>
                      <a:r>
                        <a:rPr lang="en-US" baseline="0" dirty="0" smtClean="0"/>
                        <a:t> Nixdorf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TBD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38400" y="6176109"/>
            <a:ext cx="3608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Contacts for getting involved</a:t>
            </a:r>
            <a:endParaRPr lang="en-US" sz="3600" b="1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3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ata\Experiments\ascos\ASCOS_2008\IMG_15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968" cy="688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304800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FF00"/>
                </a:solidFill>
              </a:rPr>
              <a:t>Many opportunities for engagement.</a:t>
            </a:r>
          </a:p>
          <a:p>
            <a:pPr algn="ctr"/>
            <a:r>
              <a:rPr lang="en-US" sz="4800" b="1" i="1" dirty="0" smtClean="0">
                <a:solidFill>
                  <a:srgbClr val="FFFF00"/>
                </a:solidFill>
              </a:rPr>
              <a:t>Thanks!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400" y="57912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www.mosaicobservatory.org</a:t>
            </a:r>
          </a:p>
        </p:txBody>
      </p:sp>
      <p:sp>
        <p:nvSpPr>
          <p:cNvPr id="3" name="TextBox 2"/>
          <p:cNvSpPr txBox="1"/>
          <p:nvPr/>
        </p:nvSpPr>
        <p:spPr>
          <a:xfrm rot="20841769">
            <a:off x="1152204" y="4246769"/>
            <a:ext cx="4071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Science and Implementation Plans</a:t>
            </a:r>
            <a:endParaRPr lang="en-US" sz="3600" b="1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cxnSp>
        <p:nvCxnSpPr>
          <p:cNvPr id="7" name="Curved Connector 6"/>
          <p:cNvCxnSpPr/>
          <p:nvPr/>
        </p:nvCxnSpPr>
        <p:spPr>
          <a:xfrm rot="16200000" flipH="1">
            <a:off x="3162300" y="4914901"/>
            <a:ext cx="1143000" cy="762000"/>
          </a:xfrm>
          <a:prstGeom prst="curvedConnector3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76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shupe\Pictures\2008-08&amp;09_ASCOS\ice_and_clou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20091"/>
            <a:ext cx="3834277" cy="51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79086" y="1600200"/>
            <a:ext cx="469596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Enhanced Observing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Interfacing w/ Satellites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Data Assimilation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Multi-scale Modeling &amp; Forecasting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Large-scale Implications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Outreach/Education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381000"/>
            <a:ext cx="8610600" cy="76944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MOSAiC</a:t>
            </a:r>
            <a:r>
              <a:rPr lang="en-US" sz="4400" b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 Operational Drivers</a:t>
            </a:r>
            <a:endParaRPr lang="en-US" sz="1050" b="1" i="1" dirty="0" smtClean="0">
              <a:solidFill>
                <a:srgbClr val="C0504D">
                  <a:lumMod val="50000"/>
                </a:srgb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50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feil nach unten 9"/>
          <p:cNvSpPr/>
          <p:nvPr/>
        </p:nvSpPr>
        <p:spPr>
          <a:xfrm>
            <a:off x="1663259" y="2134338"/>
            <a:ext cx="1765741" cy="685062"/>
          </a:xfrm>
          <a:prstGeom prst="downArrow">
            <a:avLst>
              <a:gd name="adj1" fmla="val 71290"/>
              <a:gd name="adj2" fmla="val 50000"/>
            </a:avLst>
          </a:prstGeom>
          <a:solidFill>
            <a:srgbClr val="D6D6F5"/>
          </a:solidFill>
          <a:ln>
            <a:solidFill>
              <a:srgbClr val="3333CC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>
              <a:solidFill>
                <a:srgbClr val="000000"/>
              </a:solidFill>
              <a:latin typeface="Corbel" panose="020B0503020204020204" pitchFamily="34" charset="0"/>
              <a:ea typeface="+mn-ea"/>
            </a:endParaRPr>
          </a:p>
        </p:txBody>
      </p:sp>
      <p:sp>
        <p:nvSpPr>
          <p:cNvPr id="17" name="Pfeil nach unten 16"/>
          <p:cNvSpPr/>
          <p:nvPr/>
        </p:nvSpPr>
        <p:spPr>
          <a:xfrm>
            <a:off x="6324600" y="3454063"/>
            <a:ext cx="1905000" cy="965537"/>
          </a:xfrm>
          <a:prstGeom prst="downArrow">
            <a:avLst>
              <a:gd name="adj1" fmla="val 69909"/>
              <a:gd name="adj2" fmla="val 33845"/>
            </a:avLst>
          </a:prstGeom>
          <a:solidFill>
            <a:srgbClr val="CCEFDC"/>
          </a:solidFill>
          <a:ln>
            <a:solidFill>
              <a:srgbClr val="00B05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>
              <a:solidFill>
                <a:srgbClr val="000000"/>
              </a:solidFill>
              <a:latin typeface="Corbel" panose="020B0503020204020204" pitchFamily="34" charset="0"/>
              <a:ea typeface="+mn-ea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57200" y="1259043"/>
            <a:ext cx="4296246" cy="833663"/>
          </a:xfrm>
          <a:prstGeom prst="rect">
            <a:avLst/>
          </a:prstGeom>
          <a:solidFill>
            <a:srgbClr val="3333CC">
              <a:alpha val="20000"/>
            </a:srgbClr>
          </a:solidFill>
          <a:ln w="19050">
            <a:solidFill>
              <a:srgbClr val="3333CC"/>
            </a:solidFill>
          </a:ln>
        </p:spPr>
        <p:txBody>
          <a:bodyPr wrap="square" lIns="216000" tIns="108000" rIns="216000" bIns="108000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3333CC"/>
                </a:solidFill>
                <a:latin typeface="Corbel" panose="020B0503020204020204" pitchFamily="34" charset="0"/>
                <a:ea typeface="+mn-ea"/>
                <a:cs typeface="Arial" pitchFamily="34" charset="0"/>
              </a:rPr>
              <a:t>Year round observations </a:t>
            </a:r>
            <a:br>
              <a:rPr lang="en-US" sz="2000" dirty="0" smtClean="0">
                <a:solidFill>
                  <a:srgbClr val="3333CC"/>
                </a:solidFill>
                <a:latin typeface="Corbel" panose="020B0503020204020204" pitchFamily="34" charset="0"/>
                <a:ea typeface="+mn-ea"/>
                <a:cs typeface="Arial" pitchFamily="34" charset="0"/>
              </a:rPr>
            </a:br>
            <a:r>
              <a:rPr lang="en-US" sz="2000" dirty="0" smtClean="0">
                <a:solidFill>
                  <a:srgbClr val="3333CC"/>
                </a:solidFill>
                <a:latin typeface="Corbel" panose="020B0503020204020204" pitchFamily="34" charset="0"/>
                <a:ea typeface="+mn-ea"/>
                <a:cs typeface="Arial" pitchFamily="34" charset="0"/>
              </a:rPr>
              <a:t>in the Central Arctic</a:t>
            </a:r>
          </a:p>
        </p:txBody>
      </p:sp>
      <p:grpSp>
        <p:nvGrpSpPr>
          <p:cNvPr id="16" name="Gruppieren 15"/>
          <p:cNvGrpSpPr/>
          <p:nvPr/>
        </p:nvGrpSpPr>
        <p:grpSpPr>
          <a:xfrm>
            <a:off x="5943600" y="4535397"/>
            <a:ext cx="2664296" cy="2017803"/>
            <a:chOff x="5868144" y="3212976"/>
            <a:chExt cx="2664296" cy="2017803"/>
          </a:xfrm>
        </p:grpSpPr>
        <p:sp>
          <p:nvSpPr>
            <p:cNvPr id="15" name="Ellipse 14"/>
            <p:cNvSpPr/>
            <p:nvPr/>
          </p:nvSpPr>
          <p:spPr>
            <a:xfrm>
              <a:off x="5940152" y="3212976"/>
              <a:ext cx="2520280" cy="2017803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9050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orbel" panose="020B0503020204020204" pitchFamily="34" charset="0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5868144" y="3714046"/>
              <a:ext cx="266429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  <a:latin typeface="Corbel" panose="020B0503020204020204" pitchFamily="34" charset="0"/>
                  <a:ea typeface="+mn-ea"/>
                  <a:cs typeface="Arial" pitchFamily="34" charset="0"/>
                </a:rPr>
                <a:t>Services for stakeholders and  society</a:t>
              </a:r>
              <a:endParaRPr lang="en-US" sz="2000" dirty="0">
                <a:solidFill>
                  <a:srgbClr val="FF0000"/>
                </a:solidFill>
                <a:latin typeface="Corbel" panose="020B0503020204020204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1440009" y="4800600"/>
            <a:ext cx="2750992" cy="833663"/>
          </a:xfrm>
          <a:prstGeom prst="rect">
            <a:avLst/>
          </a:prstGeom>
          <a:solidFill>
            <a:srgbClr val="FF6600">
              <a:alpha val="20000"/>
            </a:srgbClr>
          </a:solidFill>
          <a:ln w="19050">
            <a:solidFill>
              <a:srgbClr val="FF6600"/>
            </a:solidFill>
          </a:ln>
        </p:spPr>
        <p:txBody>
          <a:bodyPr wrap="square" lIns="216000" tIns="108000" rIns="216000" bIns="108000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6600"/>
                </a:solidFill>
                <a:latin typeface="Corbel" panose="020B0503020204020204" pitchFamily="34" charset="0"/>
                <a:cs typeface="Arial" pitchFamily="34" charset="0"/>
              </a:rPr>
              <a:t>P</a:t>
            </a:r>
            <a:r>
              <a:rPr lang="en-US" sz="2000" dirty="0" smtClean="0">
                <a:solidFill>
                  <a:srgbClr val="FF6600"/>
                </a:solidFill>
                <a:latin typeface="Corbel" panose="020B0503020204020204" pitchFamily="34" charset="0"/>
                <a:ea typeface="+mn-ea"/>
                <a:cs typeface="Arial" pitchFamily="34" charset="0"/>
              </a:rPr>
              <a:t>arameterizations for Earth System Models</a:t>
            </a:r>
            <a:endParaRPr lang="en-US" sz="2000" dirty="0">
              <a:solidFill>
                <a:srgbClr val="FF6600"/>
              </a:solidFill>
              <a:latin typeface="Corbel" panose="020B05030202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Pfeil nach unten 17"/>
          <p:cNvSpPr/>
          <p:nvPr/>
        </p:nvSpPr>
        <p:spPr>
          <a:xfrm rot="3363582">
            <a:off x="4806812" y="2795877"/>
            <a:ext cx="679076" cy="2449748"/>
          </a:xfrm>
          <a:prstGeom prst="downArrow">
            <a:avLst/>
          </a:prstGeom>
          <a:solidFill>
            <a:srgbClr val="CCEFDC"/>
          </a:solidFill>
          <a:ln>
            <a:solidFill>
              <a:srgbClr val="00B05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>
              <a:solidFill>
                <a:srgbClr val="000000"/>
              </a:solidFill>
              <a:latin typeface="Corbel" panose="020B0503020204020204" pitchFamily="34" charset="0"/>
              <a:ea typeface="+mn-ea"/>
            </a:endParaRPr>
          </a:p>
        </p:txBody>
      </p:sp>
      <p:sp>
        <p:nvSpPr>
          <p:cNvPr id="19" name="Pfeil nach unten 18"/>
          <p:cNvSpPr/>
          <p:nvPr/>
        </p:nvSpPr>
        <p:spPr>
          <a:xfrm rot="5400000" flipV="1">
            <a:off x="4738337" y="4565331"/>
            <a:ext cx="754731" cy="1697005"/>
          </a:xfrm>
          <a:prstGeom prst="downArrow">
            <a:avLst/>
          </a:prstGeom>
          <a:solidFill>
            <a:srgbClr val="FFE0CC"/>
          </a:solidFill>
          <a:ln>
            <a:solidFill>
              <a:srgbClr val="FF66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>
              <a:solidFill>
                <a:srgbClr val="000000"/>
              </a:solidFill>
              <a:latin typeface="Corbel" panose="020B0503020204020204" pitchFamily="34" charset="0"/>
              <a:ea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9600" y="381000"/>
            <a:ext cx="8001000" cy="76944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Meeting Societal Needs </a:t>
            </a:r>
            <a:endParaRPr lang="en-US" sz="1050" b="1" i="1" dirty="0" smtClean="0">
              <a:solidFill>
                <a:srgbClr val="C0504D">
                  <a:lumMod val="50000"/>
                </a:srgbClr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1000" y="5257800"/>
            <a:ext cx="1697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Climate services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553200" y="3377863"/>
            <a:ext cx="1434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Operational products,</a:t>
            </a:r>
          </a:p>
          <a:p>
            <a:pPr algn="ctr"/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0" name="Pfeil nach unten 18"/>
          <p:cNvSpPr/>
          <p:nvPr/>
        </p:nvSpPr>
        <p:spPr>
          <a:xfrm rot="10800000" flipV="1">
            <a:off x="1673829" y="4008787"/>
            <a:ext cx="1831371" cy="715613"/>
          </a:xfrm>
          <a:prstGeom prst="downArrow">
            <a:avLst>
              <a:gd name="adj1" fmla="val 75259"/>
              <a:gd name="adj2" fmla="val 50000"/>
            </a:avLst>
          </a:prstGeom>
          <a:solidFill>
            <a:srgbClr val="FFE0CC"/>
          </a:solidFill>
          <a:ln>
            <a:solidFill>
              <a:srgbClr val="FF66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>
              <a:solidFill>
                <a:srgbClr val="000000"/>
              </a:solidFill>
              <a:latin typeface="Corbel" panose="020B0503020204020204" pitchFamily="34" charset="0"/>
              <a:ea typeface="+mn-ea"/>
            </a:endParaRPr>
          </a:p>
        </p:txBody>
      </p:sp>
      <p:sp>
        <p:nvSpPr>
          <p:cNvPr id="33" name="Pfeil nach unten 17"/>
          <p:cNvSpPr/>
          <p:nvPr/>
        </p:nvSpPr>
        <p:spPr>
          <a:xfrm rot="4628276">
            <a:off x="4625297" y="1744280"/>
            <a:ext cx="831446" cy="2179235"/>
          </a:xfrm>
          <a:prstGeom prst="downArrow">
            <a:avLst>
              <a:gd name="adj1" fmla="val 60091"/>
              <a:gd name="adj2" fmla="val 33357"/>
            </a:avLst>
          </a:prstGeom>
          <a:solidFill>
            <a:srgbClr val="CCEFDC"/>
          </a:solidFill>
          <a:ln>
            <a:solidFill>
              <a:srgbClr val="00B05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>
              <a:solidFill>
                <a:srgbClr val="000000"/>
              </a:solidFill>
              <a:latin typeface="Corbel" panose="020B0503020204020204" pitchFamily="34" charset="0"/>
              <a:ea typeface="+mn-ea"/>
            </a:endParaRPr>
          </a:p>
        </p:txBody>
      </p:sp>
      <p:sp>
        <p:nvSpPr>
          <p:cNvPr id="35" name="Pfeil nach unten 18"/>
          <p:cNvSpPr/>
          <p:nvPr/>
        </p:nvSpPr>
        <p:spPr>
          <a:xfrm rot="6997696" flipV="1">
            <a:off x="4764611" y="3182052"/>
            <a:ext cx="679076" cy="2390043"/>
          </a:xfrm>
          <a:prstGeom prst="downArrow">
            <a:avLst/>
          </a:prstGeom>
          <a:solidFill>
            <a:srgbClr val="FFE0CC"/>
          </a:solidFill>
          <a:ln>
            <a:solidFill>
              <a:srgbClr val="FF66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>
              <a:solidFill>
                <a:srgbClr val="000000"/>
              </a:solidFill>
              <a:latin typeface="Corbel" panose="020B0503020204020204" pitchFamily="34" charset="0"/>
              <a:ea typeface="+mn-e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06464" y="2118383"/>
            <a:ext cx="1294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Process studies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074027" y="3998357"/>
            <a:ext cx="1085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Upscaling</a:t>
            </a:r>
          </a:p>
          <a:p>
            <a:r>
              <a:rPr lang="en-US" dirty="0"/>
              <a:t>C</a:t>
            </a:r>
            <a:r>
              <a:rPr lang="en-US" dirty="0" smtClean="0"/>
              <a:t>oupling</a:t>
            </a:r>
          </a:p>
        </p:txBody>
      </p:sp>
      <p:sp>
        <p:nvSpPr>
          <p:cNvPr id="4" name="Bent Arrow 3"/>
          <p:cNvSpPr/>
          <p:nvPr/>
        </p:nvSpPr>
        <p:spPr>
          <a:xfrm rot="5400000">
            <a:off x="5822122" y="429822"/>
            <a:ext cx="779900" cy="2815856"/>
          </a:xfrm>
          <a:prstGeom prst="bentArrow">
            <a:avLst>
              <a:gd name="adj1" fmla="val 53277"/>
              <a:gd name="adj2" fmla="val 42242"/>
              <a:gd name="adj3" fmla="val 25000"/>
              <a:gd name="adj4" fmla="val 43750"/>
            </a:avLst>
          </a:prstGeom>
          <a:solidFill>
            <a:srgbClr val="D6D6F5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48200" y="1481456"/>
            <a:ext cx="2927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Evaluation, Development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600273">
            <a:off x="3949140" y="4172197"/>
            <a:ext cx="226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System understanding</a:t>
            </a:r>
            <a:endParaRPr lang="en-US" dirty="0"/>
          </a:p>
        </p:txBody>
      </p:sp>
      <p:sp>
        <p:nvSpPr>
          <p:cNvPr id="40" name="Bent Arrow 39"/>
          <p:cNvSpPr/>
          <p:nvPr/>
        </p:nvSpPr>
        <p:spPr>
          <a:xfrm rot="10800000" flipH="1">
            <a:off x="609601" y="2133600"/>
            <a:ext cx="830406" cy="3396888"/>
          </a:xfrm>
          <a:prstGeom prst="bentArrow">
            <a:avLst>
              <a:gd name="adj1" fmla="val 53277"/>
              <a:gd name="adj2" fmla="val 42242"/>
              <a:gd name="adj3" fmla="val 25000"/>
              <a:gd name="adj4" fmla="val 43750"/>
            </a:avLst>
          </a:prstGeom>
          <a:solidFill>
            <a:srgbClr val="D6D6F5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149955" y="3057222"/>
            <a:ext cx="12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Assessment</a:t>
            </a:r>
          </a:p>
        </p:txBody>
      </p:sp>
      <p:sp>
        <p:nvSpPr>
          <p:cNvPr id="25" name="Textfeld 13"/>
          <p:cNvSpPr txBox="1"/>
          <p:nvPr/>
        </p:nvSpPr>
        <p:spPr>
          <a:xfrm>
            <a:off x="1295400" y="2819400"/>
            <a:ext cx="2640061" cy="1141439"/>
          </a:xfrm>
          <a:prstGeom prst="rect">
            <a:avLst/>
          </a:prstGeom>
          <a:solidFill>
            <a:srgbClr val="FF6600">
              <a:alpha val="20000"/>
            </a:srgbClr>
          </a:solidFill>
          <a:ln w="19050">
            <a:solidFill>
              <a:srgbClr val="FF6600"/>
            </a:solidFill>
          </a:ln>
        </p:spPr>
        <p:txBody>
          <a:bodyPr wrap="square" lIns="216000" tIns="108000" rIns="216000" bIns="108000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6600"/>
                </a:solidFill>
                <a:latin typeface="Corbel" panose="020B0503020204020204" pitchFamily="34" charset="0"/>
                <a:cs typeface="Arial" pitchFamily="34" charset="0"/>
              </a:rPr>
              <a:t>Improved process models of Arctic sub-systems</a:t>
            </a:r>
            <a:endParaRPr lang="en-US" sz="2000" dirty="0">
              <a:solidFill>
                <a:srgbClr val="FF6600"/>
              </a:solidFill>
              <a:latin typeface="Corbel" panose="020B05030202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41" name="Bent Arrow 40"/>
          <p:cNvSpPr/>
          <p:nvPr/>
        </p:nvSpPr>
        <p:spPr>
          <a:xfrm rot="10800000" flipH="1">
            <a:off x="1813135" y="5684408"/>
            <a:ext cx="4332744" cy="802985"/>
          </a:xfrm>
          <a:prstGeom prst="bentArrow">
            <a:avLst>
              <a:gd name="adj1" fmla="val 53277"/>
              <a:gd name="adj2" fmla="val 42242"/>
              <a:gd name="adj3" fmla="val 25000"/>
              <a:gd name="adj4" fmla="val 43750"/>
            </a:avLst>
          </a:prstGeom>
          <a:solidFill>
            <a:srgbClr val="FFE0CC"/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43519" y="5971840"/>
            <a:ext cx="3976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Improved Weather &amp; Sea-Ice forecasting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6248400" y="2287561"/>
            <a:ext cx="2286000" cy="1141439"/>
          </a:xfrm>
          <a:prstGeom prst="rect">
            <a:avLst/>
          </a:prstGeom>
          <a:solidFill>
            <a:srgbClr val="00B050">
              <a:alpha val="20000"/>
            </a:srgbClr>
          </a:solidFill>
          <a:ln w="19050">
            <a:solidFill>
              <a:srgbClr val="00B050"/>
            </a:solidFill>
          </a:ln>
        </p:spPr>
        <p:txBody>
          <a:bodyPr wrap="square" lIns="216000" tIns="108000" rIns="216000" bIns="108000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B050"/>
                </a:solidFill>
                <a:latin typeface="Corbel" panose="020B0503020204020204" pitchFamily="34" charset="0"/>
                <a:cs typeface="Arial" pitchFamily="34" charset="0"/>
              </a:rPr>
              <a:t>Enhanced </a:t>
            </a:r>
            <a:r>
              <a:rPr lang="en-US" sz="2000" dirty="0">
                <a:solidFill>
                  <a:srgbClr val="00B050"/>
                </a:solidFill>
                <a:latin typeface="Corbel" panose="020B0503020204020204" pitchFamily="34" charset="0"/>
                <a:cs typeface="Arial" pitchFamily="34" charset="0"/>
              </a:rPr>
              <a:t>o</a:t>
            </a:r>
            <a:r>
              <a:rPr lang="en-US" sz="2000" dirty="0" smtClean="0">
                <a:solidFill>
                  <a:srgbClr val="00B050"/>
                </a:solidFill>
                <a:latin typeface="Corbel" panose="020B0503020204020204" pitchFamily="34" charset="0"/>
                <a:cs typeface="Arial" pitchFamily="34" charset="0"/>
              </a:rPr>
              <a:t>bserving system and satellites</a:t>
            </a:r>
            <a:endParaRPr lang="en-US" sz="2000" dirty="0" smtClean="0">
              <a:solidFill>
                <a:srgbClr val="00B050"/>
              </a:solidFill>
              <a:latin typeface="Corbel" panose="020B05030202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rot="19549311">
            <a:off x="4866357" y="3558352"/>
            <a:ext cx="1322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Assimilation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 rot="20846611">
            <a:off x="4179717" y="2476713"/>
            <a:ext cx="1825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Pan-Arctic Observations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676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80999" y="5784053"/>
            <a:ext cx="3848931" cy="692947"/>
          </a:xfrm>
          <a:prstGeom prst="rect">
            <a:avLst/>
          </a:prstGeom>
          <a:solidFill>
            <a:schemeClr val="bg2">
              <a:lumMod val="1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spcBef>
                <a:spcPts val="900"/>
              </a:spcBef>
            </a:pPr>
            <a:r>
              <a:rPr lang="en-US" sz="2400" b="1" dirty="0" smtClean="0">
                <a:solidFill>
                  <a:schemeClr val="bg1"/>
                </a:solidFill>
              </a:rPr>
              <a:t>2019-2020,  annual cycle </a:t>
            </a:r>
          </a:p>
          <a:p>
            <a:pPr algn="ctr">
              <a:lnSpc>
                <a:spcPts val="1800"/>
              </a:lnSpc>
              <a:spcBef>
                <a:spcPts val="900"/>
              </a:spcBef>
            </a:pPr>
            <a:r>
              <a:rPr lang="en-US" sz="2400" b="1" dirty="0" smtClean="0">
                <a:solidFill>
                  <a:schemeClr val="bg1"/>
                </a:solidFill>
              </a:rPr>
              <a:t>Central Arctic Basin ice pack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24400" y="1600200"/>
            <a:ext cx="4165085" cy="4154984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D</a:t>
            </a:r>
            <a:r>
              <a:rPr lang="en-US" sz="2200" b="1" dirty="0" smtClean="0">
                <a:solidFill>
                  <a:schemeClr val="bg1"/>
                </a:solidFill>
              </a:rPr>
              <a:t>rifting, interdisciplinary process study in central Arctic sea ice:</a:t>
            </a:r>
          </a:p>
          <a:p>
            <a:endParaRPr lang="en-US" sz="2200" b="1" dirty="0" smtClean="0">
              <a:solidFill>
                <a:schemeClr val="bg1"/>
              </a:solidFill>
            </a:endParaRPr>
          </a:p>
          <a:p>
            <a:pPr marL="457200" indent="-457200">
              <a:buAutoNum type="arabicParenR"/>
            </a:pPr>
            <a:r>
              <a:rPr lang="en-US" sz="2200" b="1" dirty="0" smtClean="0">
                <a:solidFill>
                  <a:schemeClr val="bg1"/>
                </a:solidFill>
              </a:rPr>
              <a:t>Central observatory:      intensive </a:t>
            </a:r>
            <a:r>
              <a:rPr lang="en-US" sz="2200" b="1" dirty="0" err="1" smtClean="0">
                <a:solidFill>
                  <a:schemeClr val="bg1"/>
                </a:solidFill>
              </a:rPr>
              <a:t>atmos</a:t>
            </a:r>
            <a:r>
              <a:rPr lang="en-US" sz="2200" b="1" dirty="0" smtClean="0">
                <a:solidFill>
                  <a:schemeClr val="bg1"/>
                </a:solidFill>
              </a:rPr>
              <a:t>-ice-ocean-ecosystem observations</a:t>
            </a:r>
          </a:p>
          <a:p>
            <a:pPr marL="457200" indent="-457200">
              <a:buAutoNum type="arabicParenR"/>
            </a:pPr>
            <a:r>
              <a:rPr lang="en-US" sz="2200" b="1" dirty="0" smtClean="0">
                <a:solidFill>
                  <a:schemeClr val="bg1"/>
                </a:solidFill>
              </a:rPr>
              <a:t>Distributed Network: Heterogeneity on model   grid-box scale</a:t>
            </a:r>
          </a:p>
          <a:p>
            <a:pPr marL="457200" indent="-457200">
              <a:buAutoNum type="arabicParenR"/>
            </a:pPr>
            <a:r>
              <a:rPr lang="en-US" sz="2200" b="1" dirty="0" smtClean="0">
                <a:solidFill>
                  <a:schemeClr val="bg1"/>
                </a:solidFill>
              </a:rPr>
              <a:t>Coordinated, multi-scale analysis &amp; modeling activities,  Links with YOPP</a:t>
            </a:r>
            <a:r>
              <a:rPr lang="en-US" sz="2200" b="1" i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800" y="381000"/>
            <a:ext cx="7850263" cy="76944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MOSAiC</a:t>
            </a:r>
            <a:r>
              <a:rPr lang="en-US" sz="4400" b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 Plan</a:t>
            </a:r>
            <a:endParaRPr lang="en-US" sz="1050" b="1" i="1" dirty="0" smtClean="0">
              <a:solidFill>
                <a:srgbClr val="C0504D">
                  <a:lumMod val="50000"/>
                </a:srgbClr>
              </a:solidFill>
              <a:latin typeface="Georgia" pitchFamily="18" charset="0"/>
            </a:endParaRPr>
          </a:p>
        </p:txBody>
      </p:sp>
      <p:pic>
        <p:nvPicPr>
          <p:cNvPr id="14" name="Bild 3" descr="brain:Users:mnicolau:data:projects:MOSAiC:Implementation:DriftCalcThomas:CruiseTrack-01.pn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66" t="5713" r="12013" b="4286"/>
          <a:stretch/>
        </p:blipFill>
        <p:spPr bwMode="auto">
          <a:xfrm>
            <a:off x="304800" y="1219200"/>
            <a:ext cx="4038600" cy="449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7" r="6645" b="38756"/>
          <a:stretch/>
        </p:blipFill>
        <p:spPr bwMode="auto">
          <a:xfrm>
            <a:off x="1289620" y="1150441"/>
            <a:ext cx="2168288" cy="115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95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5800" y="381000"/>
            <a:ext cx="7850263" cy="76944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Multiscale Design</a:t>
            </a:r>
            <a:endParaRPr lang="en-US" sz="1050" b="1" i="1" dirty="0" smtClean="0">
              <a:solidFill>
                <a:srgbClr val="C0504D">
                  <a:lumMod val="50000"/>
                </a:srgbClr>
              </a:solidFill>
              <a:latin typeface="Georgi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24"/>
          <a:stretch/>
        </p:blipFill>
        <p:spPr>
          <a:xfrm>
            <a:off x="914400" y="1447800"/>
            <a:ext cx="4343399" cy="486205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486400" y="2139890"/>
            <a:ext cx="335934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>
              <a:defRPr sz="12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>
              <a:defRPr sz="1200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>
              <a:defRPr sz="1200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>
              <a:defRPr sz="1200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Full Annual Cycle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Coupled-system Interactions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Spatial Variability</a:t>
            </a:r>
          </a:p>
        </p:txBody>
      </p:sp>
    </p:spTree>
    <p:extLst>
      <p:ext uri="{BB962C8B-B14F-4D97-AF65-F5344CB8AC3E}">
        <p14:creationId xmlns:p14="http://schemas.microsoft.com/office/powerpoint/2010/main" val="190539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7" descr="MacBrain:Users:mnicolau:Pictures:photo_jpg:120801_IceArc:20120904-123142_IMG_5710.jpg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58" t="9950" r="6977"/>
          <a:stretch/>
        </p:blipFill>
        <p:spPr bwMode="auto">
          <a:xfrm>
            <a:off x="3657600" y="2438400"/>
            <a:ext cx="5181600" cy="34480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85800" y="381000"/>
            <a:ext cx="7850263" cy="76944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Central Observatory</a:t>
            </a:r>
            <a:endParaRPr lang="en-US" sz="1050" b="1" i="1" dirty="0" smtClean="0">
              <a:solidFill>
                <a:srgbClr val="C0504D">
                  <a:lumMod val="50000"/>
                </a:srgbClr>
              </a:solidFill>
              <a:latin typeface="Georgia" pitchFamily="18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28600" y="2438400"/>
            <a:ext cx="3359345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>
              <a:defRPr sz="12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>
              <a:defRPr sz="1200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>
              <a:defRPr sz="1200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>
              <a:defRPr sz="1200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Atmospheric remote sensing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Radiosondes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Air sampling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Ocean profiling/ADCP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Laboratories for analysis (biological, chemical,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Base of operations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Safety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Data/sample storage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657600" y="1447800"/>
            <a:ext cx="4953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>
              <a:defRPr sz="12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>
              <a:defRPr sz="1200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>
              <a:defRPr sz="1200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>
              <a:defRPr sz="1200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800" b="1" dirty="0" err="1" smtClean="0">
                <a:solidFill>
                  <a:schemeClr val="bg1"/>
                </a:solidFill>
              </a:rPr>
              <a:t>Polarstern</a:t>
            </a:r>
            <a:r>
              <a:rPr lang="en-US" sz="2800" b="1" dirty="0" smtClean="0">
                <a:solidFill>
                  <a:schemeClr val="bg1"/>
                </a:solidFill>
              </a:rPr>
              <a:t> Icebreaker</a:t>
            </a:r>
          </a:p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From Alfred Wegener Institute, Germany</a:t>
            </a:r>
          </a:p>
        </p:txBody>
      </p:sp>
    </p:spTree>
    <p:extLst>
      <p:ext uri="{BB962C8B-B14F-4D97-AF65-F5344CB8AC3E}">
        <p14:creationId xmlns:p14="http://schemas.microsoft.com/office/powerpoint/2010/main" val="162972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2" descr="F:\MOSAiC\IMG_07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2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89" t="40975" r="39151" b="30529"/>
          <a:stretch/>
        </p:blipFill>
        <p:spPr bwMode="auto">
          <a:xfrm>
            <a:off x="0" y="-8730"/>
            <a:ext cx="9144000" cy="686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/>
          <p:cNvSpPr/>
          <p:nvPr/>
        </p:nvSpPr>
        <p:spPr>
          <a:xfrm>
            <a:off x="6680109" y="653650"/>
            <a:ext cx="45719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TextBox 66"/>
          <p:cNvSpPr txBox="1"/>
          <p:nvPr/>
        </p:nvSpPr>
        <p:spPr>
          <a:xfrm>
            <a:off x="6735099" y="873299"/>
            <a:ext cx="838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Met tower</a:t>
            </a:r>
            <a:endParaRPr lang="en-GB" dirty="0"/>
          </a:p>
        </p:txBody>
      </p:sp>
      <p:sp>
        <p:nvSpPr>
          <p:cNvPr id="68" name="TextBox 67"/>
          <p:cNvSpPr txBox="1"/>
          <p:nvPr/>
        </p:nvSpPr>
        <p:spPr>
          <a:xfrm>
            <a:off x="7414769" y="186449"/>
            <a:ext cx="1753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Limited access zone</a:t>
            </a:r>
            <a:endParaRPr lang="en-GB" sz="1600" dirty="0"/>
          </a:p>
        </p:txBody>
      </p:sp>
      <p:cxnSp>
        <p:nvCxnSpPr>
          <p:cNvPr id="69" name="Straight Connector 68"/>
          <p:cNvCxnSpPr/>
          <p:nvPr/>
        </p:nvCxnSpPr>
        <p:spPr>
          <a:xfrm flipH="1">
            <a:off x="1336591" y="1607055"/>
            <a:ext cx="5305713" cy="1183745"/>
          </a:xfrm>
          <a:prstGeom prst="line">
            <a:avLst/>
          </a:prstGeom>
          <a:ln w="19050">
            <a:solidFill>
              <a:srgbClr val="0066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6729445" y="1608469"/>
            <a:ext cx="1705111" cy="5154281"/>
          </a:xfrm>
          <a:prstGeom prst="line">
            <a:avLst/>
          </a:prstGeom>
          <a:ln w="19050">
            <a:solidFill>
              <a:srgbClr val="0066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3733800" y="3581400"/>
            <a:ext cx="1981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66FF"/>
                </a:solidFill>
              </a:rPr>
              <a:t>90</a:t>
            </a:r>
            <a:r>
              <a:rPr lang="en-GB" baseline="30000" dirty="0" smtClean="0">
                <a:solidFill>
                  <a:srgbClr val="0066FF"/>
                </a:solidFill>
              </a:rPr>
              <a:t>o</a:t>
            </a:r>
            <a:r>
              <a:rPr lang="en-GB" dirty="0" smtClean="0">
                <a:solidFill>
                  <a:srgbClr val="0066FF"/>
                </a:solidFill>
              </a:rPr>
              <a:t> Contaminated turbulence zone</a:t>
            </a:r>
            <a:endParaRPr lang="en-GB" dirty="0">
              <a:solidFill>
                <a:srgbClr val="0066FF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824144" y="3362980"/>
            <a:ext cx="853119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 smtClean="0"/>
              <a:t>ICE CORE</a:t>
            </a:r>
          </a:p>
          <a:p>
            <a:r>
              <a:rPr lang="en-GB" sz="1400" dirty="0" smtClean="0"/>
              <a:t>FARM</a:t>
            </a:r>
            <a:endParaRPr lang="en-GB" sz="1400" dirty="0"/>
          </a:p>
        </p:txBody>
      </p:sp>
      <p:sp>
        <p:nvSpPr>
          <p:cNvPr id="75" name="TextBox 74"/>
          <p:cNvSpPr txBox="1"/>
          <p:nvPr/>
        </p:nvSpPr>
        <p:spPr>
          <a:xfrm>
            <a:off x="5174889" y="4409915"/>
            <a:ext cx="844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FF0000"/>
                </a:solidFill>
              </a:rPr>
              <a:t>Power line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(~500m)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010400" y="5181599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+ ice sites at different ice types</a:t>
            </a:r>
            <a:endParaRPr lang="en-GB" sz="1600" dirty="0"/>
          </a:p>
        </p:txBody>
      </p:sp>
      <p:sp>
        <p:nvSpPr>
          <p:cNvPr id="77" name="Oval 76"/>
          <p:cNvSpPr/>
          <p:nvPr/>
        </p:nvSpPr>
        <p:spPr>
          <a:xfrm>
            <a:off x="8306678" y="2038044"/>
            <a:ext cx="182880" cy="1828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TextBox 77"/>
          <p:cNvSpPr txBox="1"/>
          <p:nvPr/>
        </p:nvSpPr>
        <p:spPr>
          <a:xfrm>
            <a:off x="8147998" y="1778005"/>
            <a:ext cx="481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IMB</a:t>
            </a:r>
            <a:endParaRPr lang="en-GB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6383020" y="2093360"/>
            <a:ext cx="777969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/>
              <a:t>ARM</a:t>
            </a:r>
          </a:p>
          <a:p>
            <a:pPr algn="ctr"/>
            <a:r>
              <a:rPr lang="en-GB" sz="1200" dirty="0" smtClean="0"/>
              <a:t>Radiation</a:t>
            </a:r>
            <a:endParaRPr lang="en-GB" sz="1200" dirty="0"/>
          </a:p>
        </p:txBody>
      </p:sp>
      <p:sp>
        <p:nvSpPr>
          <p:cNvPr id="80" name="Oval 79"/>
          <p:cNvSpPr>
            <a:spLocks noChangeAspect="1"/>
          </p:cNvSpPr>
          <p:nvPr/>
        </p:nvSpPr>
        <p:spPr>
          <a:xfrm>
            <a:off x="8434556" y="1623083"/>
            <a:ext cx="182880" cy="1828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TextBox 80"/>
          <p:cNvSpPr txBox="1"/>
          <p:nvPr/>
        </p:nvSpPr>
        <p:spPr>
          <a:xfrm>
            <a:off x="8326698" y="1389972"/>
            <a:ext cx="410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ITP</a:t>
            </a:r>
            <a:endParaRPr lang="en-GB" sz="1400" dirty="0"/>
          </a:p>
        </p:txBody>
      </p:sp>
      <p:sp>
        <p:nvSpPr>
          <p:cNvPr id="82" name="Oval 81"/>
          <p:cNvSpPr>
            <a:spLocks/>
          </p:cNvSpPr>
          <p:nvPr/>
        </p:nvSpPr>
        <p:spPr>
          <a:xfrm>
            <a:off x="8020186" y="1794027"/>
            <a:ext cx="182880" cy="1828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TextBox 82"/>
          <p:cNvSpPr txBox="1"/>
          <p:nvPr/>
        </p:nvSpPr>
        <p:spPr>
          <a:xfrm>
            <a:off x="7567789" y="1524000"/>
            <a:ext cx="845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Ocean flux</a:t>
            </a:r>
            <a:endParaRPr lang="en-GB" sz="1400" dirty="0"/>
          </a:p>
        </p:txBody>
      </p:sp>
      <p:grpSp>
        <p:nvGrpSpPr>
          <p:cNvPr id="84" name="Group 83"/>
          <p:cNvGrpSpPr/>
          <p:nvPr/>
        </p:nvGrpSpPr>
        <p:grpSpPr>
          <a:xfrm>
            <a:off x="1752600" y="1676400"/>
            <a:ext cx="2448272" cy="936104"/>
            <a:chOff x="4011706" y="1000493"/>
            <a:chExt cx="2448272" cy="936104"/>
          </a:xfrm>
        </p:grpSpPr>
        <p:sp>
          <p:nvSpPr>
            <p:cNvPr id="85" name="Oval 84"/>
            <p:cNvSpPr/>
            <p:nvPr/>
          </p:nvSpPr>
          <p:spPr>
            <a:xfrm>
              <a:off x="4011706" y="1000493"/>
              <a:ext cx="2448272" cy="93610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151530" y="1260926"/>
              <a:ext cx="2232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Snow surveys / ice optics / mass balance</a:t>
              </a:r>
              <a:endParaRPr lang="en-GB" sz="1400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619528" y="4131849"/>
            <a:ext cx="2448272" cy="936104"/>
            <a:chOff x="3882291" y="1000493"/>
            <a:chExt cx="2448272" cy="936104"/>
          </a:xfrm>
        </p:grpSpPr>
        <p:sp>
          <p:nvSpPr>
            <p:cNvPr id="88" name="Oval 87"/>
            <p:cNvSpPr/>
            <p:nvPr/>
          </p:nvSpPr>
          <p:spPr>
            <a:xfrm>
              <a:off x="3882291" y="1000493"/>
              <a:ext cx="2448272" cy="93610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997020" y="1249596"/>
              <a:ext cx="2232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Snow surveys / ice optics / mass balance</a:t>
              </a:r>
              <a:endParaRPr lang="en-GB" sz="1400" dirty="0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5628794" y="1674251"/>
            <a:ext cx="90047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Met City</a:t>
            </a:r>
          </a:p>
          <a:p>
            <a:pPr algn="ctr"/>
            <a:r>
              <a:rPr lang="en-GB" sz="1200" dirty="0" smtClean="0"/>
              <a:t>Turbulence</a:t>
            </a:r>
            <a:endParaRPr lang="en-GB" sz="1200" dirty="0"/>
          </a:p>
        </p:txBody>
      </p:sp>
      <p:sp>
        <p:nvSpPr>
          <p:cNvPr id="91" name="TextBox 90"/>
          <p:cNvSpPr txBox="1"/>
          <p:nvPr/>
        </p:nvSpPr>
        <p:spPr>
          <a:xfrm>
            <a:off x="4702325" y="2184737"/>
            <a:ext cx="936475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/>
              <a:t>Ocean</a:t>
            </a:r>
          </a:p>
          <a:p>
            <a:pPr algn="ctr"/>
            <a:r>
              <a:rPr lang="en-GB" sz="1100" dirty="0" smtClean="0"/>
              <a:t>Small CTD</a:t>
            </a:r>
          </a:p>
          <a:p>
            <a:pPr algn="ctr"/>
            <a:r>
              <a:rPr lang="en-GB" sz="1100" dirty="0" smtClean="0"/>
              <a:t>Turbulence</a:t>
            </a:r>
          </a:p>
          <a:p>
            <a:pPr algn="ctr"/>
            <a:r>
              <a:rPr lang="en-GB" sz="1100" dirty="0" smtClean="0"/>
              <a:t>Net sampling</a:t>
            </a:r>
          </a:p>
          <a:p>
            <a:pPr algn="ctr"/>
            <a:r>
              <a:rPr lang="en-GB" sz="1100" dirty="0" smtClean="0"/>
              <a:t>ROV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659205" y="3278114"/>
            <a:ext cx="776175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/>
              <a:t>Ice Hut</a:t>
            </a:r>
          </a:p>
          <a:p>
            <a:pPr algn="ctr"/>
            <a:r>
              <a:rPr lang="en-GB" sz="1200" dirty="0" smtClean="0"/>
              <a:t>snow</a:t>
            </a:r>
            <a:endParaRPr lang="en-GB" sz="1200" dirty="0"/>
          </a:p>
        </p:txBody>
      </p:sp>
      <p:cxnSp>
        <p:nvCxnSpPr>
          <p:cNvPr id="93" name="Straight Connector 92"/>
          <p:cNvCxnSpPr/>
          <p:nvPr/>
        </p:nvCxnSpPr>
        <p:spPr>
          <a:xfrm>
            <a:off x="5923946" y="2203472"/>
            <a:ext cx="155087" cy="58732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91" idx="3"/>
          </p:cNvCxnSpPr>
          <p:nvPr/>
        </p:nvCxnSpPr>
        <p:spPr>
          <a:xfrm>
            <a:off x="5638800" y="2692569"/>
            <a:ext cx="451128" cy="11096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>
            <a:off x="6069745" y="2513801"/>
            <a:ext cx="371634" cy="27699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6089929" y="2790800"/>
            <a:ext cx="607943" cy="47907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7" r="6645" b="38756"/>
          <a:stretch/>
        </p:blipFill>
        <p:spPr bwMode="auto">
          <a:xfrm>
            <a:off x="3672851" y="5653182"/>
            <a:ext cx="1813549" cy="96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8" name="Straight Connector 97"/>
          <p:cNvCxnSpPr>
            <a:endCxn id="97" idx="0"/>
          </p:cNvCxnSpPr>
          <p:nvPr/>
        </p:nvCxnSpPr>
        <p:spPr>
          <a:xfrm flipH="1">
            <a:off x="4579626" y="2790800"/>
            <a:ext cx="1510304" cy="286238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76200" y="76200"/>
            <a:ext cx="5029200" cy="76944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Ice Camp</a:t>
            </a:r>
            <a:endParaRPr lang="en-US" sz="1050" b="1" i="1" dirty="0" smtClean="0">
              <a:solidFill>
                <a:srgbClr val="C0504D">
                  <a:lumMod val="50000"/>
                </a:srgbClr>
              </a:solidFill>
              <a:latin typeface="Georgia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8453772" y="1971564"/>
            <a:ext cx="749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/>
              <a:t>Buoy Node</a:t>
            </a:r>
            <a:endParaRPr lang="en-GB" sz="1400" i="1" dirty="0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7494611" y="2158922"/>
            <a:ext cx="182880" cy="1828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TextBox 101"/>
          <p:cNvSpPr txBox="1"/>
          <p:nvPr/>
        </p:nvSpPr>
        <p:spPr>
          <a:xfrm>
            <a:off x="7567789" y="2234416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SEBS</a:t>
            </a:r>
            <a:endParaRPr lang="en-GB" sz="1400" dirty="0"/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145855" y="3200400"/>
            <a:ext cx="335934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>
              <a:defRPr sz="12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>
              <a:defRPr sz="1200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>
              <a:defRPr sz="1200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>
              <a:defRPr sz="1200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Low atmosphere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Surface energy budget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Snow / </a:t>
            </a:r>
            <a:r>
              <a:rPr lang="en-US" sz="2000" b="1" dirty="0" err="1" smtClean="0">
                <a:solidFill>
                  <a:schemeClr val="tx1"/>
                </a:solidFill>
              </a:rPr>
              <a:t>precip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Sea-ice properties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Gas exchange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Ocean profiling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Ocean heat fluxes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Ocean/ice samples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3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381000"/>
            <a:ext cx="7850263" cy="76944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C0504D">
                    <a:lumMod val="50000"/>
                  </a:srgbClr>
                </a:solidFill>
                <a:latin typeface="Georgia" pitchFamily="18" charset="0"/>
              </a:rPr>
              <a:t>Distributed Network</a:t>
            </a:r>
            <a:endParaRPr lang="en-US" sz="1050" b="1" i="1" dirty="0" smtClean="0">
              <a:solidFill>
                <a:srgbClr val="C0504D">
                  <a:lumMod val="50000"/>
                </a:srgbClr>
              </a:solidFill>
              <a:latin typeface="Georgia" pitchFamily="18" charset="0"/>
            </a:endParaRPr>
          </a:p>
        </p:txBody>
      </p:sp>
      <p:pic>
        <p:nvPicPr>
          <p:cNvPr id="7" name="Bild 1" descr="DistributedNetwork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5400"/>
            <a:ext cx="4155117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5801" y="1214021"/>
            <a:ext cx="4495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solidFill>
                  <a:schemeClr val="bg1"/>
                </a:solidFill>
              </a:rPr>
              <a:t>Enhanced coupled-system</a:t>
            </a:r>
            <a:r>
              <a:rPr lang="en-US" sz="2400" b="1" dirty="0" smtClean="0">
                <a:solidFill>
                  <a:schemeClr val="bg1"/>
                </a:solidFill>
              </a:rPr>
              <a:t>: &gt;5 nodes, 15km, (ocean profiling, ice mass balance, ocean and </a:t>
            </a:r>
            <a:r>
              <a:rPr lang="en-US" sz="2400" b="1" dirty="0" err="1" smtClean="0">
                <a:solidFill>
                  <a:schemeClr val="bg1"/>
                </a:solidFill>
              </a:rPr>
              <a:t>atmos</a:t>
            </a:r>
            <a:r>
              <a:rPr lang="en-US" sz="2400" b="1" dirty="0" smtClean="0">
                <a:solidFill>
                  <a:schemeClr val="bg1"/>
                </a:solidFill>
              </a:rPr>
              <a:t> heat fluxes)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solidFill>
                  <a:schemeClr val="bg1"/>
                </a:solidFill>
              </a:rPr>
              <a:t>Coupled-system</a:t>
            </a:r>
            <a:r>
              <a:rPr lang="en-US" sz="2400" b="1" dirty="0" smtClean="0">
                <a:solidFill>
                  <a:schemeClr val="bg1"/>
                </a:solidFill>
              </a:rPr>
              <a:t>:  5-40 km (upper ocean, ice mass, met)</a:t>
            </a: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solidFill>
                  <a:schemeClr val="bg1"/>
                </a:solidFill>
              </a:rPr>
              <a:t>Ice deformation</a:t>
            </a:r>
            <a:r>
              <a:rPr lang="en-US" sz="2400" b="1" dirty="0" smtClean="0">
                <a:solidFill>
                  <a:schemeClr val="bg1"/>
                </a:solidFill>
              </a:rPr>
              <a:t>:  1-40 km (</a:t>
            </a:r>
            <a:r>
              <a:rPr lang="en-US" sz="2400" b="1" dirty="0" err="1" smtClean="0">
                <a:solidFill>
                  <a:schemeClr val="bg1"/>
                </a:solidFill>
              </a:rPr>
              <a:t>gps</a:t>
            </a:r>
            <a:r>
              <a:rPr lang="en-US" sz="2400" b="1" dirty="0" smtClean="0">
                <a:solidFill>
                  <a:schemeClr val="bg1"/>
                </a:solidFill>
              </a:rPr>
              <a:t>)</a:t>
            </a: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solidFill>
                  <a:schemeClr val="bg1"/>
                </a:solidFill>
              </a:rPr>
              <a:t>Spatial mapping</a:t>
            </a:r>
            <a:r>
              <a:rPr lang="en-US" sz="2400" b="1" dirty="0" smtClean="0">
                <a:solidFill>
                  <a:schemeClr val="bg1"/>
                </a:solidFill>
              </a:rPr>
              <a:t>: UAS, glider, AUV, helicopter, scanning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solidFill>
                  <a:schemeClr val="bg1"/>
                </a:solidFill>
              </a:rPr>
              <a:t>Periodic visits </a:t>
            </a:r>
            <a:r>
              <a:rPr lang="en-US" sz="2400" b="1" dirty="0" smtClean="0">
                <a:solidFill>
                  <a:schemeClr val="bg1"/>
                </a:solidFill>
              </a:rPr>
              <a:t>for ocean/ice sampling &amp; maintenance</a:t>
            </a: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solidFill>
                  <a:schemeClr val="bg1"/>
                </a:solidFill>
              </a:rPr>
              <a:t>Larger-scale network:</a:t>
            </a:r>
            <a:r>
              <a:rPr lang="en-US" sz="2400" b="1" dirty="0" smtClean="0">
                <a:solidFill>
                  <a:schemeClr val="bg1"/>
                </a:solidFill>
              </a:rPr>
              <a:t> pan-Arctic network of surface pressure buoys</a:t>
            </a:r>
          </a:p>
        </p:txBody>
      </p:sp>
    </p:spTree>
    <p:extLst>
      <p:ext uri="{BB962C8B-B14F-4D97-AF65-F5344CB8AC3E}">
        <p14:creationId xmlns:p14="http://schemas.microsoft.com/office/powerpoint/2010/main" val="127781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31907</TotalTime>
  <Words>1191</Words>
  <Application>Microsoft Office PowerPoint</Application>
  <PresentationFormat>On-screen Show (4:3)</PresentationFormat>
  <Paragraphs>245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Corbel</vt:lpstr>
      <vt:lpstr>Freestyle Script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Shupe</dc:creator>
  <cp:lastModifiedBy>Matt Shupe</cp:lastModifiedBy>
  <cp:revision>278</cp:revision>
  <dcterms:created xsi:type="dcterms:W3CDTF">2012-11-28T23:47:22Z</dcterms:created>
  <dcterms:modified xsi:type="dcterms:W3CDTF">2016-09-19T18:24:30Z</dcterms:modified>
</cp:coreProperties>
</file>