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7" r:id="rId6"/>
    <p:sldId id="259" r:id="rId7"/>
    <p:sldId id="261" r:id="rId8"/>
    <p:sldId id="266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3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32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5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0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3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0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0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6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5BA8DF5-4C36-467F-B488-55390B135B9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77284D9-2EA2-4DC0-BC6A-56DBB859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72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part1.06050405.06010000@awi.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32"/>
          <p:cNvPicPr preferRelativeResize="0"/>
          <p:nvPr/>
        </p:nvPicPr>
        <p:blipFill rotWithShape="1">
          <a:blip r:embed="rId2">
            <a:alphaModFix/>
          </a:blip>
          <a:srcRect l="7977"/>
          <a:stretch/>
        </p:blipFill>
        <p:spPr>
          <a:xfrm>
            <a:off x="6514454" y="2229444"/>
            <a:ext cx="2629546" cy="212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7"/>
          <a:stretch/>
        </p:blipFill>
        <p:spPr>
          <a:xfrm>
            <a:off x="4488937" y="367041"/>
            <a:ext cx="2564696" cy="2358760"/>
          </a:xfrm>
          <a:prstGeom prst="rect">
            <a:avLst/>
          </a:prstGeom>
        </p:spPr>
      </p:pic>
      <p:pic>
        <p:nvPicPr>
          <p:cNvPr id="6" name="Shape 136" descr="C:\Users\mshupe\Desktop\ISDAC_Fig7.tif"/>
          <p:cNvPicPr preferRelativeResize="0"/>
          <p:nvPr/>
        </p:nvPicPr>
        <p:blipFill rotWithShape="1">
          <a:blip r:embed="rId4">
            <a:alphaModFix/>
          </a:blip>
          <a:srcRect l="52097" t="34344" r="15907" b="42266"/>
          <a:stretch/>
        </p:blipFill>
        <p:spPr>
          <a:xfrm>
            <a:off x="2154265" y="538226"/>
            <a:ext cx="2407403" cy="196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76" y="4464028"/>
            <a:ext cx="6858000" cy="1194650"/>
          </a:xfrm>
        </p:spPr>
        <p:txBody>
          <a:bodyPr/>
          <a:lstStyle/>
          <a:p>
            <a:r>
              <a:rPr lang="en-US" dirty="0" err="1" smtClean="0"/>
              <a:t>MOSAiC</a:t>
            </a:r>
            <a:r>
              <a:rPr lang="en-US" dirty="0" smtClean="0"/>
              <a:t> and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089" y="5525329"/>
            <a:ext cx="7430469" cy="6185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Matthew Shupe, Klaus </a:t>
            </a:r>
            <a:r>
              <a:rPr lang="en-US" dirty="0" err="1" smtClean="0"/>
              <a:t>Dethloff</a:t>
            </a:r>
            <a:r>
              <a:rPr lang="en-US" dirty="0" smtClean="0"/>
              <a:t>, Markus Rex, and many others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>
            <a:off x="251497" y="1812513"/>
            <a:ext cx="3063204" cy="21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0" y="4339524"/>
            <a:ext cx="9144000" cy="139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142"/>
          <p:cNvSpPr/>
          <p:nvPr/>
        </p:nvSpPr>
        <p:spPr>
          <a:xfrm rot="1003437">
            <a:off x="1033893" y="2294782"/>
            <a:ext cx="10785476" cy="31868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409" y="26037"/>
                </a:moveTo>
                <a:lnTo>
                  <a:pt x="15409" y="26037"/>
                </a:lnTo>
                <a:cubicBezTo>
                  <a:pt x="26988" y="13467"/>
                  <a:pt x="44324" y="6491"/>
                  <a:pt x="62343" y="7152"/>
                </a:cubicBezTo>
                <a:lnTo>
                  <a:pt x="63030" y="883"/>
                </a:lnTo>
                <a:lnTo>
                  <a:pt x="65375" y="10944"/>
                </a:lnTo>
                <a:lnTo>
                  <a:pt x="60866" y="20627"/>
                </a:lnTo>
                <a:lnTo>
                  <a:pt x="61553" y="14361"/>
                </a:lnTo>
                <a:lnTo>
                  <a:pt x="61553" y="14361"/>
                </a:lnTo>
                <a:cubicBezTo>
                  <a:pt x="45474" y="14001"/>
                  <a:pt x="29973" y="19235"/>
                  <a:pt x="18961" y="2874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5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5162" cy="1325563"/>
          </a:xfrm>
        </p:spPr>
        <p:txBody>
          <a:bodyPr/>
          <a:lstStyle/>
          <a:p>
            <a:r>
              <a:rPr lang="en-US" dirty="0" smtClean="0"/>
              <a:t>Experimental Sea-Ice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713" y="1835150"/>
            <a:ext cx="262233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RASM-ESRL</a:t>
            </a:r>
            <a:endParaRPr lang="en-US" dirty="0" smtClean="0"/>
          </a:p>
          <a:p>
            <a:r>
              <a:rPr lang="en-US" dirty="0" smtClean="0"/>
              <a:t>Based on RASM</a:t>
            </a:r>
          </a:p>
          <a:p>
            <a:r>
              <a:rPr lang="en-US" dirty="0" smtClean="0"/>
              <a:t>10km res.</a:t>
            </a:r>
          </a:p>
          <a:p>
            <a:r>
              <a:rPr lang="en-US" dirty="0" smtClean="0"/>
              <a:t>Forced by GFS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For </a:t>
            </a:r>
            <a:r>
              <a:rPr lang="en-US" b="1" dirty="0" err="1" smtClean="0"/>
              <a:t>MOSAiC</a:t>
            </a:r>
            <a:endParaRPr lang="en-US" b="1" dirty="0"/>
          </a:p>
          <a:p>
            <a:r>
              <a:rPr lang="en-US" dirty="0" smtClean="0"/>
              <a:t>Daily 5-14 day forecasts</a:t>
            </a:r>
          </a:p>
          <a:p>
            <a:r>
              <a:rPr lang="en-US" dirty="0" smtClean="0"/>
              <a:t>Forecast and assessment for full year</a:t>
            </a:r>
            <a:endParaRPr lang="en-US" dirty="0"/>
          </a:p>
        </p:txBody>
      </p:sp>
      <p:pic>
        <p:nvPicPr>
          <p:cNvPr id="4" name="Shape 150" descr="Forecast Guidance"/>
          <p:cNvPicPr preferRelativeResize="0"/>
          <p:nvPr/>
        </p:nvPicPr>
        <p:blipFill rotWithShape="1">
          <a:blip r:embed="rId2">
            <a:alphaModFix/>
          </a:blip>
          <a:srcRect b="9038"/>
          <a:stretch/>
        </p:blipFill>
        <p:spPr>
          <a:xfrm>
            <a:off x="3693590" y="1945295"/>
            <a:ext cx="5168018" cy="39917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489718" y="1575963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Solomon et al.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19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cxnSp>
        <p:nvCxnSpPr>
          <p:cNvPr id="4" name="直線矢印コネクタ 24"/>
          <p:cNvCxnSpPr/>
          <p:nvPr/>
        </p:nvCxnSpPr>
        <p:spPr>
          <a:xfrm flipV="1">
            <a:off x="3347864" y="4005064"/>
            <a:ext cx="0" cy="15121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18"/>
          <p:cNvCxnSpPr/>
          <p:nvPr/>
        </p:nvCxnSpPr>
        <p:spPr>
          <a:xfrm>
            <a:off x="1835696" y="2996953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角丸四角形 1"/>
          <p:cNvSpPr/>
          <p:nvPr/>
        </p:nvSpPr>
        <p:spPr>
          <a:xfrm>
            <a:off x="2843811" y="2348880"/>
            <a:ext cx="2232248" cy="648072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sz="1600" b="1" dirty="0">
                <a:solidFill>
                  <a:srgbClr val="FF0000"/>
                </a:solidFill>
                <a:latin typeface="Arial"/>
                <a:cs typeface="Arial"/>
              </a:rPr>
              <a:t>Extra Observations</a:t>
            </a:r>
          </a:p>
          <a:p>
            <a:pPr algn="ctr" defTabSz="914212"/>
            <a:r>
              <a:rPr lang="en-US" altLang="ja-JP" sz="16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altLang="ja-JP" sz="1600" b="1" dirty="0" err="1">
                <a:solidFill>
                  <a:srgbClr val="FF0000"/>
                </a:solidFill>
                <a:latin typeface="Arial"/>
                <a:cs typeface="Arial"/>
              </a:rPr>
              <a:t>radiosondes</a:t>
            </a:r>
            <a:r>
              <a:rPr lang="en-US" altLang="ja-JP" sz="16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ja-JP" alt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角丸四角形 2"/>
          <p:cNvSpPr/>
          <p:nvPr/>
        </p:nvSpPr>
        <p:spPr>
          <a:xfrm>
            <a:off x="1979714" y="5517232"/>
            <a:ext cx="1584176" cy="648072"/>
          </a:xfrm>
          <a:prstGeom prst="roundRect">
            <a:avLst/>
          </a:prstGeom>
          <a:solidFill>
            <a:schemeClr val="tx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Data assimilation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角丸四角形 3"/>
          <p:cNvSpPr/>
          <p:nvPr/>
        </p:nvSpPr>
        <p:spPr>
          <a:xfrm>
            <a:off x="1619678" y="4293096"/>
            <a:ext cx="1584176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sz="1600" dirty="0">
                <a:solidFill>
                  <a:srgbClr val="000000"/>
                </a:solidFill>
                <a:latin typeface="Arial"/>
                <a:cs typeface="Arial"/>
              </a:rPr>
              <a:t>Reanalysis</a:t>
            </a:r>
          </a:p>
          <a:p>
            <a:pPr algn="ctr" defTabSz="914212"/>
            <a:r>
              <a:rPr lang="en-US" altLang="ja-JP" sz="1600" dirty="0">
                <a:solidFill>
                  <a:srgbClr val="000000"/>
                </a:solidFill>
                <a:latin typeface="Arial"/>
                <a:cs typeface="Arial"/>
              </a:rPr>
              <a:t>w/o extra </a:t>
            </a:r>
            <a:r>
              <a:rPr lang="en-US" altLang="ja-JP" sz="1600" dirty="0" err="1">
                <a:solidFill>
                  <a:srgbClr val="000000"/>
                </a:solidFill>
                <a:latin typeface="Arial"/>
                <a:cs typeface="Arial"/>
              </a:rPr>
              <a:t>obs</a:t>
            </a:r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角丸四角形 4"/>
          <p:cNvSpPr/>
          <p:nvPr/>
        </p:nvSpPr>
        <p:spPr>
          <a:xfrm>
            <a:off x="1979714" y="3356992"/>
            <a:ext cx="1584176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Control Reanalysis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角丸四角形 10"/>
          <p:cNvSpPr/>
          <p:nvPr/>
        </p:nvSpPr>
        <p:spPr>
          <a:xfrm>
            <a:off x="611566" y="2348880"/>
            <a:ext cx="2088232" cy="648072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Global observations</a:t>
            </a:r>
          </a:p>
        </p:txBody>
      </p:sp>
      <p:cxnSp>
        <p:nvCxnSpPr>
          <p:cNvPr id="11" name="直線矢印コネクタ 20"/>
          <p:cNvCxnSpPr/>
          <p:nvPr/>
        </p:nvCxnSpPr>
        <p:spPr>
          <a:xfrm>
            <a:off x="2483768" y="2996953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22"/>
          <p:cNvCxnSpPr/>
          <p:nvPr/>
        </p:nvCxnSpPr>
        <p:spPr>
          <a:xfrm>
            <a:off x="3131840" y="2996953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25"/>
          <p:cNvCxnSpPr/>
          <p:nvPr/>
        </p:nvCxnSpPr>
        <p:spPr>
          <a:xfrm flipV="1">
            <a:off x="2483768" y="4941168"/>
            <a:ext cx="0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28"/>
          <p:cNvSpPr/>
          <p:nvPr/>
        </p:nvSpPr>
        <p:spPr>
          <a:xfrm>
            <a:off x="4139954" y="3356992"/>
            <a:ext cx="1584176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Atmospheric</a:t>
            </a:r>
          </a:p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forecast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角丸四角形 29"/>
          <p:cNvSpPr/>
          <p:nvPr/>
        </p:nvSpPr>
        <p:spPr>
          <a:xfrm>
            <a:off x="6300194" y="3356992"/>
            <a:ext cx="1584176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Sea-ice</a:t>
            </a:r>
          </a:p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forecast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角丸四角形 30"/>
          <p:cNvSpPr/>
          <p:nvPr/>
        </p:nvSpPr>
        <p:spPr>
          <a:xfrm>
            <a:off x="4139954" y="4293096"/>
            <a:ext cx="1584176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Atmospheric</a:t>
            </a:r>
          </a:p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forecast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角丸四角形 31"/>
          <p:cNvSpPr/>
          <p:nvPr/>
        </p:nvSpPr>
        <p:spPr>
          <a:xfrm>
            <a:off x="6300194" y="4293096"/>
            <a:ext cx="1584176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Sea-ice</a:t>
            </a:r>
          </a:p>
          <a:p>
            <a:pPr algn="ctr" defTabSz="91421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forecast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右矢印 32"/>
          <p:cNvSpPr/>
          <p:nvPr/>
        </p:nvSpPr>
        <p:spPr>
          <a:xfrm>
            <a:off x="3563888" y="3573016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en-US" altLang="ja-JP" dirty="0" smtClean="0">
              <a:solidFill>
                <a:prstClr val="white"/>
              </a:solidFill>
            </a:endParaRPr>
          </a:p>
          <a:p>
            <a:pPr algn="ctr" defTabSz="914212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9" name="角丸四角形 36"/>
          <p:cNvSpPr/>
          <p:nvPr/>
        </p:nvSpPr>
        <p:spPr>
          <a:xfrm>
            <a:off x="4067944" y="3212976"/>
            <a:ext cx="1728192" cy="1872208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0" name="下矢印 37"/>
          <p:cNvSpPr/>
          <p:nvPr/>
        </p:nvSpPr>
        <p:spPr>
          <a:xfrm>
            <a:off x="4644008" y="5229200"/>
            <a:ext cx="648072" cy="432048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角丸四角形 40"/>
          <p:cNvSpPr/>
          <p:nvPr/>
        </p:nvSpPr>
        <p:spPr>
          <a:xfrm>
            <a:off x="3787372" y="5733256"/>
            <a:ext cx="2080772" cy="648072"/>
          </a:xfrm>
          <a:prstGeom prst="roundRect">
            <a:avLst/>
          </a:prstGeom>
          <a:solidFill>
            <a:schemeClr val="tx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Predictability of </a:t>
            </a:r>
            <a:r>
              <a:rPr lang="en-US" altLang="ja-JP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xtreme events</a:t>
            </a:r>
            <a:endParaRPr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角丸四角形 41"/>
          <p:cNvSpPr/>
          <p:nvPr/>
        </p:nvSpPr>
        <p:spPr>
          <a:xfrm>
            <a:off x="6228185" y="3212976"/>
            <a:ext cx="1728192" cy="1872208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下矢印 42"/>
          <p:cNvSpPr/>
          <p:nvPr/>
        </p:nvSpPr>
        <p:spPr>
          <a:xfrm>
            <a:off x="6804248" y="5229200"/>
            <a:ext cx="648072" cy="432048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角丸四角形 43"/>
          <p:cNvSpPr/>
          <p:nvPr/>
        </p:nvSpPr>
        <p:spPr>
          <a:xfrm>
            <a:off x="6084169" y="5733256"/>
            <a:ext cx="2375490" cy="648072"/>
          </a:xfrm>
          <a:prstGeom prst="roundRect">
            <a:avLst/>
          </a:prstGeom>
          <a:solidFill>
            <a:schemeClr val="tx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Predictability of sea ice over NSR</a:t>
            </a:r>
            <a:endParaRPr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5" name="図 46"/>
          <p:cNvPicPr>
            <a:picLocks noChangeAspect="1"/>
          </p:cNvPicPr>
          <p:nvPr/>
        </p:nvPicPr>
        <p:blipFill rotWithShape="1">
          <a:blip r:embed="rId2"/>
          <a:srcRect r="79915"/>
          <a:stretch/>
        </p:blipFill>
        <p:spPr>
          <a:xfrm>
            <a:off x="3779915" y="2021114"/>
            <a:ext cx="759230" cy="252000"/>
          </a:xfrm>
          <a:prstGeom prst="rect">
            <a:avLst/>
          </a:prstGeom>
        </p:spPr>
      </p:pic>
      <p:pic>
        <p:nvPicPr>
          <p:cNvPr id="26" name="図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550" y="1988840"/>
            <a:ext cx="767999" cy="28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図 48" descr="jamstec_logo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5517232"/>
            <a:ext cx="360000" cy="360000"/>
          </a:xfrm>
          <a:prstGeom prst="rect">
            <a:avLst/>
          </a:prstGeom>
        </p:spPr>
      </p:pic>
      <p:pic>
        <p:nvPicPr>
          <p:cNvPr id="28" name="図 49"/>
          <p:cNvPicPr>
            <a:picLocks noChangeAspect="1"/>
          </p:cNvPicPr>
          <p:nvPr/>
        </p:nvPicPr>
        <p:blipFill rotWithShape="1">
          <a:blip r:embed="rId2"/>
          <a:srcRect r="79915"/>
          <a:stretch/>
        </p:blipFill>
        <p:spPr>
          <a:xfrm>
            <a:off x="7164296" y="2924943"/>
            <a:ext cx="734537" cy="243810"/>
          </a:xfrm>
          <a:prstGeom prst="rect">
            <a:avLst/>
          </a:prstGeom>
        </p:spPr>
      </p:pic>
      <p:pic>
        <p:nvPicPr>
          <p:cNvPr id="29" name="図 50" descr="jamstec_logo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78" y="2780928"/>
            <a:ext cx="360000" cy="360000"/>
          </a:xfrm>
          <a:prstGeom prst="rect">
            <a:avLst/>
          </a:prstGeom>
        </p:spPr>
      </p:pic>
      <p:sp>
        <p:nvSpPr>
          <p:cNvPr id="30" name="角丸四角形 55"/>
          <p:cNvSpPr/>
          <p:nvPr/>
        </p:nvSpPr>
        <p:spPr>
          <a:xfrm>
            <a:off x="179518" y="1916832"/>
            <a:ext cx="8784976" cy="4608512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右矢印 61"/>
          <p:cNvSpPr/>
          <p:nvPr/>
        </p:nvSpPr>
        <p:spPr>
          <a:xfrm>
            <a:off x="5796136" y="3573016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en-US" altLang="ja-JP" dirty="0" smtClean="0">
              <a:solidFill>
                <a:prstClr val="white"/>
              </a:solidFill>
            </a:endParaRPr>
          </a:p>
          <a:p>
            <a:pPr algn="ctr" defTabSz="914212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2" name="右矢印 62"/>
          <p:cNvSpPr/>
          <p:nvPr/>
        </p:nvSpPr>
        <p:spPr>
          <a:xfrm>
            <a:off x="3203854" y="4509120"/>
            <a:ext cx="79208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en-US" altLang="ja-JP" dirty="0" smtClean="0">
              <a:solidFill>
                <a:prstClr val="white"/>
              </a:solidFill>
            </a:endParaRPr>
          </a:p>
          <a:p>
            <a:pPr algn="ctr" defTabSz="914212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3" name="右矢印 63"/>
          <p:cNvSpPr/>
          <p:nvPr/>
        </p:nvSpPr>
        <p:spPr>
          <a:xfrm>
            <a:off x="5796136" y="4509120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en-US" altLang="ja-JP" dirty="0" smtClean="0">
              <a:solidFill>
                <a:prstClr val="white"/>
              </a:solidFill>
            </a:endParaRPr>
          </a:p>
          <a:p>
            <a:pPr algn="ctr" defTabSz="914212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4" name="下矢印 64"/>
          <p:cNvSpPr/>
          <p:nvPr/>
        </p:nvSpPr>
        <p:spPr>
          <a:xfrm>
            <a:off x="2943529" y="2951633"/>
            <a:ext cx="360040" cy="47736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5" name="図 45" descr="jamstec_logo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5372" y="2021114"/>
            <a:ext cx="252000" cy="252000"/>
          </a:xfrm>
          <a:prstGeom prst="rect">
            <a:avLst/>
          </a:prstGeom>
        </p:spPr>
      </p:pic>
      <p:sp>
        <p:nvSpPr>
          <p:cNvPr id="36" name="Textfeld 7"/>
          <p:cNvSpPr txBox="1"/>
          <p:nvPr/>
        </p:nvSpPr>
        <p:spPr>
          <a:xfrm>
            <a:off x="5220072" y="2060851"/>
            <a:ext cx="4320480" cy="93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914212"/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ＤＦＰ太丸ゴシック体"/>
                <a:cs typeface="Arial"/>
              </a:rPr>
              <a:t>JAMSTEC ALERA2 </a:t>
            </a:r>
          </a:p>
          <a:p>
            <a:pPr defTabSz="914212"/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ＤＦＰ太丸ゴシック体"/>
                <a:cs typeface="Arial"/>
              </a:rPr>
              <a:t>Observing system experiments </a:t>
            </a:r>
            <a:endParaRPr lang="en-US" altLang="ja-JP" b="1" dirty="0">
              <a:solidFill>
                <a:srgbClr val="FF0000"/>
              </a:solidFill>
              <a:latin typeface="Arial"/>
              <a:ea typeface="ＤＦＰ太丸ゴシック体"/>
              <a:cs typeface="Arial"/>
            </a:endParaRPr>
          </a:p>
          <a:p>
            <a:pPr defTabSz="914212"/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7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5" y="5589304"/>
            <a:ext cx="1153675" cy="1152000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orthographicFront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38" name="TextBox 37"/>
          <p:cNvSpPr txBox="1"/>
          <p:nvPr/>
        </p:nvSpPr>
        <p:spPr>
          <a:xfrm>
            <a:off x="6624637" y="1429263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Inoue, </a:t>
            </a:r>
            <a:r>
              <a:rPr lang="en-US" i="1" dirty="0" err="1" smtClean="0"/>
              <a:t>Dethloff</a:t>
            </a:r>
            <a:r>
              <a:rPr lang="en-US" i="1" dirty="0" smtClean="0"/>
              <a:t> et al.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80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Process-level, coupled-system understanding to enable weather, climate, and sea-ice forecasting models</a:t>
            </a:r>
          </a:p>
          <a:p>
            <a:pPr lvl="1"/>
            <a:r>
              <a:rPr lang="en-US" dirty="0" smtClean="0"/>
              <a:t>Sub-grid parameterizations</a:t>
            </a:r>
          </a:p>
          <a:p>
            <a:pPr lvl="1"/>
            <a:r>
              <a:rPr lang="en-US" dirty="0" smtClean="0"/>
              <a:t>Process understanding and evaluation</a:t>
            </a:r>
          </a:p>
          <a:p>
            <a:pPr lvl="1"/>
            <a:r>
              <a:rPr lang="en-US" dirty="0" smtClean="0"/>
              <a:t>Coupling and feedbacks </a:t>
            </a:r>
          </a:p>
          <a:p>
            <a:pPr lvl="1"/>
            <a:r>
              <a:rPr lang="en-US" dirty="0" smtClean="0"/>
              <a:t>ABL, clouds, ice rheology, ocean mixing, BGC processes, fluxes</a:t>
            </a:r>
          </a:p>
          <a:p>
            <a:pPr lvl="1"/>
            <a:r>
              <a:rPr lang="en-US" dirty="0" smtClean="0"/>
              <a:t>Large scale context for measurements</a:t>
            </a:r>
          </a:p>
          <a:p>
            <a:pPr lvl="1"/>
            <a:r>
              <a:rPr lang="en-US" dirty="0" smtClean="0"/>
              <a:t>Inform large-scale linkages</a:t>
            </a:r>
          </a:p>
          <a:p>
            <a:pPr lvl="1"/>
            <a:endParaRPr lang="en-US" dirty="0"/>
          </a:p>
          <a:p>
            <a:r>
              <a:rPr lang="en-US" dirty="0" smtClean="0"/>
              <a:t>Assimilation and operational data</a:t>
            </a:r>
          </a:p>
          <a:p>
            <a:pPr lvl="1"/>
            <a:r>
              <a:rPr lang="en-US" dirty="0" smtClean="0"/>
              <a:t>Unique assimilation assessment</a:t>
            </a:r>
          </a:p>
          <a:p>
            <a:pPr lvl="1"/>
            <a:r>
              <a:rPr lang="en-US" dirty="0" smtClean="0"/>
              <a:t>Enhance observing system / satellite products</a:t>
            </a:r>
            <a:endParaRPr lang="en-US" dirty="0"/>
          </a:p>
        </p:txBody>
      </p:sp>
      <p:pic>
        <p:nvPicPr>
          <p:cNvPr id="4" name="Grafik 314" descr="cid:part1.06050405.06010000@awi.d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29" y="365126"/>
            <a:ext cx="558062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5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/>
          <a:stretch/>
        </p:blipFill>
        <p:spPr>
          <a:xfrm>
            <a:off x="2752718" y="1931034"/>
            <a:ext cx="2593209" cy="235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670"/>
            <a:ext cx="7886700" cy="1325563"/>
          </a:xfrm>
        </p:spPr>
        <p:txBody>
          <a:bodyPr/>
          <a:lstStyle/>
          <a:p>
            <a:r>
              <a:rPr lang="en-US" dirty="0" smtClean="0"/>
              <a:t>Modeling Pathway</a:t>
            </a:r>
            <a:endParaRPr lang="en-US" dirty="0"/>
          </a:p>
        </p:txBody>
      </p:sp>
      <p:pic>
        <p:nvPicPr>
          <p:cNvPr id="4" name="Picture 4" descr="arm_1930u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29" y="2594048"/>
            <a:ext cx="2151062" cy="1660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77048" y="5252504"/>
            <a:ext cx="184670" cy="37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de-DE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5814171" y="2348781"/>
            <a:ext cx="487363" cy="1941020"/>
            <a:chOff x="2640" y="1344"/>
            <a:chExt cx="384" cy="1536"/>
          </a:xfrm>
        </p:grpSpPr>
        <p:sp>
          <p:nvSpPr>
            <p:cNvPr id="7" name="Rectangle 8"/>
            <p:cNvSpPr>
              <a:spLocks noChangeAspect="1" noChangeArrowheads="1"/>
            </p:cNvSpPr>
            <p:nvPr/>
          </p:nvSpPr>
          <p:spPr bwMode="auto">
            <a:xfrm>
              <a:off x="2640" y="1488"/>
              <a:ext cx="240" cy="13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Aspect="1" noChangeShapeType="1"/>
            </p:cNvSpPr>
            <p:nvPr/>
          </p:nvSpPr>
          <p:spPr bwMode="auto">
            <a:xfrm>
              <a:off x="2640" y="268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9" name="Line 10"/>
            <p:cNvSpPr>
              <a:spLocks noChangeAspect="1" noChangeShapeType="1"/>
            </p:cNvSpPr>
            <p:nvPr/>
          </p:nvSpPr>
          <p:spPr bwMode="auto">
            <a:xfrm>
              <a:off x="2640" y="249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0" name="Line 11"/>
            <p:cNvSpPr>
              <a:spLocks noChangeAspect="1" noChangeShapeType="1"/>
            </p:cNvSpPr>
            <p:nvPr/>
          </p:nvSpPr>
          <p:spPr bwMode="auto">
            <a:xfrm>
              <a:off x="2640" y="230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1" name="Line 12"/>
            <p:cNvSpPr>
              <a:spLocks noChangeAspect="1" noChangeShapeType="1"/>
            </p:cNvSpPr>
            <p:nvPr/>
          </p:nvSpPr>
          <p:spPr bwMode="auto">
            <a:xfrm>
              <a:off x="2640" y="211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2" name="Line 13"/>
            <p:cNvSpPr>
              <a:spLocks noChangeAspect="1" noChangeShapeType="1"/>
            </p:cNvSpPr>
            <p:nvPr/>
          </p:nvSpPr>
          <p:spPr bwMode="auto">
            <a:xfrm>
              <a:off x="2640" y="211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3" name="Line 14"/>
            <p:cNvSpPr>
              <a:spLocks noChangeAspect="1" noChangeShapeType="1"/>
            </p:cNvSpPr>
            <p:nvPr/>
          </p:nvSpPr>
          <p:spPr bwMode="auto">
            <a:xfrm>
              <a:off x="2640" y="1920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4" name="Line 15"/>
            <p:cNvSpPr>
              <a:spLocks noChangeAspect="1" noChangeShapeType="1"/>
            </p:cNvSpPr>
            <p:nvPr/>
          </p:nvSpPr>
          <p:spPr bwMode="auto">
            <a:xfrm>
              <a:off x="2640" y="172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5" name="Line 16"/>
            <p:cNvSpPr>
              <a:spLocks noChangeAspect="1" noChangeShapeType="1"/>
            </p:cNvSpPr>
            <p:nvPr/>
          </p:nvSpPr>
          <p:spPr bwMode="auto">
            <a:xfrm flipV="1">
              <a:off x="2880" y="273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6" name="Line 17"/>
            <p:cNvSpPr>
              <a:spLocks noChangeAspect="1" noChangeShapeType="1"/>
            </p:cNvSpPr>
            <p:nvPr/>
          </p:nvSpPr>
          <p:spPr bwMode="auto">
            <a:xfrm flipV="1">
              <a:off x="2880" y="134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7" name="Line 18"/>
            <p:cNvSpPr>
              <a:spLocks noChangeAspect="1" noChangeShapeType="1"/>
            </p:cNvSpPr>
            <p:nvPr/>
          </p:nvSpPr>
          <p:spPr bwMode="auto">
            <a:xfrm flipV="1">
              <a:off x="2880" y="254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8" name="Line 19"/>
            <p:cNvSpPr>
              <a:spLocks noChangeAspect="1" noChangeShapeType="1"/>
            </p:cNvSpPr>
            <p:nvPr/>
          </p:nvSpPr>
          <p:spPr bwMode="auto">
            <a:xfrm flipV="1">
              <a:off x="2880" y="2352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9" name="Line 20"/>
            <p:cNvSpPr>
              <a:spLocks noChangeAspect="1" noChangeShapeType="1"/>
            </p:cNvSpPr>
            <p:nvPr/>
          </p:nvSpPr>
          <p:spPr bwMode="auto">
            <a:xfrm flipV="1">
              <a:off x="2880" y="2160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20" name="Line 21"/>
            <p:cNvSpPr>
              <a:spLocks noChangeAspect="1" noChangeShapeType="1"/>
            </p:cNvSpPr>
            <p:nvPr/>
          </p:nvSpPr>
          <p:spPr bwMode="auto">
            <a:xfrm flipV="1">
              <a:off x="2880" y="1968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21" name="Line 22"/>
            <p:cNvSpPr>
              <a:spLocks noChangeAspect="1" noChangeShapeType="1"/>
            </p:cNvSpPr>
            <p:nvPr/>
          </p:nvSpPr>
          <p:spPr bwMode="auto">
            <a:xfrm flipV="1">
              <a:off x="2880" y="177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Aspect="1" noChangeShapeType="1"/>
            </p:cNvSpPr>
            <p:nvPr/>
          </p:nvSpPr>
          <p:spPr bwMode="auto">
            <a:xfrm flipV="1">
              <a:off x="2880" y="158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23" name="Line 24"/>
            <p:cNvSpPr>
              <a:spLocks noChangeAspect="1" noChangeShapeType="1"/>
            </p:cNvSpPr>
            <p:nvPr/>
          </p:nvSpPr>
          <p:spPr bwMode="auto">
            <a:xfrm flipV="1">
              <a:off x="3024" y="1344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24" name="Line 25"/>
            <p:cNvSpPr>
              <a:spLocks noChangeAspect="1" noChangeShapeType="1"/>
            </p:cNvSpPr>
            <p:nvPr/>
          </p:nvSpPr>
          <p:spPr bwMode="auto">
            <a:xfrm>
              <a:off x="2784" y="134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  <p:sp>
          <p:nvSpPr>
            <p:cNvPr id="25" name="Line 26"/>
            <p:cNvSpPr>
              <a:spLocks noChangeAspect="1" noChangeShapeType="1"/>
            </p:cNvSpPr>
            <p:nvPr/>
          </p:nvSpPr>
          <p:spPr bwMode="auto">
            <a:xfrm flipV="1">
              <a:off x="2640" y="134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6" name="AutoShape 27"/>
          <p:cNvSpPr>
            <a:spLocks noChangeAspect="1" noChangeArrowheads="1"/>
          </p:cNvSpPr>
          <p:nvPr/>
        </p:nvSpPr>
        <p:spPr bwMode="auto">
          <a:xfrm rot="10800000">
            <a:off x="6378519" y="3531785"/>
            <a:ext cx="431800" cy="268288"/>
          </a:xfrm>
          <a:prstGeom prst="rightArrow">
            <a:avLst>
              <a:gd name="adj1" fmla="val 50000"/>
              <a:gd name="adj2" fmla="val 40237"/>
            </a:avLst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91326" tIns="45664" rIns="91326" bIns="456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138658" y="2033699"/>
            <a:ext cx="1873250" cy="30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1400" b="1" dirty="0" smtClean="0">
                <a:cs typeface="Arial" pitchFamily="34" charset="0"/>
              </a:rPr>
              <a:t>1D-SCM</a:t>
            </a:r>
            <a:endParaRPr lang="en-US" altLang="de-DE" sz="1400" b="1" dirty="0">
              <a:cs typeface="Arial" pitchFamily="34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6870346" y="1307484"/>
            <a:ext cx="2159000" cy="6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  <a:t>Process Understanding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485319" y="1309841"/>
            <a:ext cx="1366838" cy="65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  <a:t>Validation</a:t>
            </a:r>
            <a:b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  <a:t>Evaluation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2637342" y="1316977"/>
            <a:ext cx="2592388" cy="6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  <a:t>Regional </a:t>
            </a:r>
            <a:r>
              <a:rPr lang="nl-NL" altLang="de-DE" b="1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  <a:t>ystem </a:t>
            </a:r>
            <a:b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  <a:t>Understanding</a:t>
            </a:r>
            <a:endParaRPr lang="nl-NL" altLang="de-DE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6684215" y="2052320"/>
            <a:ext cx="2286788" cy="52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1400" b="1" dirty="0" smtClean="0">
                <a:cs typeface="Arial" pitchFamily="34" charset="0"/>
              </a:rPr>
              <a:t>Process, large-eddy, &amp; mesoscale simulations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31097" y="1303100"/>
            <a:ext cx="2592388" cy="65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  <a:t>Projections</a:t>
            </a:r>
            <a:b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nl-NL" altLang="de-DE" b="1" dirty="0" smtClean="0">
                <a:solidFill>
                  <a:srgbClr val="C00000"/>
                </a:solidFill>
                <a:cs typeface="Arial" pitchFamily="34" charset="0"/>
              </a:rPr>
              <a:t>Predictions</a:t>
            </a:r>
            <a:endParaRPr lang="nl-NL" altLang="de-DE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4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1"/>
          <a:stretch/>
        </p:blipFill>
        <p:spPr>
          <a:xfrm>
            <a:off x="147647" y="1931041"/>
            <a:ext cx="2595553" cy="2358760"/>
          </a:xfrm>
          <a:prstGeom prst="rect">
            <a:avLst/>
          </a:prstGeom>
        </p:spPr>
      </p:pic>
      <p:sp>
        <p:nvSpPr>
          <p:cNvPr id="43" name="AutoShape 27"/>
          <p:cNvSpPr>
            <a:spLocks noChangeAspect="1" noChangeArrowheads="1"/>
          </p:cNvSpPr>
          <p:nvPr/>
        </p:nvSpPr>
        <p:spPr bwMode="auto">
          <a:xfrm rot="10800000">
            <a:off x="2224484" y="3581057"/>
            <a:ext cx="492125" cy="244475"/>
          </a:xfrm>
          <a:prstGeom prst="rightArrow">
            <a:avLst>
              <a:gd name="adj1" fmla="val 50000"/>
              <a:gd name="adj2" fmla="val 50325"/>
            </a:avLst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91326" tIns="45664" rIns="91326" bIns="456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44" name="Shape 81" descr="X:\analysis\summit\isars\20100921.isars1.png"/>
          <p:cNvPicPr preferRelativeResize="0"/>
          <p:nvPr/>
        </p:nvPicPr>
        <p:blipFill rotWithShape="1">
          <a:blip r:embed="rId4">
            <a:alphaModFix/>
          </a:blip>
          <a:srcRect l="6363" t="16861" r="12663" b="11253"/>
          <a:stretch/>
        </p:blipFill>
        <p:spPr>
          <a:xfrm>
            <a:off x="7413259" y="5109586"/>
            <a:ext cx="1574058" cy="130311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1923252" y="6266615"/>
            <a:ext cx="5469272" cy="39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2000" b="1" dirty="0" smtClean="0">
                <a:cs typeface="Arial" pitchFamily="34" charset="0"/>
              </a:rPr>
              <a:t>Detailed observational foundation</a:t>
            </a:r>
          </a:p>
        </p:txBody>
      </p:sp>
      <p:sp>
        <p:nvSpPr>
          <p:cNvPr id="39" name="AutoShape 27"/>
          <p:cNvSpPr>
            <a:spLocks noChangeAspect="1" noChangeArrowheads="1"/>
          </p:cNvSpPr>
          <p:nvPr/>
        </p:nvSpPr>
        <p:spPr bwMode="auto">
          <a:xfrm rot="10800000">
            <a:off x="5268345" y="3543691"/>
            <a:ext cx="492125" cy="244475"/>
          </a:xfrm>
          <a:prstGeom prst="rightArrow">
            <a:avLst>
              <a:gd name="adj1" fmla="val 50000"/>
              <a:gd name="adj2" fmla="val 50325"/>
            </a:avLst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91326" tIns="45664" rIns="91326" bIns="456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6" name="AutoShape 27"/>
          <p:cNvSpPr>
            <a:spLocks noChangeAspect="1" noChangeArrowheads="1"/>
          </p:cNvSpPr>
          <p:nvPr/>
        </p:nvSpPr>
        <p:spPr bwMode="auto">
          <a:xfrm rot="16200000">
            <a:off x="7688482" y="4580697"/>
            <a:ext cx="492125" cy="244475"/>
          </a:xfrm>
          <a:prstGeom prst="rightArrow">
            <a:avLst>
              <a:gd name="adj1" fmla="val 50000"/>
              <a:gd name="adj2" fmla="val 50325"/>
            </a:avLst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91326" tIns="45664" rIns="91326" bIns="456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8" name="AutoShape 27"/>
          <p:cNvSpPr>
            <a:spLocks noChangeAspect="1" noChangeArrowheads="1"/>
          </p:cNvSpPr>
          <p:nvPr/>
        </p:nvSpPr>
        <p:spPr bwMode="auto">
          <a:xfrm rot="16200000">
            <a:off x="5752731" y="4591414"/>
            <a:ext cx="492125" cy="244475"/>
          </a:xfrm>
          <a:prstGeom prst="rightArrow">
            <a:avLst>
              <a:gd name="adj1" fmla="val 50000"/>
              <a:gd name="adj2" fmla="val 50325"/>
            </a:avLst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91326" tIns="45664" rIns="91326" bIns="456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572430" y="1959031"/>
            <a:ext cx="1225550" cy="30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1400" b="1" dirty="0" smtClean="0">
                <a:solidFill>
                  <a:schemeClr val="bg1"/>
                </a:solidFill>
                <a:cs typeface="Arial" pitchFamily="34" charset="0"/>
              </a:rPr>
              <a:t>3D-RCM</a:t>
            </a:r>
            <a:endParaRPr lang="en-US" altLang="de-DE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-358406" y="1919294"/>
            <a:ext cx="1871662" cy="30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6" tIns="45664" rIns="91326" bIns="45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1400" b="1" dirty="0" smtClean="0">
                <a:solidFill>
                  <a:schemeClr val="bg1"/>
                </a:solidFill>
                <a:cs typeface="Arial" pitchFamily="34" charset="0"/>
              </a:rPr>
              <a:t>3D-GCM</a:t>
            </a:r>
            <a:endParaRPr lang="en-US" altLang="de-DE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0" name="Picture 82" descr="IMG_092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r="19006"/>
          <a:stretch/>
        </p:blipFill>
        <p:spPr bwMode="auto">
          <a:xfrm>
            <a:off x="1713588" y="5114882"/>
            <a:ext cx="821978" cy="1614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61" y="5122764"/>
            <a:ext cx="1531909" cy="101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/>
          <a:srcRect l="18333" t="17778" r="26667" b="24444"/>
          <a:stretch/>
        </p:blipFill>
        <p:spPr>
          <a:xfrm>
            <a:off x="2491459" y="5122763"/>
            <a:ext cx="1291284" cy="101737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357" y="5114882"/>
            <a:ext cx="1639644" cy="11614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"/>
          <a:stretch/>
        </p:blipFill>
        <p:spPr bwMode="auto">
          <a:xfrm>
            <a:off x="6756395" y="5103303"/>
            <a:ext cx="781258" cy="152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1830" y="5119645"/>
            <a:ext cx="1547739" cy="822022"/>
          </a:xfrm>
          <a:prstGeom prst="rect">
            <a:avLst/>
          </a:prstGeom>
        </p:spPr>
      </p:pic>
      <p:sp>
        <p:nvSpPr>
          <p:cNvPr id="59" name="AutoShape 27"/>
          <p:cNvSpPr>
            <a:spLocks noChangeAspect="1" noChangeArrowheads="1"/>
          </p:cNvSpPr>
          <p:nvPr/>
        </p:nvSpPr>
        <p:spPr bwMode="auto">
          <a:xfrm rot="16200000">
            <a:off x="1496347" y="4576065"/>
            <a:ext cx="492125" cy="244475"/>
          </a:xfrm>
          <a:prstGeom prst="rightArrow">
            <a:avLst>
              <a:gd name="adj1" fmla="val 50000"/>
              <a:gd name="adj2" fmla="val 50325"/>
            </a:avLst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91326" tIns="45664" rIns="91326" bIns="456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0" name="AutoShape 27"/>
          <p:cNvSpPr>
            <a:spLocks noChangeAspect="1" noChangeArrowheads="1"/>
          </p:cNvSpPr>
          <p:nvPr/>
        </p:nvSpPr>
        <p:spPr bwMode="auto">
          <a:xfrm rot="16200000">
            <a:off x="3658918" y="4605214"/>
            <a:ext cx="492125" cy="244475"/>
          </a:xfrm>
          <a:prstGeom prst="rightArrow">
            <a:avLst>
              <a:gd name="adj1" fmla="val 50000"/>
              <a:gd name="adj2" fmla="val 50325"/>
            </a:avLst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91326" tIns="45664" rIns="91326" bIns="456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  <p:bldP spid="27" grpId="0"/>
      <p:bldP spid="31" grpId="0"/>
      <p:bldP spid="32" grpId="0"/>
      <p:bldP spid="37" grpId="0"/>
      <p:bldP spid="43" grpId="0" animBg="1"/>
      <p:bldP spid="39" grpId="0" animBg="1"/>
      <p:bldP spid="46" grpId="0" animBg="1"/>
      <p:bldP spid="48" grpId="0" animBg="1"/>
      <p:bldP spid="28" grpId="0"/>
      <p:bldP spid="40" grpId="0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 for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25" y="1801812"/>
            <a:ext cx="3689138" cy="4351338"/>
          </a:xfrm>
        </p:spPr>
        <p:txBody>
          <a:bodyPr/>
          <a:lstStyle/>
          <a:p>
            <a:r>
              <a:rPr lang="en-US" dirty="0" smtClean="0"/>
              <a:t>Multi-scale nodes to represent grid-box heterogeneity and support upscaling</a:t>
            </a:r>
          </a:p>
          <a:p>
            <a:endParaRPr lang="en-US" dirty="0"/>
          </a:p>
          <a:p>
            <a:r>
              <a:rPr lang="en-US" dirty="0" smtClean="0"/>
              <a:t>Opportunities for input on length scales!</a:t>
            </a:r>
            <a:endParaRPr lang="en-US" dirty="0"/>
          </a:p>
        </p:txBody>
      </p:sp>
      <p:pic>
        <p:nvPicPr>
          <p:cNvPr id="4" name="Bild 1" descr="DistributedNetwor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8" y="1581150"/>
            <a:ext cx="415511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76" t="16315" r="22054" b="7418"/>
          <a:stretch/>
        </p:blipFill>
        <p:spPr>
          <a:xfrm>
            <a:off x="3708550" y="3130951"/>
            <a:ext cx="5260694" cy="3489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59" t="14727" r="21375" b="6824"/>
          <a:stretch/>
        </p:blipFill>
        <p:spPr>
          <a:xfrm>
            <a:off x="195454" y="1420702"/>
            <a:ext cx="4942249" cy="3208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493" y="5163453"/>
            <a:ext cx="3542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Surface Energy Budget</a:t>
            </a:r>
          </a:p>
          <a:p>
            <a:pPr algn="ctr"/>
            <a:r>
              <a:rPr lang="en-US" dirty="0" smtClean="0"/>
              <a:t>Response </a:t>
            </a:r>
            <a:r>
              <a:rPr lang="en-US" dirty="0" smtClean="0"/>
              <a:t>terms vs. forcing terms as a function of month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276" t="16315" r="22054" b="7418"/>
          <a:stretch/>
        </p:blipFill>
        <p:spPr>
          <a:xfrm>
            <a:off x="3708550" y="3130951"/>
            <a:ext cx="5260694" cy="3489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659" t="14727" r="21375" b="6824"/>
          <a:stretch/>
        </p:blipFill>
        <p:spPr>
          <a:xfrm>
            <a:off x="195454" y="1420702"/>
            <a:ext cx="4942249" cy="3208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2331" y="1764488"/>
            <a:ext cx="354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Detailed process evaluation over full annual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2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3286"/>
            <a:ext cx="7886700" cy="1325563"/>
          </a:xfrm>
        </p:spPr>
        <p:txBody>
          <a:bodyPr/>
          <a:lstStyle/>
          <a:p>
            <a:r>
              <a:rPr lang="en-US" dirty="0" smtClean="0"/>
              <a:t>Operational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3883959"/>
            <a:ext cx="2988343" cy="2782047"/>
          </a:xfrm>
          <a:prstGeom prst="rect">
            <a:avLst/>
          </a:prstGeom>
        </p:spPr>
      </p:pic>
      <p:pic>
        <p:nvPicPr>
          <p:cNvPr id="1026" name="Picture 1" descr="Station_drif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48454" r="50594" b="26116"/>
          <a:stretch/>
        </p:blipFill>
        <p:spPr bwMode="auto">
          <a:xfrm rot="2057351">
            <a:off x="2998164" y="3972437"/>
            <a:ext cx="36436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5" b="50711"/>
          <a:stretch/>
        </p:blipFill>
        <p:spPr>
          <a:xfrm>
            <a:off x="5514040" y="3560331"/>
            <a:ext cx="3089836" cy="302760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7613" y="1631692"/>
            <a:ext cx="7675350" cy="13468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Pre-drift planning for optimal install</a:t>
            </a:r>
          </a:p>
          <a:p>
            <a:pPr marL="0" indent="0">
              <a:buNone/>
            </a:pPr>
            <a:r>
              <a:rPr lang="en-US" dirty="0" smtClean="0"/>
              <a:t>Real-time ice drift forecasting &gt; planning, targeted imagery</a:t>
            </a:r>
          </a:p>
          <a:p>
            <a:pPr marL="0" indent="0">
              <a:buNone/>
            </a:pPr>
            <a:r>
              <a:rPr lang="en-US" dirty="0" smtClean="0"/>
              <a:t>Real-time weather forecasting &gt; operations,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4923061"/>
            <a:ext cx="5126502" cy="1596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LES and/or nested mesoscale models</a:t>
            </a:r>
          </a:p>
          <a:p>
            <a:r>
              <a:rPr lang="en-US" dirty="0" smtClean="0"/>
              <a:t>Process understanding / fluxes</a:t>
            </a:r>
          </a:p>
          <a:p>
            <a:r>
              <a:rPr lang="en-US" dirty="0" smtClean="0"/>
              <a:t>Idealized studies</a:t>
            </a:r>
          </a:p>
          <a:p>
            <a:r>
              <a:rPr lang="en-US" dirty="0" smtClean="0"/>
              <a:t>Link across scales</a:t>
            </a:r>
            <a:endParaRPr lang="en-US" dirty="0"/>
          </a:p>
        </p:txBody>
      </p:sp>
      <p:pic>
        <p:nvPicPr>
          <p:cNvPr id="4" name="Shape 136" descr="C:\Users\mshupe\Desktop\ISDAC_Fig7.tif"/>
          <p:cNvPicPr preferRelativeResize="0"/>
          <p:nvPr/>
        </p:nvPicPr>
        <p:blipFill rotWithShape="1">
          <a:blip r:embed="rId2">
            <a:alphaModFix/>
          </a:blip>
          <a:srcRect l="52097" t="8385" r="15907" b="42266"/>
          <a:stretch/>
        </p:blipFill>
        <p:spPr>
          <a:xfrm>
            <a:off x="524187" y="1636904"/>
            <a:ext cx="2580963" cy="419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1"/>
          <p:cNvPicPr preferRelativeResize="0"/>
          <p:nvPr/>
        </p:nvPicPr>
        <p:blipFill rotWithShape="1">
          <a:blip r:embed="rId3">
            <a:alphaModFix/>
          </a:blip>
          <a:srcRect l="3635" t="17264" r="3588" b="11885"/>
          <a:stretch/>
        </p:blipFill>
        <p:spPr>
          <a:xfrm>
            <a:off x="3659754" y="1489267"/>
            <a:ext cx="3412570" cy="323376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2753" y="5886456"/>
            <a:ext cx="16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 &lt;-&gt; </a:t>
            </a:r>
            <a:r>
              <a:rPr lang="en-US" dirty="0" err="1" smtClean="0"/>
              <a:t>Obs</a:t>
            </a:r>
            <a:endParaRPr lang="en-US" dirty="0"/>
          </a:p>
          <a:p>
            <a:pPr algn="ctr"/>
            <a:r>
              <a:rPr lang="en-US" dirty="0" smtClean="0"/>
              <a:t>Synergy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882" y="2671772"/>
            <a:ext cx="167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Nested domains link mesoscale to 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6668" y="1155042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Solomon et al.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2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BGC/Eco Modeling</a:t>
            </a:r>
            <a:endParaRPr lang="en-US" dirty="0"/>
          </a:p>
        </p:txBody>
      </p:sp>
      <p:sp>
        <p:nvSpPr>
          <p:cNvPr id="4" name="Textfeld 2"/>
          <p:cNvSpPr txBox="1"/>
          <p:nvPr/>
        </p:nvSpPr>
        <p:spPr>
          <a:xfrm>
            <a:off x="907095" y="5913475"/>
            <a:ext cx="732980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de-DE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Understanding effects </a:t>
            </a:r>
            <a:r>
              <a:rPr kumimoji="0" lang="en-US" altLang="de-DE" sz="2200" b="1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 melting sea ice on carbon and nutrient </a:t>
            </a:r>
            <a:r>
              <a:rPr kumimoji="0" lang="en-US" altLang="de-DE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cycles </a:t>
            </a:r>
            <a:r>
              <a:rPr kumimoji="0" lang="en-US" altLang="de-DE" sz="2200" b="1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and </a:t>
            </a:r>
            <a:r>
              <a:rPr kumimoji="0" lang="en-US" altLang="de-DE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marine </a:t>
            </a:r>
            <a:r>
              <a:rPr kumimoji="0" lang="en-US" altLang="de-DE" sz="2200" b="1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ecosystem </a:t>
            </a:r>
            <a:r>
              <a:rPr kumimoji="0" lang="en-US" altLang="de-DE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responses</a:t>
            </a:r>
            <a:endParaRPr kumimoji="0" lang="en-US" altLang="de-DE" sz="2200" b="1" dirty="0">
              <a:solidFill>
                <a:srgbClr val="0000FF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2" y="2763371"/>
            <a:ext cx="8063234" cy="315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4"/>
          <p:cNvSpPr txBox="1"/>
          <p:nvPr/>
        </p:nvSpPr>
        <p:spPr>
          <a:xfrm>
            <a:off x="393366" y="1705384"/>
            <a:ext cx="875185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BGC-E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SINMOD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3-D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chemical &amp;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biological model coupled to Arctic Ocean-sea ice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Forced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by atmospheric driving data and freshwater input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274" y="4338423"/>
            <a:ext cx="252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Wassman</a:t>
            </a:r>
            <a:r>
              <a:rPr lang="en-US" i="1" dirty="0" smtClean="0"/>
              <a:t>, </a:t>
            </a:r>
            <a:r>
              <a:rPr lang="en-US" i="1" dirty="0" err="1" smtClean="0"/>
              <a:t>Reigstad</a:t>
            </a:r>
            <a:r>
              <a:rPr lang="en-US" i="1" dirty="0" smtClean="0"/>
              <a:t> et al.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10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152037"/>
            <a:ext cx="7886700" cy="1325563"/>
          </a:xfrm>
        </p:spPr>
        <p:txBody>
          <a:bodyPr/>
          <a:lstStyle/>
          <a:p>
            <a:r>
              <a:rPr lang="en-US" dirty="0" smtClean="0"/>
              <a:t>Regional Model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r="1129"/>
          <a:stretch/>
        </p:blipFill>
        <p:spPr bwMode="auto">
          <a:xfrm rot="10800000">
            <a:off x="582577" y="3036022"/>
            <a:ext cx="3240359" cy="32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8"/>
          <p:cNvSpPr txBox="1"/>
          <p:nvPr/>
        </p:nvSpPr>
        <p:spPr>
          <a:xfrm>
            <a:off x="533403" y="1388393"/>
            <a:ext cx="37816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Arctic CORDEX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-Arctic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of 0.44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 or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Driven by ERA-Interim</a:t>
            </a:r>
          </a:p>
        </p:txBody>
      </p:sp>
      <p:graphicFrame>
        <p:nvGraphicFramePr>
          <p:cNvPr id="7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09885"/>
              </p:ext>
            </p:extLst>
          </p:nvPr>
        </p:nvGraphicFramePr>
        <p:xfrm>
          <a:off x="4552951" y="1477600"/>
          <a:ext cx="417194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48"/>
                <a:gridCol w="240260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participating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institutes</a:t>
                      </a:r>
                      <a:endParaRPr lang="en-US" sz="1600" b="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AWI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Potsdam, Germany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CCCma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Victoria, Canada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Colorado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Uni.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Boulder, USA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DMI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Copenhagen, Denmark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EMUT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Trier, Germany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GERICS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Hamburg, Germany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ISU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Iowa, USA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 Uni.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Lund, Sweden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 Petersburg, Russia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SMHI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Norrkoping, Sweden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Bergen, </a:t>
                      </a:r>
                      <a:r>
                        <a:rPr lang="de-DE" sz="16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Ulg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Liège, Belgium</a:t>
                      </a:r>
                      <a:endParaRPr lang="de-DE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UQAM</a:t>
                      </a:r>
                      <a:endParaRPr lang="de-DE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Montreal, Canada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1611" y="6239388"/>
            <a:ext cx="12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Rinke et al.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202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201</TotalTime>
  <Words>396</Words>
  <Application>Microsoft Office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Calibri</vt:lpstr>
      <vt:lpstr>Corbel</vt:lpstr>
      <vt:lpstr>ＤＦＰ太丸ゴシック体</vt:lpstr>
      <vt:lpstr>メイリオ</vt:lpstr>
      <vt:lpstr>Wingdings</vt:lpstr>
      <vt:lpstr>Depth</vt:lpstr>
      <vt:lpstr>MOSAiC and Modeling</vt:lpstr>
      <vt:lpstr>Goals</vt:lpstr>
      <vt:lpstr>Modeling Pathway</vt:lpstr>
      <vt:lpstr>Designed for Modeling</vt:lpstr>
      <vt:lpstr>Process Evaluation</vt:lpstr>
      <vt:lpstr>Operational support</vt:lpstr>
      <vt:lpstr>Process Modeling</vt:lpstr>
      <vt:lpstr>BGC/Eco Modeling</vt:lpstr>
      <vt:lpstr>Regional Model Intercomparison</vt:lpstr>
      <vt:lpstr>Experimental Sea-Ice Forecasting</vt:lpstr>
      <vt:lpstr>Assimilation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MOSAiC and Modeling</dc:title>
  <dc:creator>mshupe</dc:creator>
  <cp:lastModifiedBy>mshupe</cp:lastModifiedBy>
  <cp:revision>20</cp:revision>
  <dcterms:created xsi:type="dcterms:W3CDTF">2016-09-06T19:37:25Z</dcterms:created>
  <dcterms:modified xsi:type="dcterms:W3CDTF">2016-09-07T09:24:55Z</dcterms:modified>
</cp:coreProperties>
</file>