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280" r:id="rId5"/>
    <p:sldId id="286" r:id="rId6"/>
    <p:sldId id="326" r:id="rId7"/>
    <p:sldId id="307" r:id="rId8"/>
    <p:sldId id="327" r:id="rId9"/>
    <p:sldId id="343" r:id="rId10"/>
    <p:sldId id="259" r:id="rId11"/>
    <p:sldId id="328" r:id="rId12"/>
    <p:sldId id="287" r:id="rId13"/>
    <p:sldId id="295" r:id="rId14"/>
    <p:sldId id="296" r:id="rId15"/>
    <p:sldId id="297" r:id="rId16"/>
    <p:sldId id="329" r:id="rId17"/>
    <p:sldId id="339" r:id="rId18"/>
    <p:sldId id="331" r:id="rId19"/>
    <p:sldId id="330" r:id="rId20"/>
    <p:sldId id="319" r:id="rId21"/>
    <p:sldId id="299" r:id="rId22"/>
    <p:sldId id="332" r:id="rId23"/>
    <p:sldId id="340" r:id="rId24"/>
    <p:sldId id="334" r:id="rId25"/>
    <p:sldId id="335" r:id="rId26"/>
    <p:sldId id="336" r:id="rId27"/>
    <p:sldId id="266" r:id="rId28"/>
    <p:sldId id="341" r:id="rId29"/>
    <p:sldId id="264" r:id="rId30"/>
    <p:sldId id="317" r:id="rId31"/>
    <p:sldId id="318" r:id="rId32"/>
    <p:sldId id="34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0CC"/>
    <a:srgbClr val="D6D6F5"/>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31" autoAdjust="0"/>
    <p:restoredTop sz="74674" autoAdjust="0"/>
  </p:normalViewPr>
  <p:slideViewPr>
    <p:cSldViewPr>
      <p:cViewPr varScale="1">
        <p:scale>
          <a:sx n="62" d="100"/>
          <a:sy n="62" d="100"/>
        </p:scale>
        <p:origin x="768" y="4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DBDF95-FC46-433F-A358-7DB227DF89B1}" type="datetimeFigureOut">
              <a:rPr lang="en-US" smtClean="0"/>
              <a:t>7/18/2016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82307C-C6EF-46F4-82A2-6C32ADD73E91}" type="slidenum">
              <a:rPr lang="en-US" smtClean="0"/>
              <a:t>‹#›</a:t>
            </a:fld>
            <a:endParaRPr lang="en-US"/>
          </a:p>
        </p:txBody>
      </p:sp>
    </p:spTree>
    <p:extLst>
      <p:ext uri="{BB962C8B-B14F-4D97-AF65-F5344CB8AC3E}">
        <p14:creationId xmlns:p14="http://schemas.microsoft.com/office/powerpoint/2010/main" val="272393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Arctic sea-ice pack looks like a mosaic itself, and the Arctic climate system is comprised of a mosaic of complex, interdependent processes.</a:t>
            </a:r>
          </a:p>
          <a:p>
            <a:endParaRPr lang="en-US" dirty="0"/>
          </a:p>
        </p:txBody>
      </p:sp>
      <p:sp>
        <p:nvSpPr>
          <p:cNvPr id="4" name="Slide Number Placeholder 3"/>
          <p:cNvSpPr>
            <a:spLocks noGrp="1"/>
          </p:cNvSpPr>
          <p:nvPr>
            <p:ph type="sldNum" sz="quarter" idx="10"/>
          </p:nvPr>
        </p:nvSpPr>
        <p:spPr/>
        <p:txBody>
          <a:bodyPr/>
          <a:lstStyle/>
          <a:p>
            <a:fld id="{B782307C-C6EF-46F4-82A2-6C32ADD73E91}" type="slidenum">
              <a:rPr lang="en-US" smtClean="0"/>
              <a:t>1</a:t>
            </a:fld>
            <a:endParaRPr lang="en-US"/>
          </a:p>
        </p:txBody>
      </p:sp>
    </p:spTree>
    <p:extLst>
      <p:ext uri="{BB962C8B-B14F-4D97-AF65-F5344CB8AC3E}">
        <p14:creationId xmlns:p14="http://schemas.microsoft.com/office/powerpoint/2010/main" val="2520504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basic thesis statement.</a:t>
            </a:r>
            <a:endParaRPr lang="en-US" dirty="0"/>
          </a:p>
        </p:txBody>
      </p:sp>
      <p:sp>
        <p:nvSpPr>
          <p:cNvPr id="4" name="Slide Number Placeholder 3"/>
          <p:cNvSpPr>
            <a:spLocks noGrp="1"/>
          </p:cNvSpPr>
          <p:nvPr>
            <p:ph type="sldNum" sz="quarter" idx="10"/>
          </p:nvPr>
        </p:nvSpPr>
        <p:spPr/>
        <p:txBody>
          <a:bodyPr/>
          <a:lstStyle/>
          <a:p>
            <a:fld id="{B782307C-C6EF-46F4-82A2-6C32ADD73E91}" type="slidenum">
              <a:rPr lang="en-US" smtClean="0"/>
              <a:t>10</a:t>
            </a:fld>
            <a:endParaRPr lang="en-US"/>
          </a:p>
        </p:txBody>
      </p:sp>
    </p:spTree>
    <p:extLst>
      <p:ext uri="{BB962C8B-B14F-4D97-AF65-F5344CB8AC3E}">
        <p14:creationId xmlns:p14="http://schemas.microsoft.com/office/powerpoint/2010/main" val="4050068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Sea ice is the integrator of fluxes in the system</a:t>
            </a:r>
            <a:endParaRPr lang="en-US" dirty="0"/>
          </a:p>
        </p:txBody>
      </p:sp>
      <p:sp>
        <p:nvSpPr>
          <p:cNvPr id="4" name="Slide Number Placeholder 3"/>
          <p:cNvSpPr>
            <a:spLocks noGrp="1"/>
          </p:cNvSpPr>
          <p:nvPr>
            <p:ph type="sldNum" sz="quarter" idx="10"/>
          </p:nvPr>
        </p:nvSpPr>
        <p:spPr/>
        <p:txBody>
          <a:bodyPr/>
          <a:lstStyle/>
          <a:p>
            <a:fld id="{B782307C-C6EF-46F4-82A2-6C32ADD73E91}" type="slidenum">
              <a:rPr lang="en-US" smtClean="0"/>
              <a:t>11</a:t>
            </a:fld>
            <a:endParaRPr lang="en-US"/>
          </a:p>
        </p:txBody>
      </p:sp>
    </p:spTree>
    <p:extLst>
      <p:ext uri="{BB962C8B-B14F-4D97-AF65-F5344CB8AC3E}">
        <p14:creationId xmlns:p14="http://schemas.microsoft.com/office/powerpoint/2010/main" val="337906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top level science question is listed here.  Sea-ice is the central focus, and specifically the</a:t>
            </a:r>
            <a:r>
              <a:rPr lang="en-US" baseline="0" dirty="0" smtClean="0"/>
              <a:t> sea-ice lifecycle, where the ice integrates the </a:t>
            </a:r>
            <a:r>
              <a:rPr lang="en-US" baseline="0" dirty="0" err="1" smtClean="0"/>
              <a:t>forcings</a:t>
            </a:r>
            <a:r>
              <a:rPr lang="en-US" baseline="0" dirty="0" smtClean="0"/>
              <a:t>/fluxes from above and below.  Ultimately, the balance/budget of these </a:t>
            </a:r>
            <a:r>
              <a:rPr lang="en-US" baseline="0" dirty="0" err="1" smtClean="0"/>
              <a:t>forcings</a:t>
            </a:r>
            <a:r>
              <a:rPr lang="en-US" baseline="0" dirty="0" smtClean="0"/>
              <a:t> must be changing in order for the observed sea-ice decline to occur.</a:t>
            </a:r>
            <a:endParaRPr lang="en-US" dirty="0"/>
          </a:p>
        </p:txBody>
      </p:sp>
      <p:sp>
        <p:nvSpPr>
          <p:cNvPr id="4" name="Slide Number Placeholder 3"/>
          <p:cNvSpPr>
            <a:spLocks noGrp="1"/>
          </p:cNvSpPr>
          <p:nvPr>
            <p:ph type="sldNum" sz="quarter" idx="10"/>
          </p:nvPr>
        </p:nvSpPr>
        <p:spPr/>
        <p:txBody>
          <a:bodyPr/>
          <a:lstStyle/>
          <a:p>
            <a:fld id="{B782307C-C6EF-46F4-82A2-6C32ADD73E91}" type="slidenum">
              <a:rPr lang="en-US" smtClean="0"/>
              <a:t>12</a:t>
            </a:fld>
            <a:endParaRPr lang="en-US"/>
          </a:p>
        </p:txBody>
      </p:sp>
    </p:spTree>
    <p:extLst>
      <p:ext uri="{BB962C8B-B14F-4D97-AF65-F5344CB8AC3E}">
        <p14:creationId xmlns:p14="http://schemas.microsoft.com/office/powerpoint/2010/main" val="357101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top level science question is listed here.  Sea-ice is the central focus, and specifically the</a:t>
            </a:r>
            <a:r>
              <a:rPr lang="en-US" baseline="0" dirty="0" smtClean="0"/>
              <a:t> sea-ice lifecycle, where the ice integrates the </a:t>
            </a:r>
            <a:r>
              <a:rPr lang="en-US" baseline="0" dirty="0" err="1" smtClean="0"/>
              <a:t>forcings</a:t>
            </a:r>
            <a:r>
              <a:rPr lang="en-US" baseline="0" dirty="0" smtClean="0"/>
              <a:t>/fluxes from above and below.  Ultimately, the balance/budget of these </a:t>
            </a:r>
            <a:r>
              <a:rPr lang="en-US" baseline="0" dirty="0" err="1" smtClean="0"/>
              <a:t>forcings</a:t>
            </a:r>
            <a:r>
              <a:rPr lang="en-US" baseline="0" dirty="0" smtClean="0"/>
              <a:t> must be changing in order for the observed sea-ice decline to occur.</a:t>
            </a:r>
            <a:endParaRPr lang="en-US" dirty="0"/>
          </a:p>
        </p:txBody>
      </p:sp>
      <p:sp>
        <p:nvSpPr>
          <p:cNvPr id="4" name="Slide Number Placeholder 3"/>
          <p:cNvSpPr>
            <a:spLocks noGrp="1"/>
          </p:cNvSpPr>
          <p:nvPr>
            <p:ph type="sldNum" sz="quarter" idx="10"/>
          </p:nvPr>
        </p:nvSpPr>
        <p:spPr/>
        <p:txBody>
          <a:bodyPr/>
          <a:lstStyle/>
          <a:p>
            <a:fld id="{B782307C-C6EF-46F4-82A2-6C32ADD73E91}" type="slidenum">
              <a:rPr lang="en-US" smtClean="0"/>
              <a:t>17</a:t>
            </a:fld>
            <a:endParaRPr lang="en-US"/>
          </a:p>
        </p:txBody>
      </p:sp>
    </p:spTree>
    <p:extLst>
      <p:ext uri="{BB962C8B-B14F-4D97-AF65-F5344CB8AC3E}">
        <p14:creationId xmlns:p14="http://schemas.microsoft.com/office/powerpoint/2010/main" val="2999171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top level science question is listed here.  Sea-ice is the central focus, and specifically the</a:t>
            </a:r>
            <a:r>
              <a:rPr lang="en-US" baseline="0" dirty="0" smtClean="0"/>
              <a:t> sea-ice lifecycle, where the ice integrates the </a:t>
            </a:r>
            <a:r>
              <a:rPr lang="en-US" baseline="0" dirty="0" err="1" smtClean="0"/>
              <a:t>forcings</a:t>
            </a:r>
            <a:r>
              <a:rPr lang="en-US" baseline="0" dirty="0" smtClean="0"/>
              <a:t>/fluxes from above and below.  Ultimately, the balance/budget of these </a:t>
            </a:r>
            <a:r>
              <a:rPr lang="en-US" baseline="0" dirty="0" err="1" smtClean="0"/>
              <a:t>forcings</a:t>
            </a:r>
            <a:r>
              <a:rPr lang="en-US" baseline="0" dirty="0" smtClean="0"/>
              <a:t> must be changing in order for the observed sea-ice decline to occur.</a:t>
            </a:r>
            <a:endParaRPr lang="en-US" dirty="0"/>
          </a:p>
        </p:txBody>
      </p:sp>
      <p:sp>
        <p:nvSpPr>
          <p:cNvPr id="4" name="Slide Number Placeholder 3"/>
          <p:cNvSpPr>
            <a:spLocks noGrp="1"/>
          </p:cNvSpPr>
          <p:nvPr>
            <p:ph type="sldNum" sz="quarter" idx="10"/>
          </p:nvPr>
        </p:nvSpPr>
        <p:spPr/>
        <p:txBody>
          <a:bodyPr/>
          <a:lstStyle/>
          <a:p>
            <a:fld id="{B782307C-C6EF-46F4-82A2-6C32ADD73E91}" type="slidenum">
              <a:rPr lang="en-US" smtClean="0"/>
              <a:t>23</a:t>
            </a:fld>
            <a:endParaRPr lang="en-US"/>
          </a:p>
        </p:txBody>
      </p:sp>
    </p:spTree>
    <p:extLst>
      <p:ext uri="{BB962C8B-B14F-4D97-AF65-F5344CB8AC3E}">
        <p14:creationId xmlns:p14="http://schemas.microsoft.com/office/powerpoint/2010/main" val="3575492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have a camp?  Some measurements need to be away fro the ship</a:t>
            </a:r>
            <a:r>
              <a:rPr lang="en-US" baseline="0" dirty="0" smtClean="0"/>
              <a:t> influence (turbulence, pollution), access to ice</a:t>
            </a:r>
          </a:p>
          <a:p>
            <a:endParaRPr lang="en-US" baseline="0" dirty="0" smtClean="0"/>
          </a:p>
          <a:p>
            <a:r>
              <a:rPr lang="en-US" baseline="0" dirty="0" smtClean="0"/>
              <a:t>Balance of distance from ship vs. accessibility for people/power/equipment/safety</a:t>
            </a:r>
            <a:endParaRPr lang="en-US" dirty="0"/>
          </a:p>
        </p:txBody>
      </p:sp>
      <p:sp>
        <p:nvSpPr>
          <p:cNvPr id="4" name="Slide Number Placeholder 3"/>
          <p:cNvSpPr>
            <a:spLocks noGrp="1"/>
          </p:cNvSpPr>
          <p:nvPr>
            <p:ph type="sldNum" sz="quarter" idx="10"/>
          </p:nvPr>
        </p:nvSpPr>
        <p:spPr/>
        <p:txBody>
          <a:bodyPr/>
          <a:lstStyle/>
          <a:p>
            <a:fld id="{B782307C-C6EF-46F4-82A2-6C32ADD73E91}" type="slidenum">
              <a:rPr lang="en-US" smtClean="0"/>
              <a:t>25</a:t>
            </a:fld>
            <a:endParaRPr lang="en-US"/>
          </a:p>
        </p:txBody>
      </p:sp>
    </p:spTree>
    <p:extLst>
      <p:ext uri="{BB962C8B-B14F-4D97-AF65-F5344CB8AC3E}">
        <p14:creationId xmlns:p14="http://schemas.microsoft.com/office/powerpoint/2010/main" val="2533068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is critical to make observations over at least a full annual</a:t>
            </a:r>
            <a:r>
              <a:rPr lang="en-US" baseline="0" dirty="0" smtClean="0"/>
              <a:t> cycle, and preferably longer. And importantly, in all seasons continuously.  These plots show that the system is constantly changing, and that what happens before impacts what will happen in the future; </a:t>
            </a:r>
            <a:r>
              <a:rPr lang="en-US" baseline="0" dirty="0" err="1" smtClean="0"/>
              <a:t>ie</a:t>
            </a:r>
            <a:r>
              <a:rPr lang="en-US" baseline="0" dirty="0" smtClean="0"/>
              <a:t>., the system has memory and is pre-conditioned from one season to the next.  We can’t just make measurements when and where it is easy and convenient (summer, near shore) if we want to understand the life cycle of sea-ice at a process level.</a:t>
            </a:r>
            <a:endParaRPr lang="en-US" dirty="0" smtClean="0"/>
          </a:p>
          <a:p>
            <a:endParaRPr lang="en-US" dirty="0"/>
          </a:p>
        </p:txBody>
      </p:sp>
      <p:sp>
        <p:nvSpPr>
          <p:cNvPr id="4" name="Slide Number Placeholder 3"/>
          <p:cNvSpPr>
            <a:spLocks noGrp="1"/>
          </p:cNvSpPr>
          <p:nvPr>
            <p:ph type="sldNum" sz="quarter" idx="10"/>
          </p:nvPr>
        </p:nvSpPr>
        <p:spPr/>
        <p:txBody>
          <a:bodyPr/>
          <a:lstStyle/>
          <a:p>
            <a:fld id="{B782307C-C6EF-46F4-82A2-6C32ADD73E91}" type="slidenum">
              <a:rPr lang="en-US" smtClean="0"/>
              <a:t>27</a:t>
            </a:fld>
            <a:endParaRPr lang="en-US"/>
          </a:p>
        </p:txBody>
      </p:sp>
    </p:spTree>
    <p:extLst>
      <p:ext uri="{BB962C8B-B14F-4D97-AF65-F5344CB8AC3E}">
        <p14:creationId xmlns:p14="http://schemas.microsoft.com/office/powerpoint/2010/main" val="661997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82307C-C6EF-46F4-82A2-6C32ADD73E91}" type="slidenum">
              <a:rPr lang="en-US" smtClean="0"/>
              <a:t>29</a:t>
            </a:fld>
            <a:endParaRPr lang="en-US"/>
          </a:p>
        </p:txBody>
      </p:sp>
    </p:spTree>
    <p:extLst>
      <p:ext uri="{BB962C8B-B14F-4D97-AF65-F5344CB8AC3E}">
        <p14:creationId xmlns:p14="http://schemas.microsoft.com/office/powerpoint/2010/main" val="1879618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82307C-C6EF-46F4-82A2-6C32ADD73E91}" type="slidenum">
              <a:rPr lang="en-US" smtClean="0"/>
              <a:t>32</a:t>
            </a:fld>
            <a:endParaRPr lang="en-US"/>
          </a:p>
        </p:txBody>
      </p:sp>
    </p:spTree>
    <p:extLst>
      <p:ext uri="{BB962C8B-B14F-4D97-AF65-F5344CB8AC3E}">
        <p14:creationId xmlns:p14="http://schemas.microsoft.com/office/powerpoint/2010/main" val="4182132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a:t>
            </a:r>
            <a:r>
              <a:rPr lang="en-US" baseline="0" dirty="0" smtClean="0"/>
              <a:t> the organizing team and science plan writing team. </a:t>
            </a:r>
            <a:endParaRPr lang="en-US" dirty="0"/>
          </a:p>
        </p:txBody>
      </p:sp>
      <p:sp>
        <p:nvSpPr>
          <p:cNvPr id="4" name="Slide Number Placeholder 3"/>
          <p:cNvSpPr>
            <a:spLocks noGrp="1"/>
          </p:cNvSpPr>
          <p:nvPr>
            <p:ph type="sldNum" sz="quarter" idx="10"/>
          </p:nvPr>
        </p:nvSpPr>
        <p:spPr/>
        <p:txBody>
          <a:bodyPr/>
          <a:lstStyle/>
          <a:p>
            <a:fld id="{B782307C-C6EF-46F4-82A2-6C32ADD73E91}" type="slidenum">
              <a:rPr lang="en-US" smtClean="0"/>
              <a:t>2</a:t>
            </a:fld>
            <a:endParaRPr lang="en-US"/>
          </a:p>
        </p:txBody>
      </p:sp>
    </p:spTree>
    <p:extLst>
      <p:ext uri="{BB962C8B-B14F-4D97-AF65-F5344CB8AC3E}">
        <p14:creationId xmlns:p14="http://schemas.microsoft.com/office/powerpoint/2010/main" val="3404370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critical to not only</a:t>
            </a:r>
            <a:r>
              <a:rPr lang="en-US" baseline="0" dirty="0" smtClean="0"/>
              <a:t> understand that the Arctic is changing, but to understand HOW it is changing.  This requires a process-level understanding of the many interdependent processes.</a:t>
            </a:r>
            <a:endParaRPr lang="en-US" dirty="0"/>
          </a:p>
        </p:txBody>
      </p:sp>
      <p:sp>
        <p:nvSpPr>
          <p:cNvPr id="4" name="Slide Number Placeholder 3"/>
          <p:cNvSpPr>
            <a:spLocks noGrp="1"/>
          </p:cNvSpPr>
          <p:nvPr>
            <p:ph type="sldNum" sz="quarter" idx="10"/>
          </p:nvPr>
        </p:nvSpPr>
        <p:spPr/>
        <p:txBody>
          <a:bodyPr/>
          <a:lstStyle/>
          <a:p>
            <a:fld id="{B782307C-C6EF-46F4-82A2-6C32ADD73E91}" type="slidenum">
              <a:rPr lang="en-US" smtClean="0"/>
              <a:t>3</a:t>
            </a:fld>
            <a:endParaRPr lang="en-US"/>
          </a:p>
        </p:txBody>
      </p:sp>
    </p:spTree>
    <p:extLst>
      <p:ext uri="{BB962C8B-B14F-4D97-AF65-F5344CB8AC3E}">
        <p14:creationId xmlns:p14="http://schemas.microsoft.com/office/powerpoint/2010/main" val="3157967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Geopolitical, economic,</a:t>
            </a:r>
            <a:r>
              <a:rPr lang="en-US" baseline="0" dirty="0" smtClean="0"/>
              <a:t> commercial, ecosystem, and human factors.</a:t>
            </a:r>
            <a:endParaRPr lang="en-US" dirty="0"/>
          </a:p>
        </p:txBody>
      </p:sp>
      <p:sp>
        <p:nvSpPr>
          <p:cNvPr id="4" name="Slide Number Placeholder 3"/>
          <p:cNvSpPr>
            <a:spLocks noGrp="1"/>
          </p:cNvSpPr>
          <p:nvPr>
            <p:ph type="sldNum" sz="quarter" idx="10"/>
          </p:nvPr>
        </p:nvSpPr>
        <p:spPr/>
        <p:txBody>
          <a:bodyPr/>
          <a:lstStyle/>
          <a:p>
            <a:fld id="{B782307C-C6EF-46F4-82A2-6C32ADD73E91}" type="slidenum">
              <a:rPr lang="en-US" smtClean="0"/>
              <a:t>4</a:t>
            </a:fld>
            <a:endParaRPr lang="en-US"/>
          </a:p>
        </p:txBody>
      </p:sp>
    </p:spTree>
    <p:extLst>
      <p:ext uri="{BB962C8B-B14F-4D97-AF65-F5344CB8AC3E}">
        <p14:creationId xmlns:p14="http://schemas.microsoft.com/office/powerpoint/2010/main" val="1313727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Energy budgets</a:t>
            </a:r>
            <a:r>
              <a:rPr lang="en-US" baseline="0" dirty="0" smtClean="0"/>
              <a:t> of the system are a complex balance of processes with large fluxes.  Excess needed to lead to the observed melt is very small relative to many of the individual fluxes AND our ability to measure/understand them.</a:t>
            </a:r>
            <a:endParaRPr lang="en-US" dirty="0"/>
          </a:p>
        </p:txBody>
      </p:sp>
      <p:sp>
        <p:nvSpPr>
          <p:cNvPr id="4" name="Slide Number Placeholder 3"/>
          <p:cNvSpPr>
            <a:spLocks noGrp="1"/>
          </p:cNvSpPr>
          <p:nvPr>
            <p:ph type="sldNum" sz="quarter" idx="10"/>
          </p:nvPr>
        </p:nvSpPr>
        <p:spPr/>
        <p:txBody>
          <a:bodyPr/>
          <a:lstStyle/>
          <a:p>
            <a:fld id="{B782307C-C6EF-46F4-82A2-6C32ADD73E91}" type="slidenum">
              <a:rPr lang="en-US" smtClean="0"/>
              <a:t>5</a:t>
            </a:fld>
            <a:endParaRPr lang="en-US"/>
          </a:p>
        </p:txBody>
      </p:sp>
    </p:spTree>
    <p:extLst>
      <p:ext uri="{BB962C8B-B14F-4D97-AF65-F5344CB8AC3E}">
        <p14:creationId xmlns:p14="http://schemas.microsoft.com/office/powerpoint/2010/main" val="973276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Points:  One cannot really understand the variability in the sea-ice temperatures without understanding variability</a:t>
            </a:r>
            <a:r>
              <a:rPr lang="en-US" baseline="0" dirty="0" smtClean="0"/>
              <a:t> in SEB that is related to atmospheric conditions leading to liquid water clouds.</a:t>
            </a:r>
            <a:endParaRPr lang="en-US" dirty="0"/>
          </a:p>
        </p:txBody>
      </p:sp>
      <p:sp>
        <p:nvSpPr>
          <p:cNvPr id="4" name="Slide Number Placeholder 3"/>
          <p:cNvSpPr>
            <a:spLocks noGrp="1"/>
          </p:cNvSpPr>
          <p:nvPr>
            <p:ph type="sldNum" sz="quarter" idx="10"/>
          </p:nvPr>
        </p:nvSpPr>
        <p:spPr/>
        <p:txBody>
          <a:bodyPr/>
          <a:lstStyle/>
          <a:p>
            <a:fld id="{B782307C-C6EF-46F4-82A2-6C32ADD73E91}" type="slidenum">
              <a:rPr lang="en-US" smtClean="0"/>
              <a:t>6</a:t>
            </a:fld>
            <a:endParaRPr lang="en-US"/>
          </a:p>
        </p:txBody>
      </p:sp>
    </p:spTree>
    <p:extLst>
      <p:ext uri="{BB962C8B-B14F-4D97-AF65-F5344CB8AC3E}">
        <p14:creationId xmlns:p14="http://schemas.microsoft.com/office/powerpoint/2010/main" val="33875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Important point to note is</a:t>
            </a:r>
            <a:r>
              <a:rPr lang="en-US" baseline="0" dirty="0" smtClean="0"/>
              <a:t> that models show dramatic BIASES that can have serious implications for sea-ice melt and that clouds are a primary culprit.  (On the other hand, the variability from models is somewhat expected and somewhat less concerning because they may not capture the timing of specific events, etc.).</a:t>
            </a:r>
            <a:endParaRPr lang="en-US" dirty="0"/>
          </a:p>
        </p:txBody>
      </p:sp>
      <p:sp>
        <p:nvSpPr>
          <p:cNvPr id="4" name="Slide Number Placeholder 3"/>
          <p:cNvSpPr>
            <a:spLocks noGrp="1"/>
          </p:cNvSpPr>
          <p:nvPr>
            <p:ph type="sldNum" sz="quarter" idx="10"/>
          </p:nvPr>
        </p:nvSpPr>
        <p:spPr/>
        <p:txBody>
          <a:bodyPr/>
          <a:lstStyle/>
          <a:p>
            <a:fld id="{B782307C-C6EF-46F4-82A2-6C32ADD73E91}" type="slidenum">
              <a:rPr lang="en-US" smtClean="0"/>
              <a:t>7</a:t>
            </a:fld>
            <a:endParaRPr lang="en-US"/>
          </a:p>
        </p:txBody>
      </p:sp>
    </p:spTree>
    <p:extLst>
      <p:ext uri="{BB962C8B-B14F-4D97-AF65-F5344CB8AC3E}">
        <p14:creationId xmlns:p14="http://schemas.microsoft.com/office/powerpoint/2010/main" val="1353935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Cloud feedbacks</a:t>
            </a:r>
            <a:r>
              <a:rPr lang="en-US" baseline="0" dirty="0" smtClean="0"/>
              <a:t> remain one of the largest contributors to model uncertainty, globally.  Role of clouds in the Arctic is relatively unknown (IPCC couldn’t even comment on it one way or another because of so little information).  </a:t>
            </a:r>
          </a:p>
          <a:p>
            <a:endParaRPr lang="en-US" baseline="0" dirty="0" smtClean="0"/>
          </a:p>
          <a:p>
            <a:r>
              <a:rPr lang="en-US" baseline="0" dirty="0" smtClean="0"/>
              <a:t>Aerosol implications are complicated by long transport distances, limited local sources, mixed-phase </a:t>
            </a:r>
            <a:r>
              <a:rPr lang="en-US" baseline="0" dirty="0" err="1" smtClean="0"/>
              <a:t>processees</a:t>
            </a:r>
            <a:endParaRPr lang="en-US" baseline="0" dirty="0" smtClean="0"/>
          </a:p>
          <a:p>
            <a:endParaRPr lang="en-US" baseline="0" dirty="0" smtClean="0"/>
          </a:p>
          <a:p>
            <a:r>
              <a:rPr lang="en-US" baseline="0" dirty="0" smtClean="0"/>
              <a:t>IPCC emphasizes the need to further develop models that can represent the drastic changes that are occurring, particularly handling issues such as abrupt changes, feedbacks, non-linear responses, etc.</a:t>
            </a:r>
            <a:endParaRPr lang="en-US" dirty="0"/>
          </a:p>
        </p:txBody>
      </p:sp>
      <p:sp>
        <p:nvSpPr>
          <p:cNvPr id="4" name="Slide Number Placeholder 3"/>
          <p:cNvSpPr>
            <a:spLocks noGrp="1"/>
          </p:cNvSpPr>
          <p:nvPr>
            <p:ph type="sldNum" sz="quarter" idx="10"/>
          </p:nvPr>
        </p:nvSpPr>
        <p:spPr/>
        <p:txBody>
          <a:bodyPr/>
          <a:lstStyle/>
          <a:p>
            <a:fld id="{B782307C-C6EF-46F4-82A2-6C32ADD73E91}" type="slidenum">
              <a:rPr lang="en-US" smtClean="0"/>
              <a:t>8</a:t>
            </a:fld>
            <a:endParaRPr lang="en-US"/>
          </a:p>
        </p:txBody>
      </p:sp>
    </p:spTree>
    <p:extLst>
      <p:ext uri="{BB962C8B-B14F-4D97-AF65-F5344CB8AC3E}">
        <p14:creationId xmlns:p14="http://schemas.microsoft.com/office/powerpoint/2010/main" val="2084590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“Everyone” wants to predict sea ice</a:t>
            </a:r>
            <a:r>
              <a:rPr lang="en-US" baseline="0" dirty="0" smtClean="0"/>
              <a:t> (agencies, private and public sector, communities)</a:t>
            </a:r>
            <a:endParaRPr lang="en-US" dirty="0" smtClean="0"/>
          </a:p>
          <a:p>
            <a:pPr marL="228600" indent="-228600">
              <a:buAutoNum type="arabicParenR"/>
            </a:pPr>
            <a:r>
              <a:rPr lang="en-US" dirty="0" smtClean="0"/>
              <a:t>To</a:t>
            </a:r>
            <a:r>
              <a:rPr lang="en-US" baseline="0" dirty="0" smtClean="0"/>
              <a:t> make better models requires improved representation of physics</a:t>
            </a:r>
          </a:p>
          <a:p>
            <a:pPr marL="228600" indent="-228600">
              <a:buAutoNum type="arabicParenR"/>
            </a:pPr>
            <a:r>
              <a:rPr lang="en-US" baseline="0" dirty="0" smtClean="0"/>
              <a:t>These both occur year round</a:t>
            </a:r>
          </a:p>
          <a:p>
            <a:pPr marL="228600" indent="-228600">
              <a:buAutoNum type="arabicParenR"/>
            </a:pPr>
            <a:r>
              <a:rPr lang="en-US" baseline="0" dirty="0" smtClean="0"/>
              <a:t>Ice does not act in isolation…. Constantly integrating both heat and momentum fluxes</a:t>
            </a:r>
          </a:p>
          <a:p>
            <a:pPr marL="228600" indent="-228600">
              <a:buAutoNum type="arabicParenR"/>
            </a:pPr>
            <a:r>
              <a:rPr lang="en-US" baseline="0" dirty="0" smtClean="0"/>
              <a:t>Integrated effects means ice is preconditioned for future seasons.</a:t>
            </a:r>
          </a:p>
          <a:p>
            <a:pPr marL="228600" indent="-228600">
              <a:buAutoNum type="arabicParenR"/>
            </a:pPr>
            <a:r>
              <a:rPr lang="en-US" baseline="0" dirty="0" smtClean="0"/>
              <a:t>System processes may be changing; knowledge from the past may be less relevant today.</a:t>
            </a:r>
          </a:p>
        </p:txBody>
      </p:sp>
      <p:sp>
        <p:nvSpPr>
          <p:cNvPr id="4" name="Slide Number Placeholder 3"/>
          <p:cNvSpPr>
            <a:spLocks noGrp="1"/>
          </p:cNvSpPr>
          <p:nvPr>
            <p:ph type="sldNum" sz="quarter" idx="10"/>
          </p:nvPr>
        </p:nvSpPr>
        <p:spPr/>
        <p:txBody>
          <a:bodyPr/>
          <a:lstStyle/>
          <a:p>
            <a:fld id="{B782307C-C6EF-46F4-82A2-6C32ADD73E91}" type="slidenum">
              <a:rPr lang="en-US" smtClean="0"/>
              <a:t>9</a:t>
            </a:fld>
            <a:endParaRPr lang="en-US"/>
          </a:p>
        </p:txBody>
      </p:sp>
    </p:spTree>
    <p:extLst>
      <p:ext uri="{BB962C8B-B14F-4D97-AF65-F5344CB8AC3E}">
        <p14:creationId xmlns:p14="http://schemas.microsoft.com/office/powerpoint/2010/main" val="104102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F10607-4E70-4D31-8772-964395017212}"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3884B-DB09-4686-AE66-B34A4D4F43B1}" type="slidenum">
              <a:rPr lang="en-US" smtClean="0"/>
              <a:t>‹#›</a:t>
            </a:fld>
            <a:endParaRPr lang="en-US"/>
          </a:p>
        </p:txBody>
      </p:sp>
    </p:spTree>
    <p:extLst>
      <p:ext uri="{BB962C8B-B14F-4D97-AF65-F5344CB8AC3E}">
        <p14:creationId xmlns:p14="http://schemas.microsoft.com/office/powerpoint/2010/main" val="1921322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F10607-4E70-4D31-8772-964395017212}"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3884B-DB09-4686-AE66-B34A4D4F43B1}" type="slidenum">
              <a:rPr lang="en-US" smtClean="0"/>
              <a:t>‹#›</a:t>
            </a:fld>
            <a:endParaRPr lang="en-US"/>
          </a:p>
        </p:txBody>
      </p:sp>
    </p:spTree>
    <p:extLst>
      <p:ext uri="{BB962C8B-B14F-4D97-AF65-F5344CB8AC3E}">
        <p14:creationId xmlns:p14="http://schemas.microsoft.com/office/powerpoint/2010/main" val="1041132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F10607-4E70-4D31-8772-964395017212}"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3884B-DB09-4686-AE66-B34A4D4F43B1}" type="slidenum">
              <a:rPr lang="en-US" smtClean="0"/>
              <a:t>‹#›</a:t>
            </a:fld>
            <a:endParaRPr lang="en-US"/>
          </a:p>
        </p:txBody>
      </p:sp>
    </p:spTree>
    <p:extLst>
      <p:ext uri="{BB962C8B-B14F-4D97-AF65-F5344CB8AC3E}">
        <p14:creationId xmlns:p14="http://schemas.microsoft.com/office/powerpoint/2010/main" val="2874802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F10607-4E70-4D31-8772-964395017212}"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3884B-DB09-4686-AE66-B34A4D4F43B1}" type="slidenum">
              <a:rPr lang="en-US" smtClean="0"/>
              <a:t>‹#›</a:t>
            </a:fld>
            <a:endParaRPr lang="en-US"/>
          </a:p>
        </p:txBody>
      </p:sp>
    </p:spTree>
    <p:extLst>
      <p:ext uri="{BB962C8B-B14F-4D97-AF65-F5344CB8AC3E}">
        <p14:creationId xmlns:p14="http://schemas.microsoft.com/office/powerpoint/2010/main" val="472584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F10607-4E70-4D31-8772-964395017212}"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3884B-DB09-4686-AE66-B34A4D4F43B1}" type="slidenum">
              <a:rPr lang="en-US" smtClean="0"/>
              <a:t>‹#›</a:t>
            </a:fld>
            <a:endParaRPr lang="en-US"/>
          </a:p>
        </p:txBody>
      </p:sp>
    </p:spTree>
    <p:extLst>
      <p:ext uri="{BB962C8B-B14F-4D97-AF65-F5344CB8AC3E}">
        <p14:creationId xmlns:p14="http://schemas.microsoft.com/office/powerpoint/2010/main" val="2667900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F10607-4E70-4D31-8772-964395017212}"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63884B-DB09-4686-AE66-B34A4D4F43B1}" type="slidenum">
              <a:rPr lang="en-US" smtClean="0"/>
              <a:t>‹#›</a:t>
            </a:fld>
            <a:endParaRPr lang="en-US"/>
          </a:p>
        </p:txBody>
      </p:sp>
    </p:spTree>
    <p:extLst>
      <p:ext uri="{BB962C8B-B14F-4D97-AF65-F5344CB8AC3E}">
        <p14:creationId xmlns:p14="http://schemas.microsoft.com/office/powerpoint/2010/main" val="2793084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F10607-4E70-4D31-8772-964395017212}" type="datetimeFigureOut">
              <a:rPr lang="en-US" smtClean="0"/>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63884B-DB09-4686-AE66-B34A4D4F43B1}" type="slidenum">
              <a:rPr lang="en-US" smtClean="0"/>
              <a:t>‹#›</a:t>
            </a:fld>
            <a:endParaRPr lang="en-US"/>
          </a:p>
        </p:txBody>
      </p:sp>
    </p:spTree>
    <p:extLst>
      <p:ext uri="{BB962C8B-B14F-4D97-AF65-F5344CB8AC3E}">
        <p14:creationId xmlns:p14="http://schemas.microsoft.com/office/powerpoint/2010/main" val="3613683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F10607-4E70-4D31-8772-964395017212}"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63884B-DB09-4686-AE66-B34A4D4F43B1}" type="slidenum">
              <a:rPr lang="en-US" smtClean="0"/>
              <a:t>‹#›</a:t>
            </a:fld>
            <a:endParaRPr lang="en-US"/>
          </a:p>
        </p:txBody>
      </p:sp>
    </p:spTree>
    <p:extLst>
      <p:ext uri="{BB962C8B-B14F-4D97-AF65-F5344CB8AC3E}">
        <p14:creationId xmlns:p14="http://schemas.microsoft.com/office/powerpoint/2010/main" val="1561128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10607-4E70-4D31-8772-964395017212}" type="datetimeFigureOut">
              <a:rPr lang="en-US" smtClean="0"/>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63884B-DB09-4686-AE66-B34A4D4F43B1}" type="slidenum">
              <a:rPr lang="en-US" smtClean="0"/>
              <a:t>‹#›</a:t>
            </a:fld>
            <a:endParaRPr lang="en-US"/>
          </a:p>
        </p:txBody>
      </p:sp>
    </p:spTree>
    <p:extLst>
      <p:ext uri="{BB962C8B-B14F-4D97-AF65-F5344CB8AC3E}">
        <p14:creationId xmlns:p14="http://schemas.microsoft.com/office/powerpoint/2010/main" val="2855109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F10607-4E70-4D31-8772-964395017212}"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63884B-DB09-4686-AE66-B34A4D4F43B1}" type="slidenum">
              <a:rPr lang="en-US" smtClean="0"/>
              <a:t>‹#›</a:t>
            </a:fld>
            <a:endParaRPr lang="en-US"/>
          </a:p>
        </p:txBody>
      </p:sp>
    </p:spTree>
    <p:extLst>
      <p:ext uri="{BB962C8B-B14F-4D97-AF65-F5344CB8AC3E}">
        <p14:creationId xmlns:p14="http://schemas.microsoft.com/office/powerpoint/2010/main" val="332997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F10607-4E70-4D31-8772-964395017212}"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63884B-DB09-4686-AE66-B34A4D4F43B1}" type="slidenum">
              <a:rPr lang="en-US" smtClean="0"/>
              <a:t>‹#›</a:t>
            </a:fld>
            <a:endParaRPr lang="en-US"/>
          </a:p>
        </p:txBody>
      </p:sp>
    </p:spTree>
    <p:extLst>
      <p:ext uri="{BB962C8B-B14F-4D97-AF65-F5344CB8AC3E}">
        <p14:creationId xmlns:p14="http://schemas.microsoft.com/office/powerpoint/2010/main" val="1311777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000">
              <a:schemeClr val="accent1">
                <a:lumMod val="60000"/>
                <a:lumOff val="40000"/>
              </a:schemeClr>
            </a:gs>
            <a:gs pos="0">
              <a:schemeClr val="accent1">
                <a:lumMod val="50000"/>
              </a:schemeClr>
            </a:gs>
            <a:gs pos="15000">
              <a:schemeClr val="accent1">
                <a:tint val="44500"/>
                <a:satMod val="160000"/>
              </a:schemeClr>
            </a:gs>
            <a:gs pos="28000">
              <a:srgbClr val="697B96"/>
            </a:gs>
            <a:gs pos="78000">
              <a:schemeClr val="tx2">
                <a:lumMod val="5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F10607-4E70-4D31-8772-964395017212}" type="datetimeFigureOut">
              <a:rPr lang="en-US" smtClean="0"/>
              <a:t>7/18/2016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63884B-DB09-4686-AE66-B34A4D4F43B1}" type="slidenum">
              <a:rPr lang="en-US" smtClean="0"/>
              <a:t>‹#›</a:t>
            </a:fld>
            <a:endParaRPr lang="en-US"/>
          </a:p>
        </p:txBody>
      </p:sp>
    </p:spTree>
    <p:extLst>
      <p:ext uri="{BB962C8B-B14F-4D97-AF65-F5344CB8AC3E}">
        <p14:creationId xmlns:p14="http://schemas.microsoft.com/office/powerpoint/2010/main" val="765992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2.emf"/><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gif"/></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4.jpeg"/><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7.jpeg"/><Relationship Id="rId7"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MOSAiC\IMG_0765.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2000" contrast="4000"/>
                    </a14:imgEffect>
                  </a14:imgLayer>
                </a14:imgProps>
              </a:ext>
              <a:ext uri="{28A0092B-C50C-407E-A947-70E740481C1C}">
                <a14:useLocalDpi xmlns:a14="http://schemas.microsoft.com/office/drawing/2010/main" val="0"/>
              </a:ext>
            </a:extLst>
          </a:blip>
          <a:srcRect/>
          <a:stretch>
            <a:fillRect/>
          </a:stretch>
        </p:blipFill>
        <p:spPr bwMode="auto">
          <a:xfrm>
            <a:off x="-3323" y="-2492"/>
            <a:ext cx="9147323" cy="6860492"/>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4721226" y="1065229"/>
            <a:ext cx="4270374" cy="4268771"/>
            <a:chOff x="4721226" y="1065229"/>
            <a:chExt cx="4270374" cy="4268771"/>
          </a:xfrm>
        </p:grpSpPr>
        <p:pic>
          <p:nvPicPr>
            <p:cNvPr id="4"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6563" t="7701" r="17133" b="18593"/>
            <a:stretch/>
          </p:blipFill>
          <p:spPr bwMode="auto">
            <a:xfrm>
              <a:off x="4721226" y="1065229"/>
              <a:ext cx="4224026" cy="426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303830" y="4988352"/>
              <a:ext cx="1687770" cy="338554"/>
            </a:xfrm>
            <a:prstGeom prst="rect">
              <a:avLst/>
            </a:prstGeom>
            <a:noFill/>
          </p:spPr>
          <p:txBody>
            <a:bodyPr wrap="none" rtlCol="0">
              <a:spAutoFit/>
            </a:bodyPr>
            <a:lstStyle/>
            <a:p>
              <a:r>
                <a:rPr lang="en-US" sz="1600" dirty="0" smtClean="0"/>
                <a:t>Francis et al. 2009</a:t>
              </a:r>
              <a:endParaRPr lang="en-US" sz="1600" dirty="0"/>
            </a:p>
          </p:txBody>
        </p:sp>
      </p:grpSp>
      <p:grpSp>
        <p:nvGrpSpPr>
          <p:cNvPr id="2" name="Group 1"/>
          <p:cNvGrpSpPr/>
          <p:nvPr/>
        </p:nvGrpSpPr>
        <p:grpSpPr>
          <a:xfrm>
            <a:off x="710809" y="152400"/>
            <a:ext cx="4030056" cy="3542121"/>
            <a:chOff x="710809" y="152400"/>
            <a:chExt cx="4030056" cy="3542121"/>
          </a:xfrm>
        </p:grpSpPr>
        <p:pic>
          <p:nvPicPr>
            <p:cNvPr id="3"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8607" t="2903" r="50000" b="51404"/>
            <a:stretch/>
          </p:blipFill>
          <p:spPr bwMode="auto">
            <a:xfrm>
              <a:off x="732726" y="381000"/>
              <a:ext cx="4008139" cy="3313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10809" y="152400"/>
              <a:ext cx="2108591" cy="338554"/>
            </a:xfrm>
            <a:prstGeom prst="rect">
              <a:avLst/>
            </a:prstGeom>
            <a:noFill/>
          </p:spPr>
          <p:txBody>
            <a:bodyPr wrap="none" rtlCol="0">
              <a:spAutoFit/>
            </a:bodyPr>
            <a:lstStyle/>
            <a:p>
              <a:r>
                <a:rPr lang="en-US" sz="1600" dirty="0" err="1" smtClean="0"/>
                <a:t>Dukhovskoy</a:t>
              </a:r>
              <a:r>
                <a:rPr lang="en-US" sz="1600" dirty="0" smtClean="0"/>
                <a:t> et al. 2006</a:t>
              </a:r>
              <a:endParaRPr lang="en-US" sz="1600" dirty="0"/>
            </a:p>
          </p:txBody>
        </p:sp>
      </p:grpSp>
      <p:grpSp>
        <p:nvGrpSpPr>
          <p:cNvPr id="10" name="Group 9"/>
          <p:cNvGrpSpPr/>
          <p:nvPr/>
        </p:nvGrpSpPr>
        <p:grpSpPr>
          <a:xfrm>
            <a:off x="381000" y="3810001"/>
            <a:ext cx="5144880" cy="2438400"/>
            <a:chOff x="381000" y="3810001"/>
            <a:chExt cx="5144880" cy="2438400"/>
          </a:xfrm>
        </p:grpSpPr>
        <p:pic>
          <p:nvPicPr>
            <p:cNvPr id="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3810001"/>
              <a:ext cx="5140887"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886200" y="3810001"/>
              <a:ext cx="1639680" cy="338554"/>
            </a:xfrm>
            <a:prstGeom prst="rect">
              <a:avLst/>
            </a:prstGeom>
            <a:noFill/>
          </p:spPr>
          <p:txBody>
            <a:bodyPr wrap="none" rtlCol="0">
              <a:spAutoFit/>
            </a:bodyPr>
            <a:lstStyle/>
            <a:p>
              <a:r>
                <a:rPr lang="en-US" sz="1600" dirty="0" smtClean="0"/>
                <a:t>www.iarc.uaf.edu</a:t>
              </a:r>
              <a:endParaRPr lang="en-US" sz="1600" dirty="0"/>
            </a:p>
          </p:txBody>
        </p:sp>
      </p:grpSp>
    </p:spTree>
    <p:extLst>
      <p:ext uri="{BB962C8B-B14F-4D97-AF65-F5344CB8AC3E}">
        <p14:creationId xmlns:p14="http://schemas.microsoft.com/office/powerpoint/2010/main" val="404766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ata\Experiments\ascos\ASCOS_2008\IMG_152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74968" cy="688144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08455" y="1600200"/>
            <a:ext cx="7358057" cy="2723812"/>
          </a:xfrm>
          <a:prstGeom prst="rect">
            <a:avLst/>
          </a:prstGeom>
          <a:solidFill>
            <a:schemeClr val="bg2">
              <a:lumMod val="10000"/>
              <a:alpha val="75000"/>
            </a:schemeClr>
          </a:solidFill>
          <a:effectLst>
            <a:softEdge rad="31750"/>
          </a:effectLst>
        </p:spPr>
        <p:txBody>
          <a:bodyPr wrap="square" lIns="91433" tIns="91433" rIns="91433" bIns="45717" rtlCol="0" anchor="ctr" anchorCtr="0">
            <a:spAutoFit/>
          </a:bodyPr>
          <a:lstStyle/>
          <a:p>
            <a:r>
              <a:rPr lang="en-US" sz="2400" b="1" i="1" dirty="0" smtClean="0">
                <a:solidFill>
                  <a:schemeClr val="bg1"/>
                </a:solidFill>
              </a:rPr>
              <a:t>	</a:t>
            </a:r>
            <a:r>
              <a:rPr lang="en-US" sz="2400" b="1" i="1" dirty="0">
                <a:solidFill>
                  <a:schemeClr val="bg1"/>
                </a:solidFill>
              </a:rPr>
              <a:t>Y</a:t>
            </a:r>
            <a:r>
              <a:rPr lang="en-US" sz="2400" b="1" i="1" dirty="0" smtClean="0">
                <a:solidFill>
                  <a:schemeClr val="bg1"/>
                </a:solidFill>
              </a:rPr>
              <a:t>ear-round, coordinated, </a:t>
            </a:r>
            <a:r>
              <a:rPr lang="en-US" sz="2400" b="1" i="1" dirty="0">
                <a:solidFill>
                  <a:schemeClr val="bg1"/>
                </a:solidFill>
              </a:rPr>
              <a:t>and comprehensive measurements, extending from the </a:t>
            </a:r>
            <a:r>
              <a:rPr lang="en-US" sz="2400" b="1" i="1" dirty="0" smtClean="0">
                <a:solidFill>
                  <a:schemeClr val="bg1"/>
                </a:solidFill>
              </a:rPr>
              <a:t>atmosphere </a:t>
            </a:r>
            <a:r>
              <a:rPr lang="en-US" sz="2400" b="1" i="1" dirty="0">
                <a:solidFill>
                  <a:schemeClr val="bg1"/>
                </a:solidFill>
              </a:rPr>
              <a:t>through the </a:t>
            </a:r>
            <a:r>
              <a:rPr lang="en-US" sz="2400" b="1" i="1" dirty="0" smtClean="0">
                <a:solidFill>
                  <a:schemeClr val="bg1"/>
                </a:solidFill>
              </a:rPr>
              <a:t>sea ice </a:t>
            </a:r>
            <a:r>
              <a:rPr lang="en-US" sz="2400" b="1" i="1" dirty="0">
                <a:solidFill>
                  <a:schemeClr val="bg1"/>
                </a:solidFill>
              </a:rPr>
              <a:t>and into the </a:t>
            </a:r>
            <a:r>
              <a:rPr lang="en-US" sz="2400" b="1" i="1" dirty="0" smtClean="0">
                <a:solidFill>
                  <a:schemeClr val="bg1"/>
                </a:solidFill>
              </a:rPr>
              <a:t>ocean, </a:t>
            </a:r>
            <a:r>
              <a:rPr lang="en-US" sz="2400" b="1" i="1" dirty="0">
                <a:solidFill>
                  <a:schemeClr val="bg1"/>
                </a:solidFill>
              </a:rPr>
              <a:t>are needed in the central Arctic Basin to provide a </a:t>
            </a:r>
            <a:r>
              <a:rPr lang="en-US" sz="2400" b="1" i="1" u="sng" dirty="0">
                <a:solidFill>
                  <a:schemeClr val="bg1"/>
                </a:solidFill>
              </a:rPr>
              <a:t>process-level understanding </a:t>
            </a:r>
            <a:r>
              <a:rPr lang="en-US" sz="2400" b="1" i="1" dirty="0">
                <a:solidFill>
                  <a:schemeClr val="bg1"/>
                </a:solidFill>
              </a:rPr>
              <a:t>of the </a:t>
            </a:r>
            <a:r>
              <a:rPr lang="en-US" sz="2400" b="1" i="1" dirty="0" smtClean="0">
                <a:solidFill>
                  <a:schemeClr val="bg1"/>
                </a:solidFill>
              </a:rPr>
              <a:t>changing central </a:t>
            </a:r>
            <a:r>
              <a:rPr lang="en-US" sz="2400" b="1" i="1" dirty="0">
                <a:solidFill>
                  <a:schemeClr val="bg1"/>
                </a:solidFill>
              </a:rPr>
              <a:t>Arctic </a:t>
            </a:r>
            <a:r>
              <a:rPr lang="en-US" sz="2400" b="1" i="1" u="sng" dirty="0" smtClean="0">
                <a:solidFill>
                  <a:schemeClr val="bg1"/>
                </a:solidFill>
              </a:rPr>
              <a:t>coupled</a:t>
            </a:r>
            <a:r>
              <a:rPr lang="en-US" sz="2400" b="1" i="1" dirty="0" smtClean="0">
                <a:solidFill>
                  <a:schemeClr val="bg1"/>
                </a:solidFill>
              </a:rPr>
              <a:t> climate </a:t>
            </a:r>
            <a:r>
              <a:rPr lang="en-US" sz="2400" b="1" i="1" dirty="0">
                <a:solidFill>
                  <a:schemeClr val="bg1"/>
                </a:solidFill>
              </a:rPr>
              <a:t>system that will contribute towards improved modeling of Arctic climate and weather, and prediction of Arctic </a:t>
            </a:r>
            <a:r>
              <a:rPr lang="en-US" sz="2400" b="1" i="1" dirty="0" smtClean="0">
                <a:solidFill>
                  <a:schemeClr val="bg1"/>
                </a:solidFill>
              </a:rPr>
              <a:t>sea-ice.</a:t>
            </a:r>
            <a:endParaRPr lang="en-US" sz="2400" b="1" i="1" dirty="0">
              <a:solidFill>
                <a:schemeClr val="bg1"/>
              </a:solidFill>
            </a:endParaRPr>
          </a:p>
        </p:txBody>
      </p:sp>
      <p:sp>
        <p:nvSpPr>
          <p:cNvPr id="5" name="TextBox 4"/>
          <p:cNvSpPr txBox="1"/>
          <p:nvPr/>
        </p:nvSpPr>
        <p:spPr>
          <a:xfrm>
            <a:off x="685800" y="381000"/>
            <a:ext cx="7850263" cy="769441"/>
          </a:xfrm>
          <a:prstGeom prst="rect">
            <a:avLst/>
          </a:prstGeom>
          <a:noFill/>
          <a:effectLst>
            <a:softEdge rad="127000"/>
          </a:effectLst>
        </p:spPr>
        <p:txBody>
          <a:bodyPr wrap="square">
            <a:spAutoFit/>
          </a:bodyPr>
          <a:lstStyle/>
          <a:p>
            <a:pPr algn="ctr">
              <a:defRPr/>
            </a:pPr>
            <a:r>
              <a:rPr lang="en-US" sz="4400" b="1" dirty="0" err="1" smtClean="0">
                <a:solidFill>
                  <a:srgbClr val="C0504D">
                    <a:lumMod val="50000"/>
                  </a:srgbClr>
                </a:solidFill>
                <a:latin typeface="Georgia" pitchFamily="18" charset="0"/>
              </a:rPr>
              <a:t>MOSAiC</a:t>
            </a:r>
            <a:r>
              <a:rPr lang="en-US" sz="4400" b="1" dirty="0" smtClean="0">
                <a:solidFill>
                  <a:srgbClr val="C0504D">
                    <a:lumMod val="50000"/>
                  </a:srgbClr>
                </a:solidFill>
                <a:latin typeface="Georgia" pitchFamily="18" charset="0"/>
              </a:rPr>
              <a:t> Concept</a:t>
            </a:r>
            <a:endParaRPr lang="en-US" sz="1050" b="1" i="1" dirty="0" smtClean="0">
              <a:solidFill>
                <a:srgbClr val="C0504D">
                  <a:lumMod val="50000"/>
                </a:srgbClr>
              </a:solidFill>
              <a:latin typeface="Georgia" pitchFamily="18" charset="0"/>
            </a:endParaRPr>
          </a:p>
        </p:txBody>
      </p:sp>
    </p:spTree>
    <p:extLst>
      <p:ext uri="{BB962C8B-B14F-4D97-AF65-F5344CB8AC3E}">
        <p14:creationId xmlns:p14="http://schemas.microsoft.com/office/powerpoint/2010/main" val="9039460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80999" y="5784053"/>
            <a:ext cx="3848931" cy="692947"/>
          </a:xfrm>
          <a:prstGeom prst="rect">
            <a:avLst/>
          </a:prstGeom>
          <a:solidFill>
            <a:schemeClr val="bg2">
              <a:lumMod val="10000"/>
            </a:schemeClr>
          </a:solidFill>
          <a:effectLst>
            <a:softEdge rad="31750"/>
          </a:effectLst>
        </p:spPr>
        <p:txBody>
          <a:bodyPr wrap="square" rtlCol="0">
            <a:spAutoFit/>
          </a:bodyPr>
          <a:lstStyle/>
          <a:p>
            <a:pPr algn="ctr">
              <a:lnSpc>
                <a:spcPts val="1800"/>
              </a:lnSpc>
              <a:spcBef>
                <a:spcPts val="900"/>
              </a:spcBef>
            </a:pPr>
            <a:r>
              <a:rPr lang="en-US" sz="2400" b="1" dirty="0" smtClean="0">
                <a:solidFill>
                  <a:schemeClr val="bg1"/>
                </a:solidFill>
              </a:rPr>
              <a:t>2019-2020,  annual cycle </a:t>
            </a:r>
          </a:p>
          <a:p>
            <a:pPr algn="ctr">
              <a:lnSpc>
                <a:spcPts val="1800"/>
              </a:lnSpc>
              <a:spcBef>
                <a:spcPts val="900"/>
              </a:spcBef>
            </a:pPr>
            <a:r>
              <a:rPr lang="en-US" sz="2400" b="1" dirty="0" smtClean="0">
                <a:solidFill>
                  <a:schemeClr val="bg1"/>
                </a:solidFill>
              </a:rPr>
              <a:t>Central Arctic Basin ice pack</a:t>
            </a:r>
          </a:p>
        </p:txBody>
      </p:sp>
      <p:sp>
        <p:nvSpPr>
          <p:cNvPr id="13" name="TextBox 12"/>
          <p:cNvSpPr txBox="1"/>
          <p:nvPr/>
        </p:nvSpPr>
        <p:spPr>
          <a:xfrm>
            <a:off x="4724400" y="1600200"/>
            <a:ext cx="4165085" cy="4154984"/>
          </a:xfrm>
          <a:prstGeom prst="rect">
            <a:avLst/>
          </a:prstGeom>
          <a:solidFill>
            <a:schemeClr val="bg2">
              <a:lumMod val="10000"/>
            </a:schemeClr>
          </a:solidFill>
        </p:spPr>
        <p:txBody>
          <a:bodyPr wrap="square" rtlCol="0">
            <a:spAutoFit/>
          </a:bodyPr>
          <a:lstStyle/>
          <a:p>
            <a:r>
              <a:rPr lang="en-US" sz="2200" b="1" dirty="0">
                <a:solidFill>
                  <a:schemeClr val="bg1"/>
                </a:solidFill>
              </a:rPr>
              <a:t>D</a:t>
            </a:r>
            <a:r>
              <a:rPr lang="en-US" sz="2200" b="1" dirty="0" smtClean="0">
                <a:solidFill>
                  <a:schemeClr val="bg1"/>
                </a:solidFill>
              </a:rPr>
              <a:t>rifting, interdisciplinary process study in central Arctic sea ice:</a:t>
            </a:r>
          </a:p>
          <a:p>
            <a:endParaRPr lang="en-US" sz="2200" b="1" dirty="0" smtClean="0">
              <a:solidFill>
                <a:schemeClr val="bg1"/>
              </a:solidFill>
            </a:endParaRPr>
          </a:p>
          <a:p>
            <a:pPr marL="457200" indent="-457200">
              <a:buAutoNum type="arabicParenR"/>
            </a:pPr>
            <a:r>
              <a:rPr lang="en-US" sz="2200" b="1" dirty="0" smtClean="0">
                <a:solidFill>
                  <a:schemeClr val="bg1"/>
                </a:solidFill>
              </a:rPr>
              <a:t>Central observatory:      intensive </a:t>
            </a:r>
            <a:r>
              <a:rPr lang="en-US" sz="2200" b="1" dirty="0" err="1" smtClean="0">
                <a:solidFill>
                  <a:schemeClr val="bg1"/>
                </a:solidFill>
              </a:rPr>
              <a:t>atmos</a:t>
            </a:r>
            <a:r>
              <a:rPr lang="en-US" sz="2200" b="1" dirty="0" smtClean="0">
                <a:solidFill>
                  <a:schemeClr val="bg1"/>
                </a:solidFill>
              </a:rPr>
              <a:t>-ice-ocean-ecosystem observations</a:t>
            </a:r>
          </a:p>
          <a:p>
            <a:pPr marL="457200" indent="-457200">
              <a:buAutoNum type="arabicParenR"/>
            </a:pPr>
            <a:r>
              <a:rPr lang="en-US" sz="2200" b="1" dirty="0" smtClean="0">
                <a:solidFill>
                  <a:schemeClr val="bg1"/>
                </a:solidFill>
              </a:rPr>
              <a:t>Distributed Network: Heterogeneity on model   grid-box scale</a:t>
            </a:r>
          </a:p>
          <a:p>
            <a:pPr marL="457200" indent="-457200">
              <a:buAutoNum type="arabicParenR"/>
            </a:pPr>
            <a:r>
              <a:rPr lang="en-US" sz="2200" b="1" dirty="0" smtClean="0">
                <a:solidFill>
                  <a:schemeClr val="bg1"/>
                </a:solidFill>
              </a:rPr>
              <a:t>Coordinated, multi-scale analysis &amp; modeling activities,  Links with YOPP</a:t>
            </a:r>
            <a:r>
              <a:rPr lang="en-US" sz="2200" b="1" i="1" dirty="0" smtClean="0">
                <a:solidFill>
                  <a:schemeClr val="bg1"/>
                </a:solidFill>
              </a:rPr>
              <a:t> </a:t>
            </a:r>
          </a:p>
        </p:txBody>
      </p:sp>
      <p:sp>
        <p:nvSpPr>
          <p:cNvPr id="16" name="TextBox 15"/>
          <p:cNvSpPr txBox="1"/>
          <p:nvPr/>
        </p:nvSpPr>
        <p:spPr>
          <a:xfrm>
            <a:off x="685800" y="381000"/>
            <a:ext cx="7850263" cy="769441"/>
          </a:xfrm>
          <a:prstGeom prst="rect">
            <a:avLst/>
          </a:prstGeom>
          <a:noFill/>
          <a:effectLst>
            <a:softEdge rad="127000"/>
          </a:effectLst>
        </p:spPr>
        <p:txBody>
          <a:bodyPr wrap="square">
            <a:spAutoFit/>
          </a:bodyPr>
          <a:lstStyle/>
          <a:p>
            <a:pPr algn="ctr">
              <a:defRPr/>
            </a:pPr>
            <a:r>
              <a:rPr lang="en-US" sz="4400" b="1" dirty="0" err="1" smtClean="0">
                <a:solidFill>
                  <a:srgbClr val="C0504D">
                    <a:lumMod val="50000"/>
                  </a:srgbClr>
                </a:solidFill>
                <a:latin typeface="Georgia" pitchFamily="18" charset="0"/>
              </a:rPr>
              <a:t>MOSAiC</a:t>
            </a:r>
            <a:r>
              <a:rPr lang="en-US" sz="4400" b="1" dirty="0" smtClean="0">
                <a:solidFill>
                  <a:srgbClr val="C0504D">
                    <a:lumMod val="50000"/>
                  </a:srgbClr>
                </a:solidFill>
                <a:latin typeface="Georgia" pitchFamily="18" charset="0"/>
              </a:rPr>
              <a:t> Plan</a:t>
            </a:r>
            <a:endParaRPr lang="en-US" sz="1050" b="1" i="1" dirty="0" smtClean="0">
              <a:solidFill>
                <a:srgbClr val="C0504D">
                  <a:lumMod val="50000"/>
                </a:srgbClr>
              </a:solidFill>
              <a:latin typeface="Georgia" pitchFamily="18" charset="0"/>
            </a:endParaRPr>
          </a:p>
        </p:txBody>
      </p:sp>
      <p:pic>
        <p:nvPicPr>
          <p:cNvPr id="14" name="Bild 3" descr="brain:Users:mnicolau:data:projects:MOSAiC:Implementation:DriftCalcThomas:CruiseTrack-01.png"/>
          <p:cNvPicPr/>
          <p:nvPr/>
        </p:nvPicPr>
        <p:blipFill rotWithShape="1">
          <a:blip r:embed="rId3" cstate="email">
            <a:extLst>
              <a:ext uri="{28A0092B-C50C-407E-A947-70E740481C1C}">
                <a14:useLocalDpi xmlns:a14="http://schemas.microsoft.com/office/drawing/2010/main"/>
              </a:ext>
            </a:extLst>
          </a:blip>
          <a:srcRect l="14266" t="5713" r="12013" b="4286"/>
          <a:stretch/>
        </p:blipFill>
        <p:spPr bwMode="auto">
          <a:xfrm>
            <a:off x="304800" y="1219200"/>
            <a:ext cx="4038600" cy="4495800"/>
          </a:xfrm>
          <a:prstGeom prst="rect">
            <a:avLst/>
          </a:prstGeom>
          <a:noFill/>
          <a:ln>
            <a:noFill/>
          </a:ln>
        </p:spPr>
      </p:pic>
      <p:pic>
        <p:nvPicPr>
          <p:cNvPr id="1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397" r="6645" b="38756"/>
          <a:stretch/>
        </p:blipFill>
        <p:spPr bwMode="auto">
          <a:xfrm>
            <a:off x="1289620" y="1150441"/>
            <a:ext cx="2168288" cy="1158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43737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mshupe\Pictures\2008-08&amp;09_ASCOS\ice_and_clou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20091"/>
            <a:ext cx="3834277" cy="51149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txBox="1">
            <a:spLocks/>
          </p:cNvSpPr>
          <p:nvPr/>
        </p:nvSpPr>
        <p:spPr>
          <a:xfrm>
            <a:off x="0" y="855663"/>
            <a:ext cx="9144000" cy="5360987"/>
          </a:xfrm>
          <a:prstGeom prst="rect">
            <a:avLst/>
          </a:prstGeom>
        </p:spPr>
        <p:txBody>
          <a:bodyPr/>
          <a:lstStyle/>
          <a:p>
            <a:pPr>
              <a:spcAft>
                <a:spcPts val="1200"/>
              </a:spcAft>
              <a:defRPr/>
            </a:pPr>
            <a:endParaRPr lang="sv-SE" sz="2400" kern="0" dirty="0">
              <a:solidFill>
                <a:srgbClr val="002F5F"/>
              </a:solidFill>
              <a:latin typeface="+mn-lt"/>
            </a:endParaRPr>
          </a:p>
        </p:txBody>
      </p:sp>
      <p:sp>
        <p:nvSpPr>
          <p:cNvPr id="5" name="TextBox 4"/>
          <p:cNvSpPr txBox="1"/>
          <p:nvPr/>
        </p:nvSpPr>
        <p:spPr>
          <a:xfrm>
            <a:off x="1171433" y="1431715"/>
            <a:ext cx="7772400" cy="1384995"/>
          </a:xfrm>
          <a:prstGeom prst="rect">
            <a:avLst/>
          </a:prstGeom>
          <a:noFill/>
        </p:spPr>
        <p:txBody>
          <a:bodyPr wrap="square" rtlCol="0">
            <a:spAutoFit/>
          </a:bodyPr>
          <a:lstStyle/>
          <a:p>
            <a:pPr algn="ctr"/>
            <a:r>
              <a:rPr lang="en-US" sz="2800" b="1" dirty="0" smtClean="0">
                <a:solidFill>
                  <a:schemeClr val="bg1"/>
                </a:solidFill>
              </a:rPr>
              <a:t>Leading Science Question:</a:t>
            </a:r>
          </a:p>
          <a:p>
            <a:pPr algn="ctr"/>
            <a:r>
              <a:rPr lang="en-US" sz="2800" b="1" dirty="0" smtClean="0">
                <a:solidFill>
                  <a:schemeClr val="bg1"/>
                </a:solidFill>
              </a:rPr>
              <a:t>“</a:t>
            </a:r>
            <a:r>
              <a:rPr lang="en-US" sz="2800" b="1" dirty="0">
                <a:solidFill>
                  <a:schemeClr val="bg1"/>
                </a:solidFill>
              </a:rPr>
              <a:t>What are the causes and consequences of an evolving and diminished </a:t>
            </a:r>
            <a:r>
              <a:rPr lang="en-US" sz="2800" b="1" dirty="0" smtClean="0">
                <a:solidFill>
                  <a:schemeClr val="bg1"/>
                </a:solidFill>
              </a:rPr>
              <a:t>Arctic sea </a:t>
            </a:r>
            <a:r>
              <a:rPr lang="en-US" sz="2800" b="1" dirty="0">
                <a:solidFill>
                  <a:schemeClr val="bg1"/>
                </a:solidFill>
              </a:rPr>
              <a:t>ice cover?”</a:t>
            </a:r>
          </a:p>
        </p:txBody>
      </p:sp>
      <p:sp>
        <p:nvSpPr>
          <p:cNvPr id="8" name="TextBox 7"/>
          <p:cNvSpPr txBox="1"/>
          <p:nvPr/>
        </p:nvSpPr>
        <p:spPr>
          <a:xfrm>
            <a:off x="609600" y="381000"/>
            <a:ext cx="8001000" cy="769441"/>
          </a:xfrm>
          <a:prstGeom prst="rect">
            <a:avLst/>
          </a:prstGeom>
          <a:noFill/>
          <a:effectLst>
            <a:softEdge rad="127000"/>
          </a:effectLst>
        </p:spPr>
        <p:txBody>
          <a:bodyPr wrap="square">
            <a:spAutoFit/>
          </a:bodyPr>
          <a:lstStyle/>
          <a:p>
            <a:pPr algn="ctr">
              <a:defRPr/>
            </a:pPr>
            <a:r>
              <a:rPr lang="en-US" sz="4400" b="1" dirty="0" err="1" smtClean="0">
                <a:solidFill>
                  <a:srgbClr val="C0504D">
                    <a:lumMod val="50000"/>
                  </a:srgbClr>
                </a:solidFill>
                <a:latin typeface="Georgia" pitchFamily="18" charset="0"/>
              </a:rPr>
              <a:t>MOSAiC</a:t>
            </a:r>
            <a:r>
              <a:rPr lang="en-US" sz="4400" b="1" dirty="0" smtClean="0">
                <a:solidFill>
                  <a:srgbClr val="C0504D">
                    <a:lumMod val="50000"/>
                  </a:srgbClr>
                </a:solidFill>
                <a:latin typeface="Georgia" pitchFamily="18" charset="0"/>
              </a:rPr>
              <a:t> Science Driver</a:t>
            </a:r>
            <a:r>
              <a:rPr lang="en-US" sz="4400" b="1" dirty="0">
                <a:solidFill>
                  <a:srgbClr val="C0504D">
                    <a:lumMod val="50000"/>
                  </a:srgbClr>
                </a:solidFill>
                <a:latin typeface="Georgia" pitchFamily="18" charset="0"/>
              </a:rPr>
              <a:t>s</a:t>
            </a:r>
            <a:endParaRPr lang="en-US" sz="1050" b="1" i="1" dirty="0" smtClean="0">
              <a:solidFill>
                <a:srgbClr val="C0504D">
                  <a:lumMod val="50000"/>
                </a:srgbClr>
              </a:solidFill>
              <a:latin typeface="Georgia" pitchFamily="18" charset="0"/>
            </a:endParaRPr>
          </a:p>
        </p:txBody>
      </p:sp>
      <p:sp>
        <p:nvSpPr>
          <p:cNvPr id="9" name="TextBox 8"/>
          <p:cNvSpPr txBox="1"/>
          <p:nvPr/>
        </p:nvSpPr>
        <p:spPr>
          <a:xfrm>
            <a:off x="1143000" y="4953000"/>
            <a:ext cx="7772400" cy="1384995"/>
          </a:xfrm>
          <a:prstGeom prst="rect">
            <a:avLst/>
          </a:prstGeom>
          <a:noFill/>
        </p:spPr>
        <p:txBody>
          <a:bodyPr wrap="square" rtlCol="0">
            <a:spAutoFit/>
          </a:bodyPr>
          <a:lstStyle/>
          <a:p>
            <a:pPr algn="ctr"/>
            <a:r>
              <a:rPr lang="en-US" sz="2800" b="1" u="sng" dirty="0" smtClean="0">
                <a:solidFill>
                  <a:schemeClr val="bg1"/>
                </a:solidFill>
              </a:rPr>
              <a:t>Sea-ice Lifecycle </a:t>
            </a:r>
            <a:r>
              <a:rPr lang="en-US" sz="2800" b="1" dirty="0" smtClean="0">
                <a:solidFill>
                  <a:schemeClr val="bg1"/>
                </a:solidFill>
              </a:rPr>
              <a:t>as a Theme. </a:t>
            </a:r>
          </a:p>
          <a:p>
            <a:pPr algn="ctr"/>
            <a:r>
              <a:rPr lang="en-US" sz="2800" b="1" dirty="0" smtClean="0">
                <a:solidFill>
                  <a:schemeClr val="bg1"/>
                </a:solidFill>
              </a:rPr>
              <a:t>Use a sea-ice “</a:t>
            </a:r>
            <a:r>
              <a:rPr lang="en-US" sz="2800" b="1" dirty="0" err="1" smtClean="0">
                <a:solidFill>
                  <a:schemeClr val="bg1"/>
                </a:solidFill>
              </a:rPr>
              <a:t>Lagrangian</a:t>
            </a:r>
            <a:r>
              <a:rPr lang="en-US" sz="2800" b="1" dirty="0" smtClean="0">
                <a:solidFill>
                  <a:schemeClr val="bg1"/>
                </a:solidFill>
              </a:rPr>
              <a:t>” perspective, where ice processes integrate </a:t>
            </a:r>
            <a:r>
              <a:rPr lang="en-US" sz="2800" b="1" dirty="0" err="1" smtClean="0">
                <a:solidFill>
                  <a:schemeClr val="bg1"/>
                </a:solidFill>
              </a:rPr>
              <a:t>forcings</a:t>
            </a:r>
            <a:r>
              <a:rPr lang="en-US" sz="2800" b="1" dirty="0" smtClean="0">
                <a:solidFill>
                  <a:schemeClr val="bg1"/>
                </a:solidFill>
              </a:rPr>
              <a:t> from </a:t>
            </a:r>
            <a:r>
              <a:rPr lang="en-US" sz="2800" b="1" dirty="0" err="1" smtClean="0">
                <a:solidFill>
                  <a:schemeClr val="bg1"/>
                </a:solidFill>
              </a:rPr>
              <a:t>atmos</a:t>
            </a:r>
            <a:r>
              <a:rPr lang="en-US" sz="2800" b="1" dirty="0" smtClean="0">
                <a:solidFill>
                  <a:schemeClr val="bg1"/>
                </a:solidFill>
              </a:rPr>
              <a:t> and ocean</a:t>
            </a:r>
            <a:endParaRPr lang="en-US" sz="2800" b="1" dirty="0">
              <a:solidFill>
                <a:schemeClr val="bg1"/>
              </a:solidFill>
            </a:endParaRPr>
          </a:p>
        </p:txBody>
      </p:sp>
    </p:spTree>
    <p:extLst>
      <p:ext uri="{BB962C8B-B14F-4D97-AF65-F5344CB8AC3E}">
        <p14:creationId xmlns:p14="http://schemas.microsoft.com/office/powerpoint/2010/main" val="3596330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 y="1219200"/>
            <a:ext cx="5715000" cy="5181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762000" y="4520552"/>
            <a:ext cx="5144834" cy="62619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6054436" y="2057400"/>
            <a:ext cx="2937164" cy="3046988"/>
          </a:xfrm>
          <a:prstGeom prst="rect">
            <a:avLst/>
          </a:prstGeom>
          <a:noFill/>
        </p:spPr>
        <p:txBody>
          <a:bodyPr wrap="square" rtlCol="0">
            <a:spAutoFit/>
          </a:bodyPr>
          <a:lstStyle/>
          <a:p>
            <a:pPr marL="285750" indent="-285750">
              <a:buFont typeface="Arial" charset="0"/>
              <a:buChar char="•"/>
            </a:pPr>
            <a:r>
              <a:rPr lang="en-US" sz="2400" b="1" dirty="0" smtClean="0">
                <a:solidFill>
                  <a:schemeClr val="bg1"/>
                </a:solidFill>
              </a:rPr>
              <a:t>Energy Budgets</a:t>
            </a:r>
          </a:p>
          <a:p>
            <a:pPr marL="285750" indent="-285750">
              <a:buFont typeface="Arial" charset="0"/>
              <a:buChar char="•"/>
            </a:pPr>
            <a:r>
              <a:rPr lang="en-US" sz="2400" b="1" dirty="0" smtClean="0">
                <a:solidFill>
                  <a:schemeClr val="bg1"/>
                </a:solidFill>
              </a:rPr>
              <a:t>Radiation</a:t>
            </a:r>
          </a:p>
          <a:p>
            <a:pPr marL="285750" indent="-285750">
              <a:buFont typeface="Arial" charset="0"/>
              <a:buChar char="•"/>
            </a:pPr>
            <a:r>
              <a:rPr lang="en-US" sz="2400" b="1" dirty="0" smtClean="0">
                <a:solidFill>
                  <a:schemeClr val="bg1"/>
                </a:solidFill>
              </a:rPr>
              <a:t>Upper Ocean Heat Storage</a:t>
            </a:r>
          </a:p>
          <a:p>
            <a:pPr marL="285750" indent="-285750">
              <a:buFont typeface="Arial" charset="0"/>
              <a:buChar char="•"/>
            </a:pPr>
            <a:r>
              <a:rPr lang="en-US" sz="2400" b="1" dirty="0" smtClean="0">
                <a:solidFill>
                  <a:schemeClr val="bg1"/>
                </a:solidFill>
              </a:rPr>
              <a:t>Mixing Processes</a:t>
            </a:r>
          </a:p>
          <a:p>
            <a:pPr marL="285750" indent="-285750">
              <a:buFont typeface="Arial" charset="0"/>
              <a:buChar char="•"/>
            </a:pPr>
            <a:r>
              <a:rPr lang="en-US" sz="2400" b="1" dirty="0" smtClean="0">
                <a:solidFill>
                  <a:schemeClr val="bg1"/>
                </a:solidFill>
              </a:rPr>
              <a:t>Turbulence</a:t>
            </a:r>
          </a:p>
          <a:p>
            <a:pPr marL="285750" indent="-285750">
              <a:buFont typeface="Arial" charset="0"/>
              <a:buChar char="•"/>
            </a:pPr>
            <a:r>
              <a:rPr lang="en-US" sz="2400" b="1" dirty="0" smtClean="0">
                <a:solidFill>
                  <a:schemeClr val="bg1"/>
                </a:solidFill>
              </a:rPr>
              <a:t>Stratification</a:t>
            </a:r>
          </a:p>
          <a:p>
            <a:pPr marL="285750" indent="-285750">
              <a:buFont typeface="Arial" charset="0"/>
              <a:buChar char="•"/>
            </a:pPr>
            <a:r>
              <a:rPr lang="en-US" sz="2400" b="1" dirty="0" smtClean="0">
                <a:solidFill>
                  <a:schemeClr val="bg1"/>
                </a:solidFill>
              </a:rPr>
              <a:t>Boundary Layers</a:t>
            </a:r>
          </a:p>
        </p:txBody>
      </p:sp>
      <p:sp>
        <p:nvSpPr>
          <p:cNvPr id="5" name="TextBox 4"/>
          <p:cNvSpPr txBox="1"/>
          <p:nvPr/>
        </p:nvSpPr>
        <p:spPr>
          <a:xfrm>
            <a:off x="609600" y="381000"/>
            <a:ext cx="8001000" cy="769441"/>
          </a:xfrm>
          <a:prstGeom prst="rect">
            <a:avLst/>
          </a:prstGeom>
          <a:noFill/>
          <a:effectLst>
            <a:softEdge rad="127000"/>
          </a:effectLst>
        </p:spPr>
        <p:txBody>
          <a:bodyPr wrap="square">
            <a:spAutoFit/>
          </a:bodyPr>
          <a:lstStyle/>
          <a:p>
            <a:pPr algn="ctr">
              <a:defRPr/>
            </a:pPr>
            <a:r>
              <a:rPr lang="en-US" sz="4400" b="1" dirty="0" smtClean="0">
                <a:solidFill>
                  <a:srgbClr val="C0504D">
                    <a:lumMod val="50000"/>
                  </a:srgbClr>
                </a:solidFill>
                <a:latin typeface="Georgia" pitchFamily="18" charset="0"/>
              </a:rPr>
              <a:t>Sea-Ice Energy Budgets</a:t>
            </a:r>
            <a:endParaRPr lang="en-US" sz="1050" b="1" i="1" dirty="0" smtClean="0">
              <a:solidFill>
                <a:srgbClr val="C0504D">
                  <a:lumMod val="50000"/>
                </a:srgbClr>
              </a:solidFill>
              <a:latin typeface="Georgia" pitchFamily="18" charset="0"/>
            </a:endParaRPr>
          </a:p>
        </p:txBody>
      </p:sp>
      <p:sp>
        <p:nvSpPr>
          <p:cNvPr id="7" name="Rectangle 266"/>
          <p:cNvSpPr>
            <a:spLocks noChangeArrowheads="1"/>
          </p:cNvSpPr>
          <p:nvPr/>
        </p:nvSpPr>
        <p:spPr bwMode="auto">
          <a:xfrm>
            <a:off x="741363" y="5149850"/>
            <a:ext cx="5165471" cy="641350"/>
          </a:xfrm>
          <a:prstGeom prst="rect">
            <a:avLst/>
          </a:prstGeom>
          <a:solidFill>
            <a:srgbClr val="3366FF"/>
          </a:solidFill>
          <a:ln w="9525">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de-DE"/>
          </a:p>
        </p:txBody>
      </p:sp>
      <p:sp>
        <p:nvSpPr>
          <p:cNvPr id="13" name="Rectangle 5"/>
          <p:cNvSpPr>
            <a:spLocks noChangeArrowheads="1"/>
          </p:cNvSpPr>
          <p:nvPr/>
        </p:nvSpPr>
        <p:spPr bwMode="auto">
          <a:xfrm>
            <a:off x="777082" y="2566049"/>
            <a:ext cx="5129752" cy="1929751"/>
          </a:xfrm>
          <a:prstGeom prst="rect">
            <a:avLst/>
          </a:prstGeom>
          <a:gradFill rotWithShape="1">
            <a:gsLst>
              <a:gs pos="0">
                <a:srgbClr val="A9EEFF">
                  <a:alpha val="0"/>
                </a:srgbClr>
              </a:gs>
              <a:gs pos="100000">
                <a:srgbClr val="00CCFF">
                  <a:alpha val="89000"/>
                </a:srgbClr>
              </a:gs>
            </a:gsLst>
            <a:lin ang="5400000" scaled="1"/>
          </a:gradFill>
          <a:ln>
            <a:noFill/>
          </a:ln>
          <a:extLst/>
        </p:spPr>
        <p:txBody>
          <a:bodyPr wrap="none" lIns="91427" tIns="45713" rIns="91427" bIns="45713" anchor="ctr"/>
          <a:lstStyle/>
          <a:p>
            <a:endParaRPr lang="de-DE" sz="3600" b="1">
              <a:solidFill>
                <a:schemeClr val="bg1"/>
              </a:solidFill>
            </a:endParaRPr>
          </a:p>
        </p:txBody>
      </p:sp>
      <p:sp>
        <p:nvSpPr>
          <p:cNvPr id="14" name="Rectangle 6"/>
          <p:cNvSpPr>
            <a:spLocks noChangeArrowheads="1"/>
          </p:cNvSpPr>
          <p:nvPr/>
        </p:nvSpPr>
        <p:spPr bwMode="auto">
          <a:xfrm>
            <a:off x="752477" y="1584324"/>
            <a:ext cx="5154358" cy="466407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27" tIns="45713" rIns="91427" bIns="45713" anchor="ctr"/>
          <a:lstStyle/>
          <a:p>
            <a:endParaRPr lang="de-DE" sz="3600" b="1">
              <a:solidFill>
                <a:schemeClr val="bg1"/>
              </a:solidFill>
            </a:endParaRPr>
          </a:p>
        </p:txBody>
      </p:sp>
      <p:sp>
        <p:nvSpPr>
          <p:cNvPr id="15" name="Freeform 8"/>
          <p:cNvSpPr>
            <a:spLocks/>
          </p:cNvSpPr>
          <p:nvPr/>
        </p:nvSpPr>
        <p:spPr bwMode="auto">
          <a:xfrm>
            <a:off x="804863" y="2974975"/>
            <a:ext cx="1785937" cy="454025"/>
          </a:xfrm>
          <a:custGeom>
            <a:avLst/>
            <a:gdLst>
              <a:gd name="T0" fmla="*/ 2147483647 w 938"/>
              <a:gd name="T1" fmla="*/ 2147483647 h 503"/>
              <a:gd name="T2" fmla="*/ 2147483647 w 938"/>
              <a:gd name="T3" fmla="*/ 2147483647 h 503"/>
              <a:gd name="T4" fmla="*/ 2147483647 w 938"/>
              <a:gd name="T5" fmla="*/ 2147483647 h 503"/>
              <a:gd name="T6" fmla="*/ 2147483647 w 938"/>
              <a:gd name="T7" fmla="*/ 2147483647 h 503"/>
              <a:gd name="T8" fmla="*/ 2147483647 w 938"/>
              <a:gd name="T9" fmla="*/ 2147483647 h 503"/>
              <a:gd name="T10" fmla="*/ 2147483647 w 938"/>
              <a:gd name="T11" fmla="*/ 2147483647 h 503"/>
              <a:gd name="T12" fmla="*/ 2147483647 w 938"/>
              <a:gd name="T13" fmla="*/ 2147483647 h 503"/>
              <a:gd name="T14" fmla="*/ 2147483647 w 938"/>
              <a:gd name="T15" fmla="*/ 2147483647 h 503"/>
              <a:gd name="T16" fmla="*/ 2147483647 w 938"/>
              <a:gd name="T17" fmla="*/ 2147483647 h 503"/>
              <a:gd name="T18" fmla="*/ 2147483647 w 938"/>
              <a:gd name="T19" fmla="*/ 2147483647 h 503"/>
              <a:gd name="T20" fmla="*/ 2147483647 w 938"/>
              <a:gd name="T21" fmla="*/ 2147483647 h 503"/>
              <a:gd name="T22" fmla="*/ 2147483647 w 938"/>
              <a:gd name="T23" fmla="*/ 2147483647 h 503"/>
              <a:gd name="T24" fmla="*/ 2147483647 w 938"/>
              <a:gd name="T25" fmla="*/ 2147483647 h 503"/>
              <a:gd name="T26" fmla="*/ 2147483647 w 938"/>
              <a:gd name="T27" fmla="*/ 2147483647 h 503"/>
              <a:gd name="T28" fmla="*/ 2147483647 w 938"/>
              <a:gd name="T29" fmla="*/ 2147483647 h 503"/>
              <a:gd name="T30" fmla="*/ 2147483647 w 938"/>
              <a:gd name="T31" fmla="*/ 2147483647 h 503"/>
              <a:gd name="T32" fmla="*/ 2147483647 w 938"/>
              <a:gd name="T33" fmla="*/ 2147483647 h 503"/>
              <a:gd name="T34" fmla="*/ 2147483647 w 938"/>
              <a:gd name="T35" fmla="*/ 2147483647 h 503"/>
              <a:gd name="T36" fmla="*/ 2147483647 w 938"/>
              <a:gd name="T37" fmla="*/ 2147483647 h 503"/>
              <a:gd name="T38" fmla="*/ 2147483647 w 938"/>
              <a:gd name="T39" fmla="*/ 2147483647 h 503"/>
              <a:gd name="T40" fmla="*/ 2147483647 w 938"/>
              <a:gd name="T41" fmla="*/ 2147483647 h 5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38"/>
              <a:gd name="T64" fmla="*/ 0 h 503"/>
              <a:gd name="T65" fmla="*/ 938 w 938"/>
              <a:gd name="T66" fmla="*/ 503 h 5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38" h="503">
                <a:moveTo>
                  <a:pt x="121" y="499"/>
                </a:moveTo>
                <a:cubicBezTo>
                  <a:pt x="231" y="502"/>
                  <a:pt x="573" y="500"/>
                  <a:pt x="697" y="498"/>
                </a:cubicBezTo>
                <a:cubicBezTo>
                  <a:pt x="821" y="496"/>
                  <a:pt x="828" y="496"/>
                  <a:pt x="865" y="490"/>
                </a:cubicBezTo>
                <a:cubicBezTo>
                  <a:pt x="902" y="484"/>
                  <a:pt x="907" y="478"/>
                  <a:pt x="919" y="464"/>
                </a:cubicBezTo>
                <a:cubicBezTo>
                  <a:pt x="931" y="450"/>
                  <a:pt x="938" y="433"/>
                  <a:pt x="937" y="408"/>
                </a:cubicBezTo>
                <a:cubicBezTo>
                  <a:pt x="936" y="383"/>
                  <a:pt x="932" y="342"/>
                  <a:pt x="915" y="316"/>
                </a:cubicBezTo>
                <a:cubicBezTo>
                  <a:pt x="898" y="290"/>
                  <a:pt x="867" y="259"/>
                  <a:pt x="837" y="250"/>
                </a:cubicBezTo>
                <a:cubicBezTo>
                  <a:pt x="807" y="241"/>
                  <a:pt x="759" y="256"/>
                  <a:pt x="737" y="262"/>
                </a:cubicBezTo>
                <a:cubicBezTo>
                  <a:pt x="715" y="268"/>
                  <a:pt x="710" y="284"/>
                  <a:pt x="705" y="284"/>
                </a:cubicBezTo>
                <a:cubicBezTo>
                  <a:pt x="700" y="284"/>
                  <a:pt x="712" y="292"/>
                  <a:pt x="707" y="262"/>
                </a:cubicBezTo>
                <a:cubicBezTo>
                  <a:pt x="702" y="232"/>
                  <a:pt x="707" y="148"/>
                  <a:pt x="677" y="106"/>
                </a:cubicBezTo>
                <a:cubicBezTo>
                  <a:pt x="647" y="64"/>
                  <a:pt x="576" y="16"/>
                  <a:pt x="527" y="8"/>
                </a:cubicBezTo>
                <a:cubicBezTo>
                  <a:pt x="478" y="0"/>
                  <a:pt x="419" y="25"/>
                  <a:pt x="385" y="56"/>
                </a:cubicBezTo>
                <a:cubicBezTo>
                  <a:pt x="351" y="87"/>
                  <a:pt x="334" y="164"/>
                  <a:pt x="324" y="195"/>
                </a:cubicBezTo>
                <a:cubicBezTo>
                  <a:pt x="314" y="226"/>
                  <a:pt x="333" y="239"/>
                  <a:pt x="327" y="244"/>
                </a:cubicBezTo>
                <a:cubicBezTo>
                  <a:pt x="321" y="249"/>
                  <a:pt x="309" y="233"/>
                  <a:pt x="288" y="225"/>
                </a:cubicBezTo>
                <a:cubicBezTo>
                  <a:pt x="267" y="217"/>
                  <a:pt x="241" y="193"/>
                  <a:pt x="203" y="195"/>
                </a:cubicBezTo>
                <a:cubicBezTo>
                  <a:pt x="165" y="197"/>
                  <a:pt x="90" y="211"/>
                  <a:pt x="57" y="238"/>
                </a:cubicBezTo>
                <a:cubicBezTo>
                  <a:pt x="24" y="265"/>
                  <a:pt x="6" y="319"/>
                  <a:pt x="3" y="359"/>
                </a:cubicBezTo>
                <a:cubicBezTo>
                  <a:pt x="0" y="399"/>
                  <a:pt x="19" y="457"/>
                  <a:pt x="39" y="480"/>
                </a:cubicBezTo>
                <a:cubicBezTo>
                  <a:pt x="59" y="503"/>
                  <a:pt x="104" y="495"/>
                  <a:pt x="121" y="499"/>
                </a:cubicBezTo>
                <a:close/>
              </a:path>
            </a:pathLst>
          </a:custGeom>
          <a:solidFill>
            <a:srgbClr val="FFFFFF"/>
          </a:solidFill>
          <a:ln w="12700">
            <a:solidFill>
              <a:schemeClr val="tx1"/>
            </a:solidFill>
            <a:round/>
            <a:headEnd/>
            <a:tailEnd/>
          </a:ln>
        </p:spPr>
        <p:txBody>
          <a:bodyPr lIns="91427" tIns="45713" rIns="91427" bIns="45713"/>
          <a:lstStyle/>
          <a:p>
            <a:endParaRPr lang="en-US"/>
          </a:p>
        </p:txBody>
      </p:sp>
      <p:sp>
        <p:nvSpPr>
          <p:cNvPr id="16" name="AutoShape 9"/>
          <p:cNvSpPr>
            <a:spLocks noChangeArrowheads="1"/>
          </p:cNvSpPr>
          <p:nvPr/>
        </p:nvSpPr>
        <p:spPr bwMode="auto">
          <a:xfrm rot="-9775179">
            <a:off x="2006753" y="1880035"/>
            <a:ext cx="631825" cy="787749"/>
          </a:xfrm>
          <a:prstGeom prst="upArrow">
            <a:avLst>
              <a:gd name="adj1" fmla="val 50000"/>
              <a:gd name="adj2" fmla="val 39111"/>
            </a:avLst>
          </a:prstGeom>
          <a:noFill/>
          <a:ln w="28575">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rot="10800000" wrap="none" lIns="91427" tIns="45713" rIns="91427" bIns="45713" anchor="ctr"/>
          <a:lstStyle/>
          <a:p>
            <a:endParaRPr lang="de-DE" sz="3600" b="1">
              <a:solidFill>
                <a:schemeClr val="bg1"/>
              </a:solidFill>
            </a:endParaRPr>
          </a:p>
        </p:txBody>
      </p:sp>
      <p:sp>
        <p:nvSpPr>
          <p:cNvPr id="17" name="Text Box 10"/>
          <p:cNvSpPr txBox="1">
            <a:spLocks noChangeArrowheads="1"/>
          </p:cNvSpPr>
          <p:nvPr/>
        </p:nvSpPr>
        <p:spPr bwMode="auto">
          <a:xfrm>
            <a:off x="1752600" y="1560770"/>
            <a:ext cx="2214314" cy="26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7997" tIns="10799" rIns="17997" bIns="10799">
            <a:spAutoFit/>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pPr algn="ctr"/>
            <a:r>
              <a:rPr lang="en-GB" sz="1600" b="1" dirty="0">
                <a:solidFill>
                  <a:srgbClr val="FF66FF"/>
                </a:solidFill>
                <a:latin typeface="Times New Roman" pitchFamily="18" charset="0"/>
              </a:rPr>
              <a:t>Incoming solar </a:t>
            </a:r>
            <a:r>
              <a:rPr lang="en-GB" sz="1600" b="1" dirty="0" smtClean="0">
                <a:solidFill>
                  <a:srgbClr val="FF66FF"/>
                </a:solidFill>
                <a:latin typeface="Times New Roman" pitchFamily="18" charset="0"/>
              </a:rPr>
              <a:t>radiation</a:t>
            </a:r>
            <a:endParaRPr lang="en-GB" sz="1600" b="1" dirty="0">
              <a:solidFill>
                <a:srgbClr val="FF66FF"/>
              </a:solidFill>
              <a:latin typeface="Times New Roman" pitchFamily="18" charset="0"/>
            </a:endParaRPr>
          </a:p>
        </p:txBody>
      </p:sp>
      <p:sp>
        <p:nvSpPr>
          <p:cNvPr id="18" name="Freeform 11"/>
          <p:cNvSpPr>
            <a:spLocks/>
          </p:cNvSpPr>
          <p:nvPr/>
        </p:nvSpPr>
        <p:spPr bwMode="auto">
          <a:xfrm>
            <a:off x="1447800" y="2644775"/>
            <a:ext cx="701675" cy="327025"/>
          </a:xfrm>
          <a:custGeom>
            <a:avLst/>
            <a:gdLst>
              <a:gd name="T0" fmla="*/ 2147483647 w 552"/>
              <a:gd name="T1" fmla="*/ 0 h 297"/>
              <a:gd name="T2" fmla="*/ 2147483647 w 552"/>
              <a:gd name="T3" fmla="*/ 2147483647 h 297"/>
              <a:gd name="T4" fmla="*/ 0 w 552"/>
              <a:gd name="T5" fmla="*/ 2147483647 h 297"/>
              <a:gd name="T6" fmla="*/ 0 60000 65536"/>
              <a:gd name="T7" fmla="*/ 0 60000 65536"/>
              <a:gd name="T8" fmla="*/ 0 60000 65536"/>
              <a:gd name="T9" fmla="*/ 0 w 552"/>
              <a:gd name="T10" fmla="*/ 0 h 297"/>
              <a:gd name="T11" fmla="*/ 552 w 552"/>
              <a:gd name="T12" fmla="*/ 297 h 297"/>
            </a:gdLst>
            <a:ahLst/>
            <a:cxnLst>
              <a:cxn ang="T6">
                <a:pos x="T0" y="T1"/>
              </a:cxn>
              <a:cxn ang="T7">
                <a:pos x="T2" y="T3"/>
              </a:cxn>
              <a:cxn ang="T8">
                <a:pos x="T4" y="T5"/>
              </a:cxn>
            </a:cxnLst>
            <a:rect l="T9" t="T10" r="T11" b="T12"/>
            <a:pathLst>
              <a:path w="552" h="297">
                <a:moveTo>
                  <a:pt x="552" y="0"/>
                </a:moveTo>
                <a:lnTo>
                  <a:pt x="295" y="297"/>
                </a:lnTo>
                <a:lnTo>
                  <a:pt x="0" y="22"/>
                </a:lnTo>
              </a:path>
            </a:pathLst>
          </a:custGeom>
          <a:noFill/>
          <a:ln w="57150">
            <a:solidFill>
              <a:srgbClr val="FF00FF"/>
            </a:solidFill>
            <a:round/>
            <a:headEnd/>
            <a:tailEnd type="triangle" w="med" len="lg"/>
          </a:ln>
          <a:extLst>
            <a:ext uri="{909E8E84-426E-40DD-AFC4-6F175D3DCCD1}">
              <a14:hiddenFill xmlns:a14="http://schemas.microsoft.com/office/drawing/2010/main">
                <a:solidFill>
                  <a:srgbClr val="FFFFFF"/>
                </a:solidFill>
              </a14:hiddenFill>
            </a:ext>
          </a:extLst>
        </p:spPr>
        <p:txBody>
          <a:bodyPr lIns="91427" tIns="45713" rIns="91427" bIns="45713"/>
          <a:lstStyle/>
          <a:p>
            <a:endParaRPr lang="en-US"/>
          </a:p>
        </p:txBody>
      </p:sp>
      <p:sp>
        <p:nvSpPr>
          <p:cNvPr id="19" name="Text Box 12"/>
          <p:cNvSpPr txBox="1">
            <a:spLocks noChangeArrowheads="1"/>
          </p:cNvSpPr>
          <p:nvPr/>
        </p:nvSpPr>
        <p:spPr bwMode="auto">
          <a:xfrm>
            <a:off x="914400" y="2057400"/>
            <a:ext cx="1397001" cy="58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1427" tIns="45713" rIns="91427" bIns="45713">
            <a:spAutoFit/>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r>
              <a:rPr lang="en-GB" sz="1600" b="1" dirty="0">
                <a:solidFill>
                  <a:srgbClr val="FF66FF"/>
                </a:solidFill>
                <a:latin typeface="Times New Roman" pitchFamily="18" charset="0"/>
              </a:rPr>
              <a:t>Reflected </a:t>
            </a:r>
            <a:r>
              <a:rPr lang="en-GB" sz="1600" b="1" dirty="0" smtClean="0">
                <a:solidFill>
                  <a:srgbClr val="FF66FF"/>
                </a:solidFill>
                <a:latin typeface="Times New Roman" pitchFamily="18" charset="0"/>
              </a:rPr>
              <a:t>solar</a:t>
            </a:r>
            <a:endParaRPr lang="en-US" sz="1600" b="1" dirty="0">
              <a:solidFill>
                <a:srgbClr val="FF66FF"/>
              </a:solidFill>
              <a:latin typeface="Times New Roman" pitchFamily="18" charset="0"/>
            </a:endParaRPr>
          </a:p>
        </p:txBody>
      </p:sp>
      <p:sp>
        <p:nvSpPr>
          <p:cNvPr id="21" name="AutoShape 14"/>
          <p:cNvSpPr>
            <a:spLocks noChangeArrowheads="1"/>
          </p:cNvSpPr>
          <p:nvPr/>
        </p:nvSpPr>
        <p:spPr bwMode="auto">
          <a:xfrm rot="-9775179">
            <a:off x="2115051" y="3534463"/>
            <a:ext cx="371475" cy="448351"/>
          </a:xfrm>
          <a:prstGeom prst="upArrow">
            <a:avLst>
              <a:gd name="adj1" fmla="val 50000"/>
              <a:gd name="adj2" fmla="val 54475"/>
            </a:avLst>
          </a:prstGeom>
          <a:noFill/>
          <a:ln w="28575">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rot="10800000" wrap="none" lIns="91427" tIns="45713" rIns="91427" bIns="45713" anchor="ctr"/>
          <a:lstStyle/>
          <a:p>
            <a:endParaRPr lang="de-DE" sz="3600" b="1">
              <a:solidFill>
                <a:schemeClr val="bg1"/>
              </a:solidFill>
            </a:endParaRPr>
          </a:p>
        </p:txBody>
      </p:sp>
      <p:sp>
        <p:nvSpPr>
          <p:cNvPr id="23" name="Freeform 16"/>
          <p:cNvSpPr>
            <a:spLocks/>
          </p:cNvSpPr>
          <p:nvPr/>
        </p:nvSpPr>
        <p:spPr bwMode="auto">
          <a:xfrm>
            <a:off x="1600200" y="4120444"/>
            <a:ext cx="700088" cy="328612"/>
          </a:xfrm>
          <a:custGeom>
            <a:avLst/>
            <a:gdLst>
              <a:gd name="T0" fmla="*/ 2147483647 w 552"/>
              <a:gd name="T1" fmla="*/ 0 h 297"/>
              <a:gd name="T2" fmla="*/ 2147483647 w 552"/>
              <a:gd name="T3" fmla="*/ 2147483647 h 297"/>
              <a:gd name="T4" fmla="*/ 0 w 552"/>
              <a:gd name="T5" fmla="*/ 2147483647 h 297"/>
              <a:gd name="T6" fmla="*/ 0 60000 65536"/>
              <a:gd name="T7" fmla="*/ 0 60000 65536"/>
              <a:gd name="T8" fmla="*/ 0 60000 65536"/>
              <a:gd name="T9" fmla="*/ 0 w 552"/>
              <a:gd name="T10" fmla="*/ 0 h 297"/>
              <a:gd name="T11" fmla="*/ 552 w 552"/>
              <a:gd name="T12" fmla="*/ 297 h 297"/>
            </a:gdLst>
            <a:ahLst/>
            <a:cxnLst>
              <a:cxn ang="T6">
                <a:pos x="T0" y="T1"/>
              </a:cxn>
              <a:cxn ang="T7">
                <a:pos x="T2" y="T3"/>
              </a:cxn>
              <a:cxn ang="T8">
                <a:pos x="T4" y="T5"/>
              </a:cxn>
            </a:cxnLst>
            <a:rect l="T9" t="T10" r="T11" b="T12"/>
            <a:pathLst>
              <a:path w="552" h="297">
                <a:moveTo>
                  <a:pt x="552" y="0"/>
                </a:moveTo>
                <a:lnTo>
                  <a:pt x="295" y="297"/>
                </a:lnTo>
                <a:lnTo>
                  <a:pt x="0" y="22"/>
                </a:lnTo>
              </a:path>
            </a:pathLst>
          </a:custGeom>
          <a:noFill/>
          <a:ln w="57150">
            <a:solidFill>
              <a:srgbClr val="FF00FF"/>
            </a:solidFill>
            <a:round/>
            <a:headEnd/>
            <a:tailEnd type="triangle" w="med" len="lg"/>
          </a:ln>
          <a:extLst>
            <a:ext uri="{909E8E84-426E-40DD-AFC4-6F175D3DCCD1}">
              <a14:hiddenFill xmlns:a14="http://schemas.microsoft.com/office/drawing/2010/main">
                <a:solidFill>
                  <a:srgbClr val="FFFFFF"/>
                </a:solidFill>
              </a14:hiddenFill>
            </a:ext>
          </a:extLst>
        </p:spPr>
        <p:txBody>
          <a:bodyPr lIns="91427" tIns="45713" rIns="91427" bIns="45713"/>
          <a:lstStyle/>
          <a:p>
            <a:endParaRPr lang="en-US"/>
          </a:p>
        </p:txBody>
      </p:sp>
      <p:sp>
        <p:nvSpPr>
          <p:cNvPr id="25" name="Text Box 18"/>
          <p:cNvSpPr txBox="1">
            <a:spLocks noChangeArrowheads="1"/>
          </p:cNvSpPr>
          <p:nvPr/>
        </p:nvSpPr>
        <p:spPr bwMode="auto">
          <a:xfrm>
            <a:off x="838200" y="3657600"/>
            <a:ext cx="1212850" cy="58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7" tIns="45713" rIns="91427" bIns="45713">
            <a:spAutoFit/>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r>
              <a:rPr lang="en-GB" sz="1600" b="1" dirty="0">
                <a:solidFill>
                  <a:srgbClr val="FF66FF"/>
                </a:solidFill>
                <a:latin typeface="Times New Roman" pitchFamily="18" charset="0"/>
              </a:rPr>
              <a:t>Reflected </a:t>
            </a:r>
            <a:r>
              <a:rPr lang="en-GB" sz="1600" b="1" dirty="0" smtClean="0">
                <a:solidFill>
                  <a:srgbClr val="FF66FF"/>
                </a:solidFill>
                <a:latin typeface="Times New Roman" pitchFamily="18" charset="0"/>
              </a:rPr>
              <a:t>surface</a:t>
            </a:r>
            <a:endParaRPr lang="en-US" sz="1600" b="1" dirty="0">
              <a:solidFill>
                <a:srgbClr val="FF66FF"/>
              </a:solidFill>
              <a:latin typeface="Times New Roman" pitchFamily="18" charset="0"/>
            </a:endParaRPr>
          </a:p>
        </p:txBody>
      </p:sp>
      <p:sp>
        <p:nvSpPr>
          <p:cNvPr id="26" name="Line 20"/>
          <p:cNvSpPr>
            <a:spLocks noChangeShapeType="1"/>
          </p:cNvSpPr>
          <p:nvPr/>
        </p:nvSpPr>
        <p:spPr bwMode="auto">
          <a:xfrm flipH="1">
            <a:off x="1673224" y="4512873"/>
            <a:ext cx="320077" cy="320777"/>
          </a:xfrm>
          <a:prstGeom prst="line">
            <a:avLst/>
          </a:prstGeom>
          <a:noFill/>
          <a:ln w="5715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 name="Text Box 21"/>
          <p:cNvSpPr txBox="1">
            <a:spLocks noChangeArrowheads="1"/>
          </p:cNvSpPr>
          <p:nvPr/>
        </p:nvSpPr>
        <p:spPr bwMode="auto">
          <a:xfrm>
            <a:off x="2590800" y="2438400"/>
            <a:ext cx="1312863"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7" tIns="45713" rIns="91427" bIns="45713">
            <a:spAutoFit/>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r>
              <a:rPr lang="en-GB" sz="1600" b="1" dirty="0">
                <a:solidFill>
                  <a:srgbClr val="FF66FF"/>
                </a:solidFill>
                <a:latin typeface="Times New Roman" pitchFamily="18" charset="0"/>
              </a:rPr>
              <a:t>Absorbed by atmosphere</a:t>
            </a:r>
            <a:endParaRPr lang="en-US" sz="1600" b="1" dirty="0">
              <a:solidFill>
                <a:srgbClr val="FF66FF"/>
              </a:solidFill>
              <a:latin typeface="Times New Roman" pitchFamily="18" charset="0"/>
            </a:endParaRPr>
          </a:p>
        </p:txBody>
      </p:sp>
      <p:sp>
        <p:nvSpPr>
          <p:cNvPr id="34" name="Freeform 28"/>
          <p:cNvSpPr>
            <a:spLocks/>
          </p:cNvSpPr>
          <p:nvPr/>
        </p:nvSpPr>
        <p:spPr bwMode="auto">
          <a:xfrm>
            <a:off x="3200400" y="2895600"/>
            <a:ext cx="2209800" cy="404812"/>
          </a:xfrm>
          <a:custGeom>
            <a:avLst/>
            <a:gdLst>
              <a:gd name="T0" fmla="*/ 2147483647 w 938"/>
              <a:gd name="T1" fmla="*/ 2147483647 h 503"/>
              <a:gd name="T2" fmla="*/ 2147483647 w 938"/>
              <a:gd name="T3" fmla="*/ 2147483647 h 503"/>
              <a:gd name="T4" fmla="*/ 2147483647 w 938"/>
              <a:gd name="T5" fmla="*/ 2147483647 h 503"/>
              <a:gd name="T6" fmla="*/ 2147483647 w 938"/>
              <a:gd name="T7" fmla="*/ 2147483647 h 503"/>
              <a:gd name="T8" fmla="*/ 2147483647 w 938"/>
              <a:gd name="T9" fmla="*/ 2147483647 h 503"/>
              <a:gd name="T10" fmla="*/ 2147483647 w 938"/>
              <a:gd name="T11" fmla="*/ 2147483647 h 503"/>
              <a:gd name="T12" fmla="*/ 2147483647 w 938"/>
              <a:gd name="T13" fmla="*/ 2147483647 h 503"/>
              <a:gd name="T14" fmla="*/ 2147483647 w 938"/>
              <a:gd name="T15" fmla="*/ 2147483647 h 503"/>
              <a:gd name="T16" fmla="*/ 2147483647 w 938"/>
              <a:gd name="T17" fmla="*/ 2147483647 h 503"/>
              <a:gd name="T18" fmla="*/ 2147483647 w 938"/>
              <a:gd name="T19" fmla="*/ 2147483647 h 503"/>
              <a:gd name="T20" fmla="*/ 2147483647 w 938"/>
              <a:gd name="T21" fmla="*/ 2147483647 h 503"/>
              <a:gd name="T22" fmla="*/ 2147483647 w 938"/>
              <a:gd name="T23" fmla="*/ 2147483647 h 503"/>
              <a:gd name="T24" fmla="*/ 2147483647 w 938"/>
              <a:gd name="T25" fmla="*/ 2147483647 h 503"/>
              <a:gd name="T26" fmla="*/ 2147483647 w 938"/>
              <a:gd name="T27" fmla="*/ 2147483647 h 503"/>
              <a:gd name="T28" fmla="*/ 2147483647 w 938"/>
              <a:gd name="T29" fmla="*/ 2147483647 h 503"/>
              <a:gd name="T30" fmla="*/ 2147483647 w 938"/>
              <a:gd name="T31" fmla="*/ 2147483647 h 503"/>
              <a:gd name="T32" fmla="*/ 2147483647 w 938"/>
              <a:gd name="T33" fmla="*/ 2147483647 h 503"/>
              <a:gd name="T34" fmla="*/ 2147483647 w 938"/>
              <a:gd name="T35" fmla="*/ 2147483647 h 503"/>
              <a:gd name="T36" fmla="*/ 2147483647 w 938"/>
              <a:gd name="T37" fmla="*/ 2147483647 h 503"/>
              <a:gd name="T38" fmla="*/ 2147483647 w 938"/>
              <a:gd name="T39" fmla="*/ 2147483647 h 503"/>
              <a:gd name="T40" fmla="*/ 2147483647 w 938"/>
              <a:gd name="T41" fmla="*/ 2147483647 h 5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38"/>
              <a:gd name="T64" fmla="*/ 0 h 503"/>
              <a:gd name="T65" fmla="*/ 938 w 938"/>
              <a:gd name="T66" fmla="*/ 503 h 5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38" h="503">
                <a:moveTo>
                  <a:pt x="121" y="499"/>
                </a:moveTo>
                <a:cubicBezTo>
                  <a:pt x="231" y="502"/>
                  <a:pt x="573" y="500"/>
                  <a:pt x="697" y="498"/>
                </a:cubicBezTo>
                <a:cubicBezTo>
                  <a:pt x="821" y="496"/>
                  <a:pt x="828" y="496"/>
                  <a:pt x="865" y="490"/>
                </a:cubicBezTo>
                <a:cubicBezTo>
                  <a:pt x="902" y="484"/>
                  <a:pt x="907" y="478"/>
                  <a:pt x="919" y="464"/>
                </a:cubicBezTo>
                <a:cubicBezTo>
                  <a:pt x="931" y="450"/>
                  <a:pt x="938" y="433"/>
                  <a:pt x="937" y="408"/>
                </a:cubicBezTo>
                <a:cubicBezTo>
                  <a:pt x="936" y="383"/>
                  <a:pt x="932" y="342"/>
                  <a:pt x="915" y="316"/>
                </a:cubicBezTo>
                <a:cubicBezTo>
                  <a:pt x="898" y="290"/>
                  <a:pt x="867" y="259"/>
                  <a:pt x="837" y="250"/>
                </a:cubicBezTo>
                <a:cubicBezTo>
                  <a:pt x="807" y="241"/>
                  <a:pt x="759" y="256"/>
                  <a:pt x="737" y="262"/>
                </a:cubicBezTo>
                <a:cubicBezTo>
                  <a:pt x="715" y="268"/>
                  <a:pt x="710" y="284"/>
                  <a:pt x="705" y="284"/>
                </a:cubicBezTo>
                <a:cubicBezTo>
                  <a:pt x="700" y="284"/>
                  <a:pt x="712" y="292"/>
                  <a:pt x="707" y="262"/>
                </a:cubicBezTo>
                <a:cubicBezTo>
                  <a:pt x="702" y="232"/>
                  <a:pt x="707" y="148"/>
                  <a:pt x="677" y="106"/>
                </a:cubicBezTo>
                <a:cubicBezTo>
                  <a:pt x="647" y="64"/>
                  <a:pt x="576" y="16"/>
                  <a:pt x="527" y="8"/>
                </a:cubicBezTo>
                <a:cubicBezTo>
                  <a:pt x="478" y="0"/>
                  <a:pt x="419" y="25"/>
                  <a:pt x="385" y="56"/>
                </a:cubicBezTo>
                <a:cubicBezTo>
                  <a:pt x="351" y="87"/>
                  <a:pt x="334" y="164"/>
                  <a:pt x="324" y="195"/>
                </a:cubicBezTo>
                <a:cubicBezTo>
                  <a:pt x="314" y="226"/>
                  <a:pt x="333" y="239"/>
                  <a:pt x="327" y="244"/>
                </a:cubicBezTo>
                <a:cubicBezTo>
                  <a:pt x="321" y="249"/>
                  <a:pt x="309" y="233"/>
                  <a:pt x="288" y="225"/>
                </a:cubicBezTo>
                <a:cubicBezTo>
                  <a:pt x="267" y="217"/>
                  <a:pt x="241" y="193"/>
                  <a:pt x="203" y="195"/>
                </a:cubicBezTo>
                <a:cubicBezTo>
                  <a:pt x="165" y="197"/>
                  <a:pt x="90" y="211"/>
                  <a:pt x="57" y="238"/>
                </a:cubicBezTo>
                <a:cubicBezTo>
                  <a:pt x="24" y="265"/>
                  <a:pt x="6" y="319"/>
                  <a:pt x="3" y="359"/>
                </a:cubicBezTo>
                <a:cubicBezTo>
                  <a:pt x="0" y="399"/>
                  <a:pt x="19" y="457"/>
                  <a:pt x="39" y="480"/>
                </a:cubicBezTo>
                <a:cubicBezTo>
                  <a:pt x="59" y="503"/>
                  <a:pt x="104" y="495"/>
                  <a:pt x="121" y="499"/>
                </a:cubicBezTo>
                <a:close/>
              </a:path>
            </a:pathLst>
          </a:custGeom>
          <a:solidFill>
            <a:srgbClr val="FFFFFF"/>
          </a:solidFill>
          <a:ln w="12700">
            <a:solidFill>
              <a:schemeClr val="tx1"/>
            </a:solidFill>
            <a:round/>
            <a:headEnd/>
            <a:tailEnd/>
          </a:ln>
        </p:spPr>
        <p:txBody>
          <a:bodyPr lIns="91427" tIns="45713" rIns="91427" bIns="45713"/>
          <a:lstStyle/>
          <a:p>
            <a:endParaRPr lang="en-US"/>
          </a:p>
        </p:txBody>
      </p:sp>
      <p:sp>
        <p:nvSpPr>
          <p:cNvPr id="38" name="AutoShape 37"/>
          <p:cNvSpPr>
            <a:spLocks noChangeArrowheads="1"/>
          </p:cNvSpPr>
          <p:nvPr/>
        </p:nvSpPr>
        <p:spPr bwMode="auto">
          <a:xfrm rot="10800000">
            <a:off x="4508501" y="3871578"/>
            <a:ext cx="247655" cy="548022"/>
          </a:xfrm>
          <a:prstGeom prst="upArrow">
            <a:avLst>
              <a:gd name="adj1" fmla="val 50000"/>
              <a:gd name="adj2" fmla="val 39744"/>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rot="10800000" wrap="none" lIns="91427" tIns="45713" rIns="91427" bIns="45713" anchor="ctr"/>
          <a:lstStyle/>
          <a:p>
            <a:endParaRPr lang="de-DE" sz="3600" b="1">
              <a:solidFill>
                <a:srgbClr val="C00000"/>
              </a:solidFill>
            </a:endParaRPr>
          </a:p>
        </p:txBody>
      </p:sp>
      <p:sp>
        <p:nvSpPr>
          <p:cNvPr id="39" name="AutoShape 38"/>
          <p:cNvSpPr>
            <a:spLocks noChangeArrowheads="1"/>
          </p:cNvSpPr>
          <p:nvPr/>
        </p:nvSpPr>
        <p:spPr bwMode="auto">
          <a:xfrm>
            <a:off x="4078601" y="3962400"/>
            <a:ext cx="250197" cy="511285"/>
          </a:xfrm>
          <a:prstGeom prst="upArrow">
            <a:avLst>
              <a:gd name="adj1" fmla="val 50000"/>
              <a:gd name="adj2" fmla="val 30091"/>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lIns="91427" tIns="45713" rIns="91427" bIns="45713" anchor="ctr"/>
          <a:lstStyle/>
          <a:p>
            <a:endParaRPr lang="de-DE" sz="3600" b="1">
              <a:solidFill>
                <a:schemeClr val="bg1"/>
              </a:solidFill>
            </a:endParaRPr>
          </a:p>
        </p:txBody>
      </p:sp>
      <p:sp>
        <p:nvSpPr>
          <p:cNvPr id="44" name="Line 43"/>
          <p:cNvSpPr>
            <a:spLocks noChangeShapeType="1"/>
          </p:cNvSpPr>
          <p:nvPr/>
        </p:nvSpPr>
        <p:spPr bwMode="auto">
          <a:xfrm flipH="1" flipV="1">
            <a:off x="4114800" y="2247899"/>
            <a:ext cx="44260" cy="1208161"/>
          </a:xfrm>
          <a:prstGeom prst="line">
            <a:avLst/>
          </a:prstGeom>
          <a:noFill/>
          <a:ln w="5715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 name="Text Box 50"/>
          <p:cNvSpPr txBox="1">
            <a:spLocks noChangeArrowheads="1"/>
          </p:cNvSpPr>
          <p:nvPr/>
        </p:nvSpPr>
        <p:spPr bwMode="auto">
          <a:xfrm>
            <a:off x="3505200" y="4630835"/>
            <a:ext cx="1594643" cy="398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1427" tIns="45713" rIns="91427" bIns="45713">
            <a:spAutoFit/>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pPr algn="ctr">
              <a:lnSpc>
                <a:spcPct val="70000"/>
              </a:lnSpc>
            </a:pPr>
            <a:r>
              <a:rPr lang="en-GB" sz="1400" b="1" dirty="0" smtClean="0">
                <a:solidFill>
                  <a:srgbClr val="FF0066"/>
                </a:solidFill>
                <a:latin typeface="Times New Roman" pitchFamily="18" charset="0"/>
              </a:rPr>
              <a:t>Emitted-Absorbed </a:t>
            </a:r>
            <a:r>
              <a:rPr lang="en-GB" sz="1400" b="1" dirty="0">
                <a:solidFill>
                  <a:srgbClr val="FF0066"/>
                </a:solidFill>
                <a:latin typeface="Times New Roman" pitchFamily="18" charset="0"/>
              </a:rPr>
              <a:t>by </a:t>
            </a:r>
            <a:r>
              <a:rPr lang="en-GB" sz="1400" b="1" dirty="0" smtClean="0">
                <a:solidFill>
                  <a:srgbClr val="FF0066"/>
                </a:solidFill>
                <a:latin typeface="Times New Roman" pitchFamily="18" charset="0"/>
              </a:rPr>
              <a:t>ice</a:t>
            </a:r>
            <a:endParaRPr lang="en-US" sz="1400" b="1" dirty="0">
              <a:solidFill>
                <a:srgbClr val="FF0066"/>
              </a:solidFill>
              <a:latin typeface="Times New Roman" pitchFamily="18" charset="0"/>
            </a:endParaRPr>
          </a:p>
        </p:txBody>
      </p:sp>
      <p:sp>
        <p:nvSpPr>
          <p:cNvPr id="52" name="AutoShape 51"/>
          <p:cNvSpPr>
            <a:spLocks noChangeArrowheads="1"/>
          </p:cNvSpPr>
          <p:nvPr/>
        </p:nvSpPr>
        <p:spPr bwMode="auto">
          <a:xfrm rot="19913175">
            <a:off x="1101175" y="1468352"/>
            <a:ext cx="405126" cy="499972"/>
          </a:xfrm>
          <a:prstGeom prst="upArrow">
            <a:avLst>
              <a:gd name="adj1" fmla="val 50000"/>
              <a:gd name="adj2" fmla="val 43294"/>
            </a:avLst>
          </a:prstGeom>
          <a:noFill/>
          <a:ln w="28575">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lIns="91427" tIns="45713" rIns="91427" bIns="45713" anchor="ctr"/>
          <a:lstStyle/>
          <a:p>
            <a:endParaRPr lang="de-DE" sz="3600" b="1">
              <a:solidFill>
                <a:schemeClr val="bg1"/>
              </a:solidFill>
            </a:endParaRPr>
          </a:p>
        </p:txBody>
      </p:sp>
      <p:sp>
        <p:nvSpPr>
          <p:cNvPr id="55" name="Text Box 54"/>
          <p:cNvSpPr txBox="1">
            <a:spLocks noChangeArrowheads="1"/>
          </p:cNvSpPr>
          <p:nvPr/>
        </p:nvSpPr>
        <p:spPr bwMode="auto">
          <a:xfrm>
            <a:off x="4209730" y="3352800"/>
            <a:ext cx="743270" cy="452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7997" tIns="10799" rIns="17997" bIns="10799">
            <a:spAutoFit/>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r>
              <a:rPr lang="en-GB" sz="1400" b="1" dirty="0">
                <a:solidFill>
                  <a:srgbClr val="C00000"/>
                </a:solidFill>
                <a:latin typeface="Times New Roman" pitchFamily="18" charset="0"/>
              </a:rPr>
              <a:t>back </a:t>
            </a:r>
            <a:endParaRPr lang="en-GB" sz="1400" b="1" dirty="0" smtClean="0">
              <a:solidFill>
                <a:srgbClr val="C00000"/>
              </a:solidFill>
              <a:latin typeface="Times New Roman" pitchFamily="18" charset="0"/>
            </a:endParaRPr>
          </a:p>
          <a:p>
            <a:r>
              <a:rPr lang="en-GB" sz="1400" b="1" dirty="0" smtClean="0">
                <a:solidFill>
                  <a:srgbClr val="C00000"/>
                </a:solidFill>
                <a:latin typeface="Times New Roman" pitchFamily="18" charset="0"/>
              </a:rPr>
              <a:t>radiation</a:t>
            </a:r>
            <a:endParaRPr lang="en-US" sz="1400" b="1" baseline="30000" dirty="0">
              <a:solidFill>
                <a:srgbClr val="C00000"/>
              </a:solidFill>
              <a:latin typeface="Times New Roman" pitchFamily="18" charset="0"/>
            </a:endParaRPr>
          </a:p>
        </p:txBody>
      </p:sp>
      <p:sp>
        <p:nvSpPr>
          <p:cNvPr id="56" name="Text Box 55"/>
          <p:cNvSpPr txBox="1">
            <a:spLocks noChangeArrowheads="1"/>
          </p:cNvSpPr>
          <p:nvPr/>
        </p:nvSpPr>
        <p:spPr bwMode="auto">
          <a:xfrm>
            <a:off x="4114800" y="2057400"/>
            <a:ext cx="1266825" cy="58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7" tIns="45713" rIns="91427" bIns="45713">
            <a:spAutoFit/>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r>
              <a:rPr lang="en-GB" sz="1600" b="1" dirty="0">
                <a:solidFill>
                  <a:srgbClr val="C00000"/>
                </a:solidFill>
                <a:latin typeface="Times New Roman" pitchFamily="18" charset="0"/>
              </a:rPr>
              <a:t>emitted by atmosphere</a:t>
            </a:r>
            <a:endParaRPr lang="en-US" sz="1600" b="1" dirty="0">
              <a:solidFill>
                <a:srgbClr val="C00000"/>
              </a:solidFill>
              <a:latin typeface="Times New Roman" pitchFamily="18" charset="0"/>
            </a:endParaRPr>
          </a:p>
        </p:txBody>
      </p:sp>
      <p:sp>
        <p:nvSpPr>
          <p:cNvPr id="58" name="Text Box 57"/>
          <p:cNvSpPr txBox="1">
            <a:spLocks noChangeArrowheads="1"/>
          </p:cNvSpPr>
          <p:nvPr/>
        </p:nvSpPr>
        <p:spPr bwMode="auto">
          <a:xfrm>
            <a:off x="4318795" y="1584324"/>
            <a:ext cx="1472405" cy="26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17997" tIns="10799" rIns="17997" bIns="10799">
            <a:spAutoFit/>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pPr algn="r"/>
            <a:r>
              <a:rPr lang="en-GB" sz="1600" b="1" dirty="0">
                <a:solidFill>
                  <a:srgbClr val="C00000"/>
                </a:solidFill>
                <a:latin typeface="Times New Roman" pitchFamily="18" charset="0"/>
              </a:rPr>
              <a:t>Outgoing </a:t>
            </a:r>
            <a:r>
              <a:rPr lang="en-GB" sz="1600" b="1" dirty="0" smtClean="0">
                <a:solidFill>
                  <a:srgbClr val="C00000"/>
                </a:solidFill>
                <a:latin typeface="Times New Roman" pitchFamily="18" charset="0"/>
              </a:rPr>
              <a:t>LW </a:t>
            </a:r>
            <a:endParaRPr lang="en-US" sz="1600" b="1" baseline="30000" dirty="0">
              <a:solidFill>
                <a:srgbClr val="C00000"/>
              </a:solidFill>
              <a:latin typeface="Times New Roman" pitchFamily="18" charset="0"/>
            </a:endParaRPr>
          </a:p>
        </p:txBody>
      </p:sp>
      <p:sp>
        <p:nvSpPr>
          <p:cNvPr id="59" name="Text Box 19"/>
          <p:cNvSpPr txBox="1">
            <a:spLocks noChangeArrowheads="1"/>
          </p:cNvSpPr>
          <p:nvPr/>
        </p:nvSpPr>
        <p:spPr bwMode="auto">
          <a:xfrm>
            <a:off x="872836" y="4505994"/>
            <a:ext cx="1011237" cy="52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1427" tIns="45713" rIns="91427" bIns="45713">
            <a:spAutoFit/>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r>
              <a:rPr lang="en-GB" sz="1400" b="1" dirty="0">
                <a:solidFill>
                  <a:srgbClr val="FF0066"/>
                </a:solidFill>
                <a:latin typeface="Times New Roman" pitchFamily="18" charset="0"/>
              </a:rPr>
              <a:t>Absorbed by </a:t>
            </a:r>
            <a:r>
              <a:rPr lang="en-GB" sz="1400" b="1" dirty="0" smtClean="0">
                <a:solidFill>
                  <a:srgbClr val="FF0066"/>
                </a:solidFill>
                <a:latin typeface="Times New Roman" pitchFamily="18" charset="0"/>
              </a:rPr>
              <a:t>ice</a:t>
            </a:r>
            <a:endParaRPr lang="en-US" sz="1400" b="1" dirty="0">
              <a:solidFill>
                <a:srgbClr val="FF0066"/>
              </a:solidFill>
              <a:latin typeface="Times New Roman" pitchFamily="18" charset="0"/>
            </a:endParaRPr>
          </a:p>
        </p:txBody>
      </p:sp>
      <p:sp>
        <p:nvSpPr>
          <p:cNvPr id="60" name="AutoShape 9"/>
          <p:cNvSpPr>
            <a:spLocks noChangeArrowheads="1"/>
          </p:cNvSpPr>
          <p:nvPr/>
        </p:nvSpPr>
        <p:spPr bwMode="auto">
          <a:xfrm rot="-5400000">
            <a:off x="5320506" y="2478881"/>
            <a:ext cx="434975" cy="811213"/>
          </a:xfrm>
          <a:prstGeom prst="upArrow">
            <a:avLst>
              <a:gd name="adj1" fmla="val 50000"/>
              <a:gd name="adj2" fmla="val 47177"/>
            </a:avLst>
          </a:prstGeom>
          <a:noFill/>
          <a:ln w="57150">
            <a:solidFill>
              <a:srgbClr val="33CC33"/>
            </a:solidFill>
            <a:miter lim="800000"/>
            <a:headEnd/>
            <a:tailEnd/>
          </a:ln>
          <a:extLst>
            <a:ext uri="{909E8E84-426E-40DD-AFC4-6F175D3DCCD1}">
              <a14:hiddenFill xmlns:a14="http://schemas.microsoft.com/office/drawing/2010/main">
                <a:solidFill>
                  <a:srgbClr val="FFFFFF"/>
                </a:solidFill>
              </a14:hiddenFill>
            </a:ext>
          </a:extLst>
        </p:spPr>
        <p:txBody>
          <a:bodyPr vert="eaVert" wrap="none" lIns="91427" tIns="45713" rIns="91427" bIns="45713" anchor="ctr"/>
          <a:lstStyle/>
          <a:p>
            <a:endParaRPr lang="de-DE" sz="3600" b="1">
              <a:solidFill>
                <a:schemeClr val="bg1"/>
              </a:solidFill>
            </a:endParaRPr>
          </a:p>
        </p:txBody>
      </p:sp>
      <p:sp>
        <p:nvSpPr>
          <p:cNvPr id="65" name="AutoShape 9"/>
          <p:cNvSpPr>
            <a:spLocks noChangeArrowheads="1"/>
          </p:cNvSpPr>
          <p:nvPr/>
        </p:nvSpPr>
        <p:spPr bwMode="auto">
          <a:xfrm>
            <a:off x="4114800" y="1327150"/>
            <a:ext cx="498475" cy="704850"/>
          </a:xfrm>
          <a:prstGeom prst="upArrow">
            <a:avLst>
              <a:gd name="adj1" fmla="val 50000"/>
              <a:gd name="adj2" fmla="val 34931"/>
            </a:avLst>
          </a:prstGeom>
          <a:noFill/>
          <a:ln w="5715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lIns="91427" tIns="45713" rIns="91427" bIns="45713" anchor="ctr"/>
          <a:lstStyle/>
          <a:p>
            <a:endParaRPr lang="de-DE" sz="3600" b="1">
              <a:solidFill>
                <a:schemeClr val="bg1"/>
              </a:solidFill>
            </a:endParaRPr>
          </a:p>
        </p:txBody>
      </p:sp>
      <p:sp>
        <p:nvSpPr>
          <p:cNvPr id="67" name="Line 326"/>
          <p:cNvSpPr>
            <a:spLocks noChangeShapeType="1"/>
          </p:cNvSpPr>
          <p:nvPr/>
        </p:nvSpPr>
        <p:spPr bwMode="auto">
          <a:xfrm flipH="1">
            <a:off x="3013075" y="5346700"/>
            <a:ext cx="3175" cy="122238"/>
          </a:xfrm>
          <a:prstGeom prst="line">
            <a:avLst/>
          </a:prstGeom>
          <a:noFill/>
          <a:ln w="5715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1" name="Text Box 330"/>
          <p:cNvSpPr txBox="1">
            <a:spLocks noChangeArrowheads="1"/>
          </p:cNvSpPr>
          <p:nvPr/>
        </p:nvSpPr>
        <p:spPr bwMode="auto">
          <a:xfrm>
            <a:off x="4800600" y="4876800"/>
            <a:ext cx="713631" cy="276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3" rIns="91427" bIns="45713">
            <a:spAutoFit/>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r>
              <a:rPr lang="en-US" sz="1200" b="1" i="1" dirty="0"/>
              <a:t>Sea ice</a:t>
            </a:r>
          </a:p>
        </p:txBody>
      </p:sp>
      <p:sp>
        <p:nvSpPr>
          <p:cNvPr id="84" name="Text Box 57"/>
          <p:cNvSpPr txBox="1">
            <a:spLocks noChangeArrowheads="1"/>
          </p:cNvSpPr>
          <p:nvPr/>
        </p:nvSpPr>
        <p:spPr bwMode="auto">
          <a:xfrm rot="16200000">
            <a:off x="4697109" y="3971876"/>
            <a:ext cx="1999015" cy="26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17997" tIns="10799" rIns="17997" bIns="10799">
            <a:spAutoFit/>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pPr algn="r"/>
            <a:r>
              <a:rPr lang="en-GB" sz="1600" b="1" dirty="0" smtClean="0">
                <a:solidFill>
                  <a:srgbClr val="00B050"/>
                </a:solidFill>
                <a:latin typeface="Times New Roman" pitchFamily="18" charset="0"/>
              </a:rPr>
              <a:t>Large-scale  advection</a:t>
            </a:r>
            <a:endParaRPr lang="en-US" sz="1600" b="1" baseline="30000" dirty="0">
              <a:solidFill>
                <a:srgbClr val="00B050"/>
              </a:solidFill>
              <a:latin typeface="Times New Roman" pitchFamily="18" charset="0"/>
            </a:endParaRPr>
          </a:p>
        </p:txBody>
      </p:sp>
      <p:sp>
        <p:nvSpPr>
          <p:cNvPr id="85" name="Line 20"/>
          <p:cNvSpPr>
            <a:spLocks noChangeShapeType="1"/>
          </p:cNvSpPr>
          <p:nvPr/>
        </p:nvSpPr>
        <p:spPr bwMode="auto">
          <a:xfrm>
            <a:off x="2362200" y="2648094"/>
            <a:ext cx="248041" cy="399906"/>
          </a:xfrm>
          <a:prstGeom prst="line">
            <a:avLst/>
          </a:prstGeom>
          <a:noFill/>
          <a:ln w="5715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 name="Rectangle 266"/>
          <p:cNvSpPr>
            <a:spLocks noChangeArrowheads="1"/>
          </p:cNvSpPr>
          <p:nvPr/>
        </p:nvSpPr>
        <p:spPr bwMode="auto">
          <a:xfrm>
            <a:off x="762000" y="5791200"/>
            <a:ext cx="5144834" cy="457200"/>
          </a:xfrm>
          <a:prstGeom prst="rect">
            <a:avLst/>
          </a:prstGeom>
          <a:solidFill>
            <a:srgbClr val="0066CC"/>
          </a:solidFill>
          <a:ln w="9525">
            <a:solidFill>
              <a:srgbClr val="3366FF"/>
            </a:solidFill>
            <a:miter lim="800000"/>
            <a:headEnd/>
            <a:tailEnd/>
          </a:ln>
          <a:effectLst/>
          <a:extLst/>
        </p:spPr>
        <p:txBody>
          <a:bodyPr wrap="square" anchor="ctr">
            <a:spAutoFit/>
          </a:bodyPr>
          <a:lstStyle/>
          <a:p>
            <a:endParaRPr lang="de-DE"/>
          </a:p>
        </p:txBody>
      </p:sp>
      <p:sp>
        <p:nvSpPr>
          <p:cNvPr id="87" name="AutoShape 37"/>
          <p:cNvSpPr>
            <a:spLocks noChangeArrowheads="1"/>
          </p:cNvSpPr>
          <p:nvPr/>
        </p:nvSpPr>
        <p:spPr bwMode="auto">
          <a:xfrm>
            <a:off x="4343400" y="2590800"/>
            <a:ext cx="296865" cy="524745"/>
          </a:xfrm>
          <a:prstGeom prst="upArrow">
            <a:avLst>
              <a:gd name="adj1" fmla="val 50000"/>
              <a:gd name="adj2" fmla="val 39744"/>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rot="10800000" wrap="none" lIns="91427" tIns="45713" rIns="91427" bIns="45713" anchor="ctr"/>
          <a:lstStyle/>
          <a:p>
            <a:endParaRPr lang="de-DE" sz="3600" b="1">
              <a:solidFill>
                <a:srgbClr val="C00000"/>
              </a:solidFill>
            </a:endParaRPr>
          </a:p>
        </p:txBody>
      </p:sp>
      <p:sp>
        <p:nvSpPr>
          <p:cNvPr id="89" name="Rectangle 266"/>
          <p:cNvSpPr>
            <a:spLocks noChangeArrowheads="1"/>
          </p:cNvSpPr>
          <p:nvPr/>
        </p:nvSpPr>
        <p:spPr bwMode="auto">
          <a:xfrm>
            <a:off x="2438401" y="4495800"/>
            <a:ext cx="697299" cy="640080"/>
          </a:xfrm>
          <a:prstGeom prst="rect">
            <a:avLst/>
          </a:prstGeom>
          <a:solidFill>
            <a:srgbClr val="3366FF"/>
          </a:solidFill>
          <a:ln w="9525">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de-DE"/>
          </a:p>
        </p:txBody>
      </p:sp>
      <p:sp>
        <p:nvSpPr>
          <p:cNvPr id="30" name="Text Box 24"/>
          <p:cNvSpPr txBox="1">
            <a:spLocks noChangeArrowheads="1"/>
          </p:cNvSpPr>
          <p:nvPr/>
        </p:nvSpPr>
        <p:spPr bwMode="auto">
          <a:xfrm>
            <a:off x="3048000" y="3589337"/>
            <a:ext cx="1079500" cy="30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7" tIns="45713" rIns="91427" bIns="45713">
            <a:spAutoFit/>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r>
              <a:rPr lang="en-GB" sz="1400" b="1" dirty="0">
                <a:solidFill>
                  <a:schemeClr val="tx1"/>
                </a:solidFill>
                <a:latin typeface="Times New Roman" pitchFamily="18" charset="0"/>
              </a:rPr>
              <a:t>Turbulence</a:t>
            </a:r>
            <a:endParaRPr lang="en-US" sz="1400" b="1" dirty="0">
              <a:solidFill>
                <a:schemeClr val="tx1"/>
              </a:solidFill>
              <a:latin typeface="Times New Roman" pitchFamily="18" charset="0"/>
            </a:endParaRPr>
          </a:p>
        </p:txBody>
      </p:sp>
      <p:sp>
        <p:nvSpPr>
          <p:cNvPr id="90" name="Line 20"/>
          <p:cNvSpPr>
            <a:spLocks noChangeShapeType="1"/>
          </p:cNvSpPr>
          <p:nvPr/>
        </p:nvSpPr>
        <p:spPr bwMode="auto">
          <a:xfrm>
            <a:off x="2119058" y="4560650"/>
            <a:ext cx="30418" cy="720993"/>
          </a:xfrm>
          <a:prstGeom prst="line">
            <a:avLst/>
          </a:prstGeom>
          <a:noFill/>
          <a:ln w="5715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 name="Line 20"/>
          <p:cNvSpPr>
            <a:spLocks noChangeShapeType="1"/>
          </p:cNvSpPr>
          <p:nvPr/>
        </p:nvSpPr>
        <p:spPr bwMode="auto">
          <a:xfrm>
            <a:off x="2590800" y="4176481"/>
            <a:ext cx="0" cy="1128657"/>
          </a:xfrm>
          <a:prstGeom prst="line">
            <a:avLst/>
          </a:prstGeom>
          <a:noFill/>
          <a:ln w="5715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 name="Text Box 18"/>
          <p:cNvSpPr txBox="1">
            <a:spLocks noChangeArrowheads="1"/>
          </p:cNvSpPr>
          <p:nvPr/>
        </p:nvSpPr>
        <p:spPr bwMode="auto">
          <a:xfrm>
            <a:off x="1295400" y="5224060"/>
            <a:ext cx="1295545" cy="338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1427" tIns="45713" rIns="91427" bIns="45713">
            <a:spAutoFit/>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r>
              <a:rPr lang="en-GB" sz="1600" b="1" dirty="0" smtClean="0">
                <a:solidFill>
                  <a:srgbClr val="FF66FF"/>
                </a:solidFill>
                <a:latin typeface="Times New Roman" pitchFamily="18" charset="0"/>
              </a:rPr>
              <a:t>Transmitted</a:t>
            </a:r>
            <a:endParaRPr lang="en-US" sz="1600" b="1" dirty="0">
              <a:solidFill>
                <a:srgbClr val="FF66FF"/>
              </a:solidFill>
              <a:latin typeface="Times New Roman" pitchFamily="18" charset="0"/>
            </a:endParaRPr>
          </a:p>
        </p:txBody>
      </p:sp>
      <p:sp>
        <p:nvSpPr>
          <p:cNvPr id="93" name="AutoShape 38"/>
          <p:cNvSpPr>
            <a:spLocks noChangeArrowheads="1"/>
          </p:cNvSpPr>
          <p:nvPr/>
        </p:nvSpPr>
        <p:spPr bwMode="auto">
          <a:xfrm>
            <a:off x="4171627" y="5091057"/>
            <a:ext cx="220672" cy="395343"/>
          </a:xfrm>
          <a:prstGeom prst="upArrow">
            <a:avLst>
              <a:gd name="adj1" fmla="val 50000"/>
              <a:gd name="adj2" fmla="val 30091"/>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lIns="91427" tIns="45713" rIns="91427" bIns="45713" anchor="ctr"/>
          <a:lstStyle/>
          <a:p>
            <a:endParaRPr lang="de-DE" sz="3600" b="1">
              <a:solidFill>
                <a:schemeClr val="bg1"/>
              </a:solidFill>
            </a:endParaRPr>
          </a:p>
        </p:txBody>
      </p:sp>
      <p:sp>
        <p:nvSpPr>
          <p:cNvPr id="94" name="AutoShape 38"/>
          <p:cNvSpPr>
            <a:spLocks noChangeArrowheads="1"/>
          </p:cNvSpPr>
          <p:nvPr/>
        </p:nvSpPr>
        <p:spPr bwMode="auto">
          <a:xfrm rot="5400000">
            <a:off x="3107343" y="4702203"/>
            <a:ext cx="151188" cy="339725"/>
          </a:xfrm>
          <a:prstGeom prst="upArrow">
            <a:avLst>
              <a:gd name="adj1" fmla="val 50000"/>
              <a:gd name="adj2" fmla="val 30091"/>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lIns="91427" tIns="45713" rIns="91427" bIns="45713" anchor="ctr"/>
          <a:lstStyle/>
          <a:p>
            <a:endParaRPr lang="de-DE" sz="3600" b="1">
              <a:solidFill>
                <a:schemeClr val="bg1"/>
              </a:solidFill>
            </a:endParaRPr>
          </a:p>
        </p:txBody>
      </p:sp>
      <p:sp>
        <p:nvSpPr>
          <p:cNvPr id="95" name="AutoShape 38"/>
          <p:cNvSpPr>
            <a:spLocks noChangeArrowheads="1"/>
          </p:cNvSpPr>
          <p:nvPr/>
        </p:nvSpPr>
        <p:spPr bwMode="auto">
          <a:xfrm rot="10800000">
            <a:off x="4572001" y="5029200"/>
            <a:ext cx="149613" cy="455868"/>
          </a:xfrm>
          <a:prstGeom prst="upArrow">
            <a:avLst>
              <a:gd name="adj1" fmla="val 50000"/>
              <a:gd name="adj2" fmla="val 30091"/>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lIns="91427" tIns="45713" rIns="91427" bIns="45713" anchor="ctr"/>
          <a:lstStyle/>
          <a:p>
            <a:endParaRPr lang="de-DE" sz="3600" b="1">
              <a:solidFill>
                <a:schemeClr val="bg1"/>
              </a:solidFill>
            </a:endParaRPr>
          </a:p>
        </p:txBody>
      </p:sp>
      <p:sp>
        <p:nvSpPr>
          <p:cNvPr id="96" name="Curved Up Arrow 95"/>
          <p:cNvSpPr/>
          <p:nvPr/>
        </p:nvSpPr>
        <p:spPr>
          <a:xfrm rot="21440599">
            <a:off x="1756527" y="5826790"/>
            <a:ext cx="511065" cy="181263"/>
          </a:xfrm>
          <a:prstGeom prst="curved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 name="Curved Up Arrow 96"/>
          <p:cNvSpPr/>
          <p:nvPr/>
        </p:nvSpPr>
        <p:spPr>
          <a:xfrm rot="10800000">
            <a:off x="1938675" y="5698347"/>
            <a:ext cx="499725" cy="210123"/>
          </a:xfrm>
          <a:prstGeom prst="curved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 name="Curved Up Arrow 97"/>
          <p:cNvSpPr/>
          <p:nvPr/>
        </p:nvSpPr>
        <p:spPr>
          <a:xfrm rot="16200000">
            <a:off x="3374678" y="4094769"/>
            <a:ext cx="614104" cy="187958"/>
          </a:xfrm>
          <a:prstGeom prst="curved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Curved Up Arrow 98"/>
          <p:cNvSpPr/>
          <p:nvPr/>
        </p:nvSpPr>
        <p:spPr>
          <a:xfrm rot="5400000">
            <a:off x="3039798" y="4089356"/>
            <a:ext cx="602764" cy="210123"/>
          </a:xfrm>
          <a:prstGeom prst="curved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AutoShape 9"/>
          <p:cNvSpPr>
            <a:spLocks noChangeArrowheads="1"/>
          </p:cNvSpPr>
          <p:nvPr/>
        </p:nvSpPr>
        <p:spPr bwMode="auto">
          <a:xfrm rot="-5400000">
            <a:off x="5320506" y="5603081"/>
            <a:ext cx="434975" cy="811213"/>
          </a:xfrm>
          <a:prstGeom prst="upArrow">
            <a:avLst>
              <a:gd name="adj1" fmla="val 50000"/>
              <a:gd name="adj2" fmla="val 47177"/>
            </a:avLst>
          </a:prstGeom>
          <a:noFill/>
          <a:ln w="57150">
            <a:solidFill>
              <a:srgbClr val="33CC33"/>
            </a:solidFill>
            <a:miter lim="800000"/>
            <a:headEnd/>
            <a:tailEnd/>
          </a:ln>
          <a:extLst>
            <a:ext uri="{909E8E84-426E-40DD-AFC4-6F175D3DCCD1}">
              <a14:hiddenFill xmlns:a14="http://schemas.microsoft.com/office/drawing/2010/main">
                <a:solidFill>
                  <a:srgbClr val="FFFFFF"/>
                </a:solidFill>
              </a14:hiddenFill>
            </a:ext>
          </a:extLst>
        </p:spPr>
        <p:txBody>
          <a:bodyPr vert="eaVert" wrap="none" lIns="91427" tIns="45713" rIns="91427" bIns="45713" anchor="ctr"/>
          <a:lstStyle/>
          <a:p>
            <a:endParaRPr lang="de-DE" sz="3600" b="1">
              <a:solidFill>
                <a:schemeClr val="bg1"/>
              </a:solidFill>
            </a:endParaRPr>
          </a:p>
        </p:txBody>
      </p:sp>
      <p:sp>
        <p:nvSpPr>
          <p:cNvPr id="101" name="Text Box 24"/>
          <p:cNvSpPr txBox="1">
            <a:spLocks noChangeArrowheads="1"/>
          </p:cNvSpPr>
          <p:nvPr/>
        </p:nvSpPr>
        <p:spPr bwMode="auto">
          <a:xfrm>
            <a:off x="2514600" y="5486400"/>
            <a:ext cx="1386568" cy="30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1427" tIns="45713" rIns="91427" bIns="45713">
            <a:spAutoFit/>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r>
              <a:rPr lang="en-GB" sz="1400" b="1" dirty="0" smtClean="0">
                <a:solidFill>
                  <a:schemeClr val="tx1"/>
                </a:solidFill>
                <a:latin typeface="Times New Roman" pitchFamily="18" charset="0"/>
              </a:rPr>
              <a:t>Turbulence</a:t>
            </a:r>
            <a:endParaRPr lang="en-US" sz="1400" b="1" dirty="0">
              <a:solidFill>
                <a:schemeClr val="tx1"/>
              </a:solidFill>
              <a:latin typeface="Times New Roman" pitchFamily="18" charset="0"/>
            </a:endParaRPr>
          </a:p>
        </p:txBody>
      </p:sp>
      <p:sp>
        <p:nvSpPr>
          <p:cNvPr id="102" name="Curved Up Arrow 101"/>
          <p:cNvSpPr/>
          <p:nvPr/>
        </p:nvSpPr>
        <p:spPr>
          <a:xfrm rot="21440599">
            <a:off x="3128127" y="5293390"/>
            <a:ext cx="511065" cy="181263"/>
          </a:xfrm>
          <a:prstGeom prst="curved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Curved Up Arrow 102"/>
          <p:cNvSpPr/>
          <p:nvPr/>
        </p:nvSpPr>
        <p:spPr>
          <a:xfrm rot="10800000">
            <a:off x="3310275" y="5200076"/>
            <a:ext cx="499725" cy="210123"/>
          </a:xfrm>
          <a:prstGeom prst="curvedUp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4" name="AutoShape 38"/>
          <p:cNvSpPr>
            <a:spLocks noChangeArrowheads="1"/>
          </p:cNvSpPr>
          <p:nvPr/>
        </p:nvSpPr>
        <p:spPr bwMode="auto">
          <a:xfrm>
            <a:off x="2819400" y="4094380"/>
            <a:ext cx="220672" cy="395343"/>
          </a:xfrm>
          <a:prstGeom prst="upArrow">
            <a:avLst>
              <a:gd name="adj1" fmla="val 50000"/>
              <a:gd name="adj2" fmla="val 30091"/>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lIns="91427" tIns="45713" rIns="91427" bIns="45713" anchor="ctr"/>
          <a:lstStyle/>
          <a:p>
            <a:endParaRPr lang="de-DE" sz="3600" b="1">
              <a:solidFill>
                <a:schemeClr val="bg1"/>
              </a:solidFill>
            </a:endParaRPr>
          </a:p>
        </p:txBody>
      </p:sp>
      <p:sp>
        <p:nvSpPr>
          <p:cNvPr id="105" name="AutoShape 38"/>
          <p:cNvSpPr>
            <a:spLocks noChangeArrowheads="1"/>
          </p:cNvSpPr>
          <p:nvPr/>
        </p:nvSpPr>
        <p:spPr bwMode="auto">
          <a:xfrm>
            <a:off x="4419600" y="5661212"/>
            <a:ext cx="220672" cy="395343"/>
          </a:xfrm>
          <a:prstGeom prst="upArrow">
            <a:avLst>
              <a:gd name="adj1" fmla="val 50000"/>
              <a:gd name="adj2" fmla="val 30091"/>
            </a:avLst>
          </a:prstGeom>
          <a:noFill/>
          <a:ln w="2857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lIns="91427" tIns="45713" rIns="91427" bIns="45713" anchor="ctr"/>
          <a:lstStyle/>
          <a:p>
            <a:endParaRPr lang="de-DE" sz="3600" b="1">
              <a:solidFill>
                <a:schemeClr val="bg1"/>
              </a:solidFill>
            </a:endParaRPr>
          </a:p>
        </p:txBody>
      </p:sp>
      <p:sp>
        <p:nvSpPr>
          <p:cNvPr id="106" name="Text Box 330"/>
          <p:cNvSpPr txBox="1">
            <a:spLocks noChangeArrowheads="1"/>
          </p:cNvSpPr>
          <p:nvPr/>
        </p:nvSpPr>
        <p:spPr bwMode="auto">
          <a:xfrm rot="16200000">
            <a:off x="132502" y="4641880"/>
            <a:ext cx="801796" cy="30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3" rIns="91427" bIns="45713">
            <a:spAutoFit/>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r>
              <a:rPr lang="en-US" sz="1400" b="1" i="1" dirty="0"/>
              <a:t>Sea ice</a:t>
            </a:r>
          </a:p>
        </p:txBody>
      </p:sp>
      <p:sp>
        <p:nvSpPr>
          <p:cNvPr id="107" name="Text Box 330"/>
          <p:cNvSpPr txBox="1">
            <a:spLocks noChangeArrowheads="1"/>
          </p:cNvSpPr>
          <p:nvPr/>
        </p:nvSpPr>
        <p:spPr bwMode="auto">
          <a:xfrm rot="16200000">
            <a:off x="181675" y="5691159"/>
            <a:ext cx="731264" cy="30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3" rIns="91427" bIns="45713">
            <a:spAutoFit/>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r>
              <a:rPr lang="en-US" sz="1400" b="1" i="1" dirty="0" smtClean="0"/>
              <a:t>Ocean</a:t>
            </a:r>
            <a:endParaRPr lang="en-US" sz="1400" b="1" i="1" dirty="0"/>
          </a:p>
        </p:txBody>
      </p:sp>
      <p:sp>
        <p:nvSpPr>
          <p:cNvPr id="108" name="Text Box 330"/>
          <p:cNvSpPr txBox="1">
            <a:spLocks noChangeArrowheads="1"/>
          </p:cNvSpPr>
          <p:nvPr/>
        </p:nvSpPr>
        <p:spPr bwMode="auto">
          <a:xfrm rot="16200000">
            <a:off x="-43402" y="3232522"/>
            <a:ext cx="1229798" cy="30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3" rIns="91427" bIns="45713">
            <a:spAutoFit/>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r>
              <a:rPr lang="en-US" sz="1400" b="1" i="1" dirty="0" smtClean="0"/>
              <a:t>Atmosphere</a:t>
            </a:r>
            <a:endParaRPr lang="en-US" sz="1400" b="1" i="1" dirty="0"/>
          </a:p>
        </p:txBody>
      </p:sp>
    </p:spTree>
    <p:extLst>
      <p:ext uri="{BB962C8B-B14F-4D97-AF65-F5344CB8AC3E}">
        <p14:creationId xmlns:p14="http://schemas.microsoft.com/office/powerpoint/2010/main" val="27963284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381000"/>
            <a:ext cx="8001000" cy="769441"/>
          </a:xfrm>
          <a:prstGeom prst="rect">
            <a:avLst/>
          </a:prstGeom>
          <a:noFill/>
          <a:effectLst>
            <a:softEdge rad="127000"/>
          </a:effectLst>
        </p:spPr>
        <p:txBody>
          <a:bodyPr wrap="square">
            <a:spAutoFit/>
          </a:bodyPr>
          <a:lstStyle/>
          <a:p>
            <a:pPr algn="ctr">
              <a:defRPr/>
            </a:pPr>
            <a:r>
              <a:rPr lang="en-US" sz="4400" b="1" dirty="0" smtClean="0">
                <a:solidFill>
                  <a:srgbClr val="C0504D">
                    <a:lumMod val="50000"/>
                  </a:srgbClr>
                </a:solidFill>
                <a:latin typeface="Georgia" pitchFamily="18" charset="0"/>
              </a:rPr>
              <a:t>Ice Motion / Deformation</a:t>
            </a:r>
            <a:endParaRPr lang="en-US" sz="1050" b="1" i="1" dirty="0" smtClean="0">
              <a:solidFill>
                <a:srgbClr val="C0504D">
                  <a:lumMod val="50000"/>
                </a:srgbClr>
              </a:solidFill>
              <a:latin typeface="Georgia" pitchFamily="18" charset="0"/>
            </a:endParaRPr>
          </a:p>
        </p:txBody>
      </p:sp>
      <p:sp>
        <p:nvSpPr>
          <p:cNvPr id="11" name="TextBox 10"/>
          <p:cNvSpPr txBox="1"/>
          <p:nvPr/>
        </p:nvSpPr>
        <p:spPr>
          <a:xfrm>
            <a:off x="5342965" y="2134612"/>
            <a:ext cx="3648635" cy="3046988"/>
          </a:xfrm>
          <a:prstGeom prst="rect">
            <a:avLst/>
          </a:prstGeom>
          <a:noFill/>
        </p:spPr>
        <p:txBody>
          <a:bodyPr wrap="square" rtlCol="0">
            <a:spAutoFit/>
          </a:bodyPr>
          <a:lstStyle/>
          <a:p>
            <a:pPr marL="285750" indent="-285750">
              <a:buFont typeface="Arial" charset="0"/>
              <a:buChar char="•"/>
            </a:pPr>
            <a:r>
              <a:rPr lang="en-US" sz="2400" b="1" dirty="0" smtClean="0">
                <a:solidFill>
                  <a:schemeClr val="bg1"/>
                </a:solidFill>
              </a:rPr>
              <a:t>Ice Age</a:t>
            </a:r>
          </a:p>
          <a:p>
            <a:pPr marL="285750" indent="-285750">
              <a:buFont typeface="Arial" charset="0"/>
              <a:buChar char="•"/>
            </a:pPr>
            <a:r>
              <a:rPr lang="en-US" sz="2400" b="1" dirty="0" smtClean="0">
                <a:solidFill>
                  <a:schemeClr val="bg1"/>
                </a:solidFill>
              </a:rPr>
              <a:t>Ice Thickness </a:t>
            </a:r>
            <a:r>
              <a:rPr lang="en-US" sz="2400" b="1" dirty="0" err="1" smtClean="0">
                <a:solidFill>
                  <a:schemeClr val="bg1"/>
                </a:solidFill>
              </a:rPr>
              <a:t>Dist’n</a:t>
            </a:r>
            <a:endParaRPr lang="en-US" sz="2400" b="1" dirty="0" smtClean="0">
              <a:solidFill>
                <a:schemeClr val="bg1"/>
              </a:solidFill>
            </a:endParaRPr>
          </a:p>
          <a:p>
            <a:pPr marL="285750" indent="-285750">
              <a:buFont typeface="Arial" charset="0"/>
              <a:buChar char="•"/>
            </a:pPr>
            <a:r>
              <a:rPr lang="en-US" sz="2400" b="1" dirty="0" smtClean="0">
                <a:solidFill>
                  <a:schemeClr val="bg1"/>
                </a:solidFill>
              </a:rPr>
              <a:t>Floe Size </a:t>
            </a:r>
            <a:r>
              <a:rPr lang="en-US" sz="2400" b="1" dirty="0" err="1" smtClean="0">
                <a:solidFill>
                  <a:schemeClr val="bg1"/>
                </a:solidFill>
              </a:rPr>
              <a:t>Dist’n</a:t>
            </a:r>
            <a:endParaRPr lang="en-US" sz="2400" b="1" dirty="0" smtClean="0">
              <a:solidFill>
                <a:schemeClr val="bg1"/>
              </a:solidFill>
            </a:endParaRPr>
          </a:p>
          <a:p>
            <a:pPr marL="285750" indent="-285750">
              <a:buFont typeface="Arial" charset="0"/>
              <a:buChar char="•"/>
            </a:pPr>
            <a:r>
              <a:rPr lang="en-US" sz="2400" b="1" dirty="0" smtClean="0">
                <a:solidFill>
                  <a:schemeClr val="bg1"/>
                </a:solidFill>
              </a:rPr>
              <a:t>Ridging / Leads</a:t>
            </a:r>
          </a:p>
          <a:p>
            <a:pPr marL="285750" indent="-285750">
              <a:buFont typeface="Arial" charset="0"/>
              <a:buChar char="•"/>
            </a:pPr>
            <a:r>
              <a:rPr lang="en-US" sz="2400" b="1" dirty="0" smtClean="0">
                <a:solidFill>
                  <a:schemeClr val="bg1"/>
                </a:solidFill>
              </a:rPr>
              <a:t>Roughness / Drag</a:t>
            </a:r>
          </a:p>
          <a:p>
            <a:pPr marL="285750" indent="-285750">
              <a:buFont typeface="Arial" charset="0"/>
              <a:buChar char="•"/>
            </a:pPr>
            <a:r>
              <a:rPr lang="en-US" sz="2400" b="1" dirty="0" smtClean="0">
                <a:solidFill>
                  <a:schemeClr val="bg1"/>
                </a:solidFill>
              </a:rPr>
              <a:t>Momentum Transfer</a:t>
            </a:r>
          </a:p>
          <a:p>
            <a:pPr marL="285750" indent="-285750">
              <a:buFont typeface="Arial" charset="0"/>
              <a:buChar char="•"/>
            </a:pPr>
            <a:r>
              <a:rPr lang="en-US" sz="2400" b="1" dirty="0" smtClean="0">
                <a:solidFill>
                  <a:schemeClr val="bg1"/>
                </a:solidFill>
              </a:rPr>
              <a:t>Dynamics / Velocity</a:t>
            </a:r>
          </a:p>
          <a:p>
            <a:pPr marL="285750" indent="-285750">
              <a:buFont typeface="Arial" charset="0"/>
              <a:buChar char="•"/>
            </a:pPr>
            <a:r>
              <a:rPr lang="en-US" sz="2400" b="1" dirty="0" smtClean="0">
                <a:solidFill>
                  <a:schemeClr val="bg1"/>
                </a:solidFill>
              </a:rPr>
              <a:t>Ice –Wave Interactions</a:t>
            </a:r>
          </a:p>
        </p:txBody>
      </p:sp>
      <p:pic>
        <p:nvPicPr>
          <p:cNvPr id="2" name="Picture 1"/>
          <p:cNvPicPr>
            <a:picLocks noChangeAspect="1"/>
          </p:cNvPicPr>
          <p:nvPr/>
        </p:nvPicPr>
        <p:blipFill rotWithShape="1">
          <a:blip r:embed="rId2"/>
          <a:srcRect l="3422" r="13477"/>
          <a:stretch/>
        </p:blipFill>
        <p:spPr>
          <a:xfrm>
            <a:off x="314241" y="1524000"/>
            <a:ext cx="4994658" cy="4725658"/>
          </a:xfrm>
          <a:prstGeom prst="rect">
            <a:avLst/>
          </a:prstGeom>
        </p:spPr>
      </p:pic>
      <p:sp>
        <p:nvSpPr>
          <p:cNvPr id="3" name="TextBox 2"/>
          <p:cNvSpPr txBox="1"/>
          <p:nvPr/>
        </p:nvSpPr>
        <p:spPr>
          <a:xfrm>
            <a:off x="4418694" y="5885705"/>
            <a:ext cx="861518" cy="369332"/>
          </a:xfrm>
          <a:prstGeom prst="rect">
            <a:avLst/>
          </a:prstGeom>
          <a:noFill/>
        </p:spPr>
        <p:txBody>
          <a:bodyPr wrap="none" rtlCol="0">
            <a:spAutoFit/>
          </a:bodyPr>
          <a:lstStyle/>
          <a:p>
            <a:r>
              <a:rPr lang="en-US" dirty="0"/>
              <a:t>m</a:t>
            </a:r>
            <a:r>
              <a:rPr lang="en-US" dirty="0" smtClean="0"/>
              <a:t>et.no</a:t>
            </a:r>
            <a:endParaRPr lang="en-US" dirty="0"/>
          </a:p>
        </p:txBody>
      </p:sp>
    </p:spTree>
    <p:extLst>
      <p:ext uri="{BB962C8B-B14F-4D97-AF65-F5344CB8AC3E}">
        <p14:creationId xmlns:p14="http://schemas.microsoft.com/office/powerpoint/2010/main" val="29783286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381000"/>
            <a:ext cx="8001000" cy="769441"/>
          </a:xfrm>
          <a:prstGeom prst="rect">
            <a:avLst/>
          </a:prstGeom>
          <a:noFill/>
          <a:effectLst>
            <a:softEdge rad="127000"/>
          </a:effectLst>
        </p:spPr>
        <p:txBody>
          <a:bodyPr wrap="square">
            <a:spAutoFit/>
          </a:bodyPr>
          <a:lstStyle/>
          <a:p>
            <a:pPr algn="ctr">
              <a:defRPr/>
            </a:pPr>
            <a:r>
              <a:rPr lang="en-US" sz="4400" b="1" dirty="0" smtClean="0">
                <a:solidFill>
                  <a:srgbClr val="C0504D">
                    <a:lumMod val="50000"/>
                  </a:srgbClr>
                </a:solidFill>
                <a:latin typeface="Georgia" pitchFamily="18" charset="0"/>
              </a:rPr>
              <a:t>Clouds/</a:t>
            </a:r>
            <a:r>
              <a:rPr lang="en-US" sz="4400" b="1" dirty="0" err="1" smtClean="0">
                <a:solidFill>
                  <a:srgbClr val="C0504D">
                    <a:lumMod val="50000"/>
                  </a:srgbClr>
                </a:solidFill>
                <a:latin typeface="Georgia" pitchFamily="18" charset="0"/>
              </a:rPr>
              <a:t>Precip</a:t>
            </a:r>
            <a:r>
              <a:rPr lang="en-US" sz="4400" b="1" dirty="0" smtClean="0">
                <a:solidFill>
                  <a:srgbClr val="C0504D">
                    <a:lumMod val="50000"/>
                  </a:srgbClr>
                </a:solidFill>
                <a:latin typeface="Georgia" pitchFamily="18" charset="0"/>
              </a:rPr>
              <a:t>/Aerosols</a:t>
            </a:r>
            <a:endParaRPr lang="en-US" sz="1050" b="1" i="1" dirty="0" smtClean="0">
              <a:solidFill>
                <a:srgbClr val="C0504D">
                  <a:lumMod val="50000"/>
                </a:srgbClr>
              </a:solidFill>
              <a:latin typeface="Georgia" pitchFamily="18" charset="0"/>
            </a:endParaRPr>
          </a:p>
        </p:txBody>
      </p:sp>
      <p:pic>
        <p:nvPicPr>
          <p:cNvPr id="5" name="Picture 2" descr="C:\Data\papers\2012\NGMixedphaseReview\NGConceptualModelDDFv10.jpg"/>
          <p:cNvPicPr>
            <a:picLocks noChangeAspect="1" noChangeArrowheads="1"/>
          </p:cNvPicPr>
          <p:nvPr/>
        </p:nvPicPr>
        <p:blipFill rotWithShape="1">
          <a:blip r:embed="rId2">
            <a:extLst>
              <a:ext uri="{28A0092B-C50C-407E-A947-70E740481C1C}">
                <a14:useLocalDpi xmlns:a14="http://schemas.microsoft.com/office/drawing/2010/main" val="0"/>
              </a:ext>
            </a:extLst>
          </a:blip>
          <a:srcRect l="1897"/>
          <a:stretch/>
        </p:blipFill>
        <p:spPr bwMode="auto">
          <a:xfrm>
            <a:off x="263828" y="1524000"/>
            <a:ext cx="5638208" cy="5029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902036" y="1828800"/>
            <a:ext cx="3241964" cy="3785652"/>
          </a:xfrm>
          <a:prstGeom prst="rect">
            <a:avLst/>
          </a:prstGeom>
          <a:noFill/>
        </p:spPr>
        <p:txBody>
          <a:bodyPr wrap="square" rtlCol="0">
            <a:spAutoFit/>
          </a:bodyPr>
          <a:lstStyle/>
          <a:p>
            <a:pPr marL="285750" indent="-285750">
              <a:buFont typeface="Arial" charset="0"/>
              <a:buChar char="•"/>
            </a:pPr>
            <a:r>
              <a:rPr lang="en-US" sz="2400" b="1" dirty="0" smtClean="0">
                <a:solidFill>
                  <a:schemeClr val="bg1"/>
                </a:solidFill>
              </a:rPr>
              <a:t>Phase Partitioning / Mixed-phase</a:t>
            </a:r>
          </a:p>
          <a:p>
            <a:pPr marL="285750" indent="-285750">
              <a:buFont typeface="Arial" charset="0"/>
              <a:buChar char="•"/>
            </a:pPr>
            <a:r>
              <a:rPr lang="en-US" sz="2400" b="1" dirty="0" smtClean="0">
                <a:solidFill>
                  <a:schemeClr val="bg1"/>
                </a:solidFill>
              </a:rPr>
              <a:t>Radiative Processes</a:t>
            </a:r>
          </a:p>
          <a:p>
            <a:pPr marL="285750" indent="-285750">
              <a:buFont typeface="Arial" charset="0"/>
              <a:buChar char="•"/>
            </a:pPr>
            <a:r>
              <a:rPr lang="en-US" sz="2400" b="1" dirty="0" smtClean="0">
                <a:solidFill>
                  <a:schemeClr val="bg1"/>
                </a:solidFill>
              </a:rPr>
              <a:t>Cloud dynamics / Turbulence</a:t>
            </a:r>
          </a:p>
          <a:p>
            <a:pPr marL="285750" indent="-285750">
              <a:buFont typeface="Arial" charset="0"/>
              <a:buChar char="•"/>
            </a:pPr>
            <a:r>
              <a:rPr lang="en-US" sz="2400" b="1" dirty="0" smtClean="0">
                <a:solidFill>
                  <a:schemeClr val="bg1"/>
                </a:solidFill>
              </a:rPr>
              <a:t>Spatial Organization</a:t>
            </a:r>
          </a:p>
          <a:p>
            <a:pPr marL="285750" indent="-285750">
              <a:buFont typeface="Arial" charset="0"/>
              <a:buChar char="•"/>
            </a:pPr>
            <a:r>
              <a:rPr lang="en-US" sz="2400" b="1" dirty="0" err="1" smtClean="0">
                <a:solidFill>
                  <a:schemeClr val="bg1"/>
                </a:solidFill>
              </a:rPr>
              <a:t>Cyclogenesis</a:t>
            </a:r>
            <a:endParaRPr lang="en-US" sz="2400" b="1" dirty="0" smtClean="0">
              <a:solidFill>
                <a:schemeClr val="bg1"/>
              </a:solidFill>
            </a:endParaRPr>
          </a:p>
          <a:p>
            <a:pPr marL="285750" indent="-285750">
              <a:buFont typeface="Arial" charset="0"/>
              <a:buChar char="•"/>
            </a:pPr>
            <a:r>
              <a:rPr lang="en-US" sz="2400" b="1" dirty="0" smtClean="0">
                <a:solidFill>
                  <a:schemeClr val="bg1"/>
                </a:solidFill>
              </a:rPr>
              <a:t>Aerosol Conc. / Source attribution</a:t>
            </a:r>
          </a:p>
          <a:p>
            <a:pPr marL="285750" indent="-285750">
              <a:buFont typeface="Arial" charset="0"/>
              <a:buChar char="•"/>
            </a:pPr>
            <a:r>
              <a:rPr lang="en-US" sz="2400" b="1" dirty="0" smtClean="0">
                <a:solidFill>
                  <a:schemeClr val="bg1"/>
                </a:solidFill>
              </a:rPr>
              <a:t>Precipitation</a:t>
            </a:r>
          </a:p>
        </p:txBody>
      </p:sp>
      <p:sp>
        <p:nvSpPr>
          <p:cNvPr id="8" name="Text Box 12"/>
          <p:cNvSpPr txBox="1">
            <a:spLocks noChangeArrowheads="1"/>
          </p:cNvSpPr>
          <p:nvPr/>
        </p:nvSpPr>
        <p:spPr bwMode="auto">
          <a:xfrm>
            <a:off x="257192" y="6324600"/>
            <a:ext cx="111440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200">
                <a:solidFill>
                  <a:schemeClr val="tx2"/>
                </a:solidFill>
                <a:latin typeface="Arial" pitchFamily="34" charset="0"/>
              </a:defRPr>
            </a:lvl1pPr>
            <a:lvl2pPr marL="742950" indent="-285750">
              <a:defRPr sz="1200">
                <a:solidFill>
                  <a:schemeClr val="tx2"/>
                </a:solidFill>
                <a:latin typeface="Arial" pitchFamily="34" charset="0"/>
              </a:defRPr>
            </a:lvl2pPr>
            <a:lvl3pPr marL="1143000" indent="-228600">
              <a:defRPr sz="1200">
                <a:solidFill>
                  <a:schemeClr val="tx2"/>
                </a:solidFill>
                <a:latin typeface="Arial" pitchFamily="34" charset="0"/>
              </a:defRPr>
            </a:lvl3pPr>
            <a:lvl4pPr marL="1600200" indent="-228600">
              <a:defRPr sz="1200">
                <a:solidFill>
                  <a:schemeClr val="tx2"/>
                </a:solidFill>
                <a:latin typeface="Arial" pitchFamily="34" charset="0"/>
              </a:defRPr>
            </a:lvl4pPr>
            <a:lvl5pPr marL="2057400" indent="-228600">
              <a:defRPr sz="1200">
                <a:solidFill>
                  <a:schemeClr val="tx2"/>
                </a:solidFill>
                <a:latin typeface="Arial" pitchFamily="34" charset="0"/>
              </a:defRPr>
            </a:lvl5pPr>
            <a:lvl6pPr marL="2514600" indent="-228600" eaLnBrk="0" fontAlgn="base" hangingPunct="0">
              <a:lnSpc>
                <a:spcPct val="95000"/>
              </a:lnSpc>
              <a:spcBef>
                <a:spcPct val="0"/>
              </a:spcBef>
              <a:spcAft>
                <a:spcPct val="0"/>
              </a:spcAft>
              <a:defRPr sz="1200">
                <a:solidFill>
                  <a:schemeClr val="tx2"/>
                </a:solidFill>
                <a:latin typeface="Arial" pitchFamily="34" charset="0"/>
              </a:defRPr>
            </a:lvl6pPr>
            <a:lvl7pPr marL="2971800" indent="-228600" eaLnBrk="0" fontAlgn="base" hangingPunct="0">
              <a:lnSpc>
                <a:spcPct val="95000"/>
              </a:lnSpc>
              <a:spcBef>
                <a:spcPct val="0"/>
              </a:spcBef>
              <a:spcAft>
                <a:spcPct val="0"/>
              </a:spcAft>
              <a:defRPr sz="1200">
                <a:solidFill>
                  <a:schemeClr val="tx2"/>
                </a:solidFill>
                <a:latin typeface="Arial" pitchFamily="34" charset="0"/>
              </a:defRPr>
            </a:lvl7pPr>
            <a:lvl8pPr marL="3429000" indent="-228600" eaLnBrk="0" fontAlgn="base" hangingPunct="0">
              <a:lnSpc>
                <a:spcPct val="95000"/>
              </a:lnSpc>
              <a:spcBef>
                <a:spcPct val="0"/>
              </a:spcBef>
              <a:spcAft>
                <a:spcPct val="0"/>
              </a:spcAft>
              <a:defRPr sz="1200">
                <a:solidFill>
                  <a:schemeClr val="tx2"/>
                </a:solidFill>
                <a:latin typeface="Arial" pitchFamily="34" charset="0"/>
              </a:defRPr>
            </a:lvl8pPr>
            <a:lvl9pPr marL="3886200" indent="-228600" eaLnBrk="0" fontAlgn="base" hangingPunct="0">
              <a:lnSpc>
                <a:spcPct val="95000"/>
              </a:lnSpc>
              <a:spcBef>
                <a:spcPct val="0"/>
              </a:spcBef>
              <a:spcAft>
                <a:spcPct val="0"/>
              </a:spcAft>
              <a:defRPr sz="1200">
                <a:solidFill>
                  <a:schemeClr val="tx2"/>
                </a:solidFill>
                <a:latin typeface="Arial" pitchFamily="34" charset="0"/>
              </a:defRPr>
            </a:lvl9pPr>
          </a:lstStyle>
          <a:p>
            <a:r>
              <a:rPr lang="en-US" dirty="0" smtClean="0">
                <a:solidFill>
                  <a:schemeClr val="tx1"/>
                </a:solidFill>
              </a:rPr>
              <a:t>Morrison </a:t>
            </a:r>
            <a:r>
              <a:rPr lang="en-US" dirty="0">
                <a:solidFill>
                  <a:schemeClr val="tx1"/>
                </a:solidFill>
              </a:rPr>
              <a:t>et </a:t>
            </a:r>
            <a:r>
              <a:rPr lang="en-US" dirty="0" smtClean="0">
                <a:solidFill>
                  <a:schemeClr val="tx1"/>
                </a:solidFill>
              </a:rPr>
              <a:t>al</a:t>
            </a:r>
            <a:endParaRPr lang="en-US" dirty="0">
              <a:solidFill>
                <a:schemeClr val="tx1"/>
              </a:solidFill>
            </a:endParaRPr>
          </a:p>
        </p:txBody>
      </p:sp>
    </p:spTree>
    <p:extLst>
      <p:ext uri="{BB962C8B-B14F-4D97-AF65-F5344CB8AC3E}">
        <p14:creationId xmlns:p14="http://schemas.microsoft.com/office/powerpoint/2010/main" val="22769261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381000"/>
            <a:ext cx="8001000" cy="769441"/>
          </a:xfrm>
          <a:prstGeom prst="rect">
            <a:avLst/>
          </a:prstGeom>
          <a:noFill/>
          <a:effectLst>
            <a:softEdge rad="127000"/>
          </a:effectLst>
        </p:spPr>
        <p:txBody>
          <a:bodyPr wrap="square">
            <a:spAutoFit/>
          </a:bodyPr>
          <a:lstStyle/>
          <a:p>
            <a:pPr algn="ctr">
              <a:defRPr/>
            </a:pPr>
            <a:r>
              <a:rPr lang="en-US" sz="4400" b="1" dirty="0" smtClean="0">
                <a:solidFill>
                  <a:srgbClr val="C0504D">
                    <a:lumMod val="50000"/>
                  </a:srgbClr>
                </a:solidFill>
                <a:latin typeface="Georgia" pitchFamily="18" charset="0"/>
              </a:rPr>
              <a:t>Biological/Chemical Cycles</a:t>
            </a:r>
            <a:endParaRPr lang="en-US" sz="1050" b="1" i="1" dirty="0" smtClean="0">
              <a:solidFill>
                <a:srgbClr val="C0504D">
                  <a:lumMod val="50000"/>
                </a:srgbClr>
              </a:solidFill>
              <a:latin typeface="Georgia" pitchFamily="18" charset="0"/>
            </a:endParaRPr>
          </a:p>
        </p:txBody>
      </p:sp>
      <p:sp>
        <p:nvSpPr>
          <p:cNvPr id="5" name="TextBox 4"/>
          <p:cNvSpPr txBox="1"/>
          <p:nvPr/>
        </p:nvSpPr>
        <p:spPr>
          <a:xfrm>
            <a:off x="5759738" y="1981200"/>
            <a:ext cx="3308062" cy="4154984"/>
          </a:xfrm>
          <a:prstGeom prst="rect">
            <a:avLst/>
          </a:prstGeom>
          <a:noFill/>
        </p:spPr>
        <p:txBody>
          <a:bodyPr wrap="square" rtlCol="0">
            <a:spAutoFit/>
          </a:bodyPr>
          <a:lstStyle/>
          <a:p>
            <a:pPr marL="285750" indent="-285750">
              <a:buFont typeface="Arial" charset="0"/>
              <a:buChar char="•"/>
            </a:pPr>
            <a:r>
              <a:rPr lang="en-US" sz="2400" b="1" dirty="0" smtClean="0">
                <a:solidFill>
                  <a:schemeClr val="bg1"/>
                </a:solidFill>
              </a:rPr>
              <a:t>Ecosystems and Communities</a:t>
            </a:r>
          </a:p>
          <a:p>
            <a:pPr marL="285750" indent="-285750">
              <a:buFont typeface="Arial" charset="0"/>
              <a:buChar char="•"/>
            </a:pPr>
            <a:r>
              <a:rPr lang="en-US" sz="2400" b="1" dirty="0" smtClean="0">
                <a:solidFill>
                  <a:schemeClr val="bg1"/>
                </a:solidFill>
              </a:rPr>
              <a:t>Primary Productivity</a:t>
            </a:r>
          </a:p>
          <a:p>
            <a:pPr marL="285750" indent="-285750">
              <a:buFont typeface="Arial" charset="0"/>
              <a:buChar char="•"/>
            </a:pPr>
            <a:r>
              <a:rPr lang="en-US" sz="2400" b="1" dirty="0" smtClean="0">
                <a:solidFill>
                  <a:schemeClr val="bg1"/>
                </a:solidFill>
              </a:rPr>
              <a:t>Elemental Cycles</a:t>
            </a:r>
          </a:p>
          <a:p>
            <a:pPr marL="285750" indent="-285750">
              <a:buFont typeface="Arial" charset="0"/>
              <a:buChar char="•"/>
            </a:pPr>
            <a:r>
              <a:rPr lang="en-US" sz="2400" b="1" dirty="0" smtClean="0">
                <a:solidFill>
                  <a:schemeClr val="bg1"/>
                </a:solidFill>
              </a:rPr>
              <a:t>Vertical Export and Mixing</a:t>
            </a:r>
          </a:p>
          <a:p>
            <a:pPr marL="285750" indent="-285750">
              <a:buFont typeface="Arial" charset="0"/>
              <a:buChar char="•"/>
            </a:pPr>
            <a:r>
              <a:rPr lang="en-US" sz="2400" b="1" dirty="0" smtClean="0">
                <a:solidFill>
                  <a:schemeClr val="bg1"/>
                </a:solidFill>
              </a:rPr>
              <a:t>Surface Gas Exchange</a:t>
            </a:r>
          </a:p>
          <a:p>
            <a:pPr marL="285750" indent="-285750">
              <a:buFont typeface="Arial" charset="0"/>
              <a:buChar char="•"/>
            </a:pPr>
            <a:r>
              <a:rPr lang="en-US" sz="2400" b="1" dirty="0" smtClean="0">
                <a:solidFill>
                  <a:schemeClr val="bg1"/>
                </a:solidFill>
              </a:rPr>
              <a:t>Photochemistry</a:t>
            </a:r>
          </a:p>
          <a:p>
            <a:pPr marL="285750" indent="-285750">
              <a:buFont typeface="Arial" charset="0"/>
              <a:buChar char="•"/>
            </a:pPr>
            <a:r>
              <a:rPr lang="en-US" sz="2400" b="1" dirty="0" smtClean="0">
                <a:solidFill>
                  <a:schemeClr val="bg1"/>
                </a:solidFill>
              </a:rPr>
              <a:t>DMS and Aerosol Precursors</a:t>
            </a:r>
          </a:p>
          <a:p>
            <a:pPr marL="285750" indent="-285750">
              <a:buFont typeface="Arial" charset="0"/>
              <a:buChar char="•"/>
            </a:pPr>
            <a:endParaRPr lang="en-US" sz="2400" b="1" dirty="0" smtClean="0">
              <a:solidFill>
                <a:schemeClr val="bg1"/>
              </a:solidFill>
            </a:endParaRPr>
          </a:p>
        </p:txBody>
      </p:sp>
      <p:pic>
        <p:nvPicPr>
          <p:cNvPr id="2" name="Picture 3" descr="column_obs"/>
          <p:cNvPicPr>
            <a:picLocks noChangeAspect="1" noChangeArrowheads="1"/>
          </p:cNvPicPr>
          <p:nvPr/>
        </p:nvPicPr>
        <p:blipFill rotWithShape="1">
          <a:blip r:embed="rId2">
            <a:extLst>
              <a:ext uri="{28A0092B-C50C-407E-A947-70E740481C1C}">
                <a14:useLocalDpi xmlns:a14="http://schemas.microsoft.com/office/drawing/2010/main" val="0"/>
              </a:ext>
            </a:extLst>
          </a:blip>
          <a:srcRect r="10369"/>
          <a:stretch/>
        </p:blipFill>
        <p:spPr bwMode="auto">
          <a:xfrm>
            <a:off x="228599" y="1676400"/>
            <a:ext cx="5410201"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66498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mshupe\Pictures\2008-08&amp;09_ASCOS\ice_and_clou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20091"/>
            <a:ext cx="3834277" cy="51149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txBox="1">
            <a:spLocks/>
          </p:cNvSpPr>
          <p:nvPr/>
        </p:nvSpPr>
        <p:spPr>
          <a:xfrm>
            <a:off x="0" y="855663"/>
            <a:ext cx="9144000" cy="5360987"/>
          </a:xfrm>
          <a:prstGeom prst="rect">
            <a:avLst/>
          </a:prstGeom>
        </p:spPr>
        <p:txBody>
          <a:bodyPr/>
          <a:lstStyle/>
          <a:p>
            <a:pPr>
              <a:spcAft>
                <a:spcPts val="1200"/>
              </a:spcAft>
              <a:defRPr/>
            </a:pPr>
            <a:endParaRPr lang="sv-SE" sz="2400" kern="0" dirty="0">
              <a:solidFill>
                <a:srgbClr val="002F5F"/>
              </a:solidFill>
              <a:latin typeface="+mn-lt"/>
            </a:endParaRPr>
          </a:p>
        </p:txBody>
      </p:sp>
      <p:sp>
        <p:nvSpPr>
          <p:cNvPr id="8" name="TextBox 7"/>
          <p:cNvSpPr txBox="1"/>
          <p:nvPr/>
        </p:nvSpPr>
        <p:spPr>
          <a:xfrm>
            <a:off x="228600" y="381000"/>
            <a:ext cx="8610600" cy="769441"/>
          </a:xfrm>
          <a:prstGeom prst="rect">
            <a:avLst/>
          </a:prstGeom>
          <a:noFill/>
          <a:effectLst>
            <a:softEdge rad="127000"/>
          </a:effectLst>
        </p:spPr>
        <p:txBody>
          <a:bodyPr wrap="square">
            <a:spAutoFit/>
          </a:bodyPr>
          <a:lstStyle/>
          <a:p>
            <a:pPr algn="ctr">
              <a:defRPr/>
            </a:pPr>
            <a:r>
              <a:rPr lang="en-US" sz="4400" b="1" dirty="0" err="1" smtClean="0">
                <a:solidFill>
                  <a:srgbClr val="C0504D">
                    <a:lumMod val="50000"/>
                  </a:srgbClr>
                </a:solidFill>
                <a:latin typeface="Georgia" pitchFamily="18" charset="0"/>
              </a:rPr>
              <a:t>MOSAiC</a:t>
            </a:r>
            <a:r>
              <a:rPr lang="en-US" sz="4400" b="1" dirty="0">
                <a:solidFill>
                  <a:srgbClr val="C0504D">
                    <a:lumMod val="50000"/>
                  </a:srgbClr>
                </a:solidFill>
                <a:latin typeface="Georgia" pitchFamily="18" charset="0"/>
              </a:rPr>
              <a:t> </a:t>
            </a:r>
            <a:r>
              <a:rPr lang="en-US" sz="4400" b="1" dirty="0" smtClean="0">
                <a:solidFill>
                  <a:srgbClr val="C0504D">
                    <a:lumMod val="50000"/>
                  </a:srgbClr>
                </a:solidFill>
                <a:latin typeface="Georgia" pitchFamily="18" charset="0"/>
              </a:rPr>
              <a:t>Operational Driver</a:t>
            </a:r>
            <a:r>
              <a:rPr lang="en-US" sz="4400" b="1" dirty="0">
                <a:solidFill>
                  <a:srgbClr val="C0504D">
                    <a:lumMod val="50000"/>
                  </a:srgbClr>
                </a:solidFill>
                <a:latin typeface="Georgia" pitchFamily="18" charset="0"/>
              </a:rPr>
              <a:t>s</a:t>
            </a:r>
            <a:endParaRPr lang="en-US" sz="1050" b="1" i="1" dirty="0" smtClean="0">
              <a:solidFill>
                <a:srgbClr val="C0504D">
                  <a:lumMod val="50000"/>
                </a:srgbClr>
              </a:solidFill>
              <a:latin typeface="Georgia" pitchFamily="18" charset="0"/>
            </a:endParaRPr>
          </a:p>
        </p:txBody>
      </p:sp>
    </p:spTree>
    <p:extLst>
      <p:ext uri="{BB962C8B-B14F-4D97-AF65-F5344CB8AC3E}">
        <p14:creationId xmlns:p14="http://schemas.microsoft.com/office/powerpoint/2010/main" val="3558174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381000"/>
            <a:ext cx="8001000" cy="769441"/>
          </a:xfrm>
          <a:prstGeom prst="rect">
            <a:avLst/>
          </a:prstGeom>
          <a:noFill/>
          <a:effectLst>
            <a:softEdge rad="127000"/>
          </a:effectLst>
        </p:spPr>
        <p:txBody>
          <a:bodyPr wrap="square">
            <a:spAutoFit/>
          </a:bodyPr>
          <a:lstStyle/>
          <a:p>
            <a:pPr algn="ctr">
              <a:defRPr/>
            </a:pPr>
            <a:r>
              <a:rPr lang="en-US" sz="4400" b="1" dirty="0" smtClean="0">
                <a:solidFill>
                  <a:srgbClr val="C0504D">
                    <a:lumMod val="50000"/>
                  </a:srgbClr>
                </a:solidFill>
                <a:latin typeface="Georgia" pitchFamily="18" charset="0"/>
              </a:rPr>
              <a:t>Interfacing with Satellites</a:t>
            </a:r>
            <a:endParaRPr lang="en-US" sz="1050" b="1" i="1" dirty="0" smtClean="0">
              <a:solidFill>
                <a:srgbClr val="C0504D">
                  <a:lumMod val="50000"/>
                </a:srgbClr>
              </a:solidFill>
              <a:latin typeface="Georgia" pitchFamily="18" charset="0"/>
            </a:endParaRPr>
          </a:p>
        </p:txBody>
      </p:sp>
      <p:sp>
        <p:nvSpPr>
          <p:cNvPr id="3" name="TextBox 2"/>
          <p:cNvSpPr txBox="1"/>
          <p:nvPr/>
        </p:nvSpPr>
        <p:spPr>
          <a:xfrm>
            <a:off x="5302538" y="1600200"/>
            <a:ext cx="3308062" cy="1569660"/>
          </a:xfrm>
          <a:prstGeom prst="rect">
            <a:avLst/>
          </a:prstGeom>
          <a:noFill/>
        </p:spPr>
        <p:txBody>
          <a:bodyPr wrap="square" rtlCol="0">
            <a:spAutoFit/>
          </a:bodyPr>
          <a:lstStyle/>
          <a:p>
            <a:pPr marL="285750" indent="-285750">
              <a:buFont typeface="Arial" charset="0"/>
              <a:buChar char="•"/>
            </a:pPr>
            <a:r>
              <a:rPr lang="en-US" sz="2400" b="1" dirty="0" smtClean="0">
                <a:solidFill>
                  <a:schemeClr val="bg1"/>
                </a:solidFill>
              </a:rPr>
              <a:t>Operational strategies</a:t>
            </a:r>
          </a:p>
          <a:p>
            <a:pPr marL="285750" indent="-285750">
              <a:buFont typeface="Arial" charset="0"/>
              <a:buChar char="•"/>
            </a:pPr>
            <a:r>
              <a:rPr lang="en-US" sz="2400" b="1" dirty="0" smtClean="0">
                <a:solidFill>
                  <a:schemeClr val="bg1"/>
                </a:solidFill>
              </a:rPr>
              <a:t>Ground validation</a:t>
            </a:r>
          </a:p>
          <a:p>
            <a:pPr marL="285750" indent="-285750">
              <a:buFont typeface="Arial" charset="0"/>
              <a:buChar char="•"/>
            </a:pPr>
            <a:r>
              <a:rPr lang="en-US" sz="2400" b="1" dirty="0" smtClean="0">
                <a:solidFill>
                  <a:schemeClr val="bg1"/>
                </a:solidFill>
              </a:rPr>
              <a:t>Method development</a:t>
            </a:r>
          </a:p>
          <a:p>
            <a:pPr marL="285750" indent="-285750">
              <a:buFont typeface="Arial" charset="0"/>
              <a:buChar char="•"/>
            </a:pPr>
            <a:r>
              <a:rPr lang="en-US" sz="2400" b="1" dirty="0" smtClean="0">
                <a:solidFill>
                  <a:schemeClr val="bg1"/>
                </a:solidFill>
              </a:rPr>
              <a:t>Upscaling </a:t>
            </a:r>
          </a:p>
        </p:txBody>
      </p:sp>
      <p:pic>
        <p:nvPicPr>
          <p:cNvPr id="2" name="Picture 1"/>
          <p:cNvPicPr>
            <a:picLocks noChangeAspect="1"/>
          </p:cNvPicPr>
          <p:nvPr/>
        </p:nvPicPr>
        <p:blipFill>
          <a:blip r:embed="rId2"/>
          <a:stretch>
            <a:fillRect/>
          </a:stretch>
        </p:blipFill>
        <p:spPr>
          <a:xfrm>
            <a:off x="381000" y="1319391"/>
            <a:ext cx="4762500" cy="4333875"/>
          </a:xfrm>
          <a:prstGeom prst="rect">
            <a:avLst/>
          </a:prstGeom>
        </p:spPr>
      </p:pic>
      <p:pic>
        <p:nvPicPr>
          <p:cNvPr id="5" name="Picture 4"/>
          <p:cNvPicPr>
            <a:picLocks noChangeAspect="1"/>
          </p:cNvPicPr>
          <p:nvPr/>
        </p:nvPicPr>
        <p:blipFill>
          <a:blip r:embed="rId3"/>
          <a:stretch>
            <a:fillRect/>
          </a:stretch>
        </p:blipFill>
        <p:spPr>
          <a:xfrm>
            <a:off x="4800600" y="3505200"/>
            <a:ext cx="3124200" cy="3124200"/>
          </a:xfrm>
          <a:prstGeom prst="rect">
            <a:avLst/>
          </a:prstGeom>
        </p:spPr>
      </p:pic>
    </p:spTree>
    <p:extLst>
      <p:ext uri="{BB962C8B-B14F-4D97-AF65-F5344CB8AC3E}">
        <p14:creationId xmlns:p14="http://schemas.microsoft.com/office/powerpoint/2010/main" val="35639238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381000"/>
            <a:ext cx="8001000" cy="769441"/>
          </a:xfrm>
          <a:prstGeom prst="rect">
            <a:avLst/>
          </a:prstGeom>
          <a:noFill/>
          <a:effectLst>
            <a:softEdge rad="127000"/>
          </a:effectLst>
        </p:spPr>
        <p:txBody>
          <a:bodyPr wrap="square">
            <a:spAutoFit/>
          </a:bodyPr>
          <a:lstStyle/>
          <a:p>
            <a:pPr algn="ctr">
              <a:defRPr/>
            </a:pPr>
            <a:r>
              <a:rPr lang="en-US" sz="4400" b="1" dirty="0" smtClean="0">
                <a:solidFill>
                  <a:srgbClr val="C0504D">
                    <a:lumMod val="50000"/>
                  </a:srgbClr>
                </a:solidFill>
                <a:latin typeface="Georgia" pitchFamily="18" charset="0"/>
              </a:rPr>
              <a:t>Data Assimilation</a:t>
            </a:r>
            <a:endParaRPr lang="en-US" sz="1050" b="1" i="1" dirty="0" smtClean="0">
              <a:solidFill>
                <a:srgbClr val="C0504D">
                  <a:lumMod val="50000"/>
                </a:srgbClr>
              </a:solidFill>
              <a:latin typeface="Georgia" pitchFamily="18" charset="0"/>
            </a:endParaRPr>
          </a:p>
        </p:txBody>
      </p:sp>
      <p:sp>
        <p:nvSpPr>
          <p:cNvPr id="5" name="TextBox 4"/>
          <p:cNvSpPr txBox="1"/>
          <p:nvPr/>
        </p:nvSpPr>
        <p:spPr>
          <a:xfrm>
            <a:off x="6324600" y="2042346"/>
            <a:ext cx="2667000" cy="2308324"/>
          </a:xfrm>
          <a:prstGeom prst="rect">
            <a:avLst/>
          </a:prstGeom>
          <a:noFill/>
        </p:spPr>
        <p:txBody>
          <a:bodyPr wrap="square" rtlCol="0">
            <a:spAutoFit/>
          </a:bodyPr>
          <a:lstStyle/>
          <a:p>
            <a:pPr marL="285750" indent="-285750">
              <a:buFont typeface="Arial" charset="0"/>
              <a:buChar char="•"/>
            </a:pPr>
            <a:r>
              <a:rPr lang="en-US" sz="2400" b="1" dirty="0" smtClean="0">
                <a:solidFill>
                  <a:schemeClr val="bg1"/>
                </a:solidFill>
              </a:rPr>
              <a:t>Impact of additional observations</a:t>
            </a:r>
          </a:p>
          <a:p>
            <a:pPr marL="285750" indent="-285750">
              <a:buFont typeface="Arial" charset="0"/>
              <a:buChar char="•"/>
            </a:pPr>
            <a:r>
              <a:rPr lang="en-US" sz="2400" b="1" dirty="0" smtClean="0">
                <a:solidFill>
                  <a:schemeClr val="bg1"/>
                </a:solidFill>
              </a:rPr>
              <a:t>Operational forecasts</a:t>
            </a:r>
          </a:p>
          <a:p>
            <a:pPr marL="285750" indent="-285750">
              <a:buFont typeface="Arial" charset="0"/>
              <a:buChar char="•"/>
            </a:pPr>
            <a:r>
              <a:rPr lang="en-US" sz="2400" b="1" dirty="0" smtClean="0">
                <a:solidFill>
                  <a:schemeClr val="bg1"/>
                </a:solidFill>
              </a:rPr>
              <a:t>Re-analyses</a:t>
            </a:r>
          </a:p>
        </p:txBody>
      </p:sp>
      <p:cxnSp>
        <p:nvCxnSpPr>
          <p:cNvPr id="6" name="直線矢印コネクタ 24"/>
          <p:cNvCxnSpPr/>
          <p:nvPr/>
        </p:nvCxnSpPr>
        <p:spPr>
          <a:xfrm flipV="1">
            <a:off x="1752600" y="4221832"/>
            <a:ext cx="0" cy="151216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7" name="直線矢印コネクタ 18"/>
          <p:cNvCxnSpPr/>
          <p:nvPr/>
        </p:nvCxnSpPr>
        <p:spPr>
          <a:xfrm>
            <a:off x="685800" y="3213721"/>
            <a:ext cx="0" cy="129614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 name="角丸四角形 1"/>
          <p:cNvSpPr/>
          <p:nvPr/>
        </p:nvSpPr>
        <p:spPr>
          <a:xfrm>
            <a:off x="1981200" y="2565648"/>
            <a:ext cx="2156048" cy="648072"/>
          </a:xfrm>
          <a:prstGeom prst="roundRect">
            <a:avLst/>
          </a:prstGeom>
          <a:solidFill>
            <a:srgbClr val="FFFFFF"/>
          </a:soli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lIns="91421" tIns="45711" rIns="91421" bIns="45711" rtlCol="0" anchor="ctr"/>
          <a:lstStyle/>
          <a:p>
            <a:pPr algn="ctr" defTabSz="914212"/>
            <a:r>
              <a:rPr lang="en-US" altLang="ja-JP" sz="1600" b="1" dirty="0">
                <a:solidFill>
                  <a:srgbClr val="FF0000"/>
                </a:solidFill>
                <a:latin typeface="Arial"/>
                <a:cs typeface="Arial"/>
              </a:rPr>
              <a:t>Extra Observations</a:t>
            </a:r>
          </a:p>
          <a:p>
            <a:pPr algn="ctr" defTabSz="914212"/>
            <a:r>
              <a:rPr lang="en-US" altLang="ja-JP" sz="1600" b="1" dirty="0">
                <a:solidFill>
                  <a:srgbClr val="FF0000"/>
                </a:solidFill>
                <a:latin typeface="Arial"/>
                <a:cs typeface="Arial"/>
              </a:rPr>
              <a:t>(</a:t>
            </a:r>
            <a:r>
              <a:rPr lang="en-US" altLang="ja-JP" sz="1600" b="1" dirty="0" err="1">
                <a:solidFill>
                  <a:srgbClr val="FF0000"/>
                </a:solidFill>
                <a:latin typeface="Arial"/>
                <a:cs typeface="Arial"/>
              </a:rPr>
              <a:t>radiosondes</a:t>
            </a:r>
            <a:r>
              <a:rPr lang="en-US" altLang="ja-JP" sz="1600" b="1" dirty="0">
                <a:solidFill>
                  <a:srgbClr val="FF0000"/>
                </a:solidFill>
                <a:latin typeface="Arial"/>
                <a:cs typeface="Arial"/>
              </a:rPr>
              <a:t>)</a:t>
            </a:r>
            <a:endParaRPr lang="ja-JP" altLang="en-US" sz="1600" b="1" dirty="0">
              <a:solidFill>
                <a:srgbClr val="FF0000"/>
              </a:solidFill>
              <a:latin typeface="Arial"/>
              <a:cs typeface="Arial"/>
            </a:endParaRPr>
          </a:p>
        </p:txBody>
      </p:sp>
      <p:sp>
        <p:nvSpPr>
          <p:cNvPr id="9" name="角丸四角形 2"/>
          <p:cNvSpPr/>
          <p:nvPr/>
        </p:nvSpPr>
        <p:spPr>
          <a:xfrm>
            <a:off x="457200" y="5734000"/>
            <a:ext cx="1442864" cy="648072"/>
          </a:xfrm>
          <a:prstGeom prst="roundRect">
            <a:avLst/>
          </a:prstGeom>
          <a:solidFill>
            <a:schemeClr val="bg1"/>
          </a:solid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lIns="91421" tIns="45711" rIns="91421" bIns="45711" rtlCol="0" anchor="ctr"/>
          <a:lstStyle/>
          <a:p>
            <a:pPr algn="ctr" defTabSz="914212"/>
            <a:r>
              <a:rPr lang="en-US" altLang="ja-JP" dirty="0" smtClean="0">
                <a:solidFill>
                  <a:srgbClr val="000000"/>
                </a:solidFill>
                <a:latin typeface="Arial"/>
                <a:cs typeface="Arial"/>
              </a:rPr>
              <a:t>Data assimilation</a:t>
            </a:r>
            <a:endParaRPr lang="ja-JP" altLang="en-US" dirty="0">
              <a:solidFill>
                <a:srgbClr val="000000"/>
              </a:solidFill>
              <a:latin typeface="Arial"/>
              <a:cs typeface="Arial"/>
            </a:endParaRPr>
          </a:p>
        </p:txBody>
      </p:sp>
      <p:sp>
        <p:nvSpPr>
          <p:cNvPr id="10" name="角丸四角形 3"/>
          <p:cNvSpPr/>
          <p:nvPr/>
        </p:nvSpPr>
        <p:spPr>
          <a:xfrm>
            <a:off x="304800" y="4509864"/>
            <a:ext cx="1358735" cy="703564"/>
          </a:xfrm>
          <a:prstGeom prst="roundRect">
            <a:avLst/>
          </a:prstGeom>
          <a:ln/>
        </p:spPr>
        <p:style>
          <a:lnRef idx="1">
            <a:schemeClr val="accent5"/>
          </a:lnRef>
          <a:fillRef idx="2">
            <a:schemeClr val="accent5"/>
          </a:fillRef>
          <a:effectRef idx="1">
            <a:schemeClr val="accent5"/>
          </a:effectRef>
          <a:fontRef idx="minor">
            <a:schemeClr val="dk1"/>
          </a:fontRef>
        </p:style>
        <p:txBody>
          <a:bodyPr lIns="91421" tIns="45711" rIns="91421" bIns="45711" rtlCol="0" anchor="ctr"/>
          <a:lstStyle/>
          <a:p>
            <a:pPr algn="ctr" defTabSz="914212"/>
            <a:r>
              <a:rPr lang="en-US" altLang="ja-JP" sz="1600" dirty="0">
                <a:solidFill>
                  <a:srgbClr val="000000"/>
                </a:solidFill>
                <a:latin typeface="Arial"/>
                <a:cs typeface="Arial"/>
              </a:rPr>
              <a:t>Reanalysis</a:t>
            </a:r>
          </a:p>
          <a:p>
            <a:pPr algn="ctr" defTabSz="914212"/>
            <a:r>
              <a:rPr lang="en-US" altLang="ja-JP" sz="1600" dirty="0">
                <a:solidFill>
                  <a:srgbClr val="000000"/>
                </a:solidFill>
                <a:latin typeface="Arial"/>
                <a:cs typeface="Arial"/>
              </a:rPr>
              <a:t>w/o extra </a:t>
            </a:r>
            <a:r>
              <a:rPr lang="en-US" altLang="ja-JP" sz="1600" dirty="0" err="1">
                <a:solidFill>
                  <a:srgbClr val="000000"/>
                </a:solidFill>
                <a:latin typeface="Arial"/>
                <a:cs typeface="Arial"/>
              </a:rPr>
              <a:t>obs</a:t>
            </a:r>
            <a:endParaRPr lang="ja-JP" altLang="en-US" sz="1600" dirty="0">
              <a:solidFill>
                <a:srgbClr val="000000"/>
              </a:solidFill>
              <a:latin typeface="Arial"/>
              <a:cs typeface="Arial"/>
            </a:endParaRPr>
          </a:p>
        </p:txBody>
      </p:sp>
      <p:sp>
        <p:nvSpPr>
          <p:cNvPr id="11" name="角丸四角形 4"/>
          <p:cNvSpPr/>
          <p:nvPr/>
        </p:nvSpPr>
        <p:spPr>
          <a:xfrm>
            <a:off x="914401" y="3573760"/>
            <a:ext cx="1385306" cy="648072"/>
          </a:xfrm>
          <a:prstGeom prst="roundRect">
            <a:avLst/>
          </a:prstGeom>
          <a:ln/>
        </p:spPr>
        <p:style>
          <a:lnRef idx="1">
            <a:schemeClr val="accent2"/>
          </a:lnRef>
          <a:fillRef idx="2">
            <a:schemeClr val="accent2"/>
          </a:fillRef>
          <a:effectRef idx="1">
            <a:schemeClr val="accent2"/>
          </a:effectRef>
          <a:fontRef idx="minor">
            <a:schemeClr val="dk1"/>
          </a:fontRef>
        </p:style>
        <p:txBody>
          <a:bodyPr lIns="91421" tIns="45711" rIns="91421" bIns="45711" rtlCol="0" anchor="ctr"/>
          <a:lstStyle/>
          <a:p>
            <a:pPr algn="ctr" defTabSz="914212"/>
            <a:r>
              <a:rPr lang="en-US" altLang="ja-JP" dirty="0" smtClean="0">
                <a:solidFill>
                  <a:srgbClr val="000000"/>
                </a:solidFill>
                <a:latin typeface="Arial"/>
                <a:cs typeface="Arial"/>
              </a:rPr>
              <a:t>Control Reanalysis</a:t>
            </a:r>
            <a:endParaRPr lang="ja-JP" altLang="en-US" dirty="0">
              <a:solidFill>
                <a:srgbClr val="000000"/>
              </a:solidFill>
              <a:latin typeface="Arial"/>
              <a:cs typeface="Arial"/>
            </a:endParaRPr>
          </a:p>
        </p:txBody>
      </p:sp>
      <p:sp>
        <p:nvSpPr>
          <p:cNvPr id="12" name="角丸四角形 10"/>
          <p:cNvSpPr/>
          <p:nvPr/>
        </p:nvSpPr>
        <p:spPr>
          <a:xfrm>
            <a:off x="304800" y="2565648"/>
            <a:ext cx="1571686" cy="648072"/>
          </a:xfrm>
          <a:prstGeom prst="roundRect">
            <a:avLst/>
          </a:prstGeom>
          <a:solidFill>
            <a:srgbClr val="FFFFFF"/>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lIns="91421" tIns="45711" rIns="91421" bIns="45711" rtlCol="0" anchor="ctr"/>
          <a:lstStyle/>
          <a:p>
            <a:pPr algn="ctr" defTabSz="914212"/>
            <a:r>
              <a:rPr lang="en-US" altLang="ja-JP" dirty="0" smtClean="0">
                <a:solidFill>
                  <a:srgbClr val="000000"/>
                </a:solidFill>
                <a:latin typeface="Arial"/>
                <a:cs typeface="Arial"/>
              </a:rPr>
              <a:t>Global observations</a:t>
            </a:r>
          </a:p>
        </p:txBody>
      </p:sp>
      <p:cxnSp>
        <p:nvCxnSpPr>
          <p:cNvPr id="13" name="直線矢印コネクタ 20"/>
          <p:cNvCxnSpPr/>
          <p:nvPr/>
        </p:nvCxnSpPr>
        <p:spPr>
          <a:xfrm>
            <a:off x="1493168" y="3213721"/>
            <a:ext cx="0" cy="36004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直線矢印コネクタ 22"/>
          <p:cNvCxnSpPr/>
          <p:nvPr/>
        </p:nvCxnSpPr>
        <p:spPr>
          <a:xfrm>
            <a:off x="2141240" y="3213721"/>
            <a:ext cx="0" cy="36004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直線矢印コネクタ 25"/>
          <p:cNvCxnSpPr/>
          <p:nvPr/>
        </p:nvCxnSpPr>
        <p:spPr>
          <a:xfrm flipV="1">
            <a:off x="914400" y="5257800"/>
            <a:ext cx="0" cy="4762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6" name="角丸四角形 28"/>
          <p:cNvSpPr/>
          <p:nvPr/>
        </p:nvSpPr>
        <p:spPr>
          <a:xfrm>
            <a:off x="2514600" y="3573760"/>
            <a:ext cx="1530423" cy="648072"/>
          </a:xfrm>
          <a:prstGeom prst="roundRect">
            <a:avLst/>
          </a:prstGeom>
          <a:ln/>
        </p:spPr>
        <p:style>
          <a:lnRef idx="1">
            <a:schemeClr val="accent2"/>
          </a:lnRef>
          <a:fillRef idx="2">
            <a:schemeClr val="accent2"/>
          </a:fillRef>
          <a:effectRef idx="1">
            <a:schemeClr val="accent2"/>
          </a:effectRef>
          <a:fontRef idx="minor">
            <a:schemeClr val="dk1"/>
          </a:fontRef>
        </p:style>
        <p:txBody>
          <a:bodyPr lIns="91421" tIns="45711" rIns="91421" bIns="45711" rtlCol="0" anchor="ctr"/>
          <a:lstStyle/>
          <a:p>
            <a:pPr algn="ctr" defTabSz="914212"/>
            <a:r>
              <a:rPr lang="en-US" altLang="ja-JP" dirty="0" smtClean="0">
                <a:solidFill>
                  <a:srgbClr val="000000"/>
                </a:solidFill>
                <a:latin typeface="Arial"/>
                <a:cs typeface="Arial"/>
              </a:rPr>
              <a:t>Atmospheric</a:t>
            </a:r>
          </a:p>
          <a:p>
            <a:pPr algn="ctr" defTabSz="914212"/>
            <a:r>
              <a:rPr lang="en-US" altLang="ja-JP" dirty="0" smtClean="0">
                <a:solidFill>
                  <a:srgbClr val="000000"/>
                </a:solidFill>
                <a:latin typeface="Arial"/>
                <a:cs typeface="Arial"/>
              </a:rPr>
              <a:t>forecast</a:t>
            </a:r>
            <a:endParaRPr lang="ja-JP" altLang="en-US" dirty="0">
              <a:solidFill>
                <a:srgbClr val="000000"/>
              </a:solidFill>
              <a:latin typeface="Arial"/>
              <a:cs typeface="Arial"/>
            </a:endParaRPr>
          </a:p>
        </p:txBody>
      </p:sp>
      <p:sp>
        <p:nvSpPr>
          <p:cNvPr id="17" name="角丸四角形 29"/>
          <p:cNvSpPr/>
          <p:nvPr/>
        </p:nvSpPr>
        <p:spPr>
          <a:xfrm>
            <a:off x="4449415" y="3573760"/>
            <a:ext cx="1461507" cy="648072"/>
          </a:xfrm>
          <a:prstGeom prst="roundRect">
            <a:avLst/>
          </a:prstGeom>
          <a:ln/>
        </p:spPr>
        <p:style>
          <a:lnRef idx="1">
            <a:schemeClr val="accent2"/>
          </a:lnRef>
          <a:fillRef idx="2">
            <a:schemeClr val="accent2"/>
          </a:fillRef>
          <a:effectRef idx="1">
            <a:schemeClr val="accent2"/>
          </a:effectRef>
          <a:fontRef idx="minor">
            <a:schemeClr val="dk1"/>
          </a:fontRef>
        </p:style>
        <p:txBody>
          <a:bodyPr lIns="91421" tIns="45711" rIns="91421" bIns="45711" rtlCol="0" anchor="ctr"/>
          <a:lstStyle/>
          <a:p>
            <a:pPr algn="ctr" defTabSz="914212"/>
            <a:r>
              <a:rPr lang="en-US" altLang="ja-JP" dirty="0" smtClean="0">
                <a:solidFill>
                  <a:srgbClr val="000000"/>
                </a:solidFill>
                <a:latin typeface="Arial"/>
                <a:cs typeface="Arial"/>
              </a:rPr>
              <a:t>Sea-ice</a:t>
            </a:r>
          </a:p>
          <a:p>
            <a:pPr algn="ctr" defTabSz="914212"/>
            <a:r>
              <a:rPr lang="en-US" altLang="ja-JP" dirty="0" smtClean="0">
                <a:solidFill>
                  <a:srgbClr val="000000"/>
                </a:solidFill>
                <a:latin typeface="Arial"/>
                <a:cs typeface="Arial"/>
              </a:rPr>
              <a:t>forecast</a:t>
            </a:r>
            <a:endParaRPr lang="ja-JP" altLang="en-US" dirty="0">
              <a:solidFill>
                <a:srgbClr val="000000"/>
              </a:solidFill>
              <a:latin typeface="Arial"/>
              <a:cs typeface="Arial"/>
            </a:endParaRPr>
          </a:p>
        </p:txBody>
      </p:sp>
      <p:sp>
        <p:nvSpPr>
          <p:cNvPr id="18" name="角丸四角形 30"/>
          <p:cNvSpPr/>
          <p:nvPr/>
        </p:nvSpPr>
        <p:spPr>
          <a:xfrm>
            <a:off x="2514600" y="4509864"/>
            <a:ext cx="1530423" cy="648072"/>
          </a:xfrm>
          <a:prstGeom prst="roundRect">
            <a:avLst/>
          </a:prstGeom>
          <a:ln/>
        </p:spPr>
        <p:style>
          <a:lnRef idx="1">
            <a:schemeClr val="accent5"/>
          </a:lnRef>
          <a:fillRef idx="2">
            <a:schemeClr val="accent5"/>
          </a:fillRef>
          <a:effectRef idx="1">
            <a:schemeClr val="accent5"/>
          </a:effectRef>
          <a:fontRef idx="minor">
            <a:schemeClr val="dk1"/>
          </a:fontRef>
        </p:style>
        <p:txBody>
          <a:bodyPr lIns="91421" tIns="45711" rIns="91421" bIns="45711" rtlCol="0" anchor="ctr"/>
          <a:lstStyle/>
          <a:p>
            <a:pPr algn="ctr" defTabSz="914212"/>
            <a:r>
              <a:rPr lang="en-US" altLang="ja-JP" dirty="0" smtClean="0">
                <a:solidFill>
                  <a:srgbClr val="000000"/>
                </a:solidFill>
                <a:latin typeface="Arial"/>
                <a:cs typeface="Arial"/>
              </a:rPr>
              <a:t>Atmospheric</a:t>
            </a:r>
          </a:p>
          <a:p>
            <a:pPr algn="ctr" defTabSz="914212"/>
            <a:r>
              <a:rPr lang="en-US" altLang="ja-JP" dirty="0" smtClean="0">
                <a:solidFill>
                  <a:srgbClr val="000000"/>
                </a:solidFill>
                <a:latin typeface="Arial"/>
                <a:cs typeface="Arial"/>
              </a:rPr>
              <a:t>forecast</a:t>
            </a:r>
            <a:endParaRPr lang="ja-JP" altLang="en-US" dirty="0">
              <a:solidFill>
                <a:srgbClr val="000000"/>
              </a:solidFill>
              <a:latin typeface="Arial"/>
              <a:cs typeface="Arial"/>
            </a:endParaRPr>
          </a:p>
        </p:txBody>
      </p:sp>
      <p:sp>
        <p:nvSpPr>
          <p:cNvPr id="19" name="角丸四角形 31"/>
          <p:cNvSpPr/>
          <p:nvPr/>
        </p:nvSpPr>
        <p:spPr>
          <a:xfrm>
            <a:off x="4449415" y="4509864"/>
            <a:ext cx="1461507" cy="648072"/>
          </a:xfrm>
          <a:prstGeom prst="roundRect">
            <a:avLst/>
          </a:prstGeom>
          <a:ln/>
        </p:spPr>
        <p:style>
          <a:lnRef idx="1">
            <a:schemeClr val="accent5"/>
          </a:lnRef>
          <a:fillRef idx="2">
            <a:schemeClr val="accent5"/>
          </a:fillRef>
          <a:effectRef idx="1">
            <a:schemeClr val="accent5"/>
          </a:effectRef>
          <a:fontRef idx="minor">
            <a:schemeClr val="dk1"/>
          </a:fontRef>
        </p:style>
        <p:txBody>
          <a:bodyPr lIns="91421" tIns="45711" rIns="91421" bIns="45711" rtlCol="0" anchor="ctr"/>
          <a:lstStyle/>
          <a:p>
            <a:pPr algn="ctr" defTabSz="914212"/>
            <a:r>
              <a:rPr lang="en-US" altLang="ja-JP" dirty="0" smtClean="0">
                <a:solidFill>
                  <a:srgbClr val="000000"/>
                </a:solidFill>
                <a:latin typeface="Arial"/>
                <a:cs typeface="Arial"/>
              </a:rPr>
              <a:t>Sea-ice</a:t>
            </a:r>
          </a:p>
          <a:p>
            <a:pPr algn="ctr" defTabSz="914212"/>
            <a:r>
              <a:rPr lang="en-US" altLang="ja-JP" dirty="0" smtClean="0">
                <a:solidFill>
                  <a:srgbClr val="000000"/>
                </a:solidFill>
                <a:latin typeface="Arial"/>
                <a:cs typeface="Arial"/>
              </a:rPr>
              <a:t>forecast</a:t>
            </a:r>
            <a:endParaRPr lang="ja-JP" altLang="en-US" dirty="0">
              <a:solidFill>
                <a:srgbClr val="000000"/>
              </a:solidFill>
              <a:latin typeface="Arial"/>
              <a:cs typeface="Arial"/>
            </a:endParaRPr>
          </a:p>
        </p:txBody>
      </p:sp>
      <p:sp>
        <p:nvSpPr>
          <p:cNvPr id="21" name="角丸四角形 36"/>
          <p:cNvSpPr/>
          <p:nvPr/>
        </p:nvSpPr>
        <p:spPr>
          <a:xfrm>
            <a:off x="2514600" y="3549936"/>
            <a:ext cx="1530423" cy="1639105"/>
          </a:xfrm>
          <a:prstGeom prst="roundRect">
            <a:avLst>
              <a:gd name="adj" fmla="val 10327"/>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lIns="91421" tIns="45711" rIns="91421" bIns="45711" rtlCol="0" anchor="ctr"/>
          <a:lstStyle/>
          <a:p>
            <a:pPr algn="ctr" defTabSz="914212"/>
            <a:endParaRPr lang="ja-JP" altLang="en-US" dirty="0">
              <a:solidFill>
                <a:prstClr val="white"/>
              </a:solidFill>
            </a:endParaRPr>
          </a:p>
        </p:txBody>
      </p:sp>
      <p:sp>
        <p:nvSpPr>
          <p:cNvPr id="22" name="下矢印 37"/>
          <p:cNvSpPr/>
          <p:nvPr/>
        </p:nvSpPr>
        <p:spPr>
          <a:xfrm>
            <a:off x="2895600" y="5257800"/>
            <a:ext cx="648072" cy="432048"/>
          </a:xfrm>
          <a:prstGeom prst="downArrow">
            <a:avLst/>
          </a:prstGeom>
          <a:solidFill>
            <a:srgbClr val="0000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1" tIns="45711" rIns="91421" bIns="45711" rtlCol="0" anchor="ctr"/>
          <a:lstStyle/>
          <a:p>
            <a:pPr algn="ctr" defTabSz="914212"/>
            <a:endParaRPr lang="ja-JP" altLang="en-US">
              <a:solidFill>
                <a:prstClr val="white"/>
              </a:solidFill>
            </a:endParaRPr>
          </a:p>
        </p:txBody>
      </p:sp>
      <p:sp>
        <p:nvSpPr>
          <p:cNvPr id="23" name="角丸四角形 40"/>
          <p:cNvSpPr/>
          <p:nvPr/>
        </p:nvSpPr>
        <p:spPr>
          <a:xfrm>
            <a:off x="1981200" y="5715000"/>
            <a:ext cx="1986892" cy="648072"/>
          </a:xfrm>
          <a:prstGeom prst="roundRect">
            <a:avLst/>
          </a:prstGeom>
          <a:solidFill>
            <a:schemeClr val="bg1"/>
          </a:soli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lIns="91421" tIns="45711" rIns="91421" bIns="45711" rtlCol="0" anchor="ctr"/>
          <a:lstStyle/>
          <a:p>
            <a:pPr algn="ctr" defTabSz="914212"/>
            <a:r>
              <a:rPr lang="en-US" altLang="ja-JP" b="1" dirty="0" smtClean="0">
                <a:solidFill>
                  <a:srgbClr val="FF0000"/>
                </a:solidFill>
                <a:latin typeface="Arial"/>
                <a:cs typeface="Arial"/>
              </a:rPr>
              <a:t>Predictability of </a:t>
            </a:r>
            <a:r>
              <a:rPr lang="en-US" altLang="ja-JP" b="1" dirty="0">
                <a:solidFill>
                  <a:srgbClr val="FF0000"/>
                </a:solidFill>
                <a:latin typeface="Arial"/>
                <a:cs typeface="Arial"/>
              </a:rPr>
              <a:t>e</a:t>
            </a:r>
            <a:r>
              <a:rPr lang="en-US" altLang="ja-JP" b="1" dirty="0" smtClean="0">
                <a:solidFill>
                  <a:srgbClr val="FF0000"/>
                </a:solidFill>
                <a:latin typeface="Arial"/>
                <a:cs typeface="Arial"/>
              </a:rPr>
              <a:t>xtreme events</a:t>
            </a:r>
            <a:endParaRPr lang="ja-JP" altLang="en-US" b="1" dirty="0">
              <a:solidFill>
                <a:srgbClr val="FF0000"/>
              </a:solidFill>
              <a:latin typeface="Arial"/>
              <a:cs typeface="Arial"/>
            </a:endParaRPr>
          </a:p>
        </p:txBody>
      </p:sp>
      <p:sp>
        <p:nvSpPr>
          <p:cNvPr id="24" name="角丸四角形 41"/>
          <p:cNvSpPr/>
          <p:nvPr/>
        </p:nvSpPr>
        <p:spPr>
          <a:xfrm>
            <a:off x="4419600" y="3549936"/>
            <a:ext cx="1491322" cy="1656185"/>
          </a:xfrm>
          <a:prstGeom prst="roundRect">
            <a:avLst>
              <a:gd name="adj" fmla="val 10228"/>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lIns="91421" tIns="45711" rIns="91421" bIns="45711" rtlCol="0" anchor="ctr"/>
          <a:lstStyle/>
          <a:p>
            <a:pPr algn="ctr" defTabSz="914212"/>
            <a:endParaRPr lang="ja-JP" altLang="en-US">
              <a:solidFill>
                <a:prstClr val="white"/>
              </a:solidFill>
            </a:endParaRPr>
          </a:p>
        </p:txBody>
      </p:sp>
      <p:sp>
        <p:nvSpPr>
          <p:cNvPr id="25" name="下矢印 42"/>
          <p:cNvSpPr/>
          <p:nvPr/>
        </p:nvSpPr>
        <p:spPr>
          <a:xfrm>
            <a:off x="4881850" y="5257800"/>
            <a:ext cx="648072" cy="432048"/>
          </a:xfrm>
          <a:prstGeom prst="downArrow">
            <a:avLst/>
          </a:prstGeom>
          <a:solidFill>
            <a:srgbClr val="0000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1" tIns="45711" rIns="91421" bIns="45711" rtlCol="0" anchor="ctr"/>
          <a:lstStyle/>
          <a:p>
            <a:pPr algn="ctr" defTabSz="914212"/>
            <a:endParaRPr lang="ja-JP" altLang="en-US">
              <a:solidFill>
                <a:prstClr val="white"/>
              </a:solidFill>
            </a:endParaRPr>
          </a:p>
        </p:txBody>
      </p:sp>
      <p:sp>
        <p:nvSpPr>
          <p:cNvPr id="26" name="角丸四角形 43"/>
          <p:cNvSpPr/>
          <p:nvPr/>
        </p:nvSpPr>
        <p:spPr>
          <a:xfrm>
            <a:off x="4038600" y="5715000"/>
            <a:ext cx="2102267" cy="648072"/>
          </a:xfrm>
          <a:prstGeom prst="roundRect">
            <a:avLst/>
          </a:prstGeom>
          <a:solidFill>
            <a:schemeClr val="bg1"/>
          </a:soli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lIns="91421" tIns="45711" rIns="91421" bIns="45711" rtlCol="0" anchor="ctr"/>
          <a:lstStyle/>
          <a:p>
            <a:pPr algn="ctr" defTabSz="914212"/>
            <a:r>
              <a:rPr lang="en-US" altLang="ja-JP" b="1" dirty="0" smtClean="0">
                <a:solidFill>
                  <a:srgbClr val="FF0000"/>
                </a:solidFill>
                <a:latin typeface="Arial"/>
                <a:cs typeface="Arial"/>
              </a:rPr>
              <a:t>Predictability of sea ice over NSR</a:t>
            </a:r>
            <a:endParaRPr lang="ja-JP" altLang="en-US" b="1" dirty="0">
              <a:solidFill>
                <a:srgbClr val="FF0000"/>
              </a:solidFill>
              <a:latin typeface="Arial"/>
              <a:cs typeface="Arial"/>
            </a:endParaRPr>
          </a:p>
        </p:txBody>
      </p:sp>
      <p:pic>
        <p:nvPicPr>
          <p:cNvPr id="27" name="図 46"/>
          <p:cNvPicPr>
            <a:picLocks noChangeAspect="1"/>
          </p:cNvPicPr>
          <p:nvPr/>
        </p:nvPicPr>
        <p:blipFill rotWithShape="1">
          <a:blip r:embed="rId2"/>
          <a:srcRect r="79915"/>
          <a:stretch/>
        </p:blipFill>
        <p:spPr>
          <a:xfrm>
            <a:off x="3279370" y="2237882"/>
            <a:ext cx="759230" cy="252000"/>
          </a:xfrm>
          <a:prstGeom prst="rect">
            <a:avLst/>
          </a:prstGeom>
        </p:spPr>
      </p:pic>
      <p:pic>
        <p:nvPicPr>
          <p:cNvPr id="28" name="図 4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39005" y="2205608"/>
            <a:ext cx="767999" cy="288000"/>
          </a:xfrm>
          <a:prstGeom prst="rect">
            <a:avLst/>
          </a:prstGeom>
          <a:solidFill>
            <a:schemeClr val="bg1"/>
          </a:solidFill>
        </p:spPr>
      </p:pic>
      <p:sp>
        <p:nvSpPr>
          <p:cNvPr id="32" name="角丸四角形 55"/>
          <p:cNvSpPr/>
          <p:nvPr/>
        </p:nvSpPr>
        <p:spPr>
          <a:xfrm>
            <a:off x="228600" y="2133600"/>
            <a:ext cx="5943600" cy="4419600"/>
          </a:xfrm>
          <a:prstGeom prst="roundRect">
            <a:avLst>
              <a:gd name="adj" fmla="val 4447"/>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lIns="91421" tIns="45711" rIns="91421" bIns="45711" rtlCol="0" anchor="ctr"/>
          <a:lstStyle/>
          <a:p>
            <a:pPr algn="ctr" defTabSz="914212"/>
            <a:endParaRPr lang="ja-JP" altLang="en-US">
              <a:solidFill>
                <a:prstClr val="white"/>
              </a:solidFill>
            </a:endParaRPr>
          </a:p>
        </p:txBody>
      </p:sp>
      <p:sp>
        <p:nvSpPr>
          <p:cNvPr id="33" name="右矢印 61"/>
          <p:cNvSpPr/>
          <p:nvPr/>
        </p:nvSpPr>
        <p:spPr>
          <a:xfrm>
            <a:off x="4038600" y="3809271"/>
            <a:ext cx="422058" cy="210358"/>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1" tIns="45711" rIns="91421" bIns="45711" rtlCol="0" anchor="ctr"/>
          <a:lstStyle/>
          <a:p>
            <a:pPr algn="ctr" defTabSz="914212"/>
            <a:endParaRPr lang="en-US" altLang="ja-JP" dirty="0" smtClean="0">
              <a:solidFill>
                <a:prstClr val="white"/>
              </a:solidFill>
            </a:endParaRPr>
          </a:p>
          <a:p>
            <a:pPr algn="ctr" defTabSz="914212"/>
            <a:endParaRPr lang="ja-JP" altLang="en-US" dirty="0">
              <a:solidFill>
                <a:prstClr val="white"/>
              </a:solidFill>
            </a:endParaRPr>
          </a:p>
        </p:txBody>
      </p:sp>
      <p:sp>
        <p:nvSpPr>
          <p:cNvPr id="34" name="右矢印 62"/>
          <p:cNvSpPr/>
          <p:nvPr/>
        </p:nvSpPr>
        <p:spPr>
          <a:xfrm>
            <a:off x="1600201" y="4725888"/>
            <a:ext cx="990600" cy="197056"/>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1" tIns="45711" rIns="91421" bIns="45711" rtlCol="0" anchor="ctr"/>
          <a:lstStyle/>
          <a:p>
            <a:pPr algn="ctr" defTabSz="914212"/>
            <a:endParaRPr lang="en-US" altLang="ja-JP" dirty="0" smtClean="0">
              <a:solidFill>
                <a:prstClr val="white"/>
              </a:solidFill>
            </a:endParaRPr>
          </a:p>
          <a:p>
            <a:pPr algn="ctr" defTabSz="914212"/>
            <a:endParaRPr lang="ja-JP" altLang="en-US" dirty="0">
              <a:solidFill>
                <a:prstClr val="white"/>
              </a:solidFill>
            </a:endParaRPr>
          </a:p>
        </p:txBody>
      </p:sp>
      <p:sp>
        <p:nvSpPr>
          <p:cNvPr id="35" name="右矢印 63"/>
          <p:cNvSpPr/>
          <p:nvPr/>
        </p:nvSpPr>
        <p:spPr>
          <a:xfrm>
            <a:off x="4036691" y="4743467"/>
            <a:ext cx="432048" cy="216024"/>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1" tIns="45711" rIns="91421" bIns="45711" rtlCol="0" anchor="ctr"/>
          <a:lstStyle/>
          <a:p>
            <a:pPr algn="ctr" defTabSz="914212"/>
            <a:endParaRPr lang="en-US" altLang="ja-JP" dirty="0" smtClean="0">
              <a:solidFill>
                <a:prstClr val="white"/>
              </a:solidFill>
            </a:endParaRPr>
          </a:p>
          <a:p>
            <a:pPr algn="ctr" defTabSz="914212"/>
            <a:endParaRPr lang="ja-JP" altLang="en-US" dirty="0">
              <a:solidFill>
                <a:prstClr val="white"/>
              </a:solidFill>
            </a:endParaRPr>
          </a:p>
        </p:txBody>
      </p:sp>
      <p:pic>
        <p:nvPicPr>
          <p:cNvPr id="36" name="図 45" descr="jamstec_logo36.gif"/>
          <p:cNvPicPr>
            <a:picLocks noChangeAspect="1"/>
          </p:cNvPicPr>
          <p:nvPr/>
        </p:nvPicPr>
        <p:blipFill>
          <a:blip r:embed="rId4" cstate="print"/>
          <a:stretch>
            <a:fillRect/>
          </a:stretch>
        </p:blipFill>
        <p:spPr>
          <a:xfrm>
            <a:off x="3034827" y="2237882"/>
            <a:ext cx="252000" cy="252000"/>
          </a:xfrm>
          <a:prstGeom prst="rect">
            <a:avLst/>
          </a:prstGeom>
        </p:spPr>
      </p:pic>
      <p:sp>
        <p:nvSpPr>
          <p:cNvPr id="37" name="Textfeld 7"/>
          <p:cNvSpPr txBox="1"/>
          <p:nvPr/>
        </p:nvSpPr>
        <p:spPr>
          <a:xfrm>
            <a:off x="1126495" y="1430037"/>
            <a:ext cx="4686444" cy="923312"/>
          </a:xfrm>
          <a:prstGeom prst="rect">
            <a:avLst/>
          </a:prstGeom>
          <a:noFill/>
        </p:spPr>
        <p:txBody>
          <a:bodyPr wrap="square" lIns="91421" tIns="45711" rIns="91421" bIns="45711" rtlCol="0">
            <a:spAutoFit/>
          </a:bodyPr>
          <a:lstStyle/>
          <a:p>
            <a:pPr algn="ctr" defTabSz="914212"/>
            <a:r>
              <a:rPr lang="en-US" altLang="ja-JP" b="1" dirty="0" smtClean="0">
                <a:solidFill>
                  <a:srgbClr val="FF0000"/>
                </a:solidFill>
                <a:latin typeface="Arial"/>
                <a:ea typeface="ＤＦＰ太丸ゴシック体"/>
                <a:cs typeface="Arial"/>
              </a:rPr>
              <a:t>JAMSTEC ALERA2 </a:t>
            </a:r>
          </a:p>
          <a:p>
            <a:pPr algn="ctr" defTabSz="914212"/>
            <a:r>
              <a:rPr lang="en-US" altLang="ja-JP" b="1" dirty="0" smtClean="0">
                <a:solidFill>
                  <a:srgbClr val="FF0000"/>
                </a:solidFill>
                <a:latin typeface="Arial"/>
                <a:ea typeface="ＤＦＰ太丸ゴシック体"/>
                <a:cs typeface="Arial"/>
              </a:rPr>
              <a:t>Observing system experiments </a:t>
            </a:r>
            <a:endParaRPr lang="en-US" altLang="ja-JP" b="1" dirty="0">
              <a:solidFill>
                <a:srgbClr val="FF0000"/>
              </a:solidFill>
              <a:latin typeface="Arial"/>
              <a:ea typeface="ＤＦＰ太丸ゴシック体"/>
              <a:cs typeface="Arial"/>
            </a:endParaRPr>
          </a:p>
          <a:p>
            <a:pPr defTabSz="914212"/>
            <a:endParaRPr lang="de-DE" dirty="0">
              <a:solidFill>
                <a:prstClr val="black"/>
              </a:solidFill>
            </a:endParaRPr>
          </a:p>
        </p:txBody>
      </p:sp>
      <p:pic>
        <p:nvPicPr>
          <p:cNvPr id="38" name="図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903807" y="2251176"/>
            <a:ext cx="1153675" cy="1152000"/>
          </a:xfrm>
          <a:prstGeom prst="ellipse">
            <a:avLst/>
          </a:prstGeom>
          <a:ln w="190500" cap="rnd">
            <a:noFill/>
            <a:prstDash val="solid"/>
          </a:ln>
          <a:effectLst/>
          <a:scene3d>
            <a:camera prst="orthographicFront"/>
            <a:lightRig rig="threePt" dir="t">
              <a:rot lat="0" lon="0" rev="19200000"/>
            </a:lightRig>
          </a:scene3d>
          <a:sp3d extrusionH="25400">
            <a:extrusionClr>
              <a:srgbClr val="000000"/>
            </a:extrusionClr>
          </a:sp3d>
        </p:spPr>
      </p:pic>
      <p:sp>
        <p:nvSpPr>
          <p:cNvPr id="20" name="右矢印 32"/>
          <p:cNvSpPr/>
          <p:nvPr/>
        </p:nvSpPr>
        <p:spPr>
          <a:xfrm>
            <a:off x="2239005" y="3789783"/>
            <a:ext cx="351795" cy="235511"/>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21" tIns="45711" rIns="91421" bIns="45711" rtlCol="0" anchor="ctr"/>
          <a:lstStyle/>
          <a:p>
            <a:pPr algn="ctr" defTabSz="914212"/>
            <a:endParaRPr lang="en-US" altLang="ja-JP" dirty="0" smtClean="0">
              <a:solidFill>
                <a:prstClr val="white"/>
              </a:solidFill>
            </a:endParaRPr>
          </a:p>
          <a:p>
            <a:pPr algn="ctr" defTabSz="914212"/>
            <a:endParaRPr lang="ja-JP" altLang="en-US" dirty="0">
              <a:solidFill>
                <a:prstClr val="white"/>
              </a:solidFill>
            </a:endParaRPr>
          </a:p>
        </p:txBody>
      </p:sp>
    </p:spTree>
    <p:extLst>
      <p:ext uri="{BB962C8B-B14F-4D97-AF65-F5344CB8AC3E}">
        <p14:creationId xmlns:p14="http://schemas.microsoft.com/office/powerpoint/2010/main" val="17143609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MOSAiC\IMG_0765.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2000" contrast="4000"/>
                    </a14:imgEffect>
                  </a14:imgLayer>
                </a14:imgProps>
              </a:ext>
              <a:ext uri="{28A0092B-C50C-407E-A947-70E740481C1C}">
                <a14:useLocalDpi xmlns:a14="http://schemas.microsoft.com/office/drawing/2010/main" val="0"/>
              </a:ext>
            </a:extLst>
          </a:blip>
          <a:srcRect/>
          <a:stretch>
            <a:fillRect/>
          </a:stretch>
        </p:blipFill>
        <p:spPr bwMode="auto">
          <a:xfrm>
            <a:off x="-3323" y="-2492"/>
            <a:ext cx="9147323" cy="686049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28600" y="2819400"/>
            <a:ext cx="7763765" cy="3785652"/>
          </a:xfrm>
          <a:prstGeom prst="rect">
            <a:avLst/>
          </a:prstGeom>
          <a:solidFill>
            <a:schemeClr val="bg2">
              <a:lumMod val="10000"/>
              <a:alpha val="70000"/>
            </a:schemeClr>
          </a:solidFill>
          <a:effectLst>
            <a:softEdge rad="31750"/>
          </a:effectLst>
        </p:spPr>
        <p:txBody>
          <a:bodyPr wrap="square">
            <a:spAutoFit/>
          </a:bodyPr>
          <a:lstStyle/>
          <a:p>
            <a:pPr algn="ctr">
              <a:defRPr/>
            </a:pPr>
            <a:r>
              <a:rPr lang="en-US" b="1" i="1" dirty="0" smtClean="0">
                <a:solidFill>
                  <a:schemeClr val="bg1"/>
                </a:solidFill>
                <a:latin typeface="Georgia" pitchFamily="18" charset="0"/>
              </a:rPr>
              <a:t>Matthew Shupe – Univ. of Colorado/CIRES/NOAA</a:t>
            </a:r>
          </a:p>
          <a:p>
            <a:pPr>
              <a:defRPr/>
            </a:pPr>
            <a:endParaRPr lang="en-US" b="1" i="1" dirty="0" smtClean="0">
              <a:solidFill>
                <a:schemeClr val="bg1"/>
              </a:solidFill>
              <a:latin typeface="Georgia" pitchFamily="18" charset="0"/>
            </a:endParaRPr>
          </a:p>
          <a:p>
            <a:pPr algn="ctr">
              <a:defRPr/>
            </a:pPr>
            <a:r>
              <a:rPr lang="en-US" b="1" i="1" dirty="0" smtClean="0">
                <a:solidFill>
                  <a:schemeClr val="bg1"/>
                </a:solidFill>
                <a:latin typeface="Georgia" pitchFamily="18" charset="0"/>
              </a:rPr>
              <a:t>On behalf of many…..</a:t>
            </a:r>
          </a:p>
          <a:p>
            <a:pPr>
              <a:defRPr/>
            </a:pPr>
            <a:r>
              <a:rPr lang="en-US" sz="1600" b="1" i="1" u="sng" dirty="0" smtClean="0">
                <a:solidFill>
                  <a:schemeClr val="bg1"/>
                </a:solidFill>
                <a:latin typeface="Georgia" pitchFamily="18" charset="0"/>
              </a:rPr>
              <a:t>International Coordination Team</a:t>
            </a:r>
          </a:p>
          <a:p>
            <a:pPr>
              <a:defRPr/>
            </a:pPr>
            <a:r>
              <a:rPr lang="en-US" sz="1400" b="1" i="1" dirty="0" smtClean="0">
                <a:solidFill>
                  <a:schemeClr val="bg1"/>
                </a:solidFill>
                <a:latin typeface="Georgia" pitchFamily="18" charset="0"/>
              </a:rPr>
              <a:t>D</a:t>
            </a:r>
            <a:r>
              <a:rPr lang="en-US" sz="1400" b="1" i="1" dirty="0">
                <a:solidFill>
                  <a:schemeClr val="bg1"/>
                </a:solidFill>
                <a:latin typeface="Georgia" pitchFamily="18" charset="0"/>
              </a:rPr>
              <a:t>. Barber,  K. </a:t>
            </a:r>
            <a:r>
              <a:rPr lang="en-US" sz="1400" b="1" i="1" dirty="0" err="1">
                <a:solidFill>
                  <a:schemeClr val="bg1"/>
                </a:solidFill>
                <a:latin typeface="Georgia" pitchFamily="18" charset="0"/>
              </a:rPr>
              <a:t>Dethloff</a:t>
            </a:r>
            <a:r>
              <a:rPr lang="en-US" sz="1400" b="1" i="1" dirty="0">
                <a:solidFill>
                  <a:schemeClr val="bg1"/>
                </a:solidFill>
                <a:latin typeface="Georgia" pitchFamily="18" charset="0"/>
              </a:rPr>
              <a:t>, S. </a:t>
            </a:r>
            <a:r>
              <a:rPr lang="en-US" sz="1400" b="1" i="1" dirty="0" err="1">
                <a:solidFill>
                  <a:schemeClr val="bg1"/>
                </a:solidFill>
                <a:latin typeface="Georgia" pitchFamily="18" charset="0"/>
              </a:rPr>
              <a:t>Gerland</a:t>
            </a:r>
            <a:r>
              <a:rPr lang="en-US" sz="1400" b="1" i="1" dirty="0">
                <a:solidFill>
                  <a:schemeClr val="bg1"/>
                </a:solidFill>
                <a:latin typeface="Georgia" pitchFamily="18" charset="0"/>
              </a:rPr>
              <a:t>, J. Inoue,  C. Lee,  B. Loose,  </a:t>
            </a:r>
            <a:r>
              <a:rPr lang="en-US" sz="1400" b="1" i="1" dirty="0" smtClean="0">
                <a:solidFill>
                  <a:schemeClr val="bg1"/>
                </a:solidFill>
                <a:latin typeface="Georgia" pitchFamily="18" charset="0"/>
              </a:rPr>
              <a:t>A</a:t>
            </a:r>
            <a:r>
              <a:rPr lang="en-US" sz="1400" b="1" i="1" dirty="0">
                <a:solidFill>
                  <a:schemeClr val="bg1"/>
                </a:solidFill>
                <a:latin typeface="Georgia" pitchFamily="18" charset="0"/>
              </a:rPr>
              <a:t>. </a:t>
            </a:r>
            <a:r>
              <a:rPr lang="en-US" sz="1400" b="1" i="1" dirty="0" err="1">
                <a:solidFill>
                  <a:schemeClr val="bg1"/>
                </a:solidFill>
                <a:latin typeface="Georgia" pitchFamily="18" charset="0"/>
              </a:rPr>
              <a:t>Makshtas</a:t>
            </a:r>
            <a:r>
              <a:rPr lang="en-US" sz="1400" b="1" i="1" dirty="0" smtClean="0">
                <a:solidFill>
                  <a:schemeClr val="bg1"/>
                </a:solidFill>
                <a:latin typeface="Georgia" pitchFamily="18" charset="0"/>
              </a:rPr>
              <a:t>, </a:t>
            </a:r>
          </a:p>
          <a:p>
            <a:pPr>
              <a:defRPr/>
            </a:pPr>
            <a:r>
              <a:rPr lang="en-US" sz="1400" b="1" i="1" dirty="0" smtClean="0">
                <a:solidFill>
                  <a:schemeClr val="bg1"/>
                </a:solidFill>
                <a:latin typeface="Georgia" pitchFamily="18" charset="0"/>
              </a:rPr>
              <a:t>W</a:t>
            </a:r>
            <a:r>
              <a:rPr lang="en-US" sz="1400" b="1" i="1" dirty="0">
                <a:solidFill>
                  <a:schemeClr val="bg1"/>
                </a:solidFill>
                <a:latin typeface="Georgia" pitchFamily="18" charset="0"/>
              </a:rPr>
              <a:t>. </a:t>
            </a:r>
            <a:r>
              <a:rPr lang="en-US" sz="1400" b="1" i="1" dirty="0" err="1">
                <a:solidFill>
                  <a:schemeClr val="bg1"/>
                </a:solidFill>
                <a:latin typeface="Georgia" pitchFamily="18" charset="0"/>
              </a:rPr>
              <a:t>Maslowski</a:t>
            </a:r>
            <a:r>
              <a:rPr lang="en-US" sz="1400" b="1" i="1" dirty="0">
                <a:solidFill>
                  <a:schemeClr val="bg1"/>
                </a:solidFill>
                <a:latin typeface="Georgia" pitchFamily="18" charset="0"/>
              </a:rPr>
              <a:t>, </a:t>
            </a:r>
            <a:r>
              <a:rPr lang="en-US" sz="1400" b="1" i="1" dirty="0" smtClean="0">
                <a:solidFill>
                  <a:schemeClr val="bg1"/>
                </a:solidFill>
                <a:latin typeface="Georgia" pitchFamily="18" charset="0"/>
              </a:rPr>
              <a:t>M</a:t>
            </a:r>
            <a:r>
              <a:rPr lang="en-US" sz="1400" b="1" i="1" dirty="0">
                <a:solidFill>
                  <a:schemeClr val="bg1"/>
                </a:solidFill>
                <a:latin typeface="Georgia" pitchFamily="18" charset="0"/>
              </a:rPr>
              <a:t>. Nicolaus, </a:t>
            </a:r>
            <a:r>
              <a:rPr lang="en-US" sz="1400" b="1" i="1" dirty="0" smtClean="0">
                <a:solidFill>
                  <a:schemeClr val="bg1"/>
                </a:solidFill>
                <a:latin typeface="Georgia" pitchFamily="18" charset="0"/>
              </a:rPr>
              <a:t>D</a:t>
            </a:r>
            <a:r>
              <a:rPr lang="en-US" sz="1400" b="1" i="1" dirty="0">
                <a:solidFill>
                  <a:schemeClr val="bg1"/>
                </a:solidFill>
                <a:latin typeface="Georgia" pitchFamily="18" charset="0"/>
              </a:rPr>
              <a:t>. </a:t>
            </a:r>
            <a:r>
              <a:rPr lang="en-US" sz="1400" b="1" i="1" dirty="0" err="1">
                <a:solidFill>
                  <a:schemeClr val="bg1"/>
                </a:solidFill>
                <a:latin typeface="Georgia" pitchFamily="18" charset="0"/>
              </a:rPr>
              <a:t>Notz</a:t>
            </a:r>
            <a:r>
              <a:rPr lang="en-US" sz="1400" b="1" i="1" dirty="0">
                <a:solidFill>
                  <a:schemeClr val="bg1"/>
                </a:solidFill>
                <a:latin typeface="Georgia" pitchFamily="18" charset="0"/>
              </a:rPr>
              <a:t>, </a:t>
            </a:r>
            <a:r>
              <a:rPr lang="en-US" sz="1400" b="1" i="1" dirty="0" smtClean="0">
                <a:solidFill>
                  <a:schemeClr val="bg1"/>
                </a:solidFill>
                <a:latin typeface="Georgia" pitchFamily="18" charset="0"/>
              </a:rPr>
              <a:t>I</a:t>
            </a:r>
            <a:r>
              <a:rPr lang="en-US" sz="1400" b="1" i="1" dirty="0">
                <a:solidFill>
                  <a:schemeClr val="bg1"/>
                </a:solidFill>
                <a:latin typeface="Georgia" pitchFamily="18" charset="0"/>
              </a:rPr>
              <a:t>. </a:t>
            </a:r>
            <a:r>
              <a:rPr lang="en-US" sz="1400" b="1" i="1" dirty="0" err="1">
                <a:solidFill>
                  <a:schemeClr val="bg1"/>
                </a:solidFill>
                <a:latin typeface="Georgia" pitchFamily="18" charset="0"/>
              </a:rPr>
              <a:t>Peeken</a:t>
            </a:r>
            <a:r>
              <a:rPr lang="en-US" sz="1400" b="1" i="1" dirty="0" smtClean="0">
                <a:solidFill>
                  <a:schemeClr val="bg1"/>
                </a:solidFill>
                <a:latin typeface="Georgia" pitchFamily="18" charset="0"/>
              </a:rPr>
              <a:t>, </a:t>
            </a:r>
            <a:r>
              <a:rPr lang="en-US" sz="1400" b="1" i="1" dirty="0">
                <a:solidFill>
                  <a:schemeClr val="bg1"/>
                </a:solidFill>
                <a:latin typeface="Georgia" pitchFamily="18" charset="0"/>
              </a:rPr>
              <a:t>D. </a:t>
            </a:r>
            <a:r>
              <a:rPr lang="en-US" sz="1400" b="1" i="1" dirty="0" err="1">
                <a:solidFill>
                  <a:schemeClr val="bg1"/>
                </a:solidFill>
                <a:latin typeface="Georgia" pitchFamily="18" charset="0"/>
              </a:rPr>
              <a:t>Perovich</a:t>
            </a:r>
            <a:r>
              <a:rPr lang="en-US" sz="1400" b="1" i="1" dirty="0">
                <a:solidFill>
                  <a:schemeClr val="bg1"/>
                </a:solidFill>
                <a:latin typeface="Georgia" pitchFamily="18" charset="0"/>
              </a:rPr>
              <a:t>,  O. </a:t>
            </a:r>
            <a:r>
              <a:rPr lang="en-US" sz="1400" b="1" i="1" dirty="0" err="1">
                <a:solidFill>
                  <a:schemeClr val="bg1"/>
                </a:solidFill>
                <a:latin typeface="Georgia" pitchFamily="18" charset="0"/>
              </a:rPr>
              <a:t>Persson</a:t>
            </a:r>
            <a:r>
              <a:rPr lang="en-US" sz="1400" b="1" i="1" dirty="0">
                <a:solidFill>
                  <a:schemeClr val="bg1"/>
                </a:solidFill>
                <a:latin typeface="Georgia" pitchFamily="18" charset="0"/>
              </a:rPr>
              <a:t>,  </a:t>
            </a:r>
            <a:endParaRPr lang="en-US" sz="1400" b="1" i="1" dirty="0" smtClean="0">
              <a:solidFill>
                <a:schemeClr val="bg1"/>
              </a:solidFill>
              <a:latin typeface="Georgia" pitchFamily="18" charset="0"/>
            </a:endParaRPr>
          </a:p>
          <a:p>
            <a:pPr>
              <a:defRPr/>
            </a:pPr>
            <a:r>
              <a:rPr lang="en-US" sz="1400" b="1" i="1" dirty="0" smtClean="0">
                <a:solidFill>
                  <a:schemeClr val="bg1"/>
                </a:solidFill>
                <a:latin typeface="Georgia" pitchFamily="18" charset="0"/>
              </a:rPr>
              <a:t>J</a:t>
            </a:r>
            <a:r>
              <a:rPr lang="en-US" sz="1400" b="1" i="1" dirty="0">
                <a:solidFill>
                  <a:schemeClr val="bg1"/>
                </a:solidFill>
                <a:latin typeface="Georgia" pitchFamily="18" charset="0"/>
              </a:rPr>
              <a:t>. </a:t>
            </a:r>
            <a:r>
              <a:rPr lang="en-US" sz="1400" b="1" i="1" dirty="0" err="1">
                <a:solidFill>
                  <a:schemeClr val="bg1"/>
                </a:solidFill>
                <a:latin typeface="Georgia" pitchFamily="18" charset="0"/>
              </a:rPr>
              <a:t>Schmale</a:t>
            </a:r>
            <a:r>
              <a:rPr lang="en-US" sz="1400" b="1" i="1" dirty="0">
                <a:solidFill>
                  <a:schemeClr val="bg1"/>
                </a:solidFill>
                <a:latin typeface="Georgia" pitchFamily="18" charset="0"/>
              </a:rPr>
              <a:t>, </a:t>
            </a:r>
            <a:r>
              <a:rPr lang="en-US" sz="1400" b="1" i="1" dirty="0" smtClean="0">
                <a:solidFill>
                  <a:schemeClr val="bg1"/>
                </a:solidFill>
                <a:latin typeface="Georgia" pitchFamily="18" charset="0"/>
              </a:rPr>
              <a:t>M. Shupe</a:t>
            </a:r>
            <a:r>
              <a:rPr lang="en-US" sz="1400" b="1" i="1" dirty="0">
                <a:solidFill>
                  <a:schemeClr val="bg1"/>
                </a:solidFill>
                <a:latin typeface="Georgia" pitchFamily="18" charset="0"/>
              </a:rPr>
              <a:t>,  </a:t>
            </a:r>
            <a:r>
              <a:rPr lang="en-US" sz="1400" b="1" i="1" dirty="0" smtClean="0">
                <a:solidFill>
                  <a:schemeClr val="bg1"/>
                </a:solidFill>
                <a:latin typeface="Georgia" pitchFamily="18" charset="0"/>
              </a:rPr>
              <a:t>M</a:t>
            </a:r>
            <a:r>
              <a:rPr lang="en-US" sz="1400" b="1" i="1" dirty="0">
                <a:solidFill>
                  <a:schemeClr val="bg1"/>
                </a:solidFill>
                <a:latin typeface="Georgia" pitchFamily="18" charset="0"/>
              </a:rPr>
              <a:t>. </a:t>
            </a:r>
            <a:r>
              <a:rPr lang="en-US" sz="1400" b="1" i="1" dirty="0" err="1">
                <a:solidFill>
                  <a:schemeClr val="bg1"/>
                </a:solidFill>
                <a:latin typeface="Georgia" pitchFamily="18" charset="0"/>
              </a:rPr>
              <a:t>Tjernström</a:t>
            </a:r>
            <a:r>
              <a:rPr lang="en-US" sz="1400" b="1" i="1" dirty="0">
                <a:solidFill>
                  <a:schemeClr val="bg1"/>
                </a:solidFill>
                <a:latin typeface="Georgia" pitchFamily="18" charset="0"/>
              </a:rPr>
              <a:t> , </a:t>
            </a:r>
            <a:r>
              <a:rPr lang="en-US" sz="1400" b="1" i="1" dirty="0" smtClean="0">
                <a:solidFill>
                  <a:schemeClr val="bg1"/>
                </a:solidFill>
                <a:latin typeface="Georgia" pitchFamily="18" charset="0"/>
              </a:rPr>
              <a:t> </a:t>
            </a:r>
            <a:r>
              <a:rPr lang="en-US" sz="1400" b="1" i="1" dirty="0">
                <a:solidFill>
                  <a:schemeClr val="bg1"/>
                </a:solidFill>
                <a:latin typeface="Georgia" pitchFamily="18" charset="0"/>
              </a:rPr>
              <a:t>T. </a:t>
            </a:r>
            <a:r>
              <a:rPr lang="en-US" sz="1400" b="1" i="1" dirty="0" err="1">
                <a:solidFill>
                  <a:schemeClr val="bg1"/>
                </a:solidFill>
                <a:latin typeface="Georgia" pitchFamily="18" charset="0"/>
              </a:rPr>
              <a:t>Vihma</a:t>
            </a:r>
            <a:r>
              <a:rPr lang="en-US" sz="1400" b="1" i="1" dirty="0">
                <a:solidFill>
                  <a:schemeClr val="bg1"/>
                </a:solidFill>
                <a:latin typeface="Georgia" pitchFamily="18" charset="0"/>
              </a:rPr>
              <a:t>, </a:t>
            </a:r>
            <a:r>
              <a:rPr lang="en-US" sz="1400" b="1" i="1" dirty="0" smtClean="0">
                <a:solidFill>
                  <a:schemeClr val="bg1"/>
                </a:solidFill>
                <a:latin typeface="Georgia" pitchFamily="18" charset="0"/>
              </a:rPr>
              <a:t> </a:t>
            </a:r>
            <a:r>
              <a:rPr lang="en-US" sz="1400" b="1" i="1" dirty="0">
                <a:solidFill>
                  <a:schemeClr val="bg1"/>
                </a:solidFill>
                <a:latin typeface="Georgia" pitchFamily="18" charset="0"/>
              </a:rPr>
              <a:t>J. </a:t>
            </a:r>
            <a:r>
              <a:rPr lang="en-US" sz="1400" b="1" i="1" dirty="0" smtClean="0">
                <a:solidFill>
                  <a:schemeClr val="bg1"/>
                </a:solidFill>
                <a:latin typeface="Georgia" pitchFamily="18" charset="0"/>
              </a:rPr>
              <a:t>Zhao</a:t>
            </a:r>
          </a:p>
          <a:p>
            <a:pPr>
              <a:defRPr/>
            </a:pPr>
            <a:endParaRPr lang="en-US" sz="1400" b="1" i="1" u="sng" dirty="0" smtClean="0">
              <a:solidFill>
                <a:schemeClr val="bg1"/>
              </a:solidFill>
              <a:latin typeface="Georgia" pitchFamily="18" charset="0"/>
            </a:endParaRPr>
          </a:p>
          <a:p>
            <a:pPr>
              <a:defRPr/>
            </a:pPr>
            <a:r>
              <a:rPr lang="en-US" sz="1600" b="1" i="1" u="sng" dirty="0" smtClean="0">
                <a:solidFill>
                  <a:schemeClr val="bg1"/>
                </a:solidFill>
                <a:latin typeface="Georgia" pitchFamily="18" charset="0"/>
              </a:rPr>
              <a:t>US Science Development Team</a:t>
            </a:r>
          </a:p>
          <a:p>
            <a:pPr>
              <a:defRPr/>
            </a:pPr>
            <a:r>
              <a:rPr lang="en-US" sz="1400" b="1" i="1" dirty="0" smtClean="0">
                <a:solidFill>
                  <a:schemeClr val="bg1"/>
                </a:solidFill>
                <a:latin typeface="Georgia" pitchFamily="18" charset="0"/>
              </a:rPr>
              <a:t>M. </a:t>
            </a:r>
            <a:r>
              <a:rPr lang="en-US" sz="1400" b="1" i="1" dirty="0" err="1" smtClean="0">
                <a:solidFill>
                  <a:schemeClr val="bg1"/>
                </a:solidFill>
                <a:latin typeface="Georgia" pitchFamily="18" charset="0"/>
              </a:rPr>
              <a:t>Alkire</a:t>
            </a:r>
            <a:r>
              <a:rPr lang="en-US" sz="1400" b="1" i="1" dirty="0" smtClean="0">
                <a:solidFill>
                  <a:schemeClr val="bg1"/>
                </a:solidFill>
                <a:latin typeface="Georgia" pitchFamily="18" charset="0"/>
              </a:rPr>
              <a:t>, C. </a:t>
            </a:r>
            <a:r>
              <a:rPr lang="en-US" sz="1400" b="1" i="1" dirty="0" err="1" smtClean="0">
                <a:solidFill>
                  <a:schemeClr val="bg1"/>
                </a:solidFill>
                <a:latin typeface="Georgia" pitchFamily="18" charset="0"/>
              </a:rPr>
              <a:t>Ashjian</a:t>
            </a:r>
            <a:r>
              <a:rPr lang="en-US" sz="1400" b="1" i="1" dirty="0" smtClean="0">
                <a:solidFill>
                  <a:schemeClr val="bg1"/>
                </a:solidFill>
                <a:latin typeface="Georgia" pitchFamily="18" charset="0"/>
              </a:rPr>
              <a:t>, </a:t>
            </a:r>
            <a:r>
              <a:rPr lang="en-US" sz="1400" b="1" i="1" dirty="0" smtClean="0">
                <a:solidFill>
                  <a:schemeClr val="bg1"/>
                </a:solidFill>
                <a:latin typeface="Georgia" pitchFamily="18" charset="0"/>
              </a:rPr>
              <a:t>B. </a:t>
            </a:r>
            <a:r>
              <a:rPr lang="en-US" sz="1400" b="1" i="1" dirty="0" err="1" smtClean="0">
                <a:solidFill>
                  <a:schemeClr val="bg1"/>
                </a:solidFill>
                <a:latin typeface="Georgia" pitchFamily="18" charset="0"/>
              </a:rPr>
              <a:t>Blomquist</a:t>
            </a:r>
            <a:r>
              <a:rPr lang="en-US" sz="1400" b="1" i="1" dirty="0" smtClean="0">
                <a:solidFill>
                  <a:schemeClr val="bg1"/>
                </a:solidFill>
                <a:latin typeface="Georgia" pitchFamily="18" charset="0"/>
              </a:rPr>
              <a:t>, J</a:t>
            </a:r>
            <a:r>
              <a:rPr lang="en-US" sz="1400" b="1" i="1" dirty="0" smtClean="0">
                <a:solidFill>
                  <a:schemeClr val="bg1"/>
                </a:solidFill>
                <a:latin typeface="Georgia" pitchFamily="18" charset="0"/>
              </a:rPr>
              <a:t>. Bowman, J. </a:t>
            </a:r>
            <a:r>
              <a:rPr lang="en-US" sz="1400" b="1" i="1" dirty="0" err="1" smtClean="0">
                <a:solidFill>
                  <a:schemeClr val="bg1"/>
                </a:solidFill>
                <a:latin typeface="Georgia" pitchFamily="18" charset="0"/>
              </a:rPr>
              <a:t>Creamean</a:t>
            </a:r>
            <a:r>
              <a:rPr lang="en-US" sz="1400" b="1" i="1" dirty="0" smtClean="0">
                <a:solidFill>
                  <a:schemeClr val="bg1"/>
                </a:solidFill>
                <a:latin typeface="Georgia" pitchFamily="18" charset="0"/>
              </a:rPr>
              <a:t>, G. de Boer</a:t>
            </a:r>
            <a:r>
              <a:rPr lang="en-US" sz="1400" b="1" i="1" dirty="0" smtClean="0">
                <a:solidFill>
                  <a:schemeClr val="bg1"/>
                </a:solidFill>
                <a:latin typeface="Georgia" pitchFamily="18" charset="0"/>
              </a:rPr>
              <a:t>,</a:t>
            </a:r>
          </a:p>
          <a:p>
            <a:pPr>
              <a:defRPr/>
            </a:pPr>
            <a:r>
              <a:rPr lang="en-US" sz="1400" b="1" i="1" dirty="0" smtClean="0">
                <a:solidFill>
                  <a:schemeClr val="bg1"/>
                </a:solidFill>
                <a:latin typeface="Georgia" pitchFamily="18" charset="0"/>
              </a:rPr>
              <a:t>C</a:t>
            </a:r>
            <a:r>
              <a:rPr lang="en-US" sz="1400" b="1" i="1" dirty="0" smtClean="0">
                <a:solidFill>
                  <a:schemeClr val="bg1"/>
                </a:solidFill>
                <a:latin typeface="Georgia" pitchFamily="18" charset="0"/>
              </a:rPr>
              <a:t>. </a:t>
            </a:r>
            <a:r>
              <a:rPr lang="en-US" sz="1400" b="1" i="1" dirty="0" err="1" smtClean="0">
                <a:solidFill>
                  <a:schemeClr val="bg1"/>
                </a:solidFill>
                <a:latin typeface="Georgia" pitchFamily="18" charset="0"/>
              </a:rPr>
              <a:t>Fairall</a:t>
            </a:r>
            <a:r>
              <a:rPr lang="en-US" sz="1400" b="1" i="1" dirty="0" smtClean="0">
                <a:solidFill>
                  <a:schemeClr val="bg1"/>
                </a:solidFill>
                <a:latin typeface="Georgia" pitchFamily="18" charset="0"/>
              </a:rPr>
              <a:t>, D. </a:t>
            </a:r>
            <a:r>
              <a:rPr lang="en-US" sz="1400" b="1" i="1" dirty="0" err="1" smtClean="0">
                <a:solidFill>
                  <a:schemeClr val="bg1"/>
                </a:solidFill>
                <a:latin typeface="Georgia" pitchFamily="18" charset="0"/>
              </a:rPr>
              <a:t>Helmig</a:t>
            </a:r>
            <a:r>
              <a:rPr lang="en-US" sz="1400" b="1" i="1" dirty="0" smtClean="0">
                <a:solidFill>
                  <a:schemeClr val="bg1"/>
                </a:solidFill>
                <a:latin typeface="Georgia" pitchFamily="18" charset="0"/>
              </a:rPr>
              <a:t>, </a:t>
            </a:r>
            <a:r>
              <a:rPr lang="en-US" sz="1400" b="1" i="1" dirty="0" smtClean="0">
                <a:solidFill>
                  <a:schemeClr val="bg1"/>
                </a:solidFill>
                <a:latin typeface="Georgia" pitchFamily="18" charset="0"/>
              </a:rPr>
              <a:t>E</a:t>
            </a:r>
            <a:r>
              <a:rPr lang="en-US" sz="1400" b="1" i="1" dirty="0" smtClean="0">
                <a:solidFill>
                  <a:schemeClr val="bg1"/>
                </a:solidFill>
                <a:latin typeface="Georgia" pitchFamily="18" charset="0"/>
              </a:rPr>
              <a:t>. </a:t>
            </a:r>
            <a:r>
              <a:rPr lang="en-US" sz="1400" b="1" i="1" dirty="0" err="1" smtClean="0">
                <a:solidFill>
                  <a:schemeClr val="bg1"/>
                </a:solidFill>
                <a:latin typeface="Georgia" pitchFamily="18" charset="0"/>
              </a:rPr>
              <a:t>Hunke</a:t>
            </a:r>
            <a:r>
              <a:rPr lang="en-US" sz="1400" b="1" i="1" dirty="0" smtClean="0">
                <a:solidFill>
                  <a:schemeClr val="bg1"/>
                </a:solidFill>
                <a:latin typeface="Georgia" pitchFamily="18" charset="0"/>
              </a:rPr>
              <a:t>, J. Hutchings, J. </a:t>
            </a:r>
            <a:r>
              <a:rPr lang="en-US" sz="1400" b="1" i="1" dirty="0" err="1" smtClean="0">
                <a:solidFill>
                  <a:schemeClr val="bg1"/>
                </a:solidFill>
                <a:latin typeface="Georgia" pitchFamily="18" charset="0"/>
              </a:rPr>
              <a:t>Intrieri</a:t>
            </a:r>
            <a:r>
              <a:rPr lang="en-US" sz="1400" b="1" i="1" dirty="0" smtClean="0">
                <a:solidFill>
                  <a:schemeClr val="bg1"/>
                </a:solidFill>
                <a:latin typeface="Georgia" pitchFamily="18" charset="0"/>
              </a:rPr>
              <a:t>, J. Kay, J. Key, R. Kwok, C. Lee, B. Loose, </a:t>
            </a:r>
            <a:r>
              <a:rPr lang="en-US" sz="1400" b="1" i="1" dirty="0" smtClean="0">
                <a:solidFill>
                  <a:schemeClr val="bg1"/>
                </a:solidFill>
                <a:latin typeface="Georgia" pitchFamily="18" charset="0"/>
              </a:rPr>
              <a:t>W</a:t>
            </a:r>
            <a:r>
              <a:rPr lang="en-US" sz="1400" b="1" i="1" dirty="0" smtClean="0">
                <a:solidFill>
                  <a:schemeClr val="bg1"/>
                </a:solidFill>
                <a:latin typeface="Georgia" pitchFamily="18" charset="0"/>
              </a:rPr>
              <a:t>. </a:t>
            </a:r>
            <a:r>
              <a:rPr lang="en-US" sz="1400" b="1" i="1" dirty="0" err="1" smtClean="0">
                <a:solidFill>
                  <a:schemeClr val="bg1"/>
                </a:solidFill>
                <a:latin typeface="Georgia" pitchFamily="18" charset="0"/>
              </a:rPr>
              <a:t>Maslowski</a:t>
            </a:r>
            <a:r>
              <a:rPr lang="en-US" sz="1400" b="1" i="1" dirty="0" smtClean="0">
                <a:solidFill>
                  <a:schemeClr val="bg1"/>
                </a:solidFill>
                <a:latin typeface="Georgia" pitchFamily="18" charset="0"/>
              </a:rPr>
              <a:t>, A. </a:t>
            </a:r>
            <a:r>
              <a:rPr lang="en-US" sz="1400" b="1" i="1" dirty="0" err="1" smtClean="0">
                <a:solidFill>
                  <a:schemeClr val="bg1"/>
                </a:solidFill>
                <a:latin typeface="Georgia" pitchFamily="18" charset="0"/>
              </a:rPr>
              <a:t>McComiskey</a:t>
            </a:r>
            <a:r>
              <a:rPr lang="en-US" sz="1400" b="1" i="1" dirty="0" smtClean="0">
                <a:solidFill>
                  <a:schemeClr val="bg1"/>
                </a:solidFill>
                <a:latin typeface="Georgia" pitchFamily="18" charset="0"/>
              </a:rPr>
              <a:t>,</a:t>
            </a:r>
            <a:r>
              <a:rPr lang="en-US" sz="1400" b="1" i="1" dirty="0">
                <a:solidFill>
                  <a:schemeClr val="bg1"/>
                </a:solidFill>
                <a:latin typeface="Georgia" pitchFamily="18" charset="0"/>
              </a:rPr>
              <a:t> </a:t>
            </a:r>
            <a:r>
              <a:rPr lang="en-US" sz="1400" b="1" i="1" dirty="0" smtClean="0">
                <a:solidFill>
                  <a:schemeClr val="bg1"/>
                </a:solidFill>
                <a:latin typeface="Georgia" pitchFamily="18" charset="0"/>
              </a:rPr>
              <a:t>D. </a:t>
            </a:r>
            <a:r>
              <a:rPr lang="en-US" sz="1400" b="1" i="1" dirty="0" err="1" smtClean="0">
                <a:solidFill>
                  <a:schemeClr val="bg1"/>
                </a:solidFill>
                <a:latin typeface="Georgia" pitchFamily="18" charset="0"/>
              </a:rPr>
              <a:t>Noone</a:t>
            </a:r>
            <a:r>
              <a:rPr lang="en-US" sz="1400" b="1" i="1" dirty="0" smtClean="0">
                <a:solidFill>
                  <a:schemeClr val="bg1"/>
                </a:solidFill>
                <a:latin typeface="Georgia" pitchFamily="18" charset="0"/>
              </a:rPr>
              <a:t>, D. </a:t>
            </a:r>
            <a:r>
              <a:rPr lang="en-US" sz="1400" b="1" i="1" dirty="0" err="1" smtClean="0">
                <a:solidFill>
                  <a:schemeClr val="bg1"/>
                </a:solidFill>
                <a:latin typeface="Georgia" pitchFamily="18" charset="0"/>
              </a:rPr>
              <a:t>Perovich</a:t>
            </a:r>
            <a:r>
              <a:rPr lang="en-US" sz="1400" b="1" i="1" dirty="0" smtClean="0">
                <a:solidFill>
                  <a:schemeClr val="bg1"/>
                </a:solidFill>
                <a:latin typeface="Georgia" pitchFamily="18" charset="0"/>
              </a:rPr>
              <a:t>, O. </a:t>
            </a:r>
            <a:r>
              <a:rPr lang="en-US" sz="1400" b="1" i="1" dirty="0" err="1" smtClean="0">
                <a:solidFill>
                  <a:schemeClr val="bg1"/>
                </a:solidFill>
                <a:latin typeface="Georgia" pitchFamily="18" charset="0"/>
              </a:rPr>
              <a:t>Persson</a:t>
            </a:r>
            <a:r>
              <a:rPr lang="en-US" sz="1400" b="1" i="1" dirty="0" smtClean="0">
                <a:solidFill>
                  <a:schemeClr val="bg1"/>
                </a:solidFill>
                <a:latin typeface="Georgia" pitchFamily="18" charset="0"/>
              </a:rPr>
              <a:t>, C. </a:t>
            </a:r>
            <a:r>
              <a:rPr lang="en-US" sz="1400" b="1" i="1" dirty="0" err="1" smtClean="0">
                <a:solidFill>
                  <a:schemeClr val="bg1"/>
                </a:solidFill>
                <a:latin typeface="Georgia" pitchFamily="18" charset="0"/>
              </a:rPr>
              <a:t>Polashenski</a:t>
            </a:r>
            <a:r>
              <a:rPr lang="en-US" sz="1400" b="1" i="1" dirty="0" smtClean="0">
                <a:solidFill>
                  <a:schemeClr val="bg1"/>
                </a:solidFill>
                <a:latin typeface="Georgia" pitchFamily="18" charset="0"/>
              </a:rPr>
              <a:t>, </a:t>
            </a:r>
            <a:r>
              <a:rPr lang="en-US" sz="1400" b="1" i="1" dirty="0" smtClean="0">
                <a:solidFill>
                  <a:schemeClr val="bg1"/>
                </a:solidFill>
                <a:latin typeface="Georgia" pitchFamily="18" charset="0"/>
              </a:rPr>
              <a:t>D</a:t>
            </a:r>
            <a:r>
              <a:rPr lang="en-US" sz="1400" b="1" i="1" dirty="0" smtClean="0">
                <a:solidFill>
                  <a:schemeClr val="bg1"/>
                </a:solidFill>
                <a:latin typeface="Georgia" pitchFamily="18" charset="0"/>
              </a:rPr>
              <a:t>. Randall, A. Roberts, M. Shupe, T. Stanton, M. Steele, M.-L. Timmermans, </a:t>
            </a:r>
            <a:r>
              <a:rPr lang="en-US" sz="1400" b="1" i="1" dirty="0" smtClean="0">
                <a:solidFill>
                  <a:schemeClr val="bg1"/>
                </a:solidFill>
                <a:latin typeface="Georgia" pitchFamily="18" charset="0"/>
              </a:rPr>
              <a:t>J</a:t>
            </a:r>
            <a:r>
              <a:rPr lang="en-US" sz="1400" b="1" i="1" dirty="0" smtClean="0">
                <a:solidFill>
                  <a:schemeClr val="bg1"/>
                </a:solidFill>
                <a:latin typeface="Georgia" pitchFamily="18" charset="0"/>
              </a:rPr>
              <a:t>. Toole, D. Turner, J. </a:t>
            </a:r>
            <a:r>
              <a:rPr lang="en-US" sz="1400" b="1" i="1" dirty="0" err="1" smtClean="0">
                <a:solidFill>
                  <a:schemeClr val="bg1"/>
                </a:solidFill>
                <a:latin typeface="Georgia" pitchFamily="18" charset="0"/>
              </a:rPr>
              <a:t>Verlinde</a:t>
            </a:r>
            <a:endParaRPr lang="en-US" sz="1400" b="1" i="1" dirty="0" smtClean="0">
              <a:solidFill>
                <a:schemeClr val="bg1"/>
              </a:solidFill>
              <a:latin typeface="Georgia" pitchFamily="18" charset="0"/>
            </a:endParaRPr>
          </a:p>
          <a:p>
            <a:pPr>
              <a:defRPr/>
            </a:pPr>
            <a:endParaRPr lang="en-US" sz="1400" b="1" i="1" dirty="0">
              <a:solidFill>
                <a:schemeClr val="bg1"/>
              </a:solidFill>
              <a:latin typeface="Georgia" pitchFamily="18" charset="0"/>
            </a:endParaRPr>
          </a:p>
          <a:p>
            <a:pPr>
              <a:defRPr/>
            </a:pPr>
            <a:r>
              <a:rPr lang="en-US" sz="1400" b="1" i="1" dirty="0" smtClean="0">
                <a:solidFill>
                  <a:schemeClr val="bg1"/>
                </a:solidFill>
                <a:latin typeface="Georgia" pitchFamily="18" charset="0"/>
              </a:rPr>
              <a:t>And many more international partners</a:t>
            </a:r>
            <a:endParaRPr lang="en-US" b="1" i="1" dirty="0" smtClean="0">
              <a:solidFill>
                <a:schemeClr val="bg1"/>
              </a:solidFill>
              <a:latin typeface="Georgia" pitchFamily="18" charset="0"/>
            </a:endParaRPr>
          </a:p>
        </p:txBody>
      </p:sp>
      <p:sp>
        <p:nvSpPr>
          <p:cNvPr id="7" name="TextBox 6"/>
          <p:cNvSpPr txBox="1"/>
          <p:nvPr/>
        </p:nvSpPr>
        <p:spPr>
          <a:xfrm>
            <a:off x="379337" y="412865"/>
            <a:ext cx="7850263" cy="2062103"/>
          </a:xfrm>
          <a:prstGeom prst="rect">
            <a:avLst/>
          </a:prstGeom>
          <a:noFill/>
          <a:effectLst>
            <a:softEdge rad="127000"/>
          </a:effectLst>
        </p:spPr>
        <p:txBody>
          <a:bodyPr wrap="square">
            <a:spAutoFit/>
          </a:bodyPr>
          <a:lstStyle/>
          <a:p>
            <a:pPr algn="ctr">
              <a:defRPr/>
            </a:pPr>
            <a:r>
              <a:rPr lang="en-US" sz="7200" b="1" dirty="0" err="1" smtClean="0">
                <a:solidFill>
                  <a:srgbClr val="C0504D">
                    <a:lumMod val="50000"/>
                  </a:srgbClr>
                </a:solidFill>
                <a:latin typeface="Georgia" pitchFamily="18" charset="0"/>
              </a:rPr>
              <a:t>MOSAiC</a:t>
            </a:r>
            <a:endParaRPr lang="en-US" sz="7200" b="1" dirty="0" smtClean="0">
              <a:solidFill>
                <a:srgbClr val="C0504D">
                  <a:lumMod val="50000"/>
                </a:srgbClr>
              </a:solidFill>
              <a:latin typeface="Georgia" pitchFamily="18" charset="0"/>
            </a:endParaRPr>
          </a:p>
          <a:p>
            <a:pPr algn="ctr">
              <a:defRPr/>
            </a:pPr>
            <a:r>
              <a:rPr lang="en-US" sz="2800" b="1" i="1" u="sng" dirty="0" smtClean="0">
                <a:solidFill>
                  <a:srgbClr val="C0504D">
                    <a:lumMod val="50000"/>
                  </a:srgbClr>
                </a:solidFill>
                <a:latin typeface="Georgia" pitchFamily="18" charset="0"/>
              </a:rPr>
              <a:t>M</a:t>
            </a:r>
            <a:r>
              <a:rPr lang="en-US" sz="2800" b="1" i="1" dirty="0" smtClean="0">
                <a:solidFill>
                  <a:srgbClr val="C0504D">
                    <a:lumMod val="50000"/>
                  </a:srgbClr>
                </a:solidFill>
                <a:latin typeface="Georgia" pitchFamily="18" charset="0"/>
              </a:rPr>
              <a:t>ultidisciplinary drifting </a:t>
            </a:r>
            <a:r>
              <a:rPr lang="en-US" sz="2800" b="1" i="1" u="sng" dirty="0" smtClean="0">
                <a:solidFill>
                  <a:srgbClr val="C0504D">
                    <a:lumMod val="50000"/>
                  </a:srgbClr>
                </a:solidFill>
                <a:latin typeface="Georgia" pitchFamily="18" charset="0"/>
              </a:rPr>
              <a:t>O</a:t>
            </a:r>
            <a:r>
              <a:rPr lang="en-US" sz="2800" b="1" i="1" dirty="0" smtClean="0">
                <a:solidFill>
                  <a:srgbClr val="C0504D">
                    <a:lumMod val="50000"/>
                  </a:srgbClr>
                </a:solidFill>
                <a:latin typeface="Georgia" pitchFamily="18" charset="0"/>
              </a:rPr>
              <a:t>bservatory </a:t>
            </a:r>
          </a:p>
          <a:p>
            <a:pPr algn="ctr">
              <a:defRPr/>
            </a:pPr>
            <a:r>
              <a:rPr lang="en-US" sz="2800" b="1" i="1" dirty="0" smtClean="0">
                <a:solidFill>
                  <a:srgbClr val="C0504D">
                    <a:lumMod val="50000"/>
                  </a:srgbClr>
                </a:solidFill>
                <a:latin typeface="Georgia" pitchFamily="18" charset="0"/>
              </a:rPr>
              <a:t>for the </a:t>
            </a:r>
            <a:r>
              <a:rPr lang="en-US" sz="2800" b="1" i="1" u="sng" dirty="0" smtClean="0">
                <a:solidFill>
                  <a:srgbClr val="C0504D">
                    <a:lumMod val="50000"/>
                  </a:srgbClr>
                </a:solidFill>
                <a:latin typeface="Georgia" pitchFamily="18" charset="0"/>
              </a:rPr>
              <a:t>S</a:t>
            </a:r>
            <a:r>
              <a:rPr lang="en-US" sz="2800" b="1" i="1" dirty="0" smtClean="0">
                <a:solidFill>
                  <a:srgbClr val="C0504D">
                    <a:lumMod val="50000"/>
                  </a:srgbClr>
                </a:solidFill>
                <a:latin typeface="Georgia" pitchFamily="18" charset="0"/>
              </a:rPr>
              <a:t>tudy of </a:t>
            </a:r>
            <a:r>
              <a:rPr lang="en-US" sz="2800" b="1" i="1" u="sng" dirty="0" smtClean="0">
                <a:solidFill>
                  <a:srgbClr val="C0504D">
                    <a:lumMod val="50000"/>
                  </a:srgbClr>
                </a:solidFill>
                <a:latin typeface="Georgia" pitchFamily="18" charset="0"/>
              </a:rPr>
              <a:t>A</a:t>
            </a:r>
            <a:r>
              <a:rPr lang="en-US" sz="2800" b="1" i="1" dirty="0" smtClean="0">
                <a:solidFill>
                  <a:srgbClr val="C0504D">
                    <a:lumMod val="50000"/>
                  </a:srgbClr>
                </a:solidFill>
                <a:latin typeface="Georgia" pitchFamily="18" charset="0"/>
              </a:rPr>
              <a:t>rct</a:t>
            </a:r>
            <a:r>
              <a:rPr lang="en-US" sz="2800" b="1" i="1" u="sng" dirty="0" smtClean="0">
                <a:solidFill>
                  <a:srgbClr val="C0504D">
                    <a:lumMod val="50000"/>
                  </a:srgbClr>
                </a:solidFill>
                <a:latin typeface="Georgia" pitchFamily="18" charset="0"/>
              </a:rPr>
              <a:t>i</a:t>
            </a:r>
            <a:r>
              <a:rPr lang="en-US" sz="2800" b="1" i="1" dirty="0" smtClean="0">
                <a:solidFill>
                  <a:srgbClr val="C0504D">
                    <a:lumMod val="50000"/>
                  </a:srgbClr>
                </a:solidFill>
                <a:latin typeface="Georgia" pitchFamily="18" charset="0"/>
              </a:rPr>
              <a:t>c </a:t>
            </a:r>
            <a:r>
              <a:rPr lang="en-US" sz="2800" b="1" i="1" u="sng" dirty="0" smtClean="0">
                <a:solidFill>
                  <a:srgbClr val="C0504D">
                    <a:lumMod val="50000"/>
                  </a:srgbClr>
                </a:solidFill>
                <a:latin typeface="Georgia" pitchFamily="18" charset="0"/>
              </a:rPr>
              <a:t>C</a:t>
            </a:r>
            <a:r>
              <a:rPr lang="en-US" sz="2800" b="1" i="1" dirty="0" smtClean="0">
                <a:solidFill>
                  <a:srgbClr val="C0504D">
                    <a:lumMod val="50000"/>
                  </a:srgbClr>
                </a:solidFill>
                <a:latin typeface="Georgia" pitchFamily="18" charset="0"/>
              </a:rPr>
              <a:t>limate</a:t>
            </a:r>
            <a:endParaRPr lang="en-US" b="1" i="1" dirty="0" smtClean="0">
              <a:solidFill>
                <a:srgbClr val="C0504D">
                  <a:lumMod val="50000"/>
                </a:srgbClr>
              </a:solidFill>
              <a:latin typeface="Georgia" pitchFamily="18" charset="0"/>
            </a:endParaRPr>
          </a:p>
        </p:txBody>
      </p:sp>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4138" y="152400"/>
            <a:ext cx="516867" cy="762000"/>
          </a:xfrm>
          <a:prstGeom prst="rect">
            <a:avLst/>
          </a:prstGeom>
          <a:noFill/>
          <a:ln w="25400" cap="flat">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7881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381000"/>
            <a:ext cx="7850263" cy="769441"/>
          </a:xfrm>
          <a:prstGeom prst="rect">
            <a:avLst/>
          </a:prstGeom>
          <a:noFill/>
          <a:effectLst>
            <a:softEdge rad="127000"/>
          </a:effectLst>
        </p:spPr>
        <p:txBody>
          <a:bodyPr wrap="square">
            <a:spAutoFit/>
          </a:bodyPr>
          <a:lstStyle/>
          <a:p>
            <a:pPr algn="ctr">
              <a:defRPr/>
            </a:pPr>
            <a:r>
              <a:rPr lang="en-US" sz="4400" b="1" dirty="0" smtClean="0">
                <a:solidFill>
                  <a:srgbClr val="C0504D">
                    <a:lumMod val="50000"/>
                  </a:srgbClr>
                </a:solidFill>
                <a:latin typeface="Georgia" pitchFamily="18" charset="0"/>
              </a:rPr>
              <a:t>Multiscale Modeling</a:t>
            </a:r>
            <a:endParaRPr lang="en-US" sz="1050" b="1" i="1" dirty="0" smtClean="0">
              <a:solidFill>
                <a:srgbClr val="C0504D">
                  <a:lumMod val="50000"/>
                </a:srgbClr>
              </a:solidFill>
              <a:latin typeface="Georgia" pitchFamily="18" charset="0"/>
            </a:endParaRPr>
          </a:p>
        </p:txBody>
      </p:sp>
      <p:pic>
        <p:nvPicPr>
          <p:cNvPr id="6" name="Picture 5"/>
          <p:cNvPicPr>
            <a:picLocks noChangeAspect="1"/>
          </p:cNvPicPr>
          <p:nvPr/>
        </p:nvPicPr>
        <p:blipFill>
          <a:blip r:embed="rId2"/>
          <a:stretch>
            <a:fillRect/>
          </a:stretch>
        </p:blipFill>
        <p:spPr>
          <a:xfrm>
            <a:off x="2362200" y="4159374"/>
            <a:ext cx="5510549" cy="2265733"/>
          </a:xfrm>
          <a:prstGeom prst="rect">
            <a:avLst/>
          </a:prstGeom>
          <a:solidFill>
            <a:schemeClr val="bg1"/>
          </a:solidFill>
        </p:spPr>
      </p:pic>
      <p:pic>
        <p:nvPicPr>
          <p:cNvPr id="5" name="Picture 4"/>
          <p:cNvPicPr>
            <a:picLocks noChangeAspect="1"/>
          </p:cNvPicPr>
          <p:nvPr/>
        </p:nvPicPr>
        <p:blipFill rotWithShape="1">
          <a:blip r:embed="rId3"/>
          <a:srcRect t="10493" b="10832"/>
          <a:stretch/>
        </p:blipFill>
        <p:spPr>
          <a:xfrm>
            <a:off x="5638800" y="1316578"/>
            <a:ext cx="3330513" cy="2590800"/>
          </a:xfrm>
          <a:prstGeom prst="rect">
            <a:avLst/>
          </a:prstGeom>
        </p:spPr>
      </p:pic>
      <p:sp>
        <p:nvSpPr>
          <p:cNvPr id="7" name="TextBox 6"/>
          <p:cNvSpPr txBox="1"/>
          <p:nvPr/>
        </p:nvSpPr>
        <p:spPr>
          <a:xfrm>
            <a:off x="228600" y="1315142"/>
            <a:ext cx="5257800" cy="3046988"/>
          </a:xfrm>
          <a:prstGeom prst="rect">
            <a:avLst/>
          </a:prstGeom>
          <a:noFill/>
        </p:spPr>
        <p:txBody>
          <a:bodyPr wrap="square" rtlCol="0">
            <a:spAutoFit/>
          </a:bodyPr>
          <a:lstStyle/>
          <a:p>
            <a:pPr marL="285750" indent="-285750">
              <a:buFont typeface="Arial" charset="0"/>
              <a:buChar char="•"/>
            </a:pPr>
            <a:r>
              <a:rPr lang="en-US" sz="2400" b="1" dirty="0" smtClean="0">
                <a:solidFill>
                  <a:schemeClr val="bg1"/>
                </a:solidFill>
              </a:rPr>
              <a:t>LES &amp; process modeling</a:t>
            </a:r>
          </a:p>
          <a:p>
            <a:pPr marL="285750" indent="-285750">
              <a:buFont typeface="Arial" charset="0"/>
              <a:buChar char="•"/>
            </a:pPr>
            <a:r>
              <a:rPr lang="en-US" sz="2400" b="1" dirty="0" smtClean="0">
                <a:solidFill>
                  <a:schemeClr val="bg1"/>
                </a:solidFill>
              </a:rPr>
              <a:t>SCM for evaluating parameterizations</a:t>
            </a:r>
          </a:p>
          <a:p>
            <a:pPr marL="285750" indent="-285750">
              <a:buFont typeface="Arial" charset="0"/>
              <a:buChar char="•"/>
            </a:pPr>
            <a:r>
              <a:rPr lang="en-US" sz="2400" b="1" dirty="0" smtClean="0">
                <a:solidFill>
                  <a:schemeClr val="bg1"/>
                </a:solidFill>
              </a:rPr>
              <a:t>CORDEX:  Regional model </a:t>
            </a:r>
            <a:r>
              <a:rPr lang="en-US" sz="2400" b="1" dirty="0" err="1" smtClean="0">
                <a:solidFill>
                  <a:schemeClr val="bg1"/>
                </a:solidFill>
              </a:rPr>
              <a:t>intercomparison</a:t>
            </a:r>
            <a:endParaRPr lang="en-US" sz="2400" b="1" dirty="0" smtClean="0">
              <a:solidFill>
                <a:schemeClr val="bg1"/>
              </a:solidFill>
            </a:endParaRPr>
          </a:p>
          <a:p>
            <a:pPr marL="285750" indent="-285750">
              <a:buFont typeface="Arial" charset="0"/>
              <a:buChar char="•"/>
            </a:pPr>
            <a:r>
              <a:rPr lang="en-US" sz="2400" b="1" dirty="0" smtClean="0">
                <a:solidFill>
                  <a:schemeClr val="bg1"/>
                </a:solidFill>
              </a:rPr>
              <a:t>Experimental, operational sea-ice forecasting</a:t>
            </a:r>
          </a:p>
          <a:p>
            <a:pPr marL="285750" indent="-285750">
              <a:buFont typeface="Arial" charset="0"/>
              <a:buChar char="•"/>
            </a:pPr>
            <a:r>
              <a:rPr lang="en-US" sz="2400" b="1" dirty="0" smtClean="0">
                <a:solidFill>
                  <a:schemeClr val="bg1"/>
                </a:solidFill>
              </a:rPr>
              <a:t>YOPP: Global coupled system modeling</a:t>
            </a:r>
          </a:p>
        </p:txBody>
      </p:sp>
      <p:sp>
        <p:nvSpPr>
          <p:cNvPr id="2" name="TextBox 1"/>
          <p:cNvSpPr txBox="1"/>
          <p:nvPr/>
        </p:nvSpPr>
        <p:spPr>
          <a:xfrm>
            <a:off x="5562600" y="3654623"/>
            <a:ext cx="1042914" cy="307777"/>
          </a:xfrm>
          <a:prstGeom prst="rect">
            <a:avLst/>
          </a:prstGeom>
          <a:noFill/>
        </p:spPr>
        <p:txBody>
          <a:bodyPr wrap="none" rtlCol="0">
            <a:spAutoFit/>
          </a:bodyPr>
          <a:lstStyle/>
          <a:p>
            <a:r>
              <a:rPr lang="en-US" sz="1400" b="1" dirty="0" smtClean="0"/>
              <a:t>NOAA-ESRL</a:t>
            </a:r>
            <a:endParaRPr lang="en-US" b="1" dirty="0"/>
          </a:p>
        </p:txBody>
      </p:sp>
    </p:spTree>
    <p:extLst>
      <p:ext uri="{BB962C8B-B14F-4D97-AF65-F5344CB8AC3E}">
        <p14:creationId xmlns:p14="http://schemas.microsoft.com/office/powerpoint/2010/main" val="23990617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381000"/>
            <a:ext cx="8001000" cy="769441"/>
          </a:xfrm>
          <a:prstGeom prst="rect">
            <a:avLst/>
          </a:prstGeom>
          <a:noFill/>
          <a:effectLst>
            <a:softEdge rad="127000"/>
          </a:effectLst>
        </p:spPr>
        <p:txBody>
          <a:bodyPr wrap="square">
            <a:spAutoFit/>
          </a:bodyPr>
          <a:lstStyle/>
          <a:p>
            <a:pPr algn="ctr">
              <a:defRPr/>
            </a:pPr>
            <a:r>
              <a:rPr lang="en-US" sz="4400" b="1" dirty="0" smtClean="0">
                <a:solidFill>
                  <a:srgbClr val="C0504D">
                    <a:lumMod val="50000"/>
                  </a:srgbClr>
                </a:solidFill>
                <a:latin typeface="Georgia" pitchFamily="18" charset="0"/>
              </a:rPr>
              <a:t>Large-Scale Implications</a:t>
            </a:r>
            <a:endParaRPr lang="en-US" sz="1050" b="1" i="1" dirty="0" smtClean="0">
              <a:solidFill>
                <a:srgbClr val="C0504D">
                  <a:lumMod val="50000"/>
                </a:srgbClr>
              </a:solidFill>
              <a:latin typeface="Georgia" pitchFamily="18" charset="0"/>
            </a:endParaRPr>
          </a:p>
        </p:txBody>
      </p:sp>
      <p:pic>
        <p:nvPicPr>
          <p:cNvPr id="5" name="Grafik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9428" y="1295400"/>
            <a:ext cx="4818372" cy="512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Nach unten gekrümmter Pfeil 2"/>
          <p:cNvSpPr/>
          <p:nvPr/>
        </p:nvSpPr>
        <p:spPr>
          <a:xfrm rot="1957562">
            <a:off x="1841190" y="3674206"/>
            <a:ext cx="1387475" cy="765175"/>
          </a:xfrm>
          <a:prstGeom prst="curvedDown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000000"/>
              </a:solidFill>
            </a:endParaRPr>
          </a:p>
        </p:txBody>
      </p:sp>
      <p:sp>
        <p:nvSpPr>
          <p:cNvPr id="7" name="Nach unten gekrümmter Pfeil 3"/>
          <p:cNvSpPr/>
          <p:nvPr/>
        </p:nvSpPr>
        <p:spPr>
          <a:xfrm rot="15787132">
            <a:off x="2626209" y="3416237"/>
            <a:ext cx="1463675" cy="715963"/>
          </a:xfrm>
          <a:prstGeom prst="curvedDown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000000"/>
              </a:solidFill>
            </a:endParaRPr>
          </a:p>
        </p:txBody>
      </p:sp>
      <p:sp>
        <p:nvSpPr>
          <p:cNvPr id="8" name="Ellipse 4"/>
          <p:cNvSpPr/>
          <p:nvPr/>
        </p:nvSpPr>
        <p:spPr>
          <a:xfrm rot="20056446">
            <a:off x="1141103" y="3953606"/>
            <a:ext cx="889000" cy="8794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rgbClr val="0000FF"/>
                </a:solidFill>
              </a:rPr>
              <a:t>War-</a:t>
            </a:r>
            <a:r>
              <a:rPr lang="en-US" sz="1200" b="1" dirty="0" err="1">
                <a:solidFill>
                  <a:srgbClr val="0000FF"/>
                </a:solidFill>
              </a:rPr>
              <a:t>mer</a:t>
            </a:r>
            <a:endParaRPr lang="de-DE" sz="1200" b="1" dirty="0">
              <a:solidFill>
                <a:srgbClr val="0000FF"/>
              </a:solidFill>
            </a:endParaRPr>
          </a:p>
        </p:txBody>
      </p:sp>
      <p:sp>
        <p:nvSpPr>
          <p:cNvPr id="9" name="Ellipse 5"/>
          <p:cNvSpPr/>
          <p:nvPr/>
        </p:nvSpPr>
        <p:spPr>
          <a:xfrm rot="20056446">
            <a:off x="2441265" y="4766406"/>
            <a:ext cx="852488" cy="714375"/>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rgbClr val="FFFFFF"/>
                </a:solidFill>
              </a:rPr>
              <a:t>Col-der</a:t>
            </a:r>
            <a:endParaRPr lang="de-DE" sz="1200" b="1" dirty="0">
              <a:solidFill>
                <a:srgbClr val="FFFFFF"/>
              </a:solidFill>
            </a:endParaRPr>
          </a:p>
        </p:txBody>
      </p:sp>
      <p:sp>
        <p:nvSpPr>
          <p:cNvPr id="10" name="Ellipse 6"/>
          <p:cNvSpPr/>
          <p:nvPr/>
        </p:nvSpPr>
        <p:spPr>
          <a:xfrm rot="20056446">
            <a:off x="3668403" y="2740756"/>
            <a:ext cx="828675" cy="67310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rgbClr val="FFFFFF"/>
                </a:solidFill>
              </a:rPr>
              <a:t>Col-der</a:t>
            </a:r>
            <a:endParaRPr lang="de-DE" sz="1200" b="1" dirty="0">
              <a:solidFill>
                <a:srgbClr val="FFFFFF"/>
              </a:solidFill>
            </a:endParaRPr>
          </a:p>
        </p:txBody>
      </p:sp>
      <p:sp>
        <p:nvSpPr>
          <p:cNvPr id="11" name="Ellipse 7"/>
          <p:cNvSpPr/>
          <p:nvPr/>
        </p:nvSpPr>
        <p:spPr>
          <a:xfrm rot="20056446">
            <a:off x="3592203" y="4194906"/>
            <a:ext cx="885825" cy="7747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rgbClr val="0000FF"/>
                </a:solidFill>
              </a:rPr>
              <a:t>War-</a:t>
            </a:r>
            <a:r>
              <a:rPr lang="en-US" sz="1200" b="1" dirty="0" err="1">
                <a:solidFill>
                  <a:srgbClr val="0000FF"/>
                </a:solidFill>
              </a:rPr>
              <a:t>mer</a:t>
            </a:r>
            <a:endParaRPr lang="de-DE" sz="1200" b="1" dirty="0">
              <a:solidFill>
                <a:srgbClr val="0000FF"/>
              </a:solidFill>
            </a:endParaRPr>
          </a:p>
        </p:txBody>
      </p:sp>
      <p:sp>
        <p:nvSpPr>
          <p:cNvPr id="18" name="Rechteck 15"/>
          <p:cNvSpPr/>
          <p:nvPr/>
        </p:nvSpPr>
        <p:spPr>
          <a:xfrm>
            <a:off x="533400" y="1372911"/>
            <a:ext cx="284492" cy="2948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20" name="Textfeld 9"/>
          <p:cNvSpPr txBox="1"/>
          <p:nvPr/>
        </p:nvSpPr>
        <p:spPr>
          <a:xfrm>
            <a:off x="458156" y="5630396"/>
            <a:ext cx="1250663" cy="369332"/>
          </a:xfrm>
          <a:prstGeom prst="rect">
            <a:avLst/>
          </a:prstGeom>
          <a:noFill/>
        </p:spPr>
        <p:txBody>
          <a:bodyPr wrap="none" rtlCol="0">
            <a:spAutoFit/>
          </a:bodyPr>
          <a:lstStyle/>
          <a:p>
            <a:r>
              <a:rPr lang="de-DE" b="1" dirty="0" smtClean="0">
                <a:solidFill>
                  <a:prstClr val="black"/>
                </a:solidFill>
              </a:rPr>
              <a:t>Jaiser et al.</a:t>
            </a:r>
            <a:endParaRPr lang="de-DE" b="1" dirty="0">
              <a:solidFill>
                <a:prstClr val="black"/>
              </a:solidFill>
            </a:endParaRPr>
          </a:p>
        </p:txBody>
      </p:sp>
      <p:sp>
        <p:nvSpPr>
          <p:cNvPr id="21" name="TextBox 20"/>
          <p:cNvSpPr txBox="1"/>
          <p:nvPr/>
        </p:nvSpPr>
        <p:spPr>
          <a:xfrm>
            <a:off x="5400296" y="2133600"/>
            <a:ext cx="3563470" cy="2308324"/>
          </a:xfrm>
          <a:prstGeom prst="rect">
            <a:avLst/>
          </a:prstGeom>
          <a:noFill/>
        </p:spPr>
        <p:txBody>
          <a:bodyPr wrap="square" rtlCol="0">
            <a:spAutoFit/>
          </a:bodyPr>
          <a:lstStyle/>
          <a:p>
            <a:pPr marL="285750" indent="-285750">
              <a:buFont typeface="Arial" charset="0"/>
              <a:buChar char="•"/>
            </a:pPr>
            <a:r>
              <a:rPr lang="en-US" sz="2400" b="1" dirty="0" smtClean="0">
                <a:solidFill>
                  <a:schemeClr val="bg1"/>
                </a:solidFill>
              </a:rPr>
              <a:t>Large-scale Transport</a:t>
            </a:r>
          </a:p>
          <a:p>
            <a:pPr marL="285750" indent="-285750">
              <a:buFont typeface="Arial" charset="0"/>
              <a:buChar char="•"/>
            </a:pPr>
            <a:r>
              <a:rPr lang="en-US" sz="2400" b="1" dirty="0" smtClean="0">
                <a:solidFill>
                  <a:schemeClr val="bg1"/>
                </a:solidFill>
              </a:rPr>
              <a:t>Linking local processes &amp; hemispheric patterns</a:t>
            </a:r>
          </a:p>
          <a:p>
            <a:pPr marL="285750" indent="-285750">
              <a:buFont typeface="Arial" charset="0"/>
              <a:buChar char="•"/>
            </a:pPr>
            <a:r>
              <a:rPr lang="en-US" sz="2400" b="1" dirty="0" err="1" smtClean="0">
                <a:solidFill>
                  <a:schemeClr val="bg1"/>
                </a:solidFill>
              </a:rPr>
              <a:t>Upscaling</a:t>
            </a:r>
            <a:endParaRPr lang="en-US" sz="2400" b="1" dirty="0" smtClean="0">
              <a:solidFill>
                <a:schemeClr val="bg1"/>
              </a:solidFill>
            </a:endParaRPr>
          </a:p>
          <a:p>
            <a:pPr marL="285750" indent="-285750">
              <a:buFont typeface="Arial" charset="0"/>
              <a:buChar char="•"/>
            </a:pPr>
            <a:r>
              <a:rPr lang="en-US" sz="2400" b="1" dirty="0" smtClean="0">
                <a:solidFill>
                  <a:schemeClr val="bg1"/>
                </a:solidFill>
              </a:rPr>
              <a:t>Implications of regional change</a:t>
            </a:r>
          </a:p>
        </p:txBody>
      </p:sp>
    </p:spTree>
    <p:extLst>
      <p:ext uri="{BB962C8B-B14F-4D97-AF65-F5344CB8AC3E}">
        <p14:creationId xmlns:p14="http://schemas.microsoft.com/office/powerpoint/2010/main" val="27716272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feil nach unten 9"/>
          <p:cNvSpPr/>
          <p:nvPr/>
        </p:nvSpPr>
        <p:spPr>
          <a:xfrm>
            <a:off x="1663259" y="2134338"/>
            <a:ext cx="1765741" cy="685062"/>
          </a:xfrm>
          <a:prstGeom prst="downArrow">
            <a:avLst>
              <a:gd name="adj1" fmla="val 71290"/>
              <a:gd name="adj2" fmla="val 50000"/>
            </a:avLst>
          </a:prstGeom>
          <a:solidFill>
            <a:srgbClr val="D6D6F5"/>
          </a:solidFill>
          <a:ln>
            <a:solidFill>
              <a:srgbClr val="3333CC"/>
            </a:solidFill>
          </a:ln>
        </p:spPr>
        <p:txBody>
          <a:bodyPr vert="horz" wrap="square" lIns="91440" tIns="45720" rIns="91440" bIns="45720" numCol="1" rtlCol="0" anchor="t" anchorCtr="0" compatLnSpc="1">
            <a:prstTxWarp prst="textNoShape">
              <a:avLst/>
            </a:prstTxWarp>
          </a:bodyPr>
          <a:lstStyle/>
          <a:p>
            <a:pPr algn="ctr" eaLnBrk="0" hangingPunct="0"/>
            <a:endParaRPr lang="en-US">
              <a:solidFill>
                <a:srgbClr val="000000"/>
              </a:solidFill>
              <a:latin typeface="Corbel" panose="020B0503020204020204" pitchFamily="34" charset="0"/>
              <a:ea typeface="+mn-ea"/>
            </a:endParaRPr>
          </a:p>
        </p:txBody>
      </p:sp>
      <p:sp>
        <p:nvSpPr>
          <p:cNvPr id="17" name="Pfeil nach unten 16"/>
          <p:cNvSpPr/>
          <p:nvPr/>
        </p:nvSpPr>
        <p:spPr>
          <a:xfrm>
            <a:off x="6324600" y="3454063"/>
            <a:ext cx="1905000" cy="965537"/>
          </a:xfrm>
          <a:prstGeom prst="downArrow">
            <a:avLst>
              <a:gd name="adj1" fmla="val 69909"/>
              <a:gd name="adj2" fmla="val 33845"/>
            </a:avLst>
          </a:prstGeom>
          <a:solidFill>
            <a:srgbClr val="CCEFDC"/>
          </a:solidFill>
          <a:ln>
            <a:solidFill>
              <a:srgbClr val="00B050"/>
            </a:solidFill>
          </a:ln>
        </p:spPr>
        <p:txBody>
          <a:bodyPr vert="horz" wrap="square" lIns="91440" tIns="45720" rIns="91440" bIns="45720" numCol="1" rtlCol="0" anchor="t" anchorCtr="0" compatLnSpc="1">
            <a:prstTxWarp prst="textNoShape">
              <a:avLst/>
            </a:prstTxWarp>
          </a:bodyPr>
          <a:lstStyle/>
          <a:p>
            <a:pPr algn="ctr" eaLnBrk="0" hangingPunct="0"/>
            <a:endParaRPr lang="en-US">
              <a:solidFill>
                <a:srgbClr val="000000"/>
              </a:solidFill>
              <a:latin typeface="Corbel" panose="020B0503020204020204" pitchFamily="34" charset="0"/>
              <a:ea typeface="+mn-ea"/>
            </a:endParaRPr>
          </a:p>
        </p:txBody>
      </p:sp>
      <p:sp>
        <p:nvSpPr>
          <p:cNvPr id="2" name="Textfeld 1"/>
          <p:cNvSpPr txBox="1"/>
          <p:nvPr/>
        </p:nvSpPr>
        <p:spPr>
          <a:xfrm>
            <a:off x="457200" y="1259043"/>
            <a:ext cx="4296246" cy="833663"/>
          </a:xfrm>
          <a:prstGeom prst="rect">
            <a:avLst/>
          </a:prstGeom>
          <a:solidFill>
            <a:srgbClr val="3333CC">
              <a:alpha val="20000"/>
            </a:srgbClr>
          </a:solidFill>
          <a:ln w="19050">
            <a:solidFill>
              <a:srgbClr val="3333CC"/>
            </a:solidFill>
          </a:ln>
        </p:spPr>
        <p:txBody>
          <a:bodyPr wrap="square" lIns="216000" tIns="108000" rIns="216000" bIns="108000" rtlCol="0">
            <a:spAutoFit/>
          </a:bodyPr>
          <a:lstStyle/>
          <a:p>
            <a:pPr algn="ctr"/>
            <a:r>
              <a:rPr lang="en-US" sz="2000" dirty="0" smtClean="0">
                <a:solidFill>
                  <a:srgbClr val="3333CC"/>
                </a:solidFill>
                <a:latin typeface="Corbel" panose="020B0503020204020204" pitchFamily="34" charset="0"/>
                <a:ea typeface="+mn-ea"/>
                <a:cs typeface="Arial" pitchFamily="34" charset="0"/>
              </a:rPr>
              <a:t>Year round observations </a:t>
            </a:r>
            <a:br>
              <a:rPr lang="en-US" sz="2000" dirty="0" smtClean="0">
                <a:solidFill>
                  <a:srgbClr val="3333CC"/>
                </a:solidFill>
                <a:latin typeface="Corbel" panose="020B0503020204020204" pitchFamily="34" charset="0"/>
                <a:ea typeface="+mn-ea"/>
                <a:cs typeface="Arial" pitchFamily="34" charset="0"/>
              </a:rPr>
            </a:br>
            <a:r>
              <a:rPr lang="en-US" sz="2000" dirty="0" smtClean="0">
                <a:solidFill>
                  <a:srgbClr val="3333CC"/>
                </a:solidFill>
                <a:latin typeface="Corbel" panose="020B0503020204020204" pitchFamily="34" charset="0"/>
                <a:ea typeface="+mn-ea"/>
                <a:cs typeface="Arial" pitchFamily="34" charset="0"/>
              </a:rPr>
              <a:t>in the Central Arctic</a:t>
            </a:r>
          </a:p>
        </p:txBody>
      </p:sp>
      <p:grpSp>
        <p:nvGrpSpPr>
          <p:cNvPr id="16" name="Gruppieren 15"/>
          <p:cNvGrpSpPr/>
          <p:nvPr/>
        </p:nvGrpSpPr>
        <p:grpSpPr>
          <a:xfrm>
            <a:off x="5943600" y="4535397"/>
            <a:ext cx="2664296" cy="2017803"/>
            <a:chOff x="5868144" y="3212976"/>
            <a:chExt cx="2664296" cy="2017803"/>
          </a:xfrm>
        </p:grpSpPr>
        <p:sp>
          <p:nvSpPr>
            <p:cNvPr id="15" name="Ellipse 14"/>
            <p:cNvSpPr/>
            <p:nvPr/>
          </p:nvSpPr>
          <p:spPr>
            <a:xfrm>
              <a:off x="5940152" y="3212976"/>
              <a:ext cx="2520280" cy="2017803"/>
            </a:xfrm>
            <a:prstGeom prst="ellipse">
              <a:avLst/>
            </a:prstGeom>
            <a:solidFill>
              <a:srgbClr val="FF0000">
                <a:alpha val="20000"/>
              </a:srgbClr>
            </a:solidFill>
            <a:ln w="19050">
              <a:solidFill>
                <a:srgbClr val="FF0000"/>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FF0000"/>
                </a:solidFill>
                <a:effectLst/>
                <a:latin typeface="Corbel" panose="020B0503020204020204" pitchFamily="34" charset="0"/>
              </a:endParaRPr>
            </a:p>
          </p:txBody>
        </p:sp>
        <p:sp>
          <p:nvSpPr>
            <p:cNvPr id="11" name="Textfeld 10"/>
            <p:cNvSpPr txBox="1"/>
            <p:nvPr/>
          </p:nvSpPr>
          <p:spPr>
            <a:xfrm>
              <a:off x="5868144" y="3714046"/>
              <a:ext cx="2664296" cy="1015663"/>
            </a:xfrm>
            <a:prstGeom prst="rect">
              <a:avLst/>
            </a:prstGeom>
            <a:noFill/>
          </p:spPr>
          <p:txBody>
            <a:bodyPr wrap="square" rtlCol="0">
              <a:spAutoFit/>
            </a:bodyPr>
            <a:lstStyle/>
            <a:p>
              <a:pPr algn="ctr"/>
              <a:r>
                <a:rPr lang="en-US" sz="2000" dirty="0" smtClean="0">
                  <a:solidFill>
                    <a:srgbClr val="FF0000"/>
                  </a:solidFill>
                  <a:latin typeface="Corbel" panose="020B0503020204020204" pitchFamily="34" charset="0"/>
                  <a:ea typeface="+mn-ea"/>
                  <a:cs typeface="Arial" pitchFamily="34" charset="0"/>
                </a:rPr>
                <a:t>Services for stakeholders and  society</a:t>
              </a:r>
              <a:endParaRPr lang="en-US" sz="2000" dirty="0">
                <a:solidFill>
                  <a:srgbClr val="FF0000"/>
                </a:solidFill>
                <a:latin typeface="Corbel" panose="020B0503020204020204" pitchFamily="34" charset="0"/>
                <a:ea typeface="+mn-ea"/>
                <a:cs typeface="Arial" pitchFamily="34" charset="0"/>
              </a:endParaRPr>
            </a:p>
          </p:txBody>
        </p:sp>
      </p:grpSp>
      <p:sp>
        <p:nvSpPr>
          <p:cNvPr id="14" name="Textfeld 13"/>
          <p:cNvSpPr txBox="1"/>
          <p:nvPr/>
        </p:nvSpPr>
        <p:spPr>
          <a:xfrm>
            <a:off x="1440009" y="4800600"/>
            <a:ext cx="2750992" cy="833663"/>
          </a:xfrm>
          <a:prstGeom prst="rect">
            <a:avLst/>
          </a:prstGeom>
          <a:solidFill>
            <a:srgbClr val="FF6600">
              <a:alpha val="20000"/>
            </a:srgbClr>
          </a:solidFill>
          <a:ln w="19050">
            <a:solidFill>
              <a:srgbClr val="FF6600"/>
            </a:solidFill>
          </a:ln>
        </p:spPr>
        <p:txBody>
          <a:bodyPr wrap="square" lIns="216000" tIns="108000" rIns="216000" bIns="108000" rtlCol="0">
            <a:spAutoFit/>
          </a:bodyPr>
          <a:lstStyle/>
          <a:p>
            <a:pPr algn="ctr"/>
            <a:r>
              <a:rPr lang="en-US" sz="2000" dirty="0" smtClean="0">
                <a:solidFill>
                  <a:srgbClr val="FF6600"/>
                </a:solidFill>
                <a:latin typeface="Corbel" panose="020B0503020204020204" pitchFamily="34" charset="0"/>
                <a:cs typeface="Arial" pitchFamily="34" charset="0"/>
              </a:rPr>
              <a:t>P</a:t>
            </a:r>
            <a:r>
              <a:rPr lang="en-US" sz="2000" dirty="0" smtClean="0">
                <a:solidFill>
                  <a:srgbClr val="FF6600"/>
                </a:solidFill>
                <a:latin typeface="Corbel" panose="020B0503020204020204" pitchFamily="34" charset="0"/>
                <a:ea typeface="+mn-ea"/>
                <a:cs typeface="Arial" pitchFamily="34" charset="0"/>
              </a:rPr>
              <a:t>arameterizations for Earth System Models</a:t>
            </a:r>
            <a:endParaRPr lang="en-US" sz="2000" dirty="0">
              <a:solidFill>
                <a:srgbClr val="FF6600"/>
              </a:solidFill>
              <a:latin typeface="Corbel" panose="020B0503020204020204" pitchFamily="34" charset="0"/>
              <a:ea typeface="+mn-ea"/>
              <a:cs typeface="Arial" pitchFamily="34" charset="0"/>
            </a:endParaRPr>
          </a:p>
        </p:txBody>
      </p:sp>
      <p:sp>
        <p:nvSpPr>
          <p:cNvPr id="18" name="Pfeil nach unten 17"/>
          <p:cNvSpPr/>
          <p:nvPr/>
        </p:nvSpPr>
        <p:spPr>
          <a:xfrm rot="3363582">
            <a:off x="4806812" y="2795877"/>
            <a:ext cx="679076" cy="2449748"/>
          </a:xfrm>
          <a:prstGeom prst="downArrow">
            <a:avLst/>
          </a:prstGeom>
          <a:solidFill>
            <a:srgbClr val="CCEFDC"/>
          </a:solidFill>
          <a:ln>
            <a:solidFill>
              <a:srgbClr val="00B050"/>
            </a:solidFill>
          </a:ln>
        </p:spPr>
        <p:txBody>
          <a:bodyPr vert="horz" wrap="square" lIns="91440" tIns="45720" rIns="91440" bIns="45720" numCol="1" rtlCol="0" anchor="t" anchorCtr="0" compatLnSpc="1">
            <a:prstTxWarp prst="textNoShape">
              <a:avLst/>
            </a:prstTxWarp>
          </a:bodyPr>
          <a:lstStyle/>
          <a:p>
            <a:pPr algn="ctr" eaLnBrk="0" hangingPunct="0"/>
            <a:endParaRPr lang="en-US">
              <a:solidFill>
                <a:srgbClr val="000000"/>
              </a:solidFill>
              <a:latin typeface="Corbel" panose="020B0503020204020204" pitchFamily="34" charset="0"/>
              <a:ea typeface="+mn-ea"/>
            </a:endParaRPr>
          </a:p>
        </p:txBody>
      </p:sp>
      <p:sp>
        <p:nvSpPr>
          <p:cNvPr id="19" name="Pfeil nach unten 18"/>
          <p:cNvSpPr/>
          <p:nvPr/>
        </p:nvSpPr>
        <p:spPr>
          <a:xfrm rot="5400000" flipV="1">
            <a:off x="4738337" y="4565331"/>
            <a:ext cx="754731" cy="1697005"/>
          </a:xfrm>
          <a:prstGeom prst="downArrow">
            <a:avLst/>
          </a:prstGeom>
          <a:solidFill>
            <a:srgbClr val="FFE0CC"/>
          </a:solidFill>
          <a:ln>
            <a:solidFill>
              <a:srgbClr val="FF6600"/>
            </a:solidFill>
          </a:ln>
        </p:spPr>
        <p:txBody>
          <a:bodyPr vert="horz" wrap="square" lIns="91440" tIns="45720" rIns="91440" bIns="45720" numCol="1" rtlCol="0" anchor="t" anchorCtr="0" compatLnSpc="1">
            <a:prstTxWarp prst="textNoShape">
              <a:avLst/>
            </a:prstTxWarp>
          </a:bodyPr>
          <a:lstStyle/>
          <a:p>
            <a:pPr algn="ctr" eaLnBrk="0" hangingPunct="0"/>
            <a:endParaRPr lang="en-US">
              <a:solidFill>
                <a:srgbClr val="000000"/>
              </a:solidFill>
              <a:latin typeface="Corbel" panose="020B0503020204020204" pitchFamily="34" charset="0"/>
              <a:ea typeface="+mn-ea"/>
            </a:endParaRPr>
          </a:p>
        </p:txBody>
      </p:sp>
      <p:sp>
        <p:nvSpPr>
          <p:cNvPr id="22" name="TextBox 21"/>
          <p:cNvSpPr txBox="1"/>
          <p:nvPr/>
        </p:nvSpPr>
        <p:spPr>
          <a:xfrm>
            <a:off x="609600" y="381000"/>
            <a:ext cx="8001000" cy="769441"/>
          </a:xfrm>
          <a:prstGeom prst="rect">
            <a:avLst/>
          </a:prstGeom>
          <a:noFill/>
          <a:effectLst>
            <a:softEdge rad="127000"/>
          </a:effectLst>
        </p:spPr>
        <p:txBody>
          <a:bodyPr wrap="square">
            <a:spAutoFit/>
          </a:bodyPr>
          <a:lstStyle/>
          <a:p>
            <a:pPr algn="ctr">
              <a:defRPr/>
            </a:pPr>
            <a:r>
              <a:rPr lang="en-US" sz="4400" b="1" dirty="0" smtClean="0">
                <a:solidFill>
                  <a:srgbClr val="C0504D">
                    <a:lumMod val="50000"/>
                  </a:srgbClr>
                </a:solidFill>
                <a:latin typeface="Georgia" pitchFamily="18" charset="0"/>
              </a:rPr>
              <a:t>Stakeholder Services</a:t>
            </a:r>
            <a:endParaRPr lang="en-US" sz="1050" b="1" i="1" dirty="0" smtClean="0">
              <a:solidFill>
                <a:srgbClr val="C0504D">
                  <a:lumMod val="50000"/>
                </a:srgbClr>
              </a:solidFill>
              <a:latin typeface="Georgia" pitchFamily="18" charset="0"/>
            </a:endParaRPr>
          </a:p>
        </p:txBody>
      </p:sp>
      <p:sp>
        <p:nvSpPr>
          <p:cNvPr id="3" name="TextBox 2"/>
          <p:cNvSpPr txBox="1"/>
          <p:nvPr/>
        </p:nvSpPr>
        <p:spPr>
          <a:xfrm>
            <a:off x="4191000" y="5257800"/>
            <a:ext cx="1697003" cy="369332"/>
          </a:xfrm>
          <a:prstGeom prst="rect">
            <a:avLst/>
          </a:prstGeom>
          <a:noFill/>
        </p:spPr>
        <p:txBody>
          <a:bodyPr wrap="none" rtlCol="0">
            <a:spAutoFit/>
          </a:bodyPr>
          <a:lstStyle/>
          <a:p>
            <a:r>
              <a:rPr lang="en-US" dirty="0" smtClean="0"/>
              <a:t>Climate services</a:t>
            </a:r>
            <a:endParaRPr lang="en-US" dirty="0"/>
          </a:p>
        </p:txBody>
      </p:sp>
      <p:sp>
        <p:nvSpPr>
          <p:cNvPr id="26" name="TextBox 25"/>
          <p:cNvSpPr txBox="1"/>
          <p:nvPr/>
        </p:nvSpPr>
        <p:spPr>
          <a:xfrm>
            <a:off x="6553200" y="3377863"/>
            <a:ext cx="1434044" cy="923330"/>
          </a:xfrm>
          <a:prstGeom prst="rect">
            <a:avLst/>
          </a:prstGeom>
          <a:noFill/>
        </p:spPr>
        <p:txBody>
          <a:bodyPr wrap="square" rtlCol="0">
            <a:spAutoFit/>
          </a:bodyPr>
          <a:lstStyle/>
          <a:p>
            <a:pPr algn="ctr"/>
            <a:r>
              <a:rPr lang="en-US" dirty="0" smtClean="0"/>
              <a:t>Operational products,</a:t>
            </a:r>
          </a:p>
          <a:p>
            <a:pPr algn="ctr"/>
            <a:r>
              <a:rPr lang="en-US" dirty="0" smtClean="0"/>
              <a:t>Monitoring</a:t>
            </a:r>
            <a:endParaRPr lang="en-US" dirty="0"/>
          </a:p>
        </p:txBody>
      </p:sp>
      <p:sp>
        <p:nvSpPr>
          <p:cNvPr id="30" name="Pfeil nach unten 18"/>
          <p:cNvSpPr/>
          <p:nvPr/>
        </p:nvSpPr>
        <p:spPr>
          <a:xfrm rot="10800000" flipV="1">
            <a:off x="1673829" y="4008787"/>
            <a:ext cx="1831371" cy="715613"/>
          </a:xfrm>
          <a:prstGeom prst="downArrow">
            <a:avLst>
              <a:gd name="adj1" fmla="val 75259"/>
              <a:gd name="adj2" fmla="val 50000"/>
            </a:avLst>
          </a:prstGeom>
          <a:solidFill>
            <a:srgbClr val="FFE0CC"/>
          </a:solidFill>
          <a:ln>
            <a:solidFill>
              <a:srgbClr val="FF6600"/>
            </a:solidFill>
          </a:ln>
        </p:spPr>
        <p:txBody>
          <a:bodyPr vert="horz" wrap="square" lIns="91440" tIns="45720" rIns="91440" bIns="45720" numCol="1" rtlCol="0" anchor="t" anchorCtr="0" compatLnSpc="1">
            <a:prstTxWarp prst="textNoShape">
              <a:avLst/>
            </a:prstTxWarp>
          </a:bodyPr>
          <a:lstStyle/>
          <a:p>
            <a:pPr algn="ctr" eaLnBrk="0" hangingPunct="0"/>
            <a:endParaRPr lang="en-US">
              <a:solidFill>
                <a:srgbClr val="000000"/>
              </a:solidFill>
              <a:latin typeface="Corbel" panose="020B0503020204020204" pitchFamily="34" charset="0"/>
              <a:ea typeface="+mn-ea"/>
            </a:endParaRPr>
          </a:p>
        </p:txBody>
      </p:sp>
      <p:sp>
        <p:nvSpPr>
          <p:cNvPr id="33" name="Pfeil nach unten 17"/>
          <p:cNvSpPr/>
          <p:nvPr/>
        </p:nvSpPr>
        <p:spPr>
          <a:xfrm rot="4628276">
            <a:off x="4625297" y="1744280"/>
            <a:ext cx="831446" cy="2179235"/>
          </a:xfrm>
          <a:prstGeom prst="downArrow">
            <a:avLst>
              <a:gd name="adj1" fmla="val 60091"/>
              <a:gd name="adj2" fmla="val 33357"/>
            </a:avLst>
          </a:prstGeom>
          <a:solidFill>
            <a:srgbClr val="CCEFDC"/>
          </a:solidFill>
          <a:ln>
            <a:solidFill>
              <a:srgbClr val="00B050"/>
            </a:solidFill>
          </a:ln>
        </p:spPr>
        <p:txBody>
          <a:bodyPr vert="horz" wrap="square" lIns="91440" tIns="45720" rIns="91440" bIns="45720" numCol="1" rtlCol="0" anchor="t" anchorCtr="0" compatLnSpc="1">
            <a:prstTxWarp prst="textNoShape">
              <a:avLst/>
            </a:prstTxWarp>
          </a:bodyPr>
          <a:lstStyle/>
          <a:p>
            <a:pPr algn="ctr" eaLnBrk="0" hangingPunct="0"/>
            <a:endParaRPr lang="en-US">
              <a:solidFill>
                <a:srgbClr val="000000"/>
              </a:solidFill>
              <a:latin typeface="Corbel" panose="020B0503020204020204" pitchFamily="34" charset="0"/>
              <a:ea typeface="+mn-ea"/>
            </a:endParaRPr>
          </a:p>
        </p:txBody>
      </p:sp>
      <p:sp>
        <p:nvSpPr>
          <p:cNvPr id="35" name="Pfeil nach unten 18"/>
          <p:cNvSpPr/>
          <p:nvPr/>
        </p:nvSpPr>
        <p:spPr>
          <a:xfrm rot="6997696" flipV="1">
            <a:off x="4764611" y="3182052"/>
            <a:ext cx="679076" cy="2390043"/>
          </a:xfrm>
          <a:prstGeom prst="downArrow">
            <a:avLst/>
          </a:prstGeom>
          <a:solidFill>
            <a:srgbClr val="FFE0CC"/>
          </a:solidFill>
          <a:ln>
            <a:solidFill>
              <a:srgbClr val="FF6600"/>
            </a:solidFill>
          </a:ln>
        </p:spPr>
        <p:txBody>
          <a:bodyPr vert="horz" wrap="square" lIns="91440" tIns="45720" rIns="91440" bIns="45720" numCol="1" rtlCol="0" anchor="t" anchorCtr="0" compatLnSpc="1">
            <a:prstTxWarp prst="textNoShape">
              <a:avLst/>
            </a:prstTxWarp>
          </a:bodyPr>
          <a:lstStyle/>
          <a:p>
            <a:pPr algn="ctr" eaLnBrk="0" hangingPunct="0"/>
            <a:endParaRPr lang="en-US">
              <a:solidFill>
                <a:srgbClr val="000000"/>
              </a:solidFill>
              <a:latin typeface="Corbel" panose="020B0503020204020204" pitchFamily="34" charset="0"/>
              <a:ea typeface="+mn-ea"/>
            </a:endParaRPr>
          </a:p>
        </p:txBody>
      </p:sp>
      <p:sp>
        <p:nvSpPr>
          <p:cNvPr id="36" name="TextBox 35"/>
          <p:cNvSpPr txBox="1"/>
          <p:nvPr/>
        </p:nvSpPr>
        <p:spPr>
          <a:xfrm>
            <a:off x="1906464" y="2118383"/>
            <a:ext cx="1294265" cy="646331"/>
          </a:xfrm>
          <a:prstGeom prst="rect">
            <a:avLst/>
          </a:prstGeom>
          <a:noFill/>
        </p:spPr>
        <p:txBody>
          <a:bodyPr wrap="square" rtlCol="0">
            <a:spAutoFit/>
          </a:bodyPr>
          <a:lstStyle/>
          <a:p>
            <a:pPr algn="ctr"/>
            <a:r>
              <a:rPr lang="en-US" dirty="0" smtClean="0"/>
              <a:t>Process studies</a:t>
            </a:r>
          </a:p>
        </p:txBody>
      </p:sp>
      <p:sp>
        <p:nvSpPr>
          <p:cNvPr id="37" name="TextBox 36"/>
          <p:cNvSpPr txBox="1"/>
          <p:nvPr/>
        </p:nvSpPr>
        <p:spPr>
          <a:xfrm>
            <a:off x="2074027" y="3998357"/>
            <a:ext cx="1085682" cy="646331"/>
          </a:xfrm>
          <a:prstGeom prst="rect">
            <a:avLst/>
          </a:prstGeom>
          <a:noFill/>
        </p:spPr>
        <p:txBody>
          <a:bodyPr wrap="none" rtlCol="0">
            <a:spAutoFit/>
          </a:bodyPr>
          <a:lstStyle/>
          <a:p>
            <a:r>
              <a:rPr lang="en-US" dirty="0" smtClean="0"/>
              <a:t>Upscaling</a:t>
            </a:r>
          </a:p>
          <a:p>
            <a:r>
              <a:rPr lang="en-US" dirty="0"/>
              <a:t>C</a:t>
            </a:r>
            <a:r>
              <a:rPr lang="en-US" dirty="0" smtClean="0"/>
              <a:t>oupling</a:t>
            </a:r>
          </a:p>
        </p:txBody>
      </p:sp>
      <p:sp>
        <p:nvSpPr>
          <p:cNvPr id="4" name="Bent Arrow 3"/>
          <p:cNvSpPr/>
          <p:nvPr/>
        </p:nvSpPr>
        <p:spPr>
          <a:xfrm rot="5400000">
            <a:off x="5822122" y="429822"/>
            <a:ext cx="779900" cy="2815856"/>
          </a:xfrm>
          <a:prstGeom prst="bentArrow">
            <a:avLst>
              <a:gd name="adj1" fmla="val 53277"/>
              <a:gd name="adj2" fmla="val 42242"/>
              <a:gd name="adj3" fmla="val 25000"/>
              <a:gd name="adj4" fmla="val 43750"/>
            </a:avLst>
          </a:prstGeom>
          <a:solidFill>
            <a:srgbClr val="D6D6F5"/>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p:cNvSpPr txBox="1"/>
          <p:nvPr/>
        </p:nvSpPr>
        <p:spPr>
          <a:xfrm>
            <a:off x="4648200" y="1481456"/>
            <a:ext cx="2927174" cy="369332"/>
          </a:xfrm>
          <a:prstGeom prst="rect">
            <a:avLst/>
          </a:prstGeom>
          <a:noFill/>
        </p:spPr>
        <p:txBody>
          <a:bodyPr wrap="square" rtlCol="0">
            <a:spAutoFit/>
          </a:bodyPr>
          <a:lstStyle/>
          <a:p>
            <a:pPr algn="ctr"/>
            <a:r>
              <a:rPr lang="en-US" dirty="0" smtClean="0"/>
              <a:t>Evaluation, Development</a:t>
            </a:r>
            <a:endParaRPr lang="en-US" dirty="0"/>
          </a:p>
        </p:txBody>
      </p:sp>
      <p:sp>
        <p:nvSpPr>
          <p:cNvPr id="21" name="TextBox 20"/>
          <p:cNvSpPr txBox="1"/>
          <p:nvPr/>
        </p:nvSpPr>
        <p:spPr>
          <a:xfrm rot="1600273">
            <a:off x="3949140" y="4172197"/>
            <a:ext cx="2260427" cy="369332"/>
          </a:xfrm>
          <a:prstGeom prst="rect">
            <a:avLst/>
          </a:prstGeom>
          <a:noFill/>
        </p:spPr>
        <p:txBody>
          <a:bodyPr wrap="none" rtlCol="0">
            <a:spAutoFit/>
          </a:bodyPr>
          <a:lstStyle/>
          <a:p>
            <a:r>
              <a:rPr lang="en-US" dirty="0" smtClean="0"/>
              <a:t>System understanding</a:t>
            </a:r>
            <a:endParaRPr lang="en-US" dirty="0"/>
          </a:p>
        </p:txBody>
      </p:sp>
      <p:sp>
        <p:nvSpPr>
          <p:cNvPr id="40" name="Bent Arrow 39"/>
          <p:cNvSpPr/>
          <p:nvPr/>
        </p:nvSpPr>
        <p:spPr>
          <a:xfrm rot="10800000" flipH="1">
            <a:off x="609601" y="2133600"/>
            <a:ext cx="830406" cy="3396888"/>
          </a:xfrm>
          <a:prstGeom prst="bentArrow">
            <a:avLst>
              <a:gd name="adj1" fmla="val 53277"/>
              <a:gd name="adj2" fmla="val 42242"/>
              <a:gd name="adj3" fmla="val 25000"/>
              <a:gd name="adj4" fmla="val 43750"/>
            </a:avLst>
          </a:prstGeom>
          <a:solidFill>
            <a:srgbClr val="D6D6F5"/>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TextBox 38"/>
          <p:cNvSpPr txBox="1"/>
          <p:nvPr/>
        </p:nvSpPr>
        <p:spPr>
          <a:xfrm rot="16200000">
            <a:off x="149955" y="3057222"/>
            <a:ext cx="1288623" cy="369332"/>
          </a:xfrm>
          <a:prstGeom prst="rect">
            <a:avLst/>
          </a:prstGeom>
          <a:noFill/>
        </p:spPr>
        <p:txBody>
          <a:bodyPr wrap="none" rtlCol="0">
            <a:spAutoFit/>
          </a:bodyPr>
          <a:lstStyle/>
          <a:p>
            <a:r>
              <a:rPr lang="en-US" dirty="0" smtClean="0"/>
              <a:t>Assessment</a:t>
            </a:r>
          </a:p>
        </p:txBody>
      </p:sp>
      <p:sp>
        <p:nvSpPr>
          <p:cNvPr id="25" name="Textfeld 13"/>
          <p:cNvSpPr txBox="1"/>
          <p:nvPr/>
        </p:nvSpPr>
        <p:spPr>
          <a:xfrm>
            <a:off x="1295400" y="2819400"/>
            <a:ext cx="2640061" cy="1141439"/>
          </a:xfrm>
          <a:prstGeom prst="rect">
            <a:avLst/>
          </a:prstGeom>
          <a:solidFill>
            <a:srgbClr val="FF6600">
              <a:alpha val="20000"/>
            </a:srgbClr>
          </a:solidFill>
          <a:ln w="19050">
            <a:solidFill>
              <a:srgbClr val="FF6600"/>
            </a:solidFill>
          </a:ln>
        </p:spPr>
        <p:txBody>
          <a:bodyPr wrap="square" lIns="216000" tIns="108000" rIns="216000" bIns="108000" rtlCol="0">
            <a:spAutoFit/>
          </a:bodyPr>
          <a:lstStyle/>
          <a:p>
            <a:pPr algn="ctr"/>
            <a:r>
              <a:rPr lang="en-US" sz="2000" dirty="0" smtClean="0">
                <a:solidFill>
                  <a:srgbClr val="FF6600"/>
                </a:solidFill>
                <a:latin typeface="Corbel" panose="020B0503020204020204" pitchFamily="34" charset="0"/>
                <a:cs typeface="Arial" pitchFamily="34" charset="0"/>
              </a:rPr>
              <a:t>Improved process models of Arctic sub-systems</a:t>
            </a:r>
            <a:endParaRPr lang="en-US" sz="2000" dirty="0">
              <a:solidFill>
                <a:srgbClr val="FF6600"/>
              </a:solidFill>
              <a:latin typeface="Corbel" panose="020B0503020204020204" pitchFamily="34" charset="0"/>
              <a:ea typeface="+mn-ea"/>
              <a:cs typeface="Arial" pitchFamily="34" charset="0"/>
            </a:endParaRPr>
          </a:p>
        </p:txBody>
      </p:sp>
      <p:sp>
        <p:nvSpPr>
          <p:cNvPr id="41" name="Bent Arrow 40"/>
          <p:cNvSpPr/>
          <p:nvPr/>
        </p:nvSpPr>
        <p:spPr>
          <a:xfrm rot="10800000" flipH="1">
            <a:off x="1813135" y="5684408"/>
            <a:ext cx="4332744" cy="802985"/>
          </a:xfrm>
          <a:prstGeom prst="bentArrow">
            <a:avLst>
              <a:gd name="adj1" fmla="val 53277"/>
              <a:gd name="adj2" fmla="val 42242"/>
              <a:gd name="adj3" fmla="val 25000"/>
              <a:gd name="adj4" fmla="val 43750"/>
            </a:avLst>
          </a:prstGeom>
          <a:solidFill>
            <a:srgbClr val="FFE0CC"/>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p:cNvSpPr txBox="1"/>
          <p:nvPr/>
        </p:nvSpPr>
        <p:spPr>
          <a:xfrm>
            <a:off x="2043519" y="5971840"/>
            <a:ext cx="3976281" cy="369332"/>
          </a:xfrm>
          <a:prstGeom prst="rect">
            <a:avLst/>
          </a:prstGeom>
          <a:noFill/>
        </p:spPr>
        <p:txBody>
          <a:bodyPr wrap="none" rtlCol="0">
            <a:spAutoFit/>
          </a:bodyPr>
          <a:lstStyle/>
          <a:p>
            <a:r>
              <a:rPr lang="en-US" dirty="0" smtClean="0"/>
              <a:t>Improved Weather &amp; Sea-Ice forecasting</a:t>
            </a:r>
            <a:endParaRPr lang="en-US" dirty="0"/>
          </a:p>
        </p:txBody>
      </p:sp>
      <p:sp>
        <p:nvSpPr>
          <p:cNvPr id="13" name="Textfeld 12"/>
          <p:cNvSpPr txBox="1"/>
          <p:nvPr/>
        </p:nvSpPr>
        <p:spPr>
          <a:xfrm>
            <a:off x="6248400" y="2287561"/>
            <a:ext cx="2286000" cy="1141439"/>
          </a:xfrm>
          <a:prstGeom prst="rect">
            <a:avLst/>
          </a:prstGeom>
          <a:solidFill>
            <a:srgbClr val="00B050">
              <a:alpha val="20000"/>
            </a:srgbClr>
          </a:solidFill>
          <a:ln w="19050">
            <a:solidFill>
              <a:srgbClr val="00B050"/>
            </a:solidFill>
          </a:ln>
        </p:spPr>
        <p:txBody>
          <a:bodyPr wrap="square" lIns="216000" tIns="108000" rIns="216000" bIns="108000" rtlCol="0">
            <a:spAutoFit/>
          </a:bodyPr>
          <a:lstStyle/>
          <a:p>
            <a:pPr algn="ctr"/>
            <a:r>
              <a:rPr lang="en-US" sz="2000" dirty="0" smtClean="0">
                <a:solidFill>
                  <a:srgbClr val="00B050"/>
                </a:solidFill>
                <a:latin typeface="Corbel" panose="020B0503020204020204" pitchFamily="34" charset="0"/>
                <a:cs typeface="Arial" pitchFamily="34" charset="0"/>
              </a:rPr>
              <a:t>Enhanced </a:t>
            </a:r>
            <a:r>
              <a:rPr lang="en-US" sz="2000" dirty="0">
                <a:solidFill>
                  <a:srgbClr val="00B050"/>
                </a:solidFill>
                <a:latin typeface="Corbel" panose="020B0503020204020204" pitchFamily="34" charset="0"/>
                <a:cs typeface="Arial" pitchFamily="34" charset="0"/>
              </a:rPr>
              <a:t>o</a:t>
            </a:r>
            <a:r>
              <a:rPr lang="en-US" sz="2000" dirty="0" smtClean="0">
                <a:solidFill>
                  <a:srgbClr val="00B050"/>
                </a:solidFill>
                <a:latin typeface="Corbel" panose="020B0503020204020204" pitchFamily="34" charset="0"/>
                <a:cs typeface="Arial" pitchFamily="34" charset="0"/>
              </a:rPr>
              <a:t>bserving system and satellites</a:t>
            </a:r>
            <a:endParaRPr lang="en-US" sz="2000" dirty="0" smtClean="0">
              <a:solidFill>
                <a:srgbClr val="00B050"/>
              </a:solidFill>
              <a:latin typeface="Corbel" panose="020B0503020204020204" pitchFamily="34" charset="0"/>
              <a:ea typeface="+mn-ea"/>
              <a:cs typeface="Arial" pitchFamily="34" charset="0"/>
            </a:endParaRPr>
          </a:p>
        </p:txBody>
      </p:sp>
      <p:sp>
        <p:nvSpPr>
          <p:cNvPr id="42" name="TextBox 41"/>
          <p:cNvSpPr txBox="1"/>
          <p:nvPr/>
        </p:nvSpPr>
        <p:spPr>
          <a:xfrm rot="19549311">
            <a:off x="4866357" y="3558352"/>
            <a:ext cx="1322285" cy="369332"/>
          </a:xfrm>
          <a:prstGeom prst="rect">
            <a:avLst/>
          </a:prstGeom>
          <a:noFill/>
        </p:spPr>
        <p:txBody>
          <a:bodyPr wrap="none" rtlCol="0">
            <a:spAutoFit/>
          </a:bodyPr>
          <a:lstStyle/>
          <a:p>
            <a:r>
              <a:rPr lang="en-US" dirty="0" smtClean="0"/>
              <a:t>Assimilation</a:t>
            </a:r>
            <a:endParaRPr lang="en-US" dirty="0"/>
          </a:p>
        </p:txBody>
      </p:sp>
      <p:sp>
        <p:nvSpPr>
          <p:cNvPr id="44" name="TextBox 43"/>
          <p:cNvSpPr txBox="1"/>
          <p:nvPr/>
        </p:nvSpPr>
        <p:spPr>
          <a:xfrm rot="20846611">
            <a:off x="4179717" y="2476713"/>
            <a:ext cx="1825579" cy="646331"/>
          </a:xfrm>
          <a:prstGeom prst="rect">
            <a:avLst/>
          </a:prstGeom>
          <a:noFill/>
        </p:spPr>
        <p:txBody>
          <a:bodyPr wrap="square" rtlCol="0">
            <a:spAutoFit/>
          </a:bodyPr>
          <a:lstStyle/>
          <a:p>
            <a:pPr algn="ctr"/>
            <a:r>
              <a:rPr lang="en-US" dirty="0" smtClean="0"/>
              <a:t>Pan-Arctic Observations</a:t>
            </a:r>
            <a:endParaRPr lang="en-US" dirty="0"/>
          </a:p>
        </p:txBody>
      </p:sp>
    </p:spTree>
    <p:extLst>
      <p:ext uri="{BB962C8B-B14F-4D97-AF65-F5344CB8AC3E}">
        <p14:creationId xmlns:p14="http://schemas.microsoft.com/office/powerpoint/2010/main" val="167692740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mshupe\Pictures\2008-08&amp;09_ASCOS\ice_and_clou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20091"/>
            <a:ext cx="3834277" cy="51149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txBox="1">
            <a:spLocks/>
          </p:cNvSpPr>
          <p:nvPr/>
        </p:nvSpPr>
        <p:spPr>
          <a:xfrm>
            <a:off x="0" y="855663"/>
            <a:ext cx="9144000" cy="5360987"/>
          </a:xfrm>
          <a:prstGeom prst="rect">
            <a:avLst/>
          </a:prstGeom>
        </p:spPr>
        <p:txBody>
          <a:bodyPr/>
          <a:lstStyle/>
          <a:p>
            <a:pPr>
              <a:spcAft>
                <a:spcPts val="1200"/>
              </a:spcAft>
              <a:defRPr/>
            </a:pPr>
            <a:endParaRPr lang="sv-SE" sz="2400" kern="0" dirty="0">
              <a:solidFill>
                <a:srgbClr val="002F5F"/>
              </a:solidFill>
              <a:latin typeface="+mn-lt"/>
            </a:endParaRPr>
          </a:p>
        </p:txBody>
      </p:sp>
      <p:sp>
        <p:nvSpPr>
          <p:cNvPr id="8" name="TextBox 7"/>
          <p:cNvSpPr txBox="1"/>
          <p:nvPr/>
        </p:nvSpPr>
        <p:spPr>
          <a:xfrm>
            <a:off x="228600" y="381000"/>
            <a:ext cx="8610600" cy="769441"/>
          </a:xfrm>
          <a:prstGeom prst="rect">
            <a:avLst/>
          </a:prstGeom>
          <a:noFill/>
          <a:effectLst>
            <a:softEdge rad="127000"/>
          </a:effectLst>
        </p:spPr>
        <p:txBody>
          <a:bodyPr wrap="square">
            <a:spAutoFit/>
          </a:bodyPr>
          <a:lstStyle/>
          <a:p>
            <a:pPr algn="ctr">
              <a:defRPr/>
            </a:pPr>
            <a:r>
              <a:rPr lang="en-US" sz="4400" b="1" dirty="0" smtClean="0">
                <a:solidFill>
                  <a:srgbClr val="C0504D">
                    <a:lumMod val="50000"/>
                  </a:srgbClr>
                </a:solidFill>
                <a:latin typeface="Georgia" pitchFamily="18" charset="0"/>
              </a:rPr>
              <a:t>Implementation</a:t>
            </a:r>
            <a:endParaRPr lang="en-US" sz="1050" b="1" i="1" dirty="0" smtClean="0">
              <a:solidFill>
                <a:srgbClr val="C0504D">
                  <a:lumMod val="50000"/>
                </a:srgbClr>
              </a:solidFill>
              <a:latin typeface="Georgia" pitchFamily="18" charset="0"/>
            </a:endParaRPr>
          </a:p>
        </p:txBody>
      </p:sp>
    </p:spTree>
    <p:extLst>
      <p:ext uri="{BB962C8B-B14F-4D97-AF65-F5344CB8AC3E}">
        <p14:creationId xmlns:p14="http://schemas.microsoft.com/office/powerpoint/2010/main" val="4236033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7" descr="MacBrain:Users:mnicolau:Pictures:photo_jpg:120801_IceArc:20120904-123142_IMG_5710.jpg"/>
          <p:cNvPicPr>
            <a:picLocks/>
          </p:cNvPicPr>
          <p:nvPr/>
        </p:nvPicPr>
        <p:blipFill rotWithShape="1">
          <a:blip r:embed="rId2" cstate="email">
            <a:extLst>
              <a:ext uri="{28A0092B-C50C-407E-A947-70E740481C1C}">
                <a14:useLocalDpi xmlns:a14="http://schemas.microsoft.com/office/drawing/2010/main"/>
              </a:ext>
            </a:extLst>
          </a:blip>
          <a:srcRect l="2658" t="9950" r="6977"/>
          <a:stretch/>
        </p:blipFill>
        <p:spPr bwMode="auto">
          <a:xfrm>
            <a:off x="3657600" y="2438400"/>
            <a:ext cx="5181600" cy="3448050"/>
          </a:xfrm>
          <a:prstGeom prst="rect">
            <a:avLst/>
          </a:prstGeom>
          <a:noFill/>
          <a:ln>
            <a:noFill/>
          </a:ln>
        </p:spPr>
      </p:pic>
      <p:sp>
        <p:nvSpPr>
          <p:cNvPr id="5" name="TextBox 4"/>
          <p:cNvSpPr txBox="1"/>
          <p:nvPr/>
        </p:nvSpPr>
        <p:spPr>
          <a:xfrm>
            <a:off x="685800" y="381000"/>
            <a:ext cx="7850263" cy="769441"/>
          </a:xfrm>
          <a:prstGeom prst="rect">
            <a:avLst/>
          </a:prstGeom>
          <a:noFill/>
          <a:effectLst>
            <a:softEdge rad="127000"/>
          </a:effectLst>
        </p:spPr>
        <p:txBody>
          <a:bodyPr wrap="square">
            <a:spAutoFit/>
          </a:bodyPr>
          <a:lstStyle/>
          <a:p>
            <a:pPr algn="ctr">
              <a:defRPr/>
            </a:pPr>
            <a:r>
              <a:rPr lang="en-US" sz="4400" b="1" dirty="0" smtClean="0">
                <a:solidFill>
                  <a:srgbClr val="C0504D">
                    <a:lumMod val="50000"/>
                  </a:srgbClr>
                </a:solidFill>
                <a:latin typeface="Georgia" pitchFamily="18" charset="0"/>
              </a:rPr>
              <a:t>Central Observatory</a:t>
            </a:r>
            <a:endParaRPr lang="en-US" sz="1050" b="1" i="1" dirty="0" smtClean="0">
              <a:solidFill>
                <a:srgbClr val="C0504D">
                  <a:lumMod val="50000"/>
                </a:srgbClr>
              </a:solidFill>
              <a:latin typeface="Georgia" pitchFamily="18" charset="0"/>
            </a:endParaRPr>
          </a:p>
        </p:txBody>
      </p:sp>
      <p:sp>
        <p:nvSpPr>
          <p:cNvPr id="8" name="TextBox 1"/>
          <p:cNvSpPr txBox="1">
            <a:spLocks noChangeArrowheads="1"/>
          </p:cNvSpPr>
          <p:nvPr/>
        </p:nvSpPr>
        <p:spPr bwMode="auto">
          <a:xfrm>
            <a:off x="228600" y="2514600"/>
            <a:ext cx="335934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chemeClr val="tx2"/>
                </a:solidFill>
                <a:latin typeface="Arial" pitchFamily="34" charset="0"/>
              </a:defRPr>
            </a:lvl1pPr>
            <a:lvl2pPr marL="742950" indent="-285750">
              <a:defRPr sz="1200">
                <a:solidFill>
                  <a:schemeClr val="tx2"/>
                </a:solidFill>
                <a:latin typeface="Arial" pitchFamily="34" charset="0"/>
              </a:defRPr>
            </a:lvl2pPr>
            <a:lvl3pPr marL="1143000" indent="-228600">
              <a:defRPr sz="1200">
                <a:solidFill>
                  <a:schemeClr val="tx2"/>
                </a:solidFill>
                <a:latin typeface="Arial" pitchFamily="34" charset="0"/>
              </a:defRPr>
            </a:lvl3pPr>
            <a:lvl4pPr marL="1600200" indent="-228600">
              <a:defRPr sz="1200">
                <a:solidFill>
                  <a:schemeClr val="tx2"/>
                </a:solidFill>
                <a:latin typeface="Arial" pitchFamily="34" charset="0"/>
              </a:defRPr>
            </a:lvl4pPr>
            <a:lvl5pPr marL="2057400" indent="-228600">
              <a:defRPr sz="1200">
                <a:solidFill>
                  <a:schemeClr val="tx2"/>
                </a:solidFill>
                <a:latin typeface="Arial" pitchFamily="34" charset="0"/>
              </a:defRPr>
            </a:lvl5pPr>
            <a:lvl6pPr marL="2514600" indent="-228600" eaLnBrk="0" fontAlgn="base" hangingPunct="0">
              <a:lnSpc>
                <a:spcPct val="95000"/>
              </a:lnSpc>
              <a:spcBef>
                <a:spcPct val="0"/>
              </a:spcBef>
              <a:spcAft>
                <a:spcPct val="0"/>
              </a:spcAft>
              <a:defRPr sz="1200">
                <a:solidFill>
                  <a:schemeClr val="tx2"/>
                </a:solidFill>
                <a:latin typeface="Arial" pitchFamily="34" charset="0"/>
              </a:defRPr>
            </a:lvl6pPr>
            <a:lvl7pPr marL="2971800" indent="-228600" eaLnBrk="0" fontAlgn="base" hangingPunct="0">
              <a:lnSpc>
                <a:spcPct val="95000"/>
              </a:lnSpc>
              <a:spcBef>
                <a:spcPct val="0"/>
              </a:spcBef>
              <a:spcAft>
                <a:spcPct val="0"/>
              </a:spcAft>
              <a:defRPr sz="1200">
                <a:solidFill>
                  <a:schemeClr val="tx2"/>
                </a:solidFill>
                <a:latin typeface="Arial" pitchFamily="34" charset="0"/>
              </a:defRPr>
            </a:lvl7pPr>
            <a:lvl8pPr marL="3429000" indent="-228600" eaLnBrk="0" fontAlgn="base" hangingPunct="0">
              <a:lnSpc>
                <a:spcPct val="95000"/>
              </a:lnSpc>
              <a:spcBef>
                <a:spcPct val="0"/>
              </a:spcBef>
              <a:spcAft>
                <a:spcPct val="0"/>
              </a:spcAft>
              <a:defRPr sz="1200">
                <a:solidFill>
                  <a:schemeClr val="tx2"/>
                </a:solidFill>
                <a:latin typeface="Arial" pitchFamily="34" charset="0"/>
              </a:defRPr>
            </a:lvl8pPr>
            <a:lvl9pPr marL="3886200" indent="-228600" eaLnBrk="0" fontAlgn="base" hangingPunct="0">
              <a:lnSpc>
                <a:spcPct val="95000"/>
              </a:lnSpc>
              <a:spcBef>
                <a:spcPct val="0"/>
              </a:spcBef>
              <a:spcAft>
                <a:spcPct val="0"/>
              </a:spcAft>
              <a:defRPr sz="1200">
                <a:solidFill>
                  <a:schemeClr val="tx2"/>
                </a:solidFill>
                <a:latin typeface="Arial" pitchFamily="34" charset="0"/>
              </a:defRPr>
            </a:lvl9pPr>
          </a:lstStyle>
          <a:p>
            <a:pPr marL="342900" indent="-342900">
              <a:buFont typeface="Arial" panose="020B0604020202020204" pitchFamily="34" charset="0"/>
              <a:buChar char="•"/>
            </a:pPr>
            <a:r>
              <a:rPr lang="en-US" sz="2000" b="1" dirty="0" smtClean="0">
                <a:solidFill>
                  <a:schemeClr val="bg1"/>
                </a:solidFill>
              </a:rPr>
              <a:t>Atmospheric remote sensing</a:t>
            </a:r>
          </a:p>
          <a:p>
            <a:pPr marL="342900" indent="-342900">
              <a:buFont typeface="Arial" panose="020B0604020202020204" pitchFamily="34" charset="0"/>
              <a:buChar char="•"/>
            </a:pPr>
            <a:r>
              <a:rPr lang="en-US" sz="2000" b="1" dirty="0" smtClean="0">
                <a:solidFill>
                  <a:schemeClr val="bg1"/>
                </a:solidFill>
              </a:rPr>
              <a:t>Radiosondes</a:t>
            </a:r>
          </a:p>
          <a:p>
            <a:pPr marL="342900" indent="-342900">
              <a:buFont typeface="Arial" panose="020B0604020202020204" pitchFamily="34" charset="0"/>
              <a:buChar char="•"/>
            </a:pPr>
            <a:r>
              <a:rPr lang="en-US" sz="2000" b="1" dirty="0" smtClean="0">
                <a:solidFill>
                  <a:schemeClr val="bg1"/>
                </a:solidFill>
              </a:rPr>
              <a:t>Air sampling</a:t>
            </a:r>
          </a:p>
          <a:p>
            <a:pPr marL="342900" indent="-342900">
              <a:buFont typeface="Arial" panose="020B0604020202020204" pitchFamily="34" charset="0"/>
              <a:buChar char="•"/>
            </a:pPr>
            <a:r>
              <a:rPr lang="en-US" sz="2000" b="1" dirty="0" smtClean="0">
                <a:solidFill>
                  <a:schemeClr val="bg1"/>
                </a:solidFill>
              </a:rPr>
              <a:t>Ocean profiling/ADCP</a:t>
            </a:r>
          </a:p>
          <a:p>
            <a:pPr marL="342900" indent="-342900">
              <a:buFont typeface="Arial" panose="020B0604020202020204" pitchFamily="34" charset="0"/>
              <a:buChar char="•"/>
            </a:pPr>
            <a:r>
              <a:rPr lang="en-US" sz="2000" b="1" dirty="0" smtClean="0">
                <a:solidFill>
                  <a:schemeClr val="bg1"/>
                </a:solidFill>
              </a:rPr>
              <a:t>Laboratories for analysis (biological, chemical, etc.)</a:t>
            </a:r>
          </a:p>
          <a:p>
            <a:pPr marL="342900" indent="-342900">
              <a:buFont typeface="Arial" panose="020B0604020202020204" pitchFamily="34" charset="0"/>
              <a:buChar char="•"/>
            </a:pPr>
            <a:r>
              <a:rPr lang="en-US" sz="2000" b="1" dirty="0" smtClean="0">
                <a:solidFill>
                  <a:schemeClr val="bg1"/>
                </a:solidFill>
              </a:rPr>
              <a:t>Base of operations</a:t>
            </a:r>
          </a:p>
          <a:p>
            <a:pPr marL="342900" indent="-342900">
              <a:buFont typeface="Arial" panose="020B0604020202020204" pitchFamily="34" charset="0"/>
              <a:buChar char="•"/>
            </a:pPr>
            <a:r>
              <a:rPr lang="en-US" sz="2000" b="1" dirty="0" smtClean="0">
                <a:solidFill>
                  <a:schemeClr val="bg1"/>
                </a:solidFill>
              </a:rPr>
              <a:t>Safety</a:t>
            </a:r>
          </a:p>
          <a:p>
            <a:pPr marL="342900" indent="-342900">
              <a:buFont typeface="Arial" panose="020B0604020202020204" pitchFamily="34" charset="0"/>
              <a:buChar char="•"/>
            </a:pPr>
            <a:r>
              <a:rPr lang="en-US" sz="2000" b="1" dirty="0" smtClean="0">
                <a:solidFill>
                  <a:schemeClr val="bg1"/>
                </a:solidFill>
              </a:rPr>
              <a:t>Data/sample storage</a:t>
            </a:r>
          </a:p>
        </p:txBody>
      </p:sp>
      <p:sp>
        <p:nvSpPr>
          <p:cNvPr id="9" name="TextBox 1"/>
          <p:cNvSpPr txBox="1">
            <a:spLocks noChangeArrowheads="1"/>
          </p:cNvSpPr>
          <p:nvPr/>
        </p:nvSpPr>
        <p:spPr bwMode="auto">
          <a:xfrm>
            <a:off x="3657600" y="1447800"/>
            <a:ext cx="49530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chemeClr val="tx2"/>
                </a:solidFill>
                <a:latin typeface="Arial" pitchFamily="34" charset="0"/>
              </a:defRPr>
            </a:lvl1pPr>
            <a:lvl2pPr marL="742950" indent="-285750">
              <a:defRPr sz="1200">
                <a:solidFill>
                  <a:schemeClr val="tx2"/>
                </a:solidFill>
                <a:latin typeface="Arial" pitchFamily="34" charset="0"/>
              </a:defRPr>
            </a:lvl2pPr>
            <a:lvl3pPr marL="1143000" indent="-228600">
              <a:defRPr sz="1200">
                <a:solidFill>
                  <a:schemeClr val="tx2"/>
                </a:solidFill>
                <a:latin typeface="Arial" pitchFamily="34" charset="0"/>
              </a:defRPr>
            </a:lvl3pPr>
            <a:lvl4pPr marL="1600200" indent="-228600">
              <a:defRPr sz="1200">
                <a:solidFill>
                  <a:schemeClr val="tx2"/>
                </a:solidFill>
                <a:latin typeface="Arial" pitchFamily="34" charset="0"/>
              </a:defRPr>
            </a:lvl4pPr>
            <a:lvl5pPr marL="2057400" indent="-228600">
              <a:defRPr sz="1200">
                <a:solidFill>
                  <a:schemeClr val="tx2"/>
                </a:solidFill>
                <a:latin typeface="Arial" pitchFamily="34" charset="0"/>
              </a:defRPr>
            </a:lvl5pPr>
            <a:lvl6pPr marL="2514600" indent="-228600" eaLnBrk="0" fontAlgn="base" hangingPunct="0">
              <a:lnSpc>
                <a:spcPct val="95000"/>
              </a:lnSpc>
              <a:spcBef>
                <a:spcPct val="0"/>
              </a:spcBef>
              <a:spcAft>
                <a:spcPct val="0"/>
              </a:spcAft>
              <a:defRPr sz="1200">
                <a:solidFill>
                  <a:schemeClr val="tx2"/>
                </a:solidFill>
                <a:latin typeface="Arial" pitchFamily="34" charset="0"/>
              </a:defRPr>
            </a:lvl6pPr>
            <a:lvl7pPr marL="2971800" indent="-228600" eaLnBrk="0" fontAlgn="base" hangingPunct="0">
              <a:lnSpc>
                <a:spcPct val="95000"/>
              </a:lnSpc>
              <a:spcBef>
                <a:spcPct val="0"/>
              </a:spcBef>
              <a:spcAft>
                <a:spcPct val="0"/>
              </a:spcAft>
              <a:defRPr sz="1200">
                <a:solidFill>
                  <a:schemeClr val="tx2"/>
                </a:solidFill>
                <a:latin typeface="Arial" pitchFamily="34" charset="0"/>
              </a:defRPr>
            </a:lvl7pPr>
            <a:lvl8pPr marL="3429000" indent="-228600" eaLnBrk="0" fontAlgn="base" hangingPunct="0">
              <a:lnSpc>
                <a:spcPct val="95000"/>
              </a:lnSpc>
              <a:spcBef>
                <a:spcPct val="0"/>
              </a:spcBef>
              <a:spcAft>
                <a:spcPct val="0"/>
              </a:spcAft>
              <a:defRPr sz="1200">
                <a:solidFill>
                  <a:schemeClr val="tx2"/>
                </a:solidFill>
                <a:latin typeface="Arial" pitchFamily="34" charset="0"/>
              </a:defRPr>
            </a:lvl8pPr>
            <a:lvl9pPr marL="3886200" indent="-228600" eaLnBrk="0" fontAlgn="base" hangingPunct="0">
              <a:lnSpc>
                <a:spcPct val="95000"/>
              </a:lnSpc>
              <a:spcBef>
                <a:spcPct val="0"/>
              </a:spcBef>
              <a:spcAft>
                <a:spcPct val="0"/>
              </a:spcAft>
              <a:defRPr sz="1200">
                <a:solidFill>
                  <a:schemeClr val="tx2"/>
                </a:solidFill>
                <a:latin typeface="Arial" pitchFamily="34" charset="0"/>
              </a:defRPr>
            </a:lvl9pPr>
          </a:lstStyle>
          <a:p>
            <a:pPr algn="ctr"/>
            <a:r>
              <a:rPr lang="en-US" sz="2800" b="1" dirty="0" err="1" smtClean="0">
                <a:solidFill>
                  <a:schemeClr val="bg1"/>
                </a:solidFill>
              </a:rPr>
              <a:t>Polarstern</a:t>
            </a:r>
            <a:r>
              <a:rPr lang="en-US" sz="2800" b="1" dirty="0" smtClean="0">
                <a:solidFill>
                  <a:schemeClr val="bg1"/>
                </a:solidFill>
              </a:rPr>
              <a:t> Icebreaker</a:t>
            </a:r>
          </a:p>
          <a:p>
            <a:pPr algn="ctr"/>
            <a:r>
              <a:rPr lang="en-US" sz="1800" b="1" dirty="0" smtClean="0">
                <a:solidFill>
                  <a:schemeClr val="bg1"/>
                </a:solidFill>
              </a:rPr>
              <a:t>From Alfred Wegener Institute, Germany</a:t>
            </a:r>
          </a:p>
        </p:txBody>
      </p:sp>
    </p:spTree>
    <p:extLst>
      <p:ext uri="{BB962C8B-B14F-4D97-AF65-F5344CB8AC3E}">
        <p14:creationId xmlns:p14="http://schemas.microsoft.com/office/powerpoint/2010/main" val="36425004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2" descr="F:\MOSAiC\IMG_0765.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2000" contrast="4000"/>
                    </a14:imgEffect>
                  </a14:imgLayer>
                </a14:imgProps>
              </a:ext>
              <a:ext uri="{28A0092B-C50C-407E-A947-70E740481C1C}">
                <a14:useLocalDpi xmlns:a14="http://schemas.microsoft.com/office/drawing/2010/main" val="0"/>
              </a:ext>
            </a:extLst>
          </a:blip>
          <a:srcRect l="32389" t="40975" r="39151" b="30529"/>
          <a:stretch/>
        </p:blipFill>
        <p:spPr bwMode="auto">
          <a:xfrm>
            <a:off x="0" y="-8730"/>
            <a:ext cx="9144000" cy="6866730"/>
          </a:xfrm>
          <a:prstGeom prst="rect">
            <a:avLst/>
          </a:prstGeom>
          <a:noFill/>
          <a:extLst>
            <a:ext uri="{909E8E84-426E-40DD-AFC4-6F175D3DCCD1}">
              <a14:hiddenFill xmlns:a14="http://schemas.microsoft.com/office/drawing/2010/main">
                <a:solidFill>
                  <a:srgbClr val="FFFFFF"/>
                </a:solidFill>
              </a14:hiddenFill>
            </a:ext>
          </a:extLst>
        </p:spPr>
      </p:pic>
      <p:sp>
        <p:nvSpPr>
          <p:cNvPr id="66" name="Rectangle 65"/>
          <p:cNvSpPr/>
          <p:nvPr/>
        </p:nvSpPr>
        <p:spPr>
          <a:xfrm>
            <a:off x="6680109" y="653650"/>
            <a:ext cx="45719"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TextBox 66"/>
          <p:cNvSpPr txBox="1"/>
          <p:nvPr/>
        </p:nvSpPr>
        <p:spPr>
          <a:xfrm>
            <a:off x="6735099" y="873299"/>
            <a:ext cx="838289" cy="646331"/>
          </a:xfrm>
          <a:prstGeom prst="rect">
            <a:avLst/>
          </a:prstGeom>
          <a:noFill/>
        </p:spPr>
        <p:txBody>
          <a:bodyPr wrap="square" rtlCol="0">
            <a:spAutoFit/>
          </a:bodyPr>
          <a:lstStyle/>
          <a:p>
            <a:r>
              <a:rPr lang="en-GB" dirty="0" smtClean="0"/>
              <a:t>Met tower</a:t>
            </a:r>
            <a:endParaRPr lang="en-GB" dirty="0"/>
          </a:p>
        </p:txBody>
      </p:sp>
      <p:sp>
        <p:nvSpPr>
          <p:cNvPr id="68" name="TextBox 67"/>
          <p:cNvSpPr txBox="1"/>
          <p:nvPr/>
        </p:nvSpPr>
        <p:spPr>
          <a:xfrm>
            <a:off x="7414769" y="186449"/>
            <a:ext cx="1753056" cy="584775"/>
          </a:xfrm>
          <a:prstGeom prst="rect">
            <a:avLst/>
          </a:prstGeom>
          <a:noFill/>
        </p:spPr>
        <p:txBody>
          <a:bodyPr wrap="square" rtlCol="0">
            <a:spAutoFit/>
          </a:bodyPr>
          <a:lstStyle/>
          <a:p>
            <a:pPr algn="ctr"/>
            <a:r>
              <a:rPr lang="en-GB" sz="1600" dirty="0" smtClean="0"/>
              <a:t>Limited access zone</a:t>
            </a:r>
            <a:endParaRPr lang="en-GB" sz="1600" dirty="0"/>
          </a:p>
        </p:txBody>
      </p:sp>
      <p:cxnSp>
        <p:nvCxnSpPr>
          <p:cNvPr id="69" name="Straight Connector 68"/>
          <p:cNvCxnSpPr/>
          <p:nvPr/>
        </p:nvCxnSpPr>
        <p:spPr>
          <a:xfrm flipH="1">
            <a:off x="1336591" y="1607055"/>
            <a:ext cx="5305713" cy="1183745"/>
          </a:xfrm>
          <a:prstGeom prst="line">
            <a:avLst/>
          </a:prstGeom>
          <a:ln w="19050">
            <a:solidFill>
              <a:srgbClr val="0066FF"/>
            </a:solidFill>
            <a:prstDash val="dash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729445" y="1608469"/>
            <a:ext cx="1705111" cy="5154281"/>
          </a:xfrm>
          <a:prstGeom prst="line">
            <a:avLst/>
          </a:prstGeom>
          <a:ln w="19050">
            <a:solidFill>
              <a:srgbClr val="0066FF"/>
            </a:solidFill>
            <a:prstDash val="dashDot"/>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3733800" y="3581400"/>
            <a:ext cx="1981492" cy="646331"/>
          </a:xfrm>
          <a:prstGeom prst="rect">
            <a:avLst/>
          </a:prstGeom>
          <a:noFill/>
        </p:spPr>
        <p:txBody>
          <a:bodyPr wrap="square" rtlCol="0">
            <a:spAutoFit/>
          </a:bodyPr>
          <a:lstStyle/>
          <a:p>
            <a:r>
              <a:rPr lang="en-GB" dirty="0" smtClean="0">
                <a:solidFill>
                  <a:srgbClr val="0066FF"/>
                </a:solidFill>
              </a:rPr>
              <a:t>90</a:t>
            </a:r>
            <a:r>
              <a:rPr lang="en-GB" baseline="30000" dirty="0" smtClean="0">
                <a:solidFill>
                  <a:srgbClr val="0066FF"/>
                </a:solidFill>
              </a:rPr>
              <a:t>o</a:t>
            </a:r>
            <a:r>
              <a:rPr lang="en-GB" dirty="0" smtClean="0">
                <a:solidFill>
                  <a:srgbClr val="0066FF"/>
                </a:solidFill>
              </a:rPr>
              <a:t> Contaminated turbulence zone</a:t>
            </a:r>
            <a:endParaRPr lang="en-GB" dirty="0">
              <a:solidFill>
                <a:srgbClr val="0066FF"/>
              </a:solidFill>
            </a:endParaRPr>
          </a:p>
        </p:txBody>
      </p:sp>
      <p:sp>
        <p:nvSpPr>
          <p:cNvPr id="72" name="TextBox 71"/>
          <p:cNvSpPr txBox="1"/>
          <p:nvPr/>
        </p:nvSpPr>
        <p:spPr>
          <a:xfrm>
            <a:off x="7824144" y="3362980"/>
            <a:ext cx="853119" cy="523220"/>
          </a:xfrm>
          <a:prstGeom prst="rect">
            <a:avLst/>
          </a:prstGeom>
          <a:noFill/>
          <a:ln>
            <a:solidFill>
              <a:schemeClr val="accent1"/>
            </a:solidFill>
          </a:ln>
        </p:spPr>
        <p:txBody>
          <a:bodyPr wrap="none" rtlCol="0">
            <a:spAutoFit/>
          </a:bodyPr>
          <a:lstStyle/>
          <a:p>
            <a:r>
              <a:rPr lang="en-GB" sz="1400" dirty="0" smtClean="0"/>
              <a:t>ICE CORE</a:t>
            </a:r>
          </a:p>
          <a:p>
            <a:r>
              <a:rPr lang="en-GB" sz="1400" dirty="0" smtClean="0"/>
              <a:t>FARM</a:t>
            </a:r>
            <a:endParaRPr lang="en-GB" sz="1400" dirty="0"/>
          </a:p>
        </p:txBody>
      </p:sp>
      <p:sp>
        <p:nvSpPr>
          <p:cNvPr id="75" name="TextBox 74"/>
          <p:cNvSpPr txBox="1"/>
          <p:nvPr/>
        </p:nvSpPr>
        <p:spPr>
          <a:xfrm>
            <a:off x="5174889" y="4409915"/>
            <a:ext cx="844911" cy="461665"/>
          </a:xfrm>
          <a:prstGeom prst="rect">
            <a:avLst/>
          </a:prstGeom>
          <a:noFill/>
        </p:spPr>
        <p:txBody>
          <a:bodyPr wrap="none" rtlCol="0">
            <a:spAutoFit/>
          </a:bodyPr>
          <a:lstStyle/>
          <a:p>
            <a:r>
              <a:rPr lang="en-GB" sz="1200" dirty="0" smtClean="0">
                <a:solidFill>
                  <a:srgbClr val="FF0000"/>
                </a:solidFill>
              </a:rPr>
              <a:t>Power line</a:t>
            </a:r>
          </a:p>
          <a:p>
            <a:r>
              <a:rPr lang="en-GB" sz="1200" dirty="0" smtClean="0">
                <a:solidFill>
                  <a:srgbClr val="FF0000"/>
                </a:solidFill>
              </a:rPr>
              <a:t>(~500m)</a:t>
            </a:r>
            <a:endParaRPr lang="en-GB" dirty="0">
              <a:solidFill>
                <a:srgbClr val="FF0000"/>
              </a:solidFill>
            </a:endParaRPr>
          </a:p>
        </p:txBody>
      </p:sp>
      <p:sp>
        <p:nvSpPr>
          <p:cNvPr id="76" name="TextBox 75"/>
          <p:cNvSpPr txBox="1"/>
          <p:nvPr/>
        </p:nvSpPr>
        <p:spPr>
          <a:xfrm>
            <a:off x="7010400" y="5181599"/>
            <a:ext cx="1752600" cy="584775"/>
          </a:xfrm>
          <a:prstGeom prst="rect">
            <a:avLst/>
          </a:prstGeom>
          <a:noFill/>
        </p:spPr>
        <p:txBody>
          <a:bodyPr wrap="square" rtlCol="0">
            <a:spAutoFit/>
          </a:bodyPr>
          <a:lstStyle/>
          <a:p>
            <a:pPr algn="ctr"/>
            <a:r>
              <a:rPr lang="en-GB" sz="1600" dirty="0" smtClean="0"/>
              <a:t>+ ice sites at different ice types</a:t>
            </a:r>
            <a:endParaRPr lang="en-GB" sz="1600" dirty="0"/>
          </a:p>
        </p:txBody>
      </p:sp>
      <p:sp>
        <p:nvSpPr>
          <p:cNvPr id="77" name="Oval 76"/>
          <p:cNvSpPr/>
          <p:nvPr/>
        </p:nvSpPr>
        <p:spPr>
          <a:xfrm>
            <a:off x="8306678" y="2038044"/>
            <a:ext cx="182880" cy="18288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Box 77"/>
          <p:cNvSpPr txBox="1"/>
          <p:nvPr/>
        </p:nvSpPr>
        <p:spPr>
          <a:xfrm>
            <a:off x="8147998" y="1778005"/>
            <a:ext cx="481222" cy="307777"/>
          </a:xfrm>
          <a:prstGeom prst="rect">
            <a:avLst/>
          </a:prstGeom>
          <a:noFill/>
        </p:spPr>
        <p:txBody>
          <a:bodyPr wrap="none" rtlCol="0">
            <a:spAutoFit/>
          </a:bodyPr>
          <a:lstStyle/>
          <a:p>
            <a:r>
              <a:rPr lang="en-GB" sz="1400" dirty="0" smtClean="0"/>
              <a:t>IMB</a:t>
            </a:r>
            <a:endParaRPr lang="en-GB" sz="1400" dirty="0"/>
          </a:p>
        </p:txBody>
      </p:sp>
      <p:sp>
        <p:nvSpPr>
          <p:cNvPr id="79" name="TextBox 78"/>
          <p:cNvSpPr txBox="1"/>
          <p:nvPr/>
        </p:nvSpPr>
        <p:spPr>
          <a:xfrm>
            <a:off x="6383020" y="2093360"/>
            <a:ext cx="777969" cy="523220"/>
          </a:xfrm>
          <a:prstGeom prst="rect">
            <a:avLst/>
          </a:prstGeom>
          <a:solidFill>
            <a:schemeClr val="accent3">
              <a:lumMod val="20000"/>
              <a:lumOff val="80000"/>
            </a:schemeClr>
          </a:solidFill>
          <a:ln w="25400">
            <a:solidFill>
              <a:schemeClr val="tx1"/>
            </a:solidFill>
          </a:ln>
        </p:spPr>
        <p:txBody>
          <a:bodyPr wrap="none" rtlCol="0">
            <a:spAutoFit/>
          </a:bodyPr>
          <a:lstStyle/>
          <a:p>
            <a:pPr algn="ctr"/>
            <a:r>
              <a:rPr lang="en-GB" sz="1600" dirty="0" smtClean="0"/>
              <a:t>ARM</a:t>
            </a:r>
          </a:p>
          <a:p>
            <a:pPr algn="ctr"/>
            <a:r>
              <a:rPr lang="en-GB" sz="1200" dirty="0" smtClean="0"/>
              <a:t>Radiation</a:t>
            </a:r>
            <a:endParaRPr lang="en-GB" sz="1200" dirty="0"/>
          </a:p>
        </p:txBody>
      </p:sp>
      <p:sp>
        <p:nvSpPr>
          <p:cNvPr id="80" name="Oval 79"/>
          <p:cNvSpPr>
            <a:spLocks noChangeAspect="1"/>
          </p:cNvSpPr>
          <p:nvPr/>
        </p:nvSpPr>
        <p:spPr>
          <a:xfrm>
            <a:off x="8434556" y="1623083"/>
            <a:ext cx="182880" cy="18288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TextBox 80"/>
          <p:cNvSpPr txBox="1"/>
          <p:nvPr/>
        </p:nvSpPr>
        <p:spPr>
          <a:xfrm>
            <a:off x="8326698" y="1389972"/>
            <a:ext cx="410690" cy="307777"/>
          </a:xfrm>
          <a:prstGeom prst="rect">
            <a:avLst/>
          </a:prstGeom>
          <a:noFill/>
        </p:spPr>
        <p:txBody>
          <a:bodyPr wrap="none" rtlCol="0">
            <a:spAutoFit/>
          </a:bodyPr>
          <a:lstStyle/>
          <a:p>
            <a:r>
              <a:rPr lang="en-GB" sz="1400" dirty="0" smtClean="0"/>
              <a:t>ITP</a:t>
            </a:r>
            <a:endParaRPr lang="en-GB" sz="1400" dirty="0"/>
          </a:p>
        </p:txBody>
      </p:sp>
      <p:sp>
        <p:nvSpPr>
          <p:cNvPr id="82" name="Oval 81"/>
          <p:cNvSpPr>
            <a:spLocks/>
          </p:cNvSpPr>
          <p:nvPr/>
        </p:nvSpPr>
        <p:spPr>
          <a:xfrm>
            <a:off x="8020186" y="1794027"/>
            <a:ext cx="182880" cy="18288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TextBox 82"/>
          <p:cNvSpPr txBox="1"/>
          <p:nvPr/>
        </p:nvSpPr>
        <p:spPr>
          <a:xfrm>
            <a:off x="7567789" y="1524000"/>
            <a:ext cx="845252" cy="523220"/>
          </a:xfrm>
          <a:prstGeom prst="rect">
            <a:avLst/>
          </a:prstGeom>
          <a:noFill/>
        </p:spPr>
        <p:txBody>
          <a:bodyPr wrap="square" rtlCol="0">
            <a:spAutoFit/>
          </a:bodyPr>
          <a:lstStyle/>
          <a:p>
            <a:r>
              <a:rPr lang="en-GB" sz="1400" dirty="0" smtClean="0"/>
              <a:t>Ocean flux</a:t>
            </a:r>
            <a:endParaRPr lang="en-GB" sz="1400" dirty="0"/>
          </a:p>
        </p:txBody>
      </p:sp>
      <p:grpSp>
        <p:nvGrpSpPr>
          <p:cNvPr id="84" name="Group 83"/>
          <p:cNvGrpSpPr/>
          <p:nvPr/>
        </p:nvGrpSpPr>
        <p:grpSpPr>
          <a:xfrm>
            <a:off x="1752600" y="1676400"/>
            <a:ext cx="2448272" cy="936104"/>
            <a:chOff x="4011706" y="1000493"/>
            <a:chExt cx="2448272" cy="936104"/>
          </a:xfrm>
        </p:grpSpPr>
        <p:sp>
          <p:nvSpPr>
            <p:cNvPr id="85" name="Oval 84"/>
            <p:cNvSpPr/>
            <p:nvPr/>
          </p:nvSpPr>
          <p:spPr>
            <a:xfrm>
              <a:off x="4011706" y="1000493"/>
              <a:ext cx="2448272" cy="9361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TextBox 85"/>
            <p:cNvSpPr txBox="1"/>
            <p:nvPr/>
          </p:nvSpPr>
          <p:spPr>
            <a:xfrm>
              <a:off x="4151530" y="1260926"/>
              <a:ext cx="2232248" cy="523220"/>
            </a:xfrm>
            <a:prstGeom prst="rect">
              <a:avLst/>
            </a:prstGeom>
            <a:noFill/>
          </p:spPr>
          <p:txBody>
            <a:bodyPr wrap="square" rtlCol="0">
              <a:spAutoFit/>
            </a:bodyPr>
            <a:lstStyle/>
            <a:p>
              <a:pPr algn="ctr"/>
              <a:r>
                <a:rPr lang="en-GB" sz="1400" dirty="0" smtClean="0"/>
                <a:t>Snow surveys / ice optics / mass balance</a:t>
              </a:r>
              <a:endParaRPr lang="en-GB" sz="1400" dirty="0"/>
            </a:p>
          </p:txBody>
        </p:sp>
      </p:grpSp>
      <p:grpSp>
        <p:nvGrpSpPr>
          <p:cNvPr id="87" name="Group 86"/>
          <p:cNvGrpSpPr/>
          <p:nvPr/>
        </p:nvGrpSpPr>
        <p:grpSpPr>
          <a:xfrm>
            <a:off x="6619528" y="4131849"/>
            <a:ext cx="2448272" cy="936104"/>
            <a:chOff x="3882291" y="1000493"/>
            <a:chExt cx="2448272" cy="936104"/>
          </a:xfrm>
        </p:grpSpPr>
        <p:sp>
          <p:nvSpPr>
            <p:cNvPr id="88" name="Oval 87"/>
            <p:cNvSpPr/>
            <p:nvPr/>
          </p:nvSpPr>
          <p:spPr>
            <a:xfrm>
              <a:off x="3882291" y="1000493"/>
              <a:ext cx="2448272" cy="9361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TextBox 88"/>
            <p:cNvSpPr txBox="1"/>
            <p:nvPr/>
          </p:nvSpPr>
          <p:spPr>
            <a:xfrm>
              <a:off x="3997020" y="1249596"/>
              <a:ext cx="2232248" cy="523220"/>
            </a:xfrm>
            <a:prstGeom prst="rect">
              <a:avLst/>
            </a:prstGeom>
            <a:noFill/>
          </p:spPr>
          <p:txBody>
            <a:bodyPr wrap="square" rtlCol="0">
              <a:spAutoFit/>
            </a:bodyPr>
            <a:lstStyle/>
            <a:p>
              <a:pPr algn="ctr"/>
              <a:r>
                <a:rPr lang="en-GB" sz="1400" dirty="0" smtClean="0"/>
                <a:t>Snow surveys / ice optics / mass balance</a:t>
              </a:r>
              <a:endParaRPr lang="en-GB" sz="1400" dirty="0"/>
            </a:p>
          </p:txBody>
        </p:sp>
      </p:grpSp>
      <p:sp>
        <p:nvSpPr>
          <p:cNvPr id="90" name="TextBox 89"/>
          <p:cNvSpPr txBox="1"/>
          <p:nvPr/>
        </p:nvSpPr>
        <p:spPr>
          <a:xfrm>
            <a:off x="5628794" y="1674251"/>
            <a:ext cx="900478" cy="523220"/>
          </a:xfrm>
          <a:prstGeom prst="rect">
            <a:avLst/>
          </a:prstGeom>
          <a:solidFill>
            <a:schemeClr val="accent3">
              <a:lumMod val="20000"/>
              <a:lumOff val="80000"/>
            </a:schemeClr>
          </a:solidFill>
          <a:ln w="25400">
            <a:solidFill>
              <a:schemeClr val="tx1"/>
            </a:solidFill>
          </a:ln>
        </p:spPr>
        <p:txBody>
          <a:bodyPr wrap="square" rtlCol="0">
            <a:spAutoFit/>
          </a:bodyPr>
          <a:lstStyle/>
          <a:p>
            <a:pPr algn="ctr"/>
            <a:r>
              <a:rPr lang="en-GB" sz="1600" dirty="0" smtClean="0"/>
              <a:t>Met City</a:t>
            </a:r>
          </a:p>
          <a:p>
            <a:pPr algn="ctr"/>
            <a:r>
              <a:rPr lang="en-GB" sz="1200" dirty="0" smtClean="0"/>
              <a:t>Turbulence</a:t>
            </a:r>
            <a:endParaRPr lang="en-GB" sz="1200" dirty="0"/>
          </a:p>
        </p:txBody>
      </p:sp>
      <p:sp>
        <p:nvSpPr>
          <p:cNvPr id="91" name="TextBox 90"/>
          <p:cNvSpPr txBox="1"/>
          <p:nvPr/>
        </p:nvSpPr>
        <p:spPr>
          <a:xfrm>
            <a:off x="4702325" y="2184737"/>
            <a:ext cx="936475" cy="1015663"/>
          </a:xfrm>
          <a:prstGeom prst="rect">
            <a:avLst/>
          </a:prstGeom>
          <a:solidFill>
            <a:schemeClr val="accent3">
              <a:lumMod val="20000"/>
              <a:lumOff val="80000"/>
            </a:schemeClr>
          </a:solidFill>
          <a:ln w="25400">
            <a:solidFill>
              <a:schemeClr val="tx1"/>
            </a:solidFill>
          </a:ln>
        </p:spPr>
        <p:txBody>
          <a:bodyPr wrap="none" rtlCol="0">
            <a:spAutoFit/>
          </a:bodyPr>
          <a:lstStyle/>
          <a:p>
            <a:pPr algn="ctr"/>
            <a:r>
              <a:rPr lang="en-GB" sz="1600" dirty="0" smtClean="0"/>
              <a:t>Ocean</a:t>
            </a:r>
          </a:p>
          <a:p>
            <a:pPr algn="ctr"/>
            <a:r>
              <a:rPr lang="en-GB" sz="1100" dirty="0" smtClean="0"/>
              <a:t>Small CTD</a:t>
            </a:r>
          </a:p>
          <a:p>
            <a:pPr algn="ctr"/>
            <a:r>
              <a:rPr lang="en-GB" sz="1100" dirty="0" smtClean="0"/>
              <a:t>Turbulence</a:t>
            </a:r>
          </a:p>
          <a:p>
            <a:pPr algn="ctr"/>
            <a:r>
              <a:rPr lang="en-GB" sz="1100" dirty="0" smtClean="0"/>
              <a:t>Net sampling</a:t>
            </a:r>
          </a:p>
          <a:p>
            <a:pPr algn="ctr"/>
            <a:r>
              <a:rPr lang="en-GB" sz="1100" dirty="0" smtClean="0"/>
              <a:t>ROV</a:t>
            </a:r>
          </a:p>
        </p:txBody>
      </p:sp>
      <p:sp>
        <p:nvSpPr>
          <p:cNvPr id="92" name="TextBox 91"/>
          <p:cNvSpPr txBox="1"/>
          <p:nvPr/>
        </p:nvSpPr>
        <p:spPr>
          <a:xfrm>
            <a:off x="6659205" y="3278114"/>
            <a:ext cx="776175" cy="523220"/>
          </a:xfrm>
          <a:prstGeom prst="rect">
            <a:avLst/>
          </a:prstGeom>
          <a:solidFill>
            <a:schemeClr val="accent3">
              <a:lumMod val="20000"/>
              <a:lumOff val="80000"/>
            </a:schemeClr>
          </a:solidFill>
          <a:ln w="25400">
            <a:solidFill>
              <a:schemeClr val="tx1"/>
            </a:solidFill>
          </a:ln>
        </p:spPr>
        <p:txBody>
          <a:bodyPr wrap="none" rtlCol="0">
            <a:spAutoFit/>
          </a:bodyPr>
          <a:lstStyle/>
          <a:p>
            <a:r>
              <a:rPr lang="en-GB" sz="1600" dirty="0" smtClean="0"/>
              <a:t>Ice Hut</a:t>
            </a:r>
          </a:p>
          <a:p>
            <a:pPr algn="ctr"/>
            <a:r>
              <a:rPr lang="en-GB" sz="1200" dirty="0" smtClean="0"/>
              <a:t>snow</a:t>
            </a:r>
            <a:endParaRPr lang="en-GB" sz="1200" dirty="0"/>
          </a:p>
        </p:txBody>
      </p:sp>
      <p:cxnSp>
        <p:nvCxnSpPr>
          <p:cNvPr id="93" name="Straight Connector 92"/>
          <p:cNvCxnSpPr/>
          <p:nvPr/>
        </p:nvCxnSpPr>
        <p:spPr>
          <a:xfrm>
            <a:off x="5923946" y="2203472"/>
            <a:ext cx="155087" cy="58732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91" idx="3"/>
          </p:cNvCxnSpPr>
          <p:nvPr/>
        </p:nvCxnSpPr>
        <p:spPr>
          <a:xfrm>
            <a:off x="5638800" y="2692569"/>
            <a:ext cx="451128" cy="11096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6069745" y="2513801"/>
            <a:ext cx="371634" cy="27699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6089929" y="2790800"/>
            <a:ext cx="607943" cy="47907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9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3397" r="6645" b="38756"/>
          <a:stretch/>
        </p:blipFill>
        <p:spPr bwMode="auto">
          <a:xfrm>
            <a:off x="3672851" y="5653182"/>
            <a:ext cx="1813549" cy="968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8" name="Straight Connector 97"/>
          <p:cNvCxnSpPr>
            <a:endCxn id="97" idx="0"/>
          </p:cNvCxnSpPr>
          <p:nvPr/>
        </p:nvCxnSpPr>
        <p:spPr>
          <a:xfrm flipH="1">
            <a:off x="4579626" y="2790800"/>
            <a:ext cx="1510304" cy="286238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76200" y="76200"/>
            <a:ext cx="5029200" cy="769441"/>
          </a:xfrm>
          <a:prstGeom prst="rect">
            <a:avLst/>
          </a:prstGeom>
          <a:noFill/>
          <a:effectLst>
            <a:softEdge rad="127000"/>
          </a:effectLst>
        </p:spPr>
        <p:txBody>
          <a:bodyPr wrap="square">
            <a:spAutoFit/>
          </a:bodyPr>
          <a:lstStyle/>
          <a:p>
            <a:pPr algn="ctr">
              <a:defRPr/>
            </a:pPr>
            <a:r>
              <a:rPr lang="en-US" sz="4400" b="1" dirty="0" smtClean="0">
                <a:solidFill>
                  <a:srgbClr val="C0504D">
                    <a:lumMod val="50000"/>
                  </a:srgbClr>
                </a:solidFill>
                <a:latin typeface="Georgia" pitchFamily="18" charset="0"/>
              </a:rPr>
              <a:t>Ice Camp</a:t>
            </a:r>
            <a:endParaRPr lang="en-US" sz="1050" b="1" i="1" dirty="0" smtClean="0">
              <a:solidFill>
                <a:srgbClr val="C0504D">
                  <a:lumMod val="50000"/>
                </a:srgbClr>
              </a:solidFill>
              <a:latin typeface="Georgia" pitchFamily="18" charset="0"/>
            </a:endParaRPr>
          </a:p>
        </p:txBody>
      </p:sp>
      <p:sp>
        <p:nvSpPr>
          <p:cNvPr id="100" name="TextBox 99"/>
          <p:cNvSpPr txBox="1"/>
          <p:nvPr/>
        </p:nvSpPr>
        <p:spPr>
          <a:xfrm>
            <a:off x="8453772" y="1971564"/>
            <a:ext cx="749472" cy="523220"/>
          </a:xfrm>
          <a:prstGeom prst="rect">
            <a:avLst/>
          </a:prstGeom>
          <a:noFill/>
        </p:spPr>
        <p:txBody>
          <a:bodyPr wrap="square" rtlCol="0">
            <a:spAutoFit/>
          </a:bodyPr>
          <a:lstStyle/>
          <a:p>
            <a:pPr algn="ctr"/>
            <a:r>
              <a:rPr lang="en-GB" sz="1400" i="1" dirty="0" smtClean="0"/>
              <a:t>Buoy Node</a:t>
            </a:r>
            <a:endParaRPr lang="en-GB" sz="1400" i="1" dirty="0"/>
          </a:p>
        </p:txBody>
      </p:sp>
      <p:sp>
        <p:nvSpPr>
          <p:cNvPr id="101" name="Oval 100"/>
          <p:cNvSpPr>
            <a:spLocks noChangeAspect="1"/>
          </p:cNvSpPr>
          <p:nvPr/>
        </p:nvSpPr>
        <p:spPr>
          <a:xfrm>
            <a:off x="7494611" y="2158922"/>
            <a:ext cx="182880" cy="18288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TextBox 101"/>
          <p:cNvSpPr txBox="1"/>
          <p:nvPr/>
        </p:nvSpPr>
        <p:spPr>
          <a:xfrm>
            <a:off x="7567789" y="2234416"/>
            <a:ext cx="534121" cy="307777"/>
          </a:xfrm>
          <a:prstGeom prst="rect">
            <a:avLst/>
          </a:prstGeom>
          <a:noFill/>
        </p:spPr>
        <p:txBody>
          <a:bodyPr wrap="none" rtlCol="0">
            <a:spAutoFit/>
          </a:bodyPr>
          <a:lstStyle/>
          <a:p>
            <a:r>
              <a:rPr lang="en-GB" sz="1400" dirty="0" smtClean="0"/>
              <a:t>SEBS</a:t>
            </a:r>
            <a:endParaRPr lang="en-GB" sz="1400" dirty="0"/>
          </a:p>
        </p:txBody>
      </p:sp>
      <p:sp>
        <p:nvSpPr>
          <p:cNvPr id="39" name="TextBox 1"/>
          <p:cNvSpPr txBox="1">
            <a:spLocks noChangeArrowheads="1"/>
          </p:cNvSpPr>
          <p:nvPr/>
        </p:nvSpPr>
        <p:spPr bwMode="auto">
          <a:xfrm>
            <a:off x="145855" y="3200400"/>
            <a:ext cx="335934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chemeClr val="tx2"/>
                </a:solidFill>
                <a:latin typeface="Arial" pitchFamily="34" charset="0"/>
              </a:defRPr>
            </a:lvl1pPr>
            <a:lvl2pPr marL="742950" indent="-285750">
              <a:defRPr sz="1200">
                <a:solidFill>
                  <a:schemeClr val="tx2"/>
                </a:solidFill>
                <a:latin typeface="Arial" pitchFamily="34" charset="0"/>
              </a:defRPr>
            </a:lvl2pPr>
            <a:lvl3pPr marL="1143000" indent="-228600">
              <a:defRPr sz="1200">
                <a:solidFill>
                  <a:schemeClr val="tx2"/>
                </a:solidFill>
                <a:latin typeface="Arial" pitchFamily="34" charset="0"/>
              </a:defRPr>
            </a:lvl3pPr>
            <a:lvl4pPr marL="1600200" indent="-228600">
              <a:defRPr sz="1200">
                <a:solidFill>
                  <a:schemeClr val="tx2"/>
                </a:solidFill>
                <a:latin typeface="Arial" pitchFamily="34" charset="0"/>
              </a:defRPr>
            </a:lvl4pPr>
            <a:lvl5pPr marL="2057400" indent="-228600">
              <a:defRPr sz="1200">
                <a:solidFill>
                  <a:schemeClr val="tx2"/>
                </a:solidFill>
                <a:latin typeface="Arial" pitchFamily="34" charset="0"/>
              </a:defRPr>
            </a:lvl5pPr>
            <a:lvl6pPr marL="2514600" indent="-228600" eaLnBrk="0" fontAlgn="base" hangingPunct="0">
              <a:lnSpc>
                <a:spcPct val="95000"/>
              </a:lnSpc>
              <a:spcBef>
                <a:spcPct val="0"/>
              </a:spcBef>
              <a:spcAft>
                <a:spcPct val="0"/>
              </a:spcAft>
              <a:defRPr sz="1200">
                <a:solidFill>
                  <a:schemeClr val="tx2"/>
                </a:solidFill>
                <a:latin typeface="Arial" pitchFamily="34" charset="0"/>
              </a:defRPr>
            </a:lvl6pPr>
            <a:lvl7pPr marL="2971800" indent="-228600" eaLnBrk="0" fontAlgn="base" hangingPunct="0">
              <a:lnSpc>
                <a:spcPct val="95000"/>
              </a:lnSpc>
              <a:spcBef>
                <a:spcPct val="0"/>
              </a:spcBef>
              <a:spcAft>
                <a:spcPct val="0"/>
              </a:spcAft>
              <a:defRPr sz="1200">
                <a:solidFill>
                  <a:schemeClr val="tx2"/>
                </a:solidFill>
                <a:latin typeface="Arial" pitchFamily="34" charset="0"/>
              </a:defRPr>
            </a:lvl7pPr>
            <a:lvl8pPr marL="3429000" indent="-228600" eaLnBrk="0" fontAlgn="base" hangingPunct="0">
              <a:lnSpc>
                <a:spcPct val="95000"/>
              </a:lnSpc>
              <a:spcBef>
                <a:spcPct val="0"/>
              </a:spcBef>
              <a:spcAft>
                <a:spcPct val="0"/>
              </a:spcAft>
              <a:defRPr sz="1200">
                <a:solidFill>
                  <a:schemeClr val="tx2"/>
                </a:solidFill>
                <a:latin typeface="Arial" pitchFamily="34" charset="0"/>
              </a:defRPr>
            </a:lvl8pPr>
            <a:lvl9pPr marL="3886200" indent="-228600" eaLnBrk="0" fontAlgn="base" hangingPunct="0">
              <a:lnSpc>
                <a:spcPct val="95000"/>
              </a:lnSpc>
              <a:spcBef>
                <a:spcPct val="0"/>
              </a:spcBef>
              <a:spcAft>
                <a:spcPct val="0"/>
              </a:spcAft>
              <a:defRPr sz="1200">
                <a:solidFill>
                  <a:schemeClr val="tx2"/>
                </a:solidFill>
                <a:latin typeface="Arial" pitchFamily="34" charset="0"/>
              </a:defRPr>
            </a:lvl9pPr>
          </a:lstStyle>
          <a:p>
            <a:pPr marL="342900" indent="-342900">
              <a:buFont typeface="Arial" panose="020B0604020202020204" pitchFamily="34" charset="0"/>
              <a:buChar char="•"/>
            </a:pPr>
            <a:r>
              <a:rPr lang="en-US" sz="2000" b="1" dirty="0" smtClean="0">
                <a:solidFill>
                  <a:schemeClr val="tx1"/>
                </a:solidFill>
              </a:rPr>
              <a:t>Low atmosphere</a:t>
            </a:r>
          </a:p>
          <a:p>
            <a:pPr marL="342900" indent="-342900">
              <a:buFont typeface="Arial" panose="020B0604020202020204" pitchFamily="34" charset="0"/>
              <a:buChar char="•"/>
            </a:pPr>
            <a:r>
              <a:rPr lang="en-US" sz="2000" b="1" dirty="0" smtClean="0">
                <a:solidFill>
                  <a:schemeClr val="tx1"/>
                </a:solidFill>
              </a:rPr>
              <a:t>Surface energy budget</a:t>
            </a:r>
          </a:p>
          <a:p>
            <a:pPr marL="342900" indent="-342900">
              <a:buFont typeface="Arial" panose="020B0604020202020204" pitchFamily="34" charset="0"/>
              <a:buChar char="•"/>
            </a:pPr>
            <a:r>
              <a:rPr lang="en-US" sz="2000" b="1" dirty="0" smtClean="0">
                <a:solidFill>
                  <a:schemeClr val="tx1"/>
                </a:solidFill>
              </a:rPr>
              <a:t>Snow / </a:t>
            </a:r>
            <a:r>
              <a:rPr lang="en-US" sz="2000" b="1" dirty="0" err="1" smtClean="0">
                <a:solidFill>
                  <a:schemeClr val="tx1"/>
                </a:solidFill>
              </a:rPr>
              <a:t>precip</a:t>
            </a:r>
            <a:endParaRPr lang="en-US" sz="2000" b="1" dirty="0" smtClean="0">
              <a:solidFill>
                <a:schemeClr val="tx1"/>
              </a:solidFill>
            </a:endParaRPr>
          </a:p>
          <a:p>
            <a:pPr marL="342900" indent="-342900">
              <a:buFont typeface="Arial" panose="020B0604020202020204" pitchFamily="34" charset="0"/>
              <a:buChar char="•"/>
            </a:pPr>
            <a:r>
              <a:rPr lang="en-US" sz="2000" b="1" dirty="0" smtClean="0">
                <a:solidFill>
                  <a:schemeClr val="tx1"/>
                </a:solidFill>
              </a:rPr>
              <a:t>Sea-ice properties</a:t>
            </a:r>
          </a:p>
          <a:p>
            <a:pPr marL="342900" indent="-342900">
              <a:buFont typeface="Arial" panose="020B0604020202020204" pitchFamily="34" charset="0"/>
              <a:buChar char="•"/>
            </a:pPr>
            <a:r>
              <a:rPr lang="en-US" sz="2000" b="1" dirty="0" smtClean="0">
                <a:solidFill>
                  <a:schemeClr val="tx1"/>
                </a:solidFill>
              </a:rPr>
              <a:t>Gas exchange</a:t>
            </a:r>
          </a:p>
          <a:p>
            <a:pPr marL="342900" indent="-342900">
              <a:buFont typeface="Arial" panose="020B0604020202020204" pitchFamily="34" charset="0"/>
              <a:buChar char="•"/>
            </a:pPr>
            <a:r>
              <a:rPr lang="en-US" sz="2000" b="1" dirty="0" smtClean="0">
                <a:solidFill>
                  <a:schemeClr val="tx1"/>
                </a:solidFill>
              </a:rPr>
              <a:t>Ocean profiling</a:t>
            </a:r>
          </a:p>
          <a:p>
            <a:pPr marL="342900" indent="-342900">
              <a:buFont typeface="Arial" panose="020B0604020202020204" pitchFamily="34" charset="0"/>
              <a:buChar char="•"/>
            </a:pPr>
            <a:r>
              <a:rPr lang="en-US" sz="2000" b="1" dirty="0" smtClean="0">
                <a:solidFill>
                  <a:schemeClr val="tx1"/>
                </a:solidFill>
              </a:rPr>
              <a:t>Ocean heat fluxes</a:t>
            </a:r>
          </a:p>
          <a:p>
            <a:pPr marL="342900" indent="-342900">
              <a:buFont typeface="Arial" panose="020B0604020202020204" pitchFamily="34" charset="0"/>
              <a:buChar char="•"/>
            </a:pPr>
            <a:r>
              <a:rPr lang="en-US" sz="2000" b="1" dirty="0" smtClean="0">
                <a:solidFill>
                  <a:schemeClr val="tx1"/>
                </a:solidFill>
              </a:rPr>
              <a:t>Ocean/ice samples</a:t>
            </a:r>
          </a:p>
          <a:p>
            <a:pPr marL="342900" indent="-342900">
              <a:buFont typeface="Arial" panose="020B0604020202020204" pitchFamily="34" charset="0"/>
              <a:buChar char="•"/>
            </a:pPr>
            <a:endParaRPr lang="en-US" sz="2000" b="1" dirty="0" smtClean="0">
              <a:solidFill>
                <a:schemeClr val="tx1"/>
              </a:solidFill>
            </a:endParaRPr>
          </a:p>
        </p:txBody>
      </p:sp>
    </p:spTree>
    <p:extLst>
      <p:ext uri="{BB962C8B-B14F-4D97-AF65-F5344CB8AC3E}">
        <p14:creationId xmlns:p14="http://schemas.microsoft.com/office/powerpoint/2010/main" val="23675953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381000"/>
            <a:ext cx="7850263" cy="769441"/>
          </a:xfrm>
          <a:prstGeom prst="rect">
            <a:avLst/>
          </a:prstGeom>
          <a:noFill/>
          <a:effectLst>
            <a:softEdge rad="127000"/>
          </a:effectLst>
        </p:spPr>
        <p:txBody>
          <a:bodyPr wrap="square">
            <a:spAutoFit/>
          </a:bodyPr>
          <a:lstStyle/>
          <a:p>
            <a:pPr algn="ctr">
              <a:defRPr/>
            </a:pPr>
            <a:r>
              <a:rPr lang="en-US" sz="4400" b="1" dirty="0" smtClean="0">
                <a:solidFill>
                  <a:srgbClr val="C0504D">
                    <a:lumMod val="50000"/>
                  </a:srgbClr>
                </a:solidFill>
                <a:latin typeface="Georgia" pitchFamily="18" charset="0"/>
              </a:rPr>
              <a:t>Distributed Network</a:t>
            </a:r>
            <a:endParaRPr lang="en-US" sz="1050" b="1" i="1" dirty="0" smtClean="0">
              <a:solidFill>
                <a:srgbClr val="C0504D">
                  <a:lumMod val="50000"/>
                </a:srgbClr>
              </a:solidFill>
              <a:latin typeface="Georgia" pitchFamily="18" charset="0"/>
            </a:endParaRPr>
          </a:p>
        </p:txBody>
      </p:sp>
      <p:pic>
        <p:nvPicPr>
          <p:cNvPr id="7" name="Bild 1" descr="DistributedNetwork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295400"/>
            <a:ext cx="4155117" cy="5029200"/>
          </a:xfrm>
          <a:prstGeom prst="rect">
            <a:avLst/>
          </a:prstGeom>
        </p:spPr>
      </p:pic>
      <p:sp>
        <p:nvSpPr>
          <p:cNvPr id="5" name="TextBox 4"/>
          <p:cNvSpPr txBox="1"/>
          <p:nvPr/>
        </p:nvSpPr>
        <p:spPr>
          <a:xfrm>
            <a:off x="4495801" y="1214021"/>
            <a:ext cx="4495800" cy="5262979"/>
          </a:xfrm>
          <a:prstGeom prst="rect">
            <a:avLst/>
          </a:prstGeom>
          <a:noFill/>
        </p:spPr>
        <p:txBody>
          <a:bodyPr wrap="square" rtlCol="0">
            <a:spAutoFit/>
          </a:bodyPr>
          <a:lstStyle/>
          <a:p>
            <a:pPr marL="342900" indent="-342900">
              <a:buFont typeface="Arial" panose="020B0604020202020204" pitchFamily="34" charset="0"/>
              <a:buChar char="•"/>
            </a:pPr>
            <a:r>
              <a:rPr lang="en-US" sz="2400" b="1" u="sng" dirty="0" smtClean="0">
                <a:solidFill>
                  <a:schemeClr val="bg1"/>
                </a:solidFill>
              </a:rPr>
              <a:t>Enhanced coupled-system</a:t>
            </a:r>
            <a:r>
              <a:rPr lang="en-US" sz="2400" b="1" dirty="0" smtClean="0">
                <a:solidFill>
                  <a:schemeClr val="bg1"/>
                </a:solidFill>
              </a:rPr>
              <a:t>: &gt;5 nodes, 15km, (ocean profiling, ice mass balance, ocean and </a:t>
            </a:r>
            <a:r>
              <a:rPr lang="en-US" sz="2400" b="1" dirty="0" err="1" smtClean="0">
                <a:solidFill>
                  <a:schemeClr val="bg1"/>
                </a:solidFill>
              </a:rPr>
              <a:t>atmos</a:t>
            </a:r>
            <a:r>
              <a:rPr lang="en-US" sz="2400" b="1" dirty="0" smtClean="0">
                <a:solidFill>
                  <a:schemeClr val="bg1"/>
                </a:solidFill>
              </a:rPr>
              <a:t> heat fluxes)</a:t>
            </a:r>
          </a:p>
          <a:p>
            <a:pPr marL="342900" indent="-342900">
              <a:buFont typeface="Arial" panose="020B0604020202020204" pitchFamily="34" charset="0"/>
              <a:buChar char="•"/>
            </a:pPr>
            <a:r>
              <a:rPr lang="en-US" sz="2400" b="1" u="sng" dirty="0" smtClean="0">
                <a:solidFill>
                  <a:schemeClr val="bg1"/>
                </a:solidFill>
              </a:rPr>
              <a:t>Coupled-system</a:t>
            </a:r>
            <a:r>
              <a:rPr lang="en-US" sz="2400" b="1" dirty="0" smtClean="0">
                <a:solidFill>
                  <a:schemeClr val="bg1"/>
                </a:solidFill>
              </a:rPr>
              <a:t>:  5-40 km (upper ocean, ice mass, met)</a:t>
            </a:r>
            <a:endParaRPr lang="en-US" sz="2400" b="1" dirty="0">
              <a:solidFill>
                <a:schemeClr val="bg1"/>
              </a:solidFill>
            </a:endParaRPr>
          </a:p>
          <a:p>
            <a:pPr marL="342900" indent="-342900">
              <a:buFont typeface="Arial" panose="020B0604020202020204" pitchFamily="34" charset="0"/>
              <a:buChar char="•"/>
            </a:pPr>
            <a:r>
              <a:rPr lang="en-US" sz="2400" b="1" u="sng" dirty="0" smtClean="0">
                <a:solidFill>
                  <a:schemeClr val="bg1"/>
                </a:solidFill>
              </a:rPr>
              <a:t>Ice deformation</a:t>
            </a:r>
            <a:r>
              <a:rPr lang="en-US" sz="2400" b="1" dirty="0" smtClean="0">
                <a:solidFill>
                  <a:schemeClr val="bg1"/>
                </a:solidFill>
              </a:rPr>
              <a:t>:  1-40 km (</a:t>
            </a:r>
            <a:r>
              <a:rPr lang="en-US" sz="2400" b="1" dirty="0" err="1" smtClean="0">
                <a:solidFill>
                  <a:schemeClr val="bg1"/>
                </a:solidFill>
              </a:rPr>
              <a:t>gps</a:t>
            </a:r>
            <a:r>
              <a:rPr lang="en-US" sz="2400" b="1" dirty="0" smtClean="0">
                <a:solidFill>
                  <a:schemeClr val="bg1"/>
                </a:solidFill>
              </a:rPr>
              <a:t>)</a:t>
            </a:r>
            <a:endParaRPr lang="en-US" sz="2400" b="1" dirty="0">
              <a:solidFill>
                <a:schemeClr val="bg1"/>
              </a:solidFill>
            </a:endParaRPr>
          </a:p>
          <a:p>
            <a:pPr marL="342900" indent="-342900">
              <a:buFont typeface="Arial" panose="020B0604020202020204" pitchFamily="34" charset="0"/>
              <a:buChar char="•"/>
            </a:pPr>
            <a:r>
              <a:rPr lang="en-US" sz="2400" b="1" u="sng" dirty="0" smtClean="0">
                <a:solidFill>
                  <a:schemeClr val="bg1"/>
                </a:solidFill>
              </a:rPr>
              <a:t>Spatial mapping</a:t>
            </a:r>
            <a:r>
              <a:rPr lang="en-US" sz="2400" b="1" dirty="0" smtClean="0">
                <a:solidFill>
                  <a:schemeClr val="bg1"/>
                </a:solidFill>
              </a:rPr>
              <a:t>: UAS, glider, AUV, helicopter, scanning</a:t>
            </a:r>
          </a:p>
          <a:p>
            <a:pPr marL="342900" indent="-342900">
              <a:buFont typeface="Arial" panose="020B0604020202020204" pitchFamily="34" charset="0"/>
              <a:buChar char="•"/>
            </a:pPr>
            <a:r>
              <a:rPr lang="en-US" sz="2400" b="1" u="sng" dirty="0" smtClean="0">
                <a:solidFill>
                  <a:schemeClr val="bg1"/>
                </a:solidFill>
              </a:rPr>
              <a:t>Periodic visits </a:t>
            </a:r>
            <a:r>
              <a:rPr lang="en-US" sz="2400" b="1" dirty="0" smtClean="0">
                <a:solidFill>
                  <a:schemeClr val="bg1"/>
                </a:solidFill>
              </a:rPr>
              <a:t>for ocean/ice sampling &amp; maintenance</a:t>
            </a:r>
            <a:endParaRPr lang="en-US" sz="2400" b="1" dirty="0">
              <a:solidFill>
                <a:schemeClr val="bg1"/>
              </a:solidFill>
            </a:endParaRPr>
          </a:p>
          <a:p>
            <a:pPr marL="342900" indent="-342900">
              <a:buFont typeface="Arial" panose="020B0604020202020204" pitchFamily="34" charset="0"/>
              <a:buChar char="•"/>
            </a:pPr>
            <a:r>
              <a:rPr lang="en-US" sz="2400" b="1" u="sng" dirty="0" smtClean="0">
                <a:solidFill>
                  <a:schemeClr val="bg1"/>
                </a:solidFill>
              </a:rPr>
              <a:t>Larger-scale network:</a:t>
            </a:r>
            <a:r>
              <a:rPr lang="en-US" sz="2400" b="1" dirty="0" smtClean="0">
                <a:solidFill>
                  <a:schemeClr val="bg1"/>
                </a:solidFill>
              </a:rPr>
              <a:t> pan-Arctic network of surface pressure buoys</a:t>
            </a:r>
          </a:p>
        </p:txBody>
      </p:sp>
    </p:spTree>
    <p:extLst>
      <p:ext uri="{BB962C8B-B14F-4D97-AF65-F5344CB8AC3E}">
        <p14:creationId xmlns:p14="http://schemas.microsoft.com/office/powerpoint/2010/main" val="39947745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740" t="25492" r="13799" b="12422"/>
          <a:stretch/>
        </p:blipFill>
        <p:spPr bwMode="auto">
          <a:xfrm>
            <a:off x="4307086" y="1677999"/>
            <a:ext cx="4724402" cy="204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3632" y="4614208"/>
            <a:ext cx="8002431" cy="1938992"/>
          </a:xfrm>
          <a:prstGeom prst="rect">
            <a:avLst/>
          </a:prstGeom>
          <a:solidFill>
            <a:schemeClr val="bg2">
              <a:lumMod val="10000"/>
            </a:schemeClr>
          </a:solidFill>
          <a:effectLst>
            <a:softEdge rad="31750"/>
          </a:effectLst>
        </p:spPr>
        <p:txBody>
          <a:bodyPr wrap="square" rtlCol="0">
            <a:spAutoFit/>
          </a:bodyPr>
          <a:lstStyle/>
          <a:p>
            <a:pPr marL="285750" indent="-285750">
              <a:buFont typeface="Arial" charset="0"/>
              <a:buChar char="•"/>
            </a:pPr>
            <a:r>
              <a:rPr lang="en-US" sz="2000" b="1" dirty="0" smtClean="0">
                <a:solidFill>
                  <a:schemeClr val="bg1"/>
                </a:solidFill>
              </a:rPr>
              <a:t>Arctic climate system has memory.  Sea-ice integrates energy budgets.</a:t>
            </a:r>
          </a:p>
          <a:p>
            <a:pPr marL="285750" indent="-285750">
              <a:buFont typeface="Arial" charset="0"/>
              <a:buChar char="•"/>
            </a:pPr>
            <a:r>
              <a:rPr lang="en-US" sz="2000" b="1" dirty="0" smtClean="0">
                <a:solidFill>
                  <a:schemeClr val="bg1"/>
                </a:solidFill>
              </a:rPr>
              <a:t>Processes vary over the annual cycle.</a:t>
            </a:r>
          </a:p>
          <a:p>
            <a:pPr marL="285750" indent="-285750">
              <a:buFont typeface="Arial" charset="0"/>
              <a:buChar char="•"/>
            </a:pPr>
            <a:r>
              <a:rPr lang="en-US" sz="2000" b="1" dirty="0" smtClean="0">
                <a:solidFill>
                  <a:schemeClr val="bg1"/>
                </a:solidFill>
              </a:rPr>
              <a:t>Important to understand all phases of the sea-ice life cycle:        Formation &gt; growth &gt; transport/deformation &gt; melt/decay/export</a:t>
            </a:r>
          </a:p>
          <a:p>
            <a:pPr marL="285750" indent="-285750">
              <a:buFont typeface="Arial" charset="0"/>
              <a:buChar char="•"/>
            </a:pPr>
            <a:r>
              <a:rPr lang="en-US" sz="2000" b="1" dirty="0" smtClean="0">
                <a:solidFill>
                  <a:schemeClr val="bg1"/>
                </a:solidFill>
              </a:rPr>
              <a:t>Past observations biased towards summer (warm, easy); </a:t>
            </a:r>
          </a:p>
          <a:p>
            <a:pPr lvl="1"/>
            <a:r>
              <a:rPr lang="en-US" sz="2000" b="1" dirty="0">
                <a:solidFill>
                  <a:schemeClr val="bg1"/>
                </a:solidFill>
              </a:rPr>
              <a:t> </a:t>
            </a:r>
            <a:r>
              <a:rPr lang="en-US" sz="2000" b="1" dirty="0" smtClean="0">
                <a:solidFill>
                  <a:schemeClr val="bg1"/>
                </a:solidFill>
              </a:rPr>
              <a:t>    </a:t>
            </a:r>
            <a:r>
              <a:rPr lang="en-US" sz="2000" b="1" dirty="0">
                <a:solidFill>
                  <a:schemeClr val="bg1"/>
                </a:solidFill>
              </a:rPr>
              <a:t>R</a:t>
            </a:r>
            <a:r>
              <a:rPr lang="en-US" sz="2000" b="1" dirty="0" smtClean="0">
                <a:solidFill>
                  <a:schemeClr val="bg1"/>
                </a:solidFill>
              </a:rPr>
              <a:t>elatively little understanding of winter processes.</a:t>
            </a:r>
          </a:p>
        </p:txBody>
      </p:sp>
      <p:sp>
        <p:nvSpPr>
          <p:cNvPr id="3" name="TextBox 2"/>
          <p:cNvSpPr txBox="1"/>
          <p:nvPr/>
        </p:nvSpPr>
        <p:spPr>
          <a:xfrm>
            <a:off x="685800" y="381000"/>
            <a:ext cx="7850263" cy="769441"/>
          </a:xfrm>
          <a:prstGeom prst="rect">
            <a:avLst/>
          </a:prstGeom>
          <a:noFill/>
          <a:effectLst>
            <a:softEdge rad="127000"/>
          </a:effectLst>
        </p:spPr>
        <p:txBody>
          <a:bodyPr wrap="square">
            <a:spAutoFit/>
          </a:bodyPr>
          <a:lstStyle/>
          <a:p>
            <a:pPr algn="ctr">
              <a:defRPr/>
            </a:pPr>
            <a:r>
              <a:rPr lang="en-US" sz="4400" b="1" dirty="0" smtClean="0">
                <a:solidFill>
                  <a:srgbClr val="C0504D">
                    <a:lumMod val="50000"/>
                  </a:srgbClr>
                </a:solidFill>
                <a:latin typeface="Georgia" pitchFamily="18" charset="0"/>
              </a:rPr>
              <a:t>Full Annual Cycle</a:t>
            </a:r>
            <a:endParaRPr lang="en-US" sz="1050" b="1" i="1" dirty="0" smtClean="0">
              <a:solidFill>
                <a:srgbClr val="C0504D">
                  <a:lumMod val="50000"/>
                </a:srgbClr>
              </a:solidFill>
              <a:latin typeface="Georgia" pitchFamily="18" charset="0"/>
            </a:endParaRPr>
          </a:p>
        </p:txBody>
      </p:sp>
      <p:grpSp>
        <p:nvGrpSpPr>
          <p:cNvPr id="10" name="Group 9"/>
          <p:cNvGrpSpPr/>
          <p:nvPr/>
        </p:nvGrpSpPr>
        <p:grpSpPr>
          <a:xfrm>
            <a:off x="189986" y="1179968"/>
            <a:ext cx="4114800" cy="3315832"/>
            <a:chOff x="652463" y="1600200"/>
            <a:chExt cx="3649663" cy="2524125"/>
          </a:xfrm>
        </p:grpSpPr>
        <p:pic>
          <p:nvPicPr>
            <p:cNvPr id="5" name="Picture 10" descr="K:\DonProject1\CurrentIMBs\2006c040309.gif"/>
            <p:cNvPicPr>
              <a:picLocks noChangeAspect="1" noChangeArrowheads="1"/>
            </p:cNvPicPr>
            <p:nvPr/>
          </p:nvPicPr>
          <p:blipFill rotWithShape="1">
            <a:blip r:embed="rId4">
              <a:extLst>
                <a:ext uri="{28A0092B-C50C-407E-A947-70E740481C1C}">
                  <a14:useLocalDpi xmlns:a14="http://schemas.microsoft.com/office/drawing/2010/main" val="0"/>
                </a:ext>
              </a:extLst>
            </a:blip>
            <a:srcRect l="8369" t="35120" r="3731" b="23536"/>
            <a:stretch/>
          </p:blipFill>
          <p:spPr bwMode="auto">
            <a:xfrm>
              <a:off x="652463" y="1600200"/>
              <a:ext cx="3649663"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K:\DonProject1\CurrentIMBs\2006c040309.gif"/>
            <p:cNvPicPr>
              <a:picLocks noChangeAspect="1" noChangeArrowheads="1"/>
            </p:cNvPicPr>
            <p:nvPr/>
          </p:nvPicPr>
          <p:blipFill rotWithShape="1">
            <a:blip r:embed="rId4">
              <a:extLst>
                <a:ext uri="{28A0092B-C50C-407E-A947-70E740481C1C}">
                  <a14:useLocalDpi xmlns:a14="http://schemas.microsoft.com/office/drawing/2010/main" val="0"/>
                </a:ext>
              </a:extLst>
            </a:blip>
            <a:srcRect l="8369" t="90318" r="3731" b="4774"/>
            <a:stretch/>
          </p:blipFill>
          <p:spPr bwMode="auto">
            <a:xfrm>
              <a:off x="652463" y="3855243"/>
              <a:ext cx="3649661" cy="269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52463" y="1600200"/>
              <a:ext cx="3048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85800" y="3714749"/>
              <a:ext cx="304800" cy="280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2064676" y="1337846"/>
            <a:ext cx="1821524" cy="338554"/>
          </a:xfrm>
          <a:prstGeom prst="rect">
            <a:avLst/>
          </a:prstGeom>
          <a:noFill/>
        </p:spPr>
        <p:txBody>
          <a:bodyPr wrap="none" rtlCol="0">
            <a:spAutoFit/>
          </a:bodyPr>
          <a:lstStyle/>
          <a:p>
            <a:r>
              <a:rPr lang="en-US" sz="1600" dirty="0" err="1" smtClean="0"/>
              <a:t>Perovich</a:t>
            </a:r>
            <a:r>
              <a:rPr lang="en-US" sz="1600" dirty="0" smtClean="0"/>
              <a:t> et al. 2008</a:t>
            </a:r>
            <a:endParaRPr lang="en-US" sz="1600" dirty="0"/>
          </a:p>
        </p:txBody>
      </p:sp>
      <p:sp>
        <p:nvSpPr>
          <p:cNvPr id="11" name="TextBox 10"/>
          <p:cNvSpPr txBox="1"/>
          <p:nvPr/>
        </p:nvSpPr>
        <p:spPr>
          <a:xfrm>
            <a:off x="7315200" y="3776246"/>
            <a:ext cx="1756506" cy="338554"/>
          </a:xfrm>
          <a:prstGeom prst="rect">
            <a:avLst/>
          </a:prstGeom>
          <a:noFill/>
        </p:spPr>
        <p:txBody>
          <a:bodyPr wrap="none" rtlCol="0">
            <a:spAutoFit/>
          </a:bodyPr>
          <a:lstStyle/>
          <a:p>
            <a:r>
              <a:rPr lang="en-US" sz="1600" dirty="0" err="1" smtClean="0">
                <a:solidFill>
                  <a:schemeClr val="bg1"/>
                </a:solidFill>
              </a:rPr>
              <a:t>Persson</a:t>
            </a:r>
            <a:r>
              <a:rPr lang="en-US" sz="1600" dirty="0" smtClean="0">
                <a:solidFill>
                  <a:schemeClr val="bg1"/>
                </a:solidFill>
              </a:rPr>
              <a:t> et al. 2002</a:t>
            </a:r>
            <a:endParaRPr lang="en-US" sz="1600" dirty="0">
              <a:solidFill>
                <a:schemeClr val="bg1"/>
              </a:solidFill>
            </a:endParaRPr>
          </a:p>
        </p:txBody>
      </p:sp>
    </p:spTree>
    <p:extLst>
      <p:ext uri="{BB962C8B-B14F-4D97-AF65-F5344CB8AC3E}">
        <p14:creationId xmlns:p14="http://schemas.microsoft.com/office/powerpoint/2010/main" val="19073645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381000"/>
            <a:ext cx="7850263" cy="769441"/>
          </a:xfrm>
          <a:prstGeom prst="rect">
            <a:avLst/>
          </a:prstGeom>
          <a:noFill/>
          <a:effectLst>
            <a:softEdge rad="127000"/>
          </a:effectLst>
        </p:spPr>
        <p:txBody>
          <a:bodyPr wrap="square">
            <a:spAutoFit/>
          </a:bodyPr>
          <a:lstStyle/>
          <a:p>
            <a:pPr algn="ctr">
              <a:defRPr/>
            </a:pPr>
            <a:r>
              <a:rPr lang="en-US" sz="4400" b="1" dirty="0" smtClean="0">
                <a:solidFill>
                  <a:srgbClr val="C0504D">
                    <a:lumMod val="50000"/>
                  </a:srgbClr>
                </a:solidFill>
                <a:latin typeface="Georgia" pitchFamily="18" charset="0"/>
              </a:rPr>
              <a:t>Broad Support</a:t>
            </a:r>
            <a:endParaRPr lang="en-US" sz="1050" b="1" i="1" dirty="0" smtClean="0">
              <a:solidFill>
                <a:srgbClr val="C0504D">
                  <a:lumMod val="50000"/>
                </a:srgbClr>
              </a:solidFill>
              <a:latin typeface="Georgia" pitchFamily="18" charset="0"/>
            </a:endParaRPr>
          </a:p>
        </p:txBody>
      </p:sp>
      <p:sp>
        <p:nvSpPr>
          <p:cNvPr id="7" name="TextBox 6"/>
          <p:cNvSpPr txBox="1"/>
          <p:nvPr/>
        </p:nvSpPr>
        <p:spPr>
          <a:xfrm>
            <a:off x="685800" y="1524000"/>
            <a:ext cx="7772400" cy="3970318"/>
          </a:xfrm>
          <a:prstGeom prst="rect">
            <a:avLst/>
          </a:prstGeom>
          <a:noFill/>
        </p:spPr>
        <p:txBody>
          <a:bodyPr wrap="square" rtlCol="0">
            <a:spAutoFit/>
          </a:bodyPr>
          <a:lstStyle/>
          <a:p>
            <a:r>
              <a:rPr lang="en-US" sz="2800" b="1" dirty="0" smtClean="0">
                <a:solidFill>
                  <a:schemeClr val="bg1"/>
                </a:solidFill>
              </a:rPr>
              <a:t>Identified as a priority activity:</a:t>
            </a:r>
          </a:p>
          <a:p>
            <a:pPr marL="800100" lvl="1" indent="-342900">
              <a:buFont typeface="Arial" panose="020B0604020202020204" pitchFamily="34" charset="0"/>
              <a:buChar char="•"/>
            </a:pPr>
            <a:r>
              <a:rPr lang="en-US" sz="2800" b="1" dirty="0" smtClean="0">
                <a:solidFill>
                  <a:schemeClr val="bg1"/>
                </a:solidFill>
              </a:rPr>
              <a:t>IASC &gt; ICARPIII</a:t>
            </a:r>
          </a:p>
          <a:p>
            <a:pPr marL="800100" lvl="1" indent="-342900">
              <a:buFont typeface="Arial" panose="020B0604020202020204" pitchFamily="34" charset="0"/>
              <a:buChar char="•"/>
            </a:pPr>
            <a:r>
              <a:rPr lang="en-US" sz="2800" b="1" dirty="0" smtClean="0">
                <a:solidFill>
                  <a:schemeClr val="bg1"/>
                </a:solidFill>
              </a:rPr>
              <a:t>WWRP – Polar Prediction Project</a:t>
            </a:r>
          </a:p>
          <a:p>
            <a:pPr marL="800100" lvl="1" indent="-342900">
              <a:buFont typeface="Arial" panose="020B0604020202020204" pitchFamily="34" charset="0"/>
              <a:buChar char="•"/>
            </a:pPr>
            <a:r>
              <a:rPr lang="en-US" sz="2800" b="1" dirty="0" smtClean="0">
                <a:solidFill>
                  <a:schemeClr val="bg1"/>
                </a:solidFill>
              </a:rPr>
              <a:t>WMO Climate and Cryosphere (</a:t>
            </a:r>
            <a:r>
              <a:rPr lang="en-US" sz="2800" b="1" dirty="0" err="1" smtClean="0">
                <a:solidFill>
                  <a:schemeClr val="bg1"/>
                </a:solidFill>
              </a:rPr>
              <a:t>CliC</a:t>
            </a:r>
            <a:r>
              <a:rPr lang="en-US" sz="2800" b="1" dirty="0" smtClean="0">
                <a:solidFill>
                  <a:schemeClr val="bg1"/>
                </a:solidFill>
              </a:rPr>
              <a:t>)</a:t>
            </a:r>
          </a:p>
          <a:p>
            <a:pPr marL="800100" lvl="1" indent="-342900">
              <a:buFont typeface="Arial" panose="020B0604020202020204" pitchFamily="34" charset="0"/>
              <a:buChar char="•"/>
            </a:pPr>
            <a:r>
              <a:rPr lang="en-US" sz="2800" b="1" dirty="0" smtClean="0">
                <a:solidFill>
                  <a:schemeClr val="bg1"/>
                </a:solidFill>
              </a:rPr>
              <a:t>US Arctic Observing “Showcase Project”</a:t>
            </a:r>
          </a:p>
          <a:p>
            <a:pPr marL="800100" lvl="1" indent="-342900">
              <a:buFont typeface="Arial" panose="020B0604020202020204" pitchFamily="34" charset="0"/>
              <a:buChar char="•"/>
            </a:pPr>
            <a:r>
              <a:rPr lang="en-US" sz="2800" b="1" dirty="0" smtClean="0">
                <a:solidFill>
                  <a:schemeClr val="bg1"/>
                </a:solidFill>
              </a:rPr>
              <a:t>NOAA/NASA/DOE </a:t>
            </a:r>
            <a:r>
              <a:rPr lang="en-US" sz="2800" b="1" dirty="0">
                <a:solidFill>
                  <a:schemeClr val="bg1"/>
                </a:solidFill>
              </a:rPr>
              <a:t>Arctic </a:t>
            </a:r>
            <a:r>
              <a:rPr lang="en-US" sz="2800" b="1" dirty="0" smtClean="0">
                <a:solidFill>
                  <a:schemeClr val="bg1"/>
                </a:solidFill>
              </a:rPr>
              <a:t>priorities workshops</a:t>
            </a:r>
            <a:endParaRPr lang="en-US" sz="2800" b="1" dirty="0">
              <a:solidFill>
                <a:schemeClr val="bg1"/>
              </a:solidFill>
            </a:endParaRPr>
          </a:p>
          <a:p>
            <a:pPr marL="800100" lvl="1" indent="-342900">
              <a:buFont typeface="Arial" panose="020B0604020202020204" pitchFamily="34" charset="0"/>
              <a:buChar char="•"/>
            </a:pPr>
            <a:r>
              <a:rPr lang="en-US" sz="2800" b="1" dirty="0">
                <a:solidFill>
                  <a:schemeClr val="bg1"/>
                </a:solidFill>
              </a:rPr>
              <a:t>ECMWF modeling </a:t>
            </a:r>
            <a:r>
              <a:rPr lang="en-US" sz="2800" b="1" dirty="0" smtClean="0">
                <a:solidFill>
                  <a:schemeClr val="bg1"/>
                </a:solidFill>
              </a:rPr>
              <a:t>priorities workshop</a:t>
            </a:r>
            <a:endParaRPr lang="en-US" sz="2800" b="1" dirty="0">
              <a:solidFill>
                <a:schemeClr val="bg1"/>
              </a:solidFill>
            </a:endParaRPr>
          </a:p>
          <a:p>
            <a:pPr marL="800100" lvl="1" indent="-342900">
              <a:buFont typeface="Arial" panose="020B0604020202020204" pitchFamily="34" charset="0"/>
              <a:buChar char="•"/>
            </a:pPr>
            <a:r>
              <a:rPr lang="en-US" sz="2800" b="1" dirty="0" smtClean="0">
                <a:solidFill>
                  <a:schemeClr val="bg1"/>
                </a:solidFill>
              </a:rPr>
              <a:t>Links to US IARPC priorities</a:t>
            </a:r>
          </a:p>
          <a:p>
            <a:pPr marL="800100" lvl="1" indent="-342900">
              <a:buFont typeface="Arial" panose="020B0604020202020204" pitchFamily="34" charset="0"/>
              <a:buChar char="•"/>
            </a:pPr>
            <a:r>
              <a:rPr lang="en-US" sz="2800" b="1" dirty="0">
                <a:solidFill>
                  <a:schemeClr val="bg1"/>
                </a:solidFill>
              </a:rPr>
              <a:t>Links to US SEARCH 5-year </a:t>
            </a:r>
            <a:r>
              <a:rPr lang="en-US" sz="2800" b="1" dirty="0" smtClean="0">
                <a:solidFill>
                  <a:schemeClr val="bg1"/>
                </a:solidFill>
              </a:rPr>
              <a:t>goals</a:t>
            </a:r>
            <a:endParaRPr lang="en-US" sz="2800" b="1" dirty="0">
              <a:solidFill>
                <a:schemeClr val="bg1"/>
              </a:solidFill>
            </a:endParaRP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7629" y="292932"/>
            <a:ext cx="516867" cy="762000"/>
          </a:xfrm>
          <a:prstGeom prst="rect">
            <a:avLst/>
          </a:prstGeom>
          <a:noFill/>
          <a:ln w="25400" cap="flat">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8757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ata\Experiments\ascos\ASCOS_2008\IMG_152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3446"/>
            <a:ext cx="9174968" cy="688144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5800" y="381000"/>
            <a:ext cx="7850263" cy="769441"/>
          </a:xfrm>
          <a:prstGeom prst="rect">
            <a:avLst/>
          </a:prstGeom>
          <a:noFill/>
          <a:effectLst>
            <a:softEdge rad="127000"/>
          </a:effectLst>
        </p:spPr>
        <p:txBody>
          <a:bodyPr wrap="square">
            <a:spAutoFit/>
          </a:bodyPr>
          <a:lstStyle/>
          <a:p>
            <a:pPr algn="ctr">
              <a:defRPr/>
            </a:pPr>
            <a:r>
              <a:rPr lang="en-US" sz="4400" b="1" dirty="0" smtClean="0">
                <a:solidFill>
                  <a:srgbClr val="C0504D">
                    <a:lumMod val="50000"/>
                  </a:srgbClr>
                </a:solidFill>
                <a:latin typeface="Georgia" pitchFamily="18" charset="0"/>
              </a:rPr>
              <a:t>Commitments</a:t>
            </a:r>
            <a:endParaRPr lang="en-US" sz="1050" b="1" i="1" dirty="0" smtClean="0">
              <a:solidFill>
                <a:srgbClr val="C0504D">
                  <a:lumMod val="50000"/>
                </a:srgbClr>
              </a:solidFill>
              <a:latin typeface="Georgia" pitchFamily="18" charset="0"/>
            </a:endParaRPr>
          </a:p>
        </p:txBody>
      </p:sp>
      <p:sp>
        <p:nvSpPr>
          <p:cNvPr id="4" name="Rectangle 3"/>
          <p:cNvSpPr/>
          <p:nvPr/>
        </p:nvSpPr>
        <p:spPr>
          <a:xfrm>
            <a:off x="762001" y="1066800"/>
            <a:ext cx="7696199" cy="4078039"/>
          </a:xfrm>
          <a:prstGeom prst="rect">
            <a:avLst/>
          </a:prstGeom>
          <a:solidFill>
            <a:schemeClr val="bg2">
              <a:lumMod val="10000"/>
            </a:schemeClr>
          </a:solidFill>
          <a:effectLst>
            <a:softEdge rad="31750"/>
          </a:effectLst>
        </p:spPr>
        <p:txBody>
          <a:bodyPr wrap="square">
            <a:spAutoFit/>
          </a:bodyPr>
          <a:lstStyle/>
          <a:p>
            <a:pPr marL="342900" indent="-342900">
              <a:spcBef>
                <a:spcPts val="600"/>
              </a:spcBef>
              <a:buFont typeface="Wingdings" pitchFamily="2" charset="2"/>
              <a:buChar char="Ø"/>
            </a:pPr>
            <a:r>
              <a:rPr lang="en-US" sz="2800" b="1" dirty="0" smtClean="0">
                <a:solidFill>
                  <a:schemeClr val="bg1"/>
                </a:solidFill>
              </a:rPr>
              <a:t>AWI:  </a:t>
            </a:r>
            <a:r>
              <a:rPr lang="en-US" sz="2800" b="1" dirty="0" err="1" smtClean="0">
                <a:solidFill>
                  <a:schemeClr val="bg1"/>
                </a:solidFill>
              </a:rPr>
              <a:t>Polarstern</a:t>
            </a:r>
            <a:r>
              <a:rPr lang="en-US" sz="2800" b="1" dirty="0" smtClean="0">
                <a:solidFill>
                  <a:schemeClr val="bg1"/>
                </a:solidFill>
              </a:rPr>
              <a:t> for 13 months</a:t>
            </a:r>
          </a:p>
          <a:p>
            <a:pPr marL="342900" indent="-342900">
              <a:spcBef>
                <a:spcPts val="600"/>
              </a:spcBef>
              <a:buFont typeface="Wingdings" pitchFamily="2" charset="2"/>
              <a:buChar char="Ø"/>
            </a:pPr>
            <a:r>
              <a:rPr lang="en-US" sz="2800" b="1" dirty="0" smtClean="0">
                <a:solidFill>
                  <a:schemeClr val="bg1"/>
                </a:solidFill>
              </a:rPr>
              <a:t>AWI:  Ice, Ocean, Bio, Eco science contributions</a:t>
            </a:r>
          </a:p>
          <a:p>
            <a:pPr marL="342900" indent="-342900">
              <a:spcBef>
                <a:spcPts val="600"/>
              </a:spcBef>
              <a:buFont typeface="Wingdings" pitchFamily="2" charset="2"/>
              <a:buChar char="Ø"/>
            </a:pPr>
            <a:r>
              <a:rPr lang="en-US" sz="2800" b="1" dirty="0" smtClean="0">
                <a:solidFill>
                  <a:schemeClr val="bg1"/>
                </a:solidFill>
              </a:rPr>
              <a:t>US DOE ARM: Atmospheric Facility</a:t>
            </a:r>
          </a:p>
          <a:p>
            <a:pPr marL="342900" indent="-342900">
              <a:spcBef>
                <a:spcPts val="600"/>
              </a:spcBef>
              <a:buFont typeface="Wingdings" pitchFamily="2" charset="2"/>
              <a:buChar char="Ø"/>
            </a:pPr>
            <a:r>
              <a:rPr lang="en-US" sz="2800" b="1" dirty="0" smtClean="0">
                <a:solidFill>
                  <a:schemeClr val="bg1"/>
                </a:solidFill>
              </a:rPr>
              <a:t>TROPOS: Atmospheric </a:t>
            </a:r>
            <a:r>
              <a:rPr lang="en-US" sz="2800" b="1" dirty="0" smtClean="0">
                <a:solidFill>
                  <a:schemeClr val="bg1"/>
                </a:solidFill>
              </a:rPr>
              <a:t>Facility</a:t>
            </a:r>
          </a:p>
          <a:p>
            <a:pPr marL="342900" indent="-342900">
              <a:spcBef>
                <a:spcPts val="600"/>
              </a:spcBef>
              <a:buFont typeface="Wingdings" pitchFamily="2" charset="2"/>
              <a:buChar char="Ø"/>
            </a:pPr>
            <a:r>
              <a:rPr lang="en-US" sz="2800" b="1" dirty="0" smtClean="0">
                <a:solidFill>
                  <a:schemeClr val="bg1"/>
                </a:solidFill>
              </a:rPr>
              <a:t>Norway: Dedicated funding call</a:t>
            </a:r>
            <a:endParaRPr lang="en-US" sz="2800" b="1" dirty="0" smtClean="0">
              <a:solidFill>
                <a:schemeClr val="bg1"/>
              </a:solidFill>
            </a:endParaRPr>
          </a:p>
          <a:p>
            <a:pPr marL="342900" indent="-342900">
              <a:spcBef>
                <a:spcPts val="600"/>
              </a:spcBef>
              <a:buFont typeface="Wingdings" pitchFamily="2" charset="2"/>
              <a:buChar char="Ø"/>
            </a:pPr>
            <a:r>
              <a:rPr lang="en-US" sz="2800" b="1" dirty="0" smtClean="0">
                <a:solidFill>
                  <a:schemeClr val="bg1"/>
                </a:solidFill>
              </a:rPr>
              <a:t>China/PRIC: </a:t>
            </a:r>
            <a:r>
              <a:rPr lang="en-US" sz="2800" b="1" dirty="0" err="1" smtClean="0">
                <a:solidFill>
                  <a:schemeClr val="bg1"/>
                </a:solidFill>
              </a:rPr>
              <a:t>Xuelong</a:t>
            </a:r>
            <a:r>
              <a:rPr lang="en-US" sz="2800" b="1" dirty="0" smtClean="0">
                <a:solidFill>
                  <a:schemeClr val="bg1"/>
                </a:solidFill>
              </a:rPr>
              <a:t> for resupply</a:t>
            </a:r>
          </a:p>
          <a:p>
            <a:pPr marL="342900" indent="-342900">
              <a:spcBef>
                <a:spcPts val="600"/>
              </a:spcBef>
              <a:buFont typeface="Wingdings" pitchFamily="2" charset="2"/>
              <a:buChar char="Ø"/>
            </a:pPr>
            <a:r>
              <a:rPr lang="en-US" sz="2800" b="1" dirty="0" smtClean="0">
                <a:solidFill>
                  <a:schemeClr val="bg1"/>
                </a:solidFill>
              </a:rPr>
              <a:t>Russia/AARI: </a:t>
            </a:r>
            <a:r>
              <a:rPr lang="en-US" sz="2800" b="1" dirty="0" err="1" smtClean="0">
                <a:solidFill>
                  <a:schemeClr val="bg1"/>
                </a:solidFill>
              </a:rPr>
              <a:t>Akademik</a:t>
            </a:r>
            <a:r>
              <a:rPr lang="en-US" sz="2800" b="1" dirty="0" smtClean="0">
                <a:solidFill>
                  <a:schemeClr val="bg1"/>
                </a:solidFill>
              </a:rPr>
              <a:t> </a:t>
            </a:r>
            <a:r>
              <a:rPr lang="en-US" sz="2800" b="1" dirty="0" err="1" smtClean="0">
                <a:solidFill>
                  <a:schemeClr val="bg1"/>
                </a:solidFill>
              </a:rPr>
              <a:t>Federov</a:t>
            </a:r>
            <a:r>
              <a:rPr lang="en-US" sz="2800" b="1" dirty="0" smtClean="0">
                <a:solidFill>
                  <a:schemeClr val="bg1"/>
                </a:solidFill>
              </a:rPr>
              <a:t> for install</a:t>
            </a:r>
          </a:p>
          <a:p>
            <a:pPr marL="342900" indent="-342900">
              <a:spcBef>
                <a:spcPts val="600"/>
              </a:spcBef>
              <a:buFont typeface="Wingdings" pitchFamily="2" charset="2"/>
              <a:buChar char="Ø"/>
            </a:pPr>
            <a:r>
              <a:rPr lang="en-US" sz="2800" b="1" dirty="0" smtClean="0">
                <a:solidFill>
                  <a:schemeClr val="bg1"/>
                </a:solidFill>
              </a:rPr>
              <a:t>NOAA-PSD/CIRES: Planning support</a:t>
            </a:r>
          </a:p>
        </p:txBody>
      </p:sp>
      <p:pic>
        <p:nvPicPr>
          <p:cNvPr id="7" name="Picture 2" descr="Logo Alfred Wegener Instit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490" y="5164465"/>
            <a:ext cx="1876570" cy="762000"/>
          </a:xfrm>
          <a:prstGeom prst="rect">
            <a:avLst/>
          </a:prstGeom>
          <a:solidFill>
            <a:schemeClr val="bg1"/>
          </a:solidFill>
          <a:extLst/>
        </p:spPr>
      </p:pic>
      <p:pic>
        <p:nvPicPr>
          <p:cNvPr id="8" name="Picture 4" descr="US Department of Energy"/>
          <p:cNvPicPr>
            <a:picLocks noChangeAspect="1" noChangeArrowheads="1"/>
          </p:cNvPicPr>
          <p:nvPr/>
        </p:nvPicPr>
        <p:blipFill rotWithShape="1">
          <a:blip r:embed="rId5">
            <a:extLst>
              <a:ext uri="{28A0092B-C50C-407E-A947-70E740481C1C}">
                <a14:useLocalDpi xmlns:a14="http://schemas.microsoft.com/office/drawing/2010/main" val="0"/>
              </a:ext>
            </a:extLst>
          </a:blip>
          <a:srcRect r="29774" b="-4646"/>
          <a:stretch/>
        </p:blipFill>
        <p:spPr bwMode="auto">
          <a:xfrm>
            <a:off x="1804454" y="6059228"/>
            <a:ext cx="2459618" cy="613632"/>
          </a:xfrm>
          <a:prstGeom prst="rect">
            <a:avLst/>
          </a:prstGeom>
          <a:solidFill>
            <a:schemeClr val="bg1"/>
          </a:solidFill>
          <a:extLst/>
        </p:spPr>
      </p:pic>
      <p:pic>
        <p:nvPicPr>
          <p:cNvPr id="9" name="Picture 8"/>
          <p:cNvPicPr>
            <a:picLocks noChangeAspect="1"/>
          </p:cNvPicPr>
          <p:nvPr/>
        </p:nvPicPr>
        <p:blipFill>
          <a:blip r:embed="rId6"/>
          <a:stretch>
            <a:fillRect/>
          </a:stretch>
        </p:blipFill>
        <p:spPr>
          <a:xfrm>
            <a:off x="4351527" y="5199814"/>
            <a:ext cx="1801999" cy="859414"/>
          </a:xfrm>
          <a:prstGeom prst="rect">
            <a:avLst/>
          </a:prstGeom>
        </p:spPr>
      </p:pic>
      <p:pic>
        <p:nvPicPr>
          <p:cNvPr id="2" name="Picture 1"/>
          <p:cNvPicPr>
            <a:picLocks noChangeAspect="1"/>
          </p:cNvPicPr>
          <p:nvPr/>
        </p:nvPicPr>
        <p:blipFill>
          <a:blip r:embed="rId7"/>
          <a:stretch>
            <a:fillRect/>
          </a:stretch>
        </p:blipFill>
        <p:spPr>
          <a:xfrm>
            <a:off x="7800581" y="5199814"/>
            <a:ext cx="1076325" cy="1076325"/>
          </a:xfrm>
          <a:prstGeom prst="rect">
            <a:avLst/>
          </a:prstGeom>
        </p:spPr>
      </p:pic>
      <p:pic>
        <p:nvPicPr>
          <p:cNvPr id="10" name="Picture 9"/>
          <p:cNvPicPr>
            <a:picLocks noChangeAspect="1"/>
          </p:cNvPicPr>
          <p:nvPr/>
        </p:nvPicPr>
        <p:blipFill>
          <a:blip r:embed="rId8"/>
          <a:stretch>
            <a:fillRect/>
          </a:stretch>
        </p:blipFill>
        <p:spPr>
          <a:xfrm>
            <a:off x="6328437" y="5830639"/>
            <a:ext cx="1184789" cy="870749"/>
          </a:xfrm>
          <a:prstGeom prst="rect">
            <a:avLst/>
          </a:prstGeom>
        </p:spPr>
      </p:pic>
    </p:spTree>
    <p:extLst>
      <p:ext uri="{BB962C8B-B14F-4D97-AF65-F5344CB8AC3E}">
        <p14:creationId xmlns:p14="http://schemas.microsoft.com/office/powerpoint/2010/main" val="41794228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834" t="8736" r="23103" b="9642"/>
          <a:stretch/>
        </p:blipFill>
        <p:spPr bwMode="auto">
          <a:xfrm>
            <a:off x="293915" y="2971801"/>
            <a:ext cx="2852356" cy="347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3400" y="1183242"/>
            <a:ext cx="8153400" cy="1569660"/>
          </a:xfrm>
          <a:prstGeom prst="rect">
            <a:avLst/>
          </a:prstGeom>
          <a:solidFill>
            <a:schemeClr val="bg2">
              <a:lumMod val="10000"/>
              <a:alpha val="74000"/>
            </a:schemeClr>
          </a:solidFill>
          <a:effectLst>
            <a:softEdge rad="31750"/>
          </a:effectLst>
        </p:spPr>
        <p:txBody>
          <a:bodyPr wrap="square" rtlCol="0">
            <a:spAutoFit/>
          </a:bodyPr>
          <a:lstStyle/>
          <a:p>
            <a:r>
              <a:rPr lang="en-US" sz="2400" b="1" dirty="0" smtClean="0">
                <a:solidFill>
                  <a:schemeClr val="bg1"/>
                </a:solidFill>
              </a:rPr>
              <a:t>The central Arctic is changing dramatically,</a:t>
            </a:r>
          </a:p>
          <a:p>
            <a:r>
              <a:rPr lang="en-US" sz="2400" b="1" dirty="0" smtClean="0">
                <a:solidFill>
                  <a:schemeClr val="bg1"/>
                </a:solidFill>
              </a:rPr>
              <a:t>       characterized by major sea-ice decline &amp; more younger ice.</a:t>
            </a:r>
          </a:p>
          <a:p>
            <a:pPr lvl="1"/>
            <a:endParaRPr lang="en-US" sz="2400" b="1" dirty="0" smtClean="0">
              <a:solidFill>
                <a:schemeClr val="bg1"/>
              </a:solidFill>
            </a:endParaRPr>
          </a:p>
          <a:p>
            <a:r>
              <a:rPr lang="en-US" sz="2400" b="1" dirty="0" smtClean="0">
                <a:solidFill>
                  <a:schemeClr val="bg1"/>
                </a:solidFill>
              </a:rPr>
              <a:t>                  Do we know </a:t>
            </a:r>
            <a:r>
              <a:rPr lang="en-US" sz="2400" b="1" u="sng" dirty="0" smtClean="0">
                <a:solidFill>
                  <a:schemeClr val="bg1"/>
                </a:solidFill>
              </a:rPr>
              <a:t>why</a:t>
            </a:r>
            <a:r>
              <a:rPr lang="en-US" sz="2400" b="1" dirty="0" smtClean="0">
                <a:solidFill>
                  <a:schemeClr val="bg1"/>
                </a:solidFill>
              </a:rPr>
              <a:t>? and (importantly) </a:t>
            </a:r>
            <a:r>
              <a:rPr lang="en-US" sz="2400" b="1" u="sng" dirty="0" smtClean="0">
                <a:solidFill>
                  <a:schemeClr val="bg1"/>
                </a:solidFill>
              </a:rPr>
              <a:t>how</a:t>
            </a:r>
            <a:r>
              <a:rPr lang="en-US" sz="2400" b="1" dirty="0" smtClean="0">
                <a:solidFill>
                  <a:schemeClr val="bg1"/>
                </a:solidFill>
              </a:rPr>
              <a:t>?</a:t>
            </a:r>
            <a:endParaRPr lang="en-US" sz="2400" b="1" dirty="0">
              <a:solidFill>
                <a:schemeClr val="bg1"/>
              </a:solidFill>
            </a:endParaRPr>
          </a:p>
        </p:txBody>
      </p:sp>
      <p:pic>
        <p:nvPicPr>
          <p:cNvPr id="5" name="Picture 3" descr="C:\Users\opersson\AppData\Local\Temp\Figure2-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86" b="5897"/>
          <a:stretch/>
        </p:blipFill>
        <p:spPr bwMode="auto">
          <a:xfrm>
            <a:off x="3135083" y="2752901"/>
            <a:ext cx="5810091" cy="3876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p:cNvSpPr txBox="1">
            <a:spLocks noChangeArrowheads="1"/>
          </p:cNvSpPr>
          <p:nvPr/>
        </p:nvSpPr>
        <p:spPr bwMode="auto">
          <a:xfrm>
            <a:off x="7369585" y="4191000"/>
            <a:ext cx="15335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2"/>
                </a:solidFill>
                <a:latin typeface="Arial" pitchFamily="34" charset="0"/>
              </a:defRPr>
            </a:lvl1pPr>
            <a:lvl2pPr marL="742950" indent="-285750">
              <a:defRPr sz="1200">
                <a:solidFill>
                  <a:schemeClr val="tx2"/>
                </a:solidFill>
                <a:latin typeface="Arial" pitchFamily="34" charset="0"/>
              </a:defRPr>
            </a:lvl2pPr>
            <a:lvl3pPr marL="1143000" indent="-228600">
              <a:defRPr sz="1200">
                <a:solidFill>
                  <a:schemeClr val="tx2"/>
                </a:solidFill>
                <a:latin typeface="Arial" pitchFamily="34" charset="0"/>
              </a:defRPr>
            </a:lvl3pPr>
            <a:lvl4pPr marL="1600200" indent="-228600">
              <a:defRPr sz="1200">
                <a:solidFill>
                  <a:schemeClr val="tx2"/>
                </a:solidFill>
                <a:latin typeface="Arial" pitchFamily="34" charset="0"/>
              </a:defRPr>
            </a:lvl4pPr>
            <a:lvl5pPr marL="2057400" indent="-228600">
              <a:defRPr sz="1200">
                <a:solidFill>
                  <a:schemeClr val="tx2"/>
                </a:solidFill>
                <a:latin typeface="Arial" pitchFamily="34" charset="0"/>
              </a:defRPr>
            </a:lvl5pPr>
            <a:lvl6pPr marL="2514600" indent="-228600" eaLnBrk="0" fontAlgn="base" hangingPunct="0">
              <a:lnSpc>
                <a:spcPct val="95000"/>
              </a:lnSpc>
              <a:spcBef>
                <a:spcPct val="0"/>
              </a:spcBef>
              <a:spcAft>
                <a:spcPct val="0"/>
              </a:spcAft>
              <a:defRPr sz="1200">
                <a:solidFill>
                  <a:schemeClr val="tx2"/>
                </a:solidFill>
                <a:latin typeface="Arial" pitchFamily="34" charset="0"/>
              </a:defRPr>
            </a:lvl6pPr>
            <a:lvl7pPr marL="2971800" indent="-228600" eaLnBrk="0" fontAlgn="base" hangingPunct="0">
              <a:lnSpc>
                <a:spcPct val="95000"/>
              </a:lnSpc>
              <a:spcBef>
                <a:spcPct val="0"/>
              </a:spcBef>
              <a:spcAft>
                <a:spcPct val="0"/>
              </a:spcAft>
              <a:defRPr sz="1200">
                <a:solidFill>
                  <a:schemeClr val="tx2"/>
                </a:solidFill>
                <a:latin typeface="Arial" pitchFamily="34" charset="0"/>
              </a:defRPr>
            </a:lvl7pPr>
            <a:lvl8pPr marL="3429000" indent="-228600" eaLnBrk="0" fontAlgn="base" hangingPunct="0">
              <a:lnSpc>
                <a:spcPct val="95000"/>
              </a:lnSpc>
              <a:spcBef>
                <a:spcPct val="0"/>
              </a:spcBef>
              <a:spcAft>
                <a:spcPct val="0"/>
              </a:spcAft>
              <a:defRPr sz="1200">
                <a:solidFill>
                  <a:schemeClr val="tx2"/>
                </a:solidFill>
                <a:latin typeface="Arial" pitchFamily="34" charset="0"/>
              </a:defRPr>
            </a:lvl8pPr>
            <a:lvl9pPr marL="3886200" indent="-228600" eaLnBrk="0" fontAlgn="base" hangingPunct="0">
              <a:lnSpc>
                <a:spcPct val="95000"/>
              </a:lnSpc>
              <a:spcBef>
                <a:spcPct val="0"/>
              </a:spcBef>
              <a:spcAft>
                <a:spcPct val="0"/>
              </a:spcAft>
              <a:defRPr sz="1200">
                <a:solidFill>
                  <a:schemeClr val="tx2"/>
                </a:solidFill>
                <a:latin typeface="Arial" pitchFamily="34" charset="0"/>
              </a:defRPr>
            </a:lvl9pPr>
          </a:lstStyle>
          <a:p>
            <a:r>
              <a:rPr lang="en-US" dirty="0"/>
              <a:t>Courtesy J. </a:t>
            </a:r>
            <a:r>
              <a:rPr lang="en-US" dirty="0" err="1"/>
              <a:t>Stroeve</a:t>
            </a:r>
            <a:endParaRPr lang="en-US" dirty="0"/>
          </a:p>
        </p:txBody>
      </p:sp>
      <p:sp>
        <p:nvSpPr>
          <p:cNvPr id="8" name="TextBox 7"/>
          <p:cNvSpPr txBox="1"/>
          <p:nvPr/>
        </p:nvSpPr>
        <p:spPr>
          <a:xfrm>
            <a:off x="685800" y="381000"/>
            <a:ext cx="7850263" cy="769441"/>
          </a:xfrm>
          <a:prstGeom prst="rect">
            <a:avLst/>
          </a:prstGeom>
          <a:noFill/>
          <a:effectLst>
            <a:softEdge rad="127000"/>
          </a:effectLst>
        </p:spPr>
        <p:txBody>
          <a:bodyPr wrap="square">
            <a:spAutoFit/>
          </a:bodyPr>
          <a:lstStyle/>
          <a:p>
            <a:pPr algn="ctr">
              <a:defRPr/>
            </a:pPr>
            <a:r>
              <a:rPr lang="en-US" sz="4400" b="1" dirty="0" smtClean="0">
                <a:solidFill>
                  <a:srgbClr val="C0504D">
                    <a:lumMod val="50000"/>
                  </a:srgbClr>
                </a:solidFill>
                <a:latin typeface="Georgia" pitchFamily="18" charset="0"/>
              </a:rPr>
              <a:t>Arctic in Transition</a:t>
            </a:r>
            <a:endParaRPr lang="en-US" sz="1050" b="1" i="1" dirty="0" smtClean="0">
              <a:solidFill>
                <a:srgbClr val="C0504D">
                  <a:lumMod val="50000"/>
                </a:srgbClr>
              </a:solidFill>
              <a:latin typeface="Georgia" pitchFamily="18" charset="0"/>
            </a:endParaRPr>
          </a:p>
        </p:txBody>
      </p:sp>
      <p:sp>
        <p:nvSpPr>
          <p:cNvPr id="2" name="TextBox 1"/>
          <p:cNvSpPr txBox="1"/>
          <p:nvPr/>
        </p:nvSpPr>
        <p:spPr>
          <a:xfrm>
            <a:off x="228600" y="2895600"/>
            <a:ext cx="1182311" cy="369332"/>
          </a:xfrm>
          <a:prstGeom prst="rect">
            <a:avLst/>
          </a:prstGeom>
          <a:noFill/>
        </p:spPr>
        <p:txBody>
          <a:bodyPr wrap="none" rtlCol="0">
            <a:spAutoFit/>
          </a:bodyPr>
          <a:lstStyle/>
          <a:p>
            <a:r>
              <a:rPr lang="en-US" dirty="0" smtClean="0"/>
              <a:t>Sept. 2012</a:t>
            </a:r>
            <a:endParaRPr lang="en-US" dirty="0"/>
          </a:p>
        </p:txBody>
      </p:sp>
      <p:sp>
        <p:nvSpPr>
          <p:cNvPr id="9" name="TextBox 8"/>
          <p:cNvSpPr txBox="1"/>
          <p:nvPr/>
        </p:nvSpPr>
        <p:spPr>
          <a:xfrm>
            <a:off x="304800" y="6023180"/>
            <a:ext cx="1034322" cy="369332"/>
          </a:xfrm>
          <a:prstGeom prst="rect">
            <a:avLst/>
          </a:prstGeom>
          <a:noFill/>
        </p:spPr>
        <p:txBody>
          <a:bodyPr wrap="none" rtlCol="0">
            <a:spAutoFit/>
          </a:bodyPr>
          <a:lstStyle/>
          <a:p>
            <a:r>
              <a:rPr lang="en-US" dirty="0"/>
              <a:t>n</a:t>
            </a:r>
            <a:r>
              <a:rPr lang="en-US" dirty="0" smtClean="0"/>
              <a:t>sidc.org</a:t>
            </a:r>
            <a:endParaRPr lang="en-US" dirty="0"/>
          </a:p>
        </p:txBody>
      </p:sp>
      <p:sp>
        <p:nvSpPr>
          <p:cNvPr id="13" name="TextBox 7"/>
          <p:cNvSpPr txBox="1">
            <a:spLocks noChangeArrowheads="1"/>
          </p:cNvSpPr>
          <p:nvPr/>
        </p:nvSpPr>
        <p:spPr bwMode="auto">
          <a:xfrm>
            <a:off x="2438400" y="2984500"/>
            <a:ext cx="9588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2"/>
                </a:solidFill>
                <a:latin typeface="Arial" pitchFamily="34" charset="0"/>
              </a:defRPr>
            </a:lvl1pPr>
            <a:lvl2pPr marL="742950" indent="-285750">
              <a:defRPr sz="1200">
                <a:solidFill>
                  <a:schemeClr val="tx2"/>
                </a:solidFill>
                <a:latin typeface="Arial" pitchFamily="34" charset="0"/>
              </a:defRPr>
            </a:lvl2pPr>
            <a:lvl3pPr marL="1143000" indent="-228600">
              <a:defRPr sz="1200">
                <a:solidFill>
                  <a:schemeClr val="tx2"/>
                </a:solidFill>
                <a:latin typeface="Arial" pitchFamily="34" charset="0"/>
              </a:defRPr>
            </a:lvl3pPr>
            <a:lvl4pPr marL="1600200" indent="-228600">
              <a:defRPr sz="1200">
                <a:solidFill>
                  <a:schemeClr val="tx2"/>
                </a:solidFill>
                <a:latin typeface="Arial" pitchFamily="34" charset="0"/>
              </a:defRPr>
            </a:lvl4pPr>
            <a:lvl5pPr marL="2057400" indent="-228600">
              <a:defRPr sz="1200">
                <a:solidFill>
                  <a:schemeClr val="tx2"/>
                </a:solidFill>
                <a:latin typeface="Arial" pitchFamily="34" charset="0"/>
              </a:defRPr>
            </a:lvl5pPr>
            <a:lvl6pPr marL="2514600" indent="-228600" eaLnBrk="0" fontAlgn="base" hangingPunct="0">
              <a:lnSpc>
                <a:spcPct val="95000"/>
              </a:lnSpc>
              <a:spcBef>
                <a:spcPct val="0"/>
              </a:spcBef>
              <a:spcAft>
                <a:spcPct val="0"/>
              </a:spcAft>
              <a:defRPr sz="1200">
                <a:solidFill>
                  <a:schemeClr val="tx2"/>
                </a:solidFill>
                <a:latin typeface="Arial" pitchFamily="34" charset="0"/>
              </a:defRPr>
            </a:lvl6pPr>
            <a:lvl7pPr marL="2971800" indent="-228600" eaLnBrk="0" fontAlgn="base" hangingPunct="0">
              <a:lnSpc>
                <a:spcPct val="95000"/>
              </a:lnSpc>
              <a:spcBef>
                <a:spcPct val="0"/>
              </a:spcBef>
              <a:spcAft>
                <a:spcPct val="0"/>
              </a:spcAft>
              <a:defRPr sz="1200">
                <a:solidFill>
                  <a:schemeClr val="tx2"/>
                </a:solidFill>
                <a:latin typeface="Arial" pitchFamily="34" charset="0"/>
              </a:defRPr>
            </a:lvl7pPr>
            <a:lvl8pPr marL="3429000" indent="-228600" eaLnBrk="0" fontAlgn="base" hangingPunct="0">
              <a:lnSpc>
                <a:spcPct val="95000"/>
              </a:lnSpc>
              <a:spcBef>
                <a:spcPct val="0"/>
              </a:spcBef>
              <a:spcAft>
                <a:spcPct val="0"/>
              </a:spcAft>
              <a:defRPr sz="1200">
                <a:solidFill>
                  <a:schemeClr val="tx2"/>
                </a:solidFill>
                <a:latin typeface="Arial" pitchFamily="34" charset="0"/>
              </a:defRPr>
            </a:lvl8pPr>
            <a:lvl9pPr marL="3886200" indent="-228600" eaLnBrk="0" fontAlgn="base" hangingPunct="0">
              <a:lnSpc>
                <a:spcPct val="95000"/>
              </a:lnSpc>
              <a:spcBef>
                <a:spcPct val="0"/>
              </a:spcBef>
              <a:spcAft>
                <a:spcPct val="0"/>
              </a:spcAft>
              <a:defRPr sz="1200">
                <a:solidFill>
                  <a:schemeClr val="tx2"/>
                </a:solidFill>
                <a:latin typeface="Arial" pitchFamily="34" charset="0"/>
              </a:defRPr>
            </a:lvl9pPr>
          </a:lstStyle>
          <a:p>
            <a:r>
              <a:rPr lang="en-US" b="1" dirty="0">
                <a:solidFill>
                  <a:srgbClr val="FF00FF"/>
                </a:solidFill>
              </a:rPr>
              <a:t>1979-2000 </a:t>
            </a:r>
            <a:br>
              <a:rPr lang="en-US" b="1" dirty="0">
                <a:solidFill>
                  <a:srgbClr val="FF00FF"/>
                </a:solidFill>
              </a:rPr>
            </a:br>
            <a:r>
              <a:rPr lang="en-US" b="1" dirty="0">
                <a:solidFill>
                  <a:srgbClr val="FF00FF"/>
                </a:solidFill>
              </a:rPr>
              <a:t>median</a:t>
            </a:r>
          </a:p>
        </p:txBody>
      </p:sp>
    </p:spTree>
    <p:extLst>
      <p:ext uri="{BB962C8B-B14F-4D97-AF65-F5344CB8AC3E}">
        <p14:creationId xmlns:p14="http://schemas.microsoft.com/office/powerpoint/2010/main" val="16350356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Oval 39"/>
          <p:cNvSpPr/>
          <p:nvPr/>
        </p:nvSpPr>
        <p:spPr>
          <a:xfrm>
            <a:off x="152400" y="4313409"/>
            <a:ext cx="1851385" cy="881514"/>
          </a:xfrm>
          <a:prstGeom prst="ellipse">
            <a:avLst/>
          </a:prstGeom>
          <a:solidFill>
            <a:srgbClr val="ED7D31">
              <a:lumMod val="75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Momentum transfer</a:t>
            </a:r>
          </a:p>
        </p:txBody>
      </p:sp>
      <p:sp>
        <p:nvSpPr>
          <p:cNvPr id="41" name="Oval 40"/>
          <p:cNvSpPr/>
          <p:nvPr/>
        </p:nvSpPr>
        <p:spPr>
          <a:xfrm>
            <a:off x="6776909" y="1643481"/>
            <a:ext cx="1022903" cy="767980"/>
          </a:xfrm>
          <a:prstGeom prst="ellipse">
            <a:avLst/>
          </a:prstGeom>
          <a:solidFill>
            <a:srgbClr val="FFC000">
              <a:lumMod val="75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42" name="Oval 41"/>
          <p:cNvSpPr/>
          <p:nvPr/>
        </p:nvSpPr>
        <p:spPr>
          <a:xfrm>
            <a:off x="867895" y="2948296"/>
            <a:ext cx="1022903" cy="767980"/>
          </a:xfrm>
          <a:prstGeom prst="ellipse">
            <a:avLst/>
          </a:prstGeom>
          <a:solidFill>
            <a:srgbClr val="0070C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43" name="Oval 42"/>
          <p:cNvSpPr/>
          <p:nvPr/>
        </p:nvSpPr>
        <p:spPr>
          <a:xfrm>
            <a:off x="3479142" y="2752258"/>
            <a:ext cx="1632988" cy="1035636"/>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UAS: </a:t>
            </a:r>
            <a:r>
              <a:rPr kumimoji="0" lang="en-US" sz="1800" b="0" i="0" u="none" strike="noStrike" kern="0" cap="none" spc="0" normalizeH="0" baseline="0" noProof="0" dirty="0" err="1" smtClean="0">
                <a:ln>
                  <a:noFill/>
                </a:ln>
                <a:solidFill>
                  <a:prstClr val="white"/>
                </a:solidFill>
                <a:effectLst/>
                <a:uLnTx/>
                <a:uFillTx/>
                <a:latin typeface="Calibri" panose="020F0502020204030204"/>
                <a:ea typeface="+mn-ea"/>
                <a:cs typeface="+mn-cs"/>
              </a:rPr>
              <a:t>Atmos</a:t>
            </a: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a:t>
            </a:r>
            <a:r>
              <a:rPr kumimoji="0" lang="en-US" sz="1800" b="0" i="0" u="none" strike="noStrike" kern="0" cap="none" spc="0" normalizeH="0" baseline="0" noProof="0" dirty="0" err="1" smtClean="0">
                <a:ln>
                  <a:noFill/>
                </a:ln>
                <a:solidFill>
                  <a:prstClr val="white"/>
                </a:solidFill>
                <a:effectLst/>
                <a:uLnTx/>
                <a:uFillTx/>
                <a:latin typeface="Calibri" panose="020F0502020204030204"/>
                <a:ea typeface="+mn-ea"/>
                <a:cs typeface="+mn-cs"/>
              </a:rPr>
              <a:t>Sfc</a:t>
            </a: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 Mapping</a:t>
            </a:r>
          </a:p>
        </p:txBody>
      </p:sp>
      <p:sp>
        <p:nvSpPr>
          <p:cNvPr id="44" name="Oval 43"/>
          <p:cNvSpPr/>
          <p:nvPr/>
        </p:nvSpPr>
        <p:spPr>
          <a:xfrm>
            <a:off x="5908535" y="4153554"/>
            <a:ext cx="1548669" cy="1269633"/>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Marine methane cycle</a:t>
            </a:r>
          </a:p>
        </p:txBody>
      </p:sp>
      <p:sp>
        <p:nvSpPr>
          <p:cNvPr id="45" name="Oval 44"/>
          <p:cNvSpPr/>
          <p:nvPr/>
        </p:nvSpPr>
        <p:spPr>
          <a:xfrm>
            <a:off x="2881277" y="5031719"/>
            <a:ext cx="1840515" cy="1307433"/>
          </a:xfrm>
          <a:prstGeom prst="ellipse">
            <a:avLst/>
          </a:prstGeom>
          <a:gradFill>
            <a:gsLst>
              <a:gs pos="73000">
                <a:srgbClr val="5B9BD5"/>
              </a:gs>
              <a:gs pos="56000">
                <a:srgbClr val="ED7D31">
                  <a:lumMod val="75000"/>
                </a:srgbClr>
              </a:gs>
              <a:gs pos="0">
                <a:srgbClr val="ED7D31">
                  <a:lumMod val="75000"/>
                </a:srgbClr>
              </a:gs>
              <a:gs pos="100000">
                <a:srgbClr val="5B9BD5"/>
              </a:gs>
            </a:gsLst>
            <a:lin ang="20400000" scaled="0"/>
          </a:gra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OML interactions with ice</a:t>
            </a:r>
          </a:p>
        </p:txBody>
      </p:sp>
      <p:sp>
        <p:nvSpPr>
          <p:cNvPr id="46" name="Oval 45"/>
          <p:cNvSpPr/>
          <p:nvPr/>
        </p:nvSpPr>
        <p:spPr>
          <a:xfrm>
            <a:off x="4326869" y="4607294"/>
            <a:ext cx="1994700" cy="144437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Plankton, light &amp; carbon cycle</a:t>
            </a:r>
          </a:p>
        </p:txBody>
      </p:sp>
      <p:sp>
        <p:nvSpPr>
          <p:cNvPr id="47" name="Oval 46"/>
          <p:cNvSpPr/>
          <p:nvPr/>
        </p:nvSpPr>
        <p:spPr>
          <a:xfrm>
            <a:off x="5879132" y="2511195"/>
            <a:ext cx="1341512" cy="797457"/>
          </a:xfrm>
          <a:prstGeom prst="ellipse">
            <a:avLst/>
          </a:prstGeom>
          <a:solidFill>
            <a:srgbClr val="FFC000">
              <a:lumMod val="75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Satellite </a:t>
            </a:r>
            <a:r>
              <a:rPr kumimoji="0" lang="en-US" sz="1800" b="0" i="0" u="none" strike="noStrike" kern="0" cap="none" spc="0" normalizeH="0" baseline="0" noProof="0" dirty="0" err="1" smtClean="0">
                <a:ln>
                  <a:noFill/>
                </a:ln>
                <a:solidFill>
                  <a:prstClr val="white"/>
                </a:solidFill>
                <a:effectLst/>
                <a:uLnTx/>
                <a:uFillTx/>
                <a:latin typeface="Calibri" panose="020F0502020204030204"/>
                <a:ea typeface="+mn-ea"/>
                <a:cs typeface="+mn-cs"/>
              </a:rPr>
              <a:t>cal</a:t>
            </a: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a:t>
            </a:r>
            <a:r>
              <a:rPr kumimoji="0" lang="en-US" sz="1800" b="0" i="0" u="none" strike="noStrike" kern="0" cap="none" spc="0" normalizeH="0" baseline="0" noProof="0" dirty="0" err="1" smtClean="0">
                <a:ln>
                  <a:noFill/>
                </a:ln>
                <a:solidFill>
                  <a:prstClr val="white"/>
                </a:solidFill>
                <a:effectLst/>
                <a:uLnTx/>
                <a:uFillTx/>
                <a:latin typeface="Calibri" panose="020F0502020204030204"/>
                <a:ea typeface="+mn-ea"/>
                <a:cs typeface="+mn-cs"/>
              </a:rPr>
              <a:t>val</a:t>
            </a:r>
            <a:endParaRPr kumimoji="0" lang="en-US" sz="105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48" name="Oval 47"/>
          <p:cNvSpPr/>
          <p:nvPr/>
        </p:nvSpPr>
        <p:spPr>
          <a:xfrm>
            <a:off x="1200576" y="4840618"/>
            <a:ext cx="1995986" cy="1138068"/>
          </a:xfrm>
          <a:prstGeom prst="ellipse">
            <a:avLst/>
          </a:prstGeom>
          <a:solidFill>
            <a:srgbClr val="ED7D31">
              <a:lumMod val="75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Ocean mixing and stratification</a:t>
            </a:r>
          </a:p>
        </p:txBody>
      </p:sp>
      <p:sp>
        <p:nvSpPr>
          <p:cNvPr id="49" name="Oval 48"/>
          <p:cNvSpPr/>
          <p:nvPr/>
        </p:nvSpPr>
        <p:spPr>
          <a:xfrm>
            <a:off x="5474219" y="1503964"/>
            <a:ext cx="1551895" cy="1047066"/>
          </a:xfrm>
          <a:prstGeom prst="ellipse">
            <a:avLst/>
          </a:prstGeom>
          <a:solidFill>
            <a:srgbClr val="FFC000">
              <a:lumMod val="75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Aircraft: radiation, surface</a:t>
            </a:r>
          </a:p>
        </p:txBody>
      </p:sp>
      <p:sp>
        <p:nvSpPr>
          <p:cNvPr id="50" name="Oval 49"/>
          <p:cNvSpPr/>
          <p:nvPr/>
        </p:nvSpPr>
        <p:spPr>
          <a:xfrm>
            <a:off x="2889840" y="1367470"/>
            <a:ext cx="2031491" cy="1523238"/>
          </a:xfrm>
          <a:prstGeom prst="ellipse">
            <a:avLst/>
          </a:prstGeom>
          <a:solidFill>
            <a:srgbClr val="70AD47">
              <a:lumMod val="75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Cloud-aerosol-</a:t>
            </a:r>
            <a:r>
              <a:rPr kumimoji="0" lang="en-US" sz="1800" b="0" i="0" u="none" strike="noStrike" kern="0" cap="none" spc="0" normalizeH="0" baseline="0" noProof="0" dirty="0" err="1" smtClean="0">
                <a:ln>
                  <a:noFill/>
                </a:ln>
                <a:solidFill>
                  <a:prstClr val="white"/>
                </a:solidFill>
                <a:effectLst/>
                <a:uLnTx/>
                <a:uFillTx/>
                <a:latin typeface="Calibri" panose="020F0502020204030204"/>
                <a:ea typeface="+mn-ea"/>
                <a:cs typeface="+mn-cs"/>
              </a:rPr>
              <a:t>precip</a:t>
            </a: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51" name="Oval 50"/>
          <p:cNvSpPr/>
          <p:nvPr/>
        </p:nvSpPr>
        <p:spPr>
          <a:xfrm>
            <a:off x="6971439" y="2218514"/>
            <a:ext cx="1660945" cy="844472"/>
          </a:xfrm>
          <a:prstGeom prst="ellipse">
            <a:avLst/>
          </a:prstGeom>
          <a:solidFill>
            <a:srgbClr val="FFC000">
              <a:lumMod val="75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Reanalysis </a:t>
            </a:r>
            <a:r>
              <a:rPr kumimoji="0" lang="en-US" sz="1800" b="0" i="0" u="none" strike="noStrike" kern="0" cap="none" spc="0" normalizeH="0" baseline="0" noProof="0" dirty="0" err="1" smtClean="0">
                <a:ln>
                  <a:noFill/>
                </a:ln>
                <a:solidFill>
                  <a:prstClr val="white"/>
                </a:solidFill>
                <a:effectLst/>
                <a:uLnTx/>
                <a:uFillTx/>
                <a:latin typeface="Calibri" panose="020F0502020204030204"/>
                <a:ea typeface="+mn-ea"/>
                <a:cs typeface="+mn-cs"/>
              </a:rPr>
              <a:t>Eval</a:t>
            </a: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52" name="Oval 51"/>
          <p:cNvSpPr/>
          <p:nvPr/>
        </p:nvSpPr>
        <p:spPr>
          <a:xfrm>
            <a:off x="1612794" y="3789432"/>
            <a:ext cx="1293946" cy="1066483"/>
          </a:xfrm>
          <a:prstGeom prst="ellipse">
            <a:avLst/>
          </a:prstGeom>
          <a:gradFill>
            <a:gsLst>
              <a:gs pos="98000">
                <a:srgbClr val="ED7D31">
                  <a:lumMod val="75000"/>
                </a:srgbClr>
              </a:gs>
              <a:gs pos="64000">
                <a:srgbClr val="ED7D31">
                  <a:lumMod val="75000"/>
                </a:srgbClr>
              </a:gs>
              <a:gs pos="41000">
                <a:srgbClr val="0070C0"/>
              </a:gs>
              <a:gs pos="0">
                <a:srgbClr val="0070C0"/>
              </a:gs>
            </a:gsLst>
            <a:lin ang="3600000" scaled="0"/>
          </a:gra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Sea-ice fore-casts</a:t>
            </a:r>
          </a:p>
        </p:txBody>
      </p:sp>
      <p:sp>
        <p:nvSpPr>
          <p:cNvPr id="53" name="Oval 52"/>
          <p:cNvSpPr/>
          <p:nvPr/>
        </p:nvSpPr>
        <p:spPr>
          <a:xfrm>
            <a:off x="780080" y="2098017"/>
            <a:ext cx="1238668" cy="905271"/>
          </a:xfrm>
          <a:prstGeom prst="ellipse">
            <a:avLst/>
          </a:prstGeom>
          <a:solidFill>
            <a:srgbClr val="0070C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prstClr val="white"/>
                </a:solidFill>
                <a:effectLst/>
                <a:uLnTx/>
                <a:uFillTx/>
                <a:latin typeface="Calibri" panose="020F0502020204030204"/>
                <a:ea typeface="+mn-ea"/>
                <a:cs typeface="+mn-cs"/>
              </a:rPr>
              <a:t>Assim</a:t>
            </a: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 studies</a:t>
            </a:r>
          </a:p>
        </p:txBody>
      </p:sp>
      <p:sp>
        <p:nvSpPr>
          <p:cNvPr id="54" name="Oval 53"/>
          <p:cNvSpPr/>
          <p:nvPr/>
        </p:nvSpPr>
        <p:spPr>
          <a:xfrm>
            <a:off x="274259" y="3491179"/>
            <a:ext cx="1545135" cy="937113"/>
          </a:xfrm>
          <a:prstGeom prst="ellipse">
            <a:avLst/>
          </a:prstGeom>
          <a:gradFill>
            <a:gsLst>
              <a:gs pos="0">
                <a:srgbClr val="0070C0"/>
              </a:gs>
              <a:gs pos="72500">
                <a:srgbClr val="ED7D31">
                  <a:lumMod val="75000"/>
                </a:srgbClr>
              </a:gs>
              <a:gs pos="45000">
                <a:srgbClr val="0070C0"/>
              </a:gs>
              <a:gs pos="100000">
                <a:srgbClr val="ED7D31">
                  <a:lumMod val="75000"/>
                </a:srgbClr>
              </a:gs>
            </a:gsLst>
            <a:lin ang="6000000" scaled="0"/>
          </a:gra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ABL dynamics</a:t>
            </a:r>
          </a:p>
        </p:txBody>
      </p:sp>
      <p:sp>
        <p:nvSpPr>
          <p:cNvPr id="55" name="Oval 54"/>
          <p:cNvSpPr/>
          <p:nvPr/>
        </p:nvSpPr>
        <p:spPr>
          <a:xfrm>
            <a:off x="6038907" y="5350618"/>
            <a:ext cx="1067646" cy="937223"/>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prstClr val="white"/>
                </a:solidFill>
                <a:effectLst/>
                <a:uLnTx/>
                <a:uFillTx/>
                <a:latin typeface="Calibri" panose="020F0502020204030204"/>
                <a:ea typeface="+mn-ea"/>
                <a:cs typeface="+mn-cs"/>
              </a:rPr>
              <a:t>Sfc</a:t>
            </a: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 gas fluxes</a:t>
            </a:r>
          </a:p>
        </p:txBody>
      </p:sp>
      <p:sp>
        <p:nvSpPr>
          <p:cNvPr id="56" name="Oval 55"/>
          <p:cNvSpPr/>
          <p:nvPr/>
        </p:nvSpPr>
        <p:spPr>
          <a:xfrm>
            <a:off x="6378687" y="3216209"/>
            <a:ext cx="1385864" cy="1000134"/>
          </a:xfrm>
          <a:prstGeom prst="ellipse">
            <a:avLst/>
          </a:prstGeom>
          <a:gradFill>
            <a:gsLst>
              <a:gs pos="0">
                <a:srgbClr val="FFC000">
                  <a:lumMod val="75000"/>
                </a:srgbClr>
              </a:gs>
              <a:gs pos="50000">
                <a:srgbClr val="5B9BD5"/>
              </a:gs>
              <a:gs pos="100000">
                <a:srgbClr val="5B9BD5"/>
              </a:gs>
            </a:gsLst>
            <a:lin ang="5400000" scaled="0"/>
          </a:gra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Snow </a:t>
            </a:r>
            <a:r>
              <a:rPr kumimoji="0" lang="en-US" sz="1800" b="0" i="0" u="none" strike="noStrike" kern="0" cap="none" spc="0" normalizeH="0" baseline="0" noProof="0" dirty="0" err="1" smtClean="0">
                <a:ln>
                  <a:noFill/>
                </a:ln>
                <a:solidFill>
                  <a:prstClr val="white"/>
                </a:solidFill>
                <a:effectLst/>
                <a:uLnTx/>
                <a:uFillTx/>
                <a:latin typeface="Calibri" panose="020F0502020204030204"/>
                <a:ea typeface="+mn-ea"/>
                <a:cs typeface="+mn-cs"/>
              </a:rPr>
              <a:t>accum</a:t>
            </a: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 &amp; dist. </a:t>
            </a:r>
          </a:p>
        </p:txBody>
      </p:sp>
      <p:sp>
        <p:nvSpPr>
          <p:cNvPr id="57" name="Oval 56"/>
          <p:cNvSpPr/>
          <p:nvPr/>
        </p:nvSpPr>
        <p:spPr>
          <a:xfrm flipH="1">
            <a:off x="1419623" y="1559130"/>
            <a:ext cx="1358082" cy="799000"/>
          </a:xfrm>
          <a:prstGeom prst="ellipse">
            <a:avLst/>
          </a:prstGeom>
          <a:gradFill>
            <a:gsLst>
              <a:gs pos="66000">
                <a:srgbClr val="0070C0"/>
              </a:gs>
              <a:gs pos="42500">
                <a:srgbClr val="70AD47">
                  <a:lumMod val="75000"/>
                </a:srgbClr>
              </a:gs>
              <a:gs pos="0">
                <a:srgbClr val="70AD47">
                  <a:lumMod val="75000"/>
                </a:srgbClr>
              </a:gs>
              <a:gs pos="100000">
                <a:srgbClr val="0070C0"/>
              </a:gs>
            </a:gsLst>
            <a:lin ang="3000000" scaled="0"/>
          </a:gra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Coupled  model</a:t>
            </a:r>
          </a:p>
        </p:txBody>
      </p:sp>
      <p:sp>
        <p:nvSpPr>
          <p:cNvPr id="58" name="Oval 57"/>
          <p:cNvSpPr/>
          <p:nvPr/>
        </p:nvSpPr>
        <p:spPr>
          <a:xfrm>
            <a:off x="4491606" y="1219267"/>
            <a:ext cx="1216525" cy="990582"/>
          </a:xfrm>
          <a:prstGeom prst="ellipse">
            <a:avLst/>
          </a:prstGeom>
          <a:solidFill>
            <a:srgbClr val="70AD47">
              <a:lumMod val="75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Ice-BGC model</a:t>
            </a:r>
          </a:p>
        </p:txBody>
      </p:sp>
      <p:sp>
        <p:nvSpPr>
          <p:cNvPr id="59" name="Oval 58"/>
          <p:cNvSpPr/>
          <p:nvPr/>
        </p:nvSpPr>
        <p:spPr>
          <a:xfrm>
            <a:off x="6893685" y="5128055"/>
            <a:ext cx="1120686" cy="767980"/>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prstClr val="white"/>
                </a:solidFill>
                <a:effectLst/>
                <a:uLnTx/>
                <a:uFillTx/>
                <a:latin typeface="Calibri" panose="020F0502020204030204"/>
                <a:ea typeface="+mn-ea"/>
                <a:cs typeface="+mn-cs"/>
              </a:rPr>
              <a:t>Atmos</a:t>
            </a: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 </a:t>
            </a:r>
            <a:r>
              <a:rPr kumimoji="0" lang="en-US" sz="1800" b="0" i="0" u="none" strike="noStrike" kern="0" cap="none" spc="0" normalizeH="0" baseline="0" noProof="0" dirty="0" err="1" smtClean="0">
                <a:ln>
                  <a:noFill/>
                </a:ln>
                <a:solidFill>
                  <a:prstClr val="white"/>
                </a:solidFill>
                <a:effectLst/>
                <a:uLnTx/>
                <a:uFillTx/>
                <a:latin typeface="Calibri" panose="020F0502020204030204"/>
                <a:ea typeface="+mn-ea"/>
                <a:cs typeface="+mn-cs"/>
              </a:rPr>
              <a:t>Chem</a:t>
            </a: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60" name="Oval 59"/>
          <p:cNvSpPr/>
          <p:nvPr/>
        </p:nvSpPr>
        <p:spPr>
          <a:xfrm>
            <a:off x="5231324" y="5816450"/>
            <a:ext cx="981870" cy="767980"/>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61" name="Oval 60"/>
          <p:cNvSpPr/>
          <p:nvPr/>
        </p:nvSpPr>
        <p:spPr>
          <a:xfrm>
            <a:off x="7185825" y="3979279"/>
            <a:ext cx="1401019" cy="839846"/>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Regional Model</a:t>
            </a:r>
          </a:p>
        </p:txBody>
      </p:sp>
      <p:sp>
        <p:nvSpPr>
          <p:cNvPr id="62" name="Oval 61"/>
          <p:cNvSpPr/>
          <p:nvPr/>
        </p:nvSpPr>
        <p:spPr>
          <a:xfrm>
            <a:off x="2336211" y="5832567"/>
            <a:ext cx="1022903" cy="767980"/>
          </a:xfrm>
          <a:prstGeom prst="ellipse">
            <a:avLst/>
          </a:prstGeom>
          <a:solidFill>
            <a:srgbClr val="ED7D31">
              <a:lumMod val="75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63" name="Oval 62"/>
          <p:cNvSpPr/>
          <p:nvPr/>
        </p:nvSpPr>
        <p:spPr>
          <a:xfrm>
            <a:off x="2521868" y="1472493"/>
            <a:ext cx="826376" cy="616973"/>
          </a:xfrm>
          <a:prstGeom prst="ellipse">
            <a:avLst/>
          </a:prstGeom>
          <a:solidFill>
            <a:srgbClr val="70AD47">
              <a:lumMod val="75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64" name="Oval 63"/>
          <p:cNvSpPr/>
          <p:nvPr/>
        </p:nvSpPr>
        <p:spPr>
          <a:xfrm>
            <a:off x="3638045" y="866216"/>
            <a:ext cx="1022903" cy="767980"/>
          </a:xfrm>
          <a:prstGeom prst="ellipse">
            <a:avLst/>
          </a:prstGeom>
          <a:solidFill>
            <a:srgbClr val="70AD47">
              <a:lumMod val="75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65" name="Oval 64"/>
          <p:cNvSpPr/>
          <p:nvPr/>
        </p:nvSpPr>
        <p:spPr>
          <a:xfrm>
            <a:off x="4722869" y="2154312"/>
            <a:ext cx="1140896" cy="1022301"/>
          </a:xfrm>
          <a:prstGeom prst="ellipse">
            <a:avLst/>
          </a:prstGeom>
          <a:gradFill>
            <a:gsLst>
              <a:gs pos="50000">
                <a:srgbClr val="588F85"/>
              </a:gs>
              <a:gs pos="0">
                <a:srgbClr val="70AD47">
                  <a:lumMod val="75000"/>
                </a:srgbClr>
              </a:gs>
              <a:gs pos="100000">
                <a:srgbClr val="5B9BD5"/>
              </a:gs>
            </a:gsLst>
            <a:lin ang="5400000" scaled="1"/>
          </a:gra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Ice  model</a:t>
            </a:r>
          </a:p>
        </p:txBody>
      </p:sp>
      <p:sp>
        <p:nvSpPr>
          <p:cNvPr id="66" name="TextBox 65"/>
          <p:cNvSpPr txBox="1"/>
          <p:nvPr/>
        </p:nvSpPr>
        <p:spPr>
          <a:xfrm>
            <a:off x="1375939" y="5918010"/>
            <a:ext cx="865943" cy="83099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ED7D31">
                    <a:lumMod val="75000"/>
                  </a:srgbClr>
                </a:solidFill>
                <a:effectLst/>
                <a:uLnTx/>
                <a:uFillTx/>
              </a:rPr>
              <a:t>ONR</a:t>
            </a:r>
          </a:p>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0" dirty="0" smtClean="0">
                <a:solidFill>
                  <a:srgbClr val="ED7D31">
                    <a:lumMod val="75000"/>
                  </a:srgbClr>
                </a:solidFill>
              </a:rPr>
              <a:t>2-3</a:t>
            </a:r>
            <a:endParaRPr kumimoji="0" lang="en-US" sz="2000" b="1" i="0" u="none" strike="noStrike" kern="0" cap="none" spc="0" normalizeH="0" baseline="0" noProof="0" dirty="0" smtClean="0">
              <a:ln>
                <a:noFill/>
              </a:ln>
              <a:solidFill>
                <a:srgbClr val="ED7D31">
                  <a:lumMod val="75000"/>
                </a:srgbClr>
              </a:solidFill>
              <a:effectLst/>
              <a:uLnTx/>
              <a:uFillTx/>
            </a:endParaRPr>
          </a:p>
        </p:txBody>
      </p:sp>
      <p:sp>
        <p:nvSpPr>
          <p:cNvPr id="67" name="TextBox 66"/>
          <p:cNvSpPr txBox="1"/>
          <p:nvPr/>
        </p:nvSpPr>
        <p:spPr>
          <a:xfrm>
            <a:off x="7973842" y="4779424"/>
            <a:ext cx="756938" cy="83099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5B9BD5"/>
                </a:solidFill>
                <a:effectLst/>
                <a:uLnTx/>
                <a:uFillTx/>
              </a:rPr>
              <a:t>NSF</a:t>
            </a:r>
          </a:p>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0" dirty="0" smtClean="0">
                <a:solidFill>
                  <a:srgbClr val="5B9BD5"/>
                </a:solidFill>
              </a:rPr>
              <a:t>7-10</a:t>
            </a:r>
            <a:endParaRPr kumimoji="0" lang="en-US" sz="2000" b="1" i="0" u="none" strike="noStrike" kern="0" cap="none" spc="0" normalizeH="0" baseline="0" noProof="0" dirty="0" smtClean="0">
              <a:ln>
                <a:noFill/>
              </a:ln>
              <a:solidFill>
                <a:srgbClr val="5B9BD5"/>
              </a:solidFill>
              <a:effectLst/>
              <a:uLnTx/>
              <a:uFillTx/>
            </a:endParaRPr>
          </a:p>
        </p:txBody>
      </p:sp>
      <p:sp>
        <p:nvSpPr>
          <p:cNvPr id="68" name="TextBox 67"/>
          <p:cNvSpPr txBox="1"/>
          <p:nvPr/>
        </p:nvSpPr>
        <p:spPr>
          <a:xfrm>
            <a:off x="6459892" y="854688"/>
            <a:ext cx="1027845" cy="83099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FFC000">
                    <a:lumMod val="75000"/>
                  </a:srgbClr>
                </a:solidFill>
                <a:effectLst/>
                <a:uLnTx/>
                <a:uFillTx/>
              </a:rPr>
              <a:t>NASA</a:t>
            </a:r>
          </a:p>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0" dirty="0" smtClean="0">
                <a:solidFill>
                  <a:srgbClr val="FFC000">
                    <a:lumMod val="75000"/>
                  </a:srgbClr>
                </a:solidFill>
              </a:rPr>
              <a:t>0-1</a:t>
            </a:r>
            <a:endParaRPr kumimoji="0" lang="en-US" sz="2000" b="1" i="0" u="none" strike="noStrike" kern="0" cap="none" spc="0" normalizeH="0" baseline="0" noProof="0" dirty="0" smtClean="0">
              <a:ln>
                <a:noFill/>
              </a:ln>
              <a:solidFill>
                <a:srgbClr val="FFC000">
                  <a:lumMod val="75000"/>
                </a:srgbClr>
              </a:solidFill>
              <a:effectLst/>
              <a:uLnTx/>
              <a:uFillTx/>
            </a:endParaRPr>
          </a:p>
        </p:txBody>
      </p:sp>
      <p:sp>
        <p:nvSpPr>
          <p:cNvPr id="69" name="TextBox 68"/>
          <p:cNvSpPr txBox="1"/>
          <p:nvPr/>
        </p:nvSpPr>
        <p:spPr>
          <a:xfrm>
            <a:off x="335244" y="1423086"/>
            <a:ext cx="1099981" cy="83099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0070C0"/>
                </a:solidFill>
                <a:effectLst/>
                <a:uLnTx/>
                <a:uFillTx/>
              </a:rPr>
              <a:t>NOAA</a:t>
            </a:r>
          </a:p>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0" dirty="0" smtClean="0">
                <a:solidFill>
                  <a:srgbClr val="0070C0"/>
                </a:solidFill>
              </a:rPr>
              <a:t>2-3</a:t>
            </a:r>
            <a:endParaRPr kumimoji="0" lang="en-US" sz="2000" b="1" i="0" u="none" strike="noStrike" kern="0" cap="none" spc="0" normalizeH="0" baseline="0" noProof="0" dirty="0" smtClean="0">
              <a:ln>
                <a:noFill/>
              </a:ln>
              <a:solidFill>
                <a:srgbClr val="0070C0"/>
              </a:solidFill>
              <a:effectLst/>
              <a:uLnTx/>
              <a:uFillTx/>
            </a:endParaRPr>
          </a:p>
        </p:txBody>
      </p:sp>
      <p:sp>
        <p:nvSpPr>
          <p:cNvPr id="70" name="TextBox 69"/>
          <p:cNvSpPr txBox="1"/>
          <p:nvPr/>
        </p:nvSpPr>
        <p:spPr>
          <a:xfrm>
            <a:off x="2790815" y="689268"/>
            <a:ext cx="827471" cy="83099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70AD47">
                    <a:lumMod val="75000"/>
                  </a:srgbClr>
                </a:solidFill>
                <a:effectLst/>
                <a:uLnTx/>
                <a:uFillTx/>
              </a:rPr>
              <a:t>DOE</a:t>
            </a:r>
          </a:p>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0" dirty="0" smtClean="0">
                <a:solidFill>
                  <a:srgbClr val="70AD47">
                    <a:lumMod val="75000"/>
                  </a:srgbClr>
                </a:solidFill>
              </a:rPr>
              <a:t>2-3</a:t>
            </a:r>
            <a:endParaRPr kumimoji="0" lang="en-US" sz="2000" b="1" i="0" u="none" strike="noStrike" kern="0" cap="none" spc="0" normalizeH="0" baseline="0" noProof="0" dirty="0" smtClean="0">
              <a:ln>
                <a:noFill/>
              </a:ln>
              <a:solidFill>
                <a:srgbClr val="70AD47">
                  <a:lumMod val="75000"/>
                </a:srgbClr>
              </a:solidFill>
              <a:effectLst/>
              <a:uLnTx/>
              <a:uFillTx/>
            </a:endParaRPr>
          </a:p>
        </p:txBody>
      </p:sp>
      <p:sp>
        <p:nvSpPr>
          <p:cNvPr id="71" name="Oval 70"/>
          <p:cNvSpPr/>
          <p:nvPr/>
        </p:nvSpPr>
        <p:spPr>
          <a:xfrm>
            <a:off x="4787328" y="3075687"/>
            <a:ext cx="1856561" cy="1537079"/>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Ice morphology and optics</a:t>
            </a:r>
          </a:p>
        </p:txBody>
      </p:sp>
      <p:sp>
        <p:nvSpPr>
          <p:cNvPr id="72" name="Oval 71"/>
          <p:cNvSpPr/>
          <p:nvPr/>
        </p:nvSpPr>
        <p:spPr>
          <a:xfrm>
            <a:off x="2710530" y="3668573"/>
            <a:ext cx="2361671" cy="1527165"/>
          </a:xfrm>
          <a:prstGeom prst="ellipse">
            <a:avLst/>
          </a:prstGeom>
          <a:gradFill>
            <a:gsLst>
              <a:gs pos="58000">
                <a:srgbClr val="5B9BD5"/>
              </a:gs>
              <a:gs pos="42000">
                <a:srgbClr val="ED7D31">
                  <a:lumMod val="75000"/>
                </a:srgbClr>
              </a:gs>
              <a:gs pos="0">
                <a:srgbClr val="ED7D31">
                  <a:lumMod val="75000"/>
                </a:srgbClr>
              </a:gs>
              <a:gs pos="100000">
                <a:srgbClr val="5B9BD5"/>
              </a:gs>
            </a:gsLst>
            <a:lin ang="19800000" scaled="0"/>
          </a:gra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Ice dynamic-thermodynamic interactions</a:t>
            </a:r>
          </a:p>
        </p:txBody>
      </p:sp>
      <p:sp>
        <p:nvSpPr>
          <p:cNvPr id="73" name="Oval 72"/>
          <p:cNvSpPr/>
          <p:nvPr/>
        </p:nvSpPr>
        <p:spPr>
          <a:xfrm>
            <a:off x="1757936" y="2161905"/>
            <a:ext cx="1960609" cy="1760429"/>
          </a:xfrm>
          <a:prstGeom prst="ellipse">
            <a:avLst/>
          </a:prstGeom>
          <a:gradFill flip="none" rotWithShape="1">
            <a:gsLst>
              <a:gs pos="31000">
                <a:srgbClr val="0070C0"/>
              </a:gs>
              <a:gs pos="75500">
                <a:srgbClr val="5B9BD5"/>
              </a:gs>
              <a:gs pos="51000">
                <a:srgbClr val="70AD47">
                  <a:lumMod val="75000"/>
                </a:srgbClr>
              </a:gs>
              <a:gs pos="0">
                <a:srgbClr val="0070C0"/>
              </a:gs>
              <a:gs pos="100000">
                <a:srgbClr val="5B9BD5"/>
              </a:gs>
            </a:gsLst>
            <a:lin ang="900000" scaled="0"/>
            <a:tileRect/>
          </a:gra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Ice Energy Budgets</a:t>
            </a:r>
          </a:p>
        </p:txBody>
      </p:sp>
      <p:sp>
        <p:nvSpPr>
          <p:cNvPr id="74" name="Oval 73"/>
          <p:cNvSpPr/>
          <p:nvPr/>
        </p:nvSpPr>
        <p:spPr>
          <a:xfrm>
            <a:off x="7476461" y="3009966"/>
            <a:ext cx="1264299" cy="100013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rPr>
              <a:t>Large-scale model </a:t>
            </a:r>
          </a:p>
        </p:txBody>
      </p:sp>
      <p:sp>
        <p:nvSpPr>
          <p:cNvPr id="75" name="Oval 74"/>
          <p:cNvSpPr/>
          <p:nvPr/>
        </p:nvSpPr>
        <p:spPr>
          <a:xfrm>
            <a:off x="4289217" y="5921923"/>
            <a:ext cx="1015781" cy="767980"/>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76" name="TextBox 75"/>
          <p:cNvSpPr txBox="1"/>
          <p:nvPr/>
        </p:nvSpPr>
        <p:spPr>
          <a:xfrm>
            <a:off x="685800" y="76200"/>
            <a:ext cx="7850263" cy="769441"/>
          </a:xfrm>
          <a:prstGeom prst="rect">
            <a:avLst/>
          </a:prstGeom>
          <a:noFill/>
          <a:effectLst>
            <a:softEdge rad="127000"/>
          </a:effectLst>
        </p:spPr>
        <p:txBody>
          <a:bodyPr wrap="square">
            <a:spAutoFit/>
          </a:bodyPr>
          <a:lstStyle/>
          <a:p>
            <a:pPr algn="ctr">
              <a:defRPr/>
            </a:pPr>
            <a:r>
              <a:rPr lang="en-US" sz="4400" b="1" dirty="0" smtClean="0">
                <a:solidFill>
                  <a:srgbClr val="C0504D">
                    <a:lumMod val="50000"/>
                  </a:srgbClr>
                </a:solidFill>
                <a:latin typeface="Georgia" pitchFamily="18" charset="0"/>
              </a:rPr>
              <a:t>US Interagency Concept</a:t>
            </a:r>
            <a:endParaRPr lang="en-US" sz="1050" b="1" i="1" dirty="0" smtClean="0">
              <a:solidFill>
                <a:srgbClr val="C0504D">
                  <a:lumMod val="50000"/>
                </a:srgbClr>
              </a:solidFill>
              <a:latin typeface="Georgia" pitchFamily="18" charset="0"/>
            </a:endParaRPr>
          </a:p>
        </p:txBody>
      </p:sp>
      <p:sp>
        <p:nvSpPr>
          <p:cNvPr id="2" name="TextBox 1"/>
          <p:cNvSpPr txBox="1"/>
          <p:nvPr/>
        </p:nvSpPr>
        <p:spPr>
          <a:xfrm>
            <a:off x="6951751" y="6449221"/>
            <a:ext cx="2057743" cy="400110"/>
          </a:xfrm>
          <a:prstGeom prst="rect">
            <a:avLst/>
          </a:prstGeom>
          <a:noFill/>
        </p:spPr>
        <p:txBody>
          <a:bodyPr wrap="none" rtlCol="0">
            <a:spAutoFit/>
          </a:bodyPr>
          <a:lstStyle/>
          <a:p>
            <a:r>
              <a:rPr lang="en-US" sz="2000" dirty="0" smtClean="0">
                <a:solidFill>
                  <a:schemeClr val="bg1"/>
                </a:solidFill>
              </a:rPr>
              <a:t>12-15 berths total</a:t>
            </a:r>
            <a:endParaRPr lang="en-US" sz="2000" dirty="0">
              <a:solidFill>
                <a:schemeClr val="bg1"/>
              </a:solidFill>
            </a:endParaRPr>
          </a:p>
        </p:txBody>
      </p:sp>
    </p:spTree>
    <p:extLst>
      <p:ext uri="{BB962C8B-B14F-4D97-AF65-F5344CB8AC3E}">
        <p14:creationId xmlns:p14="http://schemas.microsoft.com/office/powerpoint/2010/main" val="25223514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Data\Experiments\ascos\ASCOS_2008\IMG_152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74968" cy="688144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04800" y="1531441"/>
            <a:ext cx="8534400" cy="4945559"/>
          </a:xfrm>
          <a:solidFill>
            <a:schemeClr val="accent1">
              <a:lumMod val="75000"/>
              <a:alpha val="81000"/>
            </a:schemeClr>
          </a:solidFill>
          <a:effectLst>
            <a:softEdge rad="63500"/>
          </a:effectLst>
        </p:spPr>
        <p:txBody>
          <a:bodyPr>
            <a:normAutofit fontScale="92500" lnSpcReduction="20000"/>
          </a:bodyPr>
          <a:lstStyle/>
          <a:p>
            <a:pPr>
              <a:buFont typeface="Wingdings" panose="05000000000000000000" pitchFamily="2" charset="2"/>
              <a:buChar char="Ø"/>
            </a:pPr>
            <a:r>
              <a:rPr lang="en-US" dirty="0" smtClean="0">
                <a:solidFill>
                  <a:schemeClr val="bg1"/>
                </a:solidFill>
              </a:rPr>
              <a:t>Observations:  Surface energy fluxes (tower, autonomous stations), </a:t>
            </a:r>
            <a:r>
              <a:rPr lang="en-US" dirty="0" smtClean="0">
                <a:solidFill>
                  <a:schemeClr val="bg1"/>
                </a:solidFill>
              </a:rPr>
              <a:t>surface gas exchange, aerosols, UAS, </a:t>
            </a:r>
            <a:endParaRPr lang="en-US" dirty="0" smtClean="0">
              <a:solidFill>
                <a:schemeClr val="bg1"/>
              </a:solidFill>
            </a:endParaRPr>
          </a:p>
          <a:p>
            <a:pPr>
              <a:buFont typeface="Wingdings" panose="05000000000000000000" pitchFamily="2" charset="2"/>
              <a:buChar char="Ø"/>
            </a:pPr>
            <a:r>
              <a:rPr lang="en-US" dirty="0" smtClean="0">
                <a:solidFill>
                  <a:schemeClr val="bg1"/>
                </a:solidFill>
              </a:rPr>
              <a:t>Operational satellite product evaluation and technique </a:t>
            </a:r>
            <a:r>
              <a:rPr lang="en-US" dirty="0" smtClean="0">
                <a:solidFill>
                  <a:schemeClr val="bg1"/>
                </a:solidFill>
              </a:rPr>
              <a:t>development</a:t>
            </a:r>
          </a:p>
          <a:p>
            <a:pPr>
              <a:buFont typeface="Wingdings" panose="05000000000000000000" pitchFamily="2" charset="2"/>
              <a:buChar char="Ø"/>
            </a:pPr>
            <a:r>
              <a:rPr lang="en-US" dirty="0" smtClean="0">
                <a:solidFill>
                  <a:schemeClr val="bg1"/>
                </a:solidFill>
              </a:rPr>
              <a:t>Coupled </a:t>
            </a:r>
            <a:r>
              <a:rPr lang="en-US" smtClean="0">
                <a:solidFill>
                  <a:schemeClr val="bg1"/>
                </a:solidFill>
              </a:rPr>
              <a:t>system observation/model </a:t>
            </a:r>
            <a:r>
              <a:rPr lang="en-US" dirty="0" smtClean="0">
                <a:solidFill>
                  <a:schemeClr val="bg1"/>
                </a:solidFill>
              </a:rPr>
              <a:t>studies</a:t>
            </a:r>
            <a:endParaRPr lang="en-US" dirty="0" smtClean="0">
              <a:solidFill>
                <a:schemeClr val="bg1"/>
              </a:solidFill>
            </a:endParaRPr>
          </a:p>
          <a:p>
            <a:pPr>
              <a:buFont typeface="Wingdings" panose="05000000000000000000" pitchFamily="2" charset="2"/>
              <a:buChar char="Ø"/>
            </a:pPr>
            <a:r>
              <a:rPr lang="en-US" dirty="0" smtClean="0">
                <a:solidFill>
                  <a:schemeClr val="bg1"/>
                </a:solidFill>
              </a:rPr>
              <a:t>Experimental sea-ice and surface flux forecasting and </a:t>
            </a:r>
            <a:r>
              <a:rPr lang="en-US" dirty="0" smtClean="0">
                <a:solidFill>
                  <a:schemeClr val="bg1"/>
                </a:solidFill>
              </a:rPr>
              <a:t>assessment</a:t>
            </a:r>
            <a:endParaRPr lang="en-US" dirty="0" smtClean="0">
              <a:solidFill>
                <a:schemeClr val="bg1"/>
              </a:solidFill>
            </a:endParaRPr>
          </a:p>
          <a:p>
            <a:pPr>
              <a:buFont typeface="Wingdings" panose="05000000000000000000" pitchFamily="2" charset="2"/>
              <a:buChar char="Ø"/>
            </a:pPr>
            <a:r>
              <a:rPr lang="en-US" dirty="0" smtClean="0">
                <a:solidFill>
                  <a:schemeClr val="bg1"/>
                </a:solidFill>
              </a:rPr>
              <a:t>Coupled </a:t>
            </a:r>
            <a:r>
              <a:rPr lang="en-US" dirty="0" smtClean="0">
                <a:solidFill>
                  <a:schemeClr val="bg1"/>
                </a:solidFill>
              </a:rPr>
              <a:t>system </a:t>
            </a:r>
            <a:r>
              <a:rPr lang="en-US" dirty="0" smtClean="0">
                <a:solidFill>
                  <a:schemeClr val="bg1"/>
                </a:solidFill>
              </a:rPr>
              <a:t>model evaluation and assimilation studies</a:t>
            </a:r>
          </a:p>
          <a:p>
            <a:pPr>
              <a:buFont typeface="Wingdings" panose="05000000000000000000" pitchFamily="2" charset="2"/>
              <a:buChar char="Ø"/>
            </a:pPr>
            <a:r>
              <a:rPr lang="en-US" dirty="0" smtClean="0">
                <a:solidFill>
                  <a:schemeClr val="bg1"/>
                </a:solidFill>
              </a:rPr>
              <a:t>Engage</a:t>
            </a:r>
            <a:r>
              <a:rPr lang="en-US" dirty="0" smtClean="0">
                <a:solidFill>
                  <a:schemeClr val="bg1"/>
                </a:solidFill>
              </a:rPr>
              <a:t> with YOPP</a:t>
            </a:r>
            <a:endParaRPr lang="en-US" dirty="0" smtClean="0"/>
          </a:p>
          <a:p>
            <a:endParaRPr lang="en-US" dirty="0"/>
          </a:p>
        </p:txBody>
      </p:sp>
      <p:sp>
        <p:nvSpPr>
          <p:cNvPr id="4" name="TextBox 3"/>
          <p:cNvSpPr txBox="1"/>
          <p:nvPr/>
        </p:nvSpPr>
        <p:spPr>
          <a:xfrm>
            <a:off x="685800" y="381000"/>
            <a:ext cx="7850263" cy="769441"/>
          </a:xfrm>
          <a:prstGeom prst="rect">
            <a:avLst/>
          </a:prstGeom>
          <a:noFill/>
          <a:effectLst>
            <a:softEdge rad="127000"/>
          </a:effectLst>
        </p:spPr>
        <p:txBody>
          <a:bodyPr wrap="square">
            <a:spAutoFit/>
          </a:bodyPr>
          <a:lstStyle/>
          <a:p>
            <a:pPr algn="ctr">
              <a:defRPr/>
            </a:pPr>
            <a:r>
              <a:rPr lang="en-US" sz="4400" b="1" dirty="0" smtClean="0">
                <a:solidFill>
                  <a:srgbClr val="C0504D">
                    <a:lumMod val="50000"/>
                  </a:srgbClr>
                </a:solidFill>
                <a:latin typeface="Georgia" pitchFamily="18" charset="0"/>
              </a:rPr>
              <a:t>Vision for NOAA Role</a:t>
            </a:r>
            <a:endParaRPr lang="en-US" sz="1050" b="1" i="1" dirty="0" smtClean="0">
              <a:solidFill>
                <a:srgbClr val="C0504D">
                  <a:lumMod val="50000"/>
                </a:srgbClr>
              </a:solidFill>
              <a:latin typeface="Georgia"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374725"/>
            <a:ext cx="644903" cy="64490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407966"/>
            <a:ext cx="644903" cy="644903"/>
          </a:xfrm>
          <a:prstGeom prst="rect">
            <a:avLst/>
          </a:prstGeom>
        </p:spPr>
      </p:pic>
    </p:spTree>
    <p:extLst>
      <p:ext uri="{BB962C8B-B14F-4D97-AF65-F5344CB8AC3E}">
        <p14:creationId xmlns:p14="http://schemas.microsoft.com/office/powerpoint/2010/main" val="32648978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ata\Experiments\ascos\ASCOS_2008\IMG_152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74968" cy="688144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85800" y="381000"/>
            <a:ext cx="7850263" cy="769441"/>
          </a:xfrm>
          <a:prstGeom prst="rect">
            <a:avLst/>
          </a:prstGeom>
          <a:noFill/>
          <a:effectLst>
            <a:softEdge rad="127000"/>
          </a:effectLst>
        </p:spPr>
        <p:txBody>
          <a:bodyPr wrap="square">
            <a:spAutoFit/>
          </a:bodyPr>
          <a:lstStyle/>
          <a:p>
            <a:pPr algn="ctr">
              <a:defRPr/>
            </a:pPr>
            <a:r>
              <a:rPr lang="en-US" sz="4400" b="1" dirty="0" smtClean="0">
                <a:solidFill>
                  <a:srgbClr val="C0504D">
                    <a:lumMod val="50000"/>
                  </a:srgbClr>
                </a:solidFill>
                <a:latin typeface="Georgia" pitchFamily="18" charset="0"/>
              </a:rPr>
              <a:t>Thanks!</a:t>
            </a:r>
            <a:endParaRPr lang="en-US" sz="1050" b="1" i="1" dirty="0" smtClean="0">
              <a:solidFill>
                <a:srgbClr val="C0504D">
                  <a:lumMod val="50000"/>
                </a:srgbClr>
              </a:solidFill>
              <a:latin typeface="Georgia" pitchFamily="18" charset="0"/>
            </a:endParaRPr>
          </a:p>
        </p:txBody>
      </p:sp>
      <p:sp>
        <p:nvSpPr>
          <p:cNvPr id="5" name="TextBox 4"/>
          <p:cNvSpPr txBox="1"/>
          <p:nvPr/>
        </p:nvSpPr>
        <p:spPr>
          <a:xfrm>
            <a:off x="1752600" y="6096000"/>
            <a:ext cx="5943600" cy="646331"/>
          </a:xfrm>
          <a:prstGeom prst="rect">
            <a:avLst/>
          </a:prstGeom>
          <a:noFill/>
        </p:spPr>
        <p:txBody>
          <a:bodyPr wrap="square" rtlCol="0">
            <a:spAutoFit/>
          </a:bodyPr>
          <a:lstStyle/>
          <a:p>
            <a:r>
              <a:rPr lang="en-US" sz="3600" b="1" dirty="0" smtClean="0">
                <a:solidFill>
                  <a:schemeClr val="bg1"/>
                </a:solidFill>
              </a:rPr>
              <a:t>www.mosaicobservatory.org</a:t>
            </a:r>
          </a:p>
        </p:txBody>
      </p:sp>
    </p:spTree>
    <p:extLst>
      <p:ext uri="{BB962C8B-B14F-4D97-AF65-F5344CB8AC3E}">
        <p14:creationId xmlns:p14="http://schemas.microsoft.com/office/powerpoint/2010/main" val="34538953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258431"/>
            <a:ext cx="7926463" cy="2246769"/>
          </a:xfrm>
          <a:prstGeom prst="rect">
            <a:avLst/>
          </a:prstGeom>
          <a:solidFill>
            <a:schemeClr val="bg2">
              <a:lumMod val="10000"/>
              <a:alpha val="75000"/>
            </a:schemeClr>
          </a:solidFill>
          <a:effectLst>
            <a:softEdge rad="31750"/>
          </a:effectLst>
        </p:spPr>
        <p:txBody>
          <a:bodyPr wrap="square" rtlCol="0">
            <a:spAutoFit/>
          </a:bodyPr>
          <a:lstStyle/>
          <a:p>
            <a:pPr marL="285750" indent="-285750">
              <a:buFont typeface="Arial" charset="0"/>
              <a:buChar char="•"/>
            </a:pPr>
            <a:r>
              <a:rPr lang="en-US" sz="2000" b="1" dirty="0" smtClean="0">
                <a:solidFill>
                  <a:schemeClr val="bg1"/>
                </a:solidFill>
              </a:rPr>
              <a:t>We </a:t>
            </a:r>
            <a:r>
              <a:rPr lang="en-US" sz="2000" b="1" dirty="0">
                <a:solidFill>
                  <a:schemeClr val="bg1"/>
                </a:solidFill>
              </a:rPr>
              <a:t>l</a:t>
            </a:r>
            <a:r>
              <a:rPr lang="en-US" sz="2000" b="1" dirty="0" smtClean="0">
                <a:solidFill>
                  <a:schemeClr val="bg1"/>
                </a:solidFill>
              </a:rPr>
              <a:t>ack a system- and process-level understanding of change</a:t>
            </a:r>
          </a:p>
          <a:p>
            <a:pPr marL="285750" indent="-285750">
              <a:buFont typeface="Arial" charset="0"/>
              <a:buChar char="•"/>
            </a:pPr>
            <a:r>
              <a:rPr lang="en-US" sz="2000" b="1" dirty="0" smtClean="0">
                <a:solidFill>
                  <a:schemeClr val="bg1"/>
                </a:solidFill>
              </a:rPr>
              <a:t>Poor model representation of coupled system, and change</a:t>
            </a:r>
          </a:p>
          <a:p>
            <a:pPr marL="285750" indent="-285750">
              <a:buFont typeface="Arial" charset="0"/>
              <a:buChar char="•"/>
            </a:pPr>
            <a:r>
              <a:rPr lang="en-US" sz="2000" b="1" dirty="0" smtClean="0">
                <a:solidFill>
                  <a:schemeClr val="bg1"/>
                </a:solidFill>
              </a:rPr>
              <a:t>Potential emergence of new processes, tipping points</a:t>
            </a:r>
          </a:p>
          <a:p>
            <a:pPr marL="285750" indent="-285750">
              <a:buFont typeface="Arial" charset="0"/>
              <a:buChar char="•"/>
            </a:pPr>
            <a:r>
              <a:rPr lang="en-US" sz="2000" b="1" dirty="0" smtClean="0">
                <a:solidFill>
                  <a:schemeClr val="bg1"/>
                </a:solidFill>
              </a:rPr>
              <a:t>Feedbacks with “globally significant consequences” (IPCC)</a:t>
            </a:r>
            <a:endParaRPr lang="en-US" sz="2000" b="1" dirty="0">
              <a:solidFill>
                <a:schemeClr val="bg1"/>
              </a:solidFill>
            </a:endParaRPr>
          </a:p>
          <a:p>
            <a:pPr marL="285750" indent="-285750">
              <a:buFont typeface="Arial" charset="0"/>
              <a:buChar char="•"/>
            </a:pPr>
            <a:r>
              <a:rPr lang="en-US" sz="2000" b="1" dirty="0">
                <a:solidFill>
                  <a:schemeClr val="bg1"/>
                </a:solidFill>
              </a:rPr>
              <a:t>I</a:t>
            </a:r>
            <a:r>
              <a:rPr lang="en-US" sz="2000" b="1" dirty="0" smtClean="0">
                <a:solidFill>
                  <a:schemeClr val="bg1"/>
                </a:solidFill>
              </a:rPr>
              <a:t>mplications for regional and lower-latitude weather</a:t>
            </a:r>
          </a:p>
          <a:p>
            <a:pPr marL="285750" indent="-285750">
              <a:buFont typeface="Arial" charset="0"/>
              <a:buChar char="•"/>
            </a:pPr>
            <a:r>
              <a:rPr lang="en-US" sz="2000" b="1" dirty="0" smtClean="0">
                <a:solidFill>
                  <a:schemeClr val="bg1"/>
                </a:solidFill>
              </a:rPr>
              <a:t>Implications for resource development, commerce, ecosystems, productivity, communities</a:t>
            </a:r>
          </a:p>
        </p:txBody>
      </p:sp>
      <p:sp>
        <p:nvSpPr>
          <p:cNvPr id="8" name="TextBox 7"/>
          <p:cNvSpPr txBox="1"/>
          <p:nvPr/>
        </p:nvSpPr>
        <p:spPr>
          <a:xfrm>
            <a:off x="685800" y="381000"/>
            <a:ext cx="7850263" cy="769441"/>
          </a:xfrm>
          <a:prstGeom prst="rect">
            <a:avLst/>
          </a:prstGeom>
          <a:noFill/>
          <a:effectLst>
            <a:softEdge rad="127000"/>
          </a:effectLst>
        </p:spPr>
        <p:txBody>
          <a:bodyPr wrap="square">
            <a:spAutoFit/>
          </a:bodyPr>
          <a:lstStyle/>
          <a:p>
            <a:pPr algn="ctr">
              <a:defRPr/>
            </a:pPr>
            <a:r>
              <a:rPr lang="en-US" sz="4400" b="1" dirty="0" smtClean="0">
                <a:solidFill>
                  <a:srgbClr val="C0504D">
                    <a:lumMod val="50000"/>
                  </a:srgbClr>
                </a:solidFill>
                <a:latin typeface="Georgia" pitchFamily="18" charset="0"/>
              </a:rPr>
              <a:t>Implications of Change</a:t>
            </a:r>
            <a:endParaRPr lang="en-US" sz="1050" b="1" i="1" dirty="0" smtClean="0">
              <a:solidFill>
                <a:srgbClr val="C0504D">
                  <a:lumMod val="50000"/>
                </a:srgbClr>
              </a:solidFill>
              <a:latin typeface="Georgia"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0543" y="3733800"/>
            <a:ext cx="3665520"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10908" b="51276"/>
          <a:stretch/>
        </p:blipFill>
        <p:spPr bwMode="auto">
          <a:xfrm>
            <a:off x="450029" y="3924300"/>
            <a:ext cx="4876513"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09800" y="6096000"/>
            <a:ext cx="1930785" cy="369332"/>
          </a:xfrm>
          <a:prstGeom prst="rect">
            <a:avLst/>
          </a:prstGeom>
          <a:noFill/>
        </p:spPr>
        <p:txBody>
          <a:bodyPr wrap="none" rtlCol="0">
            <a:spAutoFit/>
          </a:bodyPr>
          <a:lstStyle/>
          <a:p>
            <a:r>
              <a:rPr lang="en-US" dirty="0" smtClean="0">
                <a:solidFill>
                  <a:schemeClr val="bg1"/>
                </a:solidFill>
              </a:rPr>
              <a:t>Francis et al.  2009</a:t>
            </a:r>
            <a:endParaRPr lang="en-US" dirty="0">
              <a:solidFill>
                <a:schemeClr val="bg1"/>
              </a:solidFill>
            </a:endParaRPr>
          </a:p>
        </p:txBody>
      </p:sp>
      <p:sp>
        <p:nvSpPr>
          <p:cNvPr id="7" name="TextBox 6"/>
          <p:cNvSpPr txBox="1"/>
          <p:nvPr/>
        </p:nvSpPr>
        <p:spPr>
          <a:xfrm>
            <a:off x="7492255" y="5962650"/>
            <a:ext cx="1042145" cy="369332"/>
          </a:xfrm>
          <a:prstGeom prst="rect">
            <a:avLst/>
          </a:prstGeom>
          <a:noFill/>
        </p:spPr>
        <p:txBody>
          <a:bodyPr wrap="none" rtlCol="0">
            <a:spAutoFit/>
          </a:bodyPr>
          <a:lstStyle/>
          <a:p>
            <a:r>
              <a:rPr lang="en-US" dirty="0">
                <a:solidFill>
                  <a:schemeClr val="bg1"/>
                </a:solidFill>
              </a:rPr>
              <a:t>n</a:t>
            </a:r>
            <a:r>
              <a:rPr lang="en-US" dirty="0" smtClean="0">
                <a:solidFill>
                  <a:schemeClr val="bg1"/>
                </a:solidFill>
              </a:rPr>
              <a:t>oaa.gov</a:t>
            </a:r>
            <a:endParaRPr lang="en-US" dirty="0">
              <a:solidFill>
                <a:schemeClr val="bg1"/>
              </a:solidFill>
            </a:endParaRPr>
          </a:p>
        </p:txBody>
      </p:sp>
    </p:spTree>
    <p:extLst>
      <p:ext uri="{BB962C8B-B14F-4D97-AF65-F5344CB8AC3E}">
        <p14:creationId xmlns:p14="http://schemas.microsoft.com/office/powerpoint/2010/main" val="34822144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p:cNvSpPr/>
          <p:nvPr/>
        </p:nvSpPr>
        <p:spPr>
          <a:xfrm>
            <a:off x="1066800" y="1219200"/>
            <a:ext cx="7696200" cy="5257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66"/>
          <p:cNvSpPr>
            <a:spLocks noChangeArrowheads="1"/>
          </p:cNvSpPr>
          <p:nvPr/>
        </p:nvSpPr>
        <p:spPr bwMode="auto">
          <a:xfrm>
            <a:off x="1490663" y="5251450"/>
            <a:ext cx="6451600" cy="641350"/>
          </a:xfrm>
          <a:prstGeom prst="rect">
            <a:avLst/>
          </a:prstGeom>
          <a:solidFill>
            <a:srgbClr val="3366FF"/>
          </a:solidFill>
          <a:ln w="9525">
            <a:solidFill>
              <a:srgbClr val="33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nvGrpSpPr>
          <p:cNvPr id="5" name="Group 267"/>
          <p:cNvGrpSpPr>
            <a:grpSpLocks/>
          </p:cNvGrpSpPr>
          <p:nvPr/>
        </p:nvGrpSpPr>
        <p:grpSpPr bwMode="auto">
          <a:xfrm>
            <a:off x="1489075" y="5238750"/>
            <a:ext cx="6454775" cy="204788"/>
            <a:chOff x="318" y="3523"/>
            <a:chExt cx="5083" cy="186"/>
          </a:xfrm>
        </p:grpSpPr>
        <p:sp>
          <p:nvSpPr>
            <p:cNvPr id="6" name="Rectangle 7"/>
            <p:cNvSpPr>
              <a:spLocks noChangeArrowheads="1"/>
            </p:cNvSpPr>
            <p:nvPr/>
          </p:nvSpPr>
          <p:spPr bwMode="auto">
            <a:xfrm>
              <a:off x="318" y="3528"/>
              <a:ext cx="2235" cy="181"/>
            </a:xfrm>
            <a:prstGeom prst="rect">
              <a:avLst/>
            </a:prstGeom>
            <a:solidFill>
              <a:srgbClr val="CCFFFF"/>
            </a:solidFill>
            <a:ln w="12700">
              <a:solidFill>
                <a:srgbClr val="CCFFFF"/>
              </a:solidFill>
              <a:miter lim="800000"/>
              <a:headEnd/>
              <a:tailEnd/>
            </a:ln>
          </p:spPr>
          <p:txBody>
            <a:bodyPr wrap="none" lIns="91427" tIns="45713" rIns="91427" bIns="45713" anchor="ctr"/>
            <a:lstStyle/>
            <a:p>
              <a:endParaRPr lang="de-DE" sz="3600" b="1">
                <a:solidFill>
                  <a:schemeClr val="bg1"/>
                </a:solidFill>
              </a:endParaRPr>
            </a:p>
          </p:txBody>
        </p:sp>
        <p:sp>
          <p:nvSpPr>
            <p:cNvPr id="7" name="Rectangle 7"/>
            <p:cNvSpPr>
              <a:spLocks noChangeArrowheads="1"/>
            </p:cNvSpPr>
            <p:nvPr/>
          </p:nvSpPr>
          <p:spPr bwMode="auto">
            <a:xfrm>
              <a:off x="3166" y="3528"/>
              <a:ext cx="2235" cy="181"/>
            </a:xfrm>
            <a:prstGeom prst="rect">
              <a:avLst/>
            </a:prstGeom>
            <a:solidFill>
              <a:srgbClr val="CCFFFF"/>
            </a:solidFill>
            <a:ln w="12700">
              <a:solidFill>
                <a:srgbClr val="CCFFFF"/>
              </a:solidFill>
              <a:miter lim="800000"/>
              <a:headEnd/>
              <a:tailEnd/>
            </a:ln>
          </p:spPr>
          <p:txBody>
            <a:bodyPr wrap="none" lIns="91427" tIns="45713" rIns="91427" bIns="45713" anchor="ctr"/>
            <a:lstStyle/>
            <a:p>
              <a:endParaRPr lang="de-DE" sz="3600" b="1">
                <a:solidFill>
                  <a:schemeClr val="bg1"/>
                </a:solidFill>
              </a:endParaRPr>
            </a:p>
          </p:txBody>
        </p:sp>
        <p:sp>
          <p:nvSpPr>
            <p:cNvPr id="8" name="Rectangle 270"/>
            <p:cNvSpPr>
              <a:spLocks noChangeArrowheads="1"/>
            </p:cNvSpPr>
            <p:nvPr/>
          </p:nvSpPr>
          <p:spPr bwMode="auto">
            <a:xfrm>
              <a:off x="321" y="3523"/>
              <a:ext cx="1955" cy="56"/>
            </a:xfrm>
            <a:prstGeom prst="rect">
              <a:avLst/>
            </a:prstGeom>
            <a:solidFill>
              <a:schemeClr val="bg1"/>
            </a:solidFill>
            <a:ln w="9525">
              <a:solidFill>
                <a:srgbClr val="CC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9" name="Rectangle 271"/>
            <p:cNvSpPr>
              <a:spLocks noChangeArrowheads="1"/>
            </p:cNvSpPr>
            <p:nvPr/>
          </p:nvSpPr>
          <p:spPr bwMode="auto">
            <a:xfrm>
              <a:off x="3442" y="3523"/>
              <a:ext cx="1955" cy="56"/>
            </a:xfrm>
            <a:prstGeom prst="rect">
              <a:avLst/>
            </a:prstGeom>
            <a:solidFill>
              <a:schemeClr val="bg1"/>
            </a:solidFill>
            <a:ln w="9525">
              <a:solidFill>
                <a:srgbClr val="CC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pSp>
      <p:sp>
        <p:nvSpPr>
          <p:cNvPr id="10" name="Rectangle 5"/>
          <p:cNvSpPr>
            <a:spLocks noChangeArrowheads="1"/>
          </p:cNvSpPr>
          <p:nvPr/>
        </p:nvSpPr>
        <p:spPr bwMode="auto">
          <a:xfrm>
            <a:off x="1495425" y="2940050"/>
            <a:ext cx="6450013" cy="2305050"/>
          </a:xfrm>
          <a:prstGeom prst="rect">
            <a:avLst/>
          </a:prstGeom>
          <a:gradFill rotWithShape="1">
            <a:gsLst>
              <a:gs pos="0">
                <a:srgbClr val="A9EEFF">
                  <a:alpha val="0"/>
                </a:srgbClr>
              </a:gs>
              <a:gs pos="100000">
                <a:srgbClr val="00CCFF">
                  <a:alpha val="60001"/>
                </a:srgbClr>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1427" tIns="45713" rIns="91427" bIns="45713" anchor="ctr"/>
          <a:lstStyle/>
          <a:p>
            <a:endParaRPr lang="de-DE" sz="3600" b="1">
              <a:solidFill>
                <a:schemeClr val="bg1"/>
              </a:solidFill>
            </a:endParaRPr>
          </a:p>
        </p:txBody>
      </p:sp>
      <p:sp>
        <p:nvSpPr>
          <p:cNvPr id="11" name="Rectangle 6"/>
          <p:cNvSpPr>
            <a:spLocks noChangeArrowheads="1"/>
          </p:cNvSpPr>
          <p:nvPr/>
        </p:nvSpPr>
        <p:spPr bwMode="auto">
          <a:xfrm>
            <a:off x="1438275" y="1889125"/>
            <a:ext cx="6565900" cy="40068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27" tIns="45713" rIns="91427" bIns="45713" anchor="ctr"/>
          <a:lstStyle/>
          <a:p>
            <a:endParaRPr lang="de-DE" sz="3600" b="1">
              <a:solidFill>
                <a:schemeClr val="bg1"/>
              </a:solidFill>
            </a:endParaRPr>
          </a:p>
        </p:txBody>
      </p:sp>
      <p:sp>
        <p:nvSpPr>
          <p:cNvPr id="12" name="Freeform 8"/>
          <p:cNvSpPr>
            <a:spLocks/>
          </p:cNvSpPr>
          <p:nvPr/>
        </p:nvSpPr>
        <p:spPr bwMode="auto">
          <a:xfrm>
            <a:off x="1490663" y="3590925"/>
            <a:ext cx="2341562" cy="454025"/>
          </a:xfrm>
          <a:custGeom>
            <a:avLst/>
            <a:gdLst>
              <a:gd name="T0" fmla="*/ 2147483647 w 938"/>
              <a:gd name="T1" fmla="*/ 2147483647 h 503"/>
              <a:gd name="T2" fmla="*/ 2147483647 w 938"/>
              <a:gd name="T3" fmla="*/ 2147483647 h 503"/>
              <a:gd name="T4" fmla="*/ 2147483647 w 938"/>
              <a:gd name="T5" fmla="*/ 2147483647 h 503"/>
              <a:gd name="T6" fmla="*/ 2147483647 w 938"/>
              <a:gd name="T7" fmla="*/ 2147483647 h 503"/>
              <a:gd name="T8" fmla="*/ 2147483647 w 938"/>
              <a:gd name="T9" fmla="*/ 2147483647 h 503"/>
              <a:gd name="T10" fmla="*/ 2147483647 w 938"/>
              <a:gd name="T11" fmla="*/ 2147483647 h 503"/>
              <a:gd name="T12" fmla="*/ 2147483647 w 938"/>
              <a:gd name="T13" fmla="*/ 2147483647 h 503"/>
              <a:gd name="T14" fmla="*/ 2147483647 w 938"/>
              <a:gd name="T15" fmla="*/ 2147483647 h 503"/>
              <a:gd name="T16" fmla="*/ 2147483647 w 938"/>
              <a:gd name="T17" fmla="*/ 2147483647 h 503"/>
              <a:gd name="T18" fmla="*/ 2147483647 w 938"/>
              <a:gd name="T19" fmla="*/ 2147483647 h 503"/>
              <a:gd name="T20" fmla="*/ 2147483647 w 938"/>
              <a:gd name="T21" fmla="*/ 2147483647 h 503"/>
              <a:gd name="T22" fmla="*/ 2147483647 w 938"/>
              <a:gd name="T23" fmla="*/ 2147483647 h 503"/>
              <a:gd name="T24" fmla="*/ 2147483647 w 938"/>
              <a:gd name="T25" fmla="*/ 2147483647 h 503"/>
              <a:gd name="T26" fmla="*/ 2147483647 w 938"/>
              <a:gd name="T27" fmla="*/ 2147483647 h 503"/>
              <a:gd name="T28" fmla="*/ 2147483647 w 938"/>
              <a:gd name="T29" fmla="*/ 2147483647 h 503"/>
              <a:gd name="T30" fmla="*/ 2147483647 w 938"/>
              <a:gd name="T31" fmla="*/ 2147483647 h 503"/>
              <a:gd name="T32" fmla="*/ 2147483647 w 938"/>
              <a:gd name="T33" fmla="*/ 2147483647 h 503"/>
              <a:gd name="T34" fmla="*/ 2147483647 w 938"/>
              <a:gd name="T35" fmla="*/ 2147483647 h 503"/>
              <a:gd name="T36" fmla="*/ 2147483647 w 938"/>
              <a:gd name="T37" fmla="*/ 2147483647 h 503"/>
              <a:gd name="T38" fmla="*/ 2147483647 w 938"/>
              <a:gd name="T39" fmla="*/ 2147483647 h 503"/>
              <a:gd name="T40" fmla="*/ 2147483647 w 938"/>
              <a:gd name="T41" fmla="*/ 2147483647 h 5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38"/>
              <a:gd name="T64" fmla="*/ 0 h 503"/>
              <a:gd name="T65" fmla="*/ 938 w 938"/>
              <a:gd name="T66" fmla="*/ 503 h 5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38" h="503">
                <a:moveTo>
                  <a:pt x="121" y="499"/>
                </a:moveTo>
                <a:cubicBezTo>
                  <a:pt x="231" y="502"/>
                  <a:pt x="573" y="500"/>
                  <a:pt x="697" y="498"/>
                </a:cubicBezTo>
                <a:cubicBezTo>
                  <a:pt x="821" y="496"/>
                  <a:pt x="828" y="496"/>
                  <a:pt x="865" y="490"/>
                </a:cubicBezTo>
                <a:cubicBezTo>
                  <a:pt x="902" y="484"/>
                  <a:pt x="907" y="478"/>
                  <a:pt x="919" y="464"/>
                </a:cubicBezTo>
                <a:cubicBezTo>
                  <a:pt x="931" y="450"/>
                  <a:pt x="938" y="433"/>
                  <a:pt x="937" y="408"/>
                </a:cubicBezTo>
                <a:cubicBezTo>
                  <a:pt x="936" y="383"/>
                  <a:pt x="932" y="342"/>
                  <a:pt x="915" y="316"/>
                </a:cubicBezTo>
                <a:cubicBezTo>
                  <a:pt x="898" y="290"/>
                  <a:pt x="867" y="259"/>
                  <a:pt x="837" y="250"/>
                </a:cubicBezTo>
                <a:cubicBezTo>
                  <a:pt x="807" y="241"/>
                  <a:pt x="759" y="256"/>
                  <a:pt x="737" y="262"/>
                </a:cubicBezTo>
                <a:cubicBezTo>
                  <a:pt x="715" y="268"/>
                  <a:pt x="710" y="284"/>
                  <a:pt x="705" y="284"/>
                </a:cubicBezTo>
                <a:cubicBezTo>
                  <a:pt x="700" y="284"/>
                  <a:pt x="712" y="292"/>
                  <a:pt x="707" y="262"/>
                </a:cubicBezTo>
                <a:cubicBezTo>
                  <a:pt x="702" y="232"/>
                  <a:pt x="707" y="148"/>
                  <a:pt x="677" y="106"/>
                </a:cubicBezTo>
                <a:cubicBezTo>
                  <a:pt x="647" y="64"/>
                  <a:pt x="576" y="16"/>
                  <a:pt x="527" y="8"/>
                </a:cubicBezTo>
                <a:cubicBezTo>
                  <a:pt x="478" y="0"/>
                  <a:pt x="419" y="25"/>
                  <a:pt x="385" y="56"/>
                </a:cubicBezTo>
                <a:cubicBezTo>
                  <a:pt x="351" y="87"/>
                  <a:pt x="334" y="164"/>
                  <a:pt x="324" y="195"/>
                </a:cubicBezTo>
                <a:cubicBezTo>
                  <a:pt x="314" y="226"/>
                  <a:pt x="333" y="239"/>
                  <a:pt x="327" y="244"/>
                </a:cubicBezTo>
                <a:cubicBezTo>
                  <a:pt x="321" y="249"/>
                  <a:pt x="309" y="233"/>
                  <a:pt x="288" y="225"/>
                </a:cubicBezTo>
                <a:cubicBezTo>
                  <a:pt x="267" y="217"/>
                  <a:pt x="241" y="193"/>
                  <a:pt x="203" y="195"/>
                </a:cubicBezTo>
                <a:cubicBezTo>
                  <a:pt x="165" y="197"/>
                  <a:pt x="90" y="211"/>
                  <a:pt x="57" y="238"/>
                </a:cubicBezTo>
                <a:cubicBezTo>
                  <a:pt x="24" y="265"/>
                  <a:pt x="6" y="319"/>
                  <a:pt x="3" y="359"/>
                </a:cubicBezTo>
                <a:cubicBezTo>
                  <a:pt x="0" y="399"/>
                  <a:pt x="19" y="457"/>
                  <a:pt x="39" y="480"/>
                </a:cubicBezTo>
                <a:cubicBezTo>
                  <a:pt x="59" y="503"/>
                  <a:pt x="104" y="495"/>
                  <a:pt x="121" y="499"/>
                </a:cubicBezTo>
                <a:close/>
              </a:path>
            </a:pathLst>
          </a:custGeom>
          <a:solidFill>
            <a:srgbClr val="FFFFFF"/>
          </a:solidFill>
          <a:ln w="12700">
            <a:solidFill>
              <a:schemeClr val="tx1"/>
            </a:solidFill>
            <a:round/>
            <a:headEnd/>
            <a:tailEnd/>
          </a:ln>
        </p:spPr>
        <p:txBody>
          <a:bodyPr lIns="91427" tIns="45713" rIns="91427" bIns="45713"/>
          <a:lstStyle/>
          <a:p>
            <a:endParaRPr lang="en-US"/>
          </a:p>
        </p:txBody>
      </p:sp>
      <p:sp>
        <p:nvSpPr>
          <p:cNvPr id="13" name="AutoShape 9"/>
          <p:cNvSpPr>
            <a:spLocks noChangeArrowheads="1"/>
          </p:cNvSpPr>
          <p:nvPr/>
        </p:nvSpPr>
        <p:spPr bwMode="auto">
          <a:xfrm rot="-9775179">
            <a:off x="3519488" y="2357438"/>
            <a:ext cx="631825" cy="1000125"/>
          </a:xfrm>
          <a:prstGeom prst="upArrow">
            <a:avLst>
              <a:gd name="adj1" fmla="val 50000"/>
              <a:gd name="adj2" fmla="val 39111"/>
            </a:avLst>
          </a:prstGeom>
          <a:noFill/>
          <a:ln w="28575">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rot="10800000" wrap="none" lIns="91427" tIns="45713" rIns="91427" bIns="45713" anchor="ctr"/>
          <a:lstStyle/>
          <a:p>
            <a:endParaRPr lang="de-DE" sz="3600" b="1">
              <a:solidFill>
                <a:schemeClr val="bg1"/>
              </a:solidFill>
            </a:endParaRPr>
          </a:p>
        </p:txBody>
      </p:sp>
      <p:sp>
        <p:nvSpPr>
          <p:cNvPr id="14" name="Text Box 10"/>
          <p:cNvSpPr txBox="1">
            <a:spLocks noChangeArrowheads="1"/>
          </p:cNvSpPr>
          <p:nvPr/>
        </p:nvSpPr>
        <p:spPr bwMode="auto">
          <a:xfrm>
            <a:off x="3073400" y="1851025"/>
            <a:ext cx="2214563"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7997" tIns="10799" rIns="17997" bIns="10799">
            <a:spAutoFit/>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pPr algn="ctr"/>
            <a:r>
              <a:rPr lang="en-GB" sz="1600" b="1" dirty="0">
                <a:solidFill>
                  <a:srgbClr val="FF66FF"/>
                </a:solidFill>
                <a:latin typeface="Times New Roman" pitchFamily="18" charset="0"/>
              </a:rPr>
              <a:t>Incoming solar radiation</a:t>
            </a:r>
          </a:p>
          <a:p>
            <a:pPr algn="ctr"/>
            <a:r>
              <a:rPr lang="en-GB" sz="1600" b="1" dirty="0">
                <a:solidFill>
                  <a:srgbClr val="FF66FF"/>
                </a:solidFill>
                <a:latin typeface="Times New Roman" pitchFamily="18" charset="0"/>
              </a:rPr>
              <a:t>200 W m</a:t>
            </a:r>
            <a:r>
              <a:rPr lang="en-GB" sz="1600" b="1" baseline="30000" dirty="0">
                <a:solidFill>
                  <a:srgbClr val="FF66FF"/>
                </a:solidFill>
                <a:latin typeface="Times New Roman" pitchFamily="18" charset="0"/>
              </a:rPr>
              <a:t>2</a:t>
            </a:r>
            <a:endParaRPr lang="en-US" sz="1600" b="1" baseline="30000" dirty="0">
              <a:solidFill>
                <a:srgbClr val="FF66FF"/>
              </a:solidFill>
              <a:latin typeface="Times New Roman" pitchFamily="18" charset="0"/>
            </a:endParaRPr>
          </a:p>
        </p:txBody>
      </p:sp>
      <p:sp>
        <p:nvSpPr>
          <p:cNvPr id="15" name="Freeform 11"/>
          <p:cNvSpPr>
            <a:spLocks/>
          </p:cNvSpPr>
          <p:nvPr/>
        </p:nvSpPr>
        <p:spPr bwMode="auto">
          <a:xfrm>
            <a:off x="2833688" y="3267075"/>
            <a:ext cx="701675" cy="327025"/>
          </a:xfrm>
          <a:custGeom>
            <a:avLst/>
            <a:gdLst>
              <a:gd name="T0" fmla="*/ 2147483647 w 552"/>
              <a:gd name="T1" fmla="*/ 0 h 297"/>
              <a:gd name="T2" fmla="*/ 2147483647 w 552"/>
              <a:gd name="T3" fmla="*/ 2147483647 h 297"/>
              <a:gd name="T4" fmla="*/ 0 w 552"/>
              <a:gd name="T5" fmla="*/ 2147483647 h 297"/>
              <a:gd name="T6" fmla="*/ 0 60000 65536"/>
              <a:gd name="T7" fmla="*/ 0 60000 65536"/>
              <a:gd name="T8" fmla="*/ 0 60000 65536"/>
              <a:gd name="T9" fmla="*/ 0 w 552"/>
              <a:gd name="T10" fmla="*/ 0 h 297"/>
              <a:gd name="T11" fmla="*/ 552 w 552"/>
              <a:gd name="T12" fmla="*/ 297 h 297"/>
            </a:gdLst>
            <a:ahLst/>
            <a:cxnLst>
              <a:cxn ang="T6">
                <a:pos x="T0" y="T1"/>
              </a:cxn>
              <a:cxn ang="T7">
                <a:pos x="T2" y="T3"/>
              </a:cxn>
              <a:cxn ang="T8">
                <a:pos x="T4" y="T5"/>
              </a:cxn>
            </a:cxnLst>
            <a:rect l="T9" t="T10" r="T11" b="T12"/>
            <a:pathLst>
              <a:path w="552" h="297">
                <a:moveTo>
                  <a:pt x="552" y="0"/>
                </a:moveTo>
                <a:lnTo>
                  <a:pt x="295" y="297"/>
                </a:lnTo>
                <a:lnTo>
                  <a:pt x="0" y="22"/>
                </a:lnTo>
              </a:path>
            </a:pathLst>
          </a:custGeom>
          <a:noFill/>
          <a:ln w="57150">
            <a:solidFill>
              <a:srgbClr val="FF00FF"/>
            </a:solidFill>
            <a:round/>
            <a:headEnd/>
            <a:tailEnd type="triangle" w="med" len="lg"/>
          </a:ln>
          <a:extLst>
            <a:ext uri="{909E8E84-426E-40DD-AFC4-6F175D3DCCD1}">
              <a14:hiddenFill xmlns:a14="http://schemas.microsoft.com/office/drawing/2010/main">
                <a:solidFill>
                  <a:srgbClr val="FFFFFF"/>
                </a:solidFill>
              </a14:hiddenFill>
            </a:ext>
          </a:extLst>
        </p:spPr>
        <p:txBody>
          <a:bodyPr lIns="91427" tIns="45713" rIns="91427" bIns="45713"/>
          <a:lstStyle/>
          <a:p>
            <a:endParaRPr lang="en-US"/>
          </a:p>
        </p:txBody>
      </p:sp>
      <p:sp>
        <p:nvSpPr>
          <p:cNvPr id="16" name="Text Box 12"/>
          <p:cNvSpPr txBox="1">
            <a:spLocks noChangeArrowheads="1"/>
          </p:cNvSpPr>
          <p:nvPr/>
        </p:nvSpPr>
        <p:spPr bwMode="auto">
          <a:xfrm>
            <a:off x="1384300" y="2689225"/>
            <a:ext cx="18415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7" tIns="45713" rIns="91427" bIns="45713">
            <a:spAutoFit/>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r>
              <a:rPr lang="en-GB" sz="1600" b="1">
                <a:solidFill>
                  <a:srgbClr val="FF66FF"/>
                </a:solidFill>
                <a:latin typeface="Times New Roman" pitchFamily="18" charset="0"/>
              </a:rPr>
              <a:t>Reflected by clouds, aerosol </a:t>
            </a:r>
            <a:br>
              <a:rPr lang="en-GB" sz="1600" b="1">
                <a:solidFill>
                  <a:srgbClr val="FF66FF"/>
                </a:solidFill>
                <a:latin typeface="Times New Roman" pitchFamily="18" charset="0"/>
              </a:rPr>
            </a:br>
            <a:r>
              <a:rPr lang="en-GB" sz="1600" b="1">
                <a:solidFill>
                  <a:srgbClr val="FF66FF"/>
                </a:solidFill>
                <a:latin typeface="Times New Roman" pitchFamily="18" charset="0"/>
              </a:rPr>
              <a:t>&amp; atmosphere</a:t>
            </a:r>
            <a:endParaRPr lang="en-US" sz="1600" b="1">
              <a:solidFill>
                <a:srgbClr val="FF66FF"/>
              </a:solidFill>
              <a:latin typeface="Times New Roman" pitchFamily="18" charset="0"/>
            </a:endParaRPr>
          </a:p>
        </p:txBody>
      </p:sp>
      <p:sp>
        <p:nvSpPr>
          <p:cNvPr id="17" name="Text Box 13"/>
          <p:cNvSpPr txBox="1">
            <a:spLocks noChangeArrowheads="1"/>
          </p:cNvSpPr>
          <p:nvPr/>
        </p:nvSpPr>
        <p:spPr bwMode="auto">
          <a:xfrm>
            <a:off x="2730500" y="3073400"/>
            <a:ext cx="25558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7997" tIns="10799" rIns="17997" bIns="10799">
            <a:spAutoFit/>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r>
              <a:rPr lang="en-GB" sz="1700" b="1">
                <a:solidFill>
                  <a:srgbClr val="FF66FF"/>
                </a:solidFill>
                <a:latin typeface="Times New Roman" pitchFamily="18" charset="0"/>
              </a:rPr>
              <a:t>45</a:t>
            </a:r>
            <a:endParaRPr lang="en-US" sz="1700" b="1" baseline="30000">
              <a:solidFill>
                <a:srgbClr val="FF66FF"/>
              </a:solidFill>
              <a:latin typeface="Times New Roman" pitchFamily="18" charset="0"/>
            </a:endParaRPr>
          </a:p>
        </p:txBody>
      </p:sp>
      <p:sp>
        <p:nvSpPr>
          <p:cNvPr id="18" name="AutoShape 14"/>
          <p:cNvSpPr>
            <a:spLocks noChangeArrowheads="1"/>
          </p:cNvSpPr>
          <p:nvPr/>
        </p:nvSpPr>
        <p:spPr bwMode="auto">
          <a:xfrm rot="-9775179">
            <a:off x="3211513" y="4192588"/>
            <a:ext cx="371475" cy="819150"/>
          </a:xfrm>
          <a:prstGeom prst="upArrow">
            <a:avLst>
              <a:gd name="adj1" fmla="val 50000"/>
              <a:gd name="adj2" fmla="val 54475"/>
            </a:avLst>
          </a:prstGeom>
          <a:noFill/>
          <a:ln w="28575">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rot="10800000" wrap="none" lIns="91427" tIns="45713" rIns="91427" bIns="45713" anchor="ctr"/>
          <a:lstStyle/>
          <a:p>
            <a:endParaRPr lang="de-DE" sz="3600" b="1">
              <a:solidFill>
                <a:schemeClr val="bg1"/>
              </a:solidFill>
            </a:endParaRPr>
          </a:p>
        </p:txBody>
      </p:sp>
      <p:sp>
        <p:nvSpPr>
          <p:cNvPr id="19" name="Text Box 15"/>
          <p:cNvSpPr txBox="1">
            <a:spLocks noChangeArrowheads="1"/>
          </p:cNvSpPr>
          <p:nvPr/>
        </p:nvSpPr>
        <p:spPr bwMode="auto">
          <a:xfrm>
            <a:off x="3106738" y="4981575"/>
            <a:ext cx="2540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7997" tIns="10799" rIns="17997" bIns="10799">
            <a:spAutoFit/>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r>
              <a:rPr lang="en-GB" sz="1700" b="1">
                <a:solidFill>
                  <a:srgbClr val="FF66FF"/>
                </a:solidFill>
                <a:latin typeface="Times New Roman" pitchFamily="18" charset="0"/>
              </a:rPr>
              <a:t>26</a:t>
            </a:r>
            <a:endParaRPr lang="en-US" sz="1700" b="1" baseline="30000">
              <a:solidFill>
                <a:srgbClr val="FF66FF"/>
              </a:solidFill>
              <a:latin typeface="Times New Roman" pitchFamily="18" charset="0"/>
            </a:endParaRPr>
          </a:p>
        </p:txBody>
      </p:sp>
      <p:sp>
        <p:nvSpPr>
          <p:cNvPr id="20" name="Freeform 16"/>
          <p:cNvSpPr>
            <a:spLocks/>
          </p:cNvSpPr>
          <p:nvPr/>
        </p:nvSpPr>
        <p:spPr bwMode="auto">
          <a:xfrm>
            <a:off x="2352675" y="4779963"/>
            <a:ext cx="700088" cy="328612"/>
          </a:xfrm>
          <a:custGeom>
            <a:avLst/>
            <a:gdLst>
              <a:gd name="T0" fmla="*/ 2147483647 w 552"/>
              <a:gd name="T1" fmla="*/ 0 h 297"/>
              <a:gd name="T2" fmla="*/ 2147483647 w 552"/>
              <a:gd name="T3" fmla="*/ 2147483647 h 297"/>
              <a:gd name="T4" fmla="*/ 0 w 552"/>
              <a:gd name="T5" fmla="*/ 2147483647 h 297"/>
              <a:gd name="T6" fmla="*/ 0 60000 65536"/>
              <a:gd name="T7" fmla="*/ 0 60000 65536"/>
              <a:gd name="T8" fmla="*/ 0 60000 65536"/>
              <a:gd name="T9" fmla="*/ 0 w 552"/>
              <a:gd name="T10" fmla="*/ 0 h 297"/>
              <a:gd name="T11" fmla="*/ 552 w 552"/>
              <a:gd name="T12" fmla="*/ 297 h 297"/>
            </a:gdLst>
            <a:ahLst/>
            <a:cxnLst>
              <a:cxn ang="T6">
                <a:pos x="T0" y="T1"/>
              </a:cxn>
              <a:cxn ang="T7">
                <a:pos x="T2" y="T3"/>
              </a:cxn>
              <a:cxn ang="T8">
                <a:pos x="T4" y="T5"/>
              </a:cxn>
            </a:cxnLst>
            <a:rect l="T9" t="T10" r="T11" b="T12"/>
            <a:pathLst>
              <a:path w="552" h="297">
                <a:moveTo>
                  <a:pt x="552" y="0"/>
                </a:moveTo>
                <a:lnTo>
                  <a:pt x="295" y="297"/>
                </a:lnTo>
                <a:lnTo>
                  <a:pt x="0" y="22"/>
                </a:lnTo>
              </a:path>
            </a:pathLst>
          </a:custGeom>
          <a:noFill/>
          <a:ln w="57150">
            <a:solidFill>
              <a:srgbClr val="FF00FF"/>
            </a:solidFill>
            <a:round/>
            <a:headEnd/>
            <a:tailEnd type="triangle" w="med" len="lg"/>
          </a:ln>
          <a:extLst>
            <a:ext uri="{909E8E84-426E-40DD-AFC4-6F175D3DCCD1}">
              <a14:hiddenFill xmlns:a14="http://schemas.microsoft.com/office/drawing/2010/main">
                <a:solidFill>
                  <a:srgbClr val="FFFFFF"/>
                </a:solidFill>
              </a14:hiddenFill>
            </a:ext>
          </a:extLst>
        </p:spPr>
        <p:txBody>
          <a:bodyPr lIns="91427" tIns="45713" rIns="91427" bIns="45713"/>
          <a:lstStyle/>
          <a:p>
            <a:endParaRPr lang="en-US"/>
          </a:p>
        </p:txBody>
      </p:sp>
      <p:sp>
        <p:nvSpPr>
          <p:cNvPr id="21" name="Text Box 17"/>
          <p:cNvSpPr txBox="1">
            <a:spLocks noChangeArrowheads="1"/>
          </p:cNvSpPr>
          <p:nvPr/>
        </p:nvSpPr>
        <p:spPr bwMode="auto">
          <a:xfrm>
            <a:off x="2128838" y="4573588"/>
            <a:ext cx="255587"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7997" tIns="10799" rIns="17997" bIns="10799">
            <a:spAutoFit/>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r>
              <a:rPr lang="en-GB" sz="1700" b="1">
                <a:solidFill>
                  <a:srgbClr val="FF66FF"/>
                </a:solidFill>
                <a:latin typeface="Times New Roman" pitchFamily="18" charset="0"/>
              </a:rPr>
              <a:t>70</a:t>
            </a:r>
            <a:endParaRPr lang="en-US" sz="1700" b="1" baseline="30000">
              <a:solidFill>
                <a:srgbClr val="FF66FF"/>
              </a:solidFill>
              <a:latin typeface="Times New Roman" pitchFamily="18" charset="0"/>
            </a:endParaRPr>
          </a:p>
        </p:txBody>
      </p:sp>
      <p:sp>
        <p:nvSpPr>
          <p:cNvPr id="22" name="Text Box 18"/>
          <p:cNvSpPr txBox="1">
            <a:spLocks noChangeArrowheads="1"/>
          </p:cNvSpPr>
          <p:nvPr/>
        </p:nvSpPr>
        <p:spPr bwMode="auto">
          <a:xfrm>
            <a:off x="1573213" y="4108450"/>
            <a:ext cx="121285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7" tIns="45713" rIns="91427" bIns="45713">
            <a:spAutoFit/>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r>
              <a:rPr lang="en-GB" sz="1600" b="1">
                <a:solidFill>
                  <a:srgbClr val="FF66FF"/>
                </a:solidFill>
                <a:latin typeface="Times New Roman" pitchFamily="18" charset="0"/>
              </a:rPr>
              <a:t>Reflected by surface</a:t>
            </a:r>
            <a:endParaRPr lang="en-US" sz="1600" b="1">
              <a:solidFill>
                <a:srgbClr val="FF66FF"/>
              </a:solidFill>
              <a:latin typeface="Times New Roman" pitchFamily="18" charset="0"/>
            </a:endParaRPr>
          </a:p>
        </p:txBody>
      </p:sp>
      <p:sp>
        <p:nvSpPr>
          <p:cNvPr id="23" name="Line 20"/>
          <p:cNvSpPr>
            <a:spLocks noChangeShapeType="1"/>
          </p:cNvSpPr>
          <p:nvPr/>
        </p:nvSpPr>
        <p:spPr bwMode="auto">
          <a:xfrm>
            <a:off x="3937000" y="3341688"/>
            <a:ext cx="230188" cy="550862"/>
          </a:xfrm>
          <a:prstGeom prst="line">
            <a:avLst/>
          </a:prstGeom>
          <a:noFill/>
          <a:ln w="57150">
            <a:solidFill>
              <a:srgbClr val="FF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 name="Text Box 21"/>
          <p:cNvSpPr txBox="1">
            <a:spLocks noChangeArrowheads="1"/>
          </p:cNvSpPr>
          <p:nvPr/>
        </p:nvSpPr>
        <p:spPr bwMode="auto">
          <a:xfrm>
            <a:off x="4086225" y="3211513"/>
            <a:ext cx="1312863"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7" tIns="45713" rIns="91427" bIns="45713">
            <a:spAutoFit/>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r>
              <a:rPr lang="en-GB" sz="1600" b="1">
                <a:solidFill>
                  <a:srgbClr val="FF66FF"/>
                </a:solidFill>
                <a:latin typeface="Times New Roman" pitchFamily="18" charset="0"/>
              </a:rPr>
              <a:t>Absorbed by atmosphere</a:t>
            </a:r>
            <a:endParaRPr lang="en-US" sz="1600" b="1">
              <a:solidFill>
                <a:srgbClr val="FF66FF"/>
              </a:solidFill>
              <a:latin typeface="Times New Roman" pitchFamily="18" charset="0"/>
            </a:endParaRPr>
          </a:p>
        </p:txBody>
      </p:sp>
      <p:sp>
        <p:nvSpPr>
          <p:cNvPr id="25" name="Text Box 22"/>
          <p:cNvSpPr txBox="1">
            <a:spLocks noChangeArrowheads="1"/>
          </p:cNvSpPr>
          <p:nvPr/>
        </p:nvSpPr>
        <p:spPr bwMode="auto">
          <a:xfrm>
            <a:off x="4027488" y="3857625"/>
            <a:ext cx="25400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7997" tIns="10799" rIns="17997" bIns="10799">
            <a:spAutoFit/>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r>
              <a:rPr lang="en-GB" sz="1700" b="1">
                <a:solidFill>
                  <a:srgbClr val="FF66FF"/>
                </a:solidFill>
                <a:latin typeface="Times New Roman" pitchFamily="18" charset="0"/>
              </a:rPr>
              <a:t>59</a:t>
            </a:r>
            <a:endParaRPr lang="en-US" sz="1700" b="1" baseline="30000">
              <a:solidFill>
                <a:srgbClr val="FF66FF"/>
              </a:solidFill>
              <a:latin typeface="Times New Roman" pitchFamily="18" charset="0"/>
            </a:endParaRPr>
          </a:p>
        </p:txBody>
      </p:sp>
      <p:sp>
        <p:nvSpPr>
          <p:cNvPr id="26" name="AutoShape 23"/>
          <p:cNvSpPr>
            <a:spLocks noChangeArrowheads="1"/>
          </p:cNvSpPr>
          <p:nvPr/>
        </p:nvSpPr>
        <p:spPr bwMode="auto">
          <a:xfrm rot="5400000">
            <a:off x="3962400" y="4535488"/>
            <a:ext cx="800100" cy="1714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ot="10800000" vert="eaVert" wrap="none" lIns="91427" tIns="45713" rIns="91427" bIns="45713" anchor="ctr"/>
          <a:lstStyle/>
          <a:p>
            <a:endParaRPr lang="en-US"/>
          </a:p>
        </p:txBody>
      </p:sp>
      <p:sp>
        <p:nvSpPr>
          <p:cNvPr id="27" name="Text Box 24"/>
          <p:cNvSpPr txBox="1">
            <a:spLocks noChangeArrowheads="1"/>
          </p:cNvSpPr>
          <p:nvPr/>
        </p:nvSpPr>
        <p:spPr bwMode="auto">
          <a:xfrm>
            <a:off x="3636963" y="5114925"/>
            <a:ext cx="1079500"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7" tIns="45713" rIns="91427" bIns="45713">
            <a:spAutoFit/>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r>
              <a:rPr lang="en-GB" sz="1400" b="1">
                <a:solidFill>
                  <a:srgbClr val="FF0066"/>
                </a:solidFill>
                <a:latin typeface="Times New Roman" pitchFamily="18" charset="0"/>
              </a:rPr>
              <a:t>Turbulence</a:t>
            </a:r>
            <a:endParaRPr lang="en-US" sz="1400" b="1">
              <a:solidFill>
                <a:srgbClr val="FF0066"/>
              </a:solidFill>
              <a:latin typeface="Times New Roman" pitchFamily="18" charset="0"/>
            </a:endParaRPr>
          </a:p>
        </p:txBody>
      </p:sp>
      <p:sp>
        <p:nvSpPr>
          <p:cNvPr id="28" name="Text Box 25"/>
          <p:cNvSpPr txBox="1">
            <a:spLocks noChangeArrowheads="1"/>
          </p:cNvSpPr>
          <p:nvPr/>
        </p:nvSpPr>
        <p:spPr bwMode="auto">
          <a:xfrm>
            <a:off x="4303713" y="4014788"/>
            <a:ext cx="11430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7997" tIns="10799" rIns="17997" bIns="10799">
            <a:spAutoFit/>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r>
              <a:rPr lang="en-GB" sz="1700" b="1">
                <a:solidFill>
                  <a:schemeClr val="bg1"/>
                </a:solidFill>
                <a:latin typeface="Times New Roman" pitchFamily="18" charset="0"/>
              </a:rPr>
              <a:t>3</a:t>
            </a:r>
            <a:endParaRPr lang="en-US" sz="1700" b="1" baseline="30000">
              <a:solidFill>
                <a:schemeClr val="bg1"/>
              </a:solidFill>
              <a:latin typeface="Times New Roman" pitchFamily="18" charset="0"/>
            </a:endParaRPr>
          </a:p>
        </p:txBody>
      </p:sp>
      <p:sp>
        <p:nvSpPr>
          <p:cNvPr id="29" name="Text Box 26"/>
          <p:cNvSpPr txBox="1">
            <a:spLocks noChangeArrowheads="1"/>
          </p:cNvSpPr>
          <p:nvPr/>
        </p:nvSpPr>
        <p:spPr bwMode="auto">
          <a:xfrm>
            <a:off x="4297363" y="4981575"/>
            <a:ext cx="11430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7997" tIns="10799" rIns="17997" bIns="10799">
            <a:spAutoFit/>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r>
              <a:rPr lang="en-GB" sz="1700" b="1">
                <a:solidFill>
                  <a:schemeClr val="bg1"/>
                </a:solidFill>
                <a:latin typeface="Times New Roman" pitchFamily="18" charset="0"/>
              </a:rPr>
              <a:t>3</a:t>
            </a:r>
            <a:endParaRPr lang="en-US" sz="1700" b="1" baseline="30000">
              <a:solidFill>
                <a:schemeClr val="bg1"/>
              </a:solidFill>
              <a:latin typeface="Times New Roman" pitchFamily="18" charset="0"/>
            </a:endParaRPr>
          </a:p>
        </p:txBody>
      </p:sp>
      <p:sp>
        <p:nvSpPr>
          <p:cNvPr id="30" name="Text Box 27"/>
          <p:cNvSpPr txBox="1">
            <a:spLocks noChangeArrowheads="1"/>
          </p:cNvSpPr>
          <p:nvPr/>
        </p:nvSpPr>
        <p:spPr bwMode="auto">
          <a:xfrm>
            <a:off x="4545013" y="5137150"/>
            <a:ext cx="1252537"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7" tIns="45713" rIns="91427" bIns="45713">
            <a:spAutoFit/>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pPr>
              <a:lnSpc>
                <a:spcPct val="70000"/>
              </a:lnSpc>
            </a:pPr>
            <a:r>
              <a:rPr lang="en-GB" sz="1400" b="1">
                <a:solidFill>
                  <a:srgbClr val="FF0066"/>
                </a:solidFill>
                <a:latin typeface="Times New Roman" pitchFamily="18" charset="0"/>
              </a:rPr>
              <a:t>Evapo-transpiration</a:t>
            </a:r>
            <a:endParaRPr lang="en-US" sz="1400" b="1">
              <a:solidFill>
                <a:srgbClr val="FF0066"/>
              </a:solidFill>
              <a:latin typeface="Times New Roman" pitchFamily="18" charset="0"/>
            </a:endParaRPr>
          </a:p>
        </p:txBody>
      </p:sp>
      <p:sp>
        <p:nvSpPr>
          <p:cNvPr id="31" name="Freeform 28"/>
          <p:cNvSpPr>
            <a:spLocks/>
          </p:cNvSpPr>
          <p:nvPr/>
        </p:nvSpPr>
        <p:spPr bwMode="auto">
          <a:xfrm>
            <a:off x="4276725" y="3640138"/>
            <a:ext cx="3398838" cy="404812"/>
          </a:xfrm>
          <a:custGeom>
            <a:avLst/>
            <a:gdLst>
              <a:gd name="T0" fmla="*/ 2147483647 w 938"/>
              <a:gd name="T1" fmla="*/ 2147483647 h 503"/>
              <a:gd name="T2" fmla="*/ 2147483647 w 938"/>
              <a:gd name="T3" fmla="*/ 2147483647 h 503"/>
              <a:gd name="T4" fmla="*/ 2147483647 w 938"/>
              <a:gd name="T5" fmla="*/ 2147483647 h 503"/>
              <a:gd name="T6" fmla="*/ 2147483647 w 938"/>
              <a:gd name="T7" fmla="*/ 2147483647 h 503"/>
              <a:gd name="T8" fmla="*/ 2147483647 w 938"/>
              <a:gd name="T9" fmla="*/ 2147483647 h 503"/>
              <a:gd name="T10" fmla="*/ 2147483647 w 938"/>
              <a:gd name="T11" fmla="*/ 2147483647 h 503"/>
              <a:gd name="T12" fmla="*/ 2147483647 w 938"/>
              <a:gd name="T13" fmla="*/ 2147483647 h 503"/>
              <a:gd name="T14" fmla="*/ 2147483647 w 938"/>
              <a:gd name="T15" fmla="*/ 2147483647 h 503"/>
              <a:gd name="T16" fmla="*/ 2147483647 w 938"/>
              <a:gd name="T17" fmla="*/ 2147483647 h 503"/>
              <a:gd name="T18" fmla="*/ 2147483647 w 938"/>
              <a:gd name="T19" fmla="*/ 2147483647 h 503"/>
              <a:gd name="T20" fmla="*/ 2147483647 w 938"/>
              <a:gd name="T21" fmla="*/ 2147483647 h 503"/>
              <a:gd name="T22" fmla="*/ 2147483647 w 938"/>
              <a:gd name="T23" fmla="*/ 2147483647 h 503"/>
              <a:gd name="T24" fmla="*/ 2147483647 w 938"/>
              <a:gd name="T25" fmla="*/ 2147483647 h 503"/>
              <a:gd name="T26" fmla="*/ 2147483647 w 938"/>
              <a:gd name="T27" fmla="*/ 2147483647 h 503"/>
              <a:gd name="T28" fmla="*/ 2147483647 w 938"/>
              <a:gd name="T29" fmla="*/ 2147483647 h 503"/>
              <a:gd name="T30" fmla="*/ 2147483647 w 938"/>
              <a:gd name="T31" fmla="*/ 2147483647 h 503"/>
              <a:gd name="T32" fmla="*/ 2147483647 w 938"/>
              <a:gd name="T33" fmla="*/ 2147483647 h 503"/>
              <a:gd name="T34" fmla="*/ 2147483647 w 938"/>
              <a:gd name="T35" fmla="*/ 2147483647 h 503"/>
              <a:gd name="T36" fmla="*/ 2147483647 w 938"/>
              <a:gd name="T37" fmla="*/ 2147483647 h 503"/>
              <a:gd name="T38" fmla="*/ 2147483647 w 938"/>
              <a:gd name="T39" fmla="*/ 2147483647 h 503"/>
              <a:gd name="T40" fmla="*/ 2147483647 w 938"/>
              <a:gd name="T41" fmla="*/ 2147483647 h 5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38"/>
              <a:gd name="T64" fmla="*/ 0 h 503"/>
              <a:gd name="T65" fmla="*/ 938 w 938"/>
              <a:gd name="T66" fmla="*/ 503 h 5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38" h="503">
                <a:moveTo>
                  <a:pt x="121" y="499"/>
                </a:moveTo>
                <a:cubicBezTo>
                  <a:pt x="231" y="502"/>
                  <a:pt x="573" y="500"/>
                  <a:pt x="697" y="498"/>
                </a:cubicBezTo>
                <a:cubicBezTo>
                  <a:pt x="821" y="496"/>
                  <a:pt x="828" y="496"/>
                  <a:pt x="865" y="490"/>
                </a:cubicBezTo>
                <a:cubicBezTo>
                  <a:pt x="902" y="484"/>
                  <a:pt x="907" y="478"/>
                  <a:pt x="919" y="464"/>
                </a:cubicBezTo>
                <a:cubicBezTo>
                  <a:pt x="931" y="450"/>
                  <a:pt x="938" y="433"/>
                  <a:pt x="937" y="408"/>
                </a:cubicBezTo>
                <a:cubicBezTo>
                  <a:pt x="936" y="383"/>
                  <a:pt x="932" y="342"/>
                  <a:pt x="915" y="316"/>
                </a:cubicBezTo>
                <a:cubicBezTo>
                  <a:pt x="898" y="290"/>
                  <a:pt x="867" y="259"/>
                  <a:pt x="837" y="250"/>
                </a:cubicBezTo>
                <a:cubicBezTo>
                  <a:pt x="807" y="241"/>
                  <a:pt x="759" y="256"/>
                  <a:pt x="737" y="262"/>
                </a:cubicBezTo>
                <a:cubicBezTo>
                  <a:pt x="715" y="268"/>
                  <a:pt x="710" y="284"/>
                  <a:pt x="705" y="284"/>
                </a:cubicBezTo>
                <a:cubicBezTo>
                  <a:pt x="700" y="284"/>
                  <a:pt x="712" y="292"/>
                  <a:pt x="707" y="262"/>
                </a:cubicBezTo>
                <a:cubicBezTo>
                  <a:pt x="702" y="232"/>
                  <a:pt x="707" y="148"/>
                  <a:pt x="677" y="106"/>
                </a:cubicBezTo>
                <a:cubicBezTo>
                  <a:pt x="647" y="64"/>
                  <a:pt x="576" y="16"/>
                  <a:pt x="527" y="8"/>
                </a:cubicBezTo>
                <a:cubicBezTo>
                  <a:pt x="478" y="0"/>
                  <a:pt x="419" y="25"/>
                  <a:pt x="385" y="56"/>
                </a:cubicBezTo>
                <a:cubicBezTo>
                  <a:pt x="351" y="87"/>
                  <a:pt x="334" y="164"/>
                  <a:pt x="324" y="195"/>
                </a:cubicBezTo>
                <a:cubicBezTo>
                  <a:pt x="314" y="226"/>
                  <a:pt x="333" y="239"/>
                  <a:pt x="327" y="244"/>
                </a:cubicBezTo>
                <a:cubicBezTo>
                  <a:pt x="321" y="249"/>
                  <a:pt x="309" y="233"/>
                  <a:pt x="288" y="225"/>
                </a:cubicBezTo>
                <a:cubicBezTo>
                  <a:pt x="267" y="217"/>
                  <a:pt x="241" y="193"/>
                  <a:pt x="203" y="195"/>
                </a:cubicBezTo>
                <a:cubicBezTo>
                  <a:pt x="165" y="197"/>
                  <a:pt x="90" y="211"/>
                  <a:pt x="57" y="238"/>
                </a:cubicBezTo>
                <a:cubicBezTo>
                  <a:pt x="24" y="265"/>
                  <a:pt x="6" y="319"/>
                  <a:pt x="3" y="359"/>
                </a:cubicBezTo>
                <a:cubicBezTo>
                  <a:pt x="0" y="399"/>
                  <a:pt x="19" y="457"/>
                  <a:pt x="39" y="480"/>
                </a:cubicBezTo>
                <a:cubicBezTo>
                  <a:pt x="59" y="503"/>
                  <a:pt x="104" y="495"/>
                  <a:pt x="121" y="499"/>
                </a:cubicBezTo>
                <a:close/>
              </a:path>
            </a:pathLst>
          </a:custGeom>
          <a:solidFill>
            <a:srgbClr val="FFFFFF"/>
          </a:solidFill>
          <a:ln w="12700">
            <a:solidFill>
              <a:schemeClr val="tx1"/>
            </a:solidFill>
            <a:round/>
            <a:headEnd/>
            <a:tailEnd/>
          </a:ln>
        </p:spPr>
        <p:txBody>
          <a:bodyPr lIns="91427" tIns="45713" rIns="91427" bIns="45713"/>
          <a:lstStyle/>
          <a:p>
            <a:endParaRPr lang="en-US"/>
          </a:p>
        </p:txBody>
      </p:sp>
      <p:sp>
        <p:nvSpPr>
          <p:cNvPr id="32" name="AutoShape 29"/>
          <p:cNvSpPr>
            <a:spLocks noChangeArrowheads="1"/>
          </p:cNvSpPr>
          <p:nvPr/>
        </p:nvSpPr>
        <p:spPr bwMode="auto">
          <a:xfrm rot="-5400000">
            <a:off x="4441826" y="4540250"/>
            <a:ext cx="800100" cy="1428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lIns="91427" tIns="45713" rIns="91427" bIns="45713" anchor="ctr"/>
          <a:lstStyle/>
          <a:p>
            <a:endParaRPr lang="en-US"/>
          </a:p>
        </p:txBody>
      </p:sp>
      <p:sp>
        <p:nvSpPr>
          <p:cNvPr id="33" name="Text Box 30"/>
          <p:cNvSpPr txBox="1">
            <a:spLocks noChangeArrowheads="1"/>
          </p:cNvSpPr>
          <p:nvPr/>
        </p:nvSpPr>
        <p:spPr bwMode="auto">
          <a:xfrm>
            <a:off x="4794250" y="4005263"/>
            <a:ext cx="10953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7997" tIns="10799" rIns="17997" bIns="10799">
            <a:spAutoFit/>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r>
              <a:rPr lang="en-GB" sz="1700" b="1">
                <a:solidFill>
                  <a:schemeClr val="bg1"/>
                </a:solidFill>
                <a:latin typeface="Times New Roman" pitchFamily="18" charset="0"/>
              </a:rPr>
              <a:t>3</a:t>
            </a:r>
            <a:endParaRPr lang="en-US" sz="1700" b="1" baseline="30000">
              <a:solidFill>
                <a:schemeClr val="bg1"/>
              </a:solidFill>
              <a:latin typeface="Times New Roman" pitchFamily="18" charset="0"/>
            </a:endParaRPr>
          </a:p>
        </p:txBody>
      </p:sp>
      <p:sp>
        <p:nvSpPr>
          <p:cNvPr id="34" name="Text Box 31"/>
          <p:cNvSpPr txBox="1">
            <a:spLocks noChangeArrowheads="1"/>
          </p:cNvSpPr>
          <p:nvPr/>
        </p:nvSpPr>
        <p:spPr bwMode="auto">
          <a:xfrm>
            <a:off x="4787900" y="4972050"/>
            <a:ext cx="11430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7997" tIns="10799" rIns="17997" bIns="10799">
            <a:spAutoFit/>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r>
              <a:rPr lang="en-GB" sz="1700" b="1">
                <a:solidFill>
                  <a:schemeClr val="bg1"/>
                </a:solidFill>
                <a:latin typeface="Times New Roman" pitchFamily="18" charset="0"/>
              </a:rPr>
              <a:t>3</a:t>
            </a:r>
            <a:endParaRPr lang="en-US" sz="1700" b="1" baseline="30000">
              <a:solidFill>
                <a:schemeClr val="bg1"/>
              </a:solidFill>
              <a:latin typeface="Times New Roman" pitchFamily="18" charset="0"/>
            </a:endParaRPr>
          </a:p>
        </p:txBody>
      </p:sp>
      <p:sp>
        <p:nvSpPr>
          <p:cNvPr id="35" name="AutoShape 37"/>
          <p:cNvSpPr>
            <a:spLocks noChangeArrowheads="1"/>
          </p:cNvSpPr>
          <p:nvPr/>
        </p:nvSpPr>
        <p:spPr bwMode="auto">
          <a:xfrm rot="-10220036">
            <a:off x="7366000" y="4400550"/>
            <a:ext cx="373063" cy="600075"/>
          </a:xfrm>
          <a:prstGeom prst="upArrow">
            <a:avLst>
              <a:gd name="adj1" fmla="val 50000"/>
              <a:gd name="adj2" fmla="val 39744"/>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rot="10800000" wrap="none" lIns="91427" tIns="45713" rIns="91427" bIns="45713" anchor="ctr"/>
          <a:lstStyle/>
          <a:p>
            <a:endParaRPr lang="de-DE" sz="3600" b="1">
              <a:solidFill>
                <a:schemeClr val="bg1"/>
              </a:solidFill>
            </a:endParaRPr>
          </a:p>
        </p:txBody>
      </p:sp>
      <p:sp>
        <p:nvSpPr>
          <p:cNvPr id="36" name="AutoShape 38"/>
          <p:cNvSpPr>
            <a:spLocks noChangeArrowheads="1"/>
          </p:cNvSpPr>
          <p:nvPr/>
        </p:nvSpPr>
        <p:spPr bwMode="auto">
          <a:xfrm rot="447791">
            <a:off x="6332538" y="4597400"/>
            <a:ext cx="298450" cy="363538"/>
          </a:xfrm>
          <a:prstGeom prst="upArrow">
            <a:avLst>
              <a:gd name="adj1" fmla="val 50000"/>
              <a:gd name="adj2" fmla="val 30091"/>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lIns="91427" tIns="45713" rIns="91427" bIns="45713" anchor="ctr"/>
          <a:lstStyle/>
          <a:p>
            <a:endParaRPr lang="de-DE" sz="3600" b="1">
              <a:solidFill>
                <a:schemeClr val="bg1"/>
              </a:solidFill>
            </a:endParaRPr>
          </a:p>
        </p:txBody>
      </p:sp>
      <p:sp>
        <p:nvSpPr>
          <p:cNvPr id="37" name="Text Box 39"/>
          <p:cNvSpPr txBox="1">
            <a:spLocks noChangeArrowheads="1"/>
          </p:cNvSpPr>
          <p:nvPr/>
        </p:nvSpPr>
        <p:spPr bwMode="auto">
          <a:xfrm>
            <a:off x="6275388" y="4975225"/>
            <a:ext cx="363537"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7997" tIns="10799" rIns="17997" bIns="10799">
            <a:spAutoFit/>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r>
              <a:rPr lang="en-GB" sz="1700" b="1">
                <a:solidFill>
                  <a:schemeClr val="accent2"/>
                </a:solidFill>
                <a:latin typeface="Times New Roman" pitchFamily="18" charset="0"/>
              </a:rPr>
              <a:t>257</a:t>
            </a:r>
            <a:endParaRPr lang="en-US" sz="1700" b="1" baseline="30000">
              <a:solidFill>
                <a:schemeClr val="accent2"/>
              </a:solidFill>
              <a:latin typeface="Times New Roman" pitchFamily="18" charset="0"/>
            </a:endParaRPr>
          </a:p>
        </p:txBody>
      </p:sp>
      <p:sp>
        <p:nvSpPr>
          <p:cNvPr id="38" name="Text Box 40"/>
          <p:cNvSpPr txBox="1">
            <a:spLocks noChangeArrowheads="1"/>
          </p:cNvSpPr>
          <p:nvPr/>
        </p:nvSpPr>
        <p:spPr bwMode="auto">
          <a:xfrm>
            <a:off x="7359650" y="4962525"/>
            <a:ext cx="36195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7997" tIns="10799" rIns="17997" bIns="10799">
            <a:spAutoFit/>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r>
              <a:rPr lang="en-GB" sz="1700" b="1">
                <a:solidFill>
                  <a:schemeClr val="accent2"/>
                </a:solidFill>
                <a:latin typeface="Times New Roman" pitchFamily="18" charset="0"/>
              </a:rPr>
              <a:t>231</a:t>
            </a:r>
            <a:endParaRPr lang="en-US" sz="1700" b="1" baseline="30000">
              <a:solidFill>
                <a:schemeClr val="accent2"/>
              </a:solidFill>
              <a:latin typeface="Times New Roman" pitchFamily="18" charset="0"/>
            </a:endParaRPr>
          </a:p>
        </p:txBody>
      </p:sp>
      <p:sp>
        <p:nvSpPr>
          <p:cNvPr id="39" name="Text Box 41"/>
          <p:cNvSpPr txBox="1">
            <a:spLocks noChangeArrowheads="1"/>
          </p:cNvSpPr>
          <p:nvPr/>
        </p:nvSpPr>
        <p:spPr bwMode="auto">
          <a:xfrm>
            <a:off x="7483475" y="4157663"/>
            <a:ext cx="36353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7997" tIns="10799" rIns="17997" bIns="10799">
            <a:spAutoFit/>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r>
              <a:rPr lang="en-GB" sz="1700" b="1">
                <a:solidFill>
                  <a:schemeClr val="accent2"/>
                </a:solidFill>
                <a:latin typeface="Times New Roman" pitchFamily="18" charset="0"/>
              </a:rPr>
              <a:t>231</a:t>
            </a:r>
            <a:endParaRPr lang="en-US" sz="1700" b="1" baseline="30000">
              <a:solidFill>
                <a:schemeClr val="accent2"/>
              </a:solidFill>
              <a:latin typeface="Times New Roman" pitchFamily="18" charset="0"/>
            </a:endParaRPr>
          </a:p>
        </p:txBody>
      </p:sp>
      <p:sp>
        <p:nvSpPr>
          <p:cNvPr id="40" name="Line 42"/>
          <p:cNvSpPr>
            <a:spLocks noChangeShapeType="1"/>
          </p:cNvSpPr>
          <p:nvPr/>
        </p:nvSpPr>
        <p:spPr bwMode="auto">
          <a:xfrm flipV="1">
            <a:off x="6489700" y="4184650"/>
            <a:ext cx="0" cy="350838"/>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 name="Line 43"/>
          <p:cNvSpPr>
            <a:spLocks noChangeShapeType="1"/>
          </p:cNvSpPr>
          <p:nvPr/>
        </p:nvSpPr>
        <p:spPr bwMode="auto">
          <a:xfrm flipV="1">
            <a:off x="6621463" y="2790825"/>
            <a:ext cx="460375" cy="1552575"/>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 name="Text Box 44"/>
          <p:cNvSpPr txBox="1">
            <a:spLocks noChangeArrowheads="1"/>
          </p:cNvSpPr>
          <p:nvPr/>
        </p:nvSpPr>
        <p:spPr bwMode="auto">
          <a:xfrm>
            <a:off x="6256338" y="3994150"/>
            <a:ext cx="363537"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7997" tIns="10799" rIns="17997" bIns="10799">
            <a:spAutoFit/>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r>
              <a:rPr lang="en-GB" sz="1700" b="1" dirty="0">
                <a:solidFill>
                  <a:schemeClr val="accent2"/>
                </a:solidFill>
                <a:latin typeface="Times New Roman" pitchFamily="18" charset="0"/>
              </a:rPr>
              <a:t>237</a:t>
            </a:r>
            <a:endParaRPr lang="en-US" sz="1700" b="1" baseline="30000" dirty="0">
              <a:solidFill>
                <a:schemeClr val="accent2"/>
              </a:solidFill>
              <a:latin typeface="Times New Roman" pitchFamily="18" charset="0"/>
            </a:endParaRPr>
          </a:p>
        </p:txBody>
      </p:sp>
      <p:sp>
        <p:nvSpPr>
          <p:cNvPr id="43" name="Text Box 45"/>
          <p:cNvSpPr txBox="1">
            <a:spLocks noChangeArrowheads="1"/>
          </p:cNvSpPr>
          <p:nvPr/>
        </p:nvSpPr>
        <p:spPr bwMode="auto">
          <a:xfrm>
            <a:off x="6529388" y="4343400"/>
            <a:ext cx="198437"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7997" tIns="10799" rIns="17997" bIns="10799">
            <a:spAutoFit/>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r>
              <a:rPr lang="en-GB" sz="1700" b="1">
                <a:solidFill>
                  <a:schemeClr val="accent2"/>
                </a:solidFill>
                <a:latin typeface="Times New Roman" pitchFamily="18" charset="0"/>
              </a:rPr>
              <a:t>20</a:t>
            </a:r>
            <a:endParaRPr lang="en-US" sz="1700" b="1" baseline="30000">
              <a:solidFill>
                <a:schemeClr val="accent2"/>
              </a:solidFill>
              <a:latin typeface="Times New Roman" pitchFamily="18" charset="0"/>
            </a:endParaRPr>
          </a:p>
        </p:txBody>
      </p:sp>
      <p:sp>
        <p:nvSpPr>
          <p:cNvPr id="44" name="Text Box 46"/>
          <p:cNvSpPr txBox="1">
            <a:spLocks noChangeArrowheads="1"/>
          </p:cNvSpPr>
          <p:nvPr/>
        </p:nvSpPr>
        <p:spPr bwMode="auto">
          <a:xfrm>
            <a:off x="6959600" y="2570163"/>
            <a:ext cx="19843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7997" tIns="10799" rIns="17997" bIns="10799">
            <a:spAutoFit/>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r>
              <a:rPr lang="en-GB" sz="1700" b="1">
                <a:solidFill>
                  <a:schemeClr val="accent2"/>
                </a:solidFill>
                <a:latin typeface="Times New Roman" pitchFamily="18" charset="0"/>
              </a:rPr>
              <a:t>20</a:t>
            </a:r>
            <a:endParaRPr lang="en-US" sz="1700" b="1" baseline="30000">
              <a:solidFill>
                <a:schemeClr val="accent2"/>
              </a:solidFill>
              <a:latin typeface="Times New Roman" pitchFamily="18" charset="0"/>
            </a:endParaRPr>
          </a:p>
        </p:txBody>
      </p:sp>
      <p:sp>
        <p:nvSpPr>
          <p:cNvPr id="45" name="Line 47"/>
          <p:cNvSpPr>
            <a:spLocks noChangeShapeType="1"/>
          </p:cNvSpPr>
          <p:nvPr/>
        </p:nvSpPr>
        <p:spPr bwMode="auto">
          <a:xfrm flipV="1">
            <a:off x="7008813" y="3222625"/>
            <a:ext cx="173037" cy="55245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 name="Text Box 48"/>
          <p:cNvSpPr txBox="1">
            <a:spLocks noChangeArrowheads="1"/>
          </p:cNvSpPr>
          <p:nvPr/>
        </p:nvSpPr>
        <p:spPr bwMode="auto">
          <a:xfrm>
            <a:off x="7110413" y="3022600"/>
            <a:ext cx="363537"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7997" tIns="10799" rIns="17997" bIns="10799">
            <a:spAutoFit/>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r>
              <a:rPr lang="en-GB" sz="1700" b="1">
                <a:solidFill>
                  <a:schemeClr val="accent2"/>
                </a:solidFill>
                <a:latin typeface="Times New Roman" pitchFamily="18" charset="0"/>
              </a:rPr>
              <a:t>133</a:t>
            </a:r>
            <a:endParaRPr lang="en-US" sz="1700" b="1" baseline="30000">
              <a:solidFill>
                <a:schemeClr val="accent2"/>
              </a:solidFill>
              <a:latin typeface="Times New Roman" pitchFamily="18" charset="0"/>
            </a:endParaRPr>
          </a:p>
        </p:txBody>
      </p:sp>
      <p:sp>
        <p:nvSpPr>
          <p:cNvPr id="47" name="Text Box 49"/>
          <p:cNvSpPr txBox="1">
            <a:spLocks noChangeArrowheads="1"/>
          </p:cNvSpPr>
          <p:nvPr/>
        </p:nvSpPr>
        <p:spPr bwMode="auto">
          <a:xfrm>
            <a:off x="5634038" y="5157788"/>
            <a:ext cx="11303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7997" tIns="10799" rIns="17997" bIns="10799">
            <a:spAutoFit/>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r>
              <a:rPr lang="en-GB" sz="1400" b="1">
                <a:solidFill>
                  <a:srgbClr val="FF0066"/>
                </a:solidFill>
                <a:latin typeface="Times New Roman" pitchFamily="18" charset="0"/>
              </a:rPr>
              <a:t>Surface radiation</a:t>
            </a:r>
            <a:endParaRPr lang="en-US" sz="1400" b="1" baseline="30000">
              <a:solidFill>
                <a:srgbClr val="FF0066"/>
              </a:solidFill>
              <a:latin typeface="Times New Roman" pitchFamily="18" charset="0"/>
            </a:endParaRPr>
          </a:p>
        </p:txBody>
      </p:sp>
      <p:sp>
        <p:nvSpPr>
          <p:cNvPr id="48" name="Text Box 50"/>
          <p:cNvSpPr txBox="1">
            <a:spLocks noChangeArrowheads="1"/>
          </p:cNvSpPr>
          <p:nvPr/>
        </p:nvSpPr>
        <p:spPr bwMode="auto">
          <a:xfrm>
            <a:off x="7061200" y="5133975"/>
            <a:ext cx="979488"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7" tIns="45713" rIns="91427" bIns="45713">
            <a:spAutoFit/>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pPr>
              <a:lnSpc>
                <a:spcPct val="70000"/>
              </a:lnSpc>
            </a:pPr>
            <a:r>
              <a:rPr lang="en-GB" sz="1400" b="1">
                <a:solidFill>
                  <a:srgbClr val="FF0066"/>
                </a:solidFill>
                <a:latin typeface="Times New Roman" pitchFamily="18" charset="0"/>
              </a:rPr>
              <a:t>Absorbed by surface</a:t>
            </a:r>
            <a:endParaRPr lang="en-US" sz="1400" b="1">
              <a:solidFill>
                <a:srgbClr val="FF0066"/>
              </a:solidFill>
              <a:latin typeface="Times New Roman" pitchFamily="18" charset="0"/>
            </a:endParaRPr>
          </a:p>
        </p:txBody>
      </p:sp>
      <p:sp>
        <p:nvSpPr>
          <p:cNvPr id="49" name="AutoShape 51"/>
          <p:cNvSpPr>
            <a:spLocks noChangeArrowheads="1"/>
          </p:cNvSpPr>
          <p:nvPr/>
        </p:nvSpPr>
        <p:spPr bwMode="auto">
          <a:xfrm rot="-2357920">
            <a:off x="2400300" y="2135188"/>
            <a:ext cx="314325" cy="550862"/>
          </a:xfrm>
          <a:prstGeom prst="upArrow">
            <a:avLst>
              <a:gd name="adj1" fmla="val 50000"/>
              <a:gd name="adj2" fmla="val 43294"/>
            </a:avLst>
          </a:prstGeom>
          <a:noFill/>
          <a:ln w="28575">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lIns="91427" tIns="45713" rIns="91427" bIns="45713" anchor="ctr"/>
          <a:lstStyle/>
          <a:p>
            <a:endParaRPr lang="de-DE" sz="3600" b="1">
              <a:solidFill>
                <a:schemeClr val="bg1"/>
              </a:solidFill>
            </a:endParaRPr>
          </a:p>
        </p:txBody>
      </p:sp>
      <p:sp>
        <p:nvSpPr>
          <p:cNvPr id="50" name="Text Box 52"/>
          <p:cNvSpPr txBox="1">
            <a:spLocks noChangeArrowheads="1"/>
          </p:cNvSpPr>
          <p:nvPr/>
        </p:nvSpPr>
        <p:spPr bwMode="auto">
          <a:xfrm>
            <a:off x="1447800" y="1860550"/>
            <a:ext cx="1328738"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7997" tIns="10799" rIns="17997" bIns="10799">
            <a:spAutoFit/>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r>
              <a:rPr lang="en-GB" sz="1600" b="1">
                <a:solidFill>
                  <a:srgbClr val="FF66FF"/>
                </a:solidFill>
                <a:latin typeface="Times New Roman" pitchFamily="18" charset="0"/>
              </a:rPr>
              <a:t>reflected solar radiation</a:t>
            </a:r>
          </a:p>
          <a:p>
            <a:r>
              <a:rPr lang="en-GB" sz="1600" b="1">
                <a:solidFill>
                  <a:srgbClr val="FF66FF"/>
                </a:solidFill>
                <a:latin typeface="Times New Roman" pitchFamily="18" charset="0"/>
              </a:rPr>
              <a:t>115 W m</a:t>
            </a:r>
            <a:r>
              <a:rPr lang="en-GB" sz="1600" b="1" baseline="30000">
                <a:solidFill>
                  <a:srgbClr val="FF66FF"/>
                </a:solidFill>
                <a:latin typeface="Times New Roman" pitchFamily="18" charset="0"/>
              </a:rPr>
              <a:t>2</a:t>
            </a:r>
            <a:endParaRPr lang="en-US" sz="1600" b="1" baseline="30000">
              <a:solidFill>
                <a:srgbClr val="FF66FF"/>
              </a:solidFill>
              <a:latin typeface="Times New Roman" pitchFamily="18" charset="0"/>
            </a:endParaRPr>
          </a:p>
        </p:txBody>
      </p:sp>
      <p:sp>
        <p:nvSpPr>
          <p:cNvPr id="51" name="AutoShape 53"/>
          <p:cNvSpPr>
            <a:spLocks noChangeArrowheads="1"/>
          </p:cNvSpPr>
          <p:nvPr/>
        </p:nvSpPr>
        <p:spPr bwMode="auto">
          <a:xfrm rot="910422">
            <a:off x="6156325" y="2420938"/>
            <a:ext cx="300038" cy="614362"/>
          </a:xfrm>
          <a:prstGeom prst="upArrow">
            <a:avLst>
              <a:gd name="adj1" fmla="val 50000"/>
              <a:gd name="adj2" fmla="val 50584"/>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lIns="91427" tIns="45713" rIns="91427" bIns="45713" anchor="ctr"/>
          <a:lstStyle/>
          <a:p>
            <a:endParaRPr lang="de-DE" sz="3600" b="1">
              <a:solidFill>
                <a:schemeClr val="bg1"/>
              </a:solidFill>
            </a:endParaRPr>
          </a:p>
        </p:txBody>
      </p:sp>
      <p:sp>
        <p:nvSpPr>
          <p:cNvPr id="52" name="Text Box 54"/>
          <p:cNvSpPr txBox="1">
            <a:spLocks noChangeArrowheads="1"/>
          </p:cNvSpPr>
          <p:nvPr/>
        </p:nvSpPr>
        <p:spPr bwMode="auto">
          <a:xfrm>
            <a:off x="7034213" y="4030663"/>
            <a:ext cx="9509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7997" tIns="10799" rIns="17997" bIns="10799">
            <a:spAutoFit/>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r>
              <a:rPr lang="en-GB" sz="1400" b="1" dirty="0">
                <a:solidFill>
                  <a:schemeClr val="accent2"/>
                </a:solidFill>
                <a:latin typeface="Times New Roman" pitchFamily="18" charset="0"/>
              </a:rPr>
              <a:t>back radiation</a:t>
            </a:r>
            <a:endParaRPr lang="en-US" sz="1400" b="1" baseline="30000" dirty="0">
              <a:solidFill>
                <a:schemeClr val="accent2"/>
              </a:solidFill>
              <a:latin typeface="Times New Roman" pitchFamily="18" charset="0"/>
            </a:endParaRPr>
          </a:p>
        </p:txBody>
      </p:sp>
      <p:sp>
        <p:nvSpPr>
          <p:cNvPr id="53" name="Text Box 55"/>
          <p:cNvSpPr txBox="1">
            <a:spLocks noChangeArrowheads="1"/>
          </p:cNvSpPr>
          <p:nvPr/>
        </p:nvSpPr>
        <p:spPr bwMode="auto">
          <a:xfrm>
            <a:off x="5584825" y="3138488"/>
            <a:ext cx="1266825"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7" tIns="45713" rIns="91427" bIns="45713">
            <a:spAutoFit/>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r>
              <a:rPr lang="en-GB" sz="1600" b="1">
                <a:solidFill>
                  <a:srgbClr val="1931A7"/>
                </a:solidFill>
                <a:latin typeface="Times New Roman" pitchFamily="18" charset="0"/>
              </a:rPr>
              <a:t>emitted by atmosphere</a:t>
            </a:r>
            <a:endParaRPr lang="en-US" sz="1600" b="1">
              <a:solidFill>
                <a:srgbClr val="1931A7"/>
              </a:solidFill>
              <a:latin typeface="Times New Roman" pitchFamily="18" charset="0"/>
            </a:endParaRPr>
          </a:p>
        </p:txBody>
      </p:sp>
      <p:sp>
        <p:nvSpPr>
          <p:cNvPr id="54" name="Text Box 56"/>
          <p:cNvSpPr txBox="1">
            <a:spLocks noChangeArrowheads="1"/>
          </p:cNvSpPr>
          <p:nvPr/>
        </p:nvSpPr>
        <p:spPr bwMode="auto">
          <a:xfrm>
            <a:off x="6056313" y="2997200"/>
            <a:ext cx="198437"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7997" tIns="10799" rIns="17997" bIns="10799">
            <a:spAutoFit/>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r>
              <a:rPr lang="en-GB" sz="1700" b="1">
                <a:solidFill>
                  <a:schemeClr val="accent2"/>
                </a:solidFill>
                <a:latin typeface="Times New Roman" pitchFamily="18" charset="0"/>
              </a:rPr>
              <a:t>30</a:t>
            </a:r>
            <a:endParaRPr lang="en-US" sz="1700" b="1" baseline="30000">
              <a:solidFill>
                <a:schemeClr val="accent2"/>
              </a:solidFill>
              <a:latin typeface="Times New Roman" pitchFamily="18" charset="0"/>
            </a:endParaRPr>
          </a:p>
        </p:txBody>
      </p:sp>
      <p:sp>
        <p:nvSpPr>
          <p:cNvPr id="55" name="Text Box 57"/>
          <p:cNvSpPr txBox="1">
            <a:spLocks noChangeArrowheads="1"/>
          </p:cNvSpPr>
          <p:nvPr/>
        </p:nvSpPr>
        <p:spPr bwMode="auto">
          <a:xfrm>
            <a:off x="6116638" y="1889125"/>
            <a:ext cx="1874837"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7997" tIns="10799" rIns="17997" bIns="10799">
            <a:spAutoFit/>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pPr algn="r"/>
            <a:r>
              <a:rPr lang="en-GB" sz="1600" b="1">
                <a:solidFill>
                  <a:schemeClr val="accent2"/>
                </a:solidFill>
                <a:latin typeface="Times New Roman" pitchFamily="18" charset="0"/>
              </a:rPr>
              <a:t>Outgoing longwave radiation 183 W m</a:t>
            </a:r>
            <a:r>
              <a:rPr lang="en-GB" sz="1600" b="1" baseline="30000">
                <a:solidFill>
                  <a:schemeClr val="accent2"/>
                </a:solidFill>
                <a:latin typeface="Times New Roman" pitchFamily="18" charset="0"/>
              </a:rPr>
              <a:t>2</a:t>
            </a:r>
            <a:endParaRPr lang="en-US" sz="1600" b="1" baseline="30000">
              <a:solidFill>
                <a:schemeClr val="accent2"/>
              </a:solidFill>
              <a:latin typeface="Times New Roman" pitchFamily="18" charset="0"/>
            </a:endParaRPr>
          </a:p>
        </p:txBody>
      </p:sp>
      <p:sp>
        <p:nvSpPr>
          <p:cNvPr id="56" name="Text Box 19"/>
          <p:cNvSpPr txBox="1">
            <a:spLocks noChangeArrowheads="1"/>
          </p:cNvSpPr>
          <p:nvPr/>
        </p:nvSpPr>
        <p:spPr bwMode="auto">
          <a:xfrm>
            <a:off x="1954213" y="5126038"/>
            <a:ext cx="1773237"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27" tIns="45713" rIns="91427" bIns="45713">
            <a:spAutoFit/>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r>
              <a:rPr lang="en-GB" sz="1400" b="1">
                <a:solidFill>
                  <a:srgbClr val="FF0066"/>
                </a:solidFill>
                <a:latin typeface="Times New Roman" pitchFamily="18" charset="0"/>
              </a:rPr>
              <a:t>Absorbed by surface</a:t>
            </a:r>
            <a:endParaRPr lang="en-US" sz="1400" b="1">
              <a:solidFill>
                <a:srgbClr val="FF0066"/>
              </a:solidFill>
              <a:latin typeface="Times New Roman" pitchFamily="18" charset="0"/>
            </a:endParaRPr>
          </a:p>
        </p:txBody>
      </p:sp>
      <p:sp>
        <p:nvSpPr>
          <p:cNvPr id="57" name="AutoShape 9"/>
          <p:cNvSpPr>
            <a:spLocks noChangeArrowheads="1"/>
          </p:cNvSpPr>
          <p:nvPr/>
        </p:nvSpPr>
        <p:spPr bwMode="auto">
          <a:xfrm rot="-5400000">
            <a:off x="7985919" y="3107531"/>
            <a:ext cx="434975" cy="811213"/>
          </a:xfrm>
          <a:prstGeom prst="upArrow">
            <a:avLst>
              <a:gd name="adj1" fmla="val 50000"/>
              <a:gd name="adj2" fmla="val 47177"/>
            </a:avLst>
          </a:prstGeom>
          <a:noFill/>
          <a:ln w="57150">
            <a:solidFill>
              <a:srgbClr val="33CC33"/>
            </a:solidFill>
            <a:miter lim="800000"/>
            <a:headEnd/>
            <a:tailEnd/>
          </a:ln>
          <a:extLst>
            <a:ext uri="{909E8E84-426E-40DD-AFC4-6F175D3DCCD1}">
              <a14:hiddenFill xmlns:a14="http://schemas.microsoft.com/office/drawing/2010/main">
                <a:solidFill>
                  <a:srgbClr val="FFFFFF"/>
                </a:solidFill>
              </a14:hiddenFill>
            </a:ext>
          </a:extLst>
        </p:spPr>
        <p:txBody>
          <a:bodyPr vert="eaVert" wrap="none" lIns="91427" tIns="45713" rIns="91427" bIns="45713" anchor="ctr"/>
          <a:lstStyle/>
          <a:p>
            <a:endParaRPr lang="de-DE" sz="3600" b="1">
              <a:solidFill>
                <a:schemeClr val="bg1"/>
              </a:solidFill>
            </a:endParaRPr>
          </a:p>
        </p:txBody>
      </p:sp>
      <p:sp>
        <p:nvSpPr>
          <p:cNvPr id="58" name="Text Box 320"/>
          <p:cNvSpPr txBox="1">
            <a:spLocks noChangeArrowheads="1"/>
          </p:cNvSpPr>
          <p:nvPr/>
        </p:nvSpPr>
        <p:spPr bwMode="auto">
          <a:xfrm>
            <a:off x="7265988" y="3365500"/>
            <a:ext cx="60642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3" rIns="91427" bIns="45713">
            <a:spAutoFit/>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r>
              <a:rPr lang="en-US" sz="1800" b="1">
                <a:solidFill>
                  <a:srgbClr val="33CC33"/>
                </a:solidFill>
              </a:rPr>
              <a:t>+98</a:t>
            </a:r>
          </a:p>
        </p:txBody>
      </p:sp>
      <p:sp>
        <p:nvSpPr>
          <p:cNvPr id="59" name="Freeform 321"/>
          <p:cNvSpPr>
            <a:spLocks/>
          </p:cNvSpPr>
          <p:nvPr/>
        </p:nvSpPr>
        <p:spPr bwMode="auto">
          <a:xfrm>
            <a:off x="1489075" y="5478463"/>
            <a:ext cx="2749550" cy="307975"/>
          </a:xfrm>
          <a:custGeom>
            <a:avLst/>
            <a:gdLst>
              <a:gd name="T0" fmla="*/ 0 w 1298"/>
              <a:gd name="T1" fmla="*/ 2147483647 h 279"/>
              <a:gd name="T2" fmla="*/ 2147483647 w 1298"/>
              <a:gd name="T3" fmla="*/ 2147483647 h 279"/>
              <a:gd name="T4" fmla="*/ 2147483647 w 1298"/>
              <a:gd name="T5" fmla="*/ 2147483647 h 279"/>
              <a:gd name="T6" fmla="*/ 2147483647 w 1298"/>
              <a:gd name="T7" fmla="*/ 2147483647 h 279"/>
              <a:gd name="T8" fmla="*/ 2147483647 w 1298"/>
              <a:gd name="T9" fmla="*/ 0 h 279"/>
              <a:gd name="T10" fmla="*/ 2147483647 w 1298"/>
              <a:gd name="T11" fmla="*/ 2147483647 h 279"/>
              <a:gd name="T12" fmla="*/ 2147483647 w 1298"/>
              <a:gd name="T13" fmla="*/ 2147483647 h 279"/>
              <a:gd name="T14" fmla="*/ 2147483647 w 1298"/>
              <a:gd name="T15" fmla="*/ 2147483647 h 279"/>
              <a:gd name="T16" fmla="*/ 2147483647 w 1298"/>
              <a:gd name="T17" fmla="*/ 2147483647 h 279"/>
              <a:gd name="T18" fmla="*/ 0 w 1298"/>
              <a:gd name="T19" fmla="*/ 2147483647 h 2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98" h="279">
                <a:moveTo>
                  <a:pt x="0" y="279"/>
                </a:moveTo>
                <a:lnTo>
                  <a:pt x="1187" y="279"/>
                </a:lnTo>
                <a:lnTo>
                  <a:pt x="1187" y="110"/>
                </a:lnTo>
                <a:lnTo>
                  <a:pt x="1298" y="110"/>
                </a:lnTo>
                <a:lnTo>
                  <a:pt x="1117" y="0"/>
                </a:lnTo>
                <a:lnTo>
                  <a:pt x="1013" y="99"/>
                </a:lnTo>
                <a:lnTo>
                  <a:pt x="1100" y="105"/>
                </a:lnTo>
                <a:lnTo>
                  <a:pt x="1100" y="157"/>
                </a:lnTo>
                <a:lnTo>
                  <a:pt x="6" y="157"/>
                </a:lnTo>
                <a:lnTo>
                  <a:pt x="0" y="279"/>
                </a:lnTo>
                <a:close/>
              </a:path>
            </a:pathLst>
          </a:custGeom>
          <a:noFill/>
          <a:ln w="2857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0" name="Text Box 322"/>
          <p:cNvSpPr txBox="1">
            <a:spLocks noChangeArrowheads="1"/>
          </p:cNvSpPr>
          <p:nvPr/>
        </p:nvSpPr>
        <p:spPr bwMode="auto">
          <a:xfrm>
            <a:off x="8021638" y="5216525"/>
            <a:ext cx="447675"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3" rIns="91427" bIns="45713">
            <a:spAutoFit/>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r>
              <a:rPr lang="en-US" sz="1800" b="1"/>
              <a:t>+2</a:t>
            </a:r>
          </a:p>
        </p:txBody>
      </p:sp>
      <p:sp>
        <p:nvSpPr>
          <p:cNvPr id="61" name="Text Box 323"/>
          <p:cNvSpPr txBox="1">
            <a:spLocks noChangeArrowheads="1"/>
          </p:cNvSpPr>
          <p:nvPr/>
        </p:nvSpPr>
        <p:spPr bwMode="auto">
          <a:xfrm>
            <a:off x="5484813" y="2360613"/>
            <a:ext cx="531812"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3" rIns="91427" bIns="45713">
            <a:spAutoFit/>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r>
              <a:rPr lang="en-US" sz="1800" b="1"/>
              <a:t>-100</a:t>
            </a:r>
          </a:p>
        </p:txBody>
      </p:sp>
      <p:sp>
        <p:nvSpPr>
          <p:cNvPr id="62" name="AutoShape 9"/>
          <p:cNvSpPr>
            <a:spLocks noChangeArrowheads="1"/>
          </p:cNvSpPr>
          <p:nvPr/>
        </p:nvSpPr>
        <p:spPr bwMode="auto">
          <a:xfrm>
            <a:off x="5530850" y="1631950"/>
            <a:ext cx="498475" cy="704850"/>
          </a:xfrm>
          <a:prstGeom prst="upArrow">
            <a:avLst>
              <a:gd name="adj1" fmla="val 50000"/>
              <a:gd name="adj2" fmla="val 34931"/>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27" tIns="45713" rIns="91427" bIns="45713" anchor="ctr"/>
          <a:lstStyle/>
          <a:p>
            <a:endParaRPr lang="de-DE" sz="3600" b="1">
              <a:solidFill>
                <a:schemeClr val="bg1"/>
              </a:solidFill>
            </a:endParaRPr>
          </a:p>
        </p:txBody>
      </p:sp>
      <p:sp>
        <p:nvSpPr>
          <p:cNvPr id="63" name="AutoShape 325"/>
          <p:cNvSpPr>
            <a:spLocks noChangeArrowheads="1"/>
          </p:cNvSpPr>
          <p:nvPr/>
        </p:nvSpPr>
        <p:spPr bwMode="auto">
          <a:xfrm>
            <a:off x="1512888" y="5570538"/>
            <a:ext cx="6480175" cy="288925"/>
          </a:xfrm>
          <a:prstGeom prst="rightArrow">
            <a:avLst>
              <a:gd name="adj1" fmla="val 50000"/>
              <a:gd name="adj2" fmla="val 567360"/>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64" name="Line 326"/>
          <p:cNvSpPr>
            <a:spLocks noChangeShapeType="1"/>
          </p:cNvSpPr>
          <p:nvPr/>
        </p:nvSpPr>
        <p:spPr bwMode="auto">
          <a:xfrm flipH="1">
            <a:off x="4003675" y="5651500"/>
            <a:ext cx="3175" cy="122238"/>
          </a:xfrm>
          <a:prstGeom prst="line">
            <a:avLst/>
          </a:prstGeom>
          <a:noFill/>
          <a:ln w="5715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5" name="Line 327"/>
          <p:cNvSpPr>
            <a:spLocks noChangeShapeType="1"/>
          </p:cNvSpPr>
          <p:nvPr/>
        </p:nvSpPr>
        <p:spPr bwMode="auto">
          <a:xfrm flipH="1">
            <a:off x="3829050" y="5646738"/>
            <a:ext cx="168275" cy="0"/>
          </a:xfrm>
          <a:prstGeom prst="line">
            <a:avLst/>
          </a:prstGeom>
          <a:noFill/>
          <a:ln w="5715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66" name="Text Box 26"/>
          <p:cNvSpPr txBox="1">
            <a:spLocks noChangeArrowheads="1"/>
          </p:cNvSpPr>
          <p:nvPr/>
        </p:nvSpPr>
        <p:spPr bwMode="auto">
          <a:xfrm>
            <a:off x="3495675" y="5407025"/>
            <a:ext cx="11271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7997" tIns="10799" rIns="17997" bIns="10799">
            <a:spAutoFit/>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r>
              <a:rPr lang="en-GB" sz="1700" b="1">
                <a:solidFill>
                  <a:schemeClr val="bg1"/>
                </a:solidFill>
                <a:latin typeface="Times New Roman" pitchFamily="18" charset="0"/>
              </a:rPr>
              <a:t>2</a:t>
            </a:r>
            <a:endParaRPr lang="en-US" sz="1700" b="1" baseline="30000">
              <a:solidFill>
                <a:schemeClr val="bg1"/>
              </a:solidFill>
              <a:latin typeface="Times New Roman" pitchFamily="18" charset="0"/>
            </a:endParaRPr>
          </a:p>
        </p:txBody>
      </p:sp>
      <p:sp>
        <p:nvSpPr>
          <p:cNvPr id="67" name="Text Box 329"/>
          <p:cNvSpPr txBox="1">
            <a:spLocks noChangeArrowheads="1"/>
          </p:cNvSpPr>
          <p:nvPr/>
        </p:nvSpPr>
        <p:spPr bwMode="auto">
          <a:xfrm>
            <a:off x="1454150" y="1504950"/>
            <a:ext cx="66040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3" rIns="91427" bIns="45713">
            <a:spAutoFit/>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r>
              <a:rPr lang="en-US" b="1" dirty="0"/>
              <a:t>ARCTIC ENERGY BUDGET                            (</a:t>
            </a:r>
            <a:r>
              <a:rPr lang="en-US" b="1" dirty="0">
                <a:latin typeface="Symbol" pitchFamily="18" charset="2"/>
              </a:rPr>
              <a:t>f</a:t>
            </a:r>
            <a:r>
              <a:rPr lang="en-US" b="1" dirty="0"/>
              <a:t> &gt; 65°N)</a:t>
            </a:r>
          </a:p>
        </p:txBody>
      </p:sp>
      <p:sp>
        <p:nvSpPr>
          <p:cNvPr id="68" name="Text Box 330"/>
          <p:cNvSpPr txBox="1">
            <a:spLocks noChangeArrowheads="1"/>
          </p:cNvSpPr>
          <p:nvPr/>
        </p:nvSpPr>
        <p:spPr bwMode="auto">
          <a:xfrm>
            <a:off x="2133600" y="5270500"/>
            <a:ext cx="574675"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3" rIns="91427" bIns="45713">
            <a:spAutoFit/>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r>
              <a:rPr lang="en-US" sz="1200" i="1"/>
              <a:t>Sea ice</a:t>
            </a:r>
          </a:p>
        </p:txBody>
      </p:sp>
      <p:sp>
        <p:nvSpPr>
          <p:cNvPr id="69" name="Text Box 331"/>
          <p:cNvSpPr txBox="1">
            <a:spLocks noChangeArrowheads="1"/>
          </p:cNvSpPr>
          <p:nvPr/>
        </p:nvSpPr>
        <p:spPr bwMode="auto">
          <a:xfrm>
            <a:off x="6105525" y="5273675"/>
            <a:ext cx="574675" cy="22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3" rIns="91427" bIns="45713">
            <a:spAutoFit/>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r>
              <a:rPr lang="en-US" sz="1200" i="1"/>
              <a:t>Sea ice</a:t>
            </a:r>
          </a:p>
        </p:txBody>
      </p:sp>
      <p:sp>
        <p:nvSpPr>
          <p:cNvPr id="70" name="Text Box 15"/>
          <p:cNvSpPr txBox="1">
            <a:spLocks noChangeArrowheads="1"/>
          </p:cNvSpPr>
          <p:nvPr/>
        </p:nvSpPr>
        <p:spPr bwMode="auto">
          <a:xfrm>
            <a:off x="3094038" y="4238625"/>
            <a:ext cx="2540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7997" tIns="10799" rIns="17997" bIns="10799">
            <a:spAutoFit/>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r>
              <a:rPr lang="en-GB" sz="1700" b="1">
                <a:solidFill>
                  <a:srgbClr val="FF66FF"/>
                </a:solidFill>
                <a:latin typeface="Times New Roman" pitchFamily="18" charset="0"/>
              </a:rPr>
              <a:t>96</a:t>
            </a:r>
            <a:endParaRPr lang="en-US" sz="1700" b="1" baseline="30000">
              <a:solidFill>
                <a:srgbClr val="FF66FF"/>
              </a:solidFill>
              <a:latin typeface="Times New Roman" pitchFamily="18" charset="0"/>
            </a:endParaRPr>
          </a:p>
        </p:txBody>
      </p:sp>
      <p:sp>
        <p:nvSpPr>
          <p:cNvPr id="71" name="Oval 3"/>
          <p:cNvSpPr>
            <a:spLocks noChangeArrowheads="1"/>
          </p:cNvSpPr>
          <p:nvPr/>
        </p:nvSpPr>
        <p:spPr bwMode="auto">
          <a:xfrm>
            <a:off x="8058150" y="5256213"/>
            <a:ext cx="411163" cy="263525"/>
          </a:xfrm>
          <a:prstGeom prst="ellipse">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72" name="Oval 82"/>
          <p:cNvSpPr>
            <a:spLocks noChangeArrowheads="1"/>
          </p:cNvSpPr>
          <p:nvPr/>
        </p:nvSpPr>
        <p:spPr bwMode="auto">
          <a:xfrm>
            <a:off x="7459663" y="4176713"/>
            <a:ext cx="411162" cy="263525"/>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73" name="Oval 83"/>
          <p:cNvSpPr>
            <a:spLocks noChangeArrowheads="1"/>
          </p:cNvSpPr>
          <p:nvPr/>
        </p:nvSpPr>
        <p:spPr bwMode="auto">
          <a:xfrm>
            <a:off x="7081838" y="3030538"/>
            <a:ext cx="411162" cy="263525"/>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74" name="Oval 84"/>
          <p:cNvSpPr>
            <a:spLocks noChangeArrowheads="1"/>
          </p:cNvSpPr>
          <p:nvPr/>
        </p:nvSpPr>
        <p:spPr bwMode="auto">
          <a:xfrm>
            <a:off x="7107238" y="2128838"/>
            <a:ext cx="411162" cy="263525"/>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75" name="Oval 85"/>
          <p:cNvSpPr>
            <a:spLocks noChangeArrowheads="1"/>
          </p:cNvSpPr>
          <p:nvPr/>
        </p:nvSpPr>
        <p:spPr bwMode="auto">
          <a:xfrm>
            <a:off x="6254750" y="4979988"/>
            <a:ext cx="411163" cy="263525"/>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76" name="Oval 86"/>
          <p:cNvSpPr>
            <a:spLocks noChangeArrowheads="1"/>
          </p:cNvSpPr>
          <p:nvPr/>
        </p:nvSpPr>
        <p:spPr bwMode="auto">
          <a:xfrm>
            <a:off x="6218238" y="3986213"/>
            <a:ext cx="409575" cy="263525"/>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77" name="Oval 87"/>
          <p:cNvSpPr>
            <a:spLocks noChangeArrowheads="1"/>
          </p:cNvSpPr>
          <p:nvPr/>
        </p:nvSpPr>
        <p:spPr bwMode="auto">
          <a:xfrm>
            <a:off x="7337425" y="4986338"/>
            <a:ext cx="411163" cy="261937"/>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80" name="TextBox 79"/>
          <p:cNvSpPr txBox="1"/>
          <p:nvPr/>
        </p:nvSpPr>
        <p:spPr>
          <a:xfrm>
            <a:off x="685800" y="381000"/>
            <a:ext cx="7850263" cy="769441"/>
          </a:xfrm>
          <a:prstGeom prst="rect">
            <a:avLst/>
          </a:prstGeom>
          <a:noFill/>
          <a:effectLst>
            <a:softEdge rad="127000"/>
          </a:effectLst>
        </p:spPr>
        <p:txBody>
          <a:bodyPr wrap="square">
            <a:spAutoFit/>
          </a:bodyPr>
          <a:lstStyle/>
          <a:p>
            <a:pPr algn="ctr">
              <a:defRPr/>
            </a:pPr>
            <a:r>
              <a:rPr lang="en-US" sz="4400" b="1" dirty="0" smtClean="0">
                <a:solidFill>
                  <a:srgbClr val="C0504D">
                    <a:lumMod val="50000"/>
                  </a:srgbClr>
                </a:solidFill>
                <a:latin typeface="Georgia" pitchFamily="18" charset="0"/>
              </a:rPr>
              <a:t>Sea-Ice Energy Budget</a:t>
            </a:r>
            <a:endParaRPr lang="en-US" sz="1050" b="1" i="1" dirty="0" smtClean="0">
              <a:solidFill>
                <a:srgbClr val="C0504D">
                  <a:lumMod val="50000"/>
                </a:srgbClr>
              </a:solidFill>
              <a:latin typeface="Georgia" pitchFamily="18" charset="0"/>
            </a:endParaRPr>
          </a:p>
        </p:txBody>
      </p:sp>
      <p:sp>
        <p:nvSpPr>
          <p:cNvPr id="2" name="TextBox 1"/>
          <p:cNvSpPr txBox="1"/>
          <p:nvPr/>
        </p:nvSpPr>
        <p:spPr>
          <a:xfrm>
            <a:off x="251762" y="6019800"/>
            <a:ext cx="5234638" cy="646331"/>
          </a:xfrm>
          <a:prstGeom prst="rect">
            <a:avLst/>
          </a:prstGeom>
          <a:solidFill>
            <a:schemeClr val="bg1"/>
          </a:solidFill>
          <a:ln>
            <a:solidFill>
              <a:srgbClr val="FF0000"/>
            </a:solidFill>
          </a:ln>
        </p:spPr>
        <p:txBody>
          <a:bodyPr wrap="none" rtlCol="0">
            <a:spAutoFit/>
          </a:bodyPr>
          <a:lstStyle/>
          <a:p>
            <a:r>
              <a:rPr lang="en-US" dirty="0"/>
              <a:t>D</a:t>
            </a:r>
            <a:r>
              <a:rPr lang="en-US" dirty="0" smtClean="0"/>
              <a:t>ecadal decline can be explained by ~1 W/m</a:t>
            </a:r>
            <a:r>
              <a:rPr lang="en-US" baseline="30000" dirty="0" smtClean="0"/>
              <a:t>2</a:t>
            </a:r>
            <a:r>
              <a:rPr lang="en-US" dirty="0" smtClean="0"/>
              <a:t> excess. </a:t>
            </a:r>
          </a:p>
          <a:p>
            <a:r>
              <a:rPr lang="en-US" dirty="0" smtClean="0"/>
              <a:t>Kwok and </a:t>
            </a:r>
            <a:r>
              <a:rPr lang="en-US" dirty="0" err="1" smtClean="0"/>
              <a:t>Untersteiner</a:t>
            </a:r>
            <a:r>
              <a:rPr lang="en-US" dirty="0" smtClean="0"/>
              <a:t> 2011</a:t>
            </a:r>
            <a:endParaRPr lang="en-US" dirty="0"/>
          </a:p>
        </p:txBody>
      </p:sp>
    </p:spTree>
    <p:extLst>
      <p:ext uri="{BB962C8B-B14F-4D97-AF65-F5344CB8AC3E}">
        <p14:creationId xmlns:p14="http://schemas.microsoft.com/office/powerpoint/2010/main" val="2385177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p:cNvSpPr txBox="1">
            <a:spLocks noChangeArrowheads="1"/>
          </p:cNvSpPr>
          <p:nvPr/>
        </p:nvSpPr>
        <p:spPr bwMode="auto">
          <a:xfrm>
            <a:off x="228600" y="990600"/>
            <a:ext cx="3124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chemeClr val="tx2"/>
                </a:solidFill>
                <a:latin typeface="Arial" pitchFamily="34" charset="0"/>
              </a:defRPr>
            </a:lvl1pPr>
            <a:lvl2pPr marL="742950" indent="-285750">
              <a:defRPr sz="1200">
                <a:solidFill>
                  <a:schemeClr val="tx2"/>
                </a:solidFill>
                <a:latin typeface="Arial" pitchFamily="34" charset="0"/>
              </a:defRPr>
            </a:lvl2pPr>
            <a:lvl3pPr marL="1143000" indent="-228600">
              <a:defRPr sz="1200">
                <a:solidFill>
                  <a:schemeClr val="tx2"/>
                </a:solidFill>
                <a:latin typeface="Arial" pitchFamily="34" charset="0"/>
              </a:defRPr>
            </a:lvl3pPr>
            <a:lvl4pPr marL="1600200" indent="-228600">
              <a:defRPr sz="1200">
                <a:solidFill>
                  <a:schemeClr val="tx2"/>
                </a:solidFill>
                <a:latin typeface="Arial" pitchFamily="34" charset="0"/>
              </a:defRPr>
            </a:lvl4pPr>
            <a:lvl5pPr marL="2057400" indent="-228600">
              <a:defRPr sz="1200">
                <a:solidFill>
                  <a:schemeClr val="tx2"/>
                </a:solidFill>
                <a:latin typeface="Arial" pitchFamily="34" charset="0"/>
              </a:defRPr>
            </a:lvl5pPr>
            <a:lvl6pPr marL="2514600" indent="-228600" eaLnBrk="0" fontAlgn="base" hangingPunct="0">
              <a:lnSpc>
                <a:spcPct val="95000"/>
              </a:lnSpc>
              <a:spcBef>
                <a:spcPct val="0"/>
              </a:spcBef>
              <a:spcAft>
                <a:spcPct val="0"/>
              </a:spcAft>
              <a:defRPr sz="1200">
                <a:solidFill>
                  <a:schemeClr val="tx2"/>
                </a:solidFill>
                <a:latin typeface="Arial" pitchFamily="34" charset="0"/>
              </a:defRPr>
            </a:lvl6pPr>
            <a:lvl7pPr marL="2971800" indent="-228600" eaLnBrk="0" fontAlgn="base" hangingPunct="0">
              <a:lnSpc>
                <a:spcPct val="95000"/>
              </a:lnSpc>
              <a:spcBef>
                <a:spcPct val="0"/>
              </a:spcBef>
              <a:spcAft>
                <a:spcPct val="0"/>
              </a:spcAft>
              <a:defRPr sz="1200">
                <a:solidFill>
                  <a:schemeClr val="tx2"/>
                </a:solidFill>
                <a:latin typeface="Arial" pitchFamily="34" charset="0"/>
              </a:defRPr>
            </a:lvl7pPr>
            <a:lvl8pPr marL="3429000" indent="-228600" eaLnBrk="0" fontAlgn="base" hangingPunct="0">
              <a:lnSpc>
                <a:spcPct val="95000"/>
              </a:lnSpc>
              <a:spcBef>
                <a:spcPct val="0"/>
              </a:spcBef>
              <a:spcAft>
                <a:spcPct val="0"/>
              </a:spcAft>
              <a:defRPr sz="1200">
                <a:solidFill>
                  <a:schemeClr val="tx2"/>
                </a:solidFill>
                <a:latin typeface="Arial" pitchFamily="34" charset="0"/>
              </a:defRPr>
            </a:lvl8pPr>
            <a:lvl9pPr marL="3886200" indent="-228600" eaLnBrk="0" fontAlgn="base" hangingPunct="0">
              <a:lnSpc>
                <a:spcPct val="95000"/>
              </a:lnSpc>
              <a:spcBef>
                <a:spcPct val="0"/>
              </a:spcBef>
              <a:spcAft>
                <a:spcPct val="0"/>
              </a:spcAft>
              <a:defRPr sz="1200">
                <a:solidFill>
                  <a:schemeClr val="tx2"/>
                </a:solidFill>
                <a:latin typeface="Arial" pitchFamily="34" charset="0"/>
              </a:defRPr>
            </a:lvl9pPr>
          </a:lstStyle>
          <a:p>
            <a:r>
              <a:rPr lang="en-US" sz="2000" b="1" dirty="0" smtClean="0">
                <a:solidFill>
                  <a:schemeClr val="bg1"/>
                </a:solidFill>
              </a:rPr>
              <a:t>Mixed-phase clouds accompany warm moist advection aloft;</a:t>
            </a:r>
          </a:p>
          <a:p>
            <a:r>
              <a:rPr lang="en-US" sz="2000" b="1" dirty="0" smtClean="0">
                <a:solidFill>
                  <a:schemeClr val="bg1"/>
                </a:solidFill>
              </a:rPr>
              <a:t>Impacts BL structure.</a:t>
            </a:r>
          </a:p>
        </p:txBody>
      </p:sp>
      <p:sp>
        <p:nvSpPr>
          <p:cNvPr id="20" name="TextBox 19"/>
          <p:cNvSpPr txBox="1"/>
          <p:nvPr/>
        </p:nvSpPr>
        <p:spPr>
          <a:xfrm>
            <a:off x="304800" y="152400"/>
            <a:ext cx="3810000" cy="769441"/>
          </a:xfrm>
          <a:prstGeom prst="rect">
            <a:avLst/>
          </a:prstGeom>
          <a:noFill/>
          <a:effectLst>
            <a:softEdge rad="127000"/>
          </a:effectLst>
        </p:spPr>
        <p:txBody>
          <a:bodyPr wrap="square">
            <a:spAutoFit/>
          </a:bodyPr>
          <a:lstStyle/>
          <a:p>
            <a:pPr algn="ctr">
              <a:defRPr/>
            </a:pPr>
            <a:r>
              <a:rPr lang="en-US" sz="4400" b="1" dirty="0" smtClean="0">
                <a:solidFill>
                  <a:srgbClr val="C0504D">
                    <a:lumMod val="50000"/>
                  </a:srgbClr>
                </a:solidFill>
                <a:latin typeface="Georgia" pitchFamily="18" charset="0"/>
              </a:rPr>
              <a:t>Coupling</a:t>
            </a:r>
            <a:endParaRPr lang="en-US" sz="1050" b="1" i="1" dirty="0" smtClean="0">
              <a:solidFill>
                <a:srgbClr val="C0504D">
                  <a:lumMod val="50000"/>
                </a:srgbClr>
              </a:solidFill>
              <a:latin typeface="Georgia" pitchFamily="18" charset="0"/>
            </a:endParaRPr>
          </a:p>
        </p:txBody>
      </p:sp>
      <p:sp>
        <p:nvSpPr>
          <p:cNvPr id="34" name="TextBox 1"/>
          <p:cNvSpPr txBox="1">
            <a:spLocks noChangeArrowheads="1"/>
          </p:cNvSpPr>
          <p:nvPr/>
        </p:nvSpPr>
        <p:spPr bwMode="auto">
          <a:xfrm>
            <a:off x="228600" y="2681309"/>
            <a:ext cx="3298371"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chemeClr val="tx2"/>
                </a:solidFill>
                <a:latin typeface="Arial" pitchFamily="34" charset="0"/>
              </a:defRPr>
            </a:lvl1pPr>
            <a:lvl2pPr marL="742950" indent="-285750">
              <a:defRPr sz="1200">
                <a:solidFill>
                  <a:schemeClr val="tx2"/>
                </a:solidFill>
                <a:latin typeface="Arial" pitchFamily="34" charset="0"/>
              </a:defRPr>
            </a:lvl2pPr>
            <a:lvl3pPr marL="1143000" indent="-228600">
              <a:defRPr sz="1200">
                <a:solidFill>
                  <a:schemeClr val="tx2"/>
                </a:solidFill>
                <a:latin typeface="Arial" pitchFamily="34" charset="0"/>
              </a:defRPr>
            </a:lvl3pPr>
            <a:lvl4pPr marL="1600200" indent="-228600">
              <a:defRPr sz="1200">
                <a:solidFill>
                  <a:schemeClr val="tx2"/>
                </a:solidFill>
                <a:latin typeface="Arial" pitchFamily="34" charset="0"/>
              </a:defRPr>
            </a:lvl4pPr>
            <a:lvl5pPr marL="2057400" indent="-228600">
              <a:defRPr sz="1200">
                <a:solidFill>
                  <a:schemeClr val="tx2"/>
                </a:solidFill>
                <a:latin typeface="Arial" pitchFamily="34" charset="0"/>
              </a:defRPr>
            </a:lvl5pPr>
            <a:lvl6pPr marL="2514600" indent="-228600" eaLnBrk="0" fontAlgn="base" hangingPunct="0">
              <a:lnSpc>
                <a:spcPct val="95000"/>
              </a:lnSpc>
              <a:spcBef>
                <a:spcPct val="0"/>
              </a:spcBef>
              <a:spcAft>
                <a:spcPct val="0"/>
              </a:spcAft>
              <a:defRPr sz="1200">
                <a:solidFill>
                  <a:schemeClr val="tx2"/>
                </a:solidFill>
                <a:latin typeface="Arial" pitchFamily="34" charset="0"/>
              </a:defRPr>
            </a:lvl6pPr>
            <a:lvl7pPr marL="2971800" indent="-228600" eaLnBrk="0" fontAlgn="base" hangingPunct="0">
              <a:lnSpc>
                <a:spcPct val="95000"/>
              </a:lnSpc>
              <a:spcBef>
                <a:spcPct val="0"/>
              </a:spcBef>
              <a:spcAft>
                <a:spcPct val="0"/>
              </a:spcAft>
              <a:defRPr sz="1200">
                <a:solidFill>
                  <a:schemeClr val="tx2"/>
                </a:solidFill>
                <a:latin typeface="Arial" pitchFamily="34" charset="0"/>
              </a:defRPr>
            </a:lvl7pPr>
            <a:lvl8pPr marL="3429000" indent="-228600" eaLnBrk="0" fontAlgn="base" hangingPunct="0">
              <a:lnSpc>
                <a:spcPct val="95000"/>
              </a:lnSpc>
              <a:spcBef>
                <a:spcPct val="0"/>
              </a:spcBef>
              <a:spcAft>
                <a:spcPct val="0"/>
              </a:spcAft>
              <a:defRPr sz="1200">
                <a:solidFill>
                  <a:schemeClr val="tx2"/>
                </a:solidFill>
                <a:latin typeface="Arial" pitchFamily="34" charset="0"/>
              </a:defRPr>
            </a:lvl8pPr>
            <a:lvl9pPr marL="3886200" indent="-228600" eaLnBrk="0" fontAlgn="base" hangingPunct="0">
              <a:lnSpc>
                <a:spcPct val="95000"/>
              </a:lnSpc>
              <a:spcBef>
                <a:spcPct val="0"/>
              </a:spcBef>
              <a:spcAft>
                <a:spcPct val="0"/>
              </a:spcAft>
              <a:defRPr sz="1200">
                <a:solidFill>
                  <a:schemeClr val="tx2"/>
                </a:solidFill>
                <a:latin typeface="Arial" pitchFamily="34" charset="0"/>
              </a:defRPr>
            </a:lvl9pPr>
          </a:lstStyle>
          <a:p>
            <a:r>
              <a:rPr lang="en-US" sz="2000" b="1" dirty="0" smtClean="0">
                <a:solidFill>
                  <a:schemeClr val="bg1"/>
                </a:solidFill>
              </a:rPr>
              <a:t>Liquid clouds increase LW</a:t>
            </a:r>
            <a:r>
              <a:rPr lang="en-US" sz="2000" b="1" baseline="-25000" dirty="0" smtClean="0">
                <a:solidFill>
                  <a:schemeClr val="bg1"/>
                </a:solidFill>
              </a:rPr>
              <a:t>down</a:t>
            </a:r>
            <a:r>
              <a:rPr lang="en-US" sz="2000" b="1" dirty="0" smtClean="0">
                <a:solidFill>
                  <a:schemeClr val="bg1"/>
                </a:solidFill>
              </a:rPr>
              <a:t> by 40-70 W/m</a:t>
            </a:r>
            <a:r>
              <a:rPr lang="en-US" sz="2000" b="1" baseline="30000" dirty="0" smtClean="0">
                <a:solidFill>
                  <a:schemeClr val="bg1"/>
                </a:solidFill>
              </a:rPr>
              <a:t>2</a:t>
            </a:r>
            <a:r>
              <a:rPr lang="en-US" sz="2000" b="1" dirty="0">
                <a:solidFill>
                  <a:schemeClr val="bg1"/>
                </a:solidFill>
              </a:rPr>
              <a:t> </a:t>
            </a:r>
            <a:endParaRPr lang="en-US" sz="2000" b="1" dirty="0" smtClean="0">
              <a:solidFill>
                <a:schemeClr val="bg1"/>
              </a:solidFill>
            </a:endParaRPr>
          </a:p>
          <a:p>
            <a:r>
              <a:rPr lang="en-US" sz="2000" b="1" dirty="0" smtClean="0">
                <a:solidFill>
                  <a:schemeClr val="bg1"/>
                </a:solidFill>
              </a:rPr>
              <a:t>                   &gt;&gt; </a:t>
            </a:r>
          </a:p>
          <a:p>
            <a:r>
              <a:rPr lang="en-US" sz="2000" b="1" dirty="0" smtClean="0">
                <a:solidFill>
                  <a:schemeClr val="bg1"/>
                </a:solidFill>
              </a:rPr>
              <a:t>Significant change in surface energy budget.</a:t>
            </a:r>
            <a:endParaRPr lang="en-US" sz="2000" b="1" dirty="0">
              <a:solidFill>
                <a:schemeClr val="bg1"/>
              </a:solidFill>
            </a:endParaRPr>
          </a:p>
        </p:txBody>
      </p:sp>
      <p:sp>
        <p:nvSpPr>
          <p:cNvPr id="38" name="TextBox 1"/>
          <p:cNvSpPr txBox="1">
            <a:spLocks noChangeArrowheads="1"/>
          </p:cNvSpPr>
          <p:nvPr/>
        </p:nvSpPr>
        <p:spPr bwMode="auto">
          <a:xfrm>
            <a:off x="228600" y="4724400"/>
            <a:ext cx="30480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chemeClr val="tx2"/>
                </a:solidFill>
                <a:latin typeface="Arial" pitchFamily="34" charset="0"/>
              </a:defRPr>
            </a:lvl1pPr>
            <a:lvl2pPr marL="742950" indent="-285750">
              <a:defRPr sz="1200">
                <a:solidFill>
                  <a:schemeClr val="tx2"/>
                </a:solidFill>
                <a:latin typeface="Arial" pitchFamily="34" charset="0"/>
              </a:defRPr>
            </a:lvl2pPr>
            <a:lvl3pPr marL="1143000" indent="-228600">
              <a:defRPr sz="1200">
                <a:solidFill>
                  <a:schemeClr val="tx2"/>
                </a:solidFill>
                <a:latin typeface="Arial" pitchFamily="34" charset="0"/>
              </a:defRPr>
            </a:lvl3pPr>
            <a:lvl4pPr marL="1600200" indent="-228600">
              <a:defRPr sz="1200">
                <a:solidFill>
                  <a:schemeClr val="tx2"/>
                </a:solidFill>
                <a:latin typeface="Arial" pitchFamily="34" charset="0"/>
              </a:defRPr>
            </a:lvl4pPr>
            <a:lvl5pPr marL="2057400" indent="-228600">
              <a:defRPr sz="1200">
                <a:solidFill>
                  <a:schemeClr val="tx2"/>
                </a:solidFill>
                <a:latin typeface="Arial" pitchFamily="34" charset="0"/>
              </a:defRPr>
            </a:lvl5pPr>
            <a:lvl6pPr marL="2514600" indent="-228600" eaLnBrk="0" fontAlgn="base" hangingPunct="0">
              <a:lnSpc>
                <a:spcPct val="95000"/>
              </a:lnSpc>
              <a:spcBef>
                <a:spcPct val="0"/>
              </a:spcBef>
              <a:spcAft>
                <a:spcPct val="0"/>
              </a:spcAft>
              <a:defRPr sz="1200">
                <a:solidFill>
                  <a:schemeClr val="tx2"/>
                </a:solidFill>
                <a:latin typeface="Arial" pitchFamily="34" charset="0"/>
              </a:defRPr>
            </a:lvl6pPr>
            <a:lvl7pPr marL="2971800" indent="-228600" eaLnBrk="0" fontAlgn="base" hangingPunct="0">
              <a:lnSpc>
                <a:spcPct val="95000"/>
              </a:lnSpc>
              <a:spcBef>
                <a:spcPct val="0"/>
              </a:spcBef>
              <a:spcAft>
                <a:spcPct val="0"/>
              </a:spcAft>
              <a:defRPr sz="1200">
                <a:solidFill>
                  <a:schemeClr val="tx2"/>
                </a:solidFill>
                <a:latin typeface="Arial" pitchFamily="34" charset="0"/>
              </a:defRPr>
            </a:lvl7pPr>
            <a:lvl8pPr marL="3429000" indent="-228600" eaLnBrk="0" fontAlgn="base" hangingPunct="0">
              <a:lnSpc>
                <a:spcPct val="95000"/>
              </a:lnSpc>
              <a:spcBef>
                <a:spcPct val="0"/>
              </a:spcBef>
              <a:spcAft>
                <a:spcPct val="0"/>
              </a:spcAft>
              <a:defRPr sz="1200">
                <a:solidFill>
                  <a:schemeClr val="tx2"/>
                </a:solidFill>
                <a:latin typeface="Arial" pitchFamily="34" charset="0"/>
              </a:defRPr>
            </a:lvl8pPr>
            <a:lvl9pPr marL="3886200" indent="-228600" eaLnBrk="0" fontAlgn="base" hangingPunct="0">
              <a:lnSpc>
                <a:spcPct val="95000"/>
              </a:lnSpc>
              <a:spcBef>
                <a:spcPct val="0"/>
              </a:spcBef>
              <a:spcAft>
                <a:spcPct val="0"/>
              </a:spcAft>
              <a:defRPr sz="1200">
                <a:solidFill>
                  <a:schemeClr val="tx2"/>
                </a:solidFill>
                <a:latin typeface="Arial" pitchFamily="34" charset="0"/>
              </a:defRPr>
            </a:lvl9pPr>
          </a:lstStyle>
          <a:p>
            <a:r>
              <a:rPr lang="en-US" sz="2000" b="1" dirty="0" smtClean="0">
                <a:solidFill>
                  <a:schemeClr val="bg1"/>
                </a:solidFill>
              </a:rPr>
              <a:t>Thermal structure of snow and ice responds</a:t>
            </a:r>
          </a:p>
          <a:p>
            <a:r>
              <a:rPr lang="en-US" sz="2000" b="1" dirty="0" smtClean="0">
                <a:solidFill>
                  <a:schemeClr val="bg1"/>
                </a:solidFill>
              </a:rPr>
              <a:t>                   &gt;&gt;</a:t>
            </a:r>
          </a:p>
          <a:p>
            <a:r>
              <a:rPr lang="en-US" sz="2000" b="1" dirty="0" smtClean="0">
                <a:solidFill>
                  <a:schemeClr val="bg1"/>
                </a:solidFill>
              </a:rPr>
              <a:t>Conduction of heat through ice responds</a:t>
            </a:r>
            <a:endParaRPr lang="en-US" sz="2000" b="1" dirty="0">
              <a:solidFill>
                <a:schemeClr val="bg1"/>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7541" t="3333" r="20121" b="27779"/>
          <a:stretch/>
        </p:blipFill>
        <p:spPr>
          <a:xfrm>
            <a:off x="3962400" y="364435"/>
            <a:ext cx="4953001" cy="6264965"/>
          </a:xfrm>
          <a:prstGeom prst="rect">
            <a:avLst/>
          </a:prstGeom>
        </p:spPr>
      </p:pic>
      <p:sp>
        <p:nvSpPr>
          <p:cNvPr id="7" name="TextBox 6"/>
          <p:cNvSpPr txBox="1"/>
          <p:nvPr/>
        </p:nvSpPr>
        <p:spPr>
          <a:xfrm>
            <a:off x="3972697" y="6355616"/>
            <a:ext cx="1993494" cy="307777"/>
          </a:xfrm>
          <a:prstGeom prst="rect">
            <a:avLst/>
          </a:prstGeom>
          <a:noFill/>
        </p:spPr>
        <p:txBody>
          <a:bodyPr wrap="none" rtlCol="0">
            <a:spAutoFit/>
          </a:bodyPr>
          <a:lstStyle/>
          <a:p>
            <a:r>
              <a:rPr lang="en-US" sz="1400" dirty="0"/>
              <a:t>a</a:t>
            </a:r>
            <a:r>
              <a:rPr lang="en-US" sz="1400" dirty="0" smtClean="0"/>
              <a:t>fter </a:t>
            </a:r>
            <a:r>
              <a:rPr lang="en-US" sz="1400" dirty="0" err="1" smtClean="0"/>
              <a:t>Persson</a:t>
            </a:r>
            <a:r>
              <a:rPr lang="en-US" sz="1400" dirty="0" smtClean="0"/>
              <a:t> et </a:t>
            </a:r>
            <a:r>
              <a:rPr lang="en-US" sz="1400" dirty="0" smtClean="0"/>
              <a:t>al.  </a:t>
            </a:r>
            <a:r>
              <a:rPr lang="en-US" sz="1400" dirty="0" smtClean="0"/>
              <a:t>2016</a:t>
            </a:r>
            <a:endParaRPr lang="en-US" sz="1400" dirty="0"/>
          </a:p>
        </p:txBody>
      </p:sp>
    </p:spTree>
    <p:extLst>
      <p:ext uri="{BB962C8B-B14F-4D97-AF65-F5344CB8AC3E}">
        <p14:creationId xmlns:p14="http://schemas.microsoft.com/office/powerpoint/2010/main" val="1647967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81000"/>
            <a:ext cx="8458200" cy="769441"/>
          </a:xfrm>
          <a:prstGeom prst="rect">
            <a:avLst/>
          </a:prstGeom>
          <a:noFill/>
          <a:effectLst>
            <a:softEdge rad="127000"/>
          </a:effectLst>
        </p:spPr>
        <p:txBody>
          <a:bodyPr wrap="square">
            <a:spAutoFit/>
          </a:bodyPr>
          <a:lstStyle/>
          <a:p>
            <a:pPr algn="ctr">
              <a:defRPr/>
            </a:pPr>
            <a:r>
              <a:rPr lang="en-US" sz="4400" b="1" dirty="0" smtClean="0">
                <a:solidFill>
                  <a:srgbClr val="C0504D">
                    <a:lumMod val="50000"/>
                  </a:srgbClr>
                </a:solidFill>
                <a:latin typeface="Georgia" pitchFamily="18" charset="0"/>
              </a:rPr>
              <a:t>Critical Model Shortcomings</a:t>
            </a:r>
            <a:endParaRPr lang="en-US" sz="1050" b="1" i="1" dirty="0" smtClean="0">
              <a:solidFill>
                <a:srgbClr val="C0504D">
                  <a:lumMod val="50000"/>
                </a:srgbClr>
              </a:solidFill>
              <a:latin typeface="Georgia" pitchFamily="18" charset="0"/>
            </a:endParaRPr>
          </a:p>
        </p:txBody>
      </p:sp>
      <p:pic>
        <p:nvPicPr>
          <p:cNvPr id="5" name="Picture 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38"/>
          <a:stretch/>
        </p:blipFill>
        <p:spPr bwMode="auto">
          <a:xfrm>
            <a:off x="304801" y="2590800"/>
            <a:ext cx="4495800"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bwMode="auto">
          <a:xfrm rot="5400000">
            <a:off x="1776413" y="3633788"/>
            <a:ext cx="14763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17"/>
          <p:cNvSpPr txBox="1">
            <a:spLocks noChangeArrowheads="1"/>
          </p:cNvSpPr>
          <p:nvPr/>
        </p:nvSpPr>
        <p:spPr bwMode="auto">
          <a:xfrm>
            <a:off x="3030767" y="3242846"/>
            <a:ext cx="132734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pPr eaLnBrk="1" hangingPunct="1"/>
            <a:r>
              <a:rPr lang="sv-SE" sz="1600" dirty="0">
                <a:solidFill>
                  <a:schemeClr val="tx1"/>
                </a:solidFill>
              </a:rPr>
              <a:t>~ 0 W </a:t>
            </a:r>
            <a:r>
              <a:rPr lang="sv-SE" sz="1600" dirty="0" smtClean="0">
                <a:solidFill>
                  <a:schemeClr val="tx1"/>
                </a:solidFill>
              </a:rPr>
              <a:t>m</a:t>
            </a:r>
            <a:r>
              <a:rPr lang="sv-SE" sz="1600" baseline="30000" dirty="0" smtClean="0">
                <a:solidFill>
                  <a:schemeClr val="tx1"/>
                </a:solidFill>
              </a:rPr>
              <a:t>-2</a:t>
            </a:r>
            <a:endParaRPr lang="sv-SE" sz="1600" dirty="0">
              <a:solidFill>
                <a:schemeClr val="tx1"/>
              </a:solidFill>
            </a:endParaRPr>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5035" r="7553"/>
          <a:stretch>
            <a:fillRect/>
          </a:stretch>
        </p:blipFill>
        <p:spPr bwMode="auto">
          <a:xfrm>
            <a:off x="4659313" y="2590800"/>
            <a:ext cx="4198937"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p:nvCxnSpPr>
        <p:spPr bwMode="auto">
          <a:xfrm rot="5400000">
            <a:off x="6788150" y="3694113"/>
            <a:ext cx="14763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29"/>
          <p:cNvSpPr txBox="1">
            <a:spLocks noChangeArrowheads="1"/>
          </p:cNvSpPr>
          <p:nvPr/>
        </p:nvSpPr>
        <p:spPr bwMode="auto">
          <a:xfrm>
            <a:off x="7778750" y="3345710"/>
            <a:ext cx="13271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pPr eaLnBrk="1" hangingPunct="1"/>
            <a:r>
              <a:rPr lang="sv-SE" sz="1600" dirty="0">
                <a:solidFill>
                  <a:schemeClr val="tx1"/>
                </a:solidFill>
              </a:rPr>
              <a:t>~ 0 W m</a:t>
            </a:r>
            <a:r>
              <a:rPr lang="sv-SE" sz="1600" baseline="30000" dirty="0">
                <a:solidFill>
                  <a:schemeClr val="tx1"/>
                </a:solidFill>
              </a:rPr>
              <a:t>-2</a:t>
            </a:r>
            <a:endParaRPr lang="sv-SE" sz="1600" dirty="0">
              <a:solidFill>
                <a:schemeClr val="tx1"/>
              </a:solidFill>
            </a:endParaRPr>
          </a:p>
        </p:txBody>
      </p:sp>
      <p:cxnSp>
        <p:nvCxnSpPr>
          <p:cNvPr id="17" name="Straight Connector 16"/>
          <p:cNvCxnSpPr/>
          <p:nvPr/>
        </p:nvCxnSpPr>
        <p:spPr bwMode="auto">
          <a:xfrm>
            <a:off x="2362200" y="4371978"/>
            <a:ext cx="0" cy="15478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9"/>
          <p:cNvSpPr txBox="1">
            <a:spLocks noChangeArrowheads="1"/>
          </p:cNvSpPr>
          <p:nvPr/>
        </p:nvSpPr>
        <p:spPr bwMode="auto">
          <a:xfrm>
            <a:off x="3124200" y="4800600"/>
            <a:ext cx="120257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pPr eaLnBrk="1" hangingPunct="1"/>
            <a:r>
              <a:rPr lang="sv-SE" sz="1600" dirty="0" smtClean="0">
                <a:solidFill>
                  <a:schemeClr val="tx1"/>
                </a:solidFill>
              </a:rPr>
              <a:t>~-25 </a:t>
            </a:r>
            <a:r>
              <a:rPr lang="sv-SE" sz="1600" dirty="0">
                <a:solidFill>
                  <a:schemeClr val="tx1"/>
                </a:solidFill>
              </a:rPr>
              <a:t>W m</a:t>
            </a:r>
            <a:r>
              <a:rPr lang="sv-SE" sz="1600" baseline="30000" dirty="0">
                <a:solidFill>
                  <a:schemeClr val="tx1"/>
                </a:solidFill>
              </a:rPr>
              <a:t>-2</a:t>
            </a:r>
          </a:p>
        </p:txBody>
      </p:sp>
      <p:cxnSp>
        <p:nvCxnSpPr>
          <p:cNvPr id="19" name="Straight Arrow Connector 18"/>
          <p:cNvCxnSpPr>
            <a:stCxn id="18" idx="1"/>
          </p:cNvCxnSpPr>
          <p:nvPr/>
        </p:nvCxnSpPr>
        <p:spPr bwMode="auto">
          <a:xfrm flipH="1">
            <a:off x="2490788" y="4969877"/>
            <a:ext cx="633412" cy="2117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auto">
          <a:xfrm rot="5400000">
            <a:off x="6556375" y="5146002"/>
            <a:ext cx="14763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38"/>
          <p:cNvSpPr txBox="1">
            <a:spLocks noChangeArrowheads="1"/>
          </p:cNvSpPr>
          <p:nvPr/>
        </p:nvSpPr>
        <p:spPr bwMode="auto">
          <a:xfrm>
            <a:off x="5257800" y="4495800"/>
            <a:ext cx="120257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pPr eaLnBrk="1" hangingPunct="1"/>
            <a:r>
              <a:rPr lang="sv-SE" sz="1600" dirty="0">
                <a:solidFill>
                  <a:schemeClr val="tx1"/>
                </a:solidFill>
              </a:rPr>
              <a:t>~-10 W m</a:t>
            </a:r>
            <a:r>
              <a:rPr lang="sv-SE" sz="1600" baseline="30000" dirty="0">
                <a:solidFill>
                  <a:schemeClr val="tx1"/>
                </a:solidFill>
              </a:rPr>
              <a:t>-2</a:t>
            </a:r>
          </a:p>
        </p:txBody>
      </p:sp>
      <p:cxnSp>
        <p:nvCxnSpPr>
          <p:cNvPr id="30" name="Straight Arrow Connector 29"/>
          <p:cNvCxnSpPr>
            <a:stCxn id="29" idx="3"/>
          </p:cNvCxnSpPr>
          <p:nvPr/>
        </p:nvCxnSpPr>
        <p:spPr bwMode="auto">
          <a:xfrm flipV="1">
            <a:off x="6460373" y="4587169"/>
            <a:ext cx="834189" cy="7790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25"/>
          <p:cNvSpPr txBox="1">
            <a:spLocks noChangeArrowheads="1"/>
          </p:cNvSpPr>
          <p:nvPr/>
        </p:nvSpPr>
        <p:spPr bwMode="auto">
          <a:xfrm>
            <a:off x="6660744" y="6414160"/>
            <a:ext cx="22546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2"/>
                </a:solidFill>
                <a:latin typeface="Arial" charset="0"/>
              </a:defRPr>
            </a:lvl1pPr>
            <a:lvl2pPr marL="742950" indent="-285750">
              <a:defRPr sz="2000">
                <a:solidFill>
                  <a:schemeClr val="tx2"/>
                </a:solidFill>
                <a:latin typeface="Arial" charset="0"/>
              </a:defRPr>
            </a:lvl2pPr>
            <a:lvl3pPr marL="1143000" indent="-228600">
              <a:defRPr sz="2000">
                <a:solidFill>
                  <a:schemeClr val="tx2"/>
                </a:solidFill>
                <a:latin typeface="Arial" charset="0"/>
              </a:defRPr>
            </a:lvl3pPr>
            <a:lvl4pPr marL="1600200" indent="-228600">
              <a:defRPr sz="2000">
                <a:solidFill>
                  <a:schemeClr val="tx2"/>
                </a:solidFill>
                <a:latin typeface="Arial" charset="0"/>
              </a:defRPr>
            </a:lvl4pPr>
            <a:lvl5pPr marL="2057400" indent="-228600">
              <a:defRPr sz="2000">
                <a:solidFill>
                  <a:schemeClr val="tx2"/>
                </a:solidFill>
                <a:latin typeface="Arial" charset="0"/>
              </a:defRPr>
            </a:lvl5pPr>
            <a:lvl6pPr marL="2514600" indent="-228600" eaLnBrk="0" fontAlgn="base" hangingPunct="0">
              <a:lnSpc>
                <a:spcPct val="95000"/>
              </a:lnSpc>
              <a:spcBef>
                <a:spcPct val="0"/>
              </a:spcBef>
              <a:spcAft>
                <a:spcPct val="0"/>
              </a:spcAft>
              <a:defRPr sz="2000">
                <a:solidFill>
                  <a:schemeClr val="tx2"/>
                </a:solidFill>
                <a:latin typeface="Arial" charset="0"/>
              </a:defRPr>
            </a:lvl6pPr>
            <a:lvl7pPr marL="2971800" indent="-228600" eaLnBrk="0" fontAlgn="base" hangingPunct="0">
              <a:lnSpc>
                <a:spcPct val="95000"/>
              </a:lnSpc>
              <a:spcBef>
                <a:spcPct val="0"/>
              </a:spcBef>
              <a:spcAft>
                <a:spcPct val="0"/>
              </a:spcAft>
              <a:defRPr sz="2000">
                <a:solidFill>
                  <a:schemeClr val="tx2"/>
                </a:solidFill>
                <a:latin typeface="Arial" charset="0"/>
              </a:defRPr>
            </a:lvl7pPr>
            <a:lvl8pPr marL="3429000" indent="-228600" eaLnBrk="0" fontAlgn="base" hangingPunct="0">
              <a:lnSpc>
                <a:spcPct val="95000"/>
              </a:lnSpc>
              <a:spcBef>
                <a:spcPct val="0"/>
              </a:spcBef>
              <a:spcAft>
                <a:spcPct val="0"/>
              </a:spcAft>
              <a:defRPr sz="2000">
                <a:solidFill>
                  <a:schemeClr val="tx2"/>
                </a:solidFill>
                <a:latin typeface="Arial" charset="0"/>
              </a:defRPr>
            </a:lvl8pPr>
            <a:lvl9pPr marL="3886200" indent="-228600" eaLnBrk="0" fontAlgn="base" hangingPunct="0">
              <a:lnSpc>
                <a:spcPct val="95000"/>
              </a:lnSpc>
              <a:spcBef>
                <a:spcPct val="0"/>
              </a:spcBef>
              <a:spcAft>
                <a:spcPct val="0"/>
              </a:spcAft>
              <a:defRPr sz="2000">
                <a:solidFill>
                  <a:schemeClr val="tx2"/>
                </a:solidFill>
                <a:latin typeface="Arial" charset="0"/>
              </a:defRPr>
            </a:lvl9pPr>
          </a:lstStyle>
          <a:p>
            <a:pPr eaLnBrk="1" hangingPunct="1"/>
            <a:r>
              <a:rPr lang="sv-SE" sz="1800" dirty="0">
                <a:solidFill>
                  <a:schemeClr val="bg1"/>
                </a:solidFill>
                <a:latin typeface="+mn-lt"/>
              </a:rPr>
              <a:t>Tjernström et al. 2008</a:t>
            </a:r>
          </a:p>
        </p:txBody>
      </p:sp>
      <p:sp>
        <p:nvSpPr>
          <p:cNvPr id="34" name="TextBox 33"/>
          <p:cNvSpPr txBox="1"/>
          <p:nvPr/>
        </p:nvSpPr>
        <p:spPr>
          <a:xfrm>
            <a:off x="304800" y="1371600"/>
            <a:ext cx="8553449" cy="1015663"/>
          </a:xfrm>
          <a:prstGeom prst="rect">
            <a:avLst/>
          </a:prstGeom>
          <a:solidFill>
            <a:schemeClr val="bg2">
              <a:lumMod val="10000"/>
              <a:alpha val="75000"/>
            </a:schemeClr>
          </a:solidFill>
          <a:effectLst>
            <a:softEdge rad="31750"/>
          </a:effectLst>
        </p:spPr>
        <p:txBody>
          <a:bodyPr wrap="square" rtlCol="0">
            <a:spAutoFit/>
          </a:bodyPr>
          <a:lstStyle/>
          <a:p>
            <a:r>
              <a:rPr lang="en-US" sz="2000" b="1" dirty="0" smtClean="0">
                <a:solidFill>
                  <a:schemeClr val="bg1"/>
                </a:solidFill>
              </a:rPr>
              <a:t>Regional Climate Models evaluated against SHEBA </a:t>
            </a:r>
            <a:r>
              <a:rPr lang="en-US" sz="2000" b="1" dirty="0" err="1" smtClean="0">
                <a:solidFill>
                  <a:schemeClr val="bg1"/>
                </a:solidFill>
              </a:rPr>
              <a:t>radiative</a:t>
            </a:r>
            <a:r>
              <a:rPr lang="en-US" sz="2000" b="1" dirty="0" smtClean="0">
                <a:solidFill>
                  <a:schemeClr val="bg1"/>
                </a:solidFill>
              </a:rPr>
              <a:t> fluxes reveal major biases and spreads, especially under clouds.    </a:t>
            </a:r>
          </a:p>
          <a:p>
            <a:r>
              <a:rPr lang="en-US" sz="2000" b="1" dirty="0" smtClean="0">
                <a:solidFill>
                  <a:schemeClr val="bg1"/>
                </a:solidFill>
              </a:rPr>
              <a:t>              Such biases can have serious implications for sea-ice concentrations.</a:t>
            </a:r>
          </a:p>
        </p:txBody>
      </p:sp>
    </p:spTree>
    <p:extLst>
      <p:ext uri="{BB962C8B-B14F-4D97-AF65-F5344CB8AC3E}">
        <p14:creationId xmlns:p14="http://schemas.microsoft.com/office/powerpoint/2010/main" val="2313883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7864" y="4168676"/>
            <a:ext cx="7387936" cy="2308324"/>
          </a:xfrm>
          <a:prstGeom prst="rect">
            <a:avLst/>
          </a:prstGeom>
          <a:solidFill>
            <a:schemeClr val="bg2">
              <a:lumMod val="10000"/>
              <a:alpha val="74000"/>
            </a:schemeClr>
          </a:solidFill>
          <a:effectLst>
            <a:softEdge rad="31750"/>
          </a:effectLst>
        </p:spPr>
        <p:txBody>
          <a:bodyPr wrap="square" rtlCol="0">
            <a:spAutoFit/>
          </a:bodyPr>
          <a:lstStyle/>
          <a:p>
            <a:r>
              <a:rPr lang="en-US" sz="2400" b="1" dirty="0" smtClean="0">
                <a:solidFill>
                  <a:schemeClr val="bg1"/>
                </a:solidFill>
              </a:rPr>
              <a:t>Among </a:t>
            </a:r>
            <a:r>
              <a:rPr lang="en-US" sz="2400" b="1" dirty="0">
                <a:solidFill>
                  <a:schemeClr val="bg1"/>
                </a:solidFill>
              </a:rPr>
              <a:t>the primary causes of biases in simulated sea </a:t>
            </a:r>
            <a:r>
              <a:rPr lang="en-US" sz="2400" b="1" dirty="0" smtClean="0">
                <a:solidFill>
                  <a:schemeClr val="bg1"/>
                </a:solidFill>
              </a:rPr>
              <a:t>ice:</a:t>
            </a:r>
          </a:p>
          <a:p>
            <a:pPr marL="342900" indent="-342900">
              <a:buFont typeface="Arial" charset="0"/>
              <a:buChar char="•"/>
            </a:pPr>
            <a:r>
              <a:rPr lang="en-US" sz="2400" b="1" dirty="0">
                <a:solidFill>
                  <a:schemeClr val="bg1"/>
                </a:solidFill>
              </a:rPr>
              <a:t>H</a:t>
            </a:r>
            <a:r>
              <a:rPr lang="en-US" sz="2400" b="1" dirty="0" smtClean="0">
                <a:solidFill>
                  <a:schemeClr val="bg1"/>
                </a:solidFill>
              </a:rPr>
              <a:t>igh-latitude winds</a:t>
            </a:r>
          </a:p>
          <a:p>
            <a:pPr marL="342900" indent="-342900">
              <a:buFont typeface="Arial" charset="0"/>
              <a:buChar char="•"/>
            </a:pPr>
            <a:r>
              <a:rPr lang="en-US" sz="2400" b="1" dirty="0">
                <a:solidFill>
                  <a:schemeClr val="bg1"/>
                </a:solidFill>
              </a:rPr>
              <a:t>V</a:t>
            </a:r>
            <a:r>
              <a:rPr lang="en-US" sz="2400" b="1" dirty="0" smtClean="0">
                <a:solidFill>
                  <a:schemeClr val="bg1"/>
                </a:solidFill>
              </a:rPr>
              <a:t>ertical </a:t>
            </a:r>
            <a:r>
              <a:rPr lang="en-US" sz="2400" b="1" dirty="0">
                <a:solidFill>
                  <a:schemeClr val="bg1"/>
                </a:solidFill>
              </a:rPr>
              <a:t>and horizontal mixing in the </a:t>
            </a:r>
            <a:r>
              <a:rPr lang="en-US" sz="2400" b="1" dirty="0" smtClean="0">
                <a:solidFill>
                  <a:schemeClr val="bg1"/>
                </a:solidFill>
              </a:rPr>
              <a:t>ocean</a:t>
            </a:r>
          </a:p>
          <a:p>
            <a:pPr marL="342900" indent="-342900">
              <a:buFont typeface="Arial" charset="0"/>
              <a:buChar char="•"/>
            </a:pPr>
            <a:r>
              <a:rPr lang="en-US" sz="2400" b="1" dirty="0" smtClean="0">
                <a:solidFill>
                  <a:schemeClr val="bg1"/>
                </a:solidFill>
              </a:rPr>
              <a:t>Surface </a:t>
            </a:r>
            <a:r>
              <a:rPr lang="en-US" sz="2400" b="1" dirty="0">
                <a:solidFill>
                  <a:schemeClr val="bg1"/>
                </a:solidFill>
              </a:rPr>
              <a:t>heat flux </a:t>
            </a:r>
            <a:r>
              <a:rPr lang="en-US" sz="2400" b="1" dirty="0" smtClean="0">
                <a:solidFill>
                  <a:schemeClr val="bg1"/>
                </a:solidFill>
              </a:rPr>
              <a:t>errors</a:t>
            </a:r>
          </a:p>
          <a:p>
            <a:pPr marL="342900" indent="-342900">
              <a:buFont typeface="Arial" charset="0"/>
              <a:buChar char="•"/>
            </a:pPr>
            <a:r>
              <a:rPr lang="en-US" sz="2400" b="1" dirty="0" smtClean="0">
                <a:solidFill>
                  <a:schemeClr val="bg1"/>
                </a:solidFill>
              </a:rPr>
              <a:t>Atmospheric </a:t>
            </a:r>
            <a:r>
              <a:rPr lang="en-US" sz="2400" b="1" dirty="0">
                <a:solidFill>
                  <a:schemeClr val="bg1"/>
                </a:solidFill>
              </a:rPr>
              <a:t>boundary layer </a:t>
            </a:r>
            <a:endParaRPr lang="en-US" sz="2400" b="1" dirty="0" smtClean="0">
              <a:solidFill>
                <a:schemeClr val="bg1"/>
              </a:solidFill>
            </a:endParaRPr>
          </a:p>
          <a:p>
            <a:pPr marL="342900" indent="-342900">
              <a:buFont typeface="Arial" charset="0"/>
              <a:buChar char="•"/>
            </a:pPr>
            <a:r>
              <a:rPr lang="en-US" sz="2400" b="1" dirty="0" smtClean="0">
                <a:solidFill>
                  <a:schemeClr val="bg1"/>
                </a:solidFill>
              </a:rPr>
              <a:t>High-latitude cloudiness</a:t>
            </a:r>
          </a:p>
        </p:txBody>
      </p:sp>
      <p:sp>
        <p:nvSpPr>
          <p:cNvPr id="3" name="TextBox 2"/>
          <p:cNvSpPr txBox="1"/>
          <p:nvPr/>
        </p:nvSpPr>
        <p:spPr>
          <a:xfrm>
            <a:off x="304800" y="381000"/>
            <a:ext cx="8458200" cy="1261884"/>
          </a:xfrm>
          <a:prstGeom prst="rect">
            <a:avLst/>
          </a:prstGeom>
          <a:noFill/>
          <a:effectLst>
            <a:softEdge rad="127000"/>
          </a:effectLst>
        </p:spPr>
        <p:txBody>
          <a:bodyPr wrap="square">
            <a:spAutoFit/>
          </a:bodyPr>
          <a:lstStyle/>
          <a:p>
            <a:pPr algn="ctr">
              <a:defRPr/>
            </a:pPr>
            <a:r>
              <a:rPr lang="en-US" sz="4400" b="1" dirty="0" smtClean="0">
                <a:solidFill>
                  <a:srgbClr val="C0504D">
                    <a:lumMod val="50000"/>
                  </a:srgbClr>
                </a:solidFill>
                <a:latin typeface="Georgia" pitchFamily="18" charset="0"/>
              </a:rPr>
              <a:t>Critical Model Shortcomings</a:t>
            </a:r>
          </a:p>
          <a:p>
            <a:pPr algn="ctr">
              <a:defRPr/>
            </a:pPr>
            <a:r>
              <a:rPr lang="en-US" sz="3200" b="1" i="1" dirty="0" smtClean="0">
                <a:solidFill>
                  <a:srgbClr val="C0504D">
                    <a:lumMod val="50000"/>
                  </a:srgbClr>
                </a:solidFill>
                <a:latin typeface="Georgia" pitchFamily="18" charset="0"/>
              </a:rPr>
              <a:t>Inhibit our Understanding</a:t>
            </a:r>
            <a:endParaRPr lang="en-US" sz="800" b="1" i="1" dirty="0" smtClean="0">
              <a:solidFill>
                <a:srgbClr val="C0504D">
                  <a:lumMod val="50000"/>
                </a:srgbClr>
              </a:solidFill>
              <a:latin typeface="Georgia" pitchFamily="18" charset="0"/>
            </a:endParaRPr>
          </a:p>
        </p:txBody>
      </p:sp>
      <p:sp>
        <p:nvSpPr>
          <p:cNvPr id="4" name="TextBox 3"/>
          <p:cNvSpPr txBox="1"/>
          <p:nvPr/>
        </p:nvSpPr>
        <p:spPr>
          <a:xfrm>
            <a:off x="536864" y="1642884"/>
            <a:ext cx="8077200" cy="2308324"/>
          </a:xfrm>
          <a:prstGeom prst="rect">
            <a:avLst/>
          </a:prstGeom>
          <a:solidFill>
            <a:schemeClr val="bg2">
              <a:lumMod val="10000"/>
              <a:alpha val="75000"/>
            </a:schemeClr>
          </a:solidFill>
          <a:effectLst>
            <a:softEdge rad="31750"/>
          </a:effectLst>
        </p:spPr>
        <p:txBody>
          <a:bodyPr wrap="square" rtlCol="0">
            <a:spAutoFit/>
          </a:bodyPr>
          <a:lstStyle/>
          <a:p>
            <a:r>
              <a:rPr lang="en-US" sz="2400" b="1" dirty="0" smtClean="0">
                <a:solidFill>
                  <a:schemeClr val="bg1"/>
                </a:solidFill>
              </a:rPr>
              <a:t>IPCC:  “Further</a:t>
            </a:r>
            <a:r>
              <a:rPr lang="en-US" sz="2400" b="1" dirty="0">
                <a:solidFill>
                  <a:schemeClr val="bg1"/>
                </a:solidFill>
              </a:rPr>
              <a:t>, understanding of the polar climate system is still incomplete due to its </a:t>
            </a:r>
            <a:r>
              <a:rPr lang="en-US" sz="2400" b="1" u="sng" dirty="0">
                <a:solidFill>
                  <a:schemeClr val="bg1"/>
                </a:solidFill>
              </a:rPr>
              <a:t>complex atmosphere-land-cryosphere-ocean-ecosystem interactions </a:t>
            </a:r>
            <a:r>
              <a:rPr lang="en-US" sz="2400" b="1" dirty="0">
                <a:solidFill>
                  <a:schemeClr val="bg1"/>
                </a:solidFill>
              </a:rPr>
              <a:t>involving a variety of distinctive </a:t>
            </a:r>
            <a:r>
              <a:rPr lang="en-US" sz="2400" b="1" dirty="0" smtClean="0">
                <a:solidFill>
                  <a:schemeClr val="bg1"/>
                </a:solidFill>
              </a:rPr>
              <a:t>feedbacks….   A </a:t>
            </a:r>
            <a:r>
              <a:rPr lang="en-US" sz="2400" b="1" u="sng" dirty="0">
                <a:solidFill>
                  <a:schemeClr val="bg1"/>
                </a:solidFill>
              </a:rPr>
              <a:t>serious problem is the lack of observations against which to assess models, and for developing process </a:t>
            </a:r>
            <a:r>
              <a:rPr lang="en-US" sz="2400" b="1" u="sng" dirty="0" smtClean="0">
                <a:solidFill>
                  <a:schemeClr val="bg1"/>
                </a:solidFill>
              </a:rPr>
              <a:t>knowledge</a:t>
            </a:r>
            <a:r>
              <a:rPr lang="en-US" sz="2400" b="1" dirty="0" smtClean="0">
                <a:solidFill>
                  <a:schemeClr val="bg1"/>
                </a:solidFill>
              </a:rPr>
              <a:t>……”</a:t>
            </a:r>
          </a:p>
        </p:txBody>
      </p:sp>
    </p:spTree>
    <p:extLst>
      <p:ext uri="{BB962C8B-B14F-4D97-AF65-F5344CB8AC3E}">
        <p14:creationId xmlns:p14="http://schemas.microsoft.com/office/powerpoint/2010/main" val="31123550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F:\MOSAiC\IMG_0765.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2000" contrast="4000"/>
                    </a14:imgEffect>
                  </a14:imgLayer>
                </a14:imgProps>
              </a:ext>
              <a:ext uri="{28A0092B-C50C-407E-A947-70E740481C1C}">
                <a14:useLocalDpi xmlns:a14="http://schemas.microsoft.com/office/drawing/2010/main" val="0"/>
              </a:ext>
            </a:extLst>
          </a:blip>
          <a:srcRect/>
          <a:stretch>
            <a:fillRect/>
          </a:stretch>
        </p:blipFill>
        <p:spPr bwMode="auto">
          <a:xfrm>
            <a:off x="12813" y="-2492"/>
            <a:ext cx="9147323" cy="68604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381000"/>
            <a:ext cx="8763000" cy="1446550"/>
          </a:xfrm>
          <a:prstGeom prst="rect">
            <a:avLst/>
          </a:prstGeom>
          <a:noFill/>
          <a:effectLst>
            <a:softEdge rad="127000"/>
          </a:effectLst>
        </p:spPr>
        <p:txBody>
          <a:bodyPr wrap="square">
            <a:spAutoFit/>
          </a:bodyPr>
          <a:lstStyle/>
          <a:p>
            <a:pPr algn="ctr">
              <a:defRPr/>
            </a:pPr>
            <a:r>
              <a:rPr lang="en-US" sz="4400" b="1" dirty="0" smtClean="0">
                <a:solidFill>
                  <a:srgbClr val="C0504D">
                    <a:lumMod val="50000"/>
                  </a:srgbClr>
                </a:solidFill>
                <a:latin typeface="Georgia" pitchFamily="18" charset="0"/>
              </a:rPr>
              <a:t>Challenge of Sea-Ice Prediction</a:t>
            </a:r>
            <a:endParaRPr lang="en-US" sz="1050" b="1" i="1" dirty="0" smtClean="0">
              <a:solidFill>
                <a:srgbClr val="C0504D">
                  <a:lumMod val="50000"/>
                </a:srgbClr>
              </a:solidFill>
              <a:latin typeface="Georgia" pitchFamily="18" charset="0"/>
            </a:endParaRPr>
          </a:p>
        </p:txBody>
      </p:sp>
      <p:sp>
        <p:nvSpPr>
          <p:cNvPr id="5" name="Content Placeholder 2"/>
          <p:cNvSpPr>
            <a:spLocks noGrp="1"/>
          </p:cNvSpPr>
          <p:nvPr>
            <p:ph idx="1"/>
          </p:nvPr>
        </p:nvSpPr>
        <p:spPr>
          <a:xfrm>
            <a:off x="457200" y="1798637"/>
            <a:ext cx="5562600" cy="4525963"/>
          </a:xfrm>
        </p:spPr>
        <p:txBody>
          <a:bodyPr>
            <a:normAutofit/>
          </a:bodyPr>
          <a:lstStyle/>
          <a:p>
            <a:r>
              <a:rPr lang="en-US" dirty="0" smtClean="0">
                <a:solidFill>
                  <a:schemeClr val="bg1"/>
                </a:solidFill>
              </a:rPr>
              <a:t>Physics matter</a:t>
            </a:r>
          </a:p>
          <a:p>
            <a:r>
              <a:rPr lang="en-US" dirty="0">
                <a:solidFill>
                  <a:schemeClr val="bg1"/>
                </a:solidFill>
              </a:rPr>
              <a:t>Thermodynamics &amp; Dynamics</a:t>
            </a:r>
          </a:p>
          <a:p>
            <a:r>
              <a:rPr lang="en-US" dirty="0" smtClean="0">
                <a:solidFill>
                  <a:schemeClr val="bg1"/>
                </a:solidFill>
              </a:rPr>
              <a:t>Coupled processes matter</a:t>
            </a:r>
          </a:p>
          <a:p>
            <a:r>
              <a:rPr lang="en-US" dirty="0" err="1" smtClean="0">
                <a:solidFill>
                  <a:schemeClr val="bg1"/>
                </a:solidFill>
              </a:rPr>
              <a:t>Interseasonal</a:t>
            </a:r>
            <a:r>
              <a:rPr lang="en-US" dirty="0" smtClean="0">
                <a:solidFill>
                  <a:schemeClr val="bg1"/>
                </a:solidFill>
              </a:rPr>
              <a:t> coupling</a:t>
            </a:r>
          </a:p>
          <a:p>
            <a:r>
              <a:rPr lang="en-US" dirty="0" smtClean="0">
                <a:solidFill>
                  <a:schemeClr val="bg1"/>
                </a:solidFill>
              </a:rPr>
              <a:t>The ice is changing</a:t>
            </a:r>
          </a:p>
          <a:p>
            <a:endParaRPr lang="en-US" dirty="0" smtClean="0">
              <a:solidFill>
                <a:schemeClr val="bg1"/>
              </a:solidFill>
            </a:endParaRPr>
          </a:p>
        </p:txBody>
      </p:sp>
      <p:pic>
        <p:nvPicPr>
          <p:cNvPr id="7" name="Picture 2"/>
          <p:cNvPicPr>
            <a:picLocks noChangeAspect="1"/>
          </p:cNvPicPr>
          <p:nvPr/>
        </p:nvPicPr>
        <p:blipFill rotWithShape="1">
          <a:blip r:embed="rId5" cstate="print">
            <a:extLst>
              <a:ext uri="{28A0092B-C50C-407E-A947-70E740481C1C}">
                <a14:useLocalDpi xmlns:a14="http://schemas.microsoft.com/office/drawing/2010/main" val="0"/>
              </a:ext>
            </a:extLst>
          </a:blip>
          <a:srcRect t="8412" b="9807"/>
          <a:stretch/>
        </p:blipFill>
        <p:spPr bwMode="auto">
          <a:xfrm>
            <a:off x="6699250" y="1184045"/>
            <a:ext cx="2133600" cy="1746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p:nvPr/>
        </p:nvGrpSpPr>
        <p:grpSpPr>
          <a:xfrm>
            <a:off x="6697205" y="4425079"/>
            <a:ext cx="2141995" cy="2167423"/>
            <a:chOff x="5871665" y="3661334"/>
            <a:chExt cx="3119935" cy="3120466"/>
          </a:xfrm>
        </p:grpSpPr>
        <p:sp>
          <p:nvSpPr>
            <p:cNvPr id="9" name="Rectangle 8"/>
            <p:cNvSpPr/>
            <p:nvPr/>
          </p:nvSpPr>
          <p:spPr>
            <a:xfrm>
              <a:off x="5871665" y="3661334"/>
              <a:ext cx="3119935" cy="3120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http://nsidc.org/arcticseaicenews/files/2000/09/Figure1.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7108" t="32634" r="37702" b="30307"/>
            <a:stretch/>
          </p:blipFill>
          <p:spPr bwMode="auto">
            <a:xfrm rot="2724793">
              <a:off x="6316346" y="4130514"/>
              <a:ext cx="2230573" cy="2182143"/>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6"/>
          <p:cNvSpPr txBox="1">
            <a:spLocks noChangeArrowheads="1"/>
          </p:cNvSpPr>
          <p:nvPr/>
        </p:nvSpPr>
        <p:spPr bwMode="auto">
          <a:xfrm>
            <a:off x="8193087" y="1164431"/>
            <a:ext cx="639763"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2"/>
                </a:solidFill>
                <a:latin typeface="Arial" pitchFamily="34" charset="0"/>
              </a:defRPr>
            </a:lvl1pPr>
            <a:lvl2pPr marL="742950" indent="-285750">
              <a:defRPr sz="1200">
                <a:solidFill>
                  <a:schemeClr val="tx2"/>
                </a:solidFill>
                <a:latin typeface="Arial" pitchFamily="34" charset="0"/>
              </a:defRPr>
            </a:lvl2pPr>
            <a:lvl3pPr marL="1143000" indent="-228600">
              <a:defRPr sz="1200">
                <a:solidFill>
                  <a:schemeClr val="tx2"/>
                </a:solidFill>
                <a:latin typeface="Arial" pitchFamily="34" charset="0"/>
              </a:defRPr>
            </a:lvl3pPr>
            <a:lvl4pPr marL="1600200" indent="-228600">
              <a:defRPr sz="1200">
                <a:solidFill>
                  <a:schemeClr val="tx2"/>
                </a:solidFill>
                <a:latin typeface="Arial" pitchFamily="34" charset="0"/>
              </a:defRPr>
            </a:lvl4pPr>
            <a:lvl5pPr marL="2057400" indent="-228600">
              <a:defRPr sz="1200">
                <a:solidFill>
                  <a:schemeClr val="tx2"/>
                </a:solidFill>
                <a:latin typeface="Arial" pitchFamily="34" charset="0"/>
              </a:defRPr>
            </a:lvl5pPr>
            <a:lvl6pPr marL="2514600" indent="-228600" eaLnBrk="0" fontAlgn="base" hangingPunct="0">
              <a:lnSpc>
                <a:spcPct val="95000"/>
              </a:lnSpc>
              <a:spcBef>
                <a:spcPct val="0"/>
              </a:spcBef>
              <a:spcAft>
                <a:spcPct val="0"/>
              </a:spcAft>
              <a:defRPr sz="1200">
                <a:solidFill>
                  <a:schemeClr val="tx2"/>
                </a:solidFill>
                <a:latin typeface="Arial" pitchFamily="34" charset="0"/>
              </a:defRPr>
            </a:lvl6pPr>
            <a:lvl7pPr marL="2971800" indent="-228600" eaLnBrk="0" fontAlgn="base" hangingPunct="0">
              <a:lnSpc>
                <a:spcPct val="95000"/>
              </a:lnSpc>
              <a:spcBef>
                <a:spcPct val="0"/>
              </a:spcBef>
              <a:spcAft>
                <a:spcPct val="0"/>
              </a:spcAft>
              <a:defRPr sz="1200">
                <a:solidFill>
                  <a:schemeClr val="tx2"/>
                </a:solidFill>
                <a:latin typeface="Arial" pitchFamily="34" charset="0"/>
              </a:defRPr>
            </a:lvl7pPr>
            <a:lvl8pPr marL="3429000" indent="-228600" eaLnBrk="0" fontAlgn="base" hangingPunct="0">
              <a:lnSpc>
                <a:spcPct val="95000"/>
              </a:lnSpc>
              <a:spcBef>
                <a:spcPct val="0"/>
              </a:spcBef>
              <a:spcAft>
                <a:spcPct val="0"/>
              </a:spcAft>
              <a:defRPr sz="1200">
                <a:solidFill>
                  <a:schemeClr val="tx2"/>
                </a:solidFill>
                <a:latin typeface="Arial" pitchFamily="34" charset="0"/>
              </a:defRPr>
            </a:lvl8pPr>
            <a:lvl9pPr marL="3886200" indent="-228600" eaLnBrk="0" fontAlgn="base" hangingPunct="0">
              <a:lnSpc>
                <a:spcPct val="95000"/>
              </a:lnSpc>
              <a:spcBef>
                <a:spcPct val="0"/>
              </a:spcBef>
              <a:spcAft>
                <a:spcPct val="0"/>
              </a:spcAft>
              <a:defRPr sz="1200">
                <a:solidFill>
                  <a:schemeClr val="tx2"/>
                </a:solidFill>
                <a:latin typeface="Arial" pitchFamily="34" charset="0"/>
              </a:defRPr>
            </a:lvl9pPr>
          </a:lstStyle>
          <a:p>
            <a:r>
              <a:rPr lang="en-US" sz="1600" b="1" dirty="0"/>
              <a:t>2006</a:t>
            </a:r>
          </a:p>
        </p:txBody>
      </p:sp>
      <p:sp>
        <p:nvSpPr>
          <p:cNvPr id="12" name="TextBox 6"/>
          <p:cNvSpPr txBox="1">
            <a:spLocks noChangeArrowheads="1"/>
          </p:cNvSpPr>
          <p:nvPr/>
        </p:nvSpPr>
        <p:spPr bwMode="auto">
          <a:xfrm>
            <a:off x="8193085" y="4520552"/>
            <a:ext cx="6399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2"/>
                </a:solidFill>
                <a:latin typeface="Arial" pitchFamily="34" charset="0"/>
              </a:defRPr>
            </a:lvl1pPr>
            <a:lvl2pPr marL="742950" indent="-285750">
              <a:defRPr sz="1200">
                <a:solidFill>
                  <a:schemeClr val="tx2"/>
                </a:solidFill>
                <a:latin typeface="Arial" pitchFamily="34" charset="0"/>
              </a:defRPr>
            </a:lvl2pPr>
            <a:lvl3pPr marL="1143000" indent="-228600">
              <a:defRPr sz="1200">
                <a:solidFill>
                  <a:schemeClr val="tx2"/>
                </a:solidFill>
                <a:latin typeface="Arial" pitchFamily="34" charset="0"/>
              </a:defRPr>
            </a:lvl3pPr>
            <a:lvl4pPr marL="1600200" indent="-228600">
              <a:defRPr sz="1200">
                <a:solidFill>
                  <a:schemeClr val="tx2"/>
                </a:solidFill>
                <a:latin typeface="Arial" pitchFamily="34" charset="0"/>
              </a:defRPr>
            </a:lvl4pPr>
            <a:lvl5pPr marL="2057400" indent="-228600">
              <a:defRPr sz="1200">
                <a:solidFill>
                  <a:schemeClr val="tx2"/>
                </a:solidFill>
                <a:latin typeface="Arial" pitchFamily="34" charset="0"/>
              </a:defRPr>
            </a:lvl5pPr>
            <a:lvl6pPr marL="2514600" indent="-228600" eaLnBrk="0" fontAlgn="base" hangingPunct="0">
              <a:lnSpc>
                <a:spcPct val="95000"/>
              </a:lnSpc>
              <a:spcBef>
                <a:spcPct val="0"/>
              </a:spcBef>
              <a:spcAft>
                <a:spcPct val="0"/>
              </a:spcAft>
              <a:defRPr sz="1200">
                <a:solidFill>
                  <a:schemeClr val="tx2"/>
                </a:solidFill>
                <a:latin typeface="Arial" pitchFamily="34" charset="0"/>
              </a:defRPr>
            </a:lvl6pPr>
            <a:lvl7pPr marL="2971800" indent="-228600" eaLnBrk="0" fontAlgn="base" hangingPunct="0">
              <a:lnSpc>
                <a:spcPct val="95000"/>
              </a:lnSpc>
              <a:spcBef>
                <a:spcPct val="0"/>
              </a:spcBef>
              <a:spcAft>
                <a:spcPct val="0"/>
              </a:spcAft>
              <a:defRPr sz="1200">
                <a:solidFill>
                  <a:schemeClr val="tx2"/>
                </a:solidFill>
                <a:latin typeface="Arial" pitchFamily="34" charset="0"/>
              </a:defRPr>
            </a:lvl7pPr>
            <a:lvl8pPr marL="3429000" indent="-228600" eaLnBrk="0" fontAlgn="base" hangingPunct="0">
              <a:lnSpc>
                <a:spcPct val="95000"/>
              </a:lnSpc>
              <a:spcBef>
                <a:spcPct val="0"/>
              </a:spcBef>
              <a:spcAft>
                <a:spcPct val="0"/>
              </a:spcAft>
              <a:defRPr sz="1200">
                <a:solidFill>
                  <a:schemeClr val="tx2"/>
                </a:solidFill>
                <a:latin typeface="Arial" pitchFamily="34" charset="0"/>
              </a:defRPr>
            </a:lvl8pPr>
            <a:lvl9pPr marL="3886200" indent="-228600" eaLnBrk="0" fontAlgn="base" hangingPunct="0">
              <a:lnSpc>
                <a:spcPct val="95000"/>
              </a:lnSpc>
              <a:spcBef>
                <a:spcPct val="0"/>
              </a:spcBef>
              <a:spcAft>
                <a:spcPct val="0"/>
              </a:spcAft>
              <a:defRPr sz="1200">
                <a:solidFill>
                  <a:schemeClr val="tx2"/>
                </a:solidFill>
                <a:latin typeface="Arial" pitchFamily="34" charset="0"/>
              </a:defRPr>
            </a:lvl9pPr>
          </a:lstStyle>
          <a:p>
            <a:r>
              <a:rPr lang="en-US" sz="1600" b="1" dirty="0" smtClean="0"/>
              <a:t>2012</a:t>
            </a:r>
            <a:endParaRPr lang="en-US" sz="1600" b="1" dirty="0"/>
          </a:p>
        </p:txBody>
      </p:sp>
      <p:pic>
        <p:nvPicPr>
          <p:cNvPr id="13" name="Picture 4"/>
          <p:cNvPicPr>
            <a:picLocks noChangeAspect="1"/>
          </p:cNvPicPr>
          <p:nvPr/>
        </p:nvPicPr>
        <p:blipFill rotWithShape="1">
          <a:blip r:embed="rId7" cstate="print">
            <a:extLst>
              <a:ext uri="{28A0092B-C50C-407E-A947-70E740481C1C}">
                <a14:useLocalDpi xmlns:a14="http://schemas.microsoft.com/office/drawing/2010/main" val="0"/>
              </a:ext>
            </a:extLst>
          </a:blip>
          <a:srcRect t="12602" b="9521"/>
          <a:stretch/>
        </p:blipFill>
        <p:spPr bwMode="auto">
          <a:xfrm>
            <a:off x="6699250" y="2895600"/>
            <a:ext cx="2139950" cy="166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6"/>
          <p:cNvSpPr txBox="1">
            <a:spLocks noChangeArrowheads="1"/>
          </p:cNvSpPr>
          <p:nvPr/>
        </p:nvSpPr>
        <p:spPr bwMode="auto">
          <a:xfrm>
            <a:off x="8192931" y="2858705"/>
            <a:ext cx="6399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2"/>
                </a:solidFill>
                <a:latin typeface="Arial" pitchFamily="34" charset="0"/>
              </a:defRPr>
            </a:lvl1pPr>
            <a:lvl2pPr marL="742950" indent="-285750">
              <a:defRPr sz="1200">
                <a:solidFill>
                  <a:schemeClr val="tx2"/>
                </a:solidFill>
                <a:latin typeface="Arial" pitchFamily="34" charset="0"/>
              </a:defRPr>
            </a:lvl2pPr>
            <a:lvl3pPr marL="1143000" indent="-228600">
              <a:defRPr sz="1200">
                <a:solidFill>
                  <a:schemeClr val="tx2"/>
                </a:solidFill>
                <a:latin typeface="Arial" pitchFamily="34" charset="0"/>
              </a:defRPr>
            </a:lvl3pPr>
            <a:lvl4pPr marL="1600200" indent="-228600">
              <a:defRPr sz="1200">
                <a:solidFill>
                  <a:schemeClr val="tx2"/>
                </a:solidFill>
                <a:latin typeface="Arial" pitchFamily="34" charset="0"/>
              </a:defRPr>
            </a:lvl4pPr>
            <a:lvl5pPr marL="2057400" indent="-228600">
              <a:defRPr sz="1200">
                <a:solidFill>
                  <a:schemeClr val="tx2"/>
                </a:solidFill>
                <a:latin typeface="Arial" pitchFamily="34" charset="0"/>
              </a:defRPr>
            </a:lvl5pPr>
            <a:lvl6pPr marL="2514600" indent="-228600" eaLnBrk="0" fontAlgn="base" hangingPunct="0">
              <a:lnSpc>
                <a:spcPct val="95000"/>
              </a:lnSpc>
              <a:spcBef>
                <a:spcPct val="0"/>
              </a:spcBef>
              <a:spcAft>
                <a:spcPct val="0"/>
              </a:spcAft>
              <a:defRPr sz="1200">
                <a:solidFill>
                  <a:schemeClr val="tx2"/>
                </a:solidFill>
                <a:latin typeface="Arial" pitchFamily="34" charset="0"/>
              </a:defRPr>
            </a:lvl6pPr>
            <a:lvl7pPr marL="2971800" indent="-228600" eaLnBrk="0" fontAlgn="base" hangingPunct="0">
              <a:lnSpc>
                <a:spcPct val="95000"/>
              </a:lnSpc>
              <a:spcBef>
                <a:spcPct val="0"/>
              </a:spcBef>
              <a:spcAft>
                <a:spcPct val="0"/>
              </a:spcAft>
              <a:defRPr sz="1200">
                <a:solidFill>
                  <a:schemeClr val="tx2"/>
                </a:solidFill>
                <a:latin typeface="Arial" pitchFamily="34" charset="0"/>
              </a:defRPr>
            </a:lvl7pPr>
            <a:lvl8pPr marL="3429000" indent="-228600" eaLnBrk="0" fontAlgn="base" hangingPunct="0">
              <a:lnSpc>
                <a:spcPct val="95000"/>
              </a:lnSpc>
              <a:spcBef>
                <a:spcPct val="0"/>
              </a:spcBef>
              <a:spcAft>
                <a:spcPct val="0"/>
              </a:spcAft>
              <a:defRPr sz="1200">
                <a:solidFill>
                  <a:schemeClr val="tx2"/>
                </a:solidFill>
                <a:latin typeface="Arial" pitchFamily="34" charset="0"/>
              </a:defRPr>
            </a:lvl8pPr>
            <a:lvl9pPr marL="3886200" indent="-228600" eaLnBrk="0" fontAlgn="base" hangingPunct="0">
              <a:lnSpc>
                <a:spcPct val="95000"/>
              </a:lnSpc>
              <a:spcBef>
                <a:spcPct val="0"/>
              </a:spcBef>
              <a:spcAft>
                <a:spcPct val="0"/>
              </a:spcAft>
              <a:defRPr sz="1200">
                <a:solidFill>
                  <a:schemeClr val="tx2"/>
                </a:solidFill>
                <a:latin typeface="Arial" pitchFamily="34" charset="0"/>
              </a:defRPr>
            </a:lvl9pPr>
          </a:lstStyle>
          <a:p>
            <a:r>
              <a:rPr lang="en-US" sz="1600" b="1" dirty="0" smtClean="0"/>
              <a:t>2010</a:t>
            </a:r>
            <a:endParaRPr lang="en-US" sz="1600" b="1" dirty="0"/>
          </a:p>
        </p:txBody>
      </p:sp>
    </p:spTree>
    <p:extLst>
      <p:ext uri="{BB962C8B-B14F-4D97-AF65-F5344CB8AC3E}">
        <p14:creationId xmlns:p14="http://schemas.microsoft.com/office/powerpoint/2010/main" val="10715039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17180</TotalTime>
  <Words>2216</Words>
  <Application>Microsoft Office PowerPoint</Application>
  <PresentationFormat>On-screen Show (4:3)</PresentationFormat>
  <Paragraphs>418</Paragraphs>
  <Slides>32</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ＭＳ Ｐゴシック</vt:lpstr>
      <vt:lpstr>Arial</vt:lpstr>
      <vt:lpstr>Calibri</vt:lpstr>
      <vt:lpstr>Corbel</vt:lpstr>
      <vt:lpstr>ＤＦＰ太丸ゴシック体</vt:lpstr>
      <vt:lpstr>Georgia</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Shupe</dc:creator>
  <cp:lastModifiedBy>mshupe</cp:lastModifiedBy>
  <cp:revision>166</cp:revision>
  <dcterms:created xsi:type="dcterms:W3CDTF">2012-11-28T23:47:22Z</dcterms:created>
  <dcterms:modified xsi:type="dcterms:W3CDTF">2016-07-19T18:16:07Z</dcterms:modified>
</cp:coreProperties>
</file>