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7" r:id="rId2"/>
    <p:sldId id="477" r:id="rId3"/>
    <p:sldId id="489" r:id="rId4"/>
    <p:sldId id="520" r:id="rId5"/>
    <p:sldId id="515" r:id="rId6"/>
    <p:sldId id="516" r:id="rId7"/>
    <p:sldId id="517" r:id="rId8"/>
    <p:sldId id="518" r:id="rId9"/>
    <p:sldId id="512" r:id="rId10"/>
    <p:sldId id="514" r:id="rId11"/>
    <p:sldId id="513" r:id="rId12"/>
    <p:sldId id="519" r:id="rId13"/>
    <p:sldId id="509" r:id="rId14"/>
    <p:sldId id="510" r:id="rId15"/>
    <p:sldId id="511" r:id="rId16"/>
    <p:sldId id="521" r:id="rId17"/>
    <p:sldId id="500" r:id="rId18"/>
    <p:sldId id="494" r:id="rId19"/>
    <p:sldId id="495" r:id="rId20"/>
    <p:sldId id="496" r:id="rId21"/>
    <p:sldId id="497" r:id="rId22"/>
    <p:sldId id="522" r:id="rId23"/>
    <p:sldId id="506" r:id="rId24"/>
    <p:sldId id="507" r:id="rId25"/>
    <p:sldId id="504" r:id="rId26"/>
    <p:sldId id="502" r:id="rId27"/>
    <p:sldId id="503" r:id="rId28"/>
    <p:sldId id="505" r:id="rId29"/>
    <p:sldId id="488" r:id="rId30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 Condense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AEAEA"/>
    <a:srgbClr val="0099FF"/>
    <a:srgbClr val="0099CC"/>
    <a:srgbClr val="33CCFF"/>
    <a:srgbClr val="FFFFFF"/>
    <a:srgbClr val="339933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79908" autoAdjust="0"/>
  </p:normalViewPr>
  <p:slideViewPr>
    <p:cSldViewPr snapToGrid="0">
      <p:cViewPr varScale="1">
        <p:scale>
          <a:sx n="89" d="100"/>
          <a:sy n="89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794" y="0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33EF2-9525-41F7-8DBD-5074F5547CBC}" type="datetimeFigureOut">
              <a:rPr lang="en-US" smtClean="0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794" y="8817926"/>
            <a:ext cx="3026622" cy="46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2BA2-9179-4F55-A9FE-32F7CCAC0B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18" y="4409758"/>
            <a:ext cx="5587366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7926"/>
            <a:ext cx="3026622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39B5B68A-F8DA-480E-9BAB-7FCD866FE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B386E-DD15-4439-8036-A5A36D51474E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FE6D4-7D26-4EF8-A155-948F8FC9550C}" type="slidenum">
              <a:rPr lang="en-US"/>
              <a:pPr/>
              <a:t>28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Next release will extend Western Pacific and North Indian basins back to ~1900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B5B68A-F8DA-480E-9BAB-7FCD866FE6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97E22-4752-46F2-9AB7-5BA6A24D7BE3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DF0C0-E5BA-490B-940C-309B0A882F49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700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E7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8" descr="ams background NOAA bir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88" y="6350"/>
            <a:ext cx="9140825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700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6043098" y="6364288"/>
            <a:ext cx="2209259" cy="36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65000"/>
              </a:lnSpc>
              <a:defRPr/>
            </a:pPr>
            <a:r>
              <a:rPr lang="en-US" sz="900" dirty="0" smtClean="0">
                <a:solidFill>
                  <a:srgbClr val="EAEAEA"/>
                </a:solidFill>
                <a:latin typeface="Comic Sans MS" pitchFamily="66" charset="0"/>
              </a:rPr>
              <a:t>Workshop on Evaluation of Reanalysis</a:t>
            </a:r>
            <a:endParaRPr lang="en-US" sz="900" baseline="0" dirty="0" smtClean="0">
              <a:solidFill>
                <a:srgbClr val="EAEAEA"/>
              </a:solidFill>
              <a:latin typeface="Comic Sans MS" pitchFamily="66" charset="0"/>
            </a:endParaRPr>
          </a:p>
          <a:p>
            <a:pPr algn="ctr">
              <a:lnSpc>
                <a:spcPct val="65000"/>
              </a:lnSpc>
              <a:defRPr/>
            </a:pPr>
            <a:endParaRPr lang="en-US" sz="900" dirty="0" smtClean="0">
              <a:solidFill>
                <a:srgbClr val="EAEAEA"/>
              </a:solidFill>
              <a:latin typeface="Comic Sans MS" pitchFamily="66" charset="0"/>
            </a:endParaRPr>
          </a:p>
          <a:p>
            <a:pPr algn="ctr">
              <a:lnSpc>
                <a:spcPct val="65000"/>
              </a:lnSpc>
              <a:defRPr/>
            </a:pPr>
            <a:r>
              <a:rPr lang="en-US" sz="900" dirty="0" smtClean="0">
                <a:solidFill>
                  <a:srgbClr val="EAEAEA"/>
                </a:solidFill>
                <a:latin typeface="Comic Sans MS" pitchFamily="66" charset="0"/>
              </a:rPr>
              <a:t>Baltimore, MD, November 1-3</a:t>
            </a:r>
            <a:r>
              <a:rPr lang="en-US" sz="900" baseline="0" dirty="0" smtClean="0">
                <a:solidFill>
                  <a:srgbClr val="EAEAEA"/>
                </a:solidFill>
                <a:latin typeface="Comic Sans MS" pitchFamily="66" charset="0"/>
              </a:rPr>
              <a:t>, 2010</a:t>
            </a:r>
            <a:endParaRPr lang="en-US" sz="900" dirty="0">
              <a:solidFill>
                <a:srgbClr val="EAEAEA"/>
              </a:solidFill>
              <a:latin typeface="Comic Sans MS" pitchFamily="66" charset="0"/>
            </a:endParaRPr>
          </a:p>
        </p:txBody>
      </p:sp>
      <p:pic>
        <p:nvPicPr>
          <p:cNvPr id="1030" name="Picture 20" descr="doc gif file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0363" y="6291263"/>
            <a:ext cx="474662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1" descr="NOAA 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82650" y="6296025"/>
            <a:ext cx="4476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Text Box 36"/>
          <p:cNvSpPr txBox="1">
            <a:spLocks noChangeArrowheads="1"/>
          </p:cNvSpPr>
          <p:nvPr userDrawn="1"/>
        </p:nvSpPr>
        <p:spPr bwMode="auto">
          <a:xfrm>
            <a:off x="8845550" y="6643688"/>
            <a:ext cx="3619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21F15EF7-C703-46D5-A7E6-8D6F1749B45F}" type="slidenum">
              <a:rPr lang="en-US" sz="800">
                <a:solidFill>
                  <a:srgbClr val="EAEAEA"/>
                </a:solidFill>
                <a:latin typeface="Comic Sans MS" pitchFamily="66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800">
              <a:solidFill>
                <a:srgbClr val="EAEAEA"/>
              </a:solidFill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EAEAE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Rockwell Condensed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Rockwell Condensed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Rockwell Condensed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2690638"/>
            <a:ext cx="93337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mic Sans MS" pitchFamily="66" charset="0"/>
              </a:rPr>
              <a:t>Atmospheric Data Recovery</a:t>
            </a:r>
          </a:p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mic Sans MS" pitchFamily="66" charset="0"/>
              </a:rPr>
              <a:t>and Biases in Observations</a:t>
            </a:r>
          </a:p>
          <a:p>
            <a:pPr algn="ctr"/>
            <a:endParaRPr lang="en-US" sz="4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Russell S. </a:t>
            </a:r>
            <a:r>
              <a:rPr lang="en-US" sz="2400" b="1" dirty="0" err="1" smtClean="0">
                <a:solidFill>
                  <a:schemeClr val="accent2"/>
                </a:solidFill>
                <a:latin typeface="Comic Sans MS" pitchFamily="66" charset="0"/>
              </a:rPr>
              <a:t>Vose</a:t>
            </a:r>
            <a:endParaRPr lang="en-US" sz="2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Product Development Branch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National Climatic Data Center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73175"/>
            <a:ext cx="27527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ISPD 2</a:t>
            </a:r>
          </a:p>
        </p:txBody>
      </p:sp>
      <p:pic>
        <p:nvPicPr>
          <p:cNvPr id="6" name="Picture 3" descr="Map_ispd-33k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" t="15543" r="687" b="15543"/>
          <a:stretch>
            <a:fillRect/>
          </a:stretch>
        </p:blipFill>
        <p:spPr bwMode="auto">
          <a:xfrm>
            <a:off x="3472102" y="469011"/>
            <a:ext cx="5233555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73175"/>
            <a:ext cx="275272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ISPD 2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8701" y="4210050"/>
            <a:ext cx="2754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ISPD </a:t>
            </a:r>
            <a:r>
              <a:rPr lang="en-US" sz="4400" b="1" kern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3+</a:t>
            </a:r>
            <a:endParaRPr lang="en-US" sz="4400" b="1" kern="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Map_ispd-33k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" t="15543" r="687" b="15543"/>
          <a:stretch>
            <a:fillRect/>
          </a:stretch>
        </p:blipFill>
        <p:spPr bwMode="auto">
          <a:xfrm>
            <a:off x="3472102" y="469011"/>
            <a:ext cx="5233555" cy="2743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686" t="15543" r="686" b="15543"/>
          <a:stretch>
            <a:fillRect/>
          </a:stretch>
        </p:blipFill>
        <p:spPr bwMode="auto">
          <a:xfrm>
            <a:off x="3480916" y="3388667"/>
            <a:ext cx="5214149" cy="273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686800" cy="4525962"/>
          </a:xfrm>
        </p:spPr>
        <p:txBody>
          <a:bodyPr/>
          <a:lstStyle/>
          <a:p>
            <a:r>
              <a:rPr lang="en-US" dirty="0" smtClean="0"/>
              <a:t>CDMP data (Mexico, Uruguay, U.S., Vietnam)</a:t>
            </a:r>
          </a:p>
          <a:p>
            <a:r>
              <a:rPr lang="en-US" dirty="0" smtClean="0"/>
              <a:t>GLOBE student data</a:t>
            </a:r>
          </a:p>
          <a:p>
            <a:r>
              <a:rPr lang="en-US" dirty="0" smtClean="0"/>
              <a:t>Hadley Centre collections</a:t>
            </a:r>
          </a:p>
          <a:p>
            <a:r>
              <a:rPr lang="en-US" dirty="0" smtClean="0"/>
              <a:t>KNMI station collection</a:t>
            </a:r>
          </a:p>
          <a:p>
            <a:r>
              <a:rPr lang="en-US" dirty="0" err="1" smtClean="0"/>
              <a:t>MeteoFrance</a:t>
            </a:r>
            <a:r>
              <a:rPr lang="en-US" dirty="0" smtClean="0"/>
              <a:t> National Data Rescue Activity</a:t>
            </a:r>
          </a:p>
          <a:p>
            <a:r>
              <a:rPr lang="en-US" dirty="0" smtClean="0"/>
              <a:t>Seiki University collection for Asia</a:t>
            </a:r>
          </a:p>
          <a:p>
            <a:r>
              <a:rPr lang="en-US" dirty="0" smtClean="0"/>
              <a:t>And many others – all coordinated by ACRE!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Sets for </a:t>
            </a:r>
            <a:r>
              <a:rPr lang="en-US" dirty="0" smtClean="0"/>
              <a:t>ISPD 3+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 contrast="-40000"/>
          </a:blip>
          <a:srcRect l="7680" t="17723" r="7680" b="32492"/>
          <a:stretch>
            <a:fillRect/>
          </a:stretch>
        </p:blipFill>
        <p:spPr bwMode="auto">
          <a:xfrm>
            <a:off x="0" y="-1"/>
            <a:ext cx="916729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0" y="2318166"/>
            <a:ext cx="8534400" cy="397508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 comprehensive global best track dataset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Contains information on all documented tropical cyclones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Users no longer must get data from disparate sources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Utilizes complex merging techniques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Accounts for inherent differences in datasets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Standardized quality control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Position, time, wind, and sea-level pressure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Provides full range of reported values for intensity and position every 6 hrs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536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International “Best Track” Archive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IBTrACS-map_all_SafSimpCat.v01r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3375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Box 7"/>
          <p:cNvSpPr txBox="1">
            <a:spLocks noChangeArrowheads="1"/>
          </p:cNvSpPr>
          <p:nvPr/>
        </p:nvSpPr>
        <p:spPr bwMode="auto">
          <a:xfrm>
            <a:off x="1143000" y="4419600"/>
            <a:ext cx="1143000" cy="3079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1848-2008</a:t>
            </a:r>
          </a:p>
        </p:txBody>
      </p:sp>
      <p:sp>
        <p:nvSpPr>
          <p:cNvPr id="7173" name="TextBox 8"/>
          <p:cNvSpPr txBox="1">
            <a:spLocks noChangeArrowheads="1"/>
          </p:cNvSpPr>
          <p:nvPr/>
        </p:nvSpPr>
        <p:spPr bwMode="auto">
          <a:xfrm>
            <a:off x="3733800" y="4495800"/>
            <a:ext cx="1143000" cy="307975"/>
          </a:xfrm>
          <a:prstGeom prst="rect">
            <a:avLst/>
          </a:prstGeom>
          <a:solidFill>
            <a:schemeClr val="accent2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1907-2007</a:t>
            </a: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914400" y="2667000"/>
            <a:ext cx="1143000" cy="307975"/>
          </a:xfrm>
          <a:prstGeom prst="rect">
            <a:avLst/>
          </a:prstGeom>
          <a:solidFill>
            <a:schemeClr val="accent2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1945-2007</a:t>
            </a: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2971800" y="2286000"/>
            <a:ext cx="1143000" cy="307975"/>
          </a:xfrm>
          <a:prstGeom prst="rect">
            <a:avLst/>
          </a:prstGeom>
          <a:solidFill>
            <a:schemeClr val="accent2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1945-2007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4648200" y="2590800"/>
            <a:ext cx="1143000" cy="307975"/>
          </a:xfrm>
          <a:prstGeom prst="rect">
            <a:avLst/>
          </a:prstGeom>
          <a:solidFill>
            <a:schemeClr val="accent2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1949-2007</a:t>
            </a:r>
          </a:p>
        </p:txBody>
      </p:sp>
      <p:sp>
        <p:nvSpPr>
          <p:cNvPr id="7177" name="TextBox 12"/>
          <p:cNvSpPr txBox="1">
            <a:spLocks noChangeArrowheads="1"/>
          </p:cNvSpPr>
          <p:nvPr/>
        </p:nvSpPr>
        <p:spPr bwMode="auto">
          <a:xfrm>
            <a:off x="6934200" y="2362200"/>
            <a:ext cx="1143000" cy="307975"/>
          </a:xfrm>
          <a:prstGeom prst="rect">
            <a:avLst/>
          </a:prstGeom>
          <a:solidFill>
            <a:schemeClr val="accent2">
              <a:alpha val="85000"/>
            </a:schemeClr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1851-2007</a:t>
            </a:r>
          </a:p>
        </p:txBody>
      </p:sp>
      <p:sp>
        <p:nvSpPr>
          <p:cNvPr id="1947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All Basins from One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IBTrACS-mapIbtracsOnly_SafSimpCat.v01r0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655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Storms Unique to IBTrACS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2690638"/>
            <a:ext cx="93337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mic Sans MS" pitchFamily="66" charset="0"/>
              </a:rPr>
              <a:t>Problems with Observations</a:t>
            </a: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Problems with Observations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Basic data quality problems</a:t>
            </a:r>
          </a:p>
          <a:p>
            <a:pPr lvl="1" eaLnBrk="1" hangingPunct="1"/>
            <a:r>
              <a:rPr lang="en-US" dirty="0" smtClean="0"/>
              <a:t>A few illustrations from the </a:t>
            </a:r>
            <a:r>
              <a:rPr lang="en-US" dirty="0" err="1" smtClean="0"/>
              <a:t>radiosonde</a:t>
            </a:r>
            <a:r>
              <a:rPr lang="en-US" dirty="0" smtClean="0"/>
              <a:t> record</a:t>
            </a:r>
          </a:p>
          <a:p>
            <a:pPr eaLnBrk="1" hangingPunct="1"/>
            <a:r>
              <a:rPr lang="en-US" dirty="0" smtClean="0"/>
              <a:t>Systematic deltas (observations vs. reanalysis)</a:t>
            </a:r>
          </a:p>
          <a:p>
            <a:pPr lvl="1" eaLnBrk="1" hangingPunct="1"/>
            <a:r>
              <a:rPr lang="en-US" dirty="0" smtClean="0"/>
              <a:t>Appetizers from a few observational records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419350" y="1447800"/>
            <a:ext cx="4362450" cy="4876800"/>
            <a:chOff x="1488" y="912"/>
            <a:chExt cx="2426" cy="3072"/>
          </a:xfrm>
        </p:grpSpPr>
        <p:pic>
          <p:nvPicPr>
            <p:cNvPr id="74756" name="Picture 4" descr="test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912"/>
              <a:ext cx="2426" cy="3072"/>
            </a:xfrm>
            <a:prstGeom prst="rect">
              <a:avLst/>
            </a:prstGeom>
            <a:noFill/>
          </p:spPr>
        </p:pic>
        <p:sp>
          <p:nvSpPr>
            <p:cNvPr id="74757" name="Oval 5"/>
            <p:cNvSpPr>
              <a:spLocks noChangeAspect="1" noChangeArrowheads="1"/>
            </p:cNvSpPr>
            <p:nvPr/>
          </p:nvSpPr>
          <p:spPr bwMode="auto">
            <a:xfrm>
              <a:off x="2880" y="1392"/>
              <a:ext cx="432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58" name="Oval 6"/>
            <p:cNvSpPr>
              <a:spLocks noChangeAspect="1" noChangeArrowheads="1"/>
            </p:cNvSpPr>
            <p:nvPr/>
          </p:nvSpPr>
          <p:spPr bwMode="auto">
            <a:xfrm>
              <a:off x="1872" y="2688"/>
              <a:ext cx="624" cy="28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59" name="Oval 7"/>
          <p:cNvSpPr>
            <a:spLocks noChangeArrowheads="1"/>
          </p:cNvSpPr>
          <p:nvPr/>
        </p:nvSpPr>
        <p:spPr bwMode="auto">
          <a:xfrm rot="-218089">
            <a:off x="4419600" y="5105400"/>
            <a:ext cx="533400" cy="533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Changing Surface Heights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1524000"/>
            <a:ext cx="6858000" cy="4876800"/>
            <a:chOff x="576" y="768"/>
            <a:chExt cx="4320" cy="3183"/>
          </a:xfrm>
        </p:grpSpPr>
        <p:pic>
          <p:nvPicPr>
            <p:cNvPr id="75779" name="Picture 3" descr="sfcp83827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768"/>
              <a:ext cx="4320" cy="3183"/>
            </a:xfrm>
            <a:prstGeom prst="rect">
              <a:avLst/>
            </a:prstGeom>
            <a:noFill/>
          </p:spPr>
        </p:pic>
        <p:sp>
          <p:nvSpPr>
            <p:cNvPr id="75780" name="Oval 4"/>
            <p:cNvSpPr>
              <a:spLocks noChangeArrowheads="1"/>
            </p:cNvSpPr>
            <p:nvPr/>
          </p:nvSpPr>
          <p:spPr bwMode="auto">
            <a:xfrm>
              <a:off x="2448" y="2736"/>
              <a:ext cx="576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" name="Oval 5"/>
            <p:cNvSpPr>
              <a:spLocks noChangeArrowheads="1"/>
            </p:cNvSpPr>
            <p:nvPr/>
          </p:nvSpPr>
          <p:spPr bwMode="auto">
            <a:xfrm>
              <a:off x="2784" y="3168"/>
              <a:ext cx="737" cy="3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Repetition of Values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810000" y="6142038"/>
            <a:ext cx="1981200" cy="411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Expectations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686800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Identify typical problems</a:t>
            </a:r>
          </a:p>
          <a:p>
            <a:pPr lvl="1" eaLnBrk="1" hangingPunct="1"/>
            <a:r>
              <a:rPr lang="en-US" dirty="0" smtClean="0"/>
              <a:t>A refresher for many</a:t>
            </a:r>
          </a:p>
          <a:p>
            <a:pPr lvl="1" eaLnBrk="1" hangingPunct="1"/>
            <a:r>
              <a:rPr lang="en-US" dirty="0" smtClean="0"/>
              <a:t>An introduction for others</a:t>
            </a:r>
          </a:p>
          <a:p>
            <a:pPr eaLnBrk="1" hangingPunct="1"/>
            <a:r>
              <a:rPr lang="en-US" dirty="0" smtClean="0"/>
              <a:t>Not a comprehensive talk</a:t>
            </a:r>
          </a:p>
          <a:p>
            <a:pPr lvl="1" eaLnBrk="1" hangingPunct="1"/>
            <a:r>
              <a:rPr lang="en-US" dirty="0" smtClean="0"/>
              <a:t>But an optimistic talk</a:t>
            </a:r>
          </a:p>
          <a:p>
            <a:pPr lvl="1" eaLnBrk="1" hangingPunct="1"/>
            <a:r>
              <a:rPr lang="en-US" dirty="0" smtClean="0"/>
              <a:t>By an in situ guy</a:t>
            </a:r>
          </a:p>
          <a:p>
            <a:pPr eaLnBrk="1" hangingPunct="1"/>
            <a:r>
              <a:rPr lang="en-US" dirty="0" smtClean="0"/>
              <a:t>Illustrate through example</a:t>
            </a:r>
          </a:p>
          <a:p>
            <a:pPr lvl="1" eaLnBrk="1" hangingPunct="1"/>
            <a:r>
              <a:rPr lang="en-US" dirty="0" smtClean="0"/>
              <a:t>Ongoing NCDC work</a:t>
            </a:r>
          </a:p>
          <a:p>
            <a:pPr lvl="1" eaLnBrk="1" hangingPunct="1"/>
            <a:r>
              <a:rPr lang="en-US" dirty="0" smtClean="0"/>
              <a:t>Input from those who actually do reanalysis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95400" y="1524000"/>
            <a:ext cx="6629400" cy="4648200"/>
            <a:chOff x="864" y="768"/>
            <a:chExt cx="4080" cy="3024"/>
          </a:xfrm>
        </p:grpSpPr>
        <p:pic>
          <p:nvPicPr>
            <p:cNvPr id="76803" name="Picture 3" descr="010010"/>
            <p:cNvPicPr>
              <a:picLocks noChangeAspect="1" noChangeArrowheads="1"/>
            </p:cNvPicPr>
            <p:nvPr/>
          </p:nvPicPr>
          <p:blipFill>
            <a:blip r:embed="rId2" cstate="print"/>
            <a:srcRect l="3409" b="3076"/>
            <a:stretch>
              <a:fillRect/>
            </a:stretch>
          </p:blipFill>
          <p:spPr bwMode="auto">
            <a:xfrm>
              <a:off x="864" y="768"/>
              <a:ext cx="4080" cy="3024"/>
            </a:xfrm>
            <a:prstGeom prst="rect">
              <a:avLst/>
            </a:prstGeom>
            <a:noFill/>
          </p:spPr>
        </p:pic>
        <p:sp>
          <p:nvSpPr>
            <p:cNvPr id="76804" name="Oval 4"/>
            <p:cNvSpPr>
              <a:spLocks noChangeArrowheads="1"/>
            </p:cNvSpPr>
            <p:nvPr/>
          </p:nvSpPr>
          <p:spPr bwMode="auto">
            <a:xfrm>
              <a:off x="2785" y="2050"/>
              <a:ext cx="168" cy="2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5" name="Oval 5"/>
            <p:cNvSpPr>
              <a:spLocks noChangeArrowheads="1"/>
            </p:cNvSpPr>
            <p:nvPr/>
          </p:nvSpPr>
          <p:spPr bwMode="auto">
            <a:xfrm>
              <a:off x="2274" y="1011"/>
              <a:ext cx="340" cy="48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6" name="Oval 6"/>
            <p:cNvSpPr>
              <a:spLocks noChangeArrowheads="1"/>
            </p:cNvSpPr>
            <p:nvPr/>
          </p:nvSpPr>
          <p:spPr bwMode="auto">
            <a:xfrm>
              <a:off x="4507" y="2275"/>
              <a:ext cx="146" cy="243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07" name="Oval 7"/>
            <p:cNvSpPr>
              <a:spLocks noChangeArrowheads="1"/>
            </p:cNvSpPr>
            <p:nvPr/>
          </p:nvSpPr>
          <p:spPr bwMode="auto">
            <a:xfrm>
              <a:off x="2925" y="2227"/>
              <a:ext cx="97" cy="19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Outliers in a Temporal Sense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1447800"/>
            <a:ext cx="7910513" cy="4800600"/>
            <a:chOff x="288" y="768"/>
            <a:chExt cx="4982" cy="331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8" y="768"/>
              <a:ext cx="2391" cy="3312"/>
              <a:chOff x="288" y="768"/>
              <a:chExt cx="2391" cy="3312"/>
            </a:xfrm>
          </p:grpSpPr>
          <p:pic>
            <p:nvPicPr>
              <p:cNvPr id="77828" name="Picture 4" descr="ex198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" y="768"/>
                <a:ext cx="2391" cy="3312"/>
              </a:xfrm>
              <a:prstGeom prst="rect">
                <a:avLst/>
              </a:prstGeom>
              <a:noFill/>
            </p:spPr>
          </p:pic>
          <p:sp>
            <p:nvSpPr>
              <p:cNvPr id="77829" name="Oval 5"/>
              <p:cNvSpPr>
                <a:spLocks noChangeArrowheads="1"/>
              </p:cNvSpPr>
              <p:nvPr/>
            </p:nvSpPr>
            <p:spPr bwMode="auto">
              <a:xfrm>
                <a:off x="1728" y="1872"/>
                <a:ext cx="336" cy="288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80" y="768"/>
              <a:ext cx="2390" cy="3311"/>
              <a:chOff x="2880" y="768"/>
              <a:chExt cx="2390" cy="3311"/>
            </a:xfrm>
          </p:grpSpPr>
          <p:pic>
            <p:nvPicPr>
              <p:cNvPr id="77831" name="Picture 7" descr="ex198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768"/>
                <a:ext cx="2390" cy="3311"/>
              </a:xfrm>
              <a:prstGeom prst="rect">
                <a:avLst/>
              </a:prstGeom>
              <a:noFill/>
            </p:spPr>
          </p:pic>
          <p:sp>
            <p:nvSpPr>
              <p:cNvPr id="77833" name="Oval 9"/>
              <p:cNvSpPr>
                <a:spLocks noChangeArrowheads="1"/>
              </p:cNvSpPr>
              <p:nvPr/>
            </p:nvSpPr>
            <p:spPr bwMode="auto">
              <a:xfrm>
                <a:off x="4656" y="1872"/>
                <a:ext cx="336" cy="288"/>
              </a:xfrm>
              <a:prstGeom prst="ellips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Outliers in a Profile Sense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2690638"/>
            <a:ext cx="93337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mic Sans MS" pitchFamily="66" charset="0"/>
              </a:rPr>
              <a:t>Outright Biases</a:t>
            </a: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Central African Precipitation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6" descr="Africa_pr_vs_pr_c.png"/>
          <p:cNvPicPr>
            <a:picLocks noChangeAspect="1"/>
          </p:cNvPicPr>
          <p:nvPr/>
        </p:nvPicPr>
        <p:blipFill>
          <a:blip r:embed="rId2" cstate="print"/>
          <a:srcRect l="16875" t="25000" r="6562" b="30000"/>
          <a:stretch>
            <a:fillRect/>
          </a:stretch>
        </p:blipFill>
        <p:spPr>
          <a:xfrm>
            <a:off x="600602" y="1714495"/>
            <a:ext cx="7921704" cy="349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Radiosonde</a:t>
            </a:r>
            <a:r>
              <a:rPr lang="en-US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Humidity Biases</a:t>
            </a:r>
            <a:endParaRPr lang="en-US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Africa_qv_vs_qv_c1.png"/>
          <p:cNvPicPr>
            <a:picLocks noChangeAspect="1"/>
          </p:cNvPicPr>
          <p:nvPr/>
        </p:nvPicPr>
        <p:blipFill>
          <a:blip r:embed="rId2" cstate="print"/>
          <a:srcRect l="16875" t="25000" r="6563" b="30000"/>
          <a:stretch>
            <a:fillRect/>
          </a:stretch>
        </p:blipFill>
        <p:spPr>
          <a:xfrm>
            <a:off x="595993" y="1714500"/>
            <a:ext cx="7923953" cy="349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5786" y="1844824"/>
            <a:ext cx="7358114" cy="29289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 descr="Haimberger_windbias_bw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861" r="9201"/>
          <a:stretch>
            <a:fillRect/>
          </a:stretch>
        </p:blipFill>
        <p:spPr>
          <a:xfrm>
            <a:off x="857224" y="2632624"/>
            <a:ext cx="7072362" cy="2069720"/>
          </a:xfrm>
        </p:spPr>
      </p:pic>
      <p:sp>
        <p:nvSpPr>
          <p:cNvPr id="5" name="TextBox 4"/>
          <p:cNvSpPr txBox="1"/>
          <p:nvPr/>
        </p:nvSpPr>
        <p:spPr>
          <a:xfrm>
            <a:off x="1071538" y="1844824"/>
            <a:ext cx="7002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itchFamily="34" charset="0"/>
              </a:rPr>
              <a:t>Identification of biases in radiosonde wind direction using ERA-40</a:t>
            </a:r>
          </a:p>
          <a:p>
            <a:r>
              <a:rPr lang="en-GB" sz="2000" i="1" dirty="0" smtClean="0">
                <a:solidFill>
                  <a:schemeClr val="tx2"/>
                </a:solidFill>
                <a:latin typeface="Calibri" pitchFamily="34" charset="0"/>
              </a:rPr>
              <a:t>(station data from </a:t>
            </a:r>
            <a:r>
              <a:rPr lang="en-GB" sz="2000" i="1" dirty="0" err="1" smtClean="0">
                <a:solidFill>
                  <a:schemeClr val="tx2"/>
                </a:solidFill>
                <a:latin typeface="Calibri" pitchFamily="34" charset="0"/>
              </a:rPr>
              <a:t>Aktjubinsk</a:t>
            </a:r>
            <a:r>
              <a:rPr lang="en-GB" sz="2000" i="1" dirty="0" smtClean="0">
                <a:solidFill>
                  <a:schemeClr val="tx2"/>
                </a:solidFill>
                <a:latin typeface="Calibri" pitchFamily="34" charset="0"/>
              </a:rPr>
              <a:t>, Russia; courtesy Leo </a:t>
            </a:r>
            <a:r>
              <a:rPr lang="en-GB" sz="2000" i="1" dirty="0" err="1" smtClean="0">
                <a:solidFill>
                  <a:schemeClr val="tx2"/>
                </a:solidFill>
                <a:latin typeface="Calibri" pitchFamily="34" charset="0"/>
              </a:rPr>
              <a:t>Haimberger</a:t>
            </a:r>
            <a:r>
              <a:rPr lang="en-GB" sz="2000" i="1" dirty="0" smtClean="0">
                <a:solidFill>
                  <a:schemeClr val="tx2"/>
                </a:solidFill>
                <a:latin typeface="Calibri" pitchFamily="34" charset="0"/>
              </a:rPr>
              <a:t>)</a:t>
            </a:r>
            <a:endParaRPr lang="en-GB" sz="20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2"/>
                </a:solidFill>
              </a:rPr>
              <a:t>Radiosonde</a:t>
            </a:r>
            <a:r>
              <a:rPr lang="en-GB" dirty="0" smtClean="0">
                <a:solidFill>
                  <a:schemeClr val="accent2"/>
                </a:solidFill>
              </a:rPr>
              <a:t> Wind Biases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SAC-0908-Dee-ST-Fig-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96752"/>
            <a:ext cx="7339013" cy="3959225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015975" y="1269777"/>
            <a:ext cx="7385051" cy="4503738"/>
            <a:chOff x="484" y="960"/>
            <a:chExt cx="4652" cy="2837"/>
          </a:xfrm>
        </p:grpSpPr>
        <p:sp>
          <p:nvSpPr>
            <p:cNvPr id="26638" name="Oval 14"/>
            <p:cNvSpPr>
              <a:spLocks noChangeArrowheads="1"/>
            </p:cNvSpPr>
            <p:nvPr/>
          </p:nvSpPr>
          <p:spPr bwMode="auto">
            <a:xfrm>
              <a:off x="2928" y="960"/>
              <a:ext cx="2112" cy="7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39" name="Oval 15"/>
            <p:cNvSpPr>
              <a:spLocks noChangeArrowheads="1"/>
            </p:cNvSpPr>
            <p:nvPr/>
          </p:nvSpPr>
          <p:spPr bwMode="auto">
            <a:xfrm>
              <a:off x="3024" y="1824"/>
              <a:ext cx="2112" cy="7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484" y="3545"/>
              <a:ext cx="36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800080"/>
                  </a:solidFill>
                </a:rPr>
                <a:t>Development of a warm bias in the upper troposphere</a:t>
              </a:r>
              <a:endParaRPr lang="en-US" sz="2000" dirty="0">
                <a:solidFill>
                  <a:srgbClr val="800080"/>
                </a:solidFill>
              </a:endParaRPr>
            </a:p>
          </p:txBody>
        </p:sp>
        <p:cxnSp>
          <p:nvCxnSpPr>
            <p:cNvPr id="26641" name="AutoShape 17"/>
            <p:cNvCxnSpPr>
              <a:cxnSpLocks noChangeShapeType="1"/>
              <a:stCxn id="26638" idx="2"/>
            </p:cNvCxnSpPr>
            <p:nvPr/>
          </p:nvCxnSpPr>
          <p:spPr bwMode="auto">
            <a:xfrm rot="10800000" flipV="1">
              <a:off x="1538" y="1320"/>
              <a:ext cx="1384" cy="2280"/>
            </a:xfrm>
            <a:prstGeom prst="curvedConnector2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</p:cxnSp>
        <p:cxnSp>
          <p:nvCxnSpPr>
            <p:cNvPr id="26642" name="AutoShape 18"/>
            <p:cNvCxnSpPr>
              <a:cxnSpLocks noChangeShapeType="1"/>
              <a:stCxn id="26639" idx="2"/>
              <a:endCxn id="26639" idx="2"/>
            </p:cNvCxnSpPr>
            <p:nvPr/>
          </p:nvCxnSpPr>
          <p:spPr bwMode="auto">
            <a:xfrm rot="10800000" flipH="1" flipV="1">
              <a:off x="3018" y="2184"/>
              <a:ext cx="1" cy="1"/>
            </a:xfrm>
            <a:prstGeom prst="curvedConnector3">
              <a:avLst>
                <a:gd name="adj1" fmla="val -13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6643" name="AutoShape 19"/>
            <p:cNvCxnSpPr>
              <a:cxnSpLocks noChangeShapeType="1"/>
              <a:stCxn id="26639" idx="2"/>
            </p:cNvCxnSpPr>
            <p:nvPr/>
          </p:nvCxnSpPr>
          <p:spPr bwMode="auto">
            <a:xfrm rot="10800000" flipV="1">
              <a:off x="1634" y="2184"/>
              <a:ext cx="1384" cy="1416"/>
            </a:xfrm>
            <a:prstGeom prst="curvedConnector2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</p:cxnSp>
      </p:grpSp>
      <p:sp>
        <p:nvSpPr>
          <p:cNvPr id="18" name="TextBox 17"/>
          <p:cNvSpPr txBox="1"/>
          <p:nvPr/>
        </p:nvSpPr>
        <p:spPr>
          <a:xfrm>
            <a:off x="961972" y="5949280"/>
            <a:ext cx="721523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The problem is caused by the assimilation of growing numbers of aircraft data, many of which are biased warm.</a:t>
            </a:r>
            <a:endParaRPr lang="en-GB" sz="2000" i="1" dirty="0">
              <a:solidFill>
                <a:schemeClr val="tx2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334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Global Mean Errors in ERA-Interim Temperatures Relative to </a:t>
            </a:r>
            <a:r>
              <a:rPr lang="en-US" sz="2400" b="1" dirty="0" err="1" smtClean="0">
                <a:solidFill>
                  <a:schemeClr val="accent2"/>
                </a:solidFill>
                <a:latin typeface="+mj-lt"/>
              </a:rPr>
              <a:t>Radiosondes</a:t>
            </a:r>
            <a:endParaRPr lang="en-US" sz="2400" b="1" dirty="0" smtClean="0">
              <a:solidFill>
                <a:schemeClr val="accent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SAC-0908-Dee-ST-Fig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414" y="1168176"/>
            <a:ext cx="7315200" cy="3946525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00140" y="1228501"/>
            <a:ext cx="7458076" cy="4616451"/>
            <a:chOff x="438" y="960"/>
            <a:chExt cx="4698" cy="2908"/>
          </a:xfrm>
        </p:grpSpPr>
        <p:sp>
          <p:nvSpPr>
            <p:cNvPr id="27670" name="Oval 22"/>
            <p:cNvSpPr>
              <a:spLocks noChangeArrowheads="1"/>
            </p:cNvSpPr>
            <p:nvPr/>
          </p:nvSpPr>
          <p:spPr bwMode="auto">
            <a:xfrm>
              <a:off x="2928" y="960"/>
              <a:ext cx="2112" cy="7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1" name="Oval 23"/>
            <p:cNvSpPr>
              <a:spLocks noChangeArrowheads="1"/>
            </p:cNvSpPr>
            <p:nvPr/>
          </p:nvSpPr>
          <p:spPr bwMode="auto">
            <a:xfrm>
              <a:off x="3024" y="1824"/>
              <a:ext cx="2112" cy="72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438" y="3616"/>
              <a:ext cx="35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800080"/>
                  </a:solidFill>
                </a:rPr>
                <a:t>The mean temperatures are mostly controlled by aircraft reports.</a:t>
              </a:r>
              <a:endParaRPr lang="en-US" sz="2000" dirty="0">
                <a:solidFill>
                  <a:srgbClr val="800080"/>
                </a:solidFill>
              </a:endParaRPr>
            </a:p>
          </p:txBody>
        </p:sp>
        <p:cxnSp>
          <p:nvCxnSpPr>
            <p:cNvPr id="27673" name="AutoShape 25"/>
            <p:cNvCxnSpPr>
              <a:cxnSpLocks noChangeShapeType="1"/>
              <a:stCxn id="27670" idx="2"/>
            </p:cNvCxnSpPr>
            <p:nvPr/>
          </p:nvCxnSpPr>
          <p:spPr bwMode="auto">
            <a:xfrm rot="10800000" flipV="1">
              <a:off x="1538" y="1320"/>
              <a:ext cx="1384" cy="2280"/>
            </a:xfrm>
            <a:prstGeom prst="curvedConnector2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</p:cxnSp>
        <p:cxnSp>
          <p:nvCxnSpPr>
            <p:cNvPr id="27674" name="AutoShape 26"/>
            <p:cNvCxnSpPr>
              <a:cxnSpLocks noChangeShapeType="1"/>
              <a:stCxn id="27671" idx="2"/>
              <a:endCxn id="27671" idx="2"/>
            </p:cNvCxnSpPr>
            <p:nvPr/>
          </p:nvCxnSpPr>
          <p:spPr bwMode="auto">
            <a:xfrm rot="10800000" flipH="1" flipV="1">
              <a:off x="3018" y="2184"/>
              <a:ext cx="1" cy="1"/>
            </a:xfrm>
            <a:prstGeom prst="curvedConnector3">
              <a:avLst>
                <a:gd name="adj1" fmla="val -13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675" name="AutoShape 27"/>
            <p:cNvCxnSpPr>
              <a:cxnSpLocks noChangeShapeType="1"/>
              <a:stCxn id="27671" idx="2"/>
            </p:cNvCxnSpPr>
            <p:nvPr/>
          </p:nvCxnSpPr>
          <p:spPr bwMode="auto">
            <a:xfrm rot="10800000" flipV="1">
              <a:off x="1634" y="2184"/>
              <a:ext cx="1384" cy="1416"/>
            </a:xfrm>
            <a:prstGeom prst="curvedConnector2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</p:cxnSp>
      </p:grp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31407" y="267342"/>
            <a:ext cx="7691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Global Mean Errors in ERA-Interim Temperatures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j-lt"/>
              </a:rPr>
              <a:t>Relative to Aircraft Reports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1972" y="6021288"/>
            <a:ext cx="749846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The aircraft temperature data need bias-correction (work in progress)...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MSU2_varbc"/>
          <p:cNvPicPr>
            <a:picLocks noChangeAspect="1" noChangeArrowheads="1"/>
          </p:cNvPicPr>
          <p:nvPr/>
        </p:nvPicPr>
        <p:blipFill>
          <a:blip r:embed="rId3" cstate="print"/>
          <a:srcRect l="3250" t="38571" r="3250" b="33473"/>
          <a:stretch>
            <a:fillRect/>
          </a:stretch>
        </p:blipFill>
        <p:spPr bwMode="auto">
          <a:xfrm>
            <a:off x="71406" y="1414462"/>
            <a:ext cx="9001188" cy="1904024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>
            <a:off x="2450572" y="3328400"/>
            <a:ext cx="4139254" cy="2087084"/>
            <a:chOff x="3053020" y="2803713"/>
            <a:chExt cx="4139254" cy="2087084"/>
          </a:xfrm>
        </p:grpSpPr>
        <p:pic>
          <p:nvPicPr>
            <p:cNvPr id="10" name="Picture 8" descr="MSU2_warmtarget"/>
            <p:cNvPicPr>
              <a:picLocks noChangeAspect="1" noChangeArrowheads="1"/>
            </p:cNvPicPr>
            <p:nvPr/>
          </p:nvPicPr>
          <p:blipFill>
            <a:blip r:embed="rId4" cstate="print"/>
            <a:srcRect l="2895" t="56122" b="4519"/>
            <a:stretch>
              <a:fillRect/>
            </a:stretch>
          </p:blipFill>
          <p:spPr bwMode="auto">
            <a:xfrm>
              <a:off x="3053020" y="2803713"/>
              <a:ext cx="4068000" cy="1301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071802" y="4059800"/>
              <a:ext cx="412047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Underlying cause: orbit drift, hence unstable warm target</a:t>
              </a: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85057" y="5596218"/>
            <a:ext cx="8784772" cy="8331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/>
                </a:solidFill>
                <a:latin typeface="Calibri" pitchFamily="34" charset="0"/>
              </a:rPr>
              <a:t>These biases were identified and corrected in ERA-Interim.  They were removed in subsequent radiance datasets (e.g., for MERRA).</a:t>
            </a:r>
            <a:endParaRPr lang="en-GB" sz="24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MSU Radiance Biases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Take-Away Messages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450263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Data are imperfect</a:t>
            </a:r>
          </a:p>
          <a:p>
            <a:pPr lvl="1" eaLnBrk="1" hangingPunct="1"/>
            <a:r>
              <a:rPr lang="en-US" dirty="0" smtClean="0"/>
              <a:t>Scattered around quite a bit</a:t>
            </a:r>
          </a:p>
          <a:p>
            <a:pPr lvl="1" eaLnBrk="1" hangingPunct="1"/>
            <a:r>
              <a:rPr lang="en-US" dirty="0" smtClean="0"/>
              <a:t>Contain quality issues and systematic biases</a:t>
            </a:r>
          </a:p>
          <a:p>
            <a:pPr eaLnBrk="1" hangingPunct="1"/>
            <a:r>
              <a:rPr lang="en-US" dirty="0" smtClean="0"/>
              <a:t>Progress is being made</a:t>
            </a:r>
          </a:p>
          <a:p>
            <a:pPr lvl="1" eaLnBrk="1" hangingPunct="1"/>
            <a:r>
              <a:rPr lang="en-US" dirty="0" smtClean="0"/>
              <a:t>Major data integration efforts</a:t>
            </a:r>
          </a:p>
          <a:p>
            <a:pPr lvl="1" eaLnBrk="1" hangingPunct="1"/>
            <a:r>
              <a:rPr lang="en-US" dirty="0" smtClean="0"/>
              <a:t>Improved provider-reanalysis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Problems?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450263" cy="4525962"/>
          </a:xfrm>
        </p:spPr>
        <p:txBody>
          <a:bodyPr/>
          <a:lstStyle/>
          <a:p>
            <a:pPr eaLnBrk="1" hangingPunct="1"/>
            <a:r>
              <a:rPr lang="en-US" dirty="0" smtClean="0"/>
              <a:t>Data are scattered all over the place</a:t>
            </a:r>
          </a:p>
          <a:p>
            <a:pPr lvl="1" eaLnBrk="1" hangingPunct="1"/>
            <a:r>
              <a:rPr lang="en-US" dirty="0" smtClean="0"/>
              <a:t>No single repository</a:t>
            </a:r>
          </a:p>
          <a:p>
            <a:pPr lvl="1" eaLnBrk="1" hangingPunct="1"/>
            <a:r>
              <a:rPr lang="en-US" dirty="0" smtClean="0"/>
              <a:t>Some digital, some not</a:t>
            </a:r>
          </a:p>
          <a:p>
            <a:pPr lvl="1" eaLnBrk="1" hangingPunct="1"/>
            <a:r>
              <a:rPr lang="en-US" dirty="0" smtClean="0"/>
              <a:t>But major data integration efforts are underway</a:t>
            </a:r>
          </a:p>
          <a:p>
            <a:pPr eaLnBrk="1" hangingPunct="1"/>
            <a:r>
              <a:rPr lang="en-US" dirty="0" smtClean="0"/>
              <a:t>Data contain errors (applause from modelers)</a:t>
            </a:r>
          </a:p>
          <a:p>
            <a:pPr lvl="1" eaLnBrk="1" hangingPunct="1"/>
            <a:r>
              <a:rPr lang="en-US" dirty="0" smtClean="0"/>
              <a:t>Basic data quality problems</a:t>
            </a:r>
          </a:p>
          <a:p>
            <a:pPr lvl="1" eaLnBrk="1" hangingPunct="1"/>
            <a:r>
              <a:rPr lang="en-US" dirty="0" smtClean="0"/>
              <a:t>Systematic biases over extended periods</a:t>
            </a:r>
          </a:p>
          <a:p>
            <a:pPr lvl="1" eaLnBrk="1" hangingPunct="1"/>
            <a:r>
              <a:rPr lang="en-US" dirty="0" smtClean="0"/>
              <a:t>But there is progress here as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2690638"/>
            <a:ext cx="93337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chemeClr val="accent2"/>
                </a:solidFill>
                <a:latin typeface="Comic Sans MS" pitchFamily="66" charset="0"/>
              </a:rPr>
              <a:t>Examples of Data Integration</a:t>
            </a: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endParaRPr lang="en-US" sz="44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upperair-bkgnd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24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04800" y="609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Integrated Global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Comic Sans MS" pitchFamily="66" charset="0"/>
              </a:rPr>
              <a:t>Radiosonde</a:t>
            </a:r>
            <a:r>
              <a:rPr lang="en-US" sz="4000" b="1" dirty="0" smtClean="0">
                <a:solidFill>
                  <a:srgbClr val="FFFF00"/>
                </a:solidFill>
                <a:latin typeface="Comic Sans MS" pitchFamily="66" charset="0"/>
              </a:rPr>
              <a:t> Archive</a:t>
            </a:r>
            <a: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en-US" sz="2000" b="1" dirty="0">
              <a:latin typeface="Verdana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91200" y="2438400"/>
            <a:ext cx="3200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Variables: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pressure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geopotential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height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temperature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dew point depression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wind direction/speed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73175"/>
            <a:ext cx="2752725" cy="1143000"/>
          </a:xfrm>
        </p:spPr>
        <p:txBody>
          <a:bodyPr/>
          <a:lstStyle/>
          <a:p>
            <a:pPr eaLnBrk="1" hangingPunct="1"/>
            <a:r>
              <a:rPr lang="en-US" smtClean="0"/>
              <a:t>IGRA v1</a:t>
            </a:r>
          </a:p>
        </p:txBody>
      </p:sp>
      <p:pic>
        <p:nvPicPr>
          <p:cNvPr id="13315" name="Picture 4" descr="Map_igra-old.png"/>
          <p:cNvPicPr>
            <a:picLocks noChangeAspect="1"/>
          </p:cNvPicPr>
          <p:nvPr/>
        </p:nvPicPr>
        <p:blipFill>
          <a:blip r:embed="rId2" cstate="print">
            <a:lum/>
          </a:blip>
          <a:srcRect l="1370" t="16914" r="1370" b="16457"/>
          <a:stretch>
            <a:fillRect/>
          </a:stretch>
        </p:blipFill>
        <p:spPr bwMode="auto">
          <a:xfrm>
            <a:off x="3398838" y="477838"/>
            <a:ext cx="53387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273175"/>
            <a:ext cx="2752725" cy="1143000"/>
          </a:xfrm>
        </p:spPr>
        <p:txBody>
          <a:bodyPr/>
          <a:lstStyle/>
          <a:p>
            <a:pPr eaLnBrk="1" hangingPunct="1"/>
            <a:r>
              <a:rPr lang="en-US" smtClean="0"/>
              <a:t>IGRA v1</a:t>
            </a:r>
          </a:p>
        </p:txBody>
      </p:sp>
      <p:pic>
        <p:nvPicPr>
          <p:cNvPr id="13315" name="Picture 4" descr="Map_igra-old.png"/>
          <p:cNvPicPr>
            <a:picLocks noChangeAspect="1"/>
          </p:cNvPicPr>
          <p:nvPr/>
        </p:nvPicPr>
        <p:blipFill>
          <a:blip r:embed="rId2" cstate="print">
            <a:lum/>
          </a:blip>
          <a:srcRect l="1370" t="16914" r="1370" b="16457"/>
          <a:stretch>
            <a:fillRect/>
          </a:stretch>
        </p:blipFill>
        <p:spPr bwMode="auto">
          <a:xfrm>
            <a:off x="3398838" y="477838"/>
            <a:ext cx="53387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Map_igra-new.png"/>
          <p:cNvPicPr>
            <a:picLocks noChangeAspect="1"/>
          </p:cNvPicPr>
          <p:nvPr/>
        </p:nvPicPr>
        <p:blipFill>
          <a:blip r:embed="rId3" cstate="print"/>
          <a:srcRect l="1370" t="16914" r="1370" b="16457"/>
          <a:stretch>
            <a:fillRect/>
          </a:stretch>
        </p:blipFill>
        <p:spPr bwMode="auto">
          <a:xfrm>
            <a:off x="3400425" y="3425825"/>
            <a:ext cx="5338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363" y="4210050"/>
            <a:ext cx="2754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IGRA v2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450263" cy="4525962"/>
          </a:xfrm>
        </p:spPr>
        <p:txBody>
          <a:bodyPr/>
          <a:lstStyle/>
          <a:p>
            <a:r>
              <a:rPr lang="en-US" dirty="0" smtClean="0"/>
              <a:t>Other data sets from NCDC archive</a:t>
            </a:r>
          </a:p>
          <a:p>
            <a:r>
              <a:rPr lang="en-US" dirty="0" smtClean="0"/>
              <a:t>MIT and C-CARDS from NCAR (pre-1963)</a:t>
            </a:r>
          </a:p>
          <a:p>
            <a:r>
              <a:rPr lang="en-US" dirty="0" err="1" smtClean="0"/>
              <a:t>Bronnimann</a:t>
            </a:r>
            <a:r>
              <a:rPr lang="en-US" dirty="0" smtClean="0"/>
              <a:t> </a:t>
            </a:r>
            <a:r>
              <a:rPr lang="en-US" dirty="0"/>
              <a:t>acquisitions (primarily Europe)</a:t>
            </a:r>
          </a:p>
          <a:p>
            <a:r>
              <a:rPr lang="en-US" dirty="0" smtClean="0"/>
              <a:t>British Antarctic Survey, Historical Arctic </a:t>
            </a:r>
            <a:r>
              <a:rPr lang="en-US" dirty="0" err="1" smtClean="0"/>
              <a:t>Radiosonde</a:t>
            </a:r>
            <a:r>
              <a:rPr lang="en-US" dirty="0" smtClean="0"/>
              <a:t> Archive</a:t>
            </a:r>
            <a:endParaRPr lang="en-US" dirty="0"/>
          </a:p>
          <a:p>
            <a:r>
              <a:rPr lang="en-US" dirty="0"/>
              <a:t>CDMP data</a:t>
            </a:r>
          </a:p>
          <a:p>
            <a:pPr lvl="1"/>
            <a:r>
              <a:rPr lang="en-US" sz="2000" dirty="0"/>
              <a:t>Malawi, Senegal, Kenya, Mozambique, Niger, U.S., Zambia</a:t>
            </a:r>
          </a:p>
          <a:p>
            <a:r>
              <a:rPr lang="en-US" sz="2400" dirty="0"/>
              <a:t>French West African data</a:t>
            </a:r>
          </a:p>
          <a:p>
            <a:pPr lvl="1"/>
            <a:r>
              <a:rPr lang="en-US" sz="2000" dirty="0"/>
              <a:t>Benin, Burkina Faso, Cameroon, </a:t>
            </a:r>
            <a:r>
              <a:rPr lang="en-US" sz="2000" dirty="0" smtClean="0"/>
              <a:t>CAR, </a:t>
            </a:r>
            <a:r>
              <a:rPr lang="en-US" sz="2000" dirty="0"/>
              <a:t>Chad, Congo, Gabon, Ivory Coast, Guinea, Mauritania, Niger, Senegal, Togo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 Sets for IGRA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International Surface Pressure Databank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180388" cy="4525962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GCOS/AOPC/OOPC Surface Pressure Working Group (SPWG)</a:t>
            </a:r>
          </a:p>
          <a:p>
            <a:pPr eaLnBrk="1" hangingPunct="1"/>
            <a:r>
              <a:rPr lang="en-US" dirty="0" smtClean="0"/>
              <a:t>Identify, retrieve, digitize, integrate, and Q/A </a:t>
            </a:r>
            <a:r>
              <a:rPr lang="en-US" dirty="0" err="1" smtClean="0"/>
              <a:t>subdaily</a:t>
            </a:r>
            <a:r>
              <a:rPr lang="en-US" dirty="0" smtClean="0"/>
              <a:t> surface pressure data</a:t>
            </a:r>
          </a:p>
          <a:p>
            <a:pPr eaLnBrk="1" hangingPunct="1"/>
            <a:r>
              <a:rPr lang="en-US" dirty="0" smtClean="0"/>
              <a:t>Basis for improved circulation fields and new reanalysis products (C20R, ERA-CLIM)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54201</TotalTime>
  <Words>626</Words>
  <Application>Microsoft Office PowerPoint</Application>
  <PresentationFormat>On-screen Show (4:3)</PresentationFormat>
  <Paragraphs>134</Paragraphs>
  <Slides>29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Slide 1</vt:lpstr>
      <vt:lpstr>Managing Expectations</vt:lpstr>
      <vt:lpstr>What Are the Problems?</vt:lpstr>
      <vt:lpstr>Slide 4</vt:lpstr>
      <vt:lpstr>Slide 5</vt:lpstr>
      <vt:lpstr>IGRA v1</vt:lpstr>
      <vt:lpstr>IGRA v1</vt:lpstr>
      <vt:lpstr>New Data Sets for IGRA</vt:lpstr>
      <vt:lpstr>International Surface Pressure Databank</vt:lpstr>
      <vt:lpstr>ISPD 2</vt:lpstr>
      <vt:lpstr>ISPD 2</vt:lpstr>
      <vt:lpstr>New Data Sets for ISPD 3+</vt:lpstr>
      <vt:lpstr>International “Best Track” Archive</vt:lpstr>
      <vt:lpstr>All Basins from One Source</vt:lpstr>
      <vt:lpstr>Storms Unique to IBTrACS</vt:lpstr>
      <vt:lpstr>Slide 16</vt:lpstr>
      <vt:lpstr>Problems with Observations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Radiosonde Wind Biases</vt:lpstr>
      <vt:lpstr>Slide 26</vt:lpstr>
      <vt:lpstr>Slide 27</vt:lpstr>
      <vt:lpstr>MSU Radiance Biases</vt:lpstr>
      <vt:lpstr>Take-Away Messages</vt:lpstr>
    </vt:vector>
  </TitlesOfParts>
  <Company>NCDC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Government Employee</dc:creator>
  <cp:lastModifiedBy>russell.vose</cp:lastModifiedBy>
  <cp:revision>947</cp:revision>
  <dcterms:created xsi:type="dcterms:W3CDTF">2005-11-29T13:22:32Z</dcterms:created>
  <dcterms:modified xsi:type="dcterms:W3CDTF">2010-10-28T14:09:59Z</dcterms:modified>
</cp:coreProperties>
</file>