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Masters/slideMaster8.xml" ContentType="application/vnd.openxmlformats-officedocument.presentationml.slideMaster+xml"/>
  <Override PartName="/ppt/slideMasters/slideMaster6.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3" r:id="rId3"/>
    <p:sldMasterId id="2147483714" r:id="rId4"/>
    <p:sldMasterId id="2147483965" r:id="rId5"/>
    <p:sldMasterId id="2147483967" r:id="rId6"/>
    <p:sldMasterId id="2147483969" r:id="rId7"/>
    <p:sldMasterId id="2147483971" r:id="rId8"/>
    <p:sldMasterId id="2147483973" r:id="rId9"/>
  </p:sldMasterIdLst>
  <p:notesMasterIdLst>
    <p:notesMasterId r:id="rId43"/>
  </p:notesMasterIdLst>
  <p:handoutMasterIdLst>
    <p:handoutMasterId r:id="rId44"/>
  </p:handoutMasterIdLst>
  <p:sldIdLst>
    <p:sldId id="256" r:id="rId10"/>
    <p:sldId id="258" r:id="rId11"/>
    <p:sldId id="365" r:id="rId12"/>
    <p:sldId id="339" r:id="rId13"/>
    <p:sldId id="380" r:id="rId14"/>
    <p:sldId id="364" r:id="rId15"/>
    <p:sldId id="259" r:id="rId16"/>
    <p:sldId id="391" r:id="rId17"/>
    <p:sldId id="284" r:id="rId18"/>
    <p:sldId id="260" r:id="rId19"/>
    <p:sldId id="403" r:id="rId20"/>
    <p:sldId id="344" r:id="rId21"/>
    <p:sldId id="312" r:id="rId22"/>
    <p:sldId id="369" r:id="rId23"/>
    <p:sldId id="387" r:id="rId24"/>
    <p:sldId id="302" r:id="rId25"/>
    <p:sldId id="333" r:id="rId26"/>
    <p:sldId id="381" r:id="rId27"/>
    <p:sldId id="388" r:id="rId28"/>
    <p:sldId id="405" r:id="rId29"/>
    <p:sldId id="400" r:id="rId30"/>
    <p:sldId id="358" r:id="rId31"/>
    <p:sldId id="390" r:id="rId32"/>
    <p:sldId id="404" r:id="rId33"/>
    <p:sldId id="406" r:id="rId34"/>
    <p:sldId id="402" r:id="rId35"/>
    <p:sldId id="407" r:id="rId36"/>
    <p:sldId id="395" r:id="rId37"/>
    <p:sldId id="351" r:id="rId38"/>
    <p:sldId id="394" r:id="rId39"/>
    <p:sldId id="408" r:id="rId40"/>
    <p:sldId id="353" r:id="rId41"/>
    <p:sldId id="382" r:id="rId42"/>
  </p:sldIdLst>
  <p:sldSz cx="9144000" cy="6858000" type="screen4x3"/>
  <p:notesSz cx="6934200" cy="9232900"/>
  <p:defaultTextStyle>
    <a:defPPr>
      <a:defRPr lang="en-US"/>
    </a:defPPr>
    <a:lvl1pPr algn="l" rtl="0" fontAlgn="base">
      <a:spcBef>
        <a:spcPct val="0"/>
      </a:spcBef>
      <a:spcAft>
        <a:spcPct val="0"/>
      </a:spcAft>
      <a:defRPr sz="2400" kern="1200">
        <a:solidFill>
          <a:schemeClr val="tx1"/>
        </a:solidFill>
        <a:latin typeface="Comic Sans MS" pitchFamily="66" charset="0"/>
        <a:ea typeface="+mn-ea"/>
        <a:cs typeface="+mn-cs"/>
      </a:defRPr>
    </a:lvl1pPr>
    <a:lvl2pPr marL="457200" algn="l" rtl="0" fontAlgn="base">
      <a:spcBef>
        <a:spcPct val="0"/>
      </a:spcBef>
      <a:spcAft>
        <a:spcPct val="0"/>
      </a:spcAft>
      <a:defRPr sz="2400" kern="1200">
        <a:solidFill>
          <a:schemeClr val="tx1"/>
        </a:solidFill>
        <a:latin typeface="Comic Sans MS" pitchFamily="66" charset="0"/>
        <a:ea typeface="+mn-ea"/>
        <a:cs typeface="+mn-cs"/>
      </a:defRPr>
    </a:lvl2pPr>
    <a:lvl3pPr marL="914400" algn="l" rtl="0" fontAlgn="base">
      <a:spcBef>
        <a:spcPct val="0"/>
      </a:spcBef>
      <a:spcAft>
        <a:spcPct val="0"/>
      </a:spcAft>
      <a:defRPr sz="2400" kern="1200">
        <a:solidFill>
          <a:schemeClr val="tx1"/>
        </a:solidFill>
        <a:latin typeface="Comic Sans MS" pitchFamily="66" charset="0"/>
        <a:ea typeface="+mn-ea"/>
        <a:cs typeface="+mn-cs"/>
      </a:defRPr>
    </a:lvl3pPr>
    <a:lvl4pPr marL="1371600" algn="l" rtl="0" fontAlgn="base">
      <a:spcBef>
        <a:spcPct val="0"/>
      </a:spcBef>
      <a:spcAft>
        <a:spcPct val="0"/>
      </a:spcAft>
      <a:defRPr sz="2400" kern="1200">
        <a:solidFill>
          <a:schemeClr val="tx1"/>
        </a:solidFill>
        <a:latin typeface="Comic Sans MS" pitchFamily="66" charset="0"/>
        <a:ea typeface="+mn-ea"/>
        <a:cs typeface="+mn-cs"/>
      </a:defRPr>
    </a:lvl4pPr>
    <a:lvl5pPr marL="1828800" algn="l" rtl="0" fontAlgn="base">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FF33CC"/>
    <a:srgbClr val="1204C8"/>
    <a:srgbClr val="FFFF99"/>
    <a:srgbClr val="CC0000"/>
    <a:srgbClr val="0099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16" autoAdjust="0"/>
    <p:restoredTop sz="93575" autoAdjust="0"/>
  </p:normalViewPr>
  <p:slideViewPr>
    <p:cSldViewPr>
      <p:cViewPr varScale="1">
        <p:scale>
          <a:sx n="62" d="100"/>
          <a:sy n="62" d="100"/>
        </p:scale>
        <p:origin x="-140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defTabSz="923925">
              <a:defRPr sz="1200"/>
            </a:lvl1pPr>
          </a:lstStyle>
          <a:p>
            <a:pPr>
              <a:defRPr/>
            </a:pPr>
            <a:endParaRPr lang="en-US"/>
          </a:p>
        </p:txBody>
      </p:sp>
      <p:sp>
        <p:nvSpPr>
          <p:cNvPr id="32771" name="Rectangle 3"/>
          <p:cNvSpPr>
            <a:spLocks noGrp="1" noChangeArrowheads="1"/>
          </p:cNvSpPr>
          <p:nvPr>
            <p:ph type="dt" sz="quarter" idx="1"/>
          </p:nvPr>
        </p:nvSpPr>
        <p:spPr bwMode="auto">
          <a:xfrm>
            <a:off x="3929063" y="0"/>
            <a:ext cx="3005137" cy="461963"/>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algn="r" defTabSz="923925">
              <a:defRPr sz="1200"/>
            </a:lvl1pPr>
          </a:lstStyle>
          <a:p>
            <a:pPr>
              <a:defRPr/>
            </a:pPr>
            <a:endParaRPr lang="en-US"/>
          </a:p>
        </p:txBody>
      </p:sp>
      <p:sp>
        <p:nvSpPr>
          <p:cNvPr id="32772" name="Rectangle 4"/>
          <p:cNvSpPr>
            <a:spLocks noGrp="1" noChangeArrowheads="1"/>
          </p:cNvSpPr>
          <p:nvPr>
            <p:ph type="ftr" sz="quarter" idx="2"/>
          </p:nvPr>
        </p:nvSpPr>
        <p:spPr bwMode="auto">
          <a:xfrm>
            <a:off x="0" y="8770938"/>
            <a:ext cx="3005138" cy="461962"/>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defTabSz="923925">
              <a:defRPr sz="1200"/>
            </a:lvl1pPr>
          </a:lstStyle>
          <a:p>
            <a:pPr>
              <a:defRPr/>
            </a:pPr>
            <a:endParaRPr lang="en-US"/>
          </a:p>
        </p:txBody>
      </p:sp>
      <p:sp>
        <p:nvSpPr>
          <p:cNvPr id="32773" name="Rectangle 5"/>
          <p:cNvSpPr>
            <a:spLocks noGrp="1" noChangeArrowheads="1"/>
          </p:cNvSpPr>
          <p:nvPr>
            <p:ph type="sldNum" sz="quarter" idx="3"/>
          </p:nvPr>
        </p:nvSpPr>
        <p:spPr bwMode="auto">
          <a:xfrm>
            <a:off x="3929063" y="8770938"/>
            <a:ext cx="3005137" cy="461962"/>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algn="r" defTabSz="923925">
              <a:defRPr sz="1200"/>
            </a:lvl1pPr>
          </a:lstStyle>
          <a:p>
            <a:pPr>
              <a:defRPr/>
            </a:pPr>
            <a:fld id="{1EFB8C75-06FA-45C2-94F6-1FE15011FB9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927475" y="0"/>
            <a:ext cx="3005138" cy="461963"/>
          </a:xfrm>
          <a:prstGeom prst="rect">
            <a:avLst/>
          </a:prstGeom>
        </p:spPr>
        <p:txBody>
          <a:bodyPr vert="horz" lIns="91440" tIns="45720" rIns="91440" bIns="45720" rtlCol="0"/>
          <a:lstStyle>
            <a:lvl1pPr algn="r">
              <a:defRPr sz="1200"/>
            </a:lvl1pPr>
          </a:lstStyle>
          <a:p>
            <a:pPr>
              <a:defRPr/>
            </a:pPr>
            <a:fld id="{27797FC6-303A-4796-890C-21EF2D9D5840}" type="datetimeFigureOut">
              <a:rPr lang="en-US"/>
              <a:pPr>
                <a:defRPr/>
              </a:pPr>
              <a:t>10/31/2010</a:t>
            </a:fld>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93738" y="4386263"/>
            <a:ext cx="5546725" cy="41544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69350"/>
            <a:ext cx="3005138" cy="461963"/>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27475" y="8769350"/>
            <a:ext cx="3005138" cy="461963"/>
          </a:xfrm>
          <a:prstGeom prst="rect">
            <a:avLst/>
          </a:prstGeom>
        </p:spPr>
        <p:txBody>
          <a:bodyPr vert="horz" lIns="91440" tIns="45720" rIns="91440" bIns="45720" rtlCol="0" anchor="b"/>
          <a:lstStyle>
            <a:lvl1pPr algn="r">
              <a:defRPr sz="1200"/>
            </a:lvl1pPr>
          </a:lstStyle>
          <a:p>
            <a:pPr>
              <a:defRPr/>
            </a:pPr>
            <a:fld id="{088D9EE1-6157-41B9-B98E-8A8A9EBC9AE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19" name="Rectangle 3"/>
          <p:cNvSpPr>
            <a:spLocks noGrp="1" noChangeArrowheads="1"/>
          </p:cNvSpPr>
          <p:nvPr>
            <p:ph type="body" idx="1"/>
          </p:nvPr>
        </p:nvSpPr>
        <p:spPr bwMode="auto">
          <a:xfrm>
            <a:off x="923925" y="4386263"/>
            <a:ext cx="5086350" cy="4154487"/>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688F808-15A6-4F31-AE93-A8CEC898CBC6}" type="slidenum">
              <a:rPr lang="ja-JP" altLang="en-US" smtClean="0">
                <a:solidFill>
                  <a:srgbClr val="000000"/>
                </a:solidFill>
              </a:rPr>
              <a:pPr/>
              <a:t>12</a:t>
            </a:fld>
            <a:endParaRPr lang="en-US" altLang="ja-JP" smtClean="0">
              <a:solidFill>
                <a:srgbClr val="000000"/>
              </a:solidFill>
            </a:endParaRPr>
          </a:p>
        </p:txBody>
      </p:sp>
      <p:sp>
        <p:nvSpPr>
          <p:cNvPr id="87043" name="Rectangle 2"/>
          <p:cNvSpPr>
            <a:spLocks noGrp="1" noRot="1" noChangeAspect="1" noChangeArrowheads="1" noTextEdit="1"/>
          </p:cNvSpPr>
          <p:nvPr>
            <p:ph type="sldImg"/>
          </p:nvPr>
        </p:nvSpPr>
        <p:spPr bwMode="auto">
          <a:xfrm>
            <a:off x="1158875" y="693738"/>
            <a:ext cx="4616450" cy="3462337"/>
          </a:xfrm>
          <a:noFill/>
          <a:ln>
            <a:solidFill>
              <a:srgbClr val="000000"/>
            </a:solidFill>
            <a:miter lim="800000"/>
            <a:headEnd/>
            <a:tailEnd/>
          </a:ln>
        </p:spPr>
      </p:sp>
      <p:sp>
        <p:nvSpPr>
          <p:cNvPr id="87044" name="Rectangle 3"/>
          <p:cNvSpPr>
            <a:spLocks noGrp="1" noChangeArrowheads="1"/>
          </p:cNvSpPr>
          <p:nvPr>
            <p:ph type="body" idx="1"/>
          </p:nvPr>
        </p:nvSpPr>
        <p:spPr bwMode="auto">
          <a:xfrm>
            <a:off x="693738" y="4386263"/>
            <a:ext cx="5546725" cy="4152900"/>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762871E-9A95-4E9A-B8F6-BC9E3DB58659}" type="slidenum">
              <a:rPr lang="en-US" smtClean="0">
                <a:latin typeface="Arial" pitchFamily="34" charset="0"/>
              </a:rPr>
              <a:pPr/>
              <a:t>14</a:t>
            </a:fld>
            <a:endParaRPr lang="en-US" smtClean="0">
              <a:latin typeface="Arial" pitchFamily="34" charset="0"/>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Arial" pitchFamily="34" charset="0"/>
              </a:rPr>
              <a:t>The total observing system has changed dramatically in the last 30 years. 1973 shows the state of the conventional observing system at that time. While the increase in observations are an incredible source of information, they are highly irregular in space, time and quality. A fixed reanalysis system synthesizes the observations, applying additional layers of quality control and providing to users a continuous and regular global time series. The numbers in the slide are what is available </a:t>
            </a:r>
            <a:r>
              <a:rPr lang="en-US" b="1" smtClean="0">
                <a:latin typeface="Arial" pitchFamily="34" charset="0"/>
              </a:rPr>
              <a:t>every 6 hours</a:t>
            </a:r>
            <a:r>
              <a:rPr lang="en-US" smtClean="0">
                <a:latin typeface="Arial" pitchFamily="34" charset="0"/>
              </a:rPr>
              <a:t>. When AIRS is available, the system is analyzing 4.2M observations every 6 hours.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2E03C8-B5A0-428C-95BA-C6C8070C3B9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ABE6E0-2B80-4D79-9297-439A8916848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A65899-56B6-473A-B59F-0C7D871CE0B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A9F969F-FFB9-4EB9-9D70-BA4E00E178C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D94F074F-9A5B-4A07-9B68-19A5C3EE284D}" type="slidenum">
              <a:rPr lang="ja-JP" altLang="en-US"/>
              <a:pPr>
                <a:defRPr/>
              </a:pPr>
              <a:t>‹#›</a:t>
            </a:fld>
            <a:endParaRPr lang="en-US" altLang="ja-JP"/>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62561F2-B31E-4A8A-A0A1-04687730FC48}" type="slidenum">
              <a:rPr lang="ja-JP" altLang="en-US"/>
              <a:pPr>
                <a:defRPr/>
              </a:pPr>
              <a:t>‹#›</a:t>
            </a:fld>
            <a:endParaRPr lang="en-US" altLang="ja-JP"/>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EF31D5A-FD8E-479F-82B3-4FEFA739D138}" type="slidenum">
              <a:rPr lang="ja-JP" altLang="en-US">
                <a:solidFill>
                  <a:srgbClr val="000000"/>
                </a:solidFill>
              </a:rPr>
              <a:pPr>
                <a:defRPr/>
              </a:pPr>
              <a:t>‹#›</a:t>
            </a:fld>
            <a:endParaRPr lang="en-US" altLang="ja-JP">
              <a:solidFill>
                <a:srgbClr val="000000"/>
              </a:solidFill>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078D63-5683-4E0C-A6FB-7692A9CD296F}" type="slidenum">
              <a:rPr lang="ja-JP" altLang="en-US">
                <a:solidFill>
                  <a:srgbClr val="000000"/>
                </a:solidFill>
              </a:rPr>
              <a:pPr>
                <a:defRPr/>
              </a:pPr>
              <a:t>‹#›</a:t>
            </a:fld>
            <a:endParaRPr lang="en-US" altLang="ja-JP">
              <a:solidFill>
                <a:srgbClr val="000000"/>
              </a:solidFill>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ED5003-95A3-4CC3-806A-C66A00A275A5}" type="slidenum">
              <a:rPr lang="ja-JP" altLang="en-US">
                <a:solidFill>
                  <a:srgbClr val="000000"/>
                </a:solidFill>
              </a:rPr>
              <a:pPr>
                <a:defRPr/>
              </a:pPr>
              <a:t>‹#›</a:t>
            </a:fld>
            <a:endParaRPr lang="en-US" altLang="ja-JP">
              <a:solidFill>
                <a:srgbClr val="000000"/>
              </a:solidFill>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ED5003-95A3-4CC3-806A-C66A00A275A5}" type="slidenum">
              <a:rPr lang="ja-JP" altLang="en-US">
                <a:solidFill>
                  <a:srgbClr val="000000"/>
                </a:solidFill>
              </a:rPr>
              <a:pPr>
                <a:defRPr/>
              </a:pPr>
              <a:t>‹#›</a:t>
            </a:fld>
            <a:endParaRPr lang="en-US" altLang="ja-JP">
              <a:solidFill>
                <a:srgbClr val="000000"/>
              </a:solidFil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F773CB-D12C-4D23-ACEE-7CA6434230B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ED5003-95A3-4CC3-806A-C66A00A275A5}" type="slidenum">
              <a:rPr lang="ja-JP" altLang="en-US">
                <a:solidFill>
                  <a:srgbClr val="000000"/>
                </a:solidFill>
              </a:rPr>
              <a:pPr>
                <a:defRPr/>
              </a:pPr>
              <a:t>‹#›</a:t>
            </a:fld>
            <a:endParaRPr lang="en-US" altLang="ja-JP">
              <a:solidFill>
                <a:srgbClr val="000000"/>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1D5745-E55A-4145-B2EA-009E535D51B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CEF2E6-A226-451F-88F1-4A95D99C95C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C452DE1-3BC8-42B9-9C66-B39396C26AB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CEF41D3-D282-4CE4-A0BC-DF1D80CE9BB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92BB232-3A56-4566-9384-6BC18E99CE7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D44A72-0085-4507-9547-40E047912E2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5C8A78-1C93-4CBC-8B38-B84EF4F3CBB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4D8F007B-65BF-4307-BF4D-0299DD928561}" type="slidenum">
              <a:rPr lang="en-US"/>
              <a:pPr>
                <a:defRPr/>
              </a:pPr>
              <a:t>‹#›</a:t>
            </a:fld>
            <a:endParaRPr lang="en-US"/>
          </a:p>
        </p:txBody>
      </p:sp>
      <p:pic>
        <p:nvPicPr>
          <p:cNvPr id="5128" name="Picture 8" descr="earth-from-logo-8inch-72dpi"/>
          <p:cNvPicPr>
            <a:picLocks noChangeAspect="1" noChangeArrowheads="1"/>
          </p:cNvPicPr>
          <p:nvPr userDrawn="1"/>
        </p:nvPicPr>
        <p:blipFill>
          <a:blip r:embed="rId14" cstate="print">
            <a:lum bright="70000" contrast="-70000"/>
          </a:blip>
          <a:srcRect/>
          <a:stretch>
            <a:fillRect/>
          </a:stretch>
        </p:blipFill>
        <p:spPr bwMode="auto">
          <a:xfrm>
            <a:off x="1828800" y="747713"/>
            <a:ext cx="5486400" cy="5362575"/>
          </a:xfrm>
          <a:prstGeom prst="rect">
            <a:avLst/>
          </a:prstGeom>
          <a:noFill/>
          <a:ln w="9525">
            <a:noFill/>
            <a:miter lim="800000"/>
            <a:headEnd/>
            <a:tailEnd/>
          </a:ln>
        </p:spPr>
      </p:pic>
      <p:pic>
        <p:nvPicPr>
          <p:cNvPr id="9" name="Picture 8" descr="NCARnlogoMod.gif"/>
          <p:cNvPicPr>
            <a:picLocks noChangeAspect="1"/>
          </p:cNvPicPr>
          <p:nvPr userDrawn="1"/>
        </p:nvPicPr>
        <p:blipFill>
          <a:blip r:embed="rId15" cstate="print"/>
          <a:stretch>
            <a:fillRect/>
          </a:stretch>
        </p:blipFill>
        <p:spPr>
          <a:xfrm>
            <a:off x="7964010" y="6019800"/>
            <a:ext cx="1179990" cy="838200"/>
          </a:xfrm>
          <a:prstGeom prst="rect">
            <a:avLst/>
          </a:prstGeom>
        </p:spPr>
      </p:pic>
    </p:spTree>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ja-JP" altLang="en-US" smtClean="0"/>
          </a:p>
        </p:txBody>
      </p:sp>
      <p:sp>
        <p:nvSpPr>
          <p:cNvPr id="61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4"/>
            <a:endParaRPr lang="ja-JP" altLang="en-US"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solidFill>
                  <a:srgbClr val="000000"/>
                </a:solidFill>
                <a:latin typeface="+mn-lt"/>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solidFill>
                  <a:srgbClr val="000000"/>
                </a:solidFill>
                <a:latin typeface="+mn-lt"/>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solidFill>
                  <a:srgbClr val="000000"/>
                </a:solidFill>
                <a:latin typeface="+mn-lt"/>
              </a:defRPr>
            </a:lvl1pPr>
          </a:lstStyle>
          <a:p>
            <a:pPr>
              <a:defRPr/>
            </a:pPr>
            <a:fld id="{24B52E8C-F0CF-4335-810A-EEE77E3E7ADC}" type="slidenum">
              <a:rPr lang="ja-JP" altLang="en-US"/>
              <a:pPr>
                <a:defRPr/>
              </a:pPr>
              <a:t>‹#›</a:t>
            </a:fld>
            <a:endParaRPr lang="en-US" altLang="ja-JP"/>
          </a:p>
        </p:txBody>
      </p:sp>
      <p:pic>
        <p:nvPicPr>
          <p:cNvPr id="6151" name="Picture 9" descr="CloudA"/>
          <p:cNvPicPr>
            <a:picLocks noChangeAspect="1" noChangeArrowheads="1"/>
          </p:cNvPicPr>
          <p:nvPr userDrawn="1"/>
        </p:nvPicPr>
        <p:blipFill>
          <a:blip r:embed="rId3" cstate="print">
            <a:lum bright="24000" contrast="30000"/>
          </a:blip>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52" r:id="rId1"/>
  </p:sldLayoutIdLst>
  <p:transition/>
  <p:txStyles>
    <p:titleStyle>
      <a:lvl1pPr algn="ctr" rtl="0" eaLnBrk="0" fontAlgn="base" hangingPunct="0">
        <a:spcBef>
          <a:spcPct val="0"/>
        </a:spcBef>
        <a:spcAft>
          <a:spcPct val="0"/>
        </a:spcAft>
        <a:defRPr kumimoji="1" sz="4400">
          <a:solidFill>
            <a:schemeClr val="tx2"/>
          </a:solidFill>
          <a:latin typeface="+mj-lt"/>
          <a:ea typeface="MS PGothic" pitchFamily="34" charset="-128"/>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MS PGothic" pitchFamily="34" charset="-128"/>
        </a:defRPr>
      </a:lvl2pPr>
      <a:lvl3pPr algn="ctr" rtl="0" eaLnBrk="0" fontAlgn="base" hangingPunct="0">
        <a:spcBef>
          <a:spcPct val="0"/>
        </a:spcBef>
        <a:spcAft>
          <a:spcPct val="0"/>
        </a:spcAft>
        <a:defRPr kumimoji="1" sz="4400">
          <a:solidFill>
            <a:schemeClr val="tx2"/>
          </a:solidFill>
          <a:latin typeface="Times New Roman" pitchFamily="18" charset="0"/>
          <a:ea typeface="MS PGothic" pitchFamily="34" charset="-128"/>
        </a:defRPr>
      </a:lvl3pPr>
      <a:lvl4pPr algn="ctr" rtl="0" eaLnBrk="0" fontAlgn="base" hangingPunct="0">
        <a:spcBef>
          <a:spcPct val="0"/>
        </a:spcBef>
        <a:spcAft>
          <a:spcPct val="0"/>
        </a:spcAft>
        <a:defRPr kumimoji="1" sz="4400">
          <a:solidFill>
            <a:schemeClr val="tx2"/>
          </a:solidFill>
          <a:latin typeface="Times New Roman" pitchFamily="18" charset="0"/>
          <a:ea typeface="MS PGothic" pitchFamily="34" charset="-128"/>
        </a:defRPr>
      </a:lvl4pPr>
      <a:lvl5pPr algn="ctr" rtl="0" eaLnBrk="0" fontAlgn="base" hangingPunct="0">
        <a:spcBef>
          <a:spcPct val="0"/>
        </a:spcBef>
        <a:spcAft>
          <a:spcPct val="0"/>
        </a:spcAft>
        <a:defRPr kumimoji="1" sz="4400">
          <a:solidFill>
            <a:schemeClr val="tx2"/>
          </a:solidFill>
          <a:latin typeface="Times New Roman" pitchFamily="18" charset="0"/>
          <a:ea typeface="MS PGothic" pitchFamily="34"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34"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34"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34"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34"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MS PGothic" pitchFamily="34"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33CC"/>
            </a:gs>
            <a:gs pos="50000">
              <a:srgbClr val="0033CC"/>
            </a:gs>
            <a:gs pos="100000">
              <a:srgbClr val="000074"/>
            </a:gs>
          </a:gsLst>
          <a:lin ang="5400000"/>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7172" name="Picture 7" descr="NCAR"/>
          <p:cNvPicPr>
            <a:picLocks noChangeAspect="1" noChangeArrowheads="1"/>
          </p:cNvPicPr>
          <p:nvPr userDrawn="1"/>
        </p:nvPicPr>
        <p:blipFill>
          <a:blip r:embed="rId3" cstate="print"/>
          <a:srcRect/>
          <a:stretch>
            <a:fillRect/>
          </a:stretch>
        </p:blipFill>
        <p:spPr bwMode="auto">
          <a:xfrm>
            <a:off x="8477250" y="6403975"/>
            <a:ext cx="666750" cy="454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55" r:id="rId1"/>
  </p:sldLayoutIdLst>
  <p:txStyles>
    <p:titleStyle>
      <a:lvl1pPr algn="ctr" rtl="0" eaLnBrk="0" fontAlgn="base" hangingPunct="0">
        <a:spcBef>
          <a:spcPct val="0"/>
        </a:spcBef>
        <a:spcAft>
          <a:spcPct val="0"/>
        </a:spcAft>
        <a:defRPr sz="3600" b="1">
          <a:solidFill>
            <a:srgbClr val="FF0000"/>
          </a:solidFill>
          <a:latin typeface="+mj-lt"/>
          <a:ea typeface="+mj-ea"/>
          <a:cs typeface="+mj-cs"/>
        </a:defRPr>
      </a:lvl1pPr>
      <a:lvl2pPr algn="ctr" rtl="0" eaLnBrk="0" fontAlgn="base" hangingPunct="0">
        <a:spcBef>
          <a:spcPct val="0"/>
        </a:spcBef>
        <a:spcAft>
          <a:spcPct val="0"/>
        </a:spcAft>
        <a:defRPr sz="3600" b="1">
          <a:solidFill>
            <a:srgbClr val="FF0000"/>
          </a:solidFill>
          <a:latin typeface="Times New Roman" pitchFamily="18" charset="0"/>
        </a:defRPr>
      </a:lvl2pPr>
      <a:lvl3pPr algn="ctr" rtl="0" eaLnBrk="0" fontAlgn="base" hangingPunct="0">
        <a:spcBef>
          <a:spcPct val="0"/>
        </a:spcBef>
        <a:spcAft>
          <a:spcPct val="0"/>
        </a:spcAft>
        <a:defRPr sz="3600" b="1">
          <a:solidFill>
            <a:srgbClr val="FF0000"/>
          </a:solidFill>
          <a:latin typeface="Times New Roman" pitchFamily="18" charset="0"/>
        </a:defRPr>
      </a:lvl3pPr>
      <a:lvl4pPr algn="ctr" rtl="0" eaLnBrk="0" fontAlgn="base" hangingPunct="0">
        <a:spcBef>
          <a:spcPct val="0"/>
        </a:spcBef>
        <a:spcAft>
          <a:spcPct val="0"/>
        </a:spcAft>
        <a:defRPr sz="3600" b="1">
          <a:solidFill>
            <a:srgbClr val="FF0000"/>
          </a:solidFill>
          <a:latin typeface="Times New Roman" pitchFamily="18" charset="0"/>
        </a:defRPr>
      </a:lvl4pPr>
      <a:lvl5pPr algn="ctr" rtl="0" eaLnBrk="0" fontAlgn="base" hangingPunct="0">
        <a:spcBef>
          <a:spcPct val="0"/>
        </a:spcBef>
        <a:spcAft>
          <a:spcPct val="0"/>
        </a:spcAft>
        <a:defRPr sz="3600" b="1">
          <a:solidFill>
            <a:srgbClr val="FF0000"/>
          </a:solidFill>
          <a:latin typeface="Times New Roman" pitchFamily="18" charset="0"/>
        </a:defRPr>
      </a:lvl5pPr>
      <a:lvl6pPr marL="457200" algn="ctr" rtl="0" eaLnBrk="0" fontAlgn="base" hangingPunct="0">
        <a:spcBef>
          <a:spcPct val="0"/>
        </a:spcBef>
        <a:spcAft>
          <a:spcPct val="0"/>
        </a:spcAft>
        <a:defRPr sz="3600" b="1">
          <a:solidFill>
            <a:srgbClr val="FF0000"/>
          </a:solidFill>
          <a:latin typeface="Times New Roman" pitchFamily="18" charset="0"/>
        </a:defRPr>
      </a:lvl6pPr>
      <a:lvl7pPr marL="914400" algn="ctr" rtl="0" eaLnBrk="0" fontAlgn="base" hangingPunct="0">
        <a:spcBef>
          <a:spcPct val="0"/>
        </a:spcBef>
        <a:spcAft>
          <a:spcPct val="0"/>
        </a:spcAft>
        <a:defRPr sz="3600" b="1">
          <a:solidFill>
            <a:srgbClr val="FF0000"/>
          </a:solidFill>
          <a:latin typeface="Times New Roman" pitchFamily="18" charset="0"/>
        </a:defRPr>
      </a:lvl7pPr>
      <a:lvl8pPr marL="1371600" algn="ctr" rtl="0" eaLnBrk="0" fontAlgn="base" hangingPunct="0">
        <a:spcBef>
          <a:spcPct val="0"/>
        </a:spcBef>
        <a:spcAft>
          <a:spcPct val="0"/>
        </a:spcAft>
        <a:defRPr sz="3600" b="1">
          <a:solidFill>
            <a:srgbClr val="FF0000"/>
          </a:solidFill>
          <a:latin typeface="Times New Roman" pitchFamily="18" charset="0"/>
        </a:defRPr>
      </a:lvl8pPr>
      <a:lvl9pPr marL="1828800" algn="ctr" rtl="0" eaLnBrk="0" fontAlgn="base" hangingPunct="0">
        <a:spcBef>
          <a:spcPct val="0"/>
        </a:spcBef>
        <a:spcAft>
          <a:spcPct val="0"/>
        </a:spcAft>
        <a:defRPr sz="3600" b="1">
          <a:solidFill>
            <a:srgbClr val="FF0000"/>
          </a:solidFill>
          <a:latin typeface="Times New Roman" pitchFamily="18" charset="0"/>
        </a:defRPr>
      </a:lvl9pPr>
    </p:titleStyle>
    <p:bodyStyle>
      <a:lvl1pPr marL="342900" indent="-342900" algn="l" rtl="0" eaLnBrk="0" fontAlgn="base" hangingPunct="0">
        <a:spcBef>
          <a:spcPct val="20000"/>
        </a:spcBef>
        <a:spcAft>
          <a:spcPct val="0"/>
        </a:spcAft>
        <a:buClr>
          <a:srgbClr val="FF00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Char char="–"/>
        <a:defRPr sz="2800">
          <a:solidFill>
            <a:schemeClr val="tx1"/>
          </a:solidFill>
          <a:latin typeface="+mn-lt"/>
        </a:defRPr>
      </a:lvl2pPr>
      <a:lvl3pPr marL="1143000" indent="-228600" algn="l" rtl="0" eaLnBrk="0" fontAlgn="base" hangingPunct="0">
        <a:spcBef>
          <a:spcPct val="20000"/>
        </a:spcBef>
        <a:spcAft>
          <a:spcPct val="0"/>
        </a:spcAft>
        <a:buClr>
          <a:srgbClr val="FF0000"/>
        </a:buClr>
        <a:buChar char="•"/>
        <a:defRPr sz="2400">
          <a:solidFill>
            <a:schemeClr val="tx1"/>
          </a:solidFill>
          <a:latin typeface="+mn-lt"/>
        </a:defRPr>
      </a:lvl3pPr>
      <a:lvl4pPr marL="1600200" indent="-228600" algn="l" rtl="0" eaLnBrk="0" fontAlgn="base" hangingPunct="0">
        <a:spcBef>
          <a:spcPct val="20000"/>
        </a:spcBef>
        <a:spcAft>
          <a:spcPct val="0"/>
        </a:spcAft>
        <a:buClr>
          <a:srgbClr val="FF0000"/>
        </a:buClr>
        <a:buChar char="–"/>
        <a:defRPr sz="2000">
          <a:solidFill>
            <a:schemeClr val="tx1"/>
          </a:solidFill>
          <a:latin typeface="+mn-lt"/>
        </a:defRPr>
      </a:lvl4pPr>
      <a:lvl5pPr marL="2057400" indent="-228600" algn="l" rtl="0" eaLnBrk="0" fontAlgn="base" hangingPunct="0">
        <a:spcBef>
          <a:spcPct val="20000"/>
        </a:spcBef>
        <a:spcAft>
          <a:spcPct val="0"/>
        </a:spcAft>
        <a:buClr>
          <a:srgbClr val="FF0000"/>
        </a:buClr>
        <a:buChar char="»"/>
        <a:defRPr sz="2000">
          <a:solidFill>
            <a:schemeClr val="tx1"/>
          </a:solidFill>
          <a:latin typeface="+mn-lt"/>
        </a:defRPr>
      </a:lvl5pPr>
      <a:lvl6pPr marL="2514600" indent="-228600" algn="l" rtl="0" eaLnBrk="0" fontAlgn="base" hangingPunct="0">
        <a:spcBef>
          <a:spcPct val="20000"/>
        </a:spcBef>
        <a:spcAft>
          <a:spcPct val="0"/>
        </a:spcAft>
        <a:buClr>
          <a:srgbClr val="FF0000"/>
        </a:buClr>
        <a:buChar char="»"/>
        <a:defRPr sz="2000">
          <a:solidFill>
            <a:schemeClr val="tx1"/>
          </a:solidFill>
          <a:latin typeface="+mn-lt"/>
        </a:defRPr>
      </a:lvl6pPr>
      <a:lvl7pPr marL="2971800" indent="-228600" algn="l" rtl="0" eaLnBrk="0" fontAlgn="base" hangingPunct="0">
        <a:spcBef>
          <a:spcPct val="20000"/>
        </a:spcBef>
        <a:spcAft>
          <a:spcPct val="0"/>
        </a:spcAft>
        <a:buClr>
          <a:srgbClr val="FF0000"/>
        </a:buClr>
        <a:buChar char="»"/>
        <a:defRPr sz="2000">
          <a:solidFill>
            <a:schemeClr val="tx1"/>
          </a:solidFill>
          <a:latin typeface="+mn-lt"/>
        </a:defRPr>
      </a:lvl7pPr>
      <a:lvl8pPr marL="3429000" indent="-228600" algn="l" rtl="0" eaLnBrk="0" fontAlgn="base" hangingPunct="0">
        <a:spcBef>
          <a:spcPct val="20000"/>
        </a:spcBef>
        <a:spcAft>
          <a:spcPct val="0"/>
        </a:spcAft>
        <a:buClr>
          <a:srgbClr val="FF0000"/>
        </a:buClr>
        <a:buChar char="»"/>
        <a:defRPr sz="2000">
          <a:solidFill>
            <a:schemeClr val="tx1"/>
          </a:solidFill>
          <a:latin typeface="+mn-lt"/>
        </a:defRPr>
      </a:lvl8pPr>
      <a:lvl9pPr marL="3886200" indent="-228600" algn="l" rtl="0" eaLnBrk="0" fontAlgn="base" hangingPunct="0">
        <a:spcBef>
          <a:spcPct val="20000"/>
        </a:spcBef>
        <a:spcAft>
          <a:spcPct val="0"/>
        </a:spcAft>
        <a:buClr>
          <a:srgbClr val="FF00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rgbClr val="3333FF"/>
            </a:gs>
            <a:gs pos="100000">
              <a:srgbClr val="000099"/>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ja-JP" altLang="en-US" smtClean="0"/>
          </a:p>
        </p:txBody>
      </p:sp>
      <p:sp>
        <p:nvSpPr>
          <p:cNvPr id="1229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4"/>
            <a:endParaRPr lang="ja-JP" altLang="en-US"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solidFill>
                  <a:srgbClr val="000000"/>
                </a:solidFill>
                <a:latin typeface="+mn-lt"/>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solidFill>
                  <a:srgbClr val="000000"/>
                </a:solidFill>
                <a:latin typeface="+mn-lt"/>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solidFill>
                  <a:srgbClr val="000000"/>
                </a:solidFill>
                <a:latin typeface="+mn-lt"/>
              </a:defRPr>
            </a:lvl1pPr>
          </a:lstStyle>
          <a:p>
            <a:pPr>
              <a:defRPr/>
            </a:pPr>
            <a:fld id="{138597FF-B1AB-4FF7-99F7-AE3F69155972}" type="slidenum">
              <a:rPr lang="ja-JP" altLang="en-US"/>
              <a:pPr>
                <a:defRPr/>
              </a:pPr>
              <a:t>‹#›</a:t>
            </a:fld>
            <a:endParaRPr lang="en-US" altLang="ja-JP"/>
          </a:p>
        </p:txBody>
      </p:sp>
      <p:sp>
        <p:nvSpPr>
          <p:cNvPr id="1036" name="Rectangle 12"/>
          <p:cNvSpPr>
            <a:spLocks noChangeArrowheads="1"/>
          </p:cNvSpPr>
          <p:nvPr/>
        </p:nvSpPr>
        <p:spPr bwMode="auto">
          <a:xfrm>
            <a:off x="1676400" y="6477000"/>
            <a:ext cx="5791200" cy="228600"/>
          </a:xfrm>
          <a:prstGeom prst="rect">
            <a:avLst/>
          </a:prstGeom>
          <a:noFill/>
          <a:ln w="9525">
            <a:noFill/>
            <a:miter lim="800000"/>
            <a:headEnd/>
            <a:tailEnd/>
          </a:ln>
          <a:effectLst>
            <a:outerShdw dist="17961" dir="2700000" algn="ctr" rotWithShape="0">
              <a:schemeClr val="tx2"/>
            </a:outerShdw>
          </a:effectLst>
        </p:spPr>
        <p:txBody>
          <a:bodyPr/>
          <a:lstStyle/>
          <a:p>
            <a:pPr algn="ctr">
              <a:defRPr/>
            </a:pPr>
            <a:r>
              <a:rPr lang="de-DE" sz="1800" b="1" dirty="0">
                <a:solidFill>
                  <a:srgbClr val="FF0000"/>
                </a:solidFill>
                <a:latin typeface="Arial" charset="0"/>
              </a:rPr>
              <a:t>World</a:t>
            </a:r>
            <a:r>
              <a:rPr lang="de-DE" sz="1800" b="1" dirty="0">
                <a:solidFill>
                  <a:srgbClr val="CC0099"/>
                </a:solidFill>
                <a:latin typeface="Arial" charset="0"/>
              </a:rPr>
              <a:t> </a:t>
            </a:r>
            <a:r>
              <a:rPr lang="de-DE" sz="1800" b="1" dirty="0">
                <a:solidFill>
                  <a:srgbClr val="FF0000"/>
                </a:solidFill>
                <a:latin typeface="Arial" charset="0"/>
              </a:rPr>
              <a:t>Climate</a:t>
            </a:r>
            <a:r>
              <a:rPr lang="de-DE" sz="1800" b="1" dirty="0">
                <a:solidFill>
                  <a:srgbClr val="CC0099"/>
                </a:solidFill>
                <a:latin typeface="Arial" charset="0"/>
              </a:rPr>
              <a:t> </a:t>
            </a:r>
            <a:r>
              <a:rPr lang="de-DE" sz="1800" b="1" dirty="0">
                <a:solidFill>
                  <a:srgbClr val="FF0000"/>
                </a:solidFill>
                <a:latin typeface="Arial" charset="0"/>
              </a:rPr>
              <a:t>Research</a:t>
            </a:r>
            <a:r>
              <a:rPr lang="de-DE" sz="1800" b="1" dirty="0">
                <a:solidFill>
                  <a:srgbClr val="CC0099"/>
                </a:solidFill>
                <a:latin typeface="Arial" charset="0"/>
              </a:rPr>
              <a:t> </a:t>
            </a:r>
            <a:r>
              <a:rPr lang="de-DE" sz="1800" b="1" dirty="0">
                <a:solidFill>
                  <a:srgbClr val="FF0000"/>
                </a:solidFill>
                <a:latin typeface="Arial" charset="0"/>
              </a:rPr>
              <a:t>Programme</a:t>
            </a:r>
            <a:endParaRPr lang="fr-FR" sz="1400" dirty="0">
              <a:solidFill>
                <a:srgbClr val="FF0000"/>
              </a:solidFill>
              <a:latin typeface="Times New Roman" pitchFamily="18" charset="0"/>
            </a:endParaRPr>
          </a:p>
        </p:txBody>
      </p:sp>
      <p:sp>
        <p:nvSpPr>
          <p:cNvPr id="1037" name="Rectangle 13"/>
          <p:cNvSpPr>
            <a:spLocks noChangeArrowheads="1"/>
          </p:cNvSpPr>
          <p:nvPr/>
        </p:nvSpPr>
        <p:spPr bwMode="auto">
          <a:xfrm>
            <a:off x="6553200" y="6248400"/>
            <a:ext cx="1905000" cy="457200"/>
          </a:xfrm>
          <a:prstGeom prst="rect">
            <a:avLst/>
          </a:prstGeom>
          <a:noFill/>
          <a:ln w="9525">
            <a:noFill/>
            <a:miter lim="800000"/>
            <a:headEnd/>
            <a:tailEnd/>
          </a:ln>
          <a:effectLst/>
        </p:spPr>
        <p:txBody>
          <a:bodyPr/>
          <a:lstStyle/>
          <a:p>
            <a:pPr algn="r">
              <a:defRPr/>
            </a:pPr>
            <a:fld id="{C0BB9247-74D9-4B1F-9DE1-A000AE045AB8}" type="slidenum">
              <a:rPr lang="fr-FR" sz="1400">
                <a:solidFill>
                  <a:srgbClr val="000000"/>
                </a:solidFill>
                <a:latin typeface="Times New Roman" pitchFamily="18" charset="0"/>
              </a:rPr>
              <a:pPr algn="r">
                <a:defRPr/>
              </a:pPr>
              <a:t>‹#›</a:t>
            </a:fld>
            <a:endParaRPr lang="fr-FR" sz="1400">
              <a:solidFill>
                <a:srgbClr val="000000"/>
              </a:solidFill>
              <a:latin typeface="Times New Roman" pitchFamily="18" charset="0"/>
            </a:endParaRPr>
          </a:p>
        </p:txBody>
      </p:sp>
      <p:pic>
        <p:nvPicPr>
          <p:cNvPr id="12297" name="Picture 16" descr="WCRP_logo PINK_transpBack"/>
          <p:cNvPicPr>
            <a:picLocks noChangeAspect="1" noChangeArrowheads="1"/>
          </p:cNvPicPr>
          <p:nvPr userDrawn="1"/>
        </p:nvPicPr>
        <p:blipFill>
          <a:blip r:embed="rId3" cstate="print"/>
          <a:srcRect/>
          <a:stretch>
            <a:fillRect/>
          </a:stretch>
        </p:blipFill>
        <p:spPr bwMode="auto">
          <a:xfrm>
            <a:off x="6877050" y="6237288"/>
            <a:ext cx="2266950" cy="6207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0" r:id="rId1"/>
  </p:sldLayoutIdLst>
  <p:transition/>
  <p:txStyles>
    <p:titleStyle>
      <a:lvl1pPr algn="ctr" rtl="0" eaLnBrk="0" fontAlgn="base" hangingPunct="0">
        <a:spcBef>
          <a:spcPct val="0"/>
        </a:spcBef>
        <a:spcAft>
          <a:spcPct val="0"/>
        </a:spcAft>
        <a:defRPr kumimoji="1" sz="4400">
          <a:solidFill>
            <a:schemeClr val="tx2"/>
          </a:solidFill>
          <a:latin typeface="+mj-lt"/>
          <a:ea typeface="MS PGothic" pitchFamily="34" charset="-128"/>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MS PGothic" pitchFamily="34" charset="-128"/>
        </a:defRPr>
      </a:lvl2pPr>
      <a:lvl3pPr algn="ctr" rtl="0" eaLnBrk="0" fontAlgn="base" hangingPunct="0">
        <a:spcBef>
          <a:spcPct val="0"/>
        </a:spcBef>
        <a:spcAft>
          <a:spcPct val="0"/>
        </a:spcAft>
        <a:defRPr kumimoji="1" sz="4400">
          <a:solidFill>
            <a:schemeClr val="tx2"/>
          </a:solidFill>
          <a:latin typeface="Times New Roman" pitchFamily="18" charset="0"/>
          <a:ea typeface="MS PGothic" pitchFamily="34" charset="-128"/>
        </a:defRPr>
      </a:lvl3pPr>
      <a:lvl4pPr algn="ctr" rtl="0" eaLnBrk="0" fontAlgn="base" hangingPunct="0">
        <a:spcBef>
          <a:spcPct val="0"/>
        </a:spcBef>
        <a:spcAft>
          <a:spcPct val="0"/>
        </a:spcAft>
        <a:defRPr kumimoji="1" sz="4400">
          <a:solidFill>
            <a:schemeClr val="tx2"/>
          </a:solidFill>
          <a:latin typeface="Times New Roman" pitchFamily="18" charset="0"/>
          <a:ea typeface="MS PGothic" pitchFamily="34" charset="-128"/>
        </a:defRPr>
      </a:lvl4pPr>
      <a:lvl5pPr algn="ctr" rtl="0" eaLnBrk="0" fontAlgn="base" hangingPunct="0">
        <a:spcBef>
          <a:spcPct val="0"/>
        </a:spcBef>
        <a:spcAft>
          <a:spcPct val="0"/>
        </a:spcAft>
        <a:defRPr kumimoji="1" sz="4400">
          <a:solidFill>
            <a:schemeClr val="tx2"/>
          </a:solidFill>
          <a:latin typeface="Times New Roman" pitchFamily="18" charset="0"/>
          <a:ea typeface="MS PGothic" pitchFamily="34"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MS PGothic" pitchFamily="34"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rgbClr val="3333FF"/>
            </a:gs>
            <a:gs pos="100000">
              <a:srgbClr val="000099"/>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ja-JP" altLang="en-US" smtClean="0"/>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4"/>
            <a:endParaRPr lang="ja-JP" altLang="en-US"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latin typeface="+mn-lt"/>
                <a:ea typeface="ＭＳ Ｐゴシック" pitchFamily="50" charset="-128"/>
                <a:cs typeface="+mn-cs"/>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atin typeface="+mn-lt"/>
                <a:ea typeface="ＭＳ Ｐゴシック" pitchFamily="50" charset="-128"/>
                <a:cs typeface="+mn-cs"/>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latin typeface="+mn-lt"/>
                <a:ea typeface="ＭＳ Ｐゴシック" pitchFamily="50" charset="-128"/>
                <a:cs typeface="+mn-cs"/>
              </a:defRPr>
            </a:lvl1pPr>
          </a:lstStyle>
          <a:p>
            <a:pPr>
              <a:defRPr/>
            </a:pPr>
            <a:fld id="{4FC37A0A-EE60-426F-890C-DB0D2C9C6F17}" type="slidenum">
              <a:rPr lang="ja-JP" altLang="en-US">
                <a:solidFill>
                  <a:srgbClr val="000000"/>
                </a:solidFill>
              </a:rPr>
              <a:pPr>
                <a:defRPr/>
              </a:pPr>
              <a:t>‹#›</a:t>
            </a:fld>
            <a:endParaRPr lang="en-US" altLang="ja-JP">
              <a:solidFill>
                <a:srgbClr val="000000"/>
              </a:solidFill>
            </a:endParaRPr>
          </a:p>
        </p:txBody>
      </p:sp>
      <p:sp>
        <p:nvSpPr>
          <p:cNvPr id="1037" name="Rectangle 13"/>
          <p:cNvSpPr>
            <a:spLocks noChangeArrowheads="1"/>
          </p:cNvSpPr>
          <p:nvPr/>
        </p:nvSpPr>
        <p:spPr bwMode="auto">
          <a:xfrm>
            <a:off x="6553200" y="6248400"/>
            <a:ext cx="1905000" cy="457200"/>
          </a:xfrm>
          <a:prstGeom prst="rect">
            <a:avLst/>
          </a:prstGeom>
          <a:noFill/>
          <a:ln w="9525">
            <a:noFill/>
            <a:miter lim="800000"/>
            <a:headEnd/>
            <a:tailEnd/>
          </a:ln>
          <a:effectLst/>
        </p:spPr>
        <p:txBody>
          <a:bodyPr/>
          <a:lstStyle/>
          <a:p>
            <a:pPr algn="r">
              <a:defRPr/>
            </a:pPr>
            <a:fld id="{1C6F2814-D493-487D-A314-A4DB29EB3AE4}" type="slidenum">
              <a:rPr lang="fr-FR" sz="1400">
                <a:solidFill>
                  <a:srgbClr val="000000"/>
                </a:solidFill>
                <a:latin typeface="Times New Roman" pitchFamily="18" charset="0"/>
              </a:rPr>
              <a:pPr algn="r">
                <a:defRPr/>
              </a:pPr>
              <a:t>‹#›</a:t>
            </a:fld>
            <a:endParaRPr lang="fr-FR" sz="1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966" r:id="rId1"/>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rgbClr val="3333FF"/>
            </a:gs>
            <a:gs pos="100000">
              <a:srgbClr val="000099"/>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ja-JP" altLang="en-US" smtClean="0"/>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4"/>
            <a:endParaRPr lang="ja-JP" altLang="en-US"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latin typeface="+mn-lt"/>
                <a:ea typeface="ＭＳ Ｐゴシック" pitchFamily="50" charset="-128"/>
                <a:cs typeface="+mn-cs"/>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atin typeface="+mn-lt"/>
                <a:ea typeface="ＭＳ Ｐゴシック" pitchFamily="50" charset="-128"/>
                <a:cs typeface="+mn-cs"/>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latin typeface="+mn-lt"/>
                <a:ea typeface="ＭＳ Ｐゴシック" pitchFamily="50" charset="-128"/>
                <a:cs typeface="+mn-cs"/>
              </a:defRPr>
            </a:lvl1pPr>
          </a:lstStyle>
          <a:p>
            <a:pPr>
              <a:defRPr/>
            </a:pPr>
            <a:fld id="{4FC37A0A-EE60-426F-890C-DB0D2C9C6F17}" type="slidenum">
              <a:rPr lang="ja-JP" altLang="en-US">
                <a:solidFill>
                  <a:srgbClr val="000000"/>
                </a:solidFill>
              </a:rPr>
              <a:pPr>
                <a:defRPr/>
              </a:pPr>
              <a:t>‹#›</a:t>
            </a:fld>
            <a:endParaRPr lang="en-US" altLang="ja-JP">
              <a:solidFill>
                <a:srgbClr val="000000"/>
              </a:solidFill>
            </a:endParaRPr>
          </a:p>
        </p:txBody>
      </p:sp>
      <p:sp>
        <p:nvSpPr>
          <p:cNvPr id="1037" name="Rectangle 13"/>
          <p:cNvSpPr>
            <a:spLocks noChangeArrowheads="1"/>
          </p:cNvSpPr>
          <p:nvPr/>
        </p:nvSpPr>
        <p:spPr bwMode="auto">
          <a:xfrm>
            <a:off x="6553200" y="6248400"/>
            <a:ext cx="1905000" cy="457200"/>
          </a:xfrm>
          <a:prstGeom prst="rect">
            <a:avLst/>
          </a:prstGeom>
          <a:noFill/>
          <a:ln w="9525">
            <a:noFill/>
            <a:miter lim="800000"/>
            <a:headEnd/>
            <a:tailEnd/>
          </a:ln>
          <a:effectLst/>
        </p:spPr>
        <p:txBody>
          <a:bodyPr/>
          <a:lstStyle/>
          <a:p>
            <a:pPr algn="r">
              <a:defRPr/>
            </a:pPr>
            <a:fld id="{1C6F2814-D493-487D-A314-A4DB29EB3AE4}" type="slidenum">
              <a:rPr lang="fr-FR" sz="1400">
                <a:solidFill>
                  <a:srgbClr val="000000"/>
                </a:solidFill>
                <a:latin typeface="Times New Roman" pitchFamily="18" charset="0"/>
              </a:rPr>
              <a:pPr algn="r">
                <a:defRPr/>
              </a:pPr>
              <a:t>‹#›</a:t>
            </a:fld>
            <a:endParaRPr lang="fr-FR" sz="1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968" r:id="rId1"/>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rgbClr val="3333FF"/>
            </a:gs>
            <a:gs pos="100000">
              <a:srgbClr val="000099"/>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ja-JP" altLang="en-US" smtClean="0"/>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4"/>
            <a:endParaRPr lang="ja-JP" altLang="en-US"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latin typeface="+mn-lt"/>
                <a:ea typeface="ＭＳ Ｐゴシック" pitchFamily="50" charset="-128"/>
                <a:cs typeface="+mn-cs"/>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atin typeface="+mn-lt"/>
                <a:ea typeface="ＭＳ Ｐゴシック" pitchFamily="50" charset="-128"/>
                <a:cs typeface="+mn-cs"/>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latin typeface="+mn-lt"/>
                <a:ea typeface="ＭＳ Ｐゴシック" pitchFamily="50" charset="-128"/>
                <a:cs typeface="+mn-cs"/>
              </a:defRPr>
            </a:lvl1pPr>
          </a:lstStyle>
          <a:p>
            <a:pPr>
              <a:defRPr/>
            </a:pPr>
            <a:fld id="{4FC37A0A-EE60-426F-890C-DB0D2C9C6F17}" type="slidenum">
              <a:rPr lang="ja-JP" altLang="en-US">
                <a:solidFill>
                  <a:srgbClr val="000000"/>
                </a:solidFill>
              </a:rPr>
              <a:pPr>
                <a:defRPr/>
              </a:pPr>
              <a:t>‹#›</a:t>
            </a:fld>
            <a:endParaRPr lang="en-US" altLang="ja-JP">
              <a:solidFill>
                <a:srgbClr val="000000"/>
              </a:solidFill>
            </a:endParaRPr>
          </a:p>
        </p:txBody>
      </p:sp>
      <p:sp>
        <p:nvSpPr>
          <p:cNvPr id="1037" name="Rectangle 13"/>
          <p:cNvSpPr>
            <a:spLocks noChangeArrowheads="1"/>
          </p:cNvSpPr>
          <p:nvPr/>
        </p:nvSpPr>
        <p:spPr bwMode="auto">
          <a:xfrm>
            <a:off x="6553200" y="6248400"/>
            <a:ext cx="1905000" cy="457200"/>
          </a:xfrm>
          <a:prstGeom prst="rect">
            <a:avLst/>
          </a:prstGeom>
          <a:noFill/>
          <a:ln w="9525">
            <a:noFill/>
            <a:miter lim="800000"/>
            <a:headEnd/>
            <a:tailEnd/>
          </a:ln>
          <a:effectLst/>
        </p:spPr>
        <p:txBody>
          <a:bodyPr/>
          <a:lstStyle/>
          <a:p>
            <a:pPr algn="r">
              <a:defRPr/>
            </a:pPr>
            <a:fld id="{1C6F2814-D493-487D-A314-A4DB29EB3AE4}" type="slidenum">
              <a:rPr lang="fr-FR" sz="1400">
                <a:solidFill>
                  <a:srgbClr val="000000"/>
                </a:solidFill>
                <a:latin typeface="Times New Roman" pitchFamily="18" charset="0"/>
              </a:rPr>
              <a:pPr algn="r">
                <a:defRPr/>
              </a:pPr>
              <a:t>‹#›</a:t>
            </a:fld>
            <a:endParaRPr lang="fr-FR" sz="1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970" r:id="rId1"/>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rgbClr val="3333FF"/>
            </a:gs>
            <a:gs pos="100000">
              <a:srgbClr val="000099"/>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ja-JP" altLang="en-US" smtClean="0"/>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4"/>
            <a:endParaRPr lang="ja-JP" altLang="en-US"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latin typeface="+mn-lt"/>
                <a:ea typeface="ＭＳ Ｐゴシック" pitchFamily="50" charset="-128"/>
                <a:cs typeface="+mn-cs"/>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atin typeface="+mn-lt"/>
                <a:ea typeface="ＭＳ Ｐゴシック" pitchFamily="50" charset="-128"/>
                <a:cs typeface="+mn-cs"/>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latin typeface="+mn-lt"/>
                <a:ea typeface="ＭＳ Ｐゴシック" pitchFamily="50" charset="-128"/>
                <a:cs typeface="+mn-cs"/>
              </a:defRPr>
            </a:lvl1pPr>
          </a:lstStyle>
          <a:p>
            <a:pPr>
              <a:defRPr/>
            </a:pPr>
            <a:fld id="{4FC37A0A-EE60-426F-890C-DB0D2C9C6F17}" type="slidenum">
              <a:rPr lang="ja-JP" altLang="en-US">
                <a:solidFill>
                  <a:srgbClr val="000000"/>
                </a:solidFill>
              </a:rPr>
              <a:pPr>
                <a:defRPr/>
              </a:pPr>
              <a:t>‹#›</a:t>
            </a:fld>
            <a:endParaRPr lang="en-US" altLang="ja-JP">
              <a:solidFill>
                <a:srgbClr val="000000"/>
              </a:solidFill>
            </a:endParaRPr>
          </a:p>
        </p:txBody>
      </p:sp>
      <p:sp>
        <p:nvSpPr>
          <p:cNvPr id="1037" name="Rectangle 13"/>
          <p:cNvSpPr>
            <a:spLocks noChangeArrowheads="1"/>
          </p:cNvSpPr>
          <p:nvPr/>
        </p:nvSpPr>
        <p:spPr bwMode="auto">
          <a:xfrm>
            <a:off x="6553200" y="6248400"/>
            <a:ext cx="1905000" cy="457200"/>
          </a:xfrm>
          <a:prstGeom prst="rect">
            <a:avLst/>
          </a:prstGeom>
          <a:noFill/>
          <a:ln w="9525">
            <a:noFill/>
            <a:miter lim="800000"/>
            <a:headEnd/>
            <a:tailEnd/>
          </a:ln>
          <a:effectLst/>
        </p:spPr>
        <p:txBody>
          <a:bodyPr/>
          <a:lstStyle/>
          <a:p>
            <a:pPr algn="r">
              <a:defRPr/>
            </a:pPr>
            <a:fld id="{1C6F2814-D493-487D-A314-A4DB29EB3AE4}" type="slidenum">
              <a:rPr lang="fr-FR" sz="1400">
                <a:solidFill>
                  <a:srgbClr val="000000"/>
                </a:solidFill>
                <a:latin typeface="Times New Roman" pitchFamily="18" charset="0"/>
              </a:rPr>
              <a:pPr algn="r">
                <a:defRPr/>
              </a:pPr>
              <a:t>‹#›</a:t>
            </a:fld>
            <a:endParaRPr lang="fr-FR" sz="1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972" r:id="rId1"/>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rgbClr val="3333FF"/>
            </a:gs>
            <a:gs pos="100000">
              <a:srgbClr val="000099"/>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ja-JP" altLang="en-US" smtClean="0"/>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4"/>
            <a:endParaRPr lang="ja-JP" altLang="en-US"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latin typeface="+mn-lt"/>
                <a:ea typeface="ＭＳ Ｐゴシック" pitchFamily="50" charset="-128"/>
                <a:cs typeface="+mn-cs"/>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atin typeface="+mn-lt"/>
                <a:ea typeface="ＭＳ Ｐゴシック" pitchFamily="50" charset="-128"/>
                <a:cs typeface="+mn-cs"/>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latin typeface="+mn-lt"/>
                <a:ea typeface="ＭＳ Ｐゴシック" pitchFamily="50" charset="-128"/>
                <a:cs typeface="+mn-cs"/>
              </a:defRPr>
            </a:lvl1pPr>
          </a:lstStyle>
          <a:p>
            <a:pPr>
              <a:defRPr/>
            </a:pPr>
            <a:fld id="{4FC37A0A-EE60-426F-890C-DB0D2C9C6F17}" type="slidenum">
              <a:rPr lang="ja-JP" altLang="en-US">
                <a:solidFill>
                  <a:srgbClr val="000000"/>
                </a:solidFill>
              </a:rPr>
              <a:pPr>
                <a:defRPr/>
              </a:pPr>
              <a:t>‹#›</a:t>
            </a:fld>
            <a:endParaRPr lang="en-US" altLang="ja-JP">
              <a:solidFill>
                <a:srgbClr val="000000"/>
              </a:solidFill>
            </a:endParaRPr>
          </a:p>
        </p:txBody>
      </p:sp>
      <p:sp>
        <p:nvSpPr>
          <p:cNvPr id="1037" name="Rectangle 13"/>
          <p:cNvSpPr>
            <a:spLocks noChangeArrowheads="1"/>
          </p:cNvSpPr>
          <p:nvPr/>
        </p:nvSpPr>
        <p:spPr bwMode="auto">
          <a:xfrm>
            <a:off x="6553200" y="6248400"/>
            <a:ext cx="1905000" cy="457200"/>
          </a:xfrm>
          <a:prstGeom prst="rect">
            <a:avLst/>
          </a:prstGeom>
          <a:noFill/>
          <a:ln w="9525">
            <a:noFill/>
            <a:miter lim="800000"/>
            <a:headEnd/>
            <a:tailEnd/>
          </a:ln>
          <a:effectLst/>
        </p:spPr>
        <p:txBody>
          <a:bodyPr/>
          <a:lstStyle/>
          <a:p>
            <a:pPr algn="r">
              <a:defRPr/>
            </a:pPr>
            <a:fld id="{1C6F2814-D493-487D-A314-A4DB29EB3AE4}" type="slidenum">
              <a:rPr lang="fr-FR" sz="1400">
                <a:solidFill>
                  <a:srgbClr val="000000"/>
                </a:solidFill>
                <a:latin typeface="Times New Roman" pitchFamily="18" charset="0"/>
              </a:rPr>
              <a:pPr algn="r">
                <a:defRPr/>
              </a:pPr>
              <a:t>‹#›</a:t>
            </a:fld>
            <a:endParaRPr lang="fr-FR" sz="1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974" r:id="rId1"/>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533400"/>
            <a:ext cx="9144000" cy="5293757"/>
          </a:xfrm>
          <a:prstGeom prst="rect">
            <a:avLst/>
          </a:prstGeom>
          <a:noFill/>
          <a:ln w="9525">
            <a:noFill/>
            <a:miter lim="800000"/>
            <a:headEnd/>
            <a:tailEnd/>
          </a:ln>
          <a:effectLst>
            <a:outerShdw blurRad="50800" dist="50800" dir="5400000" algn="ctr" rotWithShape="0">
              <a:schemeClr val="tx1"/>
            </a:outerShdw>
          </a:effectLst>
        </p:spPr>
        <p:txBody>
          <a:bodyPr>
            <a:spAutoFit/>
          </a:bodyPr>
          <a:lstStyle/>
          <a:p>
            <a:pPr algn="ctr" eaLnBrk="0" hangingPunct="0">
              <a:lnSpc>
                <a:spcPct val="150000"/>
              </a:lnSpc>
            </a:pPr>
            <a:r>
              <a:rPr lang="en-US" sz="4400" b="1" dirty="0" smtClean="0">
                <a:solidFill>
                  <a:srgbClr val="FF0000"/>
                </a:solidFill>
                <a:cs typeface="Times New Roman" pitchFamily="18" charset="0"/>
              </a:rPr>
              <a:t>An Overview of Atmospheric Analyses </a:t>
            </a:r>
            <a:r>
              <a:rPr lang="en-US" sz="4400" b="1" dirty="0">
                <a:solidFill>
                  <a:srgbClr val="FF0000"/>
                </a:solidFill>
                <a:cs typeface="Times New Roman" pitchFamily="18" charset="0"/>
              </a:rPr>
              <a:t>and Reanalyses </a:t>
            </a:r>
          </a:p>
          <a:p>
            <a:pPr algn="ctr" eaLnBrk="0" hangingPunct="0">
              <a:lnSpc>
                <a:spcPct val="150000"/>
              </a:lnSpc>
              <a:spcAft>
                <a:spcPts val="600"/>
              </a:spcAft>
            </a:pPr>
            <a:r>
              <a:rPr lang="en-US" sz="4400" b="1" dirty="0">
                <a:solidFill>
                  <a:srgbClr val="FF0000"/>
                </a:solidFill>
                <a:cs typeface="Times New Roman" pitchFamily="18" charset="0"/>
              </a:rPr>
              <a:t>for Climate</a:t>
            </a:r>
            <a:r>
              <a:rPr lang="en-US" sz="4400" b="1" u="sng" dirty="0">
                <a:solidFill>
                  <a:srgbClr val="FF0000"/>
                </a:solidFill>
                <a:cs typeface="Times New Roman" pitchFamily="18" charset="0"/>
              </a:rPr>
              <a:t/>
            </a:r>
            <a:br>
              <a:rPr lang="en-US" sz="4400" b="1" u="sng" dirty="0">
                <a:solidFill>
                  <a:srgbClr val="FF0000"/>
                </a:solidFill>
                <a:cs typeface="Times New Roman" pitchFamily="18" charset="0"/>
              </a:rPr>
            </a:br>
            <a:r>
              <a:rPr lang="en-US" sz="1000" dirty="0">
                <a:solidFill>
                  <a:srgbClr val="FF0000"/>
                </a:solidFill>
                <a:ea typeface="Times"/>
                <a:cs typeface="Times"/>
              </a:rPr>
              <a:t> </a:t>
            </a:r>
            <a:br>
              <a:rPr lang="en-US" sz="1000" dirty="0">
                <a:solidFill>
                  <a:srgbClr val="FF0000"/>
                </a:solidFill>
                <a:ea typeface="Times"/>
                <a:cs typeface="Times"/>
              </a:rPr>
            </a:br>
            <a:r>
              <a:rPr lang="en-US" sz="1200" dirty="0">
                <a:solidFill>
                  <a:schemeClr val="tx2"/>
                </a:solidFill>
                <a:ea typeface="Times"/>
                <a:cs typeface="Times"/>
              </a:rPr>
              <a:t> </a:t>
            </a:r>
            <a:br>
              <a:rPr lang="en-US" sz="1200" dirty="0">
                <a:solidFill>
                  <a:schemeClr val="tx2"/>
                </a:solidFill>
                <a:ea typeface="Times"/>
                <a:cs typeface="Times"/>
              </a:rPr>
            </a:br>
            <a:r>
              <a:rPr lang="en-US" sz="2800" b="1" dirty="0">
                <a:solidFill>
                  <a:schemeClr val="accent6"/>
                </a:solidFill>
                <a:ea typeface="Times"/>
                <a:cs typeface="Times"/>
              </a:rPr>
              <a:t>Kevin E. Trenberth </a:t>
            </a:r>
            <a:br>
              <a:rPr lang="en-US" sz="2800" b="1" dirty="0">
                <a:solidFill>
                  <a:schemeClr val="accent6"/>
                </a:solidFill>
                <a:ea typeface="Times"/>
                <a:cs typeface="Times"/>
              </a:rPr>
            </a:br>
            <a:r>
              <a:rPr lang="en-US" sz="2800" b="1" dirty="0">
                <a:solidFill>
                  <a:schemeClr val="accent6"/>
                </a:solidFill>
                <a:ea typeface="Times"/>
                <a:cs typeface="Times"/>
              </a:rPr>
              <a:t> NCAR</a:t>
            </a:r>
            <a:r>
              <a:rPr lang="en-US" sz="1400" b="1" dirty="0">
                <a:solidFill>
                  <a:schemeClr val="accent6"/>
                </a:solidFill>
                <a:ea typeface="Times"/>
                <a:cs typeface="Times"/>
              </a:rPr>
              <a:t> </a:t>
            </a:r>
          </a:p>
          <a:p>
            <a:pPr algn="ctr" eaLnBrk="0" hangingPunct="0"/>
            <a:r>
              <a:rPr lang="en-US" sz="1800" b="1" dirty="0" smtClean="0">
                <a:solidFill>
                  <a:schemeClr val="accent6"/>
                </a:solidFill>
                <a:ea typeface="Times"/>
                <a:cs typeface="Times"/>
              </a:rPr>
              <a:t>Boulder </a:t>
            </a:r>
            <a:r>
              <a:rPr lang="en-US" sz="1800" b="1" dirty="0">
                <a:solidFill>
                  <a:schemeClr val="accent6"/>
                </a:solidFill>
                <a:ea typeface="Times"/>
                <a:cs typeface="Times"/>
              </a:rPr>
              <a:t>CO</a:t>
            </a:r>
            <a:endParaRPr lang="en-US" sz="1800" b="1" dirty="0">
              <a:solidFill>
                <a:schemeClr val="accent6"/>
              </a:solidFill>
              <a:latin typeface="Times New Roman" pitchFamily="18" charset="0"/>
            </a:endParaRPr>
          </a:p>
        </p:txBody>
      </p:sp>
      <p:pic>
        <p:nvPicPr>
          <p:cNvPr id="3" name="Picture 9"/>
          <p:cNvPicPr>
            <a:picLocks noChangeAspect="1" noChangeArrowheads="1"/>
          </p:cNvPicPr>
          <p:nvPr/>
        </p:nvPicPr>
        <p:blipFill>
          <a:blip r:embed="rId2" cstate="print"/>
          <a:srcRect/>
          <a:stretch>
            <a:fillRect/>
          </a:stretch>
        </p:blipFill>
        <p:spPr bwMode="auto">
          <a:xfrm>
            <a:off x="152400" y="6096000"/>
            <a:ext cx="685800" cy="690563"/>
          </a:xfrm>
          <a:prstGeom prst="rect">
            <a:avLst/>
          </a:prstGeom>
          <a:noFill/>
          <a:ln w="9525">
            <a:noFill/>
            <a:miter lim="800000"/>
            <a:headEnd/>
            <a:tailEnd/>
          </a:ln>
        </p:spPr>
      </p:pic>
      <p:pic>
        <p:nvPicPr>
          <p:cNvPr id="4" name="Picture 7" descr="NESL_logo.jpg"/>
          <p:cNvPicPr>
            <a:picLocks noChangeAspect="1"/>
          </p:cNvPicPr>
          <p:nvPr/>
        </p:nvPicPr>
        <p:blipFill>
          <a:blip r:embed="rId3" cstate="print"/>
          <a:srcRect/>
          <a:stretch>
            <a:fillRect/>
          </a:stretch>
        </p:blipFill>
        <p:spPr bwMode="auto">
          <a:xfrm>
            <a:off x="4191000" y="6248400"/>
            <a:ext cx="588963"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457200" y="76200"/>
            <a:ext cx="8458200" cy="6553200"/>
          </a:xfrm>
          <a:prstGeom prst="rect">
            <a:avLst/>
          </a:prstGeom>
          <a:noFill/>
          <a:ln w="9525">
            <a:noFill/>
            <a:miter lim="800000"/>
            <a:headEnd/>
            <a:tailEnd/>
          </a:ln>
          <a:effectLst>
            <a:outerShdw dist="35921" dir="2700000" algn="ctr" rotWithShape="0">
              <a:schemeClr val="bg1"/>
            </a:outerShdw>
          </a:effectLst>
        </p:spPr>
        <p:txBody>
          <a:bodyPr anchor="ctr"/>
          <a:lstStyle/>
          <a:p>
            <a:pPr>
              <a:tabLst>
                <a:tab pos="400050" algn="l"/>
                <a:tab pos="628650" algn="l"/>
              </a:tabLst>
              <a:defRPr/>
            </a:pPr>
            <a:r>
              <a:rPr lang="en-US" sz="1200" b="1">
                <a:solidFill>
                  <a:srgbClr val="0000FF"/>
                </a:solidFill>
                <a:ea typeface="Times"/>
                <a:cs typeface="Times"/>
              </a:rPr>
              <a:t> </a:t>
            </a:r>
            <a:r>
              <a:rPr lang="en-US" sz="3200" b="1">
                <a:solidFill>
                  <a:srgbClr val="FF0000"/>
                </a:solidFill>
                <a:ea typeface="Times"/>
                <a:cs typeface="Times"/>
              </a:rPr>
              <a:t>What have we learned?</a:t>
            </a:r>
            <a:r>
              <a:rPr lang="en-US" sz="3200" b="1">
                <a:solidFill>
                  <a:schemeClr val="tx2"/>
                </a:solidFill>
                <a:ea typeface="Times"/>
                <a:cs typeface="Times"/>
              </a:rPr>
              <a:t/>
            </a:r>
            <a:br>
              <a:rPr lang="en-US" sz="3200" b="1">
                <a:solidFill>
                  <a:schemeClr val="tx2"/>
                </a:solidFill>
                <a:ea typeface="Times"/>
                <a:cs typeface="Times"/>
              </a:rPr>
            </a:br>
            <a:r>
              <a:rPr lang="en-US" sz="1800" b="1">
                <a:solidFill>
                  <a:schemeClr val="tx2"/>
                </a:solidFill>
                <a:ea typeface="Times"/>
                <a:cs typeface="Times"/>
              </a:rPr>
              <a:t> 	</a:t>
            </a:r>
            <a:r>
              <a:rPr lang="en-US" sz="1800" b="1">
                <a:solidFill>
                  <a:srgbClr val="0000FF"/>
                </a:solidFill>
                <a:ea typeface="Times"/>
                <a:cs typeface="Times"/>
              </a:rPr>
              <a:t>Observing system changes affect variability</a:t>
            </a:r>
            <a:r>
              <a:rPr lang="en-US" sz="1800" b="1">
                <a:solidFill>
                  <a:schemeClr val="tx2"/>
                </a:solidFill>
                <a:ea typeface="Times"/>
                <a:cs typeface="Times"/>
              </a:rPr>
              <a:t/>
            </a:r>
            <a:br>
              <a:rPr lang="en-US" sz="1800" b="1">
                <a:solidFill>
                  <a:schemeClr val="tx2"/>
                </a:solidFill>
                <a:ea typeface="Times"/>
                <a:cs typeface="Times"/>
              </a:rPr>
            </a:br>
            <a:r>
              <a:rPr lang="en-US" sz="1800" b="1">
                <a:solidFill>
                  <a:schemeClr val="tx2"/>
                </a:solidFill>
                <a:ea typeface="Times"/>
                <a:cs typeface="Times"/>
              </a:rPr>
              <a:t>		Trends and low frequencies unreliable		 				Exacerbated by model bias</a:t>
            </a:r>
            <a:br>
              <a:rPr lang="en-US" sz="1800" b="1">
                <a:solidFill>
                  <a:schemeClr val="tx2"/>
                </a:solidFill>
                <a:ea typeface="Times"/>
                <a:cs typeface="Times"/>
              </a:rPr>
            </a:br>
            <a:r>
              <a:rPr lang="en-US" sz="1800" b="1">
                <a:solidFill>
                  <a:schemeClr val="tx2"/>
                </a:solidFill>
                <a:ea typeface="Times"/>
                <a:cs typeface="Times"/>
              </a:rPr>
              <a:t>	</a:t>
            </a:r>
            <a:r>
              <a:rPr lang="en-US" sz="1800" b="1">
                <a:solidFill>
                  <a:srgbClr val="0000FF"/>
                </a:solidFill>
                <a:ea typeface="Times"/>
                <a:cs typeface="Times"/>
              </a:rPr>
              <a:t>Budgets don’t balance</a:t>
            </a:r>
            <a:r>
              <a:rPr lang="en-US" sz="1800" b="1">
                <a:solidFill>
                  <a:schemeClr val="tx2"/>
                </a:solidFill>
                <a:ea typeface="Times"/>
                <a:cs typeface="Times"/>
              </a:rPr>
              <a:t/>
            </a:r>
            <a:br>
              <a:rPr lang="en-US" sz="1800" b="1">
                <a:solidFill>
                  <a:schemeClr val="tx2"/>
                </a:solidFill>
                <a:ea typeface="Times"/>
                <a:cs typeface="Times"/>
              </a:rPr>
            </a:br>
            <a:r>
              <a:rPr lang="en-US" sz="1800" b="1">
                <a:solidFill>
                  <a:schemeClr val="tx2"/>
                </a:solidFill>
                <a:ea typeface="Times"/>
                <a:cs typeface="Times"/>
              </a:rPr>
              <a:t>		Impacts many diagnostic studies </a:t>
            </a:r>
            <a:br>
              <a:rPr lang="en-US" sz="1800" b="1">
                <a:solidFill>
                  <a:schemeClr val="tx2"/>
                </a:solidFill>
                <a:ea typeface="Times"/>
                <a:cs typeface="Times"/>
              </a:rPr>
            </a:br>
            <a:r>
              <a:rPr lang="en-US" sz="1800" b="1">
                <a:solidFill>
                  <a:schemeClr val="tx2"/>
                </a:solidFill>
                <a:ea typeface="Times"/>
                <a:cs typeface="Times"/>
              </a:rPr>
              <a:t>	</a:t>
            </a:r>
            <a:r>
              <a:rPr lang="en-US" sz="1800" b="1">
                <a:solidFill>
                  <a:srgbClr val="0000FF"/>
                </a:solidFill>
                <a:ea typeface="Times"/>
                <a:cs typeface="Times"/>
              </a:rPr>
              <a:t>Problems with hydrological cycle</a:t>
            </a:r>
            <a:r>
              <a:rPr lang="en-US" sz="1800" b="1">
                <a:solidFill>
                  <a:schemeClr val="tx2"/>
                </a:solidFill>
                <a:ea typeface="Times"/>
                <a:cs typeface="Times"/>
              </a:rPr>
              <a:t/>
            </a:r>
            <a:br>
              <a:rPr lang="en-US" sz="1800" b="1">
                <a:solidFill>
                  <a:schemeClr val="tx2"/>
                </a:solidFill>
                <a:ea typeface="Times"/>
                <a:cs typeface="Times"/>
              </a:rPr>
            </a:br>
            <a:r>
              <a:rPr lang="en-US" sz="1800" b="1">
                <a:solidFill>
                  <a:schemeClr val="tx2"/>
                </a:solidFill>
                <a:ea typeface="Times"/>
                <a:cs typeface="Times"/>
              </a:rPr>
              <a:t>		Sensitivity to model physics (e.g., convection)</a:t>
            </a:r>
            <a:br>
              <a:rPr lang="en-US" sz="1800" b="1">
                <a:solidFill>
                  <a:schemeClr val="tx2"/>
                </a:solidFill>
                <a:ea typeface="Times"/>
                <a:cs typeface="Times"/>
              </a:rPr>
            </a:br>
            <a:r>
              <a:rPr lang="en-US" sz="1800" b="1">
                <a:solidFill>
                  <a:schemeClr val="tx2"/>
                </a:solidFill>
                <a:ea typeface="Times"/>
                <a:cs typeface="Times"/>
              </a:rPr>
              <a:t>		Exacerbated by insertion of observations</a:t>
            </a:r>
            <a:br>
              <a:rPr lang="en-US" sz="1800" b="1">
                <a:solidFill>
                  <a:schemeClr val="tx2"/>
                </a:solidFill>
                <a:ea typeface="Times"/>
                <a:cs typeface="Times"/>
              </a:rPr>
            </a:br>
            <a:r>
              <a:rPr lang="en-US" sz="1800" b="1">
                <a:solidFill>
                  <a:schemeClr val="tx2"/>
                </a:solidFill>
                <a:ea typeface="Times"/>
                <a:cs typeface="Times"/>
              </a:rPr>
              <a:t>		Problems with warm season continental climates</a:t>
            </a:r>
            <a:br>
              <a:rPr lang="en-US" sz="1800" b="1">
                <a:solidFill>
                  <a:schemeClr val="tx2"/>
                </a:solidFill>
                <a:ea typeface="Times"/>
                <a:cs typeface="Times"/>
              </a:rPr>
            </a:br>
            <a:r>
              <a:rPr lang="en-US" sz="1800" b="1">
                <a:solidFill>
                  <a:schemeClr val="tx2"/>
                </a:solidFill>
                <a:ea typeface="Times"/>
                <a:cs typeface="Times"/>
              </a:rPr>
              <a:t>			precipitation</a:t>
            </a:r>
            <a:br>
              <a:rPr lang="en-US" sz="1800" b="1">
                <a:solidFill>
                  <a:schemeClr val="tx2"/>
                </a:solidFill>
                <a:ea typeface="Times"/>
                <a:cs typeface="Times"/>
              </a:rPr>
            </a:br>
            <a:r>
              <a:rPr lang="en-US" sz="1800" b="1">
                <a:solidFill>
                  <a:schemeClr val="tx2"/>
                </a:solidFill>
                <a:ea typeface="Times"/>
                <a:cs typeface="Times"/>
              </a:rPr>
              <a:t>			diurnal cycle</a:t>
            </a:r>
            <a:br>
              <a:rPr lang="en-US" sz="1800" b="1">
                <a:solidFill>
                  <a:schemeClr val="tx2"/>
                </a:solidFill>
                <a:ea typeface="Times"/>
                <a:cs typeface="Times"/>
              </a:rPr>
            </a:br>
            <a:r>
              <a:rPr lang="en-US" sz="1800" b="1">
                <a:solidFill>
                  <a:schemeClr val="tx2"/>
                </a:solidFill>
                <a:ea typeface="Times"/>
                <a:cs typeface="Times"/>
              </a:rPr>
              <a:t>	</a:t>
            </a:r>
            <a:r>
              <a:rPr lang="en-US" sz="1800" b="1">
                <a:solidFill>
                  <a:srgbClr val="0000FF"/>
                </a:solidFill>
                <a:ea typeface="Times"/>
                <a:cs typeface="Times"/>
              </a:rPr>
              <a:t>Unrealistic surface fluxes </a:t>
            </a:r>
            <a:r>
              <a:rPr lang="en-US" sz="1800" b="1">
                <a:solidFill>
                  <a:schemeClr val="tx2"/>
                </a:solidFill>
                <a:ea typeface="Times"/>
                <a:cs typeface="Times"/>
              </a:rPr>
              <a:t/>
            </a:r>
            <a:br>
              <a:rPr lang="en-US" sz="1800" b="1">
                <a:solidFill>
                  <a:schemeClr val="tx2"/>
                </a:solidFill>
                <a:ea typeface="Times"/>
                <a:cs typeface="Times"/>
              </a:rPr>
            </a:br>
            <a:r>
              <a:rPr lang="en-US" sz="1800" b="1">
                <a:solidFill>
                  <a:schemeClr val="tx2"/>
                </a:solidFill>
                <a:ea typeface="Times"/>
                <a:cs typeface="Times"/>
              </a:rPr>
              <a:t>		Ocean (radiative, freshwater)</a:t>
            </a:r>
            <a:br>
              <a:rPr lang="en-US" sz="1800" b="1">
                <a:solidFill>
                  <a:schemeClr val="tx2"/>
                </a:solidFill>
                <a:ea typeface="Times"/>
                <a:cs typeface="Times"/>
              </a:rPr>
            </a:br>
            <a:r>
              <a:rPr lang="en-US" sz="1800" b="1">
                <a:solidFill>
                  <a:schemeClr val="tx2"/>
                </a:solidFill>
                <a:ea typeface="Times"/>
                <a:cs typeface="Times"/>
              </a:rPr>
              <a:t>		Land (precipitation, radiative)</a:t>
            </a:r>
            <a:br>
              <a:rPr lang="en-US" sz="1800" b="1">
                <a:solidFill>
                  <a:schemeClr val="tx2"/>
                </a:solidFill>
                <a:ea typeface="Times"/>
                <a:cs typeface="Times"/>
              </a:rPr>
            </a:br>
            <a:r>
              <a:rPr lang="en-US" sz="1800" b="1">
                <a:solidFill>
                  <a:schemeClr val="tx2"/>
                </a:solidFill>
                <a:ea typeface="Times"/>
                <a:cs typeface="Times"/>
              </a:rPr>
              <a:t>		Limits usefulness for offline forcing; e.g. ocean modeling</a:t>
            </a:r>
            <a:br>
              <a:rPr lang="en-US" sz="1800" b="1">
                <a:solidFill>
                  <a:schemeClr val="tx2"/>
                </a:solidFill>
                <a:ea typeface="Times"/>
                <a:cs typeface="Times"/>
              </a:rPr>
            </a:br>
            <a:r>
              <a:rPr lang="en-US" sz="1800" b="1">
                <a:solidFill>
                  <a:schemeClr val="tx2"/>
                </a:solidFill>
                <a:ea typeface="Times"/>
                <a:cs typeface="Times"/>
              </a:rPr>
              <a:t>		Limits ability to do coupled assimilation</a:t>
            </a:r>
            <a:br>
              <a:rPr lang="en-US" sz="1800" b="1">
                <a:solidFill>
                  <a:schemeClr val="tx2"/>
                </a:solidFill>
                <a:ea typeface="Times"/>
                <a:cs typeface="Times"/>
              </a:rPr>
            </a:br>
            <a:r>
              <a:rPr lang="en-US" sz="1800" b="1">
                <a:solidFill>
                  <a:schemeClr val="tx2"/>
                </a:solidFill>
                <a:ea typeface="Times"/>
                <a:cs typeface="Times"/>
              </a:rPr>
              <a:t>	</a:t>
            </a:r>
            <a:r>
              <a:rPr lang="en-US" sz="1800" b="1">
                <a:solidFill>
                  <a:srgbClr val="0000FF"/>
                </a:solidFill>
                <a:ea typeface="Times"/>
                <a:cs typeface="Times"/>
              </a:rPr>
              <a:t>Quantities/regions not a priority for weather centers </a:t>
            </a:r>
            <a:r>
              <a:rPr lang="en-US" sz="1800" b="1">
                <a:solidFill>
                  <a:schemeClr val="tx2"/>
                </a:solidFill>
                <a:ea typeface="Times"/>
                <a:cs typeface="Times"/>
              </a:rPr>
              <a:t/>
            </a:r>
            <a:br>
              <a:rPr lang="en-US" sz="1800" b="1">
                <a:solidFill>
                  <a:schemeClr val="tx2"/>
                </a:solidFill>
                <a:ea typeface="Times"/>
                <a:cs typeface="Times"/>
              </a:rPr>
            </a:br>
            <a:r>
              <a:rPr lang="en-US" sz="1800" b="1">
                <a:solidFill>
                  <a:schemeClr val="tx2"/>
                </a:solidFill>
                <a:ea typeface="Times"/>
                <a:cs typeface="Times"/>
              </a:rPr>
              <a:t>		Surface</a:t>
            </a:r>
            <a:br>
              <a:rPr lang="en-US" sz="1800" b="1">
                <a:solidFill>
                  <a:schemeClr val="tx2"/>
                </a:solidFill>
                <a:ea typeface="Times"/>
                <a:cs typeface="Times"/>
              </a:rPr>
            </a:br>
            <a:r>
              <a:rPr lang="en-US" sz="1800" b="1">
                <a:solidFill>
                  <a:schemeClr val="tx2"/>
                </a:solidFill>
                <a:ea typeface="Times"/>
                <a:cs typeface="Times"/>
              </a:rPr>
              <a:t>		Stratosphere</a:t>
            </a:r>
            <a:br>
              <a:rPr lang="en-US" sz="1800" b="1">
                <a:solidFill>
                  <a:schemeClr val="tx2"/>
                </a:solidFill>
                <a:ea typeface="Times"/>
                <a:cs typeface="Times"/>
              </a:rPr>
            </a:br>
            <a:r>
              <a:rPr lang="en-US" sz="1800" b="1">
                <a:solidFill>
                  <a:schemeClr val="tx2"/>
                </a:solidFill>
                <a:ea typeface="Times"/>
                <a:cs typeface="Times"/>
              </a:rPr>
              <a:t>		Polar regions</a:t>
            </a:r>
            <a:br>
              <a:rPr lang="en-US" sz="1800" b="1">
                <a:solidFill>
                  <a:schemeClr val="tx2"/>
                </a:solidFill>
                <a:ea typeface="Times"/>
                <a:cs typeface="Times"/>
              </a:rPr>
            </a:br>
            <a:r>
              <a:rPr lang="en-US" sz="1800" b="1">
                <a:solidFill>
                  <a:schemeClr val="tx2"/>
                </a:solidFill>
                <a:ea typeface="Times"/>
                <a:cs typeface="Times"/>
              </a:rPr>
              <a:t>		Many aspects of tropics</a:t>
            </a:r>
          </a:p>
        </p:txBody>
      </p:sp>
    </p:spTree>
  </p:cSld>
  <p:clrMapOvr>
    <a:masterClrMapping/>
  </p:clrMapOvr>
  <p:transition>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142875"/>
            <a:ext cx="7772400" cy="981075"/>
          </a:xfrm>
          <a:effectLst>
            <a:outerShdw blurRad="50800" dist="50800" dir="5400000" algn="ctr" rotWithShape="0">
              <a:schemeClr val="tx1"/>
            </a:outerShdw>
          </a:effectLst>
        </p:spPr>
        <p:txBody>
          <a:bodyPr/>
          <a:lstStyle/>
          <a:p>
            <a:pPr eaLnBrk="1" hangingPunct="1">
              <a:defRPr/>
            </a:pPr>
            <a:r>
              <a:rPr lang="en-US" b="1" dirty="0" smtClean="0">
                <a:solidFill>
                  <a:srgbClr val="FFFF00"/>
                </a:solidFill>
                <a:latin typeface="Comic Sans MS" pitchFamily="66" charset="0"/>
              </a:rPr>
              <a:t>Reanalysis</a:t>
            </a:r>
          </a:p>
        </p:txBody>
      </p:sp>
      <p:sp>
        <p:nvSpPr>
          <p:cNvPr id="29699" name="Rectangle 3"/>
          <p:cNvSpPr>
            <a:spLocks noGrp="1" noChangeArrowheads="1"/>
          </p:cNvSpPr>
          <p:nvPr>
            <p:ph type="subTitle" idx="1"/>
          </p:nvPr>
        </p:nvSpPr>
        <p:spPr>
          <a:xfrm>
            <a:off x="457200" y="1447800"/>
            <a:ext cx="8248650" cy="4724400"/>
          </a:xfrm>
          <a:effectLst>
            <a:outerShdw blurRad="50800" dist="50800" dir="5400000" algn="ctr" rotWithShape="0">
              <a:schemeClr val="tx1"/>
            </a:outerShdw>
          </a:effectLst>
        </p:spPr>
        <p:txBody>
          <a:bodyPr/>
          <a:lstStyle/>
          <a:p>
            <a:pPr marL="457200" indent="-457200" algn="l" eaLnBrk="1" hangingPunct="1">
              <a:lnSpc>
                <a:spcPct val="150000"/>
              </a:lnSpc>
              <a:spcBef>
                <a:spcPts val="1000"/>
              </a:spcBef>
            </a:pPr>
            <a:r>
              <a:rPr lang="en-US" dirty="0" smtClean="0">
                <a:solidFill>
                  <a:schemeClr val="bg1"/>
                </a:solidFill>
                <a:latin typeface="Comic Sans MS" pitchFamily="66" charset="0"/>
              </a:rPr>
              <a:t>A MAJOR challenge remains the continually changing observing system in spite of substantial improvements in bias correction in the latest generation of reanalyses</a:t>
            </a:r>
          </a:p>
        </p:txBody>
      </p:sp>
    </p:spTree>
  </p:cSld>
  <p:clrMapOvr>
    <a:masterClrMapping/>
  </p:clrMapOvr>
  <p:transition>
    <p:strips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00099"/>
        </a:solidFill>
        <a:effectLst/>
      </p:bgPr>
    </p:bg>
    <p:spTree>
      <p:nvGrpSpPr>
        <p:cNvPr id="1" name=""/>
        <p:cNvGrpSpPr/>
        <p:nvPr/>
      </p:nvGrpSpPr>
      <p:grpSpPr>
        <a:xfrm>
          <a:off x="0" y="0"/>
          <a:ext cx="0" cy="0"/>
          <a:chOff x="0" y="0"/>
          <a:chExt cx="0" cy="0"/>
        </a:xfrm>
      </p:grpSpPr>
      <p:graphicFrame>
        <p:nvGraphicFramePr>
          <p:cNvPr id="1376261" name="Group 5"/>
          <p:cNvGraphicFramePr>
            <a:graphicFrameLocks noGrp="1"/>
          </p:cNvGraphicFramePr>
          <p:nvPr/>
        </p:nvGraphicFramePr>
        <p:xfrm>
          <a:off x="2438400" y="1054100"/>
          <a:ext cx="5715000" cy="5105400"/>
        </p:xfrm>
        <a:graphic>
          <a:graphicData uri="http://schemas.openxmlformats.org/drawingml/2006/table">
            <a:tbl>
              <a:tblPr/>
              <a:tblGrid>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tblGrid>
              <a:tr h="5105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dirty="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dirty="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dirty="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graphicFrame>
        <p:nvGraphicFramePr>
          <p:cNvPr id="1376315" name="Group 59"/>
          <p:cNvGraphicFramePr>
            <a:graphicFrameLocks noGrp="1"/>
          </p:cNvGraphicFramePr>
          <p:nvPr/>
        </p:nvGraphicFramePr>
        <p:xfrm>
          <a:off x="1066800" y="1054100"/>
          <a:ext cx="5715000" cy="5105400"/>
        </p:xfrm>
        <a:graphic>
          <a:graphicData uri="http://schemas.openxmlformats.org/drawingml/2006/table">
            <a:tbl>
              <a:tblPr/>
              <a:tblGrid>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tblGrid>
              <a:tr h="5105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4686" name="Text Box 113"/>
          <p:cNvSpPr txBox="1">
            <a:spLocks noChangeArrowheads="1"/>
          </p:cNvSpPr>
          <p:nvPr/>
        </p:nvSpPr>
        <p:spPr bwMode="auto">
          <a:xfrm>
            <a:off x="7239000" y="3873500"/>
            <a:ext cx="387350" cy="228600"/>
          </a:xfrm>
          <a:prstGeom prst="rect">
            <a:avLst/>
          </a:prstGeom>
          <a:noFill/>
          <a:ln w="9525">
            <a:noFill/>
            <a:miter lim="800000"/>
            <a:headEnd/>
            <a:tailEnd/>
          </a:ln>
        </p:spPr>
        <p:txBody>
          <a:bodyPr wrap="none">
            <a:spAutoFit/>
          </a:bodyPr>
          <a:lstStyle/>
          <a:p>
            <a:r>
              <a:rPr lang="en-US" sz="900">
                <a:solidFill>
                  <a:srgbClr val="FFFFFF"/>
                </a:solidFill>
                <a:latin typeface="Arial" pitchFamily="34" charset="0"/>
                <a:cs typeface="Arial" pitchFamily="34" charset="0"/>
              </a:rPr>
              <a:t>Nov</a:t>
            </a:r>
          </a:p>
        </p:txBody>
      </p:sp>
      <p:sp>
        <p:nvSpPr>
          <p:cNvPr id="24687" name="Text Box 114"/>
          <p:cNvSpPr txBox="1">
            <a:spLocks noChangeArrowheads="1"/>
          </p:cNvSpPr>
          <p:nvPr/>
        </p:nvSpPr>
        <p:spPr bwMode="auto">
          <a:xfrm>
            <a:off x="6604000" y="3781425"/>
            <a:ext cx="649288" cy="244475"/>
          </a:xfrm>
          <a:prstGeom prst="rect">
            <a:avLst/>
          </a:prstGeom>
          <a:noFill/>
          <a:ln w="9525">
            <a:noFill/>
            <a:miter lim="800000"/>
            <a:headEnd/>
            <a:tailEnd/>
          </a:ln>
        </p:spPr>
        <p:txBody>
          <a:bodyPr wrap="none" rIns="0">
            <a:spAutoFit/>
          </a:bodyPr>
          <a:lstStyle/>
          <a:p>
            <a:r>
              <a:rPr lang="en-US" sz="1000" b="1">
                <a:solidFill>
                  <a:srgbClr val="FFFFFF"/>
                </a:solidFill>
                <a:latin typeface="Arial" pitchFamily="34" charset="0"/>
                <a:cs typeface="Arial" pitchFamily="34" charset="0"/>
              </a:rPr>
              <a:t>NOAA-18</a:t>
            </a:r>
          </a:p>
        </p:txBody>
      </p:sp>
      <p:sp>
        <p:nvSpPr>
          <p:cNvPr id="24688" name="Line 115"/>
          <p:cNvSpPr>
            <a:spLocks noChangeShapeType="1"/>
          </p:cNvSpPr>
          <p:nvPr/>
        </p:nvSpPr>
        <p:spPr bwMode="auto">
          <a:xfrm flipV="1">
            <a:off x="6705600" y="4102100"/>
            <a:ext cx="1371600" cy="0"/>
          </a:xfrm>
          <a:prstGeom prst="line">
            <a:avLst/>
          </a:prstGeom>
          <a:noFill/>
          <a:ln w="76200">
            <a:solidFill>
              <a:srgbClr val="0612CE"/>
            </a:solidFill>
            <a:round/>
            <a:headEnd/>
            <a:tailEnd/>
          </a:ln>
        </p:spPr>
        <p:txBody>
          <a:bodyPr wrap="none" anchor="ctr"/>
          <a:lstStyle/>
          <a:p>
            <a:endParaRPr lang="en-US"/>
          </a:p>
        </p:txBody>
      </p:sp>
      <p:sp>
        <p:nvSpPr>
          <p:cNvPr id="24689" name="Text Box 116"/>
          <p:cNvSpPr txBox="1">
            <a:spLocks noChangeArrowheads="1"/>
          </p:cNvSpPr>
          <p:nvPr/>
        </p:nvSpPr>
        <p:spPr bwMode="auto">
          <a:xfrm>
            <a:off x="5842000" y="4010025"/>
            <a:ext cx="712788" cy="244475"/>
          </a:xfrm>
          <a:prstGeom prst="rect">
            <a:avLst/>
          </a:prstGeom>
          <a:noFill/>
          <a:ln w="9525">
            <a:noFill/>
            <a:miter lim="800000"/>
            <a:headEnd/>
            <a:tailEnd/>
          </a:ln>
        </p:spPr>
        <p:txBody>
          <a:bodyPr wrap="none" rIns="0">
            <a:spAutoFit/>
          </a:bodyPr>
          <a:lstStyle/>
          <a:p>
            <a:r>
              <a:rPr lang="en-US" sz="1000" b="1">
                <a:solidFill>
                  <a:srgbClr val="FFFFFF"/>
                </a:solidFill>
                <a:latin typeface="Arial" pitchFamily="34" charset="0"/>
                <a:cs typeface="Arial" pitchFamily="34" charset="0"/>
              </a:rPr>
              <a:t>EOS Aqua</a:t>
            </a:r>
          </a:p>
        </p:txBody>
      </p:sp>
      <p:sp>
        <p:nvSpPr>
          <p:cNvPr id="24690" name="Text Box 117"/>
          <p:cNvSpPr txBox="1">
            <a:spLocks noChangeArrowheads="1"/>
          </p:cNvSpPr>
          <p:nvPr/>
        </p:nvSpPr>
        <p:spPr bwMode="auto">
          <a:xfrm>
            <a:off x="6477000" y="4102100"/>
            <a:ext cx="361950" cy="228600"/>
          </a:xfrm>
          <a:prstGeom prst="rect">
            <a:avLst/>
          </a:prstGeom>
          <a:noFill/>
          <a:ln w="9525">
            <a:noFill/>
            <a:miter lim="800000"/>
            <a:headEnd/>
            <a:tailEnd/>
          </a:ln>
        </p:spPr>
        <p:txBody>
          <a:bodyPr wrap="none">
            <a:spAutoFit/>
          </a:bodyPr>
          <a:lstStyle/>
          <a:p>
            <a:r>
              <a:rPr lang="en-US" sz="900">
                <a:solidFill>
                  <a:srgbClr val="FFFFFF"/>
                </a:solidFill>
                <a:latin typeface="Arial" pitchFamily="34" charset="0"/>
                <a:cs typeface="Arial" pitchFamily="34" charset="0"/>
              </a:rPr>
              <a:t>Oct</a:t>
            </a:r>
          </a:p>
        </p:txBody>
      </p:sp>
      <p:sp>
        <p:nvSpPr>
          <p:cNvPr id="24691" name="Text Box 118"/>
          <p:cNvSpPr txBox="1">
            <a:spLocks noChangeArrowheads="1"/>
          </p:cNvSpPr>
          <p:nvPr/>
        </p:nvSpPr>
        <p:spPr bwMode="auto">
          <a:xfrm>
            <a:off x="2813050" y="4787900"/>
            <a:ext cx="311150" cy="244475"/>
          </a:xfrm>
          <a:prstGeom prst="rect">
            <a:avLst/>
          </a:prstGeom>
          <a:noFill/>
          <a:ln w="9525">
            <a:noFill/>
            <a:miter lim="800000"/>
            <a:headEnd/>
            <a:tailEnd/>
          </a:ln>
        </p:spPr>
        <p:txBody>
          <a:bodyPr wrap="none" rIns="0">
            <a:spAutoFit/>
          </a:bodyPr>
          <a:lstStyle/>
          <a:p>
            <a:r>
              <a:rPr lang="en-US" sz="1000" b="1">
                <a:solidFill>
                  <a:srgbClr val="FFFFFF"/>
                </a:solidFill>
                <a:latin typeface="Arial" pitchFamily="34" charset="0"/>
                <a:cs typeface="Arial" pitchFamily="34" charset="0"/>
              </a:rPr>
              <a:t>F08</a:t>
            </a:r>
          </a:p>
        </p:txBody>
      </p:sp>
      <p:sp>
        <p:nvSpPr>
          <p:cNvPr id="24692" name="Text Box 119"/>
          <p:cNvSpPr txBox="1">
            <a:spLocks noChangeArrowheads="1"/>
          </p:cNvSpPr>
          <p:nvPr/>
        </p:nvSpPr>
        <p:spPr bwMode="auto">
          <a:xfrm>
            <a:off x="5556250" y="5980113"/>
            <a:ext cx="311150" cy="244475"/>
          </a:xfrm>
          <a:prstGeom prst="rect">
            <a:avLst/>
          </a:prstGeom>
          <a:noFill/>
          <a:ln w="9525">
            <a:noFill/>
            <a:miter lim="800000"/>
            <a:headEnd/>
            <a:tailEnd/>
          </a:ln>
        </p:spPr>
        <p:txBody>
          <a:bodyPr wrap="none" rIns="0">
            <a:spAutoFit/>
          </a:bodyPr>
          <a:lstStyle/>
          <a:p>
            <a:r>
              <a:rPr lang="en-US" sz="1000" b="1">
                <a:solidFill>
                  <a:srgbClr val="FFFFFF"/>
                </a:solidFill>
                <a:latin typeface="Arial" pitchFamily="34" charset="0"/>
                <a:cs typeface="Arial" pitchFamily="34" charset="0"/>
              </a:rPr>
              <a:t>F15</a:t>
            </a:r>
          </a:p>
        </p:txBody>
      </p:sp>
      <p:sp>
        <p:nvSpPr>
          <p:cNvPr id="24693" name="Line 120"/>
          <p:cNvSpPr>
            <a:spLocks noChangeShapeType="1"/>
          </p:cNvSpPr>
          <p:nvPr/>
        </p:nvSpPr>
        <p:spPr bwMode="auto">
          <a:xfrm flipV="1">
            <a:off x="3238500" y="4940300"/>
            <a:ext cx="1028700" cy="0"/>
          </a:xfrm>
          <a:prstGeom prst="line">
            <a:avLst/>
          </a:prstGeom>
          <a:noFill/>
          <a:ln w="76200">
            <a:solidFill>
              <a:srgbClr val="7ACE0B"/>
            </a:solidFill>
            <a:round/>
            <a:headEnd/>
            <a:tailEnd/>
          </a:ln>
        </p:spPr>
        <p:txBody>
          <a:bodyPr wrap="none" anchor="ctr"/>
          <a:lstStyle/>
          <a:p>
            <a:endParaRPr lang="en-US"/>
          </a:p>
        </p:txBody>
      </p:sp>
      <p:sp>
        <p:nvSpPr>
          <p:cNvPr id="24694" name="Line 121"/>
          <p:cNvSpPr>
            <a:spLocks noChangeShapeType="1"/>
          </p:cNvSpPr>
          <p:nvPr/>
        </p:nvSpPr>
        <p:spPr bwMode="auto">
          <a:xfrm>
            <a:off x="4000500" y="5149850"/>
            <a:ext cx="1562100" cy="0"/>
          </a:xfrm>
          <a:prstGeom prst="line">
            <a:avLst/>
          </a:prstGeom>
          <a:noFill/>
          <a:ln w="76200">
            <a:solidFill>
              <a:srgbClr val="7ACE0B"/>
            </a:solidFill>
            <a:round/>
            <a:headEnd/>
            <a:tailEnd/>
          </a:ln>
        </p:spPr>
        <p:txBody>
          <a:bodyPr wrap="none" anchor="ctr"/>
          <a:lstStyle/>
          <a:p>
            <a:endParaRPr lang="en-US"/>
          </a:p>
        </p:txBody>
      </p:sp>
      <p:sp>
        <p:nvSpPr>
          <p:cNvPr id="24695" name="Line 122"/>
          <p:cNvSpPr>
            <a:spLocks noChangeShapeType="1"/>
          </p:cNvSpPr>
          <p:nvPr/>
        </p:nvSpPr>
        <p:spPr bwMode="auto">
          <a:xfrm>
            <a:off x="4267200" y="5397500"/>
            <a:ext cx="1828800" cy="0"/>
          </a:xfrm>
          <a:prstGeom prst="line">
            <a:avLst/>
          </a:prstGeom>
          <a:noFill/>
          <a:ln w="76200">
            <a:solidFill>
              <a:srgbClr val="7ACE0B"/>
            </a:solidFill>
            <a:round/>
            <a:headEnd/>
            <a:tailEnd/>
          </a:ln>
        </p:spPr>
        <p:txBody>
          <a:bodyPr wrap="none" anchor="ctr"/>
          <a:lstStyle/>
          <a:p>
            <a:endParaRPr lang="en-US"/>
          </a:p>
        </p:txBody>
      </p:sp>
      <p:sp>
        <p:nvSpPr>
          <p:cNvPr id="24696" name="Line 123"/>
          <p:cNvSpPr>
            <a:spLocks noChangeShapeType="1"/>
          </p:cNvSpPr>
          <p:nvPr/>
        </p:nvSpPr>
        <p:spPr bwMode="auto">
          <a:xfrm>
            <a:off x="5048250" y="5626100"/>
            <a:ext cx="3028950" cy="0"/>
          </a:xfrm>
          <a:prstGeom prst="line">
            <a:avLst/>
          </a:prstGeom>
          <a:noFill/>
          <a:ln w="76200">
            <a:solidFill>
              <a:srgbClr val="7ACE0B"/>
            </a:solidFill>
            <a:round/>
            <a:headEnd/>
            <a:tailEnd/>
          </a:ln>
        </p:spPr>
        <p:txBody>
          <a:bodyPr wrap="none" anchor="ctr"/>
          <a:lstStyle/>
          <a:p>
            <a:endParaRPr lang="en-US"/>
          </a:p>
        </p:txBody>
      </p:sp>
      <p:sp>
        <p:nvSpPr>
          <p:cNvPr id="24697" name="Line 124"/>
          <p:cNvSpPr>
            <a:spLocks noChangeShapeType="1"/>
          </p:cNvSpPr>
          <p:nvPr/>
        </p:nvSpPr>
        <p:spPr bwMode="auto">
          <a:xfrm flipV="1">
            <a:off x="5505450" y="5854700"/>
            <a:ext cx="2593975" cy="0"/>
          </a:xfrm>
          <a:prstGeom prst="line">
            <a:avLst/>
          </a:prstGeom>
          <a:noFill/>
          <a:ln w="76200">
            <a:solidFill>
              <a:srgbClr val="7ACE0B"/>
            </a:solidFill>
            <a:round/>
            <a:headEnd/>
            <a:tailEnd/>
          </a:ln>
        </p:spPr>
        <p:txBody>
          <a:bodyPr wrap="none" anchor="ctr"/>
          <a:lstStyle/>
          <a:p>
            <a:endParaRPr lang="en-US"/>
          </a:p>
        </p:txBody>
      </p:sp>
      <p:sp>
        <p:nvSpPr>
          <p:cNvPr id="24698" name="Line 125"/>
          <p:cNvSpPr>
            <a:spLocks noChangeShapeType="1"/>
          </p:cNvSpPr>
          <p:nvPr/>
        </p:nvSpPr>
        <p:spPr bwMode="auto">
          <a:xfrm flipV="1">
            <a:off x="6096000" y="6083300"/>
            <a:ext cx="1524000" cy="0"/>
          </a:xfrm>
          <a:prstGeom prst="line">
            <a:avLst/>
          </a:prstGeom>
          <a:noFill/>
          <a:ln w="76200">
            <a:solidFill>
              <a:srgbClr val="7ACE0B"/>
            </a:solidFill>
            <a:round/>
            <a:headEnd/>
            <a:tailEnd/>
          </a:ln>
        </p:spPr>
        <p:txBody>
          <a:bodyPr wrap="none" anchor="ctr"/>
          <a:lstStyle/>
          <a:p>
            <a:endParaRPr lang="en-US"/>
          </a:p>
        </p:txBody>
      </p:sp>
      <p:sp>
        <p:nvSpPr>
          <p:cNvPr id="24699" name="Text Box 126"/>
          <p:cNvSpPr txBox="1">
            <a:spLocks noChangeArrowheads="1"/>
          </p:cNvSpPr>
          <p:nvPr/>
        </p:nvSpPr>
        <p:spPr bwMode="auto">
          <a:xfrm>
            <a:off x="381000" y="5122863"/>
            <a:ext cx="598488" cy="274637"/>
          </a:xfrm>
          <a:prstGeom prst="rect">
            <a:avLst/>
          </a:prstGeom>
          <a:noFill/>
          <a:ln w="9525">
            <a:noFill/>
            <a:miter lim="800000"/>
            <a:headEnd/>
            <a:tailEnd/>
          </a:ln>
        </p:spPr>
        <p:txBody>
          <a:bodyPr wrap="none">
            <a:spAutoFit/>
          </a:bodyPr>
          <a:lstStyle/>
          <a:p>
            <a:r>
              <a:rPr lang="en-US" sz="1200" b="1" i="1">
                <a:solidFill>
                  <a:srgbClr val="FFFFFF"/>
                </a:solidFill>
                <a:latin typeface="Arial" pitchFamily="34" charset="0"/>
                <a:cs typeface="Arial" pitchFamily="34" charset="0"/>
              </a:rPr>
              <a:t>SSM/I</a:t>
            </a:r>
          </a:p>
        </p:txBody>
      </p:sp>
      <p:sp>
        <p:nvSpPr>
          <p:cNvPr id="24700" name="Text Box 127"/>
          <p:cNvSpPr txBox="1">
            <a:spLocks noChangeArrowheads="1"/>
          </p:cNvSpPr>
          <p:nvPr/>
        </p:nvSpPr>
        <p:spPr bwMode="auto">
          <a:xfrm>
            <a:off x="3098800" y="4940300"/>
            <a:ext cx="330200" cy="228600"/>
          </a:xfrm>
          <a:prstGeom prst="rect">
            <a:avLst/>
          </a:prstGeom>
          <a:noFill/>
          <a:ln w="9525">
            <a:noFill/>
            <a:miter lim="800000"/>
            <a:headEnd/>
            <a:tailEnd/>
          </a:ln>
        </p:spPr>
        <p:txBody>
          <a:bodyPr wrap="none">
            <a:spAutoFit/>
          </a:bodyPr>
          <a:lstStyle/>
          <a:p>
            <a:r>
              <a:rPr lang="en-US" sz="900">
                <a:solidFill>
                  <a:srgbClr val="FFFFFF"/>
                </a:solidFill>
                <a:latin typeface="Arial" pitchFamily="34" charset="0"/>
                <a:cs typeface="Arial" pitchFamily="34" charset="0"/>
              </a:rPr>
              <a:t>Jul</a:t>
            </a:r>
          </a:p>
        </p:txBody>
      </p:sp>
      <p:sp>
        <p:nvSpPr>
          <p:cNvPr id="24701" name="Text Box 128"/>
          <p:cNvSpPr txBox="1">
            <a:spLocks noChangeArrowheads="1"/>
          </p:cNvSpPr>
          <p:nvPr/>
        </p:nvSpPr>
        <p:spPr bwMode="auto">
          <a:xfrm>
            <a:off x="4191000" y="4940300"/>
            <a:ext cx="387350" cy="228600"/>
          </a:xfrm>
          <a:prstGeom prst="rect">
            <a:avLst/>
          </a:prstGeom>
          <a:noFill/>
          <a:ln w="9525">
            <a:noFill/>
            <a:miter lim="800000"/>
            <a:headEnd/>
            <a:tailEnd/>
          </a:ln>
        </p:spPr>
        <p:txBody>
          <a:bodyPr wrap="none">
            <a:spAutoFit/>
          </a:bodyPr>
          <a:lstStyle/>
          <a:p>
            <a:r>
              <a:rPr lang="en-US" sz="900">
                <a:solidFill>
                  <a:srgbClr val="FFFFFF"/>
                </a:solidFill>
                <a:latin typeface="Arial" pitchFamily="34" charset="0"/>
                <a:cs typeface="Arial" pitchFamily="34" charset="0"/>
              </a:rPr>
              <a:t>Dec</a:t>
            </a:r>
          </a:p>
        </p:txBody>
      </p:sp>
      <p:sp>
        <p:nvSpPr>
          <p:cNvPr id="24702" name="Text Box 129"/>
          <p:cNvSpPr txBox="1">
            <a:spLocks noChangeArrowheads="1"/>
          </p:cNvSpPr>
          <p:nvPr/>
        </p:nvSpPr>
        <p:spPr bwMode="auto">
          <a:xfrm>
            <a:off x="3651250" y="5016500"/>
            <a:ext cx="311150" cy="244475"/>
          </a:xfrm>
          <a:prstGeom prst="rect">
            <a:avLst/>
          </a:prstGeom>
          <a:noFill/>
          <a:ln w="9525">
            <a:noFill/>
            <a:miter lim="800000"/>
            <a:headEnd/>
            <a:tailEnd/>
          </a:ln>
        </p:spPr>
        <p:txBody>
          <a:bodyPr wrap="none" rIns="0">
            <a:spAutoFit/>
          </a:bodyPr>
          <a:lstStyle/>
          <a:p>
            <a:r>
              <a:rPr lang="en-US" sz="1000" b="1">
                <a:solidFill>
                  <a:srgbClr val="FFFFFF"/>
                </a:solidFill>
                <a:latin typeface="Arial" pitchFamily="34" charset="0"/>
                <a:cs typeface="Arial" pitchFamily="34" charset="0"/>
              </a:rPr>
              <a:t>F10</a:t>
            </a:r>
          </a:p>
        </p:txBody>
      </p:sp>
      <p:sp>
        <p:nvSpPr>
          <p:cNvPr id="24703" name="Text Box 130"/>
          <p:cNvSpPr txBox="1">
            <a:spLocks noChangeArrowheads="1"/>
          </p:cNvSpPr>
          <p:nvPr/>
        </p:nvSpPr>
        <p:spPr bwMode="auto">
          <a:xfrm>
            <a:off x="5403850" y="5130800"/>
            <a:ext cx="387350" cy="228600"/>
          </a:xfrm>
          <a:prstGeom prst="rect">
            <a:avLst/>
          </a:prstGeom>
          <a:noFill/>
          <a:ln w="9525">
            <a:noFill/>
            <a:miter lim="800000"/>
            <a:headEnd/>
            <a:tailEnd/>
          </a:ln>
        </p:spPr>
        <p:txBody>
          <a:bodyPr wrap="none">
            <a:spAutoFit/>
          </a:bodyPr>
          <a:lstStyle/>
          <a:p>
            <a:r>
              <a:rPr lang="en-US" sz="900">
                <a:solidFill>
                  <a:srgbClr val="FFFFFF"/>
                </a:solidFill>
                <a:latin typeface="Arial" pitchFamily="34" charset="0"/>
                <a:cs typeface="Arial" pitchFamily="34" charset="0"/>
              </a:rPr>
              <a:t>Nov</a:t>
            </a:r>
          </a:p>
        </p:txBody>
      </p:sp>
      <p:sp>
        <p:nvSpPr>
          <p:cNvPr id="24704" name="Text Box 131"/>
          <p:cNvSpPr txBox="1">
            <a:spLocks noChangeArrowheads="1"/>
          </p:cNvSpPr>
          <p:nvPr/>
        </p:nvSpPr>
        <p:spPr bwMode="auto">
          <a:xfrm>
            <a:off x="4191000" y="5397500"/>
            <a:ext cx="387350" cy="228600"/>
          </a:xfrm>
          <a:prstGeom prst="rect">
            <a:avLst/>
          </a:prstGeom>
          <a:noFill/>
          <a:ln w="9525">
            <a:noFill/>
            <a:miter lim="800000"/>
            <a:headEnd/>
            <a:tailEnd/>
          </a:ln>
        </p:spPr>
        <p:txBody>
          <a:bodyPr wrap="none">
            <a:spAutoFit/>
          </a:bodyPr>
          <a:lstStyle/>
          <a:p>
            <a:r>
              <a:rPr lang="en-US" sz="900">
                <a:solidFill>
                  <a:srgbClr val="FFFFFF"/>
                </a:solidFill>
                <a:latin typeface="Arial" pitchFamily="34" charset="0"/>
                <a:cs typeface="Arial" pitchFamily="34" charset="0"/>
              </a:rPr>
              <a:t>Dec</a:t>
            </a:r>
          </a:p>
        </p:txBody>
      </p:sp>
      <p:sp>
        <p:nvSpPr>
          <p:cNvPr id="24705" name="Text Box 132"/>
          <p:cNvSpPr txBox="1">
            <a:spLocks noChangeArrowheads="1"/>
          </p:cNvSpPr>
          <p:nvPr/>
        </p:nvSpPr>
        <p:spPr bwMode="auto">
          <a:xfrm>
            <a:off x="3879850" y="5305425"/>
            <a:ext cx="311150" cy="244475"/>
          </a:xfrm>
          <a:prstGeom prst="rect">
            <a:avLst/>
          </a:prstGeom>
          <a:noFill/>
          <a:ln w="9525">
            <a:noFill/>
            <a:miter lim="800000"/>
            <a:headEnd/>
            <a:tailEnd/>
          </a:ln>
        </p:spPr>
        <p:txBody>
          <a:bodyPr wrap="none" rIns="0">
            <a:spAutoFit/>
          </a:bodyPr>
          <a:lstStyle/>
          <a:p>
            <a:r>
              <a:rPr lang="en-US" sz="1000" b="1">
                <a:solidFill>
                  <a:srgbClr val="FFFFFF"/>
                </a:solidFill>
                <a:latin typeface="Arial" pitchFamily="34" charset="0"/>
                <a:cs typeface="Arial" pitchFamily="34" charset="0"/>
              </a:rPr>
              <a:t>F11</a:t>
            </a:r>
          </a:p>
        </p:txBody>
      </p:sp>
      <p:sp>
        <p:nvSpPr>
          <p:cNvPr id="24706" name="Text Box 133"/>
          <p:cNvSpPr txBox="1">
            <a:spLocks noChangeArrowheads="1"/>
          </p:cNvSpPr>
          <p:nvPr/>
        </p:nvSpPr>
        <p:spPr bwMode="auto">
          <a:xfrm>
            <a:off x="3956050" y="5130800"/>
            <a:ext cx="387350" cy="228600"/>
          </a:xfrm>
          <a:prstGeom prst="rect">
            <a:avLst/>
          </a:prstGeom>
          <a:noFill/>
          <a:ln w="9525">
            <a:noFill/>
            <a:miter lim="800000"/>
            <a:headEnd/>
            <a:tailEnd/>
          </a:ln>
        </p:spPr>
        <p:txBody>
          <a:bodyPr wrap="none">
            <a:spAutoFit/>
          </a:bodyPr>
          <a:lstStyle/>
          <a:p>
            <a:r>
              <a:rPr lang="en-US" sz="900">
                <a:solidFill>
                  <a:srgbClr val="FFFFFF"/>
                </a:solidFill>
                <a:latin typeface="Arial" pitchFamily="34" charset="0"/>
                <a:cs typeface="Arial" pitchFamily="34" charset="0"/>
              </a:rPr>
              <a:t>Dec</a:t>
            </a:r>
          </a:p>
        </p:txBody>
      </p:sp>
      <p:sp>
        <p:nvSpPr>
          <p:cNvPr id="24707" name="Text Box 134"/>
          <p:cNvSpPr txBox="1">
            <a:spLocks noChangeArrowheads="1"/>
          </p:cNvSpPr>
          <p:nvPr/>
        </p:nvSpPr>
        <p:spPr bwMode="auto">
          <a:xfrm>
            <a:off x="6003925" y="5397500"/>
            <a:ext cx="387350" cy="228600"/>
          </a:xfrm>
          <a:prstGeom prst="rect">
            <a:avLst/>
          </a:prstGeom>
          <a:noFill/>
          <a:ln w="9525">
            <a:noFill/>
            <a:miter lim="800000"/>
            <a:headEnd/>
            <a:tailEnd/>
          </a:ln>
        </p:spPr>
        <p:txBody>
          <a:bodyPr wrap="none">
            <a:spAutoFit/>
          </a:bodyPr>
          <a:lstStyle/>
          <a:p>
            <a:r>
              <a:rPr lang="en-US" sz="900">
                <a:solidFill>
                  <a:srgbClr val="FFFFFF"/>
                </a:solidFill>
                <a:latin typeface="Arial" pitchFamily="34" charset="0"/>
                <a:cs typeface="Arial" pitchFamily="34" charset="0"/>
              </a:rPr>
              <a:t>Dec</a:t>
            </a:r>
          </a:p>
        </p:txBody>
      </p:sp>
      <p:sp>
        <p:nvSpPr>
          <p:cNvPr id="24708" name="Text Box 135"/>
          <p:cNvSpPr txBox="1">
            <a:spLocks noChangeArrowheads="1"/>
          </p:cNvSpPr>
          <p:nvPr/>
        </p:nvSpPr>
        <p:spPr bwMode="auto">
          <a:xfrm>
            <a:off x="4572000" y="5522913"/>
            <a:ext cx="311150" cy="244475"/>
          </a:xfrm>
          <a:prstGeom prst="rect">
            <a:avLst/>
          </a:prstGeom>
          <a:noFill/>
          <a:ln w="9525">
            <a:noFill/>
            <a:miter lim="800000"/>
            <a:headEnd/>
            <a:tailEnd/>
          </a:ln>
        </p:spPr>
        <p:txBody>
          <a:bodyPr wrap="none" rIns="0">
            <a:spAutoFit/>
          </a:bodyPr>
          <a:lstStyle/>
          <a:p>
            <a:r>
              <a:rPr lang="en-US" sz="1000" b="1">
                <a:solidFill>
                  <a:srgbClr val="FFFFFF"/>
                </a:solidFill>
                <a:latin typeface="Arial" pitchFamily="34" charset="0"/>
                <a:cs typeface="Arial" pitchFamily="34" charset="0"/>
              </a:rPr>
              <a:t>F13</a:t>
            </a:r>
          </a:p>
        </p:txBody>
      </p:sp>
      <p:sp>
        <p:nvSpPr>
          <p:cNvPr id="24709" name="Text Box 136"/>
          <p:cNvSpPr txBox="1">
            <a:spLocks noChangeArrowheads="1"/>
          </p:cNvSpPr>
          <p:nvPr/>
        </p:nvSpPr>
        <p:spPr bwMode="auto">
          <a:xfrm>
            <a:off x="5334000" y="5854700"/>
            <a:ext cx="400050" cy="228600"/>
          </a:xfrm>
          <a:prstGeom prst="rect">
            <a:avLst/>
          </a:prstGeom>
          <a:noFill/>
          <a:ln w="9525">
            <a:noFill/>
            <a:miter lim="800000"/>
            <a:headEnd/>
            <a:tailEnd/>
          </a:ln>
        </p:spPr>
        <p:txBody>
          <a:bodyPr wrap="none">
            <a:spAutoFit/>
          </a:bodyPr>
          <a:lstStyle/>
          <a:p>
            <a:r>
              <a:rPr lang="en-US" sz="900">
                <a:solidFill>
                  <a:srgbClr val="FFFFFF"/>
                </a:solidFill>
                <a:latin typeface="Arial" pitchFamily="34" charset="0"/>
                <a:cs typeface="Arial" pitchFamily="34" charset="0"/>
              </a:rPr>
              <a:t>May</a:t>
            </a:r>
          </a:p>
        </p:txBody>
      </p:sp>
      <p:sp>
        <p:nvSpPr>
          <p:cNvPr id="24710" name="Text Box 137"/>
          <p:cNvSpPr txBox="1">
            <a:spLocks noChangeArrowheads="1"/>
          </p:cNvSpPr>
          <p:nvPr/>
        </p:nvSpPr>
        <p:spPr bwMode="auto">
          <a:xfrm>
            <a:off x="5099050" y="5762625"/>
            <a:ext cx="311150" cy="244475"/>
          </a:xfrm>
          <a:prstGeom prst="rect">
            <a:avLst/>
          </a:prstGeom>
          <a:noFill/>
          <a:ln w="9525">
            <a:noFill/>
            <a:miter lim="800000"/>
            <a:headEnd/>
            <a:tailEnd/>
          </a:ln>
        </p:spPr>
        <p:txBody>
          <a:bodyPr wrap="none" rIns="0">
            <a:spAutoFit/>
          </a:bodyPr>
          <a:lstStyle/>
          <a:p>
            <a:r>
              <a:rPr lang="en-US" sz="1000" b="1">
                <a:solidFill>
                  <a:srgbClr val="FFFFFF"/>
                </a:solidFill>
                <a:latin typeface="Arial" pitchFamily="34" charset="0"/>
                <a:cs typeface="Arial" pitchFamily="34" charset="0"/>
              </a:rPr>
              <a:t>F14</a:t>
            </a:r>
          </a:p>
        </p:txBody>
      </p:sp>
      <p:sp>
        <p:nvSpPr>
          <p:cNvPr id="24711" name="Text Box 138"/>
          <p:cNvSpPr txBox="1">
            <a:spLocks noChangeArrowheads="1"/>
          </p:cNvSpPr>
          <p:nvPr/>
        </p:nvSpPr>
        <p:spPr bwMode="auto">
          <a:xfrm>
            <a:off x="4876800" y="5626100"/>
            <a:ext cx="400050" cy="228600"/>
          </a:xfrm>
          <a:prstGeom prst="rect">
            <a:avLst/>
          </a:prstGeom>
          <a:noFill/>
          <a:ln w="9525">
            <a:noFill/>
            <a:miter lim="800000"/>
            <a:headEnd/>
            <a:tailEnd/>
          </a:ln>
        </p:spPr>
        <p:txBody>
          <a:bodyPr wrap="none">
            <a:spAutoFit/>
          </a:bodyPr>
          <a:lstStyle/>
          <a:p>
            <a:r>
              <a:rPr lang="en-US" sz="900">
                <a:solidFill>
                  <a:srgbClr val="FFFFFF"/>
                </a:solidFill>
                <a:latin typeface="Arial" pitchFamily="34" charset="0"/>
                <a:cs typeface="Arial" pitchFamily="34" charset="0"/>
              </a:rPr>
              <a:t>May</a:t>
            </a:r>
          </a:p>
        </p:txBody>
      </p:sp>
      <p:sp>
        <p:nvSpPr>
          <p:cNvPr id="24712" name="Text Box 139"/>
          <p:cNvSpPr txBox="1">
            <a:spLocks noChangeArrowheads="1"/>
          </p:cNvSpPr>
          <p:nvPr/>
        </p:nvSpPr>
        <p:spPr bwMode="auto">
          <a:xfrm>
            <a:off x="5791200" y="5943600"/>
            <a:ext cx="387350" cy="228600"/>
          </a:xfrm>
          <a:prstGeom prst="rect">
            <a:avLst/>
          </a:prstGeom>
          <a:noFill/>
          <a:ln w="9525">
            <a:noFill/>
            <a:miter lim="800000"/>
            <a:headEnd/>
            <a:tailEnd/>
          </a:ln>
        </p:spPr>
        <p:txBody>
          <a:bodyPr wrap="none">
            <a:spAutoFit/>
          </a:bodyPr>
          <a:lstStyle/>
          <a:p>
            <a:r>
              <a:rPr lang="en-US" sz="900">
                <a:solidFill>
                  <a:srgbClr val="FFFFFF"/>
                </a:solidFill>
                <a:latin typeface="Arial" pitchFamily="34" charset="0"/>
                <a:cs typeface="Arial" pitchFamily="34" charset="0"/>
              </a:rPr>
              <a:t>Dec</a:t>
            </a:r>
          </a:p>
        </p:txBody>
      </p:sp>
      <p:sp>
        <p:nvSpPr>
          <p:cNvPr id="24713" name="Text Box 140"/>
          <p:cNvSpPr txBox="1">
            <a:spLocks noChangeArrowheads="1"/>
          </p:cNvSpPr>
          <p:nvPr/>
        </p:nvSpPr>
        <p:spPr bwMode="auto">
          <a:xfrm>
            <a:off x="7505700" y="5943600"/>
            <a:ext cx="419100" cy="228600"/>
          </a:xfrm>
          <a:prstGeom prst="rect">
            <a:avLst/>
          </a:prstGeom>
          <a:noFill/>
          <a:ln w="9525">
            <a:noFill/>
            <a:miter lim="800000"/>
            <a:headEnd/>
            <a:tailEnd/>
          </a:ln>
        </p:spPr>
        <p:txBody>
          <a:bodyPr wrap="none">
            <a:spAutoFit/>
          </a:bodyPr>
          <a:lstStyle/>
          <a:p>
            <a:r>
              <a:rPr lang="en-US" sz="900">
                <a:solidFill>
                  <a:srgbClr val="FFFFFF"/>
                </a:solidFill>
                <a:latin typeface="Arial" pitchFamily="34" charset="0"/>
                <a:cs typeface="Arial" pitchFamily="34" charset="0"/>
              </a:rPr>
              <a:t> Aug</a:t>
            </a:r>
          </a:p>
        </p:txBody>
      </p:sp>
      <p:sp>
        <p:nvSpPr>
          <p:cNvPr id="24714" name="Line 141"/>
          <p:cNvSpPr>
            <a:spLocks noChangeShapeType="1"/>
          </p:cNvSpPr>
          <p:nvPr/>
        </p:nvSpPr>
        <p:spPr bwMode="auto">
          <a:xfrm flipV="1">
            <a:off x="4800600" y="4406900"/>
            <a:ext cx="1676400" cy="0"/>
          </a:xfrm>
          <a:prstGeom prst="line">
            <a:avLst/>
          </a:prstGeom>
          <a:noFill/>
          <a:ln w="76200">
            <a:solidFill>
              <a:srgbClr val="9912CE"/>
            </a:solidFill>
            <a:round/>
            <a:headEnd/>
            <a:tailEnd/>
          </a:ln>
        </p:spPr>
        <p:txBody>
          <a:bodyPr wrap="none" anchor="ctr"/>
          <a:lstStyle/>
          <a:p>
            <a:endParaRPr lang="en-US"/>
          </a:p>
        </p:txBody>
      </p:sp>
      <p:sp>
        <p:nvSpPr>
          <p:cNvPr id="24715" name="Text Box 142"/>
          <p:cNvSpPr txBox="1">
            <a:spLocks noChangeArrowheads="1"/>
          </p:cNvSpPr>
          <p:nvPr/>
        </p:nvSpPr>
        <p:spPr bwMode="auto">
          <a:xfrm>
            <a:off x="4648200" y="4406900"/>
            <a:ext cx="361950" cy="228600"/>
          </a:xfrm>
          <a:prstGeom prst="rect">
            <a:avLst/>
          </a:prstGeom>
          <a:noFill/>
          <a:ln w="9525">
            <a:noFill/>
            <a:miter lim="800000"/>
            <a:headEnd/>
            <a:tailEnd/>
          </a:ln>
        </p:spPr>
        <p:txBody>
          <a:bodyPr wrap="none">
            <a:spAutoFit/>
          </a:bodyPr>
          <a:lstStyle/>
          <a:p>
            <a:r>
              <a:rPr lang="en-US" sz="900">
                <a:solidFill>
                  <a:srgbClr val="FFFFFF"/>
                </a:solidFill>
                <a:latin typeface="Arial" pitchFamily="34" charset="0"/>
                <a:cs typeface="Arial" pitchFamily="34" charset="0"/>
              </a:rPr>
              <a:t>Apr</a:t>
            </a:r>
          </a:p>
        </p:txBody>
      </p:sp>
      <p:sp>
        <p:nvSpPr>
          <p:cNvPr id="24716" name="Text Box 143"/>
          <p:cNvSpPr txBox="1">
            <a:spLocks noChangeArrowheads="1"/>
          </p:cNvSpPr>
          <p:nvPr/>
        </p:nvSpPr>
        <p:spPr bwMode="auto">
          <a:xfrm>
            <a:off x="6248400" y="4406900"/>
            <a:ext cx="330200" cy="228600"/>
          </a:xfrm>
          <a:prstGeom prst="rect">
            <a:avLst/>
          </a:prstGeom>
          <a:noFill/>
          <a:ln w="9525">
            <a:noFill/>
            <a:miter lim="800000"/>
            <a:headEnd/>
            <a:tailEnd/>
          </a:ln>
        </p:spPr>
        <p:txBody>
          <a:bodyPr wrap="none">
            <a:spAutoFit/>
          </a:bodyPr>
          <a:lstStyle/>
          <a:p>
            <a:r>
              <a:rPr lang="en-US" sz="900">
                <a:solidFill>
                  <a:srgbClr val="FFFFFF"/>
                </a:solidFill>
                <a:latin typeface="Arial" pitchFamily="34" charset="0"/>
                <a:cs typeface="Arial" pitchFamily="34" charset="0"/>
              </a:rPr>
              <a:t>Jul</a:t>
            </a:r>
          </a:p>
        </p:txBody>
      </p:sp>
      <p:sp>
        <p:nvSpPr>
          <p:cNvPr id="24717" name="Line 144"/>
          <p:cNvSpPr>
            <a:spLocks noChangeShapeType="1"/>
          </p:cNvSpPr>
          <p:nvPr/>
        </p:nvSpPr>
        <p:spPr bwMode="auto">
          <a:xfrm flipV="1">
            <a:off x="5486400" y="4635500"/>
            <a:ext cx="2133600" cy="0"/>
          </a:xfrm>
          <a:prstGeom prst="line">
            <a:avLst/>
          </a:prstGeom>
          <a:noFill/>
          <a:ln w="76200">
            <a:solidFill>
              <a:srgbClr val="9912CE"/>
            </a:solidFill>
            <a:round/>
            <a:headEnd/>
            <a:tailEnd/>
          </a:ln>
        </p:spPr>
        <p:txBody>
          <a:bodyPr wrap="none" anchor="ctr"/>
          <a:lstStyle/>
          <a:p>
            <a:endParaRPr lang="en-US"/>
          </a:p>
        </p:txBody>
      </p:sp>
      <p:sp>
        <p:nvSpPr>
          <p:cNvPr id="24718" name="Text Box 145"/>
          <p:cNvSpPr txBox="1">
            <a:spLocks noChangeArrowheads="1"/>
          </p:cNvSpPr>
          <p:nvPr/>
        </p:nvSpPr>
        <p:spPr bwMode="auto">
          <a:xfrm>
            <a:off x="5353050" y="4635500"/>
            <a:ext cx="361950" cy="228600"/>
          </a:xfrm>
          <a:prstGeom prst="rect">
            <a:avLst/>
          </a:prstGeom>
          <a:noFill/>
          <a:ln w="9525">
            <a:noFill/>
            <a:miter lim="800000"/>
            <a:headEnd/>
            <a:tailEnd/>
          </a:ln>
        </p:spPr>
        <p:txBody>
          <a:bodyPr wrap="none">
            <a:spAutoFit/>
          </a:bodyPr>
          <a:lstStyle/>
          <a:p>
            <a:r>
              <a:rPr lang="en-US" sz="900">
                <a:solidFill>
                  <a:srgbClr val="FFFFFF"/>
                </a:solidFill>
                <a:latin typeface="Arial" pitchFamily="34" charset="0"/>
                <a:cs typeface="Arial" pitchFamily="34" charset="0"/>
              </a:rPr>
              <a:t>Apr</a:t>
            </a:r>
          </a:p>
        </p:txBody>
      </p:sp>
      <p:sp>
        <p:nvSpPr>
          <p:cNvPr id="24719" name="Text Box 146"/>
          <p:cNvSpPr txBox="1">
            <a:spLocks noChangeArrowheads="1"/>
          </p:cNvSpPr>
          <p:nvPr/>
        </p:nvSpPr>
        <p:spPr bwMode="auto">
          <a:xfrm>
            <a:off x="7410450" y="4635500"/>
            <a:ext cx="368300" cy="228600"/>
          </a:xfrm>
          <a:prstGeom prst="rect">
            <a:avLst/>
          </a:prstGeom>
          <a:noFill/>
          <a:ln w="9525">
            <a:noFill/>
            <a:miter lim="800000"/>
            <a:headEnd/>
            <a:tailEnd/>
          </a:ln>
        </p:spPr>
        <p:txBody>
          <a:bodyPr wrap="none">
            <a:spAutoFit/>
          </a:bodyPr>
          <a:lstStyle/>
          <a:p>
            <a:r>
              <a:rPr lang="en-US" sz="900">
                <a:solidFill>
                  <a:srgbClr val="FFFFFF"/>
                </a:solidFill>
                <a:latin typeface="Arial" pitchFamily="34" charset="0"/>
                <a:cs typeface="Arial" pitchFamily="34" charset="0"/>
              </a:rPr>
              <a:t>Jun</a:t>
            </a:r>
          </a:p>
        </p:txBody>
      </p:sp>
      <p:sp>
        <p:nvSpPr>
          <p:cNvPr id="24720" name="Line 147"/>
          <p:cNvSpPr>
            <a:spLocks noChangeShapeType="1"/>
          </p:cNvSpPr>
          <p:nvPr/>
        </p:nvSpPr>
        <p:spPr bwMode="auto">
          <a:xfrm flipV="1">
            <a:off x="6489700" y="4864100"/>
            <a:ext cx="1587500" cy="0"/>
          </a:xfrm>
          <a:prstGeom prst="line">
            <a:avLst/>
          </a:prstGeom>
          <a:noFill/>
          <a:ln w="76200">
            <a:solidFill>
              <a:srgbClr val="9912CE"/>
            </a:solidFill>
            <a:round/>
            <a:headEnd/>
            <a:tailEnd/>
          </a:ln>
        </p:spPr>
        <p:txBody>
          <a:bodyPr wrap="none" anchor="ctr"/>
          <a:lstStyle/>
          <a:p>
            <a:endParaRPr lang="en-US"/>
          </a:p>
        </p:txBody>
      </p:sp>
      <p:sp>
        <p:nvSpPr>
          <p:cNvPr id="24721" name="Text Box 148"/>
          <p:cNvSpPr txBox="1">
            <a:spLocks noChangeArrowheads="1"/>
          </p:cNvSpPr>
          <p:nvPr/>
        </p:nvSpPr>
        <p:spPr bwMode="auto">
          <a:xfrm>
            <a:off x="6299200" y="4864100"/>
            <a:ext cx="330200" cy="228600"/>
          </a:xfrm>
          <a:prstGeom prst="rect">
            <a:avLst/>
          </a:prstGeom>
          <a:noFill/>
          <a:ln w="9525">
            <a:noFill/>
            <a:miter lim="800000"/>
            <a:headEnd/>
            <a:tailEnd/>
          </a:ln>
        </p:spPr>
        <p:txBody>
          <a:bodyPr wrap="none">
            <a:spAutoFit/>
          </a:bodyPr>
          <a:lstStyle/>
          <a:p>
            <a:r>
              <a:rPr lang="en-US" sz="900">
                <a:solidFill>
                  <a:srgbClr val="FFFFFF"/>
                </a:solidFill>
                <a:latin typeface="Arial" pitchFamily="34" charset="0"/>
                <a:cs typeface="Arial" pitchFamily="34" charset="0"/>
              </a:rPr>
              <a:t>Jul</a:t>
            </a:r>
          </a:p>
        </p:txBody>
      </p:sp>
      <p:sp>
        <p:nvSpPr>
          <p:cNvPr id="24722" name="Text Box 149"/>
          <p:cNvSpPr txBox="1">
            <a:spLocks noChangeArrowheads="1"/>
          </p:cNvSpPr>
          <p:nvPr/>
        </p:nvSpPr>
        <p:spPr bwMode="auto">
          <a:xfrm>
            <a:off x="4068763" y="4254500"/>
            <a:ext cx="735012" cy="244475"/>
          </a:xfrm>
          <a:prstGeom prst="rect">
            <a:avLst/>
          </a:prstGeom>
          <a:noFill/>
          <a:ln w="9525">
            <a:noFill/>
            <a:miter lim="800000"/>
            <a:headEnd/>
            <a:tailEnd/>
          </a:ln>
        </p:spPr>
        <p:txBody>
          <a:bodyPr wrap="none">
            <a:spAutoFit/>
          </a:bodyPr>
          <a:lstStyle/>
          <a:p>
            <a:r>
              <a:rPr lang="en-US" sz="1000" b="1">
                <a:solidFill>
                  <a:srgbClr val="FFFFFF"/>
                </a:solidFill>
                <a:latin typeface="Arial" pitchFamily="34" charset="0"/>
                <a:cs typeface="Arial" pitchFamily="34" charset="0"/>
              </a:rPr>
              <a:t>GOES-08</a:t>
            </a:r>
          </a:p>
        </p:txBody>
      </p:sp>
      <p:sp>
        <p:nvSpPr>
          <p:cNvPr id="24723" name="Text Box 150"/>
          <p:cNvSpPr txBox="1">
            <a:spLocks noChangeArrowheads="1"/>
          </p:cNvSpPr>
          <p:nvPr/>
        </p:nvSpPr>
        <p:spPr bwMode="auto">
          <a:xfrm>
            <a:off x="4754563" y="4543425"/>
            <a:ext cx="735012" cy="244475"/>
          </a:xfrm>
          <a:prstGeom prst="rect">
            <a:avLst/>
          </a:prstGeom>
          <a:noFill/>
          <a:ln w="9525">
            <a:noFill/>
            <a:miter lim="800000"/>
            <a:headEnd/>
            <a:tailEnd/>
          </a:ln>
        </p:spPr>
        <p:txBody>
          <a:bodyPr wrap="none">
            <a:spAutoFit/>
          </a:bodyPr>
          <a:lstStyle/>
          <a:p>
            <a:r>
              <a:rPr lang="en-US" sz="1000" b="1">
                <a:solidFill>
                  <a:srgbClr val="FFFFFF"/>
                </a:solidFill>
                <a:latin typeface="Arial" pitchFamily="34" charset="0"/>
                <a:cs typeface="Arial" pitchFamily="34" charset="0"/>
              </a:rPr>
              <a:t>GOES-10</a:t>
            </a:r>
          </a:p>
        </p:txBody>
      </p:sp>
      <p:sp>
        <p:nvSpPr>
          <p:cNvPr id="24724" name="Text Box 151"/>
          <p:cNvSpPr txBox="1">
            <a:spLocks noChangeArrowheads="1"/>
          </p:cNvSpPr>
          <p:nvPr/>
        </p:nvSpPr>
        <p:spPr bwMode="auto">
          <a:xfrm>
            <a:off x="5668963" y="4787900"/>
            <a:ext cx="735012" cy="244475"/>
          </a:xfrm>
          <a:prstGeom prst="rect">
            <a:avLst/>
          </a:prstGeom>
          <a:noFill/>
          <a:ln w="9525">
            <a:noFill/>
            <a:miter lim="800000"/>
            <a:headEnd/>
            <a:tailEnd/>
          </a:ln>
        </p:spPr>
        <p:txBody>
          <a:bodyPr wrap="none">
            <a:spAutoFit/>
          </a:bodyPr>
          <a:lstStyle/>
          <a:p>
            <a:r>
              <a:rPr lang="en-US" sz="1000" b="1">
                <a:solidFill>
                  <a:srgbClr val="FFFFFF"/>
                </a:solidFill>
                <a:latin typeface="Arial" pitchFamily="34" charset="0"/>
                <a:cs typeface="Arial" pitchFamily="34" charset="0"/>
              </a:rPr>
              <a:t>GOES-12</a:t>
            </a:r>
          </a:p>
        </p:txBody>
      </p:sp>
      <p:sp>
        <p:nvSpPr>
          <p:cNvPr id="24725" name="Line 152"/>
          <p:cNvSpPr>
            <a:spLocks noChangeShapeType="1"/>
          </p:cNvSpPr>
          <p:nvPr/>
        </p:nvSpPr>
        <p:spPr bwMode="auto">
          <a:xfrm>
            <a:off x="1279525" y="1130300"/>
            <a:ext cx="533400" cy="0"/>
          </a:xfrm>
          <a:prstGeom prst="line">
            <a:avLst/>
          </a:prstGeom>
          <a:noFill/>
          <a:ln w="76200">
            <a:solidFill>
              <a:schemeClr val="bg2"/>
            </a:solidFill>
            <a:round/>
            <a:headEnd/>
            <a:tailEnd/>
          </a:ln>
        </p:spPr>
        <p:txBody>
          <a:bodyPr wrap="none" anchor="ctr"/>
          <a:lstStyle/>
          <a:p>
            <a:endParaRPr lang="en-US"/>
          </a:p>
        </p:txBody>
      </p:sp>
      <p:sp>
        <p:nvSpPr>
          <p:cNvPr id="24726" name="Text Box 153"/>
          <p:cNvSpPr txBox="1">
            <a:spLocks noChangeArrowheads="1"/>
          </p:cNvSpPr>
          <p:nvPr/>
        </p:nvSpPr>
        <p:spPr bwMode="auto">
          <a:xfrm>
            <a:off x="1960563" y="1054100"/>
            <a:ext cx="706437" cy="244475"/>
          </a:xfrm>
          <a:prstGeom prst="rect">
            <a:avLst/>
          </a:prstGeom>
          <a:noFill/>
          <a:ln w="9525">
            <a:noFill/>
            <a:miter lim="800000"/>
            <a:headEnd/>
            <a:tailEnd/>
          </a:ln>
        </p:spPr>
        <p:txBody>
          <a:bodyPr wrap="none">
            <a:spAutoFit/>
          </a:bodyPr>
          <a:lstStyle/>
          <a:p>
            <a:r>
              <a:rPr lang="en-US" sz="1000" b="1">
                <a:solidFill>
                  <a:srgbClr val="FFFFFF"/>
                </a:solidFill>
                <a:latin typeface="Arial" pitchFamily="34" charset="0"/>
                <a:cs typeface="Arial" pitchFamily="34" charset="0"/>
              </a:rPr>
              <a:t>TIROS-N</a:t>
            </a:r>
          </a:p>
        </p:txBody>
      </p:sp>
      <p:sp>
        <p:nvSpPr>
          <p:cNvPr id="24727" name="Text Box 154"/>
          <p:cNvSpPr txBox="1">
            <a:spLocks noChangeArrowheads="1"/>
          </p:cNvSpPr>
          <p:nvPr/>
        </p:nvSpPr>
        <p:spPr bwMode="auto">
          <a:xfrm>
            <a:off x="1050925" y="1130300"/>
            <a:ext cx="387350" cy="228600"/>
          </a:xfrm>
          <a:prstGeom prst="rect">
            <a:avLst/>
          </a:prstGeom>
          <a:noFill/>
          <a:ln w="9525">
            <a:noFill/>
            <a:miter lim="800000"/>
            <a:headEnd/>
            <a:tailEnd/>
          </a:ln>
        </p:spPr>
        <p:txBody>
          <a:bodyPr wrap="none">
            <a:spAutoFit/>
          </a:bodyPr>
          <a:lstStyle/>
          <a:p>
            <a:r>
              <a:rPr lang="en-US" sz="900">
                <a:solidFill>
                  <a:srgbClr val="FFFFFF"/>
                </a:solidFill>
                <a:latin typeface="Arial" pitchFamily="34" charset="0"/>
                <a:cs typeface="Arial" pitchFamily="34" charset="0"/>
              </a:rPr>
              <a:t>Dec</a:t>
            </a:r>
          </a:p>
        </p:txBody>
      </p:sp>
      <p:sp>
        <p:nvSpPr>
          <p:cNvPr id="24728" name="Text Box 155"/>
          <p:cNvSpPr txBox="1">
            <a:spLocks noChangeArrowheads="1"/>
          </p:cNvSpPr>
          <p:nvPr/>
        </p:nvSpPr>
        <p:spPr bwMode="auto">
          <a:xfrm>
            <a:off x="1681163" y="1130300"/>
            <a:ext cx="381000" cy="228600"/>
          </a:xfrm>
          <a:prstGeom prst="rect">
            <a:avLst/>
          </a:prstGeom>
          <a:noFill/>
          <a:ln w="9525">
            <a:noFill/>
            <a:miter lim="800000"/>
            <a:headEnd/>
            <a:tailEnd/>
          </a:ln>
        </p:spPr>
        <p:txBody>
          <a:bodyPr wrap="none">
            <a:spAutoFit/>
          </a:bodyPr>
          <a:lstStyle/>
          <a:p>
            <a:r>
              <a:rPr lang="en-US" sz="900">
                <a:solidFill>
                  <a:srgbClr val="FFFFFF"/>
                </a:solidFill>
                <a:latin typeface="Arial" pitchFamily="34" charset="0"/>
                <a:cs typeface="Arial" pitchFamily="34" charset="0"/>
              </a:rPr>
              <a:t>Feb</a:t>
            </a:r>
          </a:p>
        </p:txBody>
      </p:sp>
      <p:sp>
        <p:nvSpPr>
          <p:cNvPr id="24729" name="Line 156"/>
          <p:cNvSpPr>
            <a:spLocks noChangeShapeType="1"/>
          </p:cNvSpPr>
          <p:nvPr/>
        </p:nvSpPr>
        <p:spPr bwMode="auto">
          <a:xfrm flipV="1">
            <a:off x="1428750" y="1358900"/>
            <a:ext cx="857250" cy="0"/>
          </a:xfrm>
          <a:prstGeom prst="line">
            <a:avLst/>
          </a:prstGeom>
          <a:noFill/>
          <a:ln w="76200">
            <a:solidFill>
              <a:srgbClr val="251BFF"/>
            </a:solidFill>
            <a:round/>
            <a:headEnd/>
            <a:tailEnd/>
          </a:ln>
        </p:spPr>
        <p:txBody>
          <a:bodyPr wrap="none" anchor="ctr"/>
          <a:lstStyle/>
          <a:p>
            <a:endParaRPr lang="en-US"/>
          </a:p>
        </p:txBody>
      </p:sp>
      <p:sp>
        <p:nvSpPr>
          <p:cNvPr id="24730" name="Line 157"/>
          <p:cNvSpPr>
            <a:spLocks noChangeShapeType="1"/>
          </p:cNvSpPr>
          <p:nvPr/>
        </p:nvSpPr>
        <p:spPr bwMode="auto">
          <a:xfrm flipV="1">
            <a:off x="2833688" y="1358900"/>
            <a:ext cx="223837" cy="0"/>
          </a:xfrm>
          <a:prstGeom prst="line">
            <a:avLst/>
          </a:prstGeom>
          <a:noFill/>
          <a:ln w="76200">
            <a:solidFill>
              <a:srgbClr val="251BFF"/>
            </a:solidFill>
            <a:round/>
            <a:headEnd/>
            <a:tailEnd/>
          </a:ln>
        </p:spPr>
        <p:txBody>
          <a:bodyPr wrap="none" anchor="ctr"/>
          <a:lstStyle/>
          <a:p>
            <a:endParaRPr lang="en-US"/>
          </a:p>
        </p:txBody>
      </p:sp>
      <p:sp>
        <p:nvSpPr>
          <p:cNvPr id="24731" name="Text Box 158"/>
          <p:cNvSpPr txBox="1">
            <a:spLocks noChangeArrowheads="1"/>
          </p:cNvSpPr>
          <p:nvPr/>
        </p:nvSpPr>
        <p:spPr bwMode="auto">
          <a:xfrm>
            <a:off x="1219200" y="1358900"/>
            <a:ext cx="330200" cy="228600"/>
          </a:xfrm>
          <a:prstGeom prst="rect">
            <a:avLst/>
          </a:prstGeom>
          <a:noFill/>
          <a:ln w="9525">
            <a:noFill/>
            <a:miter lim="800000"/>
            <a:headEnd/>
            <a:tailEnd/>
          </a:ln>
        </p:spPr>
        <p:txBody>
          <a:bodyPr wrap="none">
            <a:spAutoFit/>
          </a:bodyPr>
          <a:lstStyle/>
          <a:p>
            <a:r>
              <a:rPr lang="en-US" sz="900">
                <a:solidFill>
                  <a:srgbClr val="FFFFFF"/>
                </a:solidFill>
                <a:latin typeface="Arial" pitchFamily="34" charset="0"/>
                <a:cs typeface="Arial" pitchFamily="34" charset="0"/>
              </a:rPr>
              <a:t>Jul</a:t>
            </a:r>
          </a:p>
        </p:txBody>
      </p:sp>
      <p:sp>
        <p:nvSpPr>
          <p:cNvPr id="24732" name="Text Box 159"/>
          <p:cNvSpPr txBox="1">
            <a:spLocks noChangeArrowheads="1"/>
          </p:cNvSpPr>
          <p:nvPr/>
        </p:nvSpPr>
        <p:spPr bwMode="auto">
          <a:xfrm>
            <a:off x="2133600" y="1358900"/>
            <a:ext cx="361950" cy="228600"/>
          </a:xfrm>
          <a:prstGeom prst="rect">
            <a:avLst/>
          </a:prstGeom>
          <a:noFill/>
          <a:ln w="9525">
            <a:noFill/>
            <a:miter lim="800000"/>
            <a:headEnd/>
            <a:tailEnd/>
          </a:ln>
        </p:spPr>
        <p:txBody>
          <a:bodyPr wrap="none">
            <a:spAutoFit/>
          </a:bodyPr>
          <a:lstStyle/>
          <a:p>
            <a:r>
              <a:rPr lang="en-US" sz="900">
                <a:solidFill>
                  <a:srgbClr val="FFFFFF"/>
                </a:solidFill>
                <a:latin typeface="Arial" pitchFamily="34" charset="0"/>
                <a:cs typeface="Arial" pitchFamily="34" charset="0"/>
              </a:rPr>
              <a:t>Apr</a:t>
            </a:r>
          </a:p>
        </p:txBody>
      </p:sp>
      <p:sp>
        <p:nvSpPr>
          <p:cNvPr id="24733" name="Text Box 160"/>
          <p:cNvSpPr txBox="1">
            <a:spLocks noChangeArrowheads="1"/>
          </p:cNvSpPr>
          <p:nvPr/>
        </p:nvSpPr>
        <p:spPr bwMode="auto">
          <a:xfrm>
            <a:off x="2971800" y="1358900"/>
            <a:ext cx="361950" cy="228600"/>
          </a:xfrm>
          <a:prstGeom prst="rect">
            <a:avLst/>
          </a:prstGeom>
          <a:noFill/>
          <a:ln w="9525">
            <a:noFill/>
            <a:miter lim="800000"/>
            <a:headEnd/>
            <a:tailEnd/>
          </a:ln>
        </p:spPr>
        <p:txBody>
          <a:bodyPr wrap="none">
            <a:spAutoFit/>
          </a:bodyPr>
          <a:lstStyle/>
          <a:p>
            <a:r>
              <a:rPr lang="en-US" sz="900">
                <a:solidFill>
                  <a:srgbClr val="FFFFFF"/>
                </a:solidFill>
                <a:latin typeface="Arial" pitchFamily="34" charset="0"/>
                <a:cs typeface="Arial" pitchFamily="34" charset="0"/>
              </a:rPr>
              <a:t>Oct</a:t>
            </a:r>
          </a:p>
        </p:txBody>
      </p:sp>
      <p:sp>
        <p:nvSpPr>
          <p:cNvPr id="24734" name="Text Box 161"/>
          <p:cNvSpPr txBox="1">
            <a:spLocks noChangeArrowheads="1"/>
          </p:cNvSpPr>
          <p:nvPr/>
        </p:nvSpPr>
        <p:spPr bwMode="auto">
          <a:xfrm>
            <a:off x="2667000" y="1358900"/>
            <a:ext cx="387350" cy="228600"/>
          </a:xfrm>
          <a:prstGeom prst="rect">
            <a:avLst/>
          </a:prstGeom>
          <a:noFill/>
          <a:ln w="9525">
            <a:noFill/>
            <a:miter lim="800000"/>
            <a:headEnd/>
            <a:tailEnd/>
          </a:ln>
        </p:spPr>
        <p:txBody>
          <a:bodyPr wrap="none">
            <a:spAutoFit/>
          </a:bodyPr>
          <a:lstStyle/>
          <a:p>
            <a:r>
              <a:rPr lang="en-US" sz="900">
                <a:solidFill>
                  <a:srgbClr val="FFFFFF"/>
                </a:solidFill>
                <a:latin typeface="Arial" pitchFamily="34" charset="0"/>
                <a:cs typeface="Arial" pitchFamily="34" charset="0"/>
              </a:rPr>
              <a:t>Nov</a:t>
            </a:r>
          </a:p>
        </p:txBody>
      </p:sp>
      <p:sp>
        <p:nvSpPr>
          <p:cNvPr id="24735" name="Text Box 162"/>
          <p:cNvSpPr txBox="1">
            <a:spLocks noChangeArrowheads="1"/>
          </p:cNvSpPr>
          <p:nvPr/>
        </p:nvSpPr>
        <p:spPr bwMode="auto">
          <a:xfrm>
            <a:off x="3152775" y="1266825"/>
            <a:ext cx="671513" cy="244475"/>
          </a:xfrm>
          <a:prstGeom prst="rect">
            <a:avLst/>
          </a:prstGeom>
          <a:noFill/>
          <a:ln w="9525">
            <a:noFill/>
            <a:miter lim="800000"/>
            <a:headEnd/>
            <a:tailEnd/>
          </a:ln>
        </p:spPr>
        <p:txBody>
          <a:bodyPr wrap="none">
            <a:spAutoFit/>
          </a:bodyPr>
          <a:lstStyle/>
          <a:p>
            <a:r>
              <a:rPr lang="en-US" sz="1000" b="1">
                <a:solidFill>
                  <a:srgbClr val="FFFFFF"/>
                </a:solidFill>
                <a:latin typeface="Arial" pitchFamily="34" charset="0"/>
                <a:cs typeface="Arial" pitchFamily="34" charset="0"/>
              </a:rPr>
              <a:t>NOAA-6</a:t>
            </a:r>
          </a:p>
        </p:txBody>
      </p:sp>
      <p:sp>
        <p:nvSpPr>
          <p:cNvPr id="24736" name="Line 163"/>
          <p:cNvSpPr>
            <a:spLocks noChangeShapeType="1"/>
          </p:cNvSpPr>
          <p:nvPr/>
        </p:nvSpPr>
        <p:spPr bwMode="auto">
          <a:xfrm flipV="1">
            <a:off x="1828800" y="1587500"/>
            <a:ext cx="977900" cy="0"/>
          </a:xfrm>
          <a:prstGeom prst="line">
            <a:avLst/>
          </a:prstGeom>
          <a:noFill/>
          <a:ln w="76200">
            <a:solidFill>
              <a:srgbClr val="FF66FF"/>
            </a:solidFill>
            <a:round/>
            <a:headEnd/>
            <a:tailEnd/>
          </a:ln>
        </p:spPr>
        <p:txBody>
          <a:bodyPr wrap="none" anchor="ctr"/>
          <a:lstStyle/>
          <a:p>
            <a:endParaRPr lang="en-US"/>
          </a:p>
        </p:txBody>
      </p:sp>
      <p:sp>
        <p:nvSpPr>
          <p:cNvPr id="24737" name="Text Box 164"/>
          <p:cNvSpPr txBox="1">
            <a:spLocks noChangeArrowheads="1"/>
          </p:cNvSpPr>
          <p:nvPr/>
        </p:nvSpPr>
        <p:spPr bwMode="auto">
          <a:xfrm>
            <a:off x="2590800" y="1587500"/>
            <a:ext cx="381000" cy="228600"/>
          </a:xfrm>
          <a:prstGeom prst="rect">
            <a:avLst/>
          </a:prstGeom>
          <a:noFill/>
          <a:ln w="9525">
            <a:noFill/>
            <a:miter lim="800000"/>
            <a:headEnd/>
            <a:tailEnd/>
          </a:ln>
        </p:spPr>
        <p:txBody>
          <a:bodyPr wrap="none">
            <a:spAutoFit/>
          </a:bodyPr>
          <a:lstStyle/>
          <a:p>
            <a:r>
              <a:rPr lang="en-US" sz="900">
                <a:solidFill>
                  <a:srgbClr val="FFFFFF"/>
                </a:solidFill>
                <a:latin typeface="Arial" pitchFamily="34" charset="0"/>
                <a:cs typeface="Arial" pitchFamily="34" charset="0"/>
              </a:rPr>
              <a:t>Feb</a:t>
            </a:r>
          </a:p>
        </p:txBody>
      </p:sp>
      <p:sp>
        <p:nvSpPr>
          <p:cNvPr id="24738" name="Text Box 165"/>
          <p:cNvSpPr txBox="1">
            <a:spLocks noChangeArrowheads="1"/>
          </p:cNvSpPr>
          <p:nvPr/>
        </p:nvSpPr>
        <p:spPr bwMode="auto">
          <a:xfrm>
            <a:off x="1676400" y="1587500"/>
            <a:ext cx="387350" cy="228600"/>
          </a:xfrm>
          <a:prstGeom prst="rect">
            <a:avLst/>
          </a:prstGeom>
          <a:noFill/>
          <a:ln w="9525">
            <a:noFill/>
            <a:miter lim="800000"/>
            <a:headEnd/>
            <a:tailEnd/>
          </a:ln>
        </p:spPr>
        <p:txBody>
          <a:bodyPr wrap="none">
            <a:spAutoFit/>
          </a:bodyPr>
          <a:lstStyle/>
          <a:p>
            <a:r>
              <a:rPr lang="en-US" sz="900">
                <a:solidFill>
                  <a:srgbClr val="FFFFFF"/>
                </a:solidFill>
                <a:latin typeface="Arial" pitchFamily="34" charset="0"/>
                <a:cs typeface="Arial" pitchFamily="34" charset="0"/>
              </a:rPr>
              <a:t>Sep</a:t>
            </a:r>
          </a:p>
        </p:txBody>
      </p:sp>
      <p:sp>
        <p:nvSpPr>
          <p:cNvPr id="24739" name="Text Box 166"/>
          <p:cNvSpPr txBox="1">
            <a:spLocks noChangeArrowheads="1"/>
          </p:cNvSpPr>
          <p:nvPr/>
        </p:nvSpPr>
        <p:spPr bwMode="auto">
          <a:xfrm>
            <a:off x="2971800" y="1511300"/>
            <a:ext cx="657225" cy="244475"/>
          </a:xfrm>
          <a:prstGeom prst="rect">
            <a:avLst/>
          </a:prstGeom>
          <a:noFill/>
          <a:ln w="9525">
            <a:noFill/>
            <a:miter lim="800000"/>
            <a:headEnd/>
            <a:tailEnd/>
          </a:ln>
        </p:spPr>
        <p:txBody>
          <a:bodyPr wrap="none">
            <a:spAutoFit/>
          </a:bodyPr>
          <a:lstStyle/>
          <a:p>
            <a:r>
              <a:rPr lang="en-US" sz="1000">
                <a:solidFill>
                  <a:srgbClr val="FFFFFF"/>
                </a:solidFill>
                <a:latin typeface="Arial" pitchFamily="34" charset="0"/>
                <a:cs typeface="Arial" pitchFamily="34" charset="0"/>
              </a:rPr>
              <a:t>NOAA-7</a:t>
            </a:r>
          </a:p>
        </p:txBody>
      </p:sp>
      <p:sp>
        <p:nvSpPr>
          <p:cNvPr id="24740" name="Line 167"/>
          <p:cNvSpPr>
            <a:spLocks noChangeShapeType="1"/>
          </p:cNvSpPr>
          <p:nvPr/>
        </p:nvSpPr>
        <p:spPr bwMode="auto">
          <a:xfrm flipV="1">
            <a:off x="2316163" y="1816100"/>
            <a:ext cx="274637" cy="0"/>
          </a:xfrm>
          <a:prstGeom prst="line">
            <a:avLst/>
          </a:prstGeom>
          <a:noFill/>
          <a:ln w="76200">
            <a:solidFill>
              <a:srgbClr val="FFF40D"/>
            </a:solidFill>
            <a:round/>
            <a:headEnd/>
            <a:tailEnd/>
          </a:ln>
        </p:spPr>
        <p:txBody>
          <a:bodyPr wrap="none" anchor="ctr"/>
          <a:lstStyle/>
          <a:p>
            <a:endParaRPr lang="en-US"/>
          </a:p>
        </p:txBody>
      </p:sp>
      <p:sp>
        <p:nvSpPr>
          <p:cNvPr id="24741" name="Line 168"/>
          <p:cNvSpPr>
            <a:spLocks noChangeShapeType="1"/>
          </p:cNvSpPr>
          <p:nvPr/>
        </p:nvSpPr>
        <p:spPr bwMode="auto">
          <a:xfrm flipV="1">
            <a:off x="2759075" y="1816100"/>
            <a:ext cx="122238" cy="0"/>
          </a:xfrm>
          <a:prstGeom prst="line">
            <a:avLst/>
          </a:prstGeom>
          <a:noFill/>
          <a:ln w="76200">
            <a:solidFill>
              <a:srgbClr val="FFF40D"/>
            </a:solidFill>
            <a:round/>
            <a:headEnd/>
            <a:tailEnd/>
          </a:ln>
        </p:spPr>
        <p:txBody>
          <a:bodyPr wrap="none" anchor="ctr"/>
          <a:lstStyle/>
          <a:p>
            <a:endParaRPr lang="en-US"/>
          </a:p>
        </p:txBody>
      </p:sp>
      <p:sp>
        <p:nvSpPr>
          <p:cNvPr id="24742" name="Text Box 169"/>
          <p:cNvSpPr txBox="1">
            <a:spLocks noChangeArrowheads="1"/>
          </p:cNvSpPr>
          <p:nvPr/>
        </p:nvSpPr>
        <p:spPr bwMode="auto">
          <a:xfrm>
            <a:off x="2057400" y="1816100"/>
            <a:ext cx="400050" cy="228600"/>
          </a:xfrm>
          <a:prstGeom prst="rect">
            <a:avLst/>
          </a:prstGeom>
          <a:noFill/>
          <a:ln w="9525">
            <a:noFill/>
            <a:miter lim="800000"/>
            <a:headEnd/>
            <a:tailEnd/>
          </a:ln>
        </p:spPr>
        <p:txBody>
          <a:bodyPr wrap="none">
            <a:spAutoFit/>
          </a:bodyPr>
          <a:lstStyle/>
          <a:p>
            <a:r>
              <a:rPr lang="en-US" sz="900">
                <a:solidFill>
                  <a:srgbClr val="FFFFFF"/>
                </a:solidFill>
                <a:latin typeface="Arial" pitchFamily="34" charset="0"/>
                <a:cs typeface="Arial" pitchFamily="34" charset="0"/>
              </a:rPr>
              <a:t>May</a:t>
            </a:r>
          </a:p>
        </p:txBody>
      </p:sp>
      <p:sp>
        <p:nvSpPr>
          <p:cNvPr id="24743" name="Text Box 170"/>
          <p:cNvSpPr txBox="1">
            <a:spLocks noChangeArrowheads="1"/>
          </p:cNvSpPr>
          <p:nvPr/>
        </p:nvSpPr>
        <p:spPr bwMode="auto">
          <a:xfrm>
            <a:off x="2365375" y="1816100"/>
            <a:ext cx="368300" cy="228600"/>
          </a:xfrm>
          <a:prstGeom prst="rect">
            <a:avLst/>
          </a:prstGeom>
          <a:noFill/>
          <a:ln w="9525">
            <a:noFill/>
            <a:miter lim="800000"/>
            <a:headEnd/>
            <a:tailEnd/>
          </a:ln>
        </p:spPr>
        <p:txBody>
          <a:bodyPr wrap="none">
            <a:spAutoFit/>
          </a:bodyPr>
          <a:lstStyle/>
          <a:p>
            <a:r>
              <a:rPr lang="en-US" sz="900">
                <a:solidFill>
                  <a:srgbClr val="FFFFFF"/>
                </a:solidFill>
                <a:latin typeface="Arial" pitchFamily="34" charset="0"/>
                <a:cs typeface="Arial" pitchFamily="34" charset="0"/>
              </a:rPr>
              <a:t>Jun</a:t>
            </a:r>
          </a:p>
        </p:txBody>
      </p:sp>
      <p:sp>
        <p:nvSpPr>
          <p:cNvPr id="24744" name="Text Box 171"/>
          <p:cNvSpPr txBox="1">
            <a:spLocks noChangeArrowheads="1"/>
          </p:cNvSpPr>
          <p:nvPr/>
        </p:nvSpPr>
        <p:spPr bwMode="auto">
          <a:xfrm>
            <a:off x="2590800" y="1816100"/>
            <a:ext cx="603250" cy="228600"/>
          </a:xfrm>
          <a:prstGeom prst="rect">
            <a:avLst/>
          </a:prstGeom>
          <a:noFill/>
          <a:ln w="9525">
            <a:noFill/>
            <a:miter lim="800000"/>
            <a:headEnd/>
            <a:tailEnd/>
          </a:ln>
        </p:spPr>
        <p:txBody>
          <a:bodyPr wrap="none">
            <a:spAutoFit/>
          </a:bodyPr>
          <a:lstStyle/>
          <a:p>
            <a:r>
              <a:rPr lang="en-US" sz="900">
                <a:solidFill>
                  <a:srgbClr val="FFFFFF"/>
                </a:solidFill>
                <a:latin typeface="Arial" pitchFamily="34" charset="0"/>
                <a:cs typeface="Arial" pitchFamily="34" charset="0"/>
              </a:rPr>
              <a:t>Jul   Oct</a:t>
            </a:r>
          </a:p>
        </p:txBody>
      </p:sp>
      <p:sp>
        <p:nvSpPr>
          <p:cNvPr id="24745" name="Text Box 172"/>
          <p:cNvSpPr txBox="1">
            <a:spLocks noChangeArrowheads="1"/>
          </p:cNvSpPr>
          <p:nvPr/>
        </p:nvSpPr>
        <p:spPr bwMode="auto">
          <a:xfrm>
            <a:off x="3306763" y="1724025"/>
            <a:ext cx="671512" cy="244475"/>
          </a:xfrm>
          <a:prstGeom prst="rect">
            <a:avLst/>
          </a:prstGeom>
          <a:noFill/>
          <a:ln w="9525">
            <a:noFill/>
            <a:miter lim="800000"/>
            <a:headEnd/>
            <a:tailEnd/>
          </a:ln>
        </p:spPr>
        <p:txBody>
          <a:bodyPr wrap="none">
            <a:spAutoFit/>
          </a:bodyPr>
          <a:lstStyle/>
          <a:p>
            <a:r>
              <a:rPr lang="en-US" sz="1000" b="1">
                <a:solidFill>
                  <a:srgbClr val="FFFFFF"/>
                </a:solidFill>
                <a:latin typeface="Arial" pitchFamily="34" charset="0"/>
                <a:cs typeface="Arial" pitchFamily="34" charset="0"/>
              </a:rPr>
              <a:t>NOAA-8</a:t>
            </a:r>
          </a:p>
        </p:txBody>
      </p:sp>
      <p:sp>
        <p:nvSpPr>
          <p:cNvPr id="24746" name="Line 173"/>
          <p:cNvSpPr>
            <a:spLocks noChangeShapeType="1"/>
          </p:cNvSpPr>
          <p:nvPr/>
        </p:nvSpPr>
        <p:spPr bwMode="auto">
          <a:xfrm flipV="1">
            <a:off x="2668588" y="2044700"/>
            <a:ext cx="838200" cy="0"/>
          </a:xfrm>
          <a:prstGeom prst="line">
            <a:avLst/>
          </a:prstGeom>
          <a:noFill/>
          <a:ln w="76200">
            <a:solidFill>
              <a:srgbClr val="FC3030"/>
            </a:solidFill>
            <a:round/>
            <a:headEnd/>
            <a:tailEnd/>
          </a:ln>
        </p:spPr>
        <p:txBody>
          <a:bodyPr wrap="none" anchor="ctr"/>
          <a:lstStyle/>
          <a:p>
            <a:endParaRPr lang="en-US"/>
          </a:p>
        </p:txBody>
      </p:sp>
      <p:sp>
        <p:nvSpPr>
          <p:cNvPr id="24747" name="Text Box 174"/>
          <p:cNvSpPr txBox="1">
            <a:spLocks noChangeArrowheads="1"/>
          </p:cNvSpPr>
          <p:nvPr/>
        </p:nvSpPr>
        <p:spPr bwMode="auto">
          <a:xfrm>
            <a:off x="2590800" y="2044700"/>
            <a:ext cx="368300" cy="228600"/>
          </a:xfrm>
          <a:prstGeom prst="rect">
            <a:avLst/>
          </a:prstGeom>
          <a:noFill/>
          <a:ln w="9525">
            <a:noFill/>
            <a:miter lim="800000"/>
            <a:headEnd/>
            <a:tailEnd/>
          </a:ln>
        </p:spPr>
        <p:txBody>
          <a:bodyPr wrap="none">
            <a:spAutoFit/>
          </a:bodyPr>
          <a:lstStyle/>
          <a:p>
            <a:r>
              <a:rPr lang="en-US" sz="900">
                <a:solidFill>
                  <a:srgbClr val="FFFFFF"/>
                </a:solidFill>
                <a:latin typeface="Arial" pitchFamily="34" charset="0"/>
                <a:cs typeface="Arial" pitchFamily="34" charset="0"/>
              </a:rPr>
              <a:t>Jan</a:t>
            </a:r>
          </a:p>
        </p:txBody>
      </p:sp>
      <p:sp>
        <p:nvSpPr>
          <p:cNvPr id="24748" name="Text Box 175"/>
          <p:cNvSpPr txBox="1">
            <a:spLocks noChangeArrowheads="1"/>
          </p:cNvSpPr>
          <p:nvPr/>
        </p:nvSpPr>
        <p:spPr bwMode="auto">
          <a:xfrm>
            <a:off x="3276600" y="2044700"/>
            <a:ext cx="387350" cy="228600"/>
          </a:xfrm>
          <a:prstGeom prst="rect">
            <a:avLst/>
          </a:prstGeom>
          <a:noFill/>
          <a:ln w="9525">
            <a:noFill/>
            <a:miter lim="800000"/>
            <a:headEnd/>
            <a:tailEnd/>
          </a:ln>
        </p:spPr>
        <p:txBody>
          <a:bodyPr wrap="none">
            <a:spAutoFit/>
          </a:bodyPr>
          <a:lstStyle/>
          <a:p>
            <a:r>
              <a:rPr lang="en-US" sz="900">
                <a:solidFill>
                  <a:srgbClr val="FFFFFF"/>
                </a:solidFill>
                <a:latin typeface="Arial" pitchFamily="34" charset="0"/>
                <a:cs typeface="Arial" pitchFamily="34" charset="0"/>
              </a:rPr>
              <a:t>Nov</a:t>
            </a:r>
          </a:p>
        </p:txBody>
      </p:sp>
      <p:sp>
        <p:nvSpPr>
          <p:cNvPr id="24749" name="Text Box 176"/>
          <p:cNvSpPr txBox="1">
            <a:spLocks noChangeArrowheads="1"/>
          </p:cNvSpPr>
          <p:nvPr/>
        </p:nvSpPr>
        <p:spPr bwMode="auto">
          <a:xfrm>
            <a:off x="3657600" y="1952625"/>
            <a:ext cx="671513" cy="244475"/>
          </a:xfrm>
          <a:prstGeom prst="rect">
            <a:avLst/>
          </a:prstGeom>
          <a:noFill/>
          <a:ln w="9525">
            <a:noFill/>
            <a:miter lim="800000"/>
            <a:headEnd/>
            <a:tailEnd/>
          </a:ln>
        </p:spPr>
        <p:txBody>
          <a:bodyPr wrap="none">
            <a:spAutoFit/>
          </a:bodyPr>
          <a:lstStyle/>
          <a:p>
            <a:r>
              <a:rPr lang="en-US" sz="1000" b="1">
                <a:solidFill>
                  <a:srgbClr val="FFFFFF"/>
                </a:solidFill>
                <a:latin typeface="Arial" pitchFamily="34" charset="0"/>
                <a:cs typeface="Arial" pitchFamily="34" charset="0"/>
              </a:rPr>
              <a:t>NOAA-9</a:t>
            </a:r>
          </a:p>
        </p:txBody>
      </p:sp>
      <p:sp>
        <p:nvSpPr>
          <p:cNvPr id="24750" name="Line 177"/>
          <p:cNvSpPr>
            <a:spLocks noChangeShapeType="1"/>
          </p:cNvSpPr>
          <p:nvPr/>
        </p:nvSpPr>
        <p:spPr bwMode="auto">
          <a:xfrm flipV="1">
            <a:off x="3097213" y="2273300"/>
            <a:ext cx="1093787" cy="0"/>
          </a:xfrm>
          <a:prstGeom prst="line">
            <a:avLst/>
          </a:prstGeom>
          <a:noFill/>
          <a:ln w="76200">
            <a:solidFill>
              <a:srgbClr val="9912CE"/>
            </a:solidFill>
            <a:round/>
            <a:headEnd/>
            <a:tailEnd/>
          </a:ln>
        </p:spPr>
        <p:txBody>
          <a:bodyPr wrap="none" anchor="ctr"/>
          <a:lstStyle/>
          <a:p>
            <a:endParaRPr lang="en-US"/>
          </a:p>
        </p:txBody>
      </p:sp>
      <p:sp>
        <p:nvSpPr>
          <p:cNvPr id="24751" name="Text Box 178"/>
          <p:cNvSpPr txBox="1">
            <a:spLocks noChangeArrowheads="1"/>
          </p:cNvSpPr>
          <p:nvPr/>
        </p:nvSpPr>
        <p:spPr bwMode="auto">
          <a:xfrm>
            <a:off x="4225925" y="2120900"/>
            <a:ext cx="741363" cy="244475"/>
          </a:xfrm>
          <a:prstGeom prst="rect">
            <a:avLst/>
          </a:prstGeom>
          <a:noFill/>
          <a:ln w="9525">
            <a:noFill/>
            <a:miter lim="800000"/>
            <a:headEnd/>
            <a:tailEnd/>
          </a:ln>
        </p:spPr>
        <p:txBody>
          <a:bodyPr wrap="none">
            <a:spAutoFit/>
          </a:bodyPr>
          <a:lstStyle/>
          <a:p>
            <a:r>
              <a:rPr lang="en-US" sz="1000" b="1">
                <a:solidFill>
                  <a:srgbClr val="FFFFFF"/>
                </a:solidFill>
                <a:latin typeface="Arial" pitchFamily="34" charset="0"/>
                <a:cs typeface="Arial" pitchFamily="34" charset="0"/>
              </a:rPr>
              <a:t>NOAA-10</a:t>
            </a:r>
          </a:p>
        </p:txBody>
      </p:sp>
      <p:sp>
        <p:nvSpPr>
          <p:cNvPr id="24752" name="Text Box 179"/>
          <p:cNvSpPr txBox="1">
            <a:spLocks noChangeArrowheads="1"/>
          </p:cNvSpPr>
          <p:nvPr/>
        </p:nvSpPr>
        <p:spPr bwMode="auto">
          <a:xfrm>
            <a:off x="2971800" y="2273300"/>
            <a:ext cx="387350" cy="228600"/>
          </a:xfrm>
          <a:prstGeom prst="rect">
            <a:avLst/>
          </a:prstGeom>
          <a:noFill/>
          <a:ln w="9525">
            <a:noFill/>
            <a:miter lim="800000"/>
            <a:headEnd/>
            <a:tailEnd/>
          </a:ln>
        </p:spPr>
        <p:txBody>
          <a:bodyPr wrap="none">
            <a:spAutoFit/>
          </a:bodyPr>
          <a:lstStyle/>
          <a:p>
            <a:r>
              <a:rPr lang="en-US" sz="900">
                <a:solidFill>
                  <a:srgbClr val="FFFFFF"/>
                </a:solidFill>
                <a:latin typeface="Arial" pitchFamily="34" charset="0"/>
                <a:cs typeface="Arial" pitchFamily="34" charset="0"/>
              </a:rPr>
              <a:t>Dec</a:t>
            </a:r>
          </a:p>
        </p:txBody>
      </p:sp>
      <p:sp>
        <p:nvSpPr>
          <p:cNvPr id="24753" name="Text Box 180"/>
          <p:cNvSpPr txBox="1">
            <a:spLocks noChangeArrowheads="1"/>
          </p:cNvSpPr>
          <p:nvPr/>
        </p:nvSpPr>
        <p:spPr bwMode="auto">
          <a:xfrm>
            <a:off x="4032250" y="2273300"/>
            <a:ext cx="387350" cy="228600"/>
          </a:xfrm>
          <a:prstGeom prst="rect">
            <a:avLst/>
          </a:prstGeom>
          <a:noFill/>
          <a:ln w="9525">
            <a:noFill/>
            <a:miter lim="800000"/>
            <a:headEnd/>
            <a:tailEnd/>
          </a:ln>
        </p:spPr>
        <p:txBody>
          <a:bodyPr wrap="none">
            <a:spAutoFit/>
          </a:bodyPr>
          <a:lstStyle/>
          <a:p>
            <a:r>
              <a:rPr lang="en-US" sz="900">
                <a:solidFill>
                  <a:srgbClr val="FFFFFF"/>
                </a:solidFill>
                <a:latin typeface="Arial" pitchFamily="34" charset="0"/>
                <a:cs typeface="Arial" pitchFamily="34" charset="0"/>
              </a:rPr>
              <a:t>Sep</a:t>
            </a:r>
          </a:p>
        </p:txBody>
      </p:sp>
      <p:sp>
        <p:nvSpPr>
          <p:cNvPr id="24754" name="Line 181"/>
          <p:cNvSpPr>
            <a:spLocks noChangeShapeType="1"/>
          </p:cNvSpPr>
          <p:nvPr/>
        </p:nvSpPr>
        <p:spPr bwMode="auto">
          <a:xfrm flipV="1">
            <a:off x="3505200" y="2501900"/>
            <a:ext cx="1474788" cy="0"/>
          </a:xfrm>
          <a:prstGeom prst="line">
            <a:avLst/>
          </a:prstGeom>
          <a:noFill/>
          <a:ln w="76200">
            <a:solidFill>
              <a:srgbClr val="CE7A02"/>
            </a:solidFill>
            <a:round/>
            <a:headEnd/>
            <a:tailEnd/>
          </a:ln>
        </p:spPr>
        <p:txBody>
          <a:bodyPr wrap="none" anchor="ctr"/>
          <a:lstStyle/>
          <a:p>
            <a:endParaRPr lang="en-US"/>
          </a:p>
        </p:txBody>
      </p:sp>
      <p:sp>
        <p:nvSpPr>
          <p:cNvPr id="24755" name="Line 182"/>
          <p:cNvSpPr>
            <a:spLocks noChangeShapeType="1"/>
          </p:cNvSpPr>
          <p:nvPr/>
        </p:nvSpPr>
        <p:spPr bwMode="auto">
          <a:xfrm>
            <a:off x="5535613" y="2501900"/>
            <a:ext cx="255587" cy="1588"/>
          </a:xfrm>
          <a:prstGeom prst="line">
            <a:avLst/>
          </a:prstGeom>
          <a:noFill/>
          <a:ln w="76200">
            <a:solidFill>
              <a:srgbClr val="CE7A02"/>
            </a:solidFill>
            <a:round/>
            <a:headEnd/>
            <a:tailEnd/>
          </a:ln>
        </p:spPr>
        <p:txBody>
          <a:bodyPr wrap="none" anchor="ctr"/>
          <a:lstStyle/>
          <a:p>
            <a:endParaRPr lang="en-US"/>
          </a:p>
        </p:txBody>
      </p:sp>
      <p:sp>
        <p:nvSpPr>
          <p:cNvPr id="24756" name="Text Box 183"/>
          <p:cNvSpPr txBox="1">
            <a:spLocks noChangeArrowheads="1"/>
          </p:cNvSpPr>
          <p:nvPr/>
        </p:nvSpPr>
        <p:spPr bwMode="auto">
          <a:xfrm>
            <a:off x="3276600" y="2501900"/>
            <a:ext cx="387350" cy="228600"/>
          </a:xfrm>
          <a:prstGeom prst="rect">
            <a:avLst/>
          </a:prstGeom>
          <a:noFill/>
          <a:ln w="9525">
            <a:noFill/>
            <a:miter lim="800000"/>
            <a:headEnd/>
            <a:tailEnd/>
          </a:ln>
        </p:spPr>
        <p:txBody>
          <a:bodyPr wrap="none">
            <a:spAutoFit/>
          </a:bodyPr>
          <a:lstStyle/>
          <a:p>
            <a:r>
              <a:rPr lang="en-US" sz="900">
                <a:solidFill>
                  <a:srgbClr val="FFFFFF"/>
                </a:solidFill>
                <a:latin typeface="Arial" pitchFamily="34" charset="0"/>
                <a:cs typeface="Arial" pitchFamily="34" charset="0"/>
              </a:rPr>
              <a:t>Nov</a:t>
            </a:r>
          </a:p>
        </p:txBody>
      </p:sp>
      <p:sp>
        <p:nvSpPr>
          <p:cNvPr id="24757" name="Text Box 184"/>
          <p:cNvSpPr txBox="1">
            <a:spLocks noChangeArrowheads="1"/>
          </p:cNvSpPr>
          <p:nvPr/>
        </p:nvSpPr>
        <p:spPr bwMode="auto">
          <a:xfrm>
            <a:off x="4870450" y="2501900"/>
            <a:ext cx="368300" cy="228600"/>
          </a:xfrm>
          <a:prstGeom prst="rect">
            <a:avLst/>
          </a:prstGeom>
          <a:noFill/>
          <a:ln w="9525">
            <a:noFill/>
            <a:miter lim="800000"/>
            <a:headEnd/>
            <a:tailEnd/>
          </a:ln>
        </p:spPr>
        <p:txBody>
          <a:bodyPr wrap="none">
            <a:spAutoFit/>
          </a:bodyPr>
          <a:lstStyle/>
          <a:p>
            <a:r>
              <a:rPr lang="en-US" sz="900">
                <a:solidFill>
                  <a:srgbClr val="FFFFFF"/>
                </a:solidFill>
                <a:latin typeface="Arial" pitchFamily="34" charset="0"/>
                <a:cs typeface="Arial" pitchFamily="34" charset="0"/>
              </a:rPr>
              <a:t>Jan</a:t>
            </a:r>
          </a:p>
        </p:txBody>
      </p:sp>
      <p:sp>
        <p:nvSpPr>
          <p:cNvPr id="24758" name="Text Box 185"/>
          <p:cNvSpPr txBox="1">
            <a:spLocks noChangeArrowheads="1"/>
          </p:cNvSpPr>
          <p:nvPr/>
        </p:nvSpPr>
        <p:spPr bwMode="auto">
          <a:xfrm>
            <a:off x="5334000" y="2501900"/>
            <a:ext cx="387350" cy="228600"/>
          </a:xfrm>
          <a:prstGeom prst="rect">
            <a:avLst/>
          </a:prstGeom>
          <a:noFill/>
          <a:ln w="9525">
            <a:noFill/>
            <a:miter lim="800000"/>
            <a:headEnd/>
            <a:tailEnd/>
          </a:ln>
        </p:spPr>
        <p:txBody>
          <a:bodyPr wrap="none">
            <a:spAutoFit/>
          </a:bodyPr>
          <a:lstStyle/>
          <a:p>
            <a:r>
              <a:rPr lang="en-US" sz="900">
                <a:solidFill>
                  <a:srgbClr val="FFFFFF"/>
                </a:solidFill>
                <a:latin typeface="Arial" pitchFamily="34" charset="0"/>
                <a:cs typeface="Arial" pitchFamily="34" charset="0"/>
              </a:rPr>
              <a:t>Sep</a:t>
            </a:r>
          </a:p>
        </p:txBody>
      </p:sp>
      <p:sp>
        <p:nvSpPr>
          <p:cNvPr id="24759" name="Text Box 186"/>
          <p:cNvSpPr txBox="1">
            <a:spLocks noChangeArrowheads="1"/>
          </p:cNvSpPr>
          <p:nvPr/>
        </p:nvSpPr>
        <p:spPr bwMode="auto">
          <a:xfrm>
            <a:off x="5638800" y="2501900"/>
            <a:ext cx="387350" cy="228600"/>
          </a:xfrm>
          <a:prstGeom prst="rect">
            <a:avLst/>
          </a:prstGeom>
          <a:noFill/>
          <a:ln w="9525">
            <a:noFill/>
            <a:miter lim="800000"/>
            <a:headEnd/>
            <a:tailEnd/>
          </a:ln>
        </p:spPr>
        <p:txBody>
          <a:bodyPr wrap="none">
            <a:spAutoFit/>
          </a:bodyPr>
          <a:lstStyle/>
          <a:p>
            <a:r>
              <a:rPr lang="en-US" sz="900">
                <a:solidFill>
                  <a:srgbClr val="FFFFFF"/>
                </a:solidFill>
                <a:latin typeface="Arial" pitchFamily="34" charset="0"/>
                <a:cs typeface="Arial" pitchFamily="34" charset="0"/>
              </a:rPr>
              <a:t>Sep</a:t>
            </a:r>
          </a:p>
        </p:txBody>
      </p:sp>
      <p:sp>
        <p:nvSpPr>
          <p:cNvPr id="24760" name="Text Box 187"/>
          <p:cNvSpPr txBox="1">
            <a:spLocks noChangeArrowheads="1"/>
          </p:cNvSpPr>
          <p:nvPr/>
        </p:nvSpPr>
        <p:spPr bwMode="auto">
          <a:xfrm>
            <a:off x="5867400" y="2425700"/>
            <a:ext cx="741363" cy="244475"/>
          </a:xfrm>
          <a:prstGeom prst="rect">
            <a:avLst/>
          </a:prstGeom>
          <a:noFill/>
          <a:ln w="9525">
            <a:noFill/>
            <a:miter lim="800000"/>
            <a:headEnd/>
            <a:tailEnd/>
          </a:ln>
        </p:spPr>
        <p:txBody>
          <a:bodyPr wrap="none">
            <a:spAutoFit/>
          </a:bodyPr>
          <a:lstStyle/>
          <a:p>
            <a:r>
              <a:rPr lang="en-US" sz="1000" b="1">
                <a:solidFill>
                  <a:srgbClr val="FFFFFF"/>
                </a:solidFill>
                <a:latin typeface="Arial" pitchFamily="34" charset="0"/>
                <a:cs typeface="Arial" pitchFamily="34" charset="0"/>
              </a:rPr>
              <a:t>NOAA-11</a:t>
            </a:r>
          </a:p>
        </p:txBody>
      </p:sp>
      <p:sp>
        <p:nvSpPr>
          <p:cNvPr id="24761" name="Line 188"/>
          <p:cNvSpPr>
            <a:spLocks noChangeShapeType="1"/>
          </p:cNvSpPr>
          <p:nvPr/>
        </p:nvSpPr>
        <p:spPr bwMode="auto">
          <a:xfrm>
            <a:off x="4164013" y="2730500"/>
            <a:ext cx="1368425" cy="1588"/>
          </a:xfrm>
          <a:prstGeom prst="line">
            <a:avLst/>
          </a:prstGeom>
          <a:noFill/>
          <a:ln w="76200">
            <a:solidFill>
              <a:srgbClr val="45CE3D"/>
            </a:solidFill>
            <a:round/>
            <a:headEnd/>
            <a:tailEnd/>
          </a:ln>
        </p:spPr>
        <p:txBody>
          <a:bodyPr wrap="none" anchor="ctr"/>
          <a:lstStyle/>
          <a:p>
            <a:endParaRPr lang="en-US"/>
          </a:p>
        </p:txBody>
      </p:sp>
      <p:sp>
        <p:nvSpPr>
          <p:cNvPr id="24762" name="Text Box 189"/>
          <p:cNvSpPr txBox="1">
            <a:spLocks noChangeArrowheads="1"/>
          </p:cNvSpPr>
          <p:nvPr/>
        </p:nvSpPr>
        <p:spPr bwMode="auto">
          <a:xfrm>
            <a:off x="5334000" y="2730500"/>
            <a:ext cx="368300" cy="228600"/>
          </a:xfrm>
          <a:prstGeom prst="rect">
            <a:avLst/>
          </a:prstGeom>
          <a:noFill/>
          <a:ln w="9525">
            <a:noFill/>
            <a:miter lim="800000"/>
            <a:headEnd/>
            <a:tailEnd/>
          </a:ln>
        </p:spPr>
        <p:txBody>
          <a:bodyPr wrap="none">
            <a:spAutoFit/>
          </a:bodyPr>
          <a:lstStyle/>
          <a:p>
            <a:r>
              <a:rPr lang="en-US" sz="900">
                <a:solidFill>
                  <a:srgbClr val="FFFFFF"/>
                </a:solidFill>
                <a:latin typeface="Arial" pitchFamily="34" charset="0"/>
                <a:cs typeface="Arial" pitchFamily="34" charset="0"/>
              </a:rPr>
              <a:t>Jun</a:t>
            </a:r>
          </a:p>
        </p:txBody>
      </p:sp>
      <p:sp>
        <p:nvSpPr>
          <p:cNvPr id="24763" name="Text Box 190"/>
          <p:cNvSpPr txBox="1">
            <a:spLocks noChangeArrowheads="1"/>
          </p:cNvSpPr>
          <p:nvPr/>
        </p:nvSpPr>
        <p:spPr bwMode="auto">
          <a:xfrm>
            <a:off x="3962400" y="2730500"/>
            <a:ext cx="387350" cy="228600"/>
          </a:xfrm>
          <a:prstGeom prst="rect">
            <a:avLst/>
          </a:prstGeom>
          <a:noFill/>
          <a:ln w="9525">
            <a:noFill/>
            <a:miter lim="800000"/>
            <a:headEnd/>
            <a:tailEnd/>
          </a:ln>
        </p:spPr>
        <p:txBody>
          <a:bodyPr wrap="none">
            <a:spAutoFit/>
          </a:bodyPr>
          <a:lstStyle/>
          <a:p>
            <a:r>
              <a:rPr lang="en-US" sz="900">
                <a:solidFill>
                  <a:srgbClr val="FFFFFF"/>
                </a:solidFill>
                <a:latin typeface="Arial" pitchFamily="34" charset="0"/>
                <a:cs typeface="Arial" pitchFamily="34" charset="0"/>
              </a:rPr>
              <a:t>Sep</a:t>
            </a:r>
          </a:p>
        </p:txBody>
      </p:sp>
      <p:sp>
        <p:nvSpPr>
          <p:cNvPr id="24764" name="Text Box 191"/>
          <p:cNvSpPr txBox="1">
            <a:spLocks noChangeArrowheads="1"/>
          </p:cNvSpPr>
          <p:nvPr/>
        </p:nvSpPr>
        <p:spPr bwMode="auto">
          <a:xfrm>
            <a:off x="6096000" y="2654300"/>
            <a:ext cx="741363" cy="244475"/>
          </a:xfrm>
          <a:prstGeom prst="rect">
            <a:avLst/>
          </a:prstGeom>
          <a:noFill/>
          <a:ln w="9525">
            <a:noFill/>
            <a:miter lim="800000"/>
            <a:headEnd/>
            <a:tailEnd/>
          </a:ln>
        </p:spPr>
        <p:txBody>
          <a:bodyPr wrap="none">
            <a:spAutoFit/>
          </a:bodyPr>
          <a:lstStyle/>
          <a:p>
            <a:r>
              <a:rPr lang="en-US" sz="1000" b="1">
                <a:solidFill>
                  <a:srgbClr val="FFFFFF"/>
                </a:solidFill>
                <a:latin typeface="Arial" pitchFamily="34" charset="0"/>
                <a:cs typeface="Arial" pitchFamily="34" charset="0"/>
              </a:rPr>
              <a:t>NOAA-12</a:t>
            </a:r>
          </a:p>
        </p:txBody>
      </p:sp>
      <p:sp>
        <p:nvSpPr>
          <p:cNvPr id="24765" name="Line 193"/>
          <p:cNvSpPr>
            <a:spLocks noChangeShapeType="1"/>
          </p:cNvSpPr>
          <p:nvPr/>
        </p:nvSpPr>
        <p:spPr bwMode="auto">
          <a:xfrm>
            <a:off x="5029200" y="2959100"/>
            <a:ext cx="2667000" cy="0"/>
          </a:xfrm>
          <a:prstGeom prst="line">
            <a:avLst/>
          </a:prstGeom>
          <a:noFill/>
          <a:ln w="76200">
            <a:solidFill>
              <a:srgbClr val="CEC60E"/>
            </a:solidFill>
            <a:round/>
            <a:headEnd/>
            <a:tailEnd/>
          </a:ln>
        </p:spPr>
        <p:txBody>
          <a:bodyPr wrap="none" anchor="ctr"/>
          <a:lstStyle/>
          <a:p>
            <a:endParaRPr lang="en-US"/>
          </a:p>
        </p:txBody>
      </p:sp>
      <p:sp>
        <p:nvSpPr>
          <p:cNvPr id="24766" name="Text Box 194"/>
          <p:cNvSpPr txBox="1">
            <a:spLocks noChangeArrowheads="1"/>
          </p:cNvSpPr>
          <p:nvPr/>
        </p:nvSpPr>
        <p:spPr bwMode="auto">
          <a:xfrm>
            <a:off x="4889500" y="2959100"/>
            <a:ext cx="368300" cy="228600"/>
          </a:xfrm>
          <a:prstGeom prst="rect">
            <a:avLst/>
          </a:prstGeom>
          <a:noFill/>
          <a:ln w="9525">
            <a:noFill/>
            <a:miter lim="800000"/>
            <a:headEnd/>
            <a:tailEnd/>
          </a:ln>
        </p:spPr>
        <p:txBody>
          <a:bodyPr wrap="none">
            <a:spAutoFit/>
          </a:bodyPr>
          <a:lstStyle/>
          <a:p>
            <a:r>
              <a:rPr lang="en-US" sz="900">
                <a:solidFill>
                  <a:srgbClr val="FFFFFF"/>
                </a:solidFill>
                <a:latin typeface="Arial" pitchFamily="34" charset="0"/>
                <a:cs typeface="Arial" pitchFamily="34" charset="0"/>
              </a:rPr>
              <a:t>Jan</a:t>
            </a:r>
          </a:p>
        </p:txBody>
      </p:sp>
      <p:sp>
        <p:nvSpPr>
          <p:cNvPr id="24767" name="Text Box 195"/>
          <p:cNvSpPr txBox="1">
            <a:spLocks noChangeArrowheads="1"/>
          </p:cNvSpPr>
          <p:nvPr/>
        </p:nvSpPr>
        <p:spPr bwMode="auto">
          <a:xfrm>
            <a:off x="4276725" y="2882900"/>
            <a:ext cx="649288" cy="244475"/>
          </a:xfrm>
          <a:prstGeom prst="rect">
            <a:avLst/>
          </a:prstGeom>
          <a:noFill/>
          <a:ln w="9525">
            <a:noFill/>
            <a:miter lim="800000"/>
            <a:headEnd/>
            <a:tailEnd/>
          </a:ln>
        </p:spPr>
        <p:txBody>
          <a:bodyPr wrap="none" rIns="0">
            <a:spAutoFit/>
          </a:bodyPr>
          <a:lstStyle/>
          <a:p>
            <a:r>
              <a:rPr lang="en-US" sz="1000" b="1">
                <a:solidFill>
                  <a:srgbClr val="FFFFFF"/>
                </a:solidFill>
                <a:latin typeface="Arial" pitchFamily="34" charset="0"/>
                <a:cs typeface="Arial" pitchFamily="34" charset="0"/>
              </a:rPr>
              <a:t>NOAA-14</a:t>
            </a:r>
          </a:p>
        </p:txBody>
      </p:sp>
      <p:sp>
        <p:nvSpPr>
          <p:cNvPr id="24768" name="Line 196"/>
          <p:cNvSpPr>
            <a:spLocks noChangeShapeType="1"/>
          </p:cNvSpPr>
          <p:nvPr/>
        </p:nvSpPr>
        <p:spPr bwMode="auto">
          <a:xfrm>
            <a:off x="5746750" y="3187700"/>
            <a:ext cx="2330450" cy="1588"/>
          </a:xfrm>
          <a:prstGeom prst="line">
            <a:avLst/>
          </a:prstGeom>
          <a:noFill/>
          <a:ln w="76200">
            <a:solidFill>
              <a:srgbClr val="CE0961"/>
            </a:solidFill>
            <a:round/>
            <a:headEnd/>
            <a:tailEnd/>
          </a:ln>
        </p:spPr>
        <p:txBody>
          <a:bodyPr wrap="none" anchor="ctr"/>
          <a:lstStyle/>
          <a:p>
            <a:endParaRPr lang="en-US"/>
          </a:p>
        </p:txBody>
      </p:sp>
      <p:sp>
        <p:nvSpPr>
          <p:cNvPr id="24769" name="Text Box 197"/>
          <p:cNvSpPr txBox="1">
            <a:spLocks noChangeArrowheads="1"/>
          </p:cNvSpPr>
          <p:nvPr/>
        </p:nvSpPr>
        <p:spPr bwMode="auto">
          <a:xfrm>
            <a:off x="5562600" y="3187700"/>
            <a:ext cx="387350" cy="228600"/>
          </a:xfrm>
          <a:prstGeom prst="rect">
            <a:avLst/>
          </a:prstGeom>
          <a:noFill/>
          <a:ln w="9525">
            <a:noFill/>
            <a:miter lim="800000"/>
            <a:headEnd/>
            <a:tailEnd/>
          </a:ln>
        </p:spPr>
        <p:txBody>
          <a:bodyPr wrap="none">
            <a:spAutoFit/>
          </a:bodyPr>
          <a:lstStyle/>
          <a:p>
            <a:r>
              <a:rPr lang="en-US" sz="900">
                <a:solidFill>
                  <a:srgbClr val="FFFFFF"/>
                </a:solidFill>
                <a:latin typeface="Arial" pitchFamily="34" charset="0"/>
                <a:cs typeface="Arial" pitchFamily="34" charset="0"/>
              </a:rPr>
              <a:t>Sep</a:t>
            </a:r>
          </a:p>
        </p:txBody>
      </p:sp>
      <p:sp>
        <p:nvSpPr>
          <p:cNvPr id="24770" name="Text Box 198"/>
          <p:cNvSpPr txBox="1">
            <a:spLocks noChangeArrowheads="1"/>
          </p:cNvSpPr>
          <p:nvPr/>
        </p:nvSpPr>
        <p:spPr bwMode="auto">
          <a:xfrm>
            <a:off x="4911725" y="3187700"/>
            <a:ext cx="741363" cy="244475"/>
          </a:xfrm>
          <a:prstGeom prst="rect">
            <a:avLst/>
          </a:prstGeom>
          <a:noFill/>
          <a:ln w="9525">
            <a:noFill/>
            <a:miter lim="800000"/>
            <a:headEnd/>
            <a:tailEnd/>
          </a:ln>
        </p:spPr>
        <p:txBody>
          <a:bodyPr wrap="none">
            <a:spAutoFit/>
          </a:bodyPr>
          <a:lstStyle/>
          <a:p>
            <a:r>
              <a:rPr lang="en-US" sz="1000" b="1">
                <a:solidFill>
                  <a:srgbClr val="FFFFFF"/>
                </a:solidFill>
                <a:latin typeface="Arial" pitchFamily="34" charset="0"/>
                <a:cs typeface="Arial" pitchFamily="34" charset="0"/>
              </a:rPr>
              <a:t>NOAA-15</a:t>
            </a:r>
          </a:p>
        </p:txBody>
      </p:sp>
      <p:sp>
        <p:nvSpPr>
          <p:cNvPr id="24771" name="Line 199"/>
          <p:cNvSpPr>
            <a:spLocks noChangeShapeType="1"/>
          </p:cNvSpPr>
          <p:nvPr/>
        </p:nvSpPr>
        <p:spPr bwMode="auto">
          <a:xfrm>
            <a:off x="6248400" y="3416300"/>
            <a:ext cx="1828800" cy="0"/>
          </a:xfrm>
          <a:prstGeom prst="line">
            <a:avLst/>
          </a:prstGeom>
          <a:noFill/>
          <a:ln w="76200">
            <a:solidFill>
              <a:srgbClr val="CE5F07"/>
            </a:solidFill>
            <a:round/>
            <a:headEnd/>
            <a:tailEnd/>
          </a:ln>
        </p:spPr>
        <p:txBody>
          <a:bodyPr wrap="none" anchor="ctr"/>
          <a:lstStyle/>
          <a:p>
            <a:endParaRPr lang="en-US"/>
          </a:p>
        </p:txBody>
      </p:sp>
      <p:sp>
        <p:nvSpPr>
          <p:cNvPr id="24772" name="Text Box 200"/>
          <p:cNvSpPr txBox="1">
            <a:spLocks noChangeArrowheads="1"/>
          </p:cNvSpPr>
          <p:nvPr/>
        </p:nvSpPr>
        <p:spPr bwMode="auto">
          <a:xfrm>
            <a:off x="6096000" y="3416300"/>
            <a:ext cx="387350" cy="228600"/>
          </a:xfrm>
          <a:prstGeom prst="rect">
            <a:avLst/>
          </a:prstGeom>
          <a:noFill/>
          <a:ln w="9525">
            <a:noFill/>
            <a:miter lim="800000"/>
            <a:headEnd/>
            <a:tailEnd/>
          </a:ln>
        </p:spPr>
        <p:txBody>
          <a:bodyPr wrap="none">
            <a:spAutoFit/>
          </a:bodyPr>
          <a:lstStyle/>
          <a:p>
            <a:r>
              <a:rPr lang="en-US" sz="900">
                <a:solidFill>
                  <a:srgbClr val="FFFFFF"/>
                </a:solidFill>
                <a:latin typeface="Arial" pitchFamily="34" charset="0"/>
                <a:cs typeface="Arial" pitchFamily="34" charset="0"/>
              </a:rPr>
              <a:t>Nov</a:t>
            </a:r>
          </a:p>
        </p:txBody>
      </p:sp>
      <p:sp>
        <p:nvSpPr>
          <p:cNvPr id="24773" name="Text Box 201"/>
          <p:cNvSpPr txBox="1">
            <a:spLocks noChangeArrowheads="1"/>
          </p:cNvSpPr>
          <p:nvPr/>
        </p:nvSpPr>
        <p:spPr bwMode="auto">
          <a:xfrm>
            <a:off x="5486400" y="3400425"/>
            <a:ext cx="741363" cy="244475"/>
          </a:xfrm>
          <a:prstGeom prst="rect">
            <a:avLst/>
          </a:prstGeom>
          <a:noFill/>
          <a:ln w="9525">
            <a:noFill/>
            <a:miter lim="800000"/>
            <a:headEnd/>
            <a:tailEnd/>
          </a:ln>
        </p:spPr>
        <p:txBody>
          <a:bodyPr wrap="none">
            <a:spAutoFit/>
          </a:bodyPr>
          <a:lstStyle/>
          <a:p>
            <a:r>
              <a:rPr lang="en-US" sz="1000" b="1">
                <a:solidFill>
                  <a:srgbClr val="FFFFFF"/>
                </a:solidFill>
                <a:latin typeface="Arial" pitchFamily="34" charset="0"/>
                <a:cs typeface="Arial" pitchFamily="34" charset="0"/>
              </a:rPr>
              <a:t>NOAA-16</a:t>
            </a:r>
          </a:p>
        </p:txBody>
      </p:sp>
      <p:sp>
        <p:nvSpPr>
          <p:cNvPr id="24774" name="Line 202"/>
          <p:cNvSpPr>
            <a:spLocks noChangeShapeType="1"/>
          </p:cNvSpPr>
          <p:nvPr/>
        </p:nvSpPr>
        <p:spPr bwMode="auto">
          <a:xfrm flipV="1">
            <a:off x="6629400" y="3644900"/>
            <a:ext cx="1447800" cy="0"/>
          </a:xfrm>
          <a:prstGeom prst="line">
            <a:avLst/>
          </a:prstGeom>
          <a:noFill/>
          <a:ln w="76200">
            <a:solidFill>
              <a:srgbClr val="18CE9A"/>
            </a:solidFill>
            <a:round/>
            <a:headEnd/>
            <a:tailEnd/>
          </a:ln>
        </p:spPr>
        <p:txBody>
          <a:bodyPr wrap="none" anchor="ctr"/>
          <a:lstStyle/>
          <a:p>
            <a:endParaRPr lang="en-US"/>
          </a:p>
        </p:txBody>
      </p:sp>
      <p:sp>
        <p:nvSpPr>
          <p:cNvPr id="24775" name="Text Box 203"/>
          <p:cNvSpPr txBox="1">
            <a:spLocks noChangeArrowheads="1"/>
          </p:cNvSpPr>
          <p:nvPr/>
        </p:nvSpPr>
        <p:spPr bwMode="auto">
          <a:xfrm>
            <a:off x="6477000" y="3644900"/>
            <a:ext cx="330200" cy="228600"/>
          </a:xfrm>
          <a:prstGeom prst="rect">
            <a:avLst/>
          </a:prstGeom>
          <a:noFill/>
          <a:ln w="9525">
            <a:noFill/>
            <a:miter lim="800000"/>
            <a:headEnd/>
            <a:tailEnd/>
          </a:ln>
        </p:spPr>
        <p:txBody>
          <a:bodyPr wrap="none">
            <a:spAutoFit/>
          </a:bodyPr>
          <a:lstStyle/>
          <a:p>
            <a:r>
              <a:rPr lang="en-US" sz="900">
                <a:solidFill>
                  <a:srgbClr val="FFFFFF"/>
                </a:solidFill>
                <a:latin typeface="Arial" pitchFamily="34" charset="0"/>
                <a:cs typeface="Arial" pitchFamily="34" charset="0"/>
              </a:rPr>
              <a:t>Jul</a:t>
            </a:r>
          </a:p>
        </p:txBody>
      </p:sp>
      <p:sp>
        <p:nvSpPr>
          <p:cNvPr id="24776" name="Text Box 204"/>
          <p:cNvSpPr txBox="1">
            <a:spLocks noChangeArrowheads="1"/>
          </p:cNvSpPr>
          <p:nvPr/>
        </p:nvSpPr>
        <p:spPr bwMode="auto">
          <a:xfrm>
            <a:off x="5827713" y="3629025"/>
            <a:ext cx="649287" cy="244475"/>
          </a:xfrm>
          <a:prstGeom prst="rect">
            <a:avLst/>
          </a:prstGeom>
          <a:noFill/>
          <a:ln w="9525">
            <a:noFill/>
            <a:miter lim="800000"/>
            <a:headEnd/>
            <a:tailEnd/>
          </a:ln>
        </p:spPr>
        <p:txBody>
          <a:bodyPr wrap="none" rIns="0">
            <a:spAutoFit/>
          </a:bodyPr>
          <a:lstStyle/>
          <a:p>
            <a:r>
              <a:rPr lang="en-US" sz="1000" b="1">
                <a:solidFill>
                  <a:srgbClr val="FFFFFF"/>
                </a:solidFill>
                <a:latin typeface="Arial" pitchFamily="34" charset="0"/>
                <a:cs typeface="Arial" pitchFamily="34" charset="0"/>
              </a:rPr>
              <a:t>NOAA-17</a:t>
            </a:r>
          </a:p>
        </p:txBody>
      </p:sp>
      <p:sp>
        <p:nvSpPr>
          <p:cNvPr id="24777" name="Line 205"/>
          <p:cNvSpPr>
            <a:spLocks noChangeShapeType="1"/>
          </p:cNvSpPr>
          <p:nvPr/>
        </p:nvSpPr>
        <p:spPr bwMode="auto">
          <a:xfrm flipV="1">
            <a:off x="7391400" y="3873500"/>
            <a:ext cx="685800" cy="0"/>
          </a:xfrm>
          <a:prstGeom prst="line">
            <a:avLst/>
          </a:prstGeom>
          <a:noFill/>
          <a:ln w="76200">
            <a:solidFill>
              <a:srgbClr val="CEA1C5"/>
            </a:solidFill>
            <a:round/>
            <a:headEnd/>
            <a:tailEnd/>
          </a:ln>
        </p:spPr>
        <p:txBody>
          <a:bodyPr wrap="none" anchor="ctr"/>
          <a:lstStyle/>
          <a:p>
            <a:endParaRPr lang="en-US"/>
          </a:p>
        </p:txBody>
      </p:sp>
      <p:sp>
        <p:nvSpPr>
          <p:cNvPr id="24778" name="Text Box 206"/>
          <p:cNvSpPr txBox="1">
            <a:spLocks noChangeArrowheads="1"/>
          </p:cNvSpPr>
          <p:nvPr/>
        </p:nvSpPr>
        <p:spPr bwMode="auto">
          <a:xfrm>
            <a:off x="7620000" y="2959100"/>
            <a:ext cx="387350" cy="228600"/>
          </a:xfrm>
          <a:prstGeom prst="rect">
            <a:avLst/>
          </a:prstGeom>
          <a:noFill/>
          <a:ln w="9525">
            <a:noFill/>
            <a:miter lim="800000"/>
            <a:headEnd/>
            <a:tailEnd/>
          </a:ln>
        </p:spPr>
        <p:txBody>
          <a:bodyPr wrap="none">
            <a:spAutoFit/>
          </a:bodyPr>
          <a:lstStyle/>
          <a:p>
            <a:r>
              <a:rPr lang="en-US" sz="900">
                <a:solidFill>
                  <a:srgbClr val="FFFFFF"/>
                </a:solidFill>
                <a:latin typeface="Arial" pitchFamily="34" charset="0"/>
                <a:cs typeface="Arial" pitchFamily="34" charset="0"/>
              </a:rPr>
              <a:t>Dec</a:t>
            </a:r>
          </a:p>
        </p:txBody>
      </p:sp>
      <p:sp>
        <p:nvSpPr>
          <p:cNvPr id="24779" name="Text Box 207"/>
          <p:cNvSpPr txBox="1">
            <a:spLocks noChangeArrowheads="1"/>
          </p:cNvSpPr>
          <p:nvPr/>
        </p:nvSpPr>
        <p:spPr bwMode="auto">
          <a:xfrm>
            <a:off x="381000" y="1312863"/>
            <a:ext cx="598488" cy="274637"/>
          </a:xfrm>
          <a:prstGeom prst="rect">
            <a:avLst/>
          </a:prstGeom>
          <a:noFill/>
          <a:ln w="9525">
            <a:noFill/>
            <a:miter lim="800000"/>
            <a:headEnd/>
            <a:tailEnd/>
          </a:ln>
        </p:spPr>
        <p:txBody>
          <a:bodyPr wrap="none">
            <a:spAutoFit/>
          </a:bodyPr>
          <a:lstStyle/>
          <a:p>
            <a:r>
              <a:rPr lang="en-US" sz="1200" b="1" i="1">
                <a:solidFill>
                  <a:srgbClr val="FFFFFF"/>
                </a:solidFill>
                <a:latin typeface="Arial" pitchFamily="34" charset="0"/>
                <a:cs typeface="Arial" pitchFamily="34" charset="0"/>
              </a:rPr>
              <a:t>TOVS</a:t>
            </a:r>
          </a:p>
        </p:txBody>
      </p:sp>
      <p:sp>
        <p:nvSpPr>
          <p:cNvPr id="24780" name="Text Box 208"/>
          <p:cNvSpPr txBox="1">
            <a:spLocks noChangeArrowheads="1"/>
          </p:cNvSpPr>
          <p:nvPr/>
        </p:nvSpPr>
        <p:spPr bwMode="auto">
          <a:xfrm>
            <a:off x="304800" y="3294063"/>
            <a:ext cx="709613" cy="274637"/>
          </a:xfrm>
          <a:prstGeom prst="rect">
            <a:avLst/>
          </a:prstGeom>
          <a:noFill/>
          <a:ln w="9525">
            <a:noFill/>
            <a:miter lim="800000"/>
            <a:headEnd/>
            <a:tailEnd/>
          </a:ln>
        </p:spPr>
        <p:txBody>
          <a:bodyPr wrap="none">
            <a:spAutoFit/>
          </a:bodyPr>
          <a:lstStyle/>
          <a:p>
            <a:r>
              <a:rPr lang="en-US" sz="1200" b="1" i="1">
                <a:solidFill>
                  <a:srgbClr val="FFFFFF"/>
                </a:solidFill>
                <a:latin typeface="Arial" pitchFamily="34" charset="0"/>
                <a:cs typeface="Arial" pitchFamily="34" charset="0"/>
              </a:rPr>
              <a:t>ATOVS</a:t>
            </a:r>
          </a:p>
        </p:txBody>
      </p:sp>
      <p:sp>
        <p:nvSpPr>
          <p:cNvPr id="24781" name="Text Box 209"/>
          <p:cNvSpPr txBox="1">
            <a:spLocks noChangeArrowheads="1"/>
          </p:cNvSpPr>
          <p:nvPr/>
        </p:nvSpPr>
        <p:spPr bwMode="auto">
          <a:xfrm>
            <a:off x="152400" y="3903663"/>
            <a:ext cx="971550" cy="274637"/>
          </a:xfrm>
          <a:prstGeom prst="rect">
            <a:avLst/>
          </a:prstGeom>
          <a:noFill/>
          <a:ln w="9525">
            <a:noFill/>
            <a:miter lim="800000"/>
            <a:headEnd/>
            <a:tailEnd/>
          </a:ln>
        </p:spPr>
        <p:txBody>
          <a:bodyPr wrap="none">
            <a:spAutoFit/>
          </a:bodyPr>
          <a:lstStyle/>
          <a:p>
            <a:r>
              <a:rPr lang="en-US" sz="1200" b="1" i="1">
                <a:solidFill>
                  <a:srgbClr val="FFFFFF"/>
                </a:solidFill>
                <a:latin typeface="Arial" pitchFamily="34" charset="0"/>
                <a:cs typeface="Arial" pitchFamily="34" charset="0"/>
              </a:rPr>
              <a:t>EOS Aqua </a:t>
            </a:r>
          </a:p>
        </p:txBody>
      </p:sp>
      <p:sp>
        <p:nvSpPr>
          <p:cNvPr id="24782" name="Text Box 210"/>
          <p:cNvSpPr txBox="1">
            <a:spLocks noChangeArrowheads="1"/>
          </p:cNvSpPr>
          <p:nvPr/>
        </p:nvSpPr>
        <p:spPr bwMode="auto">
          <a:xfrm>
            <a:off x="230188" y="4330700"/>
            <a:ext cx="928687" cy="457200"/>
          </a:xfrm>
          <a:prstGeom prst="rect">
            <a:avLst/>
          </a:prstGeom>
          <a:noFill/>
          <a:ln w="9525">
            <a:noFill/>
            <a:miter lim="800000"/>
            <a:headEnd/>
            <a:tailEnd/>
          </a:ln>
        </p:spPr>
        <p:txBody>
          <a:bodyPr wrap="none">
            <a:spAutoFit/>
          </a:bodyPr>
          <a:lstStyle/>
          <a:p>
            <a:pPr algn="ctr"/>
            <a:r>
              <a:rPr lang="en-US" sz="1200" b="1" i="1">
                <a:solidFill>
                  <a:srgbClr val="FFFFFF"/>
                </a:solidFill>
                <a:latin typeface="Arial" pitchFamily="34" charset="0"/>
                <a:cs typeface="Arial" pitchFamily="34" charset="0"/>
              </a:rPr>
              <a:t>GOES</a:t>
            </a:r>
          </a:p>
          <a:p>
            <a:pPr algn="ctr"/>
            <a:r>
              <a:rPr lang="en-US" sz="1200" b="1" i="1">
                <a:solidFill>
                  <a:srgbClr val="FFFFFF"/>
                </a:solidFill>
                <a:latin typeface="Arial" pitchFamily="34" charset="0"/>
                <a:cs typeface="Arial" pitchFamily="34" charset="0"/>
              </a:rPr>
              <a:t>Sounders </a:t>
            </a:r>
          </a:p>
        </p:txBody>
      </p:sp>
      <p:sp>
        <p:nvSpPr>
          <p:cNvPr id="24783" name="Text Box 211"/>
          <p:cNvSpPr txBox="1">
            <a:spLocks noChangeArrowheads="1"/>
          </p:cNvSpPr>
          <p:nvPr/>
        </p:nvSpPr>
        <p:spPr bwMode="auto">
          <a:xfrm>
            <a:off x="971550" y="6126163"/>
            <a:ext cx="7437438" cy="274637"/>
          </a:xfrm>
          <a:prstGeom prst="rect">
            <a:avLst/>
          </a:prstGeom>
          <a:noFill/>
          <a:ln w="9525" algn="ctr">
            <a:noFill/>
            <a:miter lim="800000"/>
            <a:headEnd/>
            <a:tailEnd/>
          </a:ln>
        </p:spPr>
        <p:txBody>
          <a:bodyPr>
            <a:spAutoFit/>
          </a:bodyPr>
          <a:lstStyle/>
          <a:p>
            <a:r>
              <a:rPr kumimoji="1" lang="en-US" sz="1200" b="1">
                <a:solidFill>
                  <a:srgbClr val="FFFFFF"/>
                </a:solidFill>
                <a:latin typeface="Batang" pitchFamily="18" charset="-127"/>
                <a:ea typeface="Batang" pitchFamily="18" charset="-127"/>
              </a:rPr>
              <a:t>78  79 80 81 82 83 84 85 86 87 88 89 90 91 92 93 94 95 96 97 98 99 00 01 02 03 04 05 06 07 08 </a:t>
            </a:r>
          </a:p>
        </p:txBody>
      </p:sp>
      <p:sp>
        <p:nvSpPr>
          <p:cNvPr id="103" name="TextBox 102"/>
          <p:cNvSpPr txBox="1"/>
          <p:nvPr/>
        </p:nvSpPr>
        <p:spPr>
          <a:xfrm>
            <a:off x="1905000" y="381000"/>
            <a:ext cx="5213350" cy="461963"/>
          </a:xfrm>
          <a:prstGeom prst="rect">
            <a:avLst/>
          </a:prstGeom>
          <a:solidFill>
            <a:schemeClr val="accent6">
              <a:lumMod val="40000"/>
              <a:lumOff val="60000"/>
            </a:schemeClr>
          </a:solidFill>
        </p:spPr>
        <p:txBody>
          <a:bodyPr wrap="none">
            <a:spAutoFit/>
          </a:bodyPr>
          <a:lstStyle/>
          <a:p>
            <a:pPr>
              <a:defRPr/>
            </a:pPr>
            <a:r>
              <a:rPr lang="en-US" dirty="0">
                <a:solidFill>
                  <a:schemeClr val="bg1"/>
                </a:solidFill>
              </a:rPr>
              <a:t>Satellite Data Streams assimilated</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457200" y="4114800"/>
            <a:ext cx="7766050" cy="2347912"/>
          </a:xfrm>
          <a:prstGeom prst="rect">
            <a:avLst/>
          </a:prstGeom>
          <a:noFill/>
          <a:ln w="9525">
            <a:noFill/>
            <a:miter lim="800000"/>
            <a:headEnd/>
            <a:tailEnd/>
          </a:ln>
        </p:spPr>
        <p:txBody>
          <a:bodyPr wrap="none">
            <a:spAutoFit/>
          </a:bodyPr>
          <a:lstStyle/>
          <a:p>
            <a:pPr eaLnBrk="0" hangingPunct="0"/>
            <a:r>
              <a:rPr lang="en-US" sz="2800" b="1" dirty="0">
                <a:solidFill>
                  <a:srgbClr val="FF0000"/>
                </a:solidFill>
              </a:rPr>
              <a:t>Example: Satellite based observations</a:t>
            </a:r>
            <a:endParaRPr lang="en-US" sz="2000" b="1" dirty="0"/>
          </a:p>
          <a:p>
            <a:pPr eaLnBrk="0" hangingPunct="0">
              <a:buFontTx/>
              <a:buChar char="•"/>
            </a:pPr>
            <a:r>
              <a:rPr lang="en-US" sz="2000" b="1" dirty="0"/>
              <a:t> Satellites typically last 3-5 years and have to be replaced</a:t>
            </a:r>
          </a:p>
          <a:p>
            <a:pPr eaLnBrk="0" hangingPunct="0">
              <a:buFontTx/>
              <a:buChar char="•"/>
            </a:pPr>
            <a:r>
              <a:rPr lang="en-US" sz="2000" b="1" dirty="0"/>
              <a:t> Orbits decay</a:t>
            </a:r>
          </a:p>
          <a:p>
            <a:pPr eaLnBrk="0" hangingPunct="0">
              <a:buFontTx/>
              <a:buChar char="•"/>
            </a:pPr>
            <a:r>
              <a:rPr lang="en-US" sz="2000" b="1" dirty="0"/>
              <a:t> Equator crossing times change</a:t>
            </a:r>
          </a:p>
          <a:p>
            <a:pPr eaLnBrk="0" hangingPunct="0">
              <a:buFontTx/>
              <a:buChar char="•"/>
            </a:pPr>
            <a:r>
              <a:rPr lang="en-US" sz="2000" b="1" dirty="0"/>
              <a:t> New satellite orbits differ</a:t>
            </a:r>
          </a:p>
          <a:p>
            <a:pPr eaLnBrk="0" hangingPunct="0">
              <a:buFontTx/>
              <a:buChar char="•"/>
            </a:pPr>
            <a:r>
              <a:rPr lang="en-US" sz="2000" b="1" dirty="0"/>
              <a:t> Instrument calibrations drift and can be changed by launch</a:t>
            </a:r>
          </a:p>
          <a:p>
            <a:pPr eaLnBrk="0" hangingPunct="0">
              <a:buFontTx/>
              <a:buChar char="•"/>
            </a:pPr>
            <a:r>
              <a:rPr lang="en-US" sz="2000" b="1" dirty="0"/>
              <a:t> Interference can occur from other instruments</a:t>
            </a:r>
          </a:p>
        </p:txBody>
      </p:sp>
      <p:pic>
        <p:nvPicPr>
          <p:cNvPr id="28676" name="Picture 5" descr="fig2_m"/>
          <p:cNvPicPr>
            <a:picLocks noChangeAspect="1" noChangeArrowheads="1"/>
          </p:cNvPicPr>
          <p:nvPr/>
        </p:nvPicPr>
        <p:blipFill>
          <a:blip r:embed="rId2" cstate="print"/>
          <a:srcRect/>
          <a:stretch>
            <a:fillRect/>
          </a:stretch>
        </p:blipFill>
        <p:spPr bwMode="auto">
          <a:xfrm>
            <a:off x="304800" y="0"/>
            <a:ext cx="8315325" cy="3810000"/>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xfrm>
            <a:off x="304800" y="152400"/>
            <a:ext cx="8540750" cy="563563"/>
          </a:xfrm>
        </p:spPr>
        <p:txBody>
          <a:bodyPr/>
          <a:lstStyle/>
          <a:p>
            <a:pPr eaLnBrk="1" hangingPunct="1"/>
            <a:r>
              <a:rPr lang="en-US" sz="3600" b="1" smtClean="0">
                <a:latin typeface="Comic Sans MS" pitchFamily="66" charset="0"/>
              </a:rPr>
              <a:t>The Changing Observing System</a:t>
            </a:r>
          </a:p>
        </p:txBody>
      </p:sp>
      <p:pic>
        <p:nvPicPr>
          <p:cNvPr id="30723" name="Picture 3" descr="merra"/>
          <p:cNvPicPr>
            <a:picLocks noChangeAspect="1" noChangeArrowheads="1"/>
          </p:cNvPicPr>
          <p:nvPr/>
        </p:nvPicPr>
        <p:blipFill>
          <a:blip r:embed="rId3" cstate="print"/>
          <a:srcRect/>
          <a:stretch>
            <a:fillRect/>
          </a:stretch>
        </p:blipFill>
        <p:spPr bwMode="auto">
          <a:xfrm>
            <a:off x="381000" y="762000"/>
            <a:ext cx="8382000" cy="5502275"/>
          </a:xfrm>
          <a:prstGeom prst="rect">
            <a:avLst/>
          </a:prstGeom>
          <a:noFill/>
          <a:ln w="9525">
            <a:noFill/>
            <a:miter lim="800000"/>
            <a:headEnd/>
            <a:tailEnd/>
          </a:ln>
        </p:spPr>
      </p:pic>
      <p:sp>
        <p:nvSpPr>
          <p:cNvPr id="30724" name="Text Box 4"/>
          <p:cNvSpPr txBox="1">
            <a:spLocks noChangeArrowheads="1"/>
          </p:cNvSpPr>
          <p:nvPr/>
        </p:nvSpPr>
        <p:spPr bwMode="auto">
          <a:xfrm>
            <a:off x="685800" y="3429000"/>
            <a:ext cx="3352800" cy="366713"/>
          </a:xfrm>
          <a:prstGeom prst="rect">
            <a:avLst/>
          </a:prstGeom>
          <a:noFill/>
          <a:ln w="9525">
            <a:noFill/>
            <a:miter lim="800000"/>
            <a:headEnd/>
            <a:tailEnd/>
          </a:ln>
        </p:spPr>
        <p:txBody>
          <a:bodyPr>
            <a:spAutoFit/>
          </a:bodyPr>
          <a:lstStyle/>
          <a:p>
            <a:pPr>
              <a:spcBef>
                <a:spcPct val="50000"/>
              </a:spcBef>
            </a:pPr>
            <a:r>
              <a:rPr lang="en-US">
                <a:solidFill>
                  <a:schemeClr val="bg1"/>
                </a:solidFill>
                <a:latin typeface="Arial" pitchFamily="34" charset="0"/>
              </a:rPr>
              <a:t>1973 – 77K Obs every 6hrs</a:t>
            </a:r>
          </a:p>
        </p:txBody>
      </p:sp>
      <p:sp>
        <p:nvSpPr>
          <p:cNvPr id="30725" name="Text Box 5"/>
          <p:cNvSpPr txBox="1">
            <a:spLocks noChangeArrowheads="1"/>
          </p:cNvSpPr>
          <p:nvPr/>
        </p:nvSpPr>
        <p:spPr bwMode="auto">
          <a:xfrm>
            <a:off x="381000" y="6248400"/>
            <a:ext cx="4191000" cy="400050"/>
          </a:xfrm>
          <a:prstGeom prst="rect">
            <a:avLst/>
          </a:prstGeom>
          <a:solidFill>
            <a:schemeClr val="tx1"/>
          </a:solidFill>
          <a:ln w="9525">
            <a:noFill/>
            <a:miter lim="800000"/>
            <a:headEnd/>
            <a:tailEnd/>
          </a:ln>
        </p:spPr>
        <p:txBody>
          <a:bodyPr>
            <a:spAutoFit/>
          </a:bodyPr>
          <a:lstStyle/>
          <a:p>
            <a:pPr>
              <a:spcBef>
                <a:spcPct val="50000"/>
              </a:spcBef>
            </a:pPr>
            <a:r>
              <a:rPr lang="en-US" sz="2000">
                <a:solidFill>
                  <a:schemeClr val="bg1"/>
                </a:solidFill>
                <a:latin typeface="Arial" pitchFamily="34" charset="0"/>
              </a:rPr>
              <a:t>     1979 – 325K Obs  every 6hrs</a:t>
            </a:r>
          </a:p>
        </p:txBody>
      </p:sp>
      <p:sp>
        <p:nvSpPr>
          <p:cNvPr id="30726" name="Text Box 6"/>
          <p:cNvSpPr txBox="1">
            <a:spLocks noChangeArrowheads="1"/>
          </p:cNvSpPr>
          <p:nvPr/>
        </p:nvSpPr>
        <p:spPr bwMode="auto">
          <a:xfrm>
            <a:off x="4572000" y="3429000"/>
            <a:ext cx="3657600" cy="366713"/>
          </a:xfrm>
          <a:prstGeom prst="rect">
            <a:avLst/>
          </a:prstGeom>
          <a:noFill/>
          <a:ln w="9525">
            <a:noFill/>
            <a:miter lim="800000"/>
            <a:headEnd/>
            <a:tailEnd/>
          </a:ln>
        </p:spPr>
        <p:txBody>
          <a:bodyPr>
            <a:spAutoFit/>
          </a:bodyPr>
          <a:lstStyle/>
          <a:p>
            <a:pPr>
              <a:spcBef>
                <a:spcPct val="50000"/>
              </a:spcBef>
            </a:pPr>
            <a:r>
              <a:rPr lang="en-US">
                <a:solidFill>
                  <a:schemeClr val="bg1"/>
                </a:solidFill>
                <a:latin typeface="Arial" pitchFamily="34" charset="0"/>
              </a:rPr>
              <a:t>1987 – 550K Obs  every 6hrs</a:t>
            </a:r>
          </a:p>
        </p:txBody>
      </p:sp>
      <p:sp>
        <p:nvSpPr>
          <p:cNvPr id="30727" name="Text Box 7"/>
          <p:cNvSpPr txBox="1">
            <a:spLocks noChangeArrowheads="1"/>
          </p:cNvSpPr>
          <p:nvPr/>
        </p:nvSpPr>
        <p:spPr bwMode="auto">
          <a:xfrm>
            <a:off x="4572000" y="6248400"/>
            <a:ext cx="4191000" cy="400050"/>
          </a:xfrm>
          <a:prstGeom prst="rect">
            <a:avLst/>
          </a:prstGeom>
          <a:solidFill>
            <a:schemeClr val="tx1"/>
          </a:solidFill>
          <a:ln w="9525">
            <a:noFill/>
            <a:miter lim="800000"/>
            <a:headEnd/>
            <a:tailEnd/>
          </a:ln>
        </p:spPr>
        <p:txBody>
          <a:bodyPr>
            <a:spAutoFit/>
          </a:bodyPr>
          <a:lstStyle/>
          <a:p>
            <a:pPr>
              <a:spcBef>
                <a:spcPct val="50000"/>
              </a:spcBef>
            </a:pPr>
            <a:r>
              <a:rPr lang="en-US" sz="2000">
                <a:solidFill>
                  <a:schemeClr val="bg1"/>
                </a:solidFill>
                <a:latin typeface="Arial" pitchFamily="34" charset="0"/>
              </a:rPr>
              <a:t>2006 – 4.2M Obs  every 6hrs</a:t>
            </a:r>
          </a:p>
        </p:txBody>
      </p:sp>
      <p:sp>
        <p:nvSpPr>
          <p:cNvPr id="30728" name="TextBox 7"/>
          <p:cNvSpPr txBox="1">
            <a:spLocks noChangeArrowheads="1"/>
          </p:cNvSpPr>
          <p:nvPr/>
        </p:nvSpPr>
        <p:spPr bwMode="auto">
          <a:xfrm>
            <a:off x="762000" y="609600"/>
            <a:ext cx="7650163" cy="3232150"/>
          </a:xfrm>
          <a:prstGeom prst="rect">
            <a:avLst/>
          </a:prstGeom>
          <a:noFill/>
          <a:ln w="9525">
            <a:noFill/>
            <a:miter lim="800000"/>
            <a:headEnd/>
            <a:tailEnd/>
          </a:ln>
        </p:spPr>
        <p:txBody>
          <a:bodyPr wrap="none">
            <a:spAutoFit/>
          </a:bodyPr>
          <a:lstStyle/>
          <a:p>
            <a:pPr marL="1371600" lvl="2" indent="-1371600"/>
            <a:r>
              <a:rPr lang="en-US"/>
              <a:t>1973	 	77k/6h	   1987		550k</a:t>
            </a:r>
          </a:p>
          <a:p>
            <a:pPr marL="457200" indent="-457200"/>
            <a:endParaRPr lang="en-US" sz="3600"/>
          </a:p>
          <a:p>
            <a:pPr marL="457200" indent="-457200">
              <a:buFontTx/>
              <a:buAutoNum type="arabicPlain" startAt="1973"/>
            </a:pPr>
            <a:endParaRPr lang="en-US"/>
          </a:p>
          <a:p>
            <a:pPr marL="457200" indent="-457200">
              <a:buFontTx/>
              <a:buAutoNum type="arabicPlain" startAt="1973"/>
            </a:pPr>
            <a:endParaRPr lang="en-US"/>
          </a:p>
          <a:p>
            <a:pPr marL="457200" indent="-457200">
              <a:buFontTx/>
              <a:buAutoNum type="arabicPlain" startAt="1973"/>
            </a:pPr>
            <a:endParaRPr lang="en-US"/>
          </a:p>
          <a:p>
            <a:pPr marL="457200" indent="-457200">
              <a:buFontTx/>
              <a:buAutoNum type="arabicPlain" startAt="1973"/>
            </a:pPr>
            <a:endParaRPr lang="en-US"/>
          </a:p>
          <a:p>
            <a:pPr marL="457200" indent="-457200">
              <a:buFontTx/>
              <a:buAutoNum type="arabicPlain" startAt="1973"/>
            </a:pPr>
            <a:endParaRPr lang="en-US"/>
          </a:p>
          <a:p>
            <a:pPr marL="457200" indent="-457200"/>
            <a:r>
              <a:rPr lang="en-US"/>
              <a:t>1979		324k		    2006		4,220k</a:t>
            </a:r>
          </a:p>
        </p:txBody>
      </p:sp>
    </p:spTree>
  </p:cSld>
  <p:clrMapOvr>
    <a:masterClrMapping/>
  </p:clrMapOvr>
  <p:transition>
    <p:strips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0" y="685800"/>
            <a:ext cx="8990013" cy="5014913"/>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4098"/>
          <p:cNvSpPr txBox="1">
            <a:spLocks noChangeArrowheads="1"/>
          </p:cNvSpPr>
          <p:nvPr/>
        </p:nvSpPr>
        <p:spPr bwMode="auto">
          <a:xfrm>
            <a:off x="609600" y="1676400"/>
            <a:ext cx="7962436" cy="3662541"/>
          </a:xfrm>
          <a:prstGeom prst="rect">
            <a:avLst/>
          </a:prstGeom>
          <a:noFill/>
          <a:ln w="9525">
            <a:noFill/>
            <a:miter lim="800000"/>
            <a:headEnd/>
            <a:tailEnd/>
          </a:ln>
        </p:spPr>
        <p:txBody>
          <a:bodyPr wrap="none">
            <a:spAutoFit/>
          </a:bodyPr>
          <a:lstStyle/>
          <a:p>
            <a:r>
              <a:rPr lang="en-GB" b="1" dirty="0" smtClean="0">
                <a:solidFill>
                  <a:schemeClr val="accent2"/>
                </a:solidFill>
              </a:rPr>
              <a:t>But </a:t>
            </a:r>
            <a:r>
              <a:rPr lang="en-GB" b="1" dirty="0">
                <a:solidFill>
                  <a:schemeClr val="accent2"/>
                </a:solidFill>
              </a:rPr>
              <a:t>how good are they?</a:t>
            </a:r>
          </a:p>
          <a:p>
            <a:r>
              <a:rPr lang="en-GB" b="1" dirty="0">
                <a:solidFill>
                  <a:schemeClr val="accent2"/>
                </a:solidFill>
              </a:rPr>
              <a:t>Is there a baseline to establish real trends?</a:t>
            </a:r>
          </a:p>
          <a:p>
            <a:endParaRPr lang="en-GB" b="1" dirty="0"/>
          </a:p>
          <a:p>
            <a:r>
              <a:rPr lang="en-US" b="1" dirty="0"/>
              <a:t>Bias corrections should be applied to satellite </a:t>
            </a:r>
          </a:p>
          <a:p>
            <a:r>
              <a:rPr lang="en-US" b="1" dirty="0" smtClean="0"/>
              <a:t>	and </a:t>
            </a:r>
            <a:r>
              <a:rPr lang="en-US" b="1" dirty="0"/>
              <a:t>radiosonde data.</a:t>
            </a:r>
          </a:p>
          <a:p>
            <a:endParaRPr lang="en-US" b="1" dirty="0"/>
          </a:p>
          <a:p>
            <a:r>
              <a:rPr lang="en-US" b="1" dirty="0"/>
              <a:t>Potential for unintended perturbations or bad data </a:t>
            </a:r>
          </a:p>
          <a:p>
            <a:r>
              <a:rPr lang="en-US" b="1" dirty="0"/>
              <a:t>to be perpetuated.</a:t>
            </a:r>
          </a:p>
          <a:p>
            <a:pPr lvl="1"/>
            <a:r>
              <a:rPr lang="en-US" sz="2000" dirty="0" smtClean="0"/>
              <a:t>Most </a:t>
            </a:r>
            <a:r>
              <a:rPr lang="en-US" sz="2000" dirty="0"/>
              <a:t>radiosonde stations do NOT have adequate records</a:t>
            </a:r>
          </a:p>
          <a:p>
            <a:pPr lvl="1"/>
            <a:r>
              <a:rPr lang="en-US" sz="2000" dirty="0"/>
              <a:t>of changes</a:t>
            </a:r>
          </a:p>
        </p:txBody>
      </p:sp>
      <p:sp>
        <p:nvSpPr>
          <p:cNvPr id="53251" name="Text Box 4099"/>
          <p:cNvSpPr txBox="1">
            <a:spLocks noChangeArrowheads="1"/>
          </p:cNvSpPr>
          <p:nvPr/>
        </p:nvSpPr>
        <p:spPr bwMode="auto">
          <a:xfrm>
            <a:off x="533401" y="5594350"/>
            <a:ext cx="8001000" cy="1200329"/>
          </a:xfrm>
          <a:prstGeom prst="rect">
            <a:avLst/>
          </a:prstGeom>
          <a:noFill/>
          <a:ln w="9525">
            <a:noFill/>
            <a:miter lim="800000"/>
            <a:headEnd/>
            <a:tailEnd/>
          </a:ln>
        </p:spPr>
        <p:txBody>
          <a:bodyPr wrap="square">
            <a:spAutoFit/>
          </a:bodyPr>
          <a:lstStyle/>
          <a:p>
            <a:r>
              <a:rPr lang="en-US" b="1" dirty="0">
                <a:solidFill>
                  <a:srgbClr val="FF0000"/>
                </a:solidFill>
              </a:rPr>
              <a:t>Need to document bias correction changes to </a:t>
            </a:r>
            <a:r>
              <a:rPr lang="en-US" b="1" dirty="0" smtClean="0">
                <a:solidFill>
                  <a:srgbClr val="FF0000"/>
                </a:solidFill>
              </a:rPr>
              <a:t>almost all observing </a:t>
            </a:r>
            <a:r>
              <a:rPr lang="en-US" b="1" dirty="0">
                <a:solidFill>
                  <a:srgbClr val="FF0000"/>
                </a:solidFill>
              </a:rPr>
              <a:t>systems.</a:t>
            </a:r>
          </a:p>
          <a:p>
            <a:endParaRPr lang="en-US" dirty="0">
              <a:latin typeface="Times New Roman" pitchFamily="18" charset="0"/>
            </a:endParaRPr>
          </a:p>
        </p:txBody>
      </p:sp>
      <p:sp>
        <p:nvSpPr>
          <p:cNvPr id="4" name="TextBox 3"/>
          <p:cNvSpPr txBox="1"/>
          <p:nvPr/>
        </p:nvSpPr>
        <p:spPr>
          <a:xfrm>
            <a:off x="2590800" y="381000"/>
            <a:ext cx="4363695" cy="461665"/>
          </a:xfrm>
          <a:prstGeom prst="rect">
            <a:avLst/>
          </a:prstGeom>
          <a:solidFill>
            <a:srgbClr val="99CCFF"/>
          </a:solidFill>
        </p:spPr>
        <p:txBody>
          <a:bodyPr wrap="none" rtlCol="0">
            <a:spAutoFit/>
          </a:bodyPr>
          <a:lstStyle/>
          <a:p>
            <a:r>
              <a:rPr lang="en-GB" b="1" dirty="0" smtClean="0">
                <a:solidFill>
                  <a:srgbClr val="FF0000"/>
                </a:solidFill>
              </a:rPr>
              <a:t>Bias corrections are needed</a:t>
            </a:r>
            <a:endParaRPr lang="en-GB" b="1" dirty="0">
              <a:solidFill>
                <a:srgbClr val="FF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 calcmode="lin" valueType="num">
                                      <p:cBhvr additive="base">
                                        <p:cTn id="7" dur="500" fill="hold"/>
                                        <p:tgtEl>
                                          <p:spTgt spid="53251"/>
                                        </p:tgtEl>
                                        <p:attrNameLst>
                                          <p:attrName>ppt_x</p:attrName>
                                        </p:attrNameLst>
                                      </p:cBhvr>
                                      <p:tavLst>
                                        <p:tav tm="0">
                                          <p:val>
                                            <p:strVal val="#ppt_x"/>
                                          </p:val>
                                        </p:tav>
                                        <p:tav tm="100000">
                                          <p:val>
                                            <p:strVal val="#ppt_x"/>
                                          </p:val>
                                        </p:tav>
                                      </p:tavLst>
                                    </p:anim>
                                    <p:anim calcmode="lin" valueType="num">
                                      <p:cBhvr additive="base">
                                        <p:cTn id="8" dur="500" fill="hold"/>
                                        <p:tgtEl>
                                          <p:spTgt spid="532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8" name="Picture 2" descr="Dee-Figure-4"/>
          <p:cNvPicPr>
            <a:picLocks noChangeAspect="1" noChangeArrowheads="1"/>
          </p:cNvPicPr>
          <p:nvPr/>
        </p:nvPicPr>
        <p:blipFill>
          <a:blip r:embed="rId2" cstate="print"/>
          <a:srcRect/>
          <a:stretch>
            <a:fillRect/>
          </a:stretch>
        </p:blipFill>
        <p:spPr bwMode="auto">
          <a:xfrm>
            <a:off x="762000" y="604838"/>
            <a:ext cx="7221538" cy="5053012"/>
          </a:xfrm>
          <a:prstGeom prst="rect">
            <a:avLst/>
          </a:prstGeom>
          <a:noFill/>
          <a:ln w="9525">
            <a:noFill/>
            <a:miter lim="800000"/>
            <a:headEnd/>
            <a:tailEnd/>
          </a:ln>
        </p:spPr>
      </p:pic>
      <p:sp>
        <p:nvSpPr>
          <p:cNvPr id="39939" name="TextBox 2"/>
          <p:cNvSpPr txBox="1">
            <a:spLocks noChangeArrowheads="1"/>
          </p:cNvSpPr>
          <p:nvPr/>
        </p:nvSpPr>
        <p:spPr bwMode="auto">
          <a:xfrm>
            <a:off x="609600" y="5704582"/>
            <a:ext cx="8305800" cy="1077218"/>
          </a:xfrm>
          <a:prstGeom prst="rect">
            <a:avLst/>
          </a:prstGeom>
          <a:noFill/>
          <a:ln w="9525">
            <a:noFill/>
            <a:miter lim="800000"/>
            <a:headEnd/>
            <a:tailEnd/>
          </a:ln>
        </p:spPr>
        <p:txBody>
          <a:bodyPr>
            <a:spAutoFit/>
          </a:bodyPr>
          <a:lstStyle/>
          <a:p>
            <a:r>
              <a:rPr lang="en-GB" sz="1600" i="1" dirty="0"/>
              <a:t>Top: Global mean bias estimates for MSU channel 2 computed in ERA-Interim using new bias correction procedures (top) and recorded warm-target temperatures used for on-board instrument calibration (bottom) show remarkable agreement</a:t>
            </a:r>
            <a:r>
              <a:rPr lang="en-GB" sz="1600" dirty="0"/>
              <a:t>   </a:t>
            </a:r>
            <a:endParaRPr lang="en-GB" sz="1600" dirty="0" smtClean="0"/>
          </a:p>
          <a:p>
            <a:r>
              <a:rPr lang="en-GB" sz="1600" dirty="0" smtClean="0"/>
              <a:t>							Dee </a:t>
            </a:r>
            <a:r>
              <a:rPr lang="en-GB" sz="1600" dirty="0"/>
              <a:t>et al 2009.</a:t>
            </a:r>
            <a:endParaRPr lang="en-US" sz="1600" dirty="0"/>
          </a:p>
        </p:txBody>
      </p:sp>
      <p:sp>
        <p:nvSpPr>
          <p:cNvPr id="39940" name="TextBox 3"/>
          <p:cNvSpPr txBox="1">
            <a:spLocks noChangeArrowheads="1"/>
          </p:cNvSpPr>
          <p:nvPr/>
        </p:nvSpPr>
        <p:spPr bwMode="auto">
          <a:xfrm>
            <a:off x="914400" y="152400"/>
            <a:ext cx="7590539" cy="461665"/>
          </a:xfrm>
          <a:prstGeom prst="rect">
            <a:avLst/>
          </a:prstGeom>
          <a:solidFill>
            <a:srgbClr val="99CCFF"/>
          </a:solidFill>
          <a:ln w="9525">
            <a:noFill/>
            <a:miter lim="800000"/>
            <a:headEnd/>
            <a:tailEnd/>
          </a:ln>
        </p:spPr>
        <p:txBody>
          <a:bodyPr wrap="none">
            <a:spAutoFit/>
          </a:bodyPr>
          <a:lstStyle/>
          <a:p>
            <a:r>
              <a:rPr lang="en-US" b="1" dirty="0">
                <a:solidFill>
                  <a:srgbClr val="FF0000"/>
                </a:solidFill>
              </a:rPr>
              <a:t>Bias correction </a:t>
            </a:r>
            <a:r>
              <a:rPr lang="en-US" b="1" dirty="0" smtClean="0">
                <a:solidFill>
                  <a:srgbClr val="FF0000"/>
                </a:solidFill>
              </a:rPr>
              <a:t>procedures </a:t>
            </a:r>
            <a:r>
              <a:rPr lang="en-US" b="1" dirty="0">
                <a:solidFill>
                  <a:srgbClr val="FF0000"/>
                </a:solidFill>
              </a:rPr>
              <a:t>have greatly improved</a:t>
            </a:r>
          </a:p>
        </p:txBody>
      </p:sp>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
          <p:cNvSpPr txBox="1">
            <a:spLocks noChangeArrowheads="1"/>
          </p:cNvSpPr>
          <p:nvPr/>
        </p:nvSpPr>
        <p:spPr bwMode="auto">
          <a:xfrm>
            <a:off x="573088" y="1524000"/>
            <a:ext cx="8386762" cy="1200150"/>
          </a:xfrm>
          <a:prstGeom prst="rect">
            <a:avLst/>
          </a:prstGeom>
          <a:noFill/>
          <a:ln w="9525">
            <a:noFill/>
            <a:miter lim="800000"/>
            <a:headEnd/>
            <a:tailEnd/>
          </a:ln>
          <a:effectLst>
            <a:outerShdw blurRad="50800" dist="50800" dir="5400000" algn="ctr" rotWithShape="0">
              <a:srgbClr val="FF0000"/>
            </a:outerShdw>
          </a:effectLst>
        </p:spPr>
        <p:txBody>
          <a:bodyPr wrap="none">
            <a:spAutoFit/>
          </a:bodyPr>
          <a:lstStyle/>
          <a:p>
            <a:pPr algn="ctr"/>
            <a:r>
              <a:rPr lang="en-US" sz="3600" b="1" dirty="0"/>
              <a:t>Examples of results from reanalyses</a:t>
            </a:r>
          </a:p>
          <a:p>
            <a:pPr algn="ctr"/>
            <a:r>
              <a:rPr lang="en-US" sz="3600" b="1" dirty="0"/>
              <a:t>with emphasis on problems</a:t>
            </a:r>
          </a:p>
        </p:txBody>
      </p:sp>
    </p:spTree>
  </p:cSld>
  <p:clrMapOvr>
    <a:masterClrMapping/>
  </p:clrMapOvr>
  <p:transition>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noChangeArrowheads="1"/>
          </p:cNvPicPr>
          <p:nvPr/>
        </p:nvPicPr>
        <p:blipFill>
          <a:blip r:embed="rId2" cstate="print"/>
          <a:srcRect/>
          <a:stretch>
            <a:fillRect/>
          </a:stretch>
        </p:blipFill>
        <p:spPr bwMode="auto">
          <a:xfrm>
            <a:off x="0" y="542925"/>
            <a:ext cx="9144000" cy="3876675"/>
          </a:xfrm>
          <a:prstGeom prst="rect">
            <a:avLst/>
          </a:prstGeom>
          <a:noFill/>
          <a:ln w="9525">
            <a:noFill/>
            <a:miter lim="800000"/>
            <a:headEnd/>
            <a:tailEnd/>
          </a:ln>
        </p:spPr>
      </p:pic>
      <p:sp>
        <p:nvSpPr>
          <p:cNvPr id="26627" name="TextBox 3"/>
          <p:cNvSpPr txBox="1">
            <a:spLocks noChangeArrowheads="1"/>
          </p:cNvSpPr>
          <p:nvPr/>
        </p:nvSpPr>
        <p:spPr bwMode="auto">
          <a:xfrm>
            <a:off x="304800" y="4419600"/>
            <a:ext cx="8610600" cy="2246313"/>
          </a:xfrm>
          <a:prstGeom prst="rect">
            <a:avLst/>
          </a:prstGeom>
          <a:noFill/>
          <a:ln w="9525">
            <a:noFill/>
            <a:miter lim="800000"/>
            <a:headEnd/>
            <a:tailEnd/>
          </a:ln>
        </p:spPr>
        <p:txBody>
          <a:bodyPr>
            <a:spAutoFit/>
          </a:bodyPr>
          <a:lstStyle/>
          <a:p>
            <a:r>
              <a:rPr lang="en-US" sz="2000" dirty="0"/>
              <a:t>Ten year mean anomalies in 2 m temperature (K) relative to the 1989–1998 mean for (a) CRUTEM3 for 1979–1988, (b) ERA-40 for 1979–1988, (c) CRUTEM3 for 1999–2008, and (d) ERA Interim for 1999–2008. Reanalysis values are plotted for all 5 grid squares for which there are CRUTEM3 data and for all other grid squares with more than 10% land.  </a:t>
            </a:r>
            <a:r>
              <a:rPr lang="en-US" sz="2000" dirty="0" smtClean="0"/>
              <a:t>				</a:t>
            </a:r>
            <a:r>
              <a:rPr lang="en-US" sz="2000" dirty="0" smtClean="0">
                <a:solidFill>
                  <a:srgbClr val="FF0000"/>
                </a:solidFill>
              </a:rPr>
              <a:t>Simmons </a:t>
            </a:r>
            <a:r>
              <a:rPr lang="en-US" sz="2000" dirty="0">
                <a:solidFill>
                  <a:srgbClr val="FF0000"/>
                </a:solidFill>
              </a:rPr>
              <a:t>et al 2010.</a:t>
            </a:r>
          </a:p>
          <a:p>
            <a:r>
              <a:rPr lang="en-US" sz="2000" dirty="0">
                <a:solidFill>
                  <a:srgbClr val="FF0000"/>
                </a:solidFill>
              </a:rPr>
              <a:t>Missing data for CRUTEM3 =&gt; underestimate trends </a:t>
            </a:r>
            <a:r>
              <a:rPr lang="en-US" sz="2000" dirty="0" err="1">
                <a:solidFill>
                  <a:srgbClr val="FF0000"/>
                </a:solidFill>
              </a:rPr>
              <a:t>vs</a:t>
            </a:r>
            <a:r>
              <a:rPr lang="en-US" sz="2000" dirty="0">
                <a:solidFill>
                  <a:srgbClr val="FF0000"/>
                </a:solidFill>
              </a:rPr>
              <a:t> full ERA</a:t>
            </a:r>
          </a:p>
        </p:txBody>
      </p:sp>
      <p:sp>
        <p:nvSpPr>
          <p:cNvPr id="4" name="TextBox 3"/>
          <p:cNvSpPr txBox="1"/>
          <p:nvPr/>
        </p:nvSpPr>
        <p:spPr>
          <a:xfrm>
            <a:off x="2057400" y="0"/>
            <a:ext cx="5598007" cy="461665"/>
          </a:xfrm>
          <a:prstGeom prst="rect">
            <a:avLst/>
          </a:prstGeom>
          <a:noFill/>
        </p:spPr>
        <p:txBody>
          <a:bodyPr wrap="none" rtlCol="0">
            <a:spAutoFit/>
          </a:bodyPr>
          <a:lstStyle/>
          <a:p>
            <a:r>
              <a:rPr lang="en-US" b="1" dirty="0" smtClean="0"/>
              <a:t>Surface Temperature: filled in gaps</a:t>
            </a:r>
            <a:endParaRPr lang="en-US" b="1" dirty="0"/>
          </a:p>
        </p:txBody>
      </p:sp>
    </p:spTree>
  </p:cSld>
  <p:clrMapOvr>
    <a:masterClrMapping/>
  </p:clrMapOvr>
  <p:transition>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ChangeArrowheads="1"/>
          </p:cNvSpPr>
          <p:nvPr/>
        </p:nvSpPr>
        <p:spPr bwMode="auto">
          <a:xfrm>
            <a:off x="228600" y="533400"/>
            <a:ext cx="8763000" cy="6186309"/>
          </a:xfrm>
          <a:prstGeom prst="rect">
            <a:avLst/>
          </a:prstGeom>
          <a:noFill/>
          <a:ln w="9525">
            <a:noFill/>
            <a:miter lim="800000"/>
            <a:headEnd/>
            <a:tailEnd/>
          </a:ln>
        </p:spPr>
        <p:txBody>
          <a:bodyPr>
            <a:spAutoFit/>
          </a:bodyPr>
          <a:lstStyle/>
          <a:p>
            <a:r>
              <a:rPr lang="en-US" b="1" dirty="0">
                <a:solidFill>
                  <a:srgbClr val="FF0000"/>
                </a:solidFill>
              </a:rPr>
              <a:t>Data Assimilation</a:t>
            </a:r>
            <a:r>
              <a:rPr lang="en-US" dirty="0">
                <a:solidFill>
                  <a:schemeClr val="accent2"/>
                </a:solidFill>
              </a:rPr>
              <a:t> merges observations &amp; model predictions to provide a superior state estimate.</a:t>
            </a:r>
          </a:p>
          <a:p>
            <a:endParaRPr lang="en-US" sz="2000" dirty="0">
              <a:solidFill>
                <a:schemeClr val="accent2"/>
              </a:solidFill>
            </a:endParaRPr>
          </a:p>
          <a:p>
            <a:r>
              <a:rPr lang="en-US" sz="2000" dirty="0" smtClean="0">
                <a:solidFill>
                  <a:schemeClr val="accent2"/>
                </a:solidFill>
              </a:rPr>
              <a:t> </a:t>
            </a:r>
            <a:endParaRPr lang="en-US" sz="2000" dirty="0">
              <a:solidFill>
                <a:schemeClr val="accent2"/>
              </a:solidFill>
            </a:endParaRPr>
          </a:p>
          <a:p>
            <a:endParaRPr lang="en-US" sz="2000" dirty="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r>
              <a:rPr lang="en-US" dirty="0" smtClean="0">
                <a:solidFill>
                  <a:schemeClr val="accent2"/>
                </a:solidFill>
              </a:rPr>
              <a:t>It </a:t>
            </a:r>
            <a:r>
              <a:rPr lang="en-US" dirty="0">
                <a:solidFill>
                  <a:schemeClr val="accent2"/>
                </a:solidFill>
              </a:rPr>
              <a:t>provides a dynamically- consistent estimate of the state of the system using the best blend of past, current, and perhaps future observations.</a:t>
            </a:r>
          </a:p>
          <a:p>
            <a:endParaRPr lang="en-US" dirty="0">
              <a:solidFill>
                <a:schemeClr val="accent2"/>
              </a:solidFill>
            </a:endParaRPr>
          </a:p>
          <a:p>
            <a:endParaRPr lang="en-US" dirty="0">
              <a:solidFill>
                <a:schemeClr val="accent2"/>
              </a:solidFill>
            </a:endParaRPr>
          </a:p>
          <a:p>
            <a:endParaRPr lang="en-US" dirty="0">
              <a:solidFill>
                <a:schemeClr val="accent2"/>
              </a:solidFill>
            </a:endParaRPr>
          </a:p>
          <a:p>
            <a:endParaRPr lang="en-US" dirty="0">
              <a:solidFill>
                <a:schemeClr val="accent2"/>
              </a:solidFill>
            </a:endParaRPr>
          </a:p>
          <a:p>
            <a:r>
              <a:rPr lang="en-US" dirty="0">
                <a:solidFill>
                  <a:schemeClr val="accent2"/>
                </a:solidFill>
              </a:rPr>
              <a:t>Experience mainly in atmosphere; developing in </a:t>
            </a:r>
            <a:r>
              <a:rPr lang="en-US" dirty="0" smtClean="0">
                <a:solidFill>
                  <a:schemeClr val="accent2"/>
                </a:solidFill>
              </a:rPr>
              <a:t>ocean, </a:t>
            </a:r>
            <a:r>
              <a:rPr lang="en-US" dirty="0">
                <a:solidFill>
                  <a:schemeClr val="accent2"/>
                </a:solidFill>
              </a:rPr>
              <a:t>land </a:t>
            </a:r>
            <a:r>
              <a:rPr lang="en-US" dirty="0" smtClean="0">
                <a:solidFill>
                  <a:schemeClr val="accent2"/>
                </a:solidFill>
              </a:rPr>
              <a:t>surface, sea ice.</a:t>
            </a:r>
            <a:endParaRPr lang="en-US" dirty="0">
              <a:solidFill>
                <a:schemeClr val="accent2"/>
              </a:solidFill>
            </a:endParaRPr>
          </a:p>
        </p:txBody>
      </p:sp>
      <p:graphicFrame>
        <p:nvGraphicFramePr>
          <p:cNvPr id="1026" name="Object 3"/>
          <p:cNvGraphicFramePr>
            <a:graphicFrameLocks noChangeAspect="1"/>
          </p:cNvGraphicFramePr>
          <p:nvPr/>
        </p:nvGraphicFramePr>
        <p:xfrm>
          <a:off x="381000" y="1600200"/>
          <a:ext cx="8382000" cy="1341817"/>
        </p:xfrm>
        <a:graphic>
          <a:graphicData uri="http://schemas.openxmlformats.org/presentationml/2006/ole">
            <p:oleObj spid="_x0000_s1026" name="Equation" r:id="rId3" imgW="2019240" imgH="355320" progId="Equation.3">
              <p:embed/>
            </p:oleObj>
          </a:graphicData>
        </a:graphic>
      </p:graphicFrame>
      <p:graphicFrame>
        <p:nvGraphicFramePr>
          <p:cNvPr id="1027" name="Object 4"/>
          <p:cNvGraphicFramePr>
            <a:graphicFrameLocks noChangeAspect="1"/>
          </p:cNvGraphicFramePr>
          <p:nvPr/>
        </p:nvGraphicFramePr>
        <p:xfrm>
          <a:off x="2133600" y="4495800"/>
          <a:ext cx="4724400" cy="1117600"/>
        </p:xfrm>
        <a:graphic>
          <a:graphicData uri="http://schemas.openxmlformats.org/presentationml/2006/ole">
            <p:oleObj spid="_x0000_s1027" name="Drawing" r:id="rId4" imgW="1389600" imgH="388800" progId="">
              <p:embed/>
            </p:oleObj>
          </a:graphicData>
        </a:graphic>
      </p:graphicFrame>
      <p:sp>
        <p:nvSpPr>
          <p:cNvPr id="5" name="TextBox 4"/>
          <p:cNvSpPr txBox="1"/>
          <p:nvPr/>
        </p:nvSpPr>
        <p:spPr>
          <a:xfrm>
            <a:off x="3733800" y="152400"/>
            <a:ext cx="1382110" cy="461665"/>
          </a:xfrm>
          <a:prstGeom prst="rect">
            <a:avLst/>
          </a:prstGeom>
          <a:solidFill>
            <a:srgbClr val="99CCFF"/>
          </a:solidFill>
        </p:spPr>
        <p:txBody>
          <a:bodyPr wrap="none" rtlCol="0">
            <a:spAutoFit/>
          </a:bodyPr>
          <a:lstStyle/>
          <a:p>
            <a:r>
              <a:rPr lang="en-US" b="1" dirty="0" smtClean="0"/>
              <a:t>Analysis</a:t>
            </a:r>
            <a:endParaRPr lang="en-US" b="1" dirty="0"/>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pw_merra_erai_ts.png"/>
          <p:cNvPicPr>
            <a:picLocks noChangeAspect="1"/>
          </p:cNvPicPr>
          <p:nvPr/>
        </p:nvPicPr>
        <p:blipFill>
          <a:blip r:embed="rId2" cstate="print"/>
          <a:stretch>
            <a:fillRect/>
          </a:stretch>
        </p:blipFill>
        <p:spPr>
          <a:xfrm>
            <a:off x="838200" y="0"/>
            <a:ext cx="5667125" cy="6858000"/>
          </a:xfrm>
          <a:prstGeom prst="rect">
            <a:avLst/>
          </a:prstGeom>
        </p:spPr>
      </p:pic>
      <p:sp>
        <p:nvSpPr>
          <p:cNvPr id="3" name="Oval 2"/>
          <p:cNvSpPr/>
          <p:nvPr/>
        </p:nvSpPr>
        <p:spPr>
          <a:xfrm>
            <a:off x="3747963" y="2743200"/>
            <a:ext cx="2971800" cy="762000"/>
          </a:xfrm>
          <a:prstGeom prst="ellipse">
            <a:avLst/>
          </a:prstGeom>
          <a:noFill/>
          <a:ln w="38100">
            <a:solidFill>
              <a:srgbClr val="120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162800" y="1066800"/>
            <a:ext cx="1981201" cy="4524315"/>
          </a:xfrm>
          <a:prstGeom prst="rect">
            <a:avLst/>
          </a:prstGeom>
          <a:noFill/>
        </p:spPr>
        <p:txBody>
          <a:bodyPr wrap="square" rtlCol="0">
            <a:spAutoFit/>
          </a:bodyPr>
          <a:lstStyle/>
          <a:p>
            <a:r>
              <a:rPr lang="en-US" dirty="0" smtClean="0"/>
              <a:t>Focus on:</a:t>
            </a:r>
          </a:p>
          <a:p>
            <a:r>
              <a:rPr lang="en-US" b="1" dirty="0" smtClean="0"/>
              <a:t>MERRA </a:t>
            </a:r>
            <a:r>
              <a:rPr lang="en-US" dirty="0" smtClean="0"/>
              <a:t>and</a:t>
            </a:r>
          </a:p>
          <a:p>
            <a:r>
              <a:rPr lang="en-US" b="1" dirty="0" smtClean="0"/>
              <a:t>ERA-I</a:t>
            </a:r>
          </a:p>
          <a:p>
            <a:endParaRPr lang="en-US" dirty="0" smtClean="0"/>
          </a:p>
          <a:p>
            <a:r>
              <a:rPr lang="en-US" dirty="0" smtClean="0"/>
              <a:t>Which have smooth evolving moisture fields </a:t>
            </a:r>
          </a:p>
          <a:p>
            <a:r>
              <a:rPr lang="en-US" dirty="0" smtClean="0"/>
              <a:t>(no </a:t>
            </a:r>
            <a:r>
              <a:rPr lang="en-US" dirty="0" err="1" smtClean="0"/>
              <a:t>spinup</a:t>
            </a:r>
            <a:r>
              <a:rPr lang="en-US" dirty="0" smtClean="0"/>
              <a:t>):</a:t>
            </a:r>
          </a:p>
          <a:p>
            <a:pPr>
              <a:buFont typeface="Arial" pitchFamily="34" charset="0"/>
              <a:buChar char="•"/>
            </a:pPr>
            <a:r>
              <a:rPr lang="en-US" dirty="0" smtClean="0"/>
              <a:t>4Dvar</a:t>
            </a:r>
          </a:p>
          <a:p>
            <a:pPr>
              <a:buFont typeface="Arial" pitchFamily="34" charset="0"/>
              <a:buChar char="•"/>
            </a:pPr>
            <a:r>
              <a:rPr lang="en-US" dirty="0" smtClean="0"/>
              <a:t>nudging</a:t>
            </a:r>
            <a:endParaRPr lang="en-US"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pw_merra_erai_map.png"/>
          <p:cNvPicPr>
            <a:picLocks noChangeAspect="1"/>
          </p:cNvPicPr>
          <p:nvPr/>
        </p:nvPicPr>
        <p:blipFill>
          <a:blip r:embed="rId2" cstate="print"/>
          <a:stretch>
            <a:fillRect/>
          </a:stretch>
        </p:blipFill>
        <p:spPr>
          <a:xfrm>
            <a:off x="1173760" y="1021543"/>
            <a:ext cx="6796479" cy="5607857"/>
          </a:xfrm>
          <a:prstGeom prst="rect">
            <a:avLst/>
          </a:prstGeom>
        </p:spPr>
      </p:pic>
      <p:sp>
        <p:nvSpPr>
          <p:cNvPr id="3" name="TextBox 2"/>
          <p:cNvSpPr txBox="1"/>
          <p:nvPr/>
        </p:nvSpPr>
        <p:spPr>
          <a:xfrm>
            <a:off x="2362200" y="228600"/>
            <a:ext cx="3886200" cy="461665"/>
          </a:xfrm>
          <a:prstGeom prst="rect">
            <a:avLst/>
          </a:prstGeom>
          <a:solidFill>
            <a:schemeClr val="accent2">
              <a:lumMod val="40000"/>
              <a:lumOff val="60000"/>
            </a:schemeClr>
          </a:solidFill>
        </p:spPr>
        <p:txBody>
          <a:bodyPr wrap="square" rtlCol="0">
            <a:spAutoFit/>
          </a:bodyPr>
          <a:lstStyle/>
          <a:p>
            <a:pPr algn="ctr"/>
            <a:r>
              <a:rPr lang="en-US" b="1" dirty="0" smtClean="0"/>
              <a:t>Precipitable</a:t>
            </a:r>
            <a:r>
              <a:rPr lang="en-US" dirty="0" smtClean="0"/>
              <a:t> </a:t>
            </a:r>
            <a:r>
              <a:rPr lang="en-US" b="1" dirty="0" smtClean="0"/>
              <a:t>water</a:t>
            </a:r>
            <a:endParaRPr lang="en-US" b="1" dirty="0"/>
          </a:p>
        </p:txBody>
      </p:sp>
    </p:spTree>
  </p:cSld>
  <p:clrMapOvr>
    <a:masterClrMapping/>
  </p:clrMapOvr>
  <p:transition>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1352550" y="438150"/>
            <a:ext cx="6438900" cy="6191250"/>
          </a:xfrm>
          <a:prstGeom prst="rect">
            <a:avLst/>
          </a:prstGeom>
          <a:noFill/>
          <a:ln w="9525">
            <a:noFill/>
            <a:miter lim="800000"/>
            <a:headEnd/>
            <a:tailEnd/>
          </a:ln>
        </p:spPr>
      </p:pic>
      <p:sp>
        <p:nvSpPr>
          <p:cNvPr id="44035" name="TextBox 2"/>
          <p:cNvSpPr txBox="1">
            <a:spLocks noChangeArrowheads="1"/>
          </p:cNvSpPr>
          <p:nvPr/>
        </p:nvSpPr>
        <p:spPr bwMode="auto">
          <a:xfrm>
            <a:off x="3276600" y="6553200"/>
            <a:ext cx="2176463" cy="338138"/>
          </a:xfrm>
          <a:prstGeom prst="rect">
            <a:avLst/>
          </a:prstGeom>
          <a:noFill/>
          <a:ln w="9525">
            <a:noFill/>
            <a:miter lim="800000"/>
            <a:headEnd/>
            <a:tailEnd/>
          </a:ln>
        </p:spPr>
        <p:txBody>
          <a:bodyPr wrap="none">
            <a:spAutoFit/>
          </a:bodyPr>
          <a:lstStyle/>
          <a:p>
            <a:r>
              <a:rPr lang="en-US" sz="1600"/>
              <a:t>Bosilovich et al 2008</a:t>
            </a:r>
          </a:p>
        </p:txBody>
      </p:sp>
      <p:sp>
        <p:nvSpPr>
          <p:cNvPr id="44036" name="TextBox 3"/>
          <p:cNvSpPr txBox="1">
            <a:spLocks noChangeArrowheads="1"/>
          </p:cNvSpPr>
          <p:nvPr/>
        </p:nvSpPr>
        <p:spPr bwMode="auto">
          <a:xfrm>
            <a:off x="2362200" y="0"/>
            <a:ext cx="4960938" cy="461963"/>
          </a:xfrm>
          <a:prstGeom prst="rect">
            <a:avLst/>
          </a:prstGeom>
          <a:noFill/>
          <a:ln w="9525">
            <a:noFill/>
            <a:miter lim="800000"/>
            <a:headEnd/>
            <a:tailEnd/>
          </a:ln>
        </p:spPr>
        <p:txBody>
          <a:bodyPr wrap="none">
            <a:spAutoFit/>
          </a:bodyPr>
          <a:lstStyle/>
          <a:p>
            <a:r>
              <a:rPr lang="en-US"/>
              <a:t>Precipitation errors in reanalyses</a:t>
            </a:r>
          </a:p>
        </p:txBody>
      </p:sp>
    </p:spTree>
  </p:cSld>
  <p:clrMapOvr>
    <a:masterClrMapping/>
  </p:clrMapOvr>
  <p:transition>
    <p:cover dir="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06" name="Picture 1" descr="merra_p_jump.tiff"/>
          <p:cNvPicPr>
            <a:picLocks noChangeAspect="1"/>
          </p:cNvPicPr>
          <p:nvPr/>
        </p:nvPicPr>
        <p:blipFill>
          <a:blip r:embed="rId2" cstate="print"/>
          <a:srcRect/>
          <a:stretch>
            <a:fillRect/>
          </a:stretch>
        </p:blipFill>
        <p:spPr bwMode="auto">
          <a:xfrm>
            <a:off x="0" y="382588"/>
            <a:ext cx="8610600" cy="6092825"/>
          </a:xfrm>
          <a:prstGeom prst="rect">
            <a:avLst/>
          </a:prstGeom>
          <a:noFill/>
          <a:ln w="9525">
            <a:noFill/>
            <a:miter lim="800000"/>
            <a:headEnd/>
            <a:tailEnd/>
          </a:ln>
        </p:spPr>
      </p:pic>
      <p:pic>
        <p:nvPicPr>
          <p:cNvPr id="4" name="Picture 3" descr="merra_precip_trans.png"/>
          <p:cNvPicPr>
            <a:picLocks/>
          </p:cNvPicPr>
          <p:nvPr/>
        </p:nvPicPr>
        <p:blipFill>
          <a:blip r:embed="rId3" cstate="print"/>
          <a:srcRect l="8965" t="10088" r="876" b="14375"/>
          <a:stretch>
            <a:fillRect/>
          </a:stretch>
        </p:blipFill>
        <p:spPr bwMode="auto">
          <a:xfrm>
            <a:off x="838200" y="914400"/>
            <a:ext cx="8153400" cy="4724400"/>
          </a:xfrm>
          <a:prstGeom prst="rect">
            <a:avLst/>
          </a:prstGeom>
          <a:noFill/>
          <a:ln w="9525">
            <a:noFill/>
            <a:miter lim="800000"/>
            <a:headEnd/>
            <a:tailEnd/>
          </a:ln>
        </p:spPr>
      </p:pic>
      <p:sp>
        <p:nvSpPr>
          <p:cNvPr id="5" name="TextBox 4"/>
          <p:cNvSpPr txBox="1">
            <a:spLocks noChangeArrowheads="1"/>
          </p:cNvSpPr>
          <p:nvPr/>
        </p:nvSpPr>
        <p:spPr bwMode="auto">
          <a:xfrm>
            <a:off x="1828800" y="1066800"/>
            <a:ext cx="838200" cy="265113"/>
          </a:xfrm>
          <a:prstGeom prst="rect">
            <a:avLst/>
          </a:prstGeom>
          <a:noFill/>
          <a:ln w="9525">
            <a:noFill/>
            <a:miter lim="800000"/>
            <a:headEnd/>
            <a:tailEnd/>
          </a:ln>
        </p:spPr>
        <p:txBody>
          <a:bodyPr wrap="none">
            <a:spAutoFit/>
          </a:bodyPr>
          <a:lstStyle/>
          <a:p>
            <a:r>
              <a:rPr lang="en-US" sz="1400" b="1">
                <a:solidFill>
                  <a:srgbClr val="FF0000"/>
                </a:solidFill>
              </a:rPr>
              <a:t>MERRA</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gpcp_merra_erai_ts_fig1_v2.png"/>
          <p:cNvPicPr>
            <a:picLocks noChangeAspect="1"/>
          </p:cNvPicPr>
          <p:nvPr/>
        </p:nvPicPr>
        <p:blipFill>
          <a:blip r:embed="rId2" cstate="print"/>
          <a:stretch>
            <a:fillRect/>
          </a:stretch>
        </p:blipFill>
        <p:spPr>
          <a:xfrm>
            <a:off x="457200" y="0"/>
            <a:ext cx="5738937" cy="6858000"/>
          </a:xfrm>
          <a:prstGeom prst="rect">
            <a:avLst/>
          </a:prstGeom>
        </p:spPr>
      </p:pic>
      <p:grpSp>
        <p:nvGrpSpPr>
          <p:cNvPr id="6" name="Group 5"/>
          <p:cNvGrpSpPr/>
          <p:nvPr/>
        </p:nvGrpSpPr>
        <p:grpSpPr>
          <a:xfrm>
            <a:off x="609600" y="1066800"/>
            <a:ext cx="3886200" cy="5715000"/>
            <a:chOff x="1752600" y="1066800"/>
            <a:chExt cx="3886200" cy="5715000"/>
          </a:xfrm>
        </p:grpSpPr>
        <p:sp>
          <p:nvSpPr>
            <p:cNvPr id="3" name="Oval 2"/>
            <p:cNvSpPr/>
            <p:nvPr/>
          </p:nvSpPr>
          <p:spPr>
            <a:xfrm>
              <a:off x="1752600" y="1066800"/>
              <a:ext cx="3657600" cy="990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905000" y="3276600"/>
              <a:ext cx="3657600" cy="990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981200" y="5791200"/>
              <a:ext cx="3657600" cy="990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76200" y="2590800"/>
            <a:ext cx="6248400" cy="990600"/>
            <a:chOff x="1219200" y="2590800"/>
            <a:chExt cx="6248400" cy="990600"/>
          </a:xfrm>
        </p:grpSpPr>
        <p:sp>
          <p:nvSpPr>
            <p:cNvPr id="7" name="Oval 6"/>
            <p:cNvSpPr/>
            <p:nvPr/>
          </p:nvSpPr>
          <p:spPr>
            <a:xfrm>
              <a:off x="1219200" y="2590800"/>
              <a:ext cx="2286000" cy="609600"/>
            </a:xfrm>
            <a:prstGeom prst="ellipse">
              <a:avLst/>
            </a:prstGeom>
            <a:noFill/>
            <a:ln w="38100">
              <a:solidFill>
                <a:srgbClr val="120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876800" y="2819400"/>
              <a:ext cx="2590800" cy="762000"/>
            </a:xfrm>
            <a:prstGeom prst="ellipse">
              <a:avLst/>
            </a:prstGeom>
            <a:noFill/>
            <a:ln w="38100">
              <a:solidFill>
                <a:srgbClr val="120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6400800" y="1277302"/>
            <a:ext cx="2743200" cy="3447098"/>
          </a:xfrm>
          <a:prstGeom prst="rect">
            <a:avLst/>
          </a:prstGeom>
          <a:noFill/>
        </p:spPr>
        <p:txBody>
          <a:bodyPr wrap="square" rtlCol="0">
            <a:spAutoFit/>
          </a:bodyPr>
          <a:lstStyle/>
          <a:p>
            <a:r>
              <a:rPr lang="en-US" sz="1800" dirty="0" smtClean="0">
                <a:solidFill>
                  <a:srgbClr val="FF0000"/>
                </a:solidFill>
              </a:rPr>
              <a:t>Identifiable </a:t>
            </a:r>
            <a:r>
              <a:rPr lang="en-US" sz="1800" dirty="0" err="1" smtClean="0">
                <a:solidFill>
                  <a:srgbClr val="FF0000"/>
                </a:solidFill>
              </a:rPr>
              <a:t>discons</a:t>
            </a:r>
            <a:r>
              <a:rPr lang="en-US" sz="1800" dirty="0" smtClean="0">
                <a:solidFill>
                  <a:srgbClr val="FF0000"/>
                </a:solidFill>
              </a:rPr>
              <a:t>:</a:t>
            </a:r>
          </a:p>
          <a:p>
            <a:endParaRPr lang="en-US" sz="1800" dirty="0" smtClean="0"/>
          </a:p>
          <a:p>
            <a:pPr>
              <a:buFont typeface="Arial" pitchFamily="34" charset="0"/>
              <a:buChar char="•"/>
            </a:pPr>
            <a:r>
              <a:rPr lang="en-US" sz="1800" dirty="0" smtClean="0"/>
              <a:t>SSM/I mid-1987, </a:t>
            </a:r>
          </a:p>
          <a:p>
            <a:pPr>
              <a:buFont typeface="Arial" pitchFamily="34" charset="0"/>
              <a:buChar char="•"/>
            </a:pPr>
            <a:r>
              <a:rPr lang="en-US" sz="1800" dirty="0" smtClean="0"/>
              <a:t>TOVS to ATOVS: </a:t>
            </a:r>
          </a:p>
          <a:p>
            <a:r>
              <a:rPr lang="en-US" sz="1800" dirty="0" smtClean="0"/>
              <a:t>AMSU-A,AMSU-B</a:t>
            </a:r>
          </a:p>
          <a:p>
            <a:r>
              <a:rPr lang="en-US" sz="1400" dirty="0" smtClean="0"/>
              <a:t>late 1998 to 2001</a:t>
            </a:r>
          </a:p>
          <a:p>
            <a:r>
              <a:rPr lang="en-US" sz="1400" dirty="0" smtClean="0"/>
              <a:t>(NOAA 15 =&gt;NOAA 12</a:t>
            </a:r>
          </a:p>
          <a:p>
            <a:r>
              <a:rPr lang="en-US" sz="1400" dirty="0" smtClean="0"/>
              <a:t> NOAA 16 =&gt; NOAA 14, March 20, 2001), </a:t>
            </a:r>
          </a:p>
          <a:p>
            <a:endParaRPr lang="en-US" sz="1800" dirty="0" smtClean="0"/>
          </a:p>
          <a:p>
            <a:r>
              <a:rPr lang="en-US" sz="1800" dirty="0" smtClean="0"/>
              <a:t>AIRS late 2002, </a:t>
            </a:r>
          </a:p>
          <a:p>
            <a:r>
              <a:rPr lang="en-US" sz="1800" dirty="0" smtClean="0"/>
              <a:t>GPS RO 2002 on, </a:t>
            </a:r>
          </a:p>
          <a:p>
            <a:r>
              <a:rPr lang="en-US" sz="1800" dirty="0" smtClean="0"/>
              <a:t>COSMIC April 2006.</a:t>
            </a:r>
            <a:endParaRPr lang="en-US" sz="1800"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par>
                          <p:cTn id="13" fill="hold">
                            <p:stCondLst>
                              <p:cond delay="500"/>
                            </p:stCondLst>
                            <p:childTnLst>
                              <p:par>
                                <p:cTn id="14" presetID="22" presetClass="entr" presetSubtype="8" fill="hold" nodeType="afterEffect">
                                  <p:stCondLst>
                                    <p:cond delay="100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_map_merra_erai_gpcp_fig2.png"/>
          <p:cNvPicPr>
            <a:picLocks noChangeAspect="1"/>
          </p:cNvPicPr>
          <p:nvPr/>
        </p:nvPicPr>
        <p:blipFill>
          <a:blip r:embed="rId2" cstate="print"/>
          <a:stretch>
            <a:fillRect/>
          </a:stretch>
        </p:blipFill>
        <p:spPr>
          <a:xfrm>
            <a:off x="1164617" y="609601"/>
            <a:ext cx="7472947" cy="6096000"/>
          </a:xfrm>
          <a:prstGeom prst="rect">
            <a:avLst/>
          </a:prstGeom>
        </p:spPr>
      </p:pic>
      <p:sp>
        <p:nvSpPr>
          <p:cNvPr id="3" name="TextBox 2"/>
          <p:cNvSpPr txBox="1"/>
          <p:nvPr/>
        </p:nvSpPr>
        <p:spPr>
          <a:xfrm>
            <a:off x="3429000" y="152400"/>
            <a:ext cx="2743200" cy="461665"/>
          </a:xfrm>
          <a:prstGeom prst="rect">
            <a:avLst/>
          </a:prstGeom>
          <a:solidFill>
            <a:schemeClr val="accent2">
              <a:lumMod val="40000"/>
              <a:lumOff val="60000"/>
            </a:schemeClr>
          </a:solidFill>
        </p:spPr>
        <p:txBody>
          <a:bodyPr wrap="square" rtlCol="0">
            <a:spAutoFit/>
          </a:bodyPr>
          <a:lstStyle/>
          <a:p>
            <a:pPr algn="ctr"/>
            <a:r>
              <a:rPr lang="en-US" b="1" dirty="0" smtClean="0"/>
              <a:t>Precipitation</a:t>
            </a:r>
            <a:endParaRPr lang="en-US" b="1" dirty="0"/>
          </a:p>
        </p:txBody>
      </p:sp>
      <p:sp>
        <p:nvSpPr>
          <p:cNvPr id="4" name="Oval 3"/>
          <p:cNvSpPr/>
          <p:nvPr/>
        </p:nvSpPr>
        <p:spPr>
          <a:xfrm>
            <a:off x="6934200" y="2819400"/>
            <a:ext cx="6096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010400" y="4724400"/>
            <a:ext cx="6096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i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ep_merra_erai_fig4.png"/>
          <p:cNvPicPr>
            <a:picLocks noChangeAspect="1"/>
          </p:cNvPicPr>
          <p:nvPr/>
        </p:nvPicPr>
        <p:blipFill>
          <a:blip r:embed="rId2" cstate="print"/>
          <a:stretch>
            <a:fillRect/>
          </a:stretch>
        </p:blipFill>
        <p:spPr>
          <a:xfrm>
            <a:off x="1170713" y="1030680"/>
            <a:ext cx="6802574" cy="5522520"/>
          </a:xfrm>
          <a:prstGeom prst="rect">
            <a:avLst/>
          </a:prstGeom>
        </p:spPr>
      </p:pic>
      <p:sp>
        <p:nvSpPr>
          <p:cNvPr id="3" name="TextBox 2"/>
          <p:cNvSpPr txBox="1"/>
          <p:nvPr/>
        </p:nvSpPr>
        <p:spPr>
          <a:xfrm>
            <a:off x="2438400" y="76200"/>
            <a:ext cx="3810000" cy="830997"/>
          </a:xfrm>
          <a:prstGeom prst="rect">
            <a:avLst/>
          </a:prstGeom>
          <a:solidFill>
            <a:schemeClr val="accent2">
              <a:lumMod val="40000"/>
              <a:lumOff val="60000"/>
            </a:schemeClr>
          </a:solidFill>
        </p:spPr>
        <p:txBody>
          <a:bodyPr wrap="square" rtlCol="0">
            <a:spAutoFit/>
          </a:bodyPr>
          <a:lstStyle/>
          <a:p>
            <a:pPr algn="ctr"/>
            <a:r>
              <a:rPr lang="en-US" b="1" dirty="0" smtClean="0"/>
              <a:t>Freshwater flux E-P</a:t>
            </a:r>
          </a:p>
          <a:p>
            <a:pPr algn="ctr"/>
            <a:r>
              <a:rPr lang="en-US" b="1" dirty="0" smtClean="0"/>
              <a:t>From moisture budget</a:t>
            </a:r>
            <a:endParaRPr lang="en-US" b="1" dirty="0"/>
          </a:p>
        </p:txBody>
      </p:sp>
    </p:spTree>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p_merra_erai_ann.png"/>
          <p:cNvPicPr>
            <a:picLocks noChangeAspect="1"/>
          </p:cNvPicPr>
          <p:nvPr/>
        </p:nvPicPr>
        <p:blipFill>
          <a:blip r:embed="rId2" cstate="print"/>
          <a:stretch>
            <a:fillRect/>
          </a:stretch>
        </p:blipFill>
        <p:spPr>
          <a:xfrm>
            <a:off x="1670543" y="61238"/>
            <a:ext cx="5802913" cy="6735524"/>
          </a:xfrm>
          <a:prstGeom prst="rect">
            <a:avLst/>
          </a:prstGeom>
        </p:spPr>
      </p:pic>
      <p:grpSp>
        <p:nvGrpSpPr>
          <p:cNvPr id="2" name="Group 18"/>
          <p:cNvGrpSpPr/>
          <p:nvPr/>
        </p:nvGrpSpPr>
        <p:grpSpPr>
          <a:xfrm>
            <a:off x="457200" y="990600"/>
            <a:ext cx="7848600" cy="1066800"/>
            <a:chOff x="457200" y="990600"/>
            <a:chExt cx="7848600" cy="1066800"/>
          </a:xfrm>
        </p:grpSpPr>
        <p:cxnSp>
          <p:nvCxnSpPr>
            <p:cNvPr id="7" name="Straight Arrow Connector 6"/>
            <p:cNvCxnSpPr/>
            <p:nvPr/>
          </p:nvCxnSpPr>
          <p:spPr>
            <a:xfrm>
              <a:off x="457200" y="990600"/>
              <a:ext cx="1524000" cy="609600"/>
            </a:xfrm>
            <a:prstGeom prst="straightConnector1">
              <a:avLst/>
            </a:prstGeom>
            <a:ln w="50800">
              <a:solidFill>
                <a:srgbClr val="FF33CC"/>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flipV="1">
              <a:off x="6553200" y="1447800"/>
              <a:ext cx="1752600" cy="609600"/>
            </a:xfrm>
            <a:prstGeom prst="straightConnector1">
              <a:avLst/>
            </a:prstGeom>
            <a:ln w="50800">
              <a:solidFill>
                <a:srgbClr val="FF33CC"/>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5867400" y="990600"/>
              <a:ext cx="2362200" cy="152400"/>
            </a:xfrm>
            <a:prstGeom prst="straightConnector1">
              <a:avLst/>
            </a:prstGeom>
            <a:ln w="50800">
              <a:solidFill>
                <a:srgbClr val="FF33CC"/>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22"/>
          <p:cNvGrpSpPr/>
          <p:nvPr/>
        </p:nvGrpSpPr>
        <p:grpSpPr>
          <a:xfrm>
            <a:off x="609600" y="4114800"/>
            <a:ext cx="7620000" cy="1600200"/>
            <a:chOff x="609600" y="4114800"/>
            <a:chExt cx="7620000" cy="1600200"/>
          </a:xfrm>
        </p:grpSpPr>
        <p:grpSp>
          <p:nvGrpSpPr>
            <p:cNvPr id="5" name="Group 19"/>
            <p:cNvGrpSpPr/>
            <p:nvPr/>
          </p:nvGrpSpPr>
          <p:grpSpPr>
            <a:xfrm>
              <a:off x="609600" y="4114800"/>
              <a:ext cx="7620000" cy="1600200"/>
              <a:chOff x="609600" y="4114800"/>
              <a:chExt cx="7620000" cy="1600200"/>
            </a:xfrm>
          </p:grpSpPr>
          <p:cxnSp>
            <p:nvCxnSpPr>
              <p:cNvPr id="13" name="Straight Arrow Connector 12"/>
              <p:cNvCxnSpPr/>
              <p:nvPr/>
            </p:nvCxnSpPr>
            <p:spPr>
              <a:xfrm>
                <a:off x="609600" y="4572000"/>
                <a:ext cx="1524000" cy="609600"/>
              </a:xfrm>
              <a:prstGeom prst="straightConnector1">
                <a:avLst/>
              </a:prstGeom>
              <a:ln w="50800">
                <a:solidFill>
                  <a:srgbClr val="FF33CC"/>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09600" y="5410200"/>
                <a:ext cx="3124200" cy="304800"/>
              </a:xfrm>
              <a:prstGeom prst="straightConnector1">
                <a:avLst/>
              </a:prstGeom>
              <a:ln w="50800">
                <a:solidFill>
                  <a:srgbClr val="FF33CC"/>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flipV="1">
                <a:off x="6477000" y="4648200"/>
                <a:ext cx="1752600" cy="609600"/>
              </a:xfrm>
              <a:prstGeom prst="straightConnector1">
                <a:avLst/>
              </a:prstGeom>
              <a:ln w="50800">
                <a:solidFill>
                  <a:srgbClr val="FF33CC"/>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a:off x="5791200" y="4114800"/>
                <a:ext cx="2362200" cy="152400"/>
              </a:xfrm>
              <a:prstGeom prst="straightConnector1">
                <a:avLst/>
              </a:prstGeom>
              <a:ln w="50800">
                <a:solidFill>
                  <a:srgbClr val="FF33CC"/>
                </a:solidFill>
                <a:tailEnd type="arrow"/>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p:nvPr/>
          </p:nvCxnSpPr>
          <p:spPr>
            <a:xfrm>
              <a:off x="762000" y="4191000"/>
              <a:ext cx="2133600" cy="304800"/>
            </a:xfrm>
            <a:prstGeom prst="straightConnector1">
              <a:avLst/>
            </a:prstGeom>
            <a:ln w="50800">
              <a:solidFill>
                <a:srgbClr val="FF33CC"/>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ReanalHydro90_cs2_cos.png"/>
          <p:cNvPicPr>
            <a:picLocks noGrp="1" noChangeAspect="1"/>
          </p:cNvPicPr>
          <p:nvPr>
            <p:ph idx="1"/>
          </p:nvPr>
        </p:nvPicPr>
        <p:blipFill>
          <a:blip r:embed="rId2" cstate="print"/>
          <a:stretch>
            <a:fillRect/>
          </a:stretch>
        </p:blipFill>
        <p:spPr>
          <a:xfrm>
            <a:off x="228599" y="0"/>
            <a:ext cx="8570537" cy="6858000"/>
          </a:xfrm>
        </p:spPr>
      </p:pic>
      <p:pic>
        <p:nvPicPr>
          <p:cNvPr id="7" name="Content Placeholder 5" descr="ReanalHydro90_cs2_cos.png"/>
          <p:cNvPicPr>
            <a:picLocks noChangeAspect="1"/>
          </p:cNvPicPr>
          <p:nvPr/>
        </p:nvPicPr>
        <p:blipFill>
          <a:blip r:embed="rId2" cstate="print"/>
          <a:srcRect l="26948" t="14444" r="50975" b="40000"/>
          <a:stretch>
            <a:fillRect/>
          </a:stretch>
        </p:blipFill>
        <p:spPr bwMode="auto">
          <a:xfrm>
            <a:off x="762000" y="357963"/>
            <a:ext cx="3733800" cy="6165111"/>
          </a:xfrm>
          <a:prstGeom prst="rect">
            <a:avLst/>
          </a:prstGeom>
          <a:noFill/>
          <a:ln w="31750">
            <a:solidFill>
              <a:schemeClr val="tx1"/>
            </a:solidFill>
            <a:miter lim="800000"/>
            <a:headEnd/>
            <a:tailEnd/>
          </a:ln>
        </p:spPr>
      </p:pic>
      <p:sp>
        <p:nvSpPr>
          <p:cNvPr id="28676" name="TextBox 3"/>
          <p:cNvSpPr txBox="1">
            <a:spLocks noChangeArrowheads="1"/>
          </p:cNvSpPr>
          <p:nvPr/>
        </p:nvSpPr>
        <p:spPr bwMode="auto">
          <a:xfrm>
            <a:off x="683568" y="4149080"/>
            <a:ext cx="1628972" cy="1200329"/>
          </a:xfrm>
          <a:prstGeom prst="rect">
            <a:avLst/>
          </a:prstGeom>
          <a:solidFill>
            <a:srgbClr val="99CCFF">
              <a:alpha val="52156"/>
            </a:srgbClr>
          </a:solidFill>
          <a:ln w="9525">
            <a:noFill/>
            <a:miter lim="800000"/>
            <a:headEnd/>
            <a:tailEnd/>
          </a:ln>
        </p:spPr>
        <p:txBody>
          <a:bodyPr wrap="none">
            <a:spAutoFit/>
          </a:bodyPr>
          <a:lstStyle/>
          <a:p>
            <a:r>
              <a:rPr kumimoji="1" lang="en-US" dirty="0">
                <a:solidFill>
                  <a:srgbClr val="000000"/>
                </a:solidFill>
              </a:rPr>
              <a:t>Transport</a:t>
            </a:r>
          </a:p>
          <a:p>
            <a:r>
              <a:rPr kumimoji="1" lang="en-US" dirty="0">
                <a:solidFill>
                  <a:srgbClr val="000000"/>
                </a:solidFill>
              </a:rPr>
              <a:t>  E-</a:t>
            </a:r>
            <a:r>
              <a:rPr kumimoji="1" lang="en-US" dirty="0" err="1">
                <a:solidFill>
                  <a:srgbClr val="000000"/>
                </a:solidFill>
              </a:rPr>
              <a:t>P</a:t>
            </a:r>
            <a:r>
              <a:rPr kumimoji="1" lang="en-US" baseline="-25000" dirty="0" err="1">
                <a:solidFill>
                  <a:srgbClr val="000000"/>
                </a:solidFill>
              </a:rPr>
              <a:t>ocean</a:t>
            </a:r>
            <a:endParaRPr kumimoji="1" lang="en-US" baseline="-25000" dirty="0">
              <a:solidFill>
                <a:srgbClr val="000000"/>
              </a:solidFill>
            </a:endParaRPr>
          </a:p>
          <a:p>
            <a:r>
              <a:rPr kumimoji="1" lang="en-US" dirty="0">
                <a:solidFill>
                  <a:srgbClr val="000000"/>
                </a:solidFill>
              </a:rPr>
              <a:t>  P-E</a:t>
            </a:r>
            <a:r>
              <a:rPr kumimoji="1" lang="en-US" baseline="-25000" dirty="0">
                <a:solidFill>
                  <a:srgbClr val="000000"/>
                </a:solidFill>
              </a:rPr>
              <a:t>land</a:t>
            </a: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70" decel="100000"/>
                                        <p:tgtEl>
                                          <p:spTgt spid="7"/>
                                        </p:tgtEl>
                                      </p:cBhvr>
                                    </p:animEffect>
                                    <p:animScale>
                                      <p:cBhvr>
                                        <p:cTn id="8" dur="770" decel="100000"/>
                                        <p:tgtEl>
                                          <p:spTgt spid="7"/>
                                        </p:tgtEl>
                                      </p:cBhvr>
                                      <p:from x="10000" y="10000"/>
                                      <p:to x="200000" y="450000"/>
                                    </p:animScale>
                                    <p:animScale>
                                      <p:cBhvr>
                                        <p:cTn id="9" dur="1230" accel="100000" fill="hold">
                                          <p:stCondLst>
                                            <p:cond delay="770"/>
                                          </p:stCondLst>
                                        </p:cTn>
                                        <p:tgtEl>
                                          <p:spTgt spid="7"/>
                                        </p:tgtEl>
                                      </p:cBhvr>
                                      <p:from x="200000" y="450000"/>
                                      <p:to x="100000" y="100000"/>
                                    </p:animScale>
                                    <p:set>
                                      <p:cBhvr>
                                        <p:cTn id="10" dur="770" fill="hold"/>
                                        <p:tgtEl>
                                          <p:spTgt spid="7"/>
                                        </p:tgtEl>
                                        <p:attrNameLst>
                                          <p:attrName>ppt_x</p:attrName>
                                        </p:attrNameLst>
                                      </p:cBhvr>
                                      <p:to>
                                        <p:strVal val="(0.5)"/>
                                      </p:to>
                                    </p:set>
                                    <p:anim from="(0.5)" to="(#ppt_x)" calcmode="lin" valueType="num">
                                      <p:cBhvr>
                                        <p:cTn id="11" dur="1230" accel="100000" fill="hold">
                                          <p:stCondLst>
                                            <p:cond delay="770"/>
                                          </p:stCondLst>
                                        </p:cTn>
                                        <p:tgtEl>
                                          <p:spTgt spid="7"/>
                                        </p:tgtEl>
                                        <p:attrNameLst>
                                          <p:attrName>ppt_x</p:attrName>
                                        </p:attrNameLst>
                                      </p:cBhvr>
                                    </p:anim>
                                    <p:set>
                                      <p:cBhvr>
                                        <p:cTn id="12" dur="770" fill="hold"/>
                                        <p:tgtEl>
                                          <p:spTgt spid="7"/>
                                        </p:tgtEl>
                                        <p:attrNameLst>
                                          <p:attrName>ppt_y</p:attrName>
                                        </p:attrNameLst>
                                      </p:cBhvr>
                                      <p:to>
                                        <p:strVal val="(#ppt_y+0.4)"/>
                                      </p:to>
                                    </p:set>
                                    <p:anim from="(#ppt_y+0.4)" to="(#ppt_y)" calcmode="lin" valueType="num">
                                      <p:cBhvr>
                                        <p:cTn id="13" dur="1230" accel="100000" fill="hold">
                                          <p:stCondLst>
                                            <p:cond delay="770"/>
                                          </p:stCondLst>
                                        </p:cTn>
                                        <p:tgtEl>
                                          <p:spTgt spid="7"/>
                                        </p:tgtEl>
                                        <p:attrNameLst>
                                          <p:attrName>ppt_y</p:attrName>
                                        </p:attrNameLst>
                                      </p:cBhvr>
                                    </p:anim>
                                  </p:childTnLst>
                                </p:cTn>
                              </p:par>
                            </p:childTnLst>
                          </p:cTn>
                        </p:par>
                        <p:par>
                          <p:cTn id="14" fill="hold">
                            <p:stCondLst>
                              <p:cond delay="2000"/>
                            </p:stCondLst>
                            <p:childTnLst>
                              <p:par>
                                <p:cTn id="15" presetID="1" presetClass="entr" presetSubtype="0" fill="hold" grpId="1" nodeType="afterEffect">
                                  <p:stCondLst>
                                    <p:cond delay="0"/>
                                  </p:stCondLst>
                                  <p:childTnLst>
                                    <p:set>
                                      <p:cBhvr>
                                        <p:cTn id="16" dur="1" fill="hold">
                                          <p:stCondLst>
                                            <p:cond delay="0"/>
                                          </p:stCondLst>
                                        </p:cTn>
                                        <p:tgtEl>
                                          <p:spTgt spid="28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1"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4"/>
          <p:cNvSpPr>
            <a:spLocks noGrp="1" noChangeArrowheads="1"/>
          </p:cNvSpPr>
          <p:nvPr>
            <p:ph type="title"/>
          </p:nvPr>
        </p:nvSpPr>
        <p:spPr>
          <a:xfrm>
            <a:off x="4343400" y="533400"/>
            <a:ext cx="4572000" cy="1524000"/>
          </a:xfrm>
        </p:spPr>
        <p:txBody>
          <a:bodyPr/>
          <a:lstStyle/>
          <a:p>
            <a:r>
              <a:rPr lang="en-US" dirty="0" smtClean="0">
                <a:solidFill>
                  <a:srgbClr val="FFFF00"/>
                </a:solidFill>
                <a:latin typeface="Comic Sans MS" pitchFamily="66" charset="0"/>
              </a:rPr>
              <a:t>  Energy budget:</a:t>
            </a:r>
            <a:br>
              <a:rPr lang="en-US" dirty="0" smtClean="0">
                <a:solidFill>
                  <a:srgbClr val="FFFF00"/>
                </a:solidFill>
                <a:latin typeface="Comic Sans MS" pitchFamily="66" charset="0"/>
              </a:rPr>
            </a:br>
            <a:r>
              <a:rPr lang="en-US" dirty="0" smtClean="0">
                <a:solidFill>
                  <a:srgbClr val="FFFF00"/>
                </a:solidFill>
                <a:latin typeface="Comic Sans MS" pitchFamily="66" charset="0"/>
              </a:rPr>
              <a:t>Reanalyses </a:t>
            </a:r>
            <a:br>
              <a:rPr lang="en-US" dirty="0" smtClean="0">
                <a:solidFill>
                  <a:srgbClr val="FFFF00"/>
                </a:solidFill>
                <a:latin typeface="Comic Sans MS" pitchFamily="66" charset="0"/>
              </a:rPr>
            </a:br>
            <a:r>
              <a:rPr lang="en-US" sz="1100" dirty="0" smtClean="0">
                <a:solidFill>
                  <a:srgbClr val="FFFF00"/>
                </a:solidFill>
                <a:latin typeface="Comic Sans MS" pitchFamily="66" charset="0"/>
              </a:rPr>
              <a:t> </a:t>
            </a:r>
            <a:r>
              <a:rPr lang="en-US" sz="2800" dirty="0" smtClean="0">
                <a:latin typeface="Comic Sans MS" pitchFamily="66" charset="0"/>
              </a:rPr>
              <a:t/>
            </a:r>
            <a:br>
              <a:rPr lang="en-US" sz="2800" dirty="0" smtClean="0">
                <a:latin typeface="Comic Sans MS" pitchFamily="66" charset="0"/>
              </a:rPr>
            </a:br>
            <a:r>
              <a:rPr lang="en-US" sz="2800" dirty="0" smtClean="0">
                <a:solidFill>
                  <a:srgbClr val="FFFF00"/>
                </a:solidFill>
                <a:latin typeface="Comic Sans MS" pitchFamily="66" charset="0"/>
              </a:rPr>
              <a:t>ASR bias 1990s</a:t>
            </a:r>
            <a:br>
              <a:rPr lang="en-US" sz="2800" dirty="0" smtClean="0">
                <a:solidFill>
                  <a:srgbClr val="FFFF00"/>
                </a:solidFill>
                <a:latin typeface="Comic Sans MS" pitchFamily="66" charset="0"/>
              </a:rPr>
            </a:br>
            <a:r>
              <a:rPr lang="en-US" sz="2800" dirty="0" smtClean="0">
                <a:solidFill>
                  <a:srgbClr val="FFFF00"/>
                </a:solidFill>
                <a:latin typeface="Comic Sans MS" pitchFamily="66" charset="0"/>
              </a:rPr>
              <a:t>   </a:t>
            </a:r>
            <a:r>
              <a:rPr lang="en-US" sz="2800" dirty="0" smtClean="0">
                <a:latin typeface="Comic Sans MS" pitchFamily="66" charset="0"/>
              </a:rPr>
              <a:t>Biggest in summer</a:t>
            </a:r>
          </a:p>
        </p:txBody>
      </p:sp>
      <p:pic>
        <p:nvPicPr>
          <p:cNvPr id="67587" name="Picture 5" descr="fig03"/>
          <p:cNvPicPr>
            <a:picLocks noChangeAspect="1" noChangeArrowheads="1"/>
          </p:cNvPicPr>
          <p:nvPr/>
        </p:nvPicPr>
        <p:blipFill>
          <a:blip r:embed="rId2" cstate="print"/>
          <a:srcRect/>
          <a:stretch>
            <a:fillRect/>
          </a:stretch>
        </p:blipFill>
        <p:spPr bwMode="auto">
          <a:xfrm>
            <a:off x="228600" y="0"/>
            <a:ext cx="4495800" cy="6858000"/>
          </a:xfrm>
          <a:prstGeom prst="rect">
            <a:avLst/>
          </a:prstGeom>
          <a:noFill/>
          <a:ln w="9525">
            <a:noFill/>
            <a:miter lim="800000"/>
            <a:headEnd/>
            <a:tailEnd/>
          </a:ln>
        </p:spPr>
      </p:pic>
      <p:sp>
        <p:nvSpPr>
          <p:cNvPr id="67588" name="Rectangle 3"/>
          <p:cNvSpPr>
            <a:spLocks noChangeArrowheads="1"/>
          </p:cNvSpPr>
          <p:nvPr/>
        </p:nvSpPr>
        <p:spPr bwMode="auto">
          <a:xfrm>
            <a:off x="5181600" y="2362200"/>
            <a:ext cx="3962400" cy="4185761"/>
          </a:xfrm>
          <a:prstGeom prst="rect">
            <a:avLst/>
          </a:prstGeom>
          <a:noFill/>
          <a:ln w="9525">
            <a:noFill/>
            <a:miter lim="800000"/>
            <a:headEnd/>
            <a:tailEnd/>
          </a:ln>
        </p:spPr>
        <p:txBody>
          <a:bodyPr>
            <a:spAutoFit/>
          </a:bodyPr>
          <a:lstStyle/>
          <a:p>
            <a:pPr eaLnBrk="0" hangingPunct="0">
              <a:lnSpc>
                <a:spcPct val="95000"/>
              </a:lnSpc>
              <a:buFont typeface="Wingdings" pitchFamily="2" charset="2"/>
              <a:buChar char="S"/>
            </a:pPr>
            <a:r>
              <a:rPr lang="en-US" sz="2000" b="1" dirty="0">
                <a:solidFill>
                  <a:srgbClr val="FFFFFF"/>
                </a:solidFill>
              </a:rPr>
              <a:t> All reanalyses have too much incoming solar radiation in southern oceans</a:t>
            </a:r>
          </a:p>
          <a:p>
            <a:pPr eaLnBrk="0" hangingPunct="0">
              <a:lnSpc>
                <a:spcPct val="95000"/>
              </a:lnSpc>
              <a:buFont typeface="Wingdings" pitchFamily="2" charset="2"/>
              <a:buChar char="S"/>
            </a:pPr>
            <a:endParaRPr lang="en-US" sz="2000" b="1" dirty="0">
              <a:solidFill>
                <a:srgbClr val="FFFFFF"/>
              </a:solidFill>
            </a:endParaRPr>
          </a:p>
          <a:p>
            <a:pPr eaLnBrk="0" hangingPunct="0">
              <a:lnSpc>
                <a:spcPct val="95000"/>
              </a:lnSpc>
              <a:buFont typeface="Wingdings" pitchFamily="2" charset="2"/>
              <a:buChar char="S"/>
            </a:pPr>
            <a:r>
              <a:rPr lang="en-US" sz="2000" b="1" dirty="0">
                <a:solidFill>
                  <a:srgbClr val="FFFFFF"/>
                </a:solidFill>
              </a:rPr>
              <a:t> Caused by too few clouds</a:t>
            </a:r>
          </a:p>
          <a:p>
            <a:pPr eaLnBrk="0" hangingPunct="0">
              <a:lnSpc>
                <a:spcPct val="95000"/>
              </a:lnSpc>
              <a:buFont typeface="Wingdings" pitchFamily="2" charset="2"/>
              <a:buChar char="S"/>
            </a:pPr>
            <a:endParaRPr lang="en-US" sz="2000" b="1" dirty="0">
              <a:solidFill>
                <a:srgbClr val="FFFFFF"/>
              </a:solidFill>
            </a:endParaRPr>
          </a:p>
          <a:p>
            <a:pPr eaLnBrk="0" hangingPunct="0">
              <a:lnSpc>
                <a:spcPct val="95000"/>
              </a:lnSpc>
              <a:buFont typeface="Wingdings" pitchFamily="2" charset="2"/>
              <a:buChar char="S"/>
            </a:pPr>
            <a:r>
              <a:rPr lang="en-US" sz="2000" b="1" dirty="0">
                <a:solidFill>
                  <a:srgbClr val="FFFFFF"/>
                </a:solidFill>
              </a:rPr>
              <a:t> Implies too much heating of ocean which should diminish poleward heat transports when models are coupled</a:t>
            </a:r>
          </a:p>
          <a:p>
            <a:pPr eaLnBrk="0" hangingPunct="0">
              <a:lnSpc>
                <a:spcPct val="95000"/>
              </a:lnSpc>
              <a:buFont typeface="Wingdings" pitchFamily="2" charset="2"/>
              <a:buChar char="S"/>
            </a:pPr>
            <a:endParaRPr lang="en-US" sz="2000" b="1" dirty="0">
              <a:solidFill>
                <a:srgbClr val="FFFFFF"/>
              </a:solidFill>
            </a:endParaRPr>
          </a:p>
          <a:p>
            <a:pPr eaLnBrk="0" hangingPunct="0">
              <a:lnSpc>
                <a:spcPct val="95000"/>
              </a:lnSpc>
              <a:buFont typeface="Wingdings" pitchFamily="2" charset="2"/>
              <a:buChar char="S"/>
            </a:pPr>
            <a:r>
              <a:rPr lang="en-US" sz="2000" b="1" dirty="0">
                <a:solidFill>
                  <a:srgbClr val="FFFFFF"/>
                </a:solidFill>
              </a:rPr>
              <a:t> Has implications for storm tracks and ocean </a:t>
            </a:r>
            <a:r>
              <a:rPr lang="en-US" sz="2000" b="1" dirty="0" smtClean="0">
                <a:solidFill>
                  <a:srgbClr val="FFFFFF"/>
                </a:solidFill>
              </a:rPr>
              <a:t>transports</a:t>
            </a:r>
          </a:p>
          <a:p>
            <a:pPr eaLnBrk="0" hangingPunct="0">
              <a:lnSpc>
                <a:spcPct val="95000"/>
              </a:lnSpc>
            </a:pPr>
            <a:r>
              <a:rPr lang="en-US" sz="2000" b="1" dirty="0" smtClean="0">
                <a:solidFill>
                  <a:srgbClr val="FFFFFF"/>
                </a:solidFill>
              </a:rPr>
              <a:t>	</a:t>
            </a:r>
            <a:r>
              <a:rPr lang="en-US" sz="1100" b="1" dirty="0" smtClean="0">
                <a:solidFill>
                  <a:srgbClr val="FFFFFF"/>
                </a:solidFill>
              </a:rPr>
              <a:t>Trenberth and </a:t>
            </a:r>
            <a:r>
              <a:rPr lang="en-US" sz="1100" b="1" dirty="0" err="1" smtClean="0">
                <a:solidFill>
                  <a:srgbClr val="FFFFFF"/>
                </a:solidFill>
              </a:rPr>
              <a:t>Fasullo</a:t>
            </a:r>
            <a:r>
              <a:rPr lang="en-US" sz="1100" b="1" dirty="0" smtClean="0">
                <a:solidFill>
                  <a:srgbClr val="FFFFFF"/>
                </a:solidFill>
              </a:rPr>
              <a:t> 2010</a:t>
            </a:r>
            <a:endParaRPr lang="en-US" sz="2000" b="1" dirty="0">
              <a:solidFill>
                <a:srgbClr val="FFFFFF"/>
              </a:solidFill>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0"/>
            <a:ext cx="8351837" cy="844550"/>
          </a:xfrm>
          <a:solidFill>
            <a:srgbClr val="99CCFF"/>
          </a:solidFill>
        </p:spPr>
        <p:txBody>
          <a:bodyPr/>
          <a:lstStyle/>
          <a:p>
            <a:r>
              <a:rPr lang="en-GB" sz="4000" b="1" dirty="0" smtClean="0">
                <a:latin typeface="Comic Sans MS" pitchFamily="66" charset="0"/>
              </a:rPr>
              <a:t>Data assimilation system</a:t>
            </a:r>
          </a:p>
        </p:txBody>
      </p:sp>
      <p:grpSp>
        <p:nvGrpSpPr>
          <p:cNvPr id="20483" name="Group 3"/>
          <p:cNvGrpSpPr>
            <a:grpSpLocks/>
          </p:cNvGrpSpPr>
          <p:nvPr/>
        </p:nvGrpSpPr>
        <p:grpSpPr bwMode="auto">
          <a:xfrm>
            <a:off x="547688" y="811213"/>
            <a:ext cx="8320087" cy="2416175"/>
            <a:chOff x="2578" y="972"/>
            <a:chExt cx="3035" cy="1263"/>
          </a:xfrm>
        </p:grpSpPr>
        <p:sp>
          <p:nvSpPr>
            <p:cNvPr id="20485" name="Rectangle 4"/>
            <p:cNvSpPr>
              <a:spLocks noChangeArrowheads="1"/>
            </p:cNvSpPr>
            <p:nvPr/>
          </p:nvSpPr>
          <p:spPr bwMode="auto">
            <a:xfrm>
              <a:off x="2578" y="972"/>
              <a:ext cx="3035" cy="1263"/>
            </a:xfrm>
            <a:prstGeom prst="rect">
              <a:avLst/>
            </a:prstGeom>
            <a:solidFill>
              <a:schemeClr val="bg1"/>
            </a:solidFill>
            <a:ln w="9525">
              <a:solidFill>
                <a:schemeClr val="tx1"/>
              </a:solidFill>
              <a:miter lim="800000"/>
              <a:headEnd/>
              <a:tailEnd/>
            </a:ln>
          </p:spPr>
          <p:txBody>
            <a:bodyPr wrap="none" anchor="ctr"/>
            <a:lstStyle/>
            <a:p>
              <a:endParaRPr lang="en-US"/>
            </a:p>
          </p:txBody>
        </p:sp>
        <p:pic>
          <p:nvPicPr>
            <p:cNvPr id="20486" name="Picture 5"/>
            <p:cNvPicPr>
              <a:picLocks noChangeAspect="1" noChangeArrowheads="1"/>
            </p:cNvPicPr>
            <p:nvPr/>
          </p:nvPicPr>
          <p:blipFill>
            <a:blip r:embed="rId3" cstate="print"/>
            <a:srcRect/>
            <a:stretch>
              <a:fillRect/>
            </a:stretch>
          </p:blipFill>
          <p:spPr bwMode="auto">
            <a:xfrm>
              <a:off x="2625" y="1011"/>
              <a:ext cx="2918" cy="1114"/>
            </a:xfrm>
            <a:prstGeom prst="rect">
              <a:avLst/>
            </a:prstGeom>
            <a:noFill/>
            <a:ln w="9525">
              <a:noFill/>
              <a:miter lim="800000"/>
              <a:headEnd/>
              <a:tailEnd/>
            </a:ln>
          </p:spPr>
        </p:pic>
      </p:grpSp>
      <p:sp>
        <p:nvSpPr>
          <p:cNvPr id="20484" name="Rectangle 6"/>
          <p:cNvSpPr>
            <a:spLocks noChangeArrowheads="1"/>
          </p:cNvSpPr>
          <p:nvPr/>
        </p:nvSpPr>
        <p:spPr bwMode="auto">
          <a:xfrm>
            <a:off x="990600" y="3276600"/>
            <a:ext cx="7140575" cy="2859088"/>
          </a:xfrm>
          <a:prstGeom prst="rect">
            <a:avLst/>
          </a:prstGeom>
          <a:solidFill>
            <a:srgbClr val="CCECFF"/>
          </a:solidFill>
          <a:ln w="19050">
            <a:solidFill>
              <a:schemeClr val="accent1"/>
            </a:solidFill>
            <a:miter lim="800000"/>
            <a:headEnd/>
            <a:tailEnd/>
          </a:ln>
        </p:spPr>
        <p:txBody>
          <a:bodyPr/>
          <a:lstStyle/>
          <a:p>
            <a:pPr marL="290513" indent="-290513" defTabSz="762000">
              <a:buSzPct val="100000"/>
              <a:buFont typeface="Wingdings" pitchFamily="2" charset="2"/>
              <a:buChar char="t"/>
            </a:pPr>
            <a:r>
              <a:rPr lang="en-GB" sz="2000" dirty="0"/>
              <a:t>The observations are used to correct errors in the short forecast from the previous analysis time.</a:t>
            </a:r>
          </a:p>
          <a:p>
            <a:pPr marL="290513" indent="-290513" defTabSz="762000">
              <a:buSzPct val="100000"/>
              <a:buFont typeface="Wingdings" pitchFamily="2" charset="2"/>
              <a:buChar char="t"/>
            </a:pPr>
            <a:r>
              <a:rPr lang="en-GB" sz="2000" dirty="0"/>
              <a:t>Every 12 hours ECMWF assimilates 7 – 9,000,000 observations to correct the 80,000,000 variables that define the model’s virtual atmosphere.</a:t>
            </a:r>
          </a:p>
          <a:p>
            <a:pPr marL="290513" indent="-290513" defTabSz="762000">
              <a:buSzPct val="100000"/>
              <a:buFont typeface="Wingdings" pitchFamily="2" charset="2"/>
              <a:buChar char="t"/>
            </a:pPr>
            <a:r>
              <a:rPr lang="en-GB" sz="2000" dirty="0"/>
              <a:t>This is done by a careful 4-dimensional interpolation in space and time of the available observations; this operation takes as much computer power as the 10-day forecast</a:t>
            </a:r>
            <a:r>
              <a:rPr lang="en-GB" sz="2000" dirty="0" smtClean="0"/>
              <a:t>.</a:t>
            </a:r>
          </a:p>
          <a:p>
            <a:pPr marL="290513" indent="-290513" defTabSz="762000">
              <a:buSzPct val="100000"/>
              <a:buFont typeface="Wingdings" pitchFamily="2" charset="2"/>
              <a:buChar char="t"/>
            </a:pPr>
            <a:endParaRPr lang="en-GB" sz="2000" dirty="0"/>
          </a:p>
          <a:p>
            <a:pPr marL="290513" indent="-290513" defTabSz="762000">
              <a:buSzPct val="100000"/>
            </a:pPr>
            <a:r>
              <a:rPr lang="en-GB" sz="2000" dirty="0"/>
              <a:t>							     ECMWF 2009</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7" descr="gHeatreanal_bckgd.png"/>
          <p:cNvPicPr>
            <a:picLocks noChangeAspect="1"/>
          </p:cNvPicPr>
          <p:nvPr/>
        </p:nvPicPr>
        <p:blipFill>
          <a:blip r:embed="rId2" cstate="print"/>
          <a:srcRect/>
          <a:stretch>
            <a:fillRect/>
          </a:stretch>
        </p:blipFill>
        <p:spPr bwMode="auto">
          <a:xfrm>
            <a:off x="320675" y="609600"/>
            <a:ext cx="8405813" cy="6221413"/>
          </a:xfrm>
          <a:prstGeom prst="rect">
            <a:avLst/>
          </a:prstGeom>
          <a:noFill/>
          <a:ln w="9525">
            <a:noFill/>
            <a:miter lim="800000"/>
            <a:headEnd/>
            <a:tailEnd/>
          </a:ln>
        </p:spPr>
      </p:pic>
      <p:pic>
        <p:nvPicPr>
          <p:cNvPr id="7" name="Picture 6" descr="gHeatreanal_v2_cs2_cos.png"/>
          <p:cNvPicPr>
            <a:picLocks noChangeAspect="1"/>
          </p:cNvPicPr>
          <p:nvPr/>
        </p:nvPicPr>
        <p:blipFill>
          <a:blip r:embed="rId3" cstate="print"/>
          <a:stretch>
            <a:fillRect/>
          </a:stretch>
        </p:blipFill>
        <p:spPr>
          <a:xfrm>
            <a:off x="304801" y="234507"/>
            <a:ext cx="8406665" cy="6583137"/>
          </a:xfrm>
          <a:prstGeom prst="rect">
            <a:avLst/>
          </a:prstGeom>
        </p:spPr>
      </p:pic>
      <p:sp>
        <p:nvSpPr>
          <p:cNvPr id="6" name="TextBox 5"/>
          <p:cNvSpPr txBox="1"/>
          <p:nvPr/>
        </p:nvSpPr>
        <p:spPr>
          <a:xfrm>
            <a:off x="4594834" y="6402814"/>
            <a:ext cx="481222" cy="307777"/>
          </a:xfrm>
          <a:prstGeom prst="rect">
            <a:avLst/>
          </a:prstGeom>
          <a:solidFill>
            <a:srgbClr val="0000FF"/>
          </a:solidFill>
        </p:spPr>
        <p:txBody>
          <a:bodyPr wrap="none" rtlCol="0">
            <a:spAutoFit/>
          </a:bodyPr>
          <a:lstStyle/>
          <a:p>
            <a:r>
              <a:rPr kumimoji="1" lang="en-US" sz="1400" b="1" dirty="0">
                <a:solidFill>
                  <a:srgbClr val="FFFFCC"/>
                </a:solidFill>
              </a:rPr>
              <a:t>0.6</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6" name="Rectangle 2"/>
          <p:cNvSpPr>
            <a:spLocks noGrp="1" noChangeArrowheads="1"/>
          </p:cNvSpPr>
          <p:nvPr>
            <p:ph type="title"/>
          </p:nvPr>
        </p:nvSpPr>
        <p:spPr>
          <a:xfrm>
            <a:off x="685800" y="188913"/>
            <a:ext cx="7772400" cy="782637"/>
          </a:xfrm>
          <a:effectLst>
            <a:outerShdw dist="35921" dir="2700000" algn="ctr" rotWithShape="0">
              <a:srgbClr val="CC0000"/>
            </a:outerShdw>
          </a:effectLst>
        </p:spPr>
        <p:txBody>
          <a:bodyPr/>
          <a:lstStyle/>
          <a:p>
            <a:pPr>
              <a:defRPr/>
            </a:pPr>
            <a:r>
              <a:rPr lang="en-US" sz="4000" u="sng" dirty="0" smtClean="0">
                <a:solidFill>
                  <a:srgbClr val="FFFF00"/>
                </a:solidFill>
                <a:latin typeface="Comic Sans MS" pitchFamily="66" charset="0"/>
              </a:rPr>
              <a:t>Energy budget: Reanalyses</a:t>
            </a:r>
          </a:p>
        </p:txBody>
      </p:sp>
      <p:sp>
        <p:nvSpPr>
          <p:cNvPr id="32771" name="Rectangle 3"/>
          <p:cNvSpPr>
            <a:spLocks noGrp="1" noChangeArrowheads="1"/>
          </p:cNvSpPr>
          <p:nvPr>
            <p:ph type="body" idx="1"/>
          </p:nvPr>
        </p:nvSpPr>
        <p:spPr>
          <a:xfrm>
            <a:off x="457200" y="1047750"/>
            <a:ext cx="8458200" cy="5029200"/>
          </a:xfrm>
          <a:effectLst>
            <a:outerShdw blurRad="50800" dist="50800" dir="5400000" algn="ctr" rotWithShape="0">
              <a:schemeClr val="tx1"/>
            </a:outerShdw>
          </a:effectLst>
        </p:spPr>
        <p:txBody>
          <a:bodyPr/>
          <a:lstStyle/>
          <a:p>
            <a:pPr>
              <a:lnSpc>
                <a:spcPct val="80000"/>
              </a:lnSpc>
              <a:buFont typeface="Wingdings" pitchFamily="2" charset="2"/>
              <a:buChar char="§"/>
            </a:pPr>
            <a:r>
              <a:rPr lang="en-US" sz="2800" dirty="0" smtClean="0">
                <a:solidFill>
                  <a:schemeClr val="bg1"/>
                </a:solidFill>
                <a:latin typeface="Comic Sans MS" pitchFamily="66" charset="0"/>
              </a:rPr>
              <a:t>At TOA, most climate models are tuned to get balance or replicate ERBE/CERES</a:t>
            </a:r>
          </a:p>
          <a:p>
            <a:pPr>
              <a:lnSpc>
                <a:spcPct val="80000"/>
              </a:lnSpc>
              <a:buFont typeface="Wingdings" pitchFamily="2" charset="2"/>
              <a:buChar char="§"/>
            </a:pPr>
            <a:r>
              <a:rPr lang="en-US" sz="2800" dirty="0" smtClean="0">
                <a:solidFill>
                  <a:schemeClr val="bg1"/>
                </a:solidFill>
                <a:latin typeface="Comic Sans MS" pitchFamily="66" charset="0"/>
              </a:rPr>
              <a:t>Depends on equilibrium simulation</a:t>
            </a:r>
          </a:p>
          <a:p>
            <a:pPr>
              <a:lnSpc>
                <a:spcPct val="80000"/>
              </a:lnSpc>
              <a:buFont typeface="Wingdings" pitchFamily="2" charset="2"/>
              <a:buChar char="§"/>
            </a:pPr>
            <a:r>
              <a:rPr lang="en-US" sz="2800" dirty="0" smtClean="0">
                <a:solidFill>
                  <a:schemeClr val="bg1"/>
                </a:solidFill>
                <a:latin typeface="Comic Sans MS" pitchFamily="66" charset="0"/>
              </a:rPr>
              <a:t>No longer works in reanalyses</a:t>
            </a:r>
          </a:p>
          <a:p>
            <a:pPr lvl="1">
              <a:lnSpc>
                <a:spcPct val="80000"/>
              </a:lnSpc>
              <a:buFont typeface="Wingdings" pitchFamily="2" charset="2"/>
              <a:buChar char="§"/>
            </a:pPr>
            <a:r>
              <a:rPr lang="en-US" sz="2400" dirty="0" smtClean="0">
                <a:solidFill>
                  <a:schemeClr val="bg1"/>
                </a:solidFill>
                <a:latin typeface="Comic Sans MS" pitchFamily="66" charset="0"/>
              </a:rPr>
              <a:t>Specified SSTs</a:t>
            </a:r>
          </a:p>
          <a:p>
            <a:pPr>
              <a:lnSpc>
                <a:spcPct val="80000"/>
              </a:lnSpc>
              <a:buFont typeface="Wingdings" pitchFamily="2" charset="2"/>
              <a:buChar char="§"/>
            </a:pPr>
            <a:r>
              <a:rPr lang="en-US" sz="2800" dirty="0" smtClean="0">
                <a:solidFill>
                  <a:schemeClr val="bg1"/>
                </a:solidFill>
                <a:latin typeface="Comic Sans MS" pitchFamily="66" charset="0"/>
              </a:rPr>
              <a:t>Global imbalances (hide even bigger local)</a:t>
            </a:r>
          </a:p>
          <a:p>
            <a:pPr lvl="1">
              <a:lnSpc>
                <a:spcPct val="80000"/>
              </a:lnSpc>
              <a:buFontTx/>
              <a:buNone/>
            </a:pPr>
            <a:r>
              <a:rPr lang="en-US" sz="2400" dirty="0" smtClean="0">
                <a:solidFill>
                  <a:schemeClr val="bg1"/>
                </a:solidFill>
                <a:latin typeface="Comic Sans MS" pitchFamily="66" charset="0"/>
              </a:rPr>
              <a:t>                 </a:t>
            </a:r>
            <a:r>
              <a:rPr lang="en-US" sz="2000" dirty="0" smtClean="0">
                <a:solidFill>
                  <a:srgbClr val="FFFF00"/>
                </a:solidFill>
                <a:latin typeface="Comic Sans MS" pitchFamily="66" charset="0"/>
              </a:rPr>
              <a:t> R1   ERA-40  ERA-I   JRA    MERRA    CFSR</a:t>
            </a:r>
            <a:endParaRPr lang="en-US" sz="2400" dirty="0" smtClean="0">
              <a:solidFill>
                <a:srgbClr val="FFFF00"/>
              </a:solidFill>
              <a:latin typeface="Comic Sans MS" pitchFamily="66" charset="0"/>
            </a:endParaRPr>
          </a:p>
          <a:p>
            <a:pPr lvl="1">
              <a:lnSpc>
                <a:spcPct val="80000"/>
              </a:lnSpc>
              <a:buFontTx/>
              <a:buNone/>
            </a:pPr>
            <a:r>
              <a:rPr lang="en-US" sz="2000" dirty="0" smtClean="0">
                <a:solidFill>
                  <a:srgbClr val="FFFF00"/>
                </a:solidFill>
                <a:latin typeface="Comic Sans MS" pitchFamily="66" charset="0"/>
              </a:rPr>
              <a:t>Resolution     </a:t>
            </a:r>
            <a:r>
              <a:rPr lang="en-US" sz="2000" u="sng" dirty="0" smtClean="0">
                <a:solidFill>
                  <a:srgbClr val="FFFF00"/>
                </a:solidFill>
                <a:latin typeface="Comic Sans MS" pitchFamily="66" charset="0"/>
              </a:rPr>
              <a:t>1.9° 	   0.8°   0.5°     1.1° 	    0.5°      0.5°</a:t>
            </a:r>
            <a:endParaRPr lang="en-US" sz="2000" u="sng" baseline="30000" dirty="0" smtClean="0">
              <a:solidFill>
                <a:srgbClr val="FFFF00"/>
              </a:solidFill>
              <a:latin typeface="Comic Sans MS" pitchFamily="66" charset="0"/>
            </a:endParaRPr>
          </a:p>
          <a:p>
            <a:pPr lvl="1">
              <a:lnSpc>
                <a:spcPct val="80000"/>
              </a:lnSpc>
              <a:buFontTx/>
              <a:buNone/>
            </a:pPr>
            <a:r>
              <a:rPr lang="en-US" sz="2400" b="1" dirty="0" smtClean="0">
                <a:solidFill>
                  <a:srgbClr val="FF3300"/>
                </a:solidFill>
                <a:latin typeface="Comic Sans MS" pitchFamily="66" charset="0"/>
              </a:rPr>
              <a:t>ASR</a:t>
            </a:r>
            <a:r>
              <a:rPr lang="en-US" sz="2400" dirty="0" smtClean="0">
                <a:solidFill>
                  <a:srgbClr val="FF3300"/>
                </a:solidFill>
                <a:latin typeface="Comic Sans MS" pitchFamily="66" charset="0"/>
              </a:rPr>
              <a:t> </a:t>
            </a:r>
            <a:r>
              <a:rPr lang="en-US" sz="2400" dirty="0" smtClean="0">
                <a:solidFill>
                  <a:schemeClr val="bg1"/>
                </a:solidFill>
                <a:latin typeface="Comic Sans MS" pitchFamily="66" charset="0"/>
              </a:rPr>
              <a:t>	 -13        -1 	  +5	  +8         +6       +5  W m</a:t>
            </a:r>
            <a:r>
              <a:rPr lang="en-US" sz="2400" baseline="30000" dirty="0" smtClean="0">
                <a:solidFill>
                  <a:schemeClr val="bg1"/>
                </a:solidFill>
                <a:latin typeface="Comic Sans MS" pitchFamily="66" charset="0"/>
              </a:rPr>
              <a:t>-2</a:t>
            </a:r>
          </a:p>
          <a:p>
            <a:pPr lvl="1">
              <a:lnSpc>
                <a:spcPct val="80000"/>
              </a:lnSpc>
              <a:buFontTx/>
              <a:buNone/>
            </a:pPr>
            <a:r>
              <a:rPr lang="en-US" sz="2400" b="1" dirty="0" smtClean="0">
                <a:solidFill>
                  <a:srgbClr val="FF3300"/>
                </a:solidFill>
                <a:latin typeface="Comic Sans MS" pitchFamily="66" charset="0"/>
              </a:rPr>
              <a:t>OLR</a:t>
            </a:r>
            <a:r>
              <a:rPr lang="en-US" sz="2400" dirty="0" smtClean="0">
                <a:solidFill>
                  <a:srgbClr val="FF3300"/>
                </a:solidFill>
                <a:latin typeface="Comic Sans MS" pitchFamily="66" charset="0"/>
              </a:rPr>
              <a:t> </a:t>
            </a:r>
            <a:r>
              <a:rPr lang="en-US" sz="2400" dirty="0" smtClean="0">
                <a:solidFill>
                  <a:schemeClr val="bg1"/>
                </a:solidFill>
                <a:latin typeface="Comic Sans MS" pitchFamily="66" charset="0"/>
              </a:rPr>
              <a:t>	  -2	   +6     +6      +16        +3	     +4</a:t>
            </a:r>
          </a:p>
          <a:p>
            <a:pPr lvl="1">
              <a:lnSpc>
                <a:spcPct val="80000"/>
              </a:lnSpc>
              <a:buFontTx/>
              <a:buNone/>
            </a:pPr>
            <a:r>
              <a:rPr lang="en-US" sz="2400" b="1" dirty="0" smtClean="0">
                <a:solidFill>
                  <a:srgbClr val="FF3300"/>
                </a:solidFill>
                <a:latin typeface="Comic Sans MS" pitchFamily="66" charset="0"/>
              </a:rPr>
              <a:t>Net(</a:t>
            </a:r>
            <a:r>
              <a:rPr lang="en-US" sz="1800" b="1" dirty="0" smtClean="0">
                <a:solidFill>
                  <a:srgbClr val="FF3300"/>
                </a:solidFill>
                <a:latin typeface="Comic Sans MS" pitchFamily="66" charset="0"/>
              </a:rPr>
              <a:t>TOA</a:t>
            </a:r>
            <a:r>
              <a:rPr lang="en-US" sz="2400" b="1" dirty="0" smtClean="0">
                <a:solidFill>
                  <a:srgbClr val="FF3300"/>
                </a:solidFill>
                <a:latin typeface="Comic Sans MS" pitchFamily="66" charset="0"/>
              </a:rPr>
              <a:t>) </a:t>
            </a:r>
            <a:r>
              <a:rPr lang="en-US" sz="2400" u="sng" dirty="0" smtClean="0">
                <a:solidFill>
                  <a:schemeClr val="bg1"/>
                </a:solidFill>
                <a:latin typeface="Comic Sans MS" pitchFamily="66" charset="0"/>
              </a:rPr>
              <a:t>-12 	   -8     -2        -8        +2 	      0 </a:t>
            </a:r>
          </a:p>
          <a:p>
            <a:pPr lvl="1">
              <a:lnSpc>
                <a:spcPct val="80000"/>
              </a:lnSpc>
              <a:buFontTx/>
              <a:buNone/>
            </a:pPr>
            <a:r>
              <a:rPr lang="en-US" sz="2400" dirty="0" smtClean="0">
                <a:solidFill>
                  <a:srgbClr val="FF0000"/>
                </a:solidFill>
                <a:latin typeface="Comic Sans MS" pitchFamily="66" charset="0"/>
              </a:rPr>
              <a:t>Net (</a:t>
            </a:r>
            <a:r>
              <a:rPr lang="en-US" sz="2400" dirty="0" err="1" smtClean="0">
                <a:solidFill>
                  <a:srgbClr val="FF0000"/>
                </a:solidFill>
                <a:latin typeface="Comic Sans MS" pitchFamily="66" charset="0"/>
              </a:rPr>
              <a:t>sfc</a:t>
            </a:r>
            <a:r>
              <a:rPr lang="en-US" sz="2400" dirty="0" smtClean="0">
                <a:solidFill>
                  <a:srgbClr val="FF0000"/>
                </a:solidFill>
                <a:latin typeface="Comic Sans MS" pitchFamily="66" charset="0"/>
              </a:rPr>
              <a:t>)</a:t>
            </a:r>
            <a:r>
              <a:rPr lang="en-US" sz="2400" dirty="0" smtClean="0">
                <a:solidFill>
                  <a:schemeClr val="bg1"/>
                </a:solidFill>
                <a:latin typeface="Comic Sans MS" pitchFamily="66" charset="0"/>
              </a:rPr>
              <a:t>  -3	   +4     +6       -8	   +13	     +8</a:t>
            </a:r>
          </a:p>
          <a:p>
            <a:pPr lvl="1">
              <a:lnSpc>
                <a:spcPct val="80000"/>
              </a:lnSpc>
              <a:buFontTx/>
              <a:buNone/>
            </a:pPr>
            <a:r>
              <a:rPr lang="en-US" sz="2400" dirty="0" smtClean="0">
                <a:solidFill>
                  <a:schemeClr val="bg1"/>
                </a:solidFill>
                <a:latin typeface="Comic Sans MS" pitchFamily="66" charset="0"/>
              </a:rPr>
              <a:t>					</a:t>
            </a:r>
          </a:p>
          <a:p>
            <a:pPr lvl="1">
              <a:lnSpc>
                <a:spcPct val="80000"/>
              </a:lnSpc>
              <a:buFontTx/>
              <a:buNone/>
            </a:pPr>
            <a:r>
              <a:rPr lang="en-US" sz="2400" dirty="0" smtClean="0">
                <a:solidFill>
                  <a:schemeClr val="bg1"/>
                </a:solidFill>
                <a:latin typeface="Comic Sans MS" pitchFamily="66" charset="0"/>
              </a:rPr>
              <a:t>For 1990s </a:t>
            </a:r>
            <a:r>
              <a:rPr lang="en-US" sz="2400" dirty="0" err="1" smtClean="0">
                <a:solidFill>
                  <a:schemeClr val="bg1"/>
                </a:solidFill>
                <a:latin typeface="Comic Sans MS" pitchFamily="66" charset="0"/>
              </a:rPr>
              <a:t>vs</a:t>
            </a:r>
            <a:r>
              <a:rPr lang="en-US" sz="2400" dirty="0" smtClean="0">
                <a:solidFill>
                  <a:schemeClr val="bg1"/>
                </a:solidFill>
                <a:latin typeface="Comic Sans MS" pitchFamily="66" charset="0"/>
              </a:rPr>
              <a:t> climatology	</a:t>
            </a:r>
          </a:p>
        </p:txBody>
      </p:sp>
    </p:spTree>
  </p:cSld>
  <p:clrMapOvr>
    <a:masterClrMapping/>
  </p:clrMapOvr>
  <p:transition>
    <p:plus/>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457200"/>
            <a:ext cx="7772400" cy="1143000"/>
          </a:xfrm>
          <a:solidFill>
            <a:srgbClr val="CBBBFD"/>
          </a:solidFill>
        </p:spPr>
        <p:txBody>
          <a:bodyPr/>
          <a:lstStyle/>
          <a:p>
            <a:pPr eaLnBrk="1" hangingPunct="1">
              <a:defRPr/>
            </a:pPr>
            <a:r>
              <a:rPr lang="en-US" dirty="0" smtClean="0">
                <a:effectLst>
                  <a:outerShdw blurRad="38100" dist="38100" dir="2700000" algn="tl">
                    <a:srgbClr val="000000">
                      <a:alpha val="43137"/>
                    </a:srgbClr>
                  </a:outerShdw>
                </a:effectLst>
                <a:latin typeface="Comic Sans MS" pitchFamily="66" charset="0"/>
              </a:rPr>
              <a:t>Reanalyses</a:t>
            </a:r>
          </a:p>
        </p:txBody>
      </p:sp>
      <p:sp>
        <p:nvSpPr>
          <p:cNvPr id="880643" name="Rectangle 3"/>
          <p:cNvSpPr>
            <a:spLocks noGrp="1" noChangeArrowheads="1"/>
          </p:cNvSpPr>
          <p:nvPr>
            <p:ph type="body" idx="1"/>
          </p:nvPr>
        </p:nvSpPr>
        <p:spPr>
          <a:xfrm>
            <a:off x="685800" y="1752600"/>
            <a:ext cx="8001000" cy="4572000"/>
          </a:xfrm>
          <a:effectLst>
            <a:outerShdw dist="35921" dir="2700000" algn="ctr" rotWithShape="0">
              <a:schemeClr val="bg1"/>
            </a:outerShdw>
          </a:effectLst>
        </p:spPr>
        <p:txBody>
          <a:bodyPr/>
          <a:lstStyle/>
          <a:p>
            <a:pPr eaLnBrk="1" hangingPunct="1">
              <a:lnSpc>
                <a:spcPct val="95000"/>
              </a:lnSpc>
              <a:buFont typeface="Wingdings" pitchFamily="2" charset="2"/>
              <a:buChar char="S"/>
              <a:defRPr/>
            </a:pPr>
            <a:r>
              <a:rPr lang="en-US" sz="2800" smtClean="0">
                <a:latin typeface="Comic Sans MS" pitchFamily="66" charset="0"/>
              </a:rPr>
              <a:t>Even if the assimilating model has a balanced energy budget, when SSTs are specified there is an infinite heat and moisture source or sink </a:t>
            </a:r>
          </a:p>
          <a:p>
            <a:pPr eaLnBrk="1" hangingPunct="1">
              <a:lnSpc>
                <a:spcPct val="95000"/>
              </a:lnSpc>
              <a:buFont typeface="Wingdings" pitchFamily="2" charset="2"/>
              <a:buChar char="S"/>
              <a:defRPr/>
            </a:pPr>
            <a:r>
              <a:rPr lang="en-US" sz="2800" smtClean="0">
                <a:latin typeface="Comic Sans MS" pitchFamily="66" charset="0"/>
              </a:rPr>
              <a:t>There is no feedback on the SSTs from surface fluxes</a:t>
            </a:r>
          </a:p>
          <a:p>
            <a:pPr eaLnBrk="1" hangingPunct="1">
              <a:lnSpc>
                <a:spcPct val="95000"/>
              </a:lnSpc>
              <a:buFont typeface="Wingdings" pitchFamily="2" charset="2"/>
              <a:buChar char="S"/>
              <a:defRPr/>
            </a:pPr>
            <a:r>
              <a:rPr lang="en-US" sz="2800" smtClean="0">
                <a:latin typeface="Comic Sans MS" pitchFamily="66" charset="0"/>
              </a:rPr>
              <a:t>The result is potentially large energy imbalances at TOA and at surface</a:t>
            </a:r>
          </a:p>
          <a:p>
            <a:pPr eaLnBrk="1" hangingPunct="1">
              <a:lnSpc>
                <a:spcPct val="95000"/>
              </a:lnSpc>
              <a:buFont typeface="Wingdings" pitchFamily="2" charset="2"/>
              <a:buChar char="S"/>
              <a:defRPr/>
            </a:pPr>
            <a:r>
              <a:rPr lang="en-US" sz="2800" smtClean="0">
                <a:latin typeface="Comic Sans MS" pitchFamily="66" charset="0"/>
              </a:rPr>
              <a:t>The TOA and surface energy balances  can be strong diagnostics of model bias problems </a:t>
            </a:r>
          </a:p>
        </p:txBody>
      </p:sp>
    </p:spTree>
  </p:cSld>
  <p:clrMapOvr>
    <a:masterClrMapping/>
  </p:clrMapOvr>
  <p:transition>
    <p:diamon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142875"/>
            <a:ext cx="7772400" cy="981075"/>
          </a:xfrm>
          <a:effectLst>
            <a:outerShdw blurRad="50800" dist="50800" dir="5400000" algn="ctr" rotWithShape="0">
              <a:schemeClr val="tx1"/>
            </a:outerShdw>
          </a:effectLst>
        </p:spPr>
        <p:txBody>
          <a:bodyPr/>
          <a:lstStyle/>
          <a:p>
            <a:pPr eaLnBrk="1" hangingPunct="1">
              <a:defRPr/>
            </a:pPr>
            <a:r>
              <a:rPr lang="en-US" b="1" dirty="0" smtClean="0">
                <a:solidFill>
                  <a:srgbClr val="FFFF00"/>
                </a:solidFill>
                <a:latin typeface="Comic Sans MS" pitchFamily="66" charset="0"/>
                <a:ea typeface="+mj-ea"/>
              </a:rPr>
              <a:t>Reanalysis</a:t>
            </a:r>
          </a:p>
        </p:txBody>
      </p:sp>
      <p:sp>
        <p:nvSpPr>
          <p:cNvPr id="80899" name="Rectangle 3"/>
          <p:cNvSpPr>
            <a:spLocks noGrp="1" noChangeArrowheads="1"/>
          </p:cNvSpPr>
          <p:nvPr>
            <p:ph type="subTitle" idx="1"/>
          </p:nvPr>
        </p:nvSpPr>
        <p:spPr>
          <a:xfrm>
            <a:off x="428625" y="1071563"/>
            <a:ext cx="8486775" cy="4724400"/>
          </a:xfrm>
          <a:effectLst>
            <a:outerShdw blurRad="50800" dist="50800" dir="5400000" algn="ctr" rotWithShape="0">
              <a:schemeClr val="tx1"/>
            </a:outerShdw>
          </a:effectLst>
        </p:spPr>
        <p:txBody>
          <a:bodyPr/>
          <a:lstStyle/>
          <a:p>
            <a:pPr marL="457200" indent="-457200" algn="l" eaLnBrk="1" hangingPunct="1">
              <a:lnSpc>
                <a:spcPct val="80000"/>
              </a:lnSpc>
              <a:spcBef>
                <a:spcPts val="1000"/>
              </a:spcBef>
              <a:buFontTx/>
              <a:buAutoNum type="arabicPeriod"/>
            </a:pPr>
            <a:r>
              <a:rPr lang="en-US" sz="2800" dirty="0" smtClean="0">
                <a:solidFill>
                  <a:schemeClr val="bg1"/>
                </a:solidFill>
                <a:latin typeface="Comic Sans MS" pitchFamily="66" charset="0"/>
              </a:rPr>
              <a:t>The next (4</a:t>
            </a:r>
            <a:r>
              <a:rPr lang="en-US" sz="2800" baseline="30000" dirty="0" smtClean="0">
                <a:solidFill>
                  <a:schemeClr val="bg1"/>
                </a:solidFill>
                <a:latin typeface="Comic Sans MS" pitchFamily="66" charset="0"/>
              </a:rPr>
              <a:t>th</a:t>
            </a:r>
            <a:r>
              <a:rPr lang="en-US" sz="2800" dirty="0" smtClean="0">
                <a:solidFill>
                  <a:schemeClr val="bg1"/>
                </a:solidFill>
                <a:latin typeface="Comic Sans MS" pitchFamily="66" charset="0"/>
              </a:rPr>
              <a:t>) International reanalysis conference is planned to be in April 2012 in Washington DC area.</a:t>
            </a:r>
          </a:p>
          <a:p>
            <a:pPr marL="457200" indent="-457200" algn="l" eaLnBrk="1" hangingPunct="1">
              <a:lnSpc>
                <a:spcPct val="80000"/>
              </a:lnSpc>
              <a:spcBef>
                <a:spcPts val="1000"/>
              </a:spcBef>
              <a:buFontTx/>
              <a:buAutoNum type="arabicPeriod"/>
            </a:pPr>
            <a:r>
              <a:rPr lang="en-US" sz="2800" dirty="0" smtClean="0">
                <a:solidFill>
                  <a:schemeClr val="bg1"/>
                </a:solidFill>
                <a:latin typeface="Comic Sans MS" pitchFamily="66" charset="0"/>
              </a:rPr>
              <a:t>There is not a problem with lack of reanalyses, indeed there is a proliferation.  The problems are:</a:t>
            </a:r>
          </a:p>
          <a:p>
            <a:pPr marL="838200" lvl="1" indent="-381000" algn="l" eaLnBrk="1" hangingPunct="1">
              <a:lnSpc>
                <a:spcPct val="80000"/>
              </a:lnSpc>
              <a:spcBef>
                <a:spcPts val="1000"/>
              </a:spcBef>
              <a:buFontTx/>
              <a:buAutoNum type="arabicPeriod"/>
            </a:pPr>
            <a:r>
              <a:rPr lang="en-US" sz="2400" dirty="0" smtClean="0">
                <a:solidFill>
                  <a:schemeClr val="bg1"/>
                </a:solidFill>
                <a:latin typeface="Comic Sans MS" pitchFamily="66" charset="0"/>
              </a:rPr>
              <a:t>lack of an end to end program with adequate evaluation of products (and the funding), and </a:t>
            </a:r>
          </a:p>
          <a:p>
            <a:pPr marL="838200" lvl="1" indent="-381000" algn="l" eaLnBrk="1" hangingPunct="1">
              <a:lnSpc>
                <a:spcPct val="80000"/>
              </a:lnSpc>
              <a:spcBef>
                <a:spcPts val="1000"/>
              </a:spcBef>
              <a:buFontTx/>
              <a:buAutoNum type="arabicPeriod"/>
            </a:pPr>
            <a:r>
              <a:rPr lang="en-US" sz="2400" dirty="0" smtClean="0">
                <a:solidFill>
                  <a:schemeClr val="bg1"/>
                </a:solidFill>
                <a:latin typeface="Comic Sans MS" pitchFamily="66" charset="0"/>
              </a:rPr>
              <a:t>Reanalysis is all done in a research domain and not sustained, so that key personnel can be lost.  </a:t>
            </a:r>
          </a:p>
          <a:p>
            <a:pPr marL="838200" lvl="1" indent="-381000" algn="l" eaLnBrk="1" hangingPunct="1">
              <a:lnSpc>
                <a:spcPct val="80000"/>
              </a:lnSpc>
              <a:spcBef>
                <a:spcPts val="1000"/>
              </a:spcBef>
              <a:buFontTx/>
              <a:buAutoNum type="arabicPeriod"/>
            </a:pPr>
            <a:r>
              <a:rPr lang="en-US" sz="2400" dirty="0" smtClean="0">
                <a:solidFill>
                  <a:schemeClr val="bg1"/>
                </a:solidFill>
                <a:latin typeface="Comic Sans MS" pitchFamily="66" charset="0"/>
              </a:rPr>
              <a:t>Lack of adequate vetting and diagnosis</a:t>
            </a:r>
          </a:p>
          <a:p>
            <a:pPr marL="457200" indent="-457200" algn="l" eaLnBrk="1" hangingPunct="1">
              <a:lnSpc>
                <a:spcPct val="80000"/>
              </a:lnSpc>
              <a:spcBef>
                <a:spcPts val="1000"/>
              </a:spcBef>
              <a:buFontTx/>
              <a:buAutoNum type="arabicPeriod"/>
            </a:pPr>
            <a:r>
              <a:rPr lang="en-US" sz="2800" dirty="0" smtClean="0">
                <a:solidFill>
                  <a:schemeClr val="bg1"/>
                </a:solidFill>
                <a:latin typeface="Comic Sans MS" pitchFamily="66" charset="0"/>
              </a:rPr>
              <a:t>Reanalysis is an essential part of climate services, especially in monitoring, attribution and prediction</a:t>
            </a:r>
          </a:p>
        </p:txBody>
      </p:sp>
    </p:spTree>
  </p:cSld>
  <p:clrMapOvr>
    <a:masterClrMapping/>
  </p:clrMapOvr>
  <p:transition>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2" descr="score_Z500_NH_FT24"/>
          <p:cNvPicPr>
            <a:picLocks noChangeArrowheads="1"/>
          </p:cNvPicPr>
          <p:nvPr/>
        </p:nvPicPr>
        <p:blipFill>
          <a:blip r:embed="rId2" cstate="print"/>
          <a:srcRect l="12994" t="16800" r="3149" b="14700"/>
          <a:stretch>
            <a:fillRect/>
          </a:stretch>
        </p:blipFill>
        <p:spPr bwMode="auto">
          <a:xfrm>
            <a:off x="990600" y="1143000"/>
            <a:ext cx="7607300" cy="4732338"/>
          </a:xfrm>
          <a:prstGeom prst="rect">
            <a:avLst/>
          </a:prstGeom>
          <a:noFill/>
          <a:ln w="9525">
            <a:noFill/>
            <a:miter lim="800000"/>
            <a:headEnd/>
            <a:tailEnd/>
          </a:ln>
        </p:spPr>
      </p:pic>
      <p:sp>
        <p:nvSpPr>
          <p:cNvPr id="35843" name="TextBox 2"/>
          <p:cNvSpPr txBox="1">
            <a:spLocks noChangeArrowheads="1"/>
          </p:cNvSpPr>
          <p:nvPr/>
        </p:nvSpPr>
        <p:spPr bwMode="auto">
          <a:xfrm>
            <a:off x="609600" y="5638800"/>
            <a:ext cx="8077200" cy="1015663"/>
          </a:xfrm>
          <a:prstGeom prst="rect">
            <a:avLst/>
          </a:prstGeom>
          <a:noFill/>
          <a:ln w="9525">
            <a:noFill/>
            <a:miter lim="800000"/>
            <a:headEnd/>
            <a:tailEnd/>
          </a:ln>
        </p:spPr>
        <p:txBody>
          <a:bodyPr>
            <a:spAutoFit/>
          </a:bodyPr>
          <a:lstStyle/>
          <a:p>
            <a:r>
              <a:rPr lang="en-GB" sz="2000" i="1" dirty="0"/>
              <a:t>Operational forecast scores of major NWP </a:t>
            </a:r>
            <a:r>
              <a:rPr lang="en-GB" sz="2000" i="1" dirty="0" err="1"/>
              <a:t>centers</a:t>
            </a:r>
            <a:r>
              <a:rPr lang="en-GB" sz="2000" i="1" dirty="0"/>
              <a:t>.  RMSE of </a:t>
            </a:r>
            <a:r>
              <a:rPr lang="en-GB" sz="2000" i="1" dirty="0" err="1"/>
              <a:t>geopotential</a:t>
            </a:r>
            <a:r>
              <a:rPr lang="en-GB" sz="2000" i="1" dirty="0"/>
              <a:t> height at 500hPa in NH (m) for 24-hour forecasts are displayed.  The </a:t>
            </a:r>
            <a:r>
              <a:rPr lang="en-GB" sz="2000" i="1" dirty="0" smtClean="0"/>
              <a:t>scores </a:t>
            </a:r>
            <a:r>
              <a:rPr lang="en-GB" sz="2000" i="1" dirty="0"/>
              <a:t>of </a:t>
            </a:r>
            <a:r>
              <a:rPr lang="en-GB" sz="2000" i="1" dirty="0" smtClean="0"/>
              <a:t>forecasts have improved over time.</a:t>
            </a:r>
            <a:endParaRPr lang="en-US" sz="2000" dirty="0"/>
          </a:p>
        </p:txBody>
      </p:sp>
      <p:sp>
        <p:nvSpPr>
          <p:cNvPr id="4" name="TextBox 3"/>
          <p:cNvSpPr txBox="1"/>
          <p:nvPr/>
        </p:nvSpPr>
        <p:spPr>
          <a:xfrm>
            <a:off x="533400" y="304800"/>
            <a:ext cx="8496237" cy="461665"/>
          </a:xfrm>
          <a:prstGeom prst="rect">
            <a:avLst/>
          </a:prstGeom>
          <a:solidFill>
            <a:srgbClr val="99CCFF"/>
          </a:solidFill>
        </p:spPr>
        <p:txBody>
          <a:bodyPr wrap="none" rtlCol="0">
            <a:spAutoFit/>
          </a:bodyPr>
          <a:lstStyle/>
          <a:p>
            <a:r>
              <a:rPr lang="en-US" b="1" dirty="0" smtClean="0"/>
              <a:t>NWP models and data assimilation continues to improve</a:t>
            </a:r>
            <a:endParaRPr lang="en-US" b="1" dirty="0"/>
          </a:p>
        </p:txBody>
      </p:sp>
    </p:spTree>
  </p:cSld>
  <p:clrMapOvr>
    <a:masterClrMapping/>
  </p:clrMapOvr>
  <p:transition>
    <p:pull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ext Box 3"/>
          <p:cNvSpPr txBox="1">
            <a:spLocks noChangeArrowheads="1"/>
          </p:cNvSpPr>
          <p:nvPr/>
        </p:nvSpPr>
        <p:spPr bwMode="auto">
          <a:xfrm>
            <a:off x="762000" y="228600"/>
            <a:ext cx="7994650" cy="523875"/>
          </a:xfrm>
          <a:prstGeom prst="rect">
            <a:avLst/>
          </a:prstGeom>
          <a:solidFill>
            <a:srgbClr val="99CCFF"/>
          </a:solidFill>
          <a:ln w="9525">
            <a:noFill/>
            <a:miter lim="800000"/>
            <a:headEnd/>
            <a:tailEnd/>
          </a:ln>
        </p:spPr>
        <p:txBody>
          <a:bodyPr wrap="none">
            <a:spAutoFit/>
          </a:bodyPr>
          <a:lstStyle/>
          <a:p>
            <a:r>
              <a:rPr lang="en-US" sz="2800" dirty="0">
                <a:solidFill>
                  <a:srgbClr val="CC0000"/>
                </a:solidFill>
              </a:rPr>
              <a:t>NWP Forecast skill scores continue to improve</a:t>
            </a:r>
          </a:p>
        </p:txBody>
      </p:sp>
      <p:pic>
        <p:nvPicPr>
          <p:cNvPr id="34819" name="Picture 3"/>
          <p:cNvPicPr>
            <a:picLocks noChangeAspect="1" noChangeArrowheads="1"/>
          </p:cNvPicPr>
          <p:nvPr/>
        </p:nvPicPr>
        <p:blipFill>
          <a:blip r:embed="rId2" cstate="print"/>
          <a:srcRect/>
          <a:stretch>
            <a:fillRect/>
          </a:stretch>
        </p:blipFill>
        <p:spPr bwMode="auto">
          <a:xfrm>
            <a:off x="1143000" y="838200"/>
            <a:ext cx="7372350" cy="4591050"/>
          </a:xfrm>
          <a:prstGeom prst="rect">
            <a:avLst/>
          </a:prstGeom>
          <a:noFill/>
          <a:ln w="9525">
            <a:noFill/>
            <a:miter lim="800000"/>
            <a:headEnd/>
            <a:tailEnd/>
          </a:ln>
        </p:spPr>
      </p:pic>
      <p:sp>
        <p:nvSpPr>
          <p:cNvPr id="34820" name="TextBox 5"/>
          <p:cNvSpPr txBox="1">
            <a:spLocks noChangeArrowheads="1"/>
          </p:cNvSpPr>
          <p:nvPr/>
        </p:nvSpPr>
        <p:spPr bwMode="auto">
          <a:xfrm>
            <a:off x="304800" y="5257800"/>
            <a:ext cx="8534400" cy="1200150"/>
          </a:xfrm>
          <a:prstGeom prst="rect">
            <a:avLst/>
          </a:prstGeom>
          <a:noFill/>
          <a:ln w="9525">
            <a:noFill/>
            <a:miter lim="800000"/>
            <a:headEnd/>
            <a:tailEnd/>
          </a:ln>
        </p:spPr>
        <p:txBody>
          <a:bodyPr>
            <a:spAutoFit/>
          </a:bodyPr>
          <a:lstStyle/>
          <a:p>
            <a:r>
              <a:rPr lang="en-US"/>
              <a:t>Extratropical NH and SH forecasts: 12 month means plotted at last month.  </a:t>
            </a:r>
            <a:r>
              <a:rPr lang="en-US" sz="1600"/>
              <a:t>Updated from Simmons and Hollingsworth 2002</a:t>
            </a:r>
            <a:r>
              <a:rPr lang="en-US" sz="1600">
                <a:solidFill>
                  <a:srgbClr val="CC0000"/>
                </a:solidFill>
              </a:rPr>
              <a:t> </a:t>
            </a:r>
          </a:p>
          <a:p>
            <a:r>
              <a:rPr lang="en-US">
                <a:solidFill>
                  <a:srgbClr val="CC0000"/>
                </a:solidFill>
              </a:rPr>
              <a:t>SH skill became comparable to NH after about 2002!</a:t>
            </a:r>
            <a:endParaRPr lang="en-US"/>
          </a:p>
        </p:txBody>
      </p:sp>
    </p:spTree>
  </p:cSld>
  <p:clrMapOvr>
    <a:masterClrMapping/>
  </p:clrMapOvr>
  <p:transition>
    <p:pull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quarter" idx="10"/>
          </p:nvPr>
        </p:nvSpPr>
        <p:spPr/>
        <p:txBody>
          <a:bodyPr/>
          <a:lstStyle/>
          <a:p>
            <a:pPr>
              <a:defRPr/>
            </a:pPr>
            <a:endParaRPr lang="en-US" smtClean="0"/>
          </a:p>
          <a:p>
            <a:pPr>
              <a:defRPr/>
            </a:pPr>
            <a:r>
              <a:rPr lang="en-US" sz="1200" b="1" smtClean="0">
                <a:solidFill>
                  <a:srgbClr val="CC0000"/>
                </a:solidFill>
              </a:rPr>
              <a:t>20 Aug 2003</a:t>
            </a:r>
          </a:p>
        </p:txBody>
      </p:sp>
      <p:sp>
        <p:nvSpPr>
          <p:cNvPr id="21507" name="Text Box 2"/>
          <p:cNvSpPr txBox="1">
            <a:spLocks noChangeArrowheads="1"/>
          </p:cNvSpPr>
          <p:nvPr/>
        </p:nvSpPr>
        <p:spPr bwMode="auto">
          <a:xfrm>
            <a:off x="381000" y="838200"/>
            <a:ext cx="8458200" cy="3093154"/>
          </a:xfrm>
          <a:prstGeom prst="rect">
            <a:avLst/>
          </a:prstGeom>
          <a:noFill/>
          <a:ln w="9525">
            <a:noFill/>
            <a:miter lim="800000"/>
            <a:headEnd/>
            <a:tailEnd/>
          </a:ln>
        </p:spPr>
        <p:txBody>
          <a:bodyPr wrap="square">
            <a:spAutoFit/>
          </a:bodyPr>
          <a:lstStyle/>
          <a:p>
            <a:r>
              <a:rPr lang="en-US" b="1" dirty="0"/>
              <a:t>Operational four dimensional data assimilation continually changes as methods and assimilating models improve, creating huge discontinuities in the implied climate record. </a:t>
            </a:r>
          </a:p>
          <a:p>
            <a:endParaRPr lang="en-US" dirty="0"/>
          </a:p>
          <a:p>
            <a:r>
              <a:rPr lang="en-US" sz="2500" b="1" dirty="0"/>
              <a:t>Reanalysis</a:t>
            </a:r>
            <a:r>
              <a:rPr lang="en-US" sz="2500" dirty="0"/>
              <a:t> is the retrospective analysis onto </a:t>
            </a:r>
            <a:r>
              <a:rPr lang="en-US" sz="2500" dirty="0" smtClean="0"/>
              <a:t>global </a:t>
            </a:r>
            <a:r>
              <a:rPr lang="en-US" sz="2500" dirty="0"/>
              <a:t>grids using a multivariate physically consistent approach with a constant analysis system.  </a:t>
            </a:r>
          </a:p>
        </p:txBody>
      </p:sp>
      <p:sp>
        <p:nvSpPr>
          <p:cNvPr id="4" name="TextBox 3"/>
          <p:cNvSpPr txBox="1"/>
          <p:nvPr/>
        </p:nvSpPr>
        <p:spPr>
          <a:xfrm>
            <a:off x="3581400" y="228600"/>
            <a:ext cx="1946367" cy="523220"/>
          </a:xfrm>
          <a:prstGeom prst="rect">
            <a:avLst/>
          </a:prstGeom>
          <a:solidFill>
            <a:srgbClr val="99CCFF"/>
          </a:solidFill>
        </p:spPr>
        <p:txBody>
          <a:bodyPr wrap="none" rtlCol="0">
            <a:spAutoFit/>
          </a:bodyPr>
          <a:lstStyle/>
          <a:p>
            <a:r>
              <a:rPr lang="en-US" sz="2800" b="1" dirty="0" smtClean="0">
                <a:solidFill>
                  <a:srgbClr val="FF0000"/>
                </a:solidFill>
              </a:rPr>
              <a:t>Reanalysis</a:t>
            </a:r>
            <a:endParaRPr lang="en-US" sz="2800" b="1" dirty="0">
              <a:solidFill>
                <a:srgbClr val="FF0000"/>
              </a:solidFill>
            </a:endParaRPr>
          </a:p>
        </p:txBody>
      </p:sp>
      <p:sp>
        <p:nvSpPr>
          <p:cNvPr id="5" name="TextBox 4"/>
          <p:cNvSpPr txBox="1"/>
          <p:nvPr/>
        </p:nvSpPr>
        <p:spPr>
          <a:xfrm>
            <a:off x="304800" y="3962400"/>
            <a:ext cx="8458200" cy="2616101"/>
          </a:xfrm>
          <a:prstGeom prst="rect">
            <a:avLst/>
          </a:prstGeom>
          <a:noFill/>
        </p:spPr>
        <p:txBody>
          <a:bodyPr wrap="square" rtlCol="0">
            <a:spAutoFit/>
          </a:bodyPr>
          <a:lstStyle/>
          <a:p>
            <a:r>
              <a:rPr lang="en-US" sz="2000" b="1" dirty="0" smtClean="0">
                <a:solidFill>
                  <a:schemeClr val="accent2"/>
                </a:solidFill>
              </a:rPr>
              <a:t>Reanalysis has been applied to atmospheric data covering the past five decades.   Although the resulting products have proven very useful, considerable effort is needed to ensure that reanalysis products are suitable for climate monitoring applications.</a:t>
            </a:r>
            <a:r>
              <a:rPr lang="en-US" sz="2000" dirty="0" smtClean="0"/>
              <a:t> </a:t>
            </a:r>
          </a:p>
          <a:p>
            <a:endParaRPr lang="en-US" dirty="0" smtClean="0"/>
          </a:p>
          <a:p>
            <a:r>
              <a:rPr lang="en-US" sz="1800" dirty="0" smtClean="0"/>
              <a:t>From: Executive Summary of “The Second Report on the Adequacy of The Global Observing Systems for Climate in Support of the UNFCCC”.</a:t>
            </a:r>
          </a:p>
          <a:p>
            <a:endParaRPr lang="en-US" dirty="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0" y="0"/>
            <a:ext cx="9144000" cy="5862638"/>
          </a:xfrm>
          <a:prstGeom prst="rect">
            <a:avLst/>
          </a:prstGeom>
          <a:noFill/>
          <a:ln w="9525">
            <a:noFill/>
            <a:miter lim="800000"/>
            <a:headEnd/>
            <a:tailEnd/>
          </a:ln>
        </p:spPr>
        <p:txBody>
          <a:bodyPr>
            <a:spAutoFit/>
          </a:bodyPr>
          <a:lstStyle/>
          <a:p>
            <a:pPr>
              <a:spcBef>
                <a:spcPct val="50000"/>
              </a:spcBef>
            </a:pPr>
            <a:r>
              <a:rPr lang="en-US" sz="2000" b="1" dirty="0">
                <a:solidFill>
                  <a:srgbClr val="000080"/>
                </a:solidFill>
                <a:cs typeface="Times New Roman" pitchFamily="18" charset="0"/>
              </a:rPr>
              <a:t>1) </a:t>
            </a:r>
            <a:r>
              <a:rPr lang="en-US" sz="2000" b="1" dirty="0">
                <a:solidFill>
                  <a:schemeClr val="accent2"/>
                </a:solidFill>
                <a:cs typeface="Times New Roman" pitchFamily="18" charset="0"/>
              </a:rPr>
              <a:t>Call for reanalysis:</a:t>
            </a:r>
            <a:endParaRPr lang="en-US" sz="1200" dirty="0">
              <a:solidFill>
                <a:schemeClr val="accent2"/>
              </a:solidFill>
              <a:cs typeface="Times New Roman" pitchFamily="18" charset="0"/>
            </a:endParaRPr>
          </a:p>
          <a:p>
            <a:pPr>
              <a:spcBef>
                <a:spcPct val="50000"/>
              </a:spcBef>
            </a:pPr>
            <a:r>
              <a:rPr lang="en-US" sz="1800" b="1" dirty="0">
                <a:solidFill>
                  <a:schemeClr val="tx2"/>
                </a:solidFill>
                <a:cs typeface="Times New Roman" pitchFamily="18" charset="0"/>
              </a:rPr>
              <a:t>Trenberth, K. E., and J. G. Olson, 1988:  An evaluation and intercomparison 	of global analyses from NMC and ECMWF. 	</a:t>
            </a:r>
            <a:r>
              <a:rPr lang="en-US" sz="1800" b="1" i="1" dirty="0">
                <a:solidFill>
                  <a:schemeClr val="tx2"/>
                </a:solidFill>
                <a:cs typeface="Times New Roman" pitchFamily="18" charset="0"/>
              </a:rPr>
              <a:t>Bull.Amer.Meteor.Soc.</a:t>
            </a:r>
            <a:r>
              <a:rPr lang="en-US" sz="1800" b="1" dirty="0">
                <a:solidFill>
                  <a:schemeClr val="tx2"/>
                </a:solidFill>
                <a:cs typeface="Times New Roman" pitchFamily="18" charset="0"/>
              </a:rPr>
              <a:t>,69,1047-1057.</a:t>
            </a:r>
            <a:r>
              <a:rPr lang="en-US" sz="1800" b="1" dirty="0">
                <a:solidFill>
                  <a:schemeClr val="tx2"/>
                </a:solidFill>
                <a:ea typeface="Times"/>
                <a:cs typeface="Times"/>
              </a:rPr>
              <a:t> </a:t>
            </a:r>
            <a:br>
              <a:rPr lang="en-US" sz="1800" b="1" dirty="0">
                <a:solidFill>
                  <a:schemeClr val="tx2"/>
                </a:solidFill>
                <a:ea typeface="Times"/>
                <a:cs typeface="Times"/>
              </a:rPr>
            </a:br>
            <a:r>
              <a:rPr lang="en-US" sz="1800" b="1" dirty="0" err="1">
                <a:solidFill>
                  <a:schemeClr val="tx2"/>
                </a:solidFill>
                <a:cs typeface="Times New Roman" pitchFamily="18" charset="0"/>
              </a:rPr>
              <a:t>Bengsston</a:t>
            </a:r>
            <a:r>
              <a:rPr lang="en-US" sz="1800" b="1" dirty="0">
                <a:solidFill>
                  <a:schemeClr val="tx2"/>
                </a:solidFill>
                <a:cs typeface="Times New Roman" pitchFamily="18" charset="0"/>
              </a:rPr>
              <a:t>, L. and J. </a:t>
            </a:r>
            <a:r>
              <a:rPr lang="en-US" sz="1800" b="1" dirty="0" err="1">
                <a:solidFill>
                  <a:schemeClr val="tx2"/>
                </a:solidFill>
                <a:cs typeface="Times New Roman" pitchFamily="18" charset="0"/>
              </a:rPr>
              <a:t>Shukla</a:t>
            </a:r>
            <a:r>
              <a:rPr lang="en-US" sz="1800" b="1" dirty="0">
                <a:solidFill>
                  <a:schemeClr val="tx2"/>
                </a:solidFill>
                <a:cs typeface="Times New Roman" pitchFamily="18" charset="0"/>
              </a:rPr>
              <a:t>, 1988: Integration of space and in situ 	observations to 	study global climate change.</a:t>
            </a:r>
            <a:r>
              <a:rPr lang="en-US" sz="1800" b="1" i="1" dirty="0">
                <a:solidFill>
                  <a:schemeClr val="tx2"/>
                </a:solidFill>
                <a:cs typeface="Times New Roman" pitchFamily="18" charset="0"/>
              </a:rPr>
              <a:t> Bull. Amer. Meteor. Soc</a:t>
            </a:r>
            <a:r>
              <a:rPr lang="en-US" sz="1800" b="1" dirty="0">
                <a:solidFill>
                  <a:schemeClr val="tx2"/>
                </a:solidFill>
                <a:cs typeface="Times New Roman" pitchFamily="18" charset="0"/>
              </a:rPr>
              <a:t>., 	69, 1130-1143.</a:t>
            </a:r>
            <a:r>
              <a:rPr lang="en-US" sz="1800" b="1" dirty="0">
                <a:solidFill>
                  <a:schemeClr val="tx2"/>
                </a:solidFill>
                <a:ea typeface="Times"/>
                <a:cs typeface="Times"/>
              </a:rPr>
              <a:t/>
            </a:r>
            <a:br>
              <a:rPr lang="en-US" sz="1800" b="1" dirty="0">
                <a:solidFill>
                  <a:schemeClr val="tx2"/>
                </a:solidFill>
                <a:ea typeface="Times"/>
                <a:cs typeface="Times"/>
              </a:rPr>
            </a:br>
            <a:r>
              <a:rPr lang="en-US" sz="2000" b="1" dirty="0">
                <a:solidFill>
                  <a:srgbClr val="000080"/>
                </a:solidFill>
                <a:cs typeface="Times New Roman" pitchFamily="18" charset="0"/>
              </a:rPr>
              <a:t>2) </a:t>
            </a:r>
            <a:r>
              <a:rPr lang="en-US" sz="2000" b="1" dirty="0">
                <a:solidFill>
                  <a:schemeClr val="accent2"/>
                </a:solidFill>
                <a:cs typeface="Times New Roman" pitchFamily="18" charset="0"/>
              </a:rPr>
              <a:t>First generation</a:t>
            </a:r>
            <a:r>
              <a:rPr lang="en-US" sz="2000" b="1" dirty="0">
                <a:solidFill>
                  <a:schemeClr val="tx2"/>
                </a:solidFill>
                <a:cs typeface="Times New Roman" pitchFamily="18" charset="0"/>
              </a:rPr>
              <a:t/>
            </a:r>
            <a:br>
              <a:rPr lang="en-US" sz="2000" b="1" dirty="0">
                <a:solidFill>
                  <a:schemeClr val="tx2"/>
                </a:solidFill>
                <a:cs typeface="Times New Roman" pitchFamily="18" charset="0"/>
              </a:rPr>
            </a:br>
            <a:r>
              <a:rPr lang="en-US" sz="1600" b="1" dirty="0">
                <a:solidFill>
                  <a:schemeClr val="tx2"/>
                </a:solidFill>
                <a:cs typeface="Times New Roman" pitchFamily="18" charset="0"/>
              </a:rPr>
              <a:t>Schubert, S.D., R. B. Rood and J. </a:t>
            </a:r>
            <a:r>
              <a:rPr lang="en-US" sz="1600" b="1" dirty="0" err="1">
                <a:solidFill>
                  <a:schemeClr val="tx2"/>
                </a:solidFill>
                <a:cs typeface="Times New Roman" pitchFamily="18" charset="0"/>
              </a:rPr>
              <a:t>Pfaendtner</a:t>
            </a:r>
            <a:r>
              <a:rPr lang="en-US" sz="1600" b="1" dirty="0">
                <a:solidFill>
                  <a:schemeClr val="tx2"/>
                </a:solidFill>
                <a:cs typeface="Times New Roman" pitchFamily="18" charset="0"/>
              </a:rPr>
              <a:t>, 1993: An Assimilated Data Set for 	Earth Science Applications </a:t>
            </a:r>
            <a:r>
              <a:rPr lang="en-US" sz="1600" b="1" i="1" dirty="0">
                <a:solidFill>
                  <a:schemeClr val="tx2"/>
                </a:solidFill>
                <a:cs typeface="Times New Roman" pitchFamily="18" charset="0"/>
              </a:rPr>
              <a:t>Bull. Amer. Meteor. Soc.</a:t>
            </a:r>
            <a:r>
              <a:rPr lang="en-US" sz="1600" b="1" dirty="0">
                <a:solidFill>
                  <a:schemeClr val="tx2"/>
                </a:solidFill>
                <a:cs typeface="Times New Roman" pitchFamily="18" charset="0"/>
              </a:rPr>
              <a:t>, 74, 2331-2342.</a:t>
            </a:r>
            <a:r>
              <a:rPr lang="en-US" sz="1600" b="1" dirty="0">
                <a:solidFill>
                  <a:schemeClr val="tx2"/>
                </a:solidFill>
                <a:ea typeface="Times"/>
                <a:cs typeface="Times"/>
              </a:rPr>
              <a:t/>
            </a:r>
            <a:br>
              <a:rPr lang="en-US" sz="1600" b="1" dirty="0">
                <a:solidFill>
                  <a:schemeClr val="tx2"/>
                </a:solidFill>
                <a:ea typeface="Times"/>
                <a:cs typeface="Times"/>
              </a:rPr>
            </a:br>
            <a:r>
              <a:rPr lang="en-US" sz="1600" b="1" dirty="0">
                <a:solidFill>
                  <a:schemeClr val="tx2"/>
                </a:solidFill>
                <a:cs typeface="Times New Roman" pitchFamily="18" charset="0"/>
              </a:rPr>
              <a:t>Gibson, J.K., P. </a:t>
            </a:r>
            <a:r>
              <a:rPr lang="en-US" sz="1600" b="1" dirty="0" err="1">
                <a:solidFill>
                  <a:schemeClr val="tx2"/>
                </a:solidFill>
                <a:cs typeface="Times New Roman" pitchFamily="18" charset="0"/>
              </a:rPr>
              <a:t>Kallberg</a:t>
            </a:r>
            <a:r>
              <a:rPr lang="en-US" sz="1600" b="1" dirty="0">
                <a:solidFill>
                  <a:schemeClr val="tx2"/>
                </a:solidFill>
                <a:cs typeface="Times New Roman" pitchFamily="18" charset="0"/>
              </a:rPr>
              <a:t>, A. Nomura, and S. </a:t>
            </a:r>
            <a:r>
              <a:rPr lang="en-US" sz="1600" b="1" dirty="0" err="1">
                <a:solidFill>
                  <a:schemeClr val="tx2"/>
                </a:solidFill>
                <a:cs typeface="Times New Roman" pitchFamily="18" charset="0"/>
              </a:rPr>
              <a:t>Uppala</a:t>
            </a:r>
            <a:r>
              <a:rPr lang="en-US" sz="1600" b="1" dirty="0">
                <a:solidFill>
                  <a:schemeClr val="tx2"/>
                </a:solidFill>
                <a:cs typeface="Times New Roman" pitchFamily="18" charset="0"/>
              </a:rPr>
              <a:t>, 1994: The </a:t>
            </a:r>
            <a:r>
              <a:rPr lang="en-US" sz="1600" b="1" dirty="0">
                <a:solidFill>
                  <a:srgbClr val="FF0000"/>
                </a:solidFill>
                <a:cs typeface="Times New Roman" pitchFamily="18" charset="0"/>
              </a:rPr>
              <a:t>ECMWF re-analysis </a:t>
            </a:r>
            <a:r>
              <a:rPr lang="en-US" sz="1600" b="1" dirty="0">
                <a:solidFill>
                  <a:schemeClr val="tx2"/>
                </a:solidFill>
                <a:cs typeface="Times New Roman" pitchFamily="18" charset="0"/>
              </a:rPr>
              <a:t>	(ERA) project- Plans and current status. 10</a:t>
            </a:r>
            <a:r>
              <a:rPr lang="en-US" sz="1600" b="1" baseline="30000" dirty="0">
                <a:solidFill>
                  <a:schemeClr val="tx2"/>
                </a:solidFill>
                <a:cs typeface="Times New Roman" pitchFamily="18" charset="0"/>
              </a:rPr>
              <a:t>th</a:t>
            </a:r>
            <a:r>
              <a:rPr lang="en-US" sz="1600" b="1" dirty="0">
                <a:solidFill>
                  <a:schemeClr val="tx2"/>
                </a:solidFill>
                <a:cs typeface="Times New Roman" pitchFamily="18" charset="0"/>
              </a:rPr>
              <a:t> Int. Conf. Interactive Inf. and 	Proc. Syst. Meteor., </a:t>
            </a:r>
            <a:r>
              <a:rPr lang="en-US" sz="1600" b="1" dirty="0" err="1">
                <a:solidFill>
                  <a:schemeClr val="tx2"/>
                </a:solidFill>
                <a:cs typeface="Times New Roman" pitchFamily="18" charset="0"/>
              </a:rPr>
              <a:t>Oceanogr</a:t>
            </a:r>
            <a:r>
              <a:rPr lang="en-US" sz="1600" b="1" dirty="0">
                <a:solidFill>
                  <a:schemeClr val="tx2"/>
                </a:solidFill>
                <a:cs typeface="Times New Roman" pitchFamily="18" charset="0"/>
              </a:rPr>
              <a:t>. and </a:t>
            </a:r>
            <a:r>
              <a:rPr lang="en-US" sz="1600" b="1" dirty="0" err="1">
                <a:solidFill>
                  <a:schemeClr val="tx2"/>
                </a:solidFill>
                <a:cs typeface="Times New Roman" pitchFamily="18" charset="0"/>
              </a:rPr>
              <a:t>Hydrol</a:t>
            </a:r>
            <a:r>
              <a:rPr lang="en-US" sz="1600" b="1" dirty="0">
                <a:solidFill>
                  <a:schemeClr val="tx2"/>
                </a:solidFill>
                <a:cs typeface="Times New Roman" pitchFamily="18" charset="0"/>
              </a:rPr>
              <a:t>., Nashville, TN, AMS, 164-167.</a:t>
            </a:r>
            <a:r>
              <a:rPr lang="en-US" sz="1600" b="1" dirty="0">
                <a:solidFill>
                  <a:schemeClr val="tx2"/>
                </a:solidFill>
                <a:ea typeface="Times"/>
                <a:cs typeface="Times"/>
              </a:rPr>
              <a:t/>
            </a:r>
            <a:br>
              <a:rPr lang="en-US" sz="1600" b="1" dirty="0">
                <a:solidFill>
                  <a:schemeClr val="tx2"/>
                </a:solidFill>
                <a:ea typeface="Times"/>
                <a:cs typeface="Times"/>
              </a:rPr>
            </a:br>
            <a:r>
              <a:rPr lang="en-US" sz="1600" b="1" dirty="0" err="1">
                <a:solidFill>
                  <a:schemeClr val="tx2"/>
                </a:solidFill>
                <a:ea typeface="Times"/>
                <a:cs typeface="Times"/>
              </a:rPr>
              <a:t>Kalnay,E</a:t>
            </a:r>
            <a:r>
              <a:rPr lang="en-US" sz="1600" b="1" dirty="0">
                <a:solidFill>
                  <a:schemeClr val="tx2"/>
                </a:solidFill>
                <a:ea typeface="Times"/>
                <a:cs typeface="Times"/>
              </a:rPr>
              <a:t>., et al, 1996: The </a:t>
            </a:r>
            <a:r>
              <a:rPr lang="en-US" sz="1600" b="1" dirty="0">
                <a:solidFill>
                  <a:srgbClr val="FF0000"/>
                </a:solidFill>
                <a:ea typeface="Times"/>
                <a:cs typeface="Times"/>
              </a:rPr>
              <a:t>NMC/NCAR</a:t>
            </a:r>
            <a:r>
              <a:rPr lang="en-US" sz="1600" b="1" dirty="0">
                <a:solidFill>
                  <a:schemeClr val="tx2"/>
                </a:solidFill>
                <a:ea typeface="Times"/>
                <a:cs typeface="Times"/>
              </a:rPr>
              <a:t> 40-year Reanalysis Project. 	</a:t>
            </a:r>
            <a:r>
              <a:rPr lang="en-US" sz="1600" b="1" i="1" dirty="0" err="1">
                <a:solidFill>
                  <a:schemeClr val="tx2"/>
                </a:solidFill>
                <a:ea typeface="Times"/>
                <a:cs typeface="Times"/>
              </a:rPr>
              <a:t>Bull.Amer.Meteor.Soc</a:t>
            </a:r>
            <a:r>
              <a:rPr lang="en-US" sz="1600" b="1" dirty="0">
                <a:solidFill>
                  <a:schemeClr val="tx2"/>
                </a:solidFill>
                <a:ea typeface="Times"/>
                <a:cs typeface="Times"/>
              </a:rPr>
              <a:t>., 77,437-471.</a:t>
            </a:r>
            <a:br>
              <a:rPr lang="en-US" sz="1600" b="1" dirty="0">
                <a:solidFill>
                  <a:schemeClr val="tx2"/>
                </a:solidFill>
                <a:ea typeface="Times"/>
                <a:cs typeface="Times"/>
              </a:rPr>
            </a:br>
            <a:r>
              <a:rPr lang="en-GB" sz="1600" b="1" dirty="0" err="1" smtClean="0"/>
              <a:t>Kanamitsu</a:t>
            </a:r>
            <a:r>
              <a:rPr lang="en-GB" sz="1600" b="1" dirty="0"/>
              <a:t>, M, W. </a:t>
            </a:r>
            <a:r>
              <a:rPr lang="en-GB" sz="1600" b="1" dirty="0" err="1"/>
              <a:t>Ebisuzaki</a:t>
            </a:r>
            <a:r>
              <a:rPr lang="en-GB" sz="1600" b="1" dirty="0"/>
              <a:t>, J. Woollen, S-K Yang, J .J. </a:t>
            </a:r>
            <a:r>
              <a:rPr lang="en-GB" sz="1600" b="1" dirty="0" err="1"/>
              <a:t>Hnilo</a:t>
            </a:r>
            <a:r>
              <a:rPr lang="en-GB" sz="1600" b="1" dirty="0"/>
              <a:t>, M. </a:t>
            </a:r>
            <a:r>
              <a:rPr lang="en-GB" sz="1600" b="1" dirty="0" err="1"/>
              <a:t>Fiorino</a:t>
            </a:r>
            <a:r>
              <a:rPr lang="en-GB" sz="1600" b="1" dirty="0"/>
              <a:t>, and G. L. 	Potter, 2002:  </a:t>
            </a:r>
            <a:r>
              <a:rPr lang="en-GB" sz="1600" b="1" dirty="0">
                <a:solidFill>
                  <a:srgbClr val="FF0000"/>
                </a:solidFill>
              </a:rPr>
              <a:t>NCEP-DOE</a:t>
            </a:r>
            <a:r>
              <a:rPr lang="en-GB" sz="1600" b="1" dirty="0"/>
              <a:t> AMIP-II Reanalysis (R-2),. </a:t>
            </a:r>
            <a:r>
              <a:rPr lang="en-GB" sz="1600" b="1" i="1" dirty="0"/>
              <a:t>Bull. Amer. Met. Soc</a:t>
            </a:r>
            <a:r>
              <a:rPr lang="en-GB" sz="1600" b="1" dirty="0"/>
              <a:t>., 	83, 1631-1643.</a:t>
            </a:r>
            <a:endParaRPr lang="en-US" sz="1600" b="1" dirty="0"/>
          </a:p>
          <a:p>
            <a:pPr>
              <a:spcBef>
                <a:spcPct val="50000"/>
              </a:spcBef>
            </a:pPr>
            <a:r>
              <a:rPr lang="en-US" sz="2000" b="1" dirty="0">
                <a:solidFill>
                  <a:srgbClr val="000080"/>
                </a:solidFill>
                <a:ea typeface="Times"/>
                <a:cs typeface="Times"/>
              </a:rPr>
              <a:t>3) </a:t>
            </a:r>
            <a:r>
              <a:rPr lang="en-US" sz="2000" b="1" dirty="0">
                <a:solidFill>
                  <a:schemeClr val="accent2"/>
                </a:solidFill>
                <a:ea typeface="Times"/>
                <a:cs typeface="Times"/>
              </a:rPr>
              <a:t>Second generation   ERA40, JRA</a:t>
            </a:r>
            <a:r>
              <a:rPr lang="en-US" sz="1400" b="1" dirty="0">
                <a:solidFill>
                  <a:schemeClr val="accent2"/>
                </a:solidFill>
                <a:ea typeface="Times"/>
                <a:cs typeface="Times"/>
              </a:rPr>
              <a:t/>
            </a:r>
            <a:br>
              <a:rPr lang="en-US" sz="1400" b="1" dirty="0">
                <a:solidFill>
                  <a:schemeClr val="accent2"/>
                </a:solidFill>
                <a:ea typeface="Times"/>
                <a:cs typeface="Times"/>
              </a:rPr>
            </a:br>
            <a:r>
              <a:rPr lang="en-US" sz="800" b="1" dirty="0">
                <a:solidFill>
                  <a:schemeClr val="tx2"/>
                </a:solidFill>
                <a:ea typeface="Times"/>
                <a:cs typeface="Times"/>
              </a:rPr>
              <a:t> </a:t>
            </a:r>
            <a:br>
              <a:rPr lang="en-US" sz="800" b="1" dirty="0">
                <a:solidFill>
                  <a:schemeClr val="tx2"/>
                </a:solidFill>
                <a:ea typeface="Times"/>
                <a:cs typeface="Times"/>
              </a:rPr>
            </a:br>
            <a:r>
              <a:rPr lang="en-US" sz="2000" b="1" dirty="0">
                <a:solidFill>
                  <a:srgbClr val="000080"/>
                </a:solidFill>
                <a:cs typeface="Times New Roman" pitchFamily="18" charset="0"/>
              </a:rPr>
              <a:t>4) </a:t>
            </a:r>
            <a:r>
              <a:rPr lang="en-US" sz="2000" b="1" dirty="0">
                <a:solidFill>
                  <a:schemeClr val="accent2"/>
                </a:solidFill>
                <a:cs typeface="Times New Roman" pitchFamily="18" charset="0"/>
              </a:rPr>
              <a:t>Next generation:</a:t>
            </a:r>
            <a:r>
              <a:rPr lang="en-US" sz="1200" b="1" dirty="0">
                <a:solidFill>
                  <a:schemeClr val="tx2"/>
                </a:solidFill>
                <a:ea typeface="Times"/>
                <a:cs typeface="Times"/>
              </a:rPr>
              <a:t> </a:t>
            </a:r>
            <a:r>
              <a:rPr lang="en-US" sz="1800" b="1" dirty="0">
                <a:solidFill>
                  <a:schemeClr val="tx2"/>
                </a:solidFill>
                <a:ea typeface="Times"/>
                <a:cs typeface="Times"/>
              </a:rPr>
              <a:t>MERRA, ERA-interim, CFSR</a:t>
            </a:r>
            <a:endParaRPr lang="en-US" sz="1600" b="1" dirty="0">
              <a:solidFill>
                <a:schemeClr val="tx2"/>
              </a:solidFill>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76200" y="2286000"/>
          <a:ext cx="8839200" cy="4038600"/>
        </p:xfrm>
        <a:graphic>
          <a:graphicData uri="http://schemas.openxmlformats.org/drawingml/2006/table">
            <a:tbl>
              <a:tblPr/>
              <a:tblGrid>
                <a:gridCol w="1905000"/>
                <a:gridCol w="1295400"/>
                <a:gridCol w="1676400"/>
                <a:gridCol w="1295400"/>
                <a:gridCol w="2667000"/>
              </a:tblGrid>
              <a:tr h="397565">
                <a:tc>
                  <a:txBody>
                    <a:bodyPr/>
                    <a:lstStyle/>
                    <a:p>
                      <a:pPr algn="l"/>
                      <a:r>
                        <a:rPr lang="en-US" sz="1800" dirty="0">
                          <a:latin typeface="Comic Sans MS" pitchFamily="66" charset="0"/>
                          <a:ea typeface="Times New Roman"/>
                          <a:cs typeface="Times New Roman"/>
                        </a:rPr>
                        <a:t>Reanalysis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r>
                        <a:rPr lang="en-US" sz="1800" dirty="0" err="1" smtClean="0">
                          <a:latin typeface="Comic Sans MS" pitchFamily="66" charset="0"/>
                          <a:ea typeface="Times New Roman"/>
                          <a:cs typeface="Times New Roman"/>
                        </a:rPr>
                        <a:t>Horiz.Res</a:t>
                      </a:r>
                      <a:endParaRPr lang="en-US" sz="1800" dirty="0">
                        <a:latin typeface="Comic Sans MS" pitchFamily="66"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r>
                        <a:rPr lang="en-US" sz="1800">
                          <a:latin typeface="Comic Sans MS" pitchFamily="66" charset="0"/>
                          <a:ea typeface="Times New Roman"/>
                          <a:cs typeface="Times New Roman"/>
                        </a:rPr>
                        <a:t>Dates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r>
                        <a:rPr lang="en-US" sz="1800">
                          <a:latin typeface="Comic Sans MS" pitchFamily="66" charset="0"/>
                          <a:ea typeface="Times New Roman"/>
                          <a:cs typeface="Times New Roman"/>
                        </a:rPr>
                        <a:t>Vintage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r>
                        <a:rPr lang="en-US" sz="1800">
                          <a:latin typeface="Comic Sans MS" pitchFamily="66" charset="0"/>
                          <a:ea typeface="Times New Roman"/>
                          <a:cs typeface="Times New Roman"/>
                        </a:rPr>
                        <a:t>Status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40635">
                <a:tc>
                  <a:txBody>
                    <a:bodyPr/>
                    <a:lstStyle/>
                    <a:p>
                      <a:pPr algn="l"/>
                      <a:r>
                        <a:rPr lang="en-US" sz="1800" dirty="0">
                          <a:latin typeface="Comic Sans MS" pitchFamily="66" charset="0"/>
                          <a:ea typeface="Times New Roman"/>
                          <a:cs typeface="Times New Roman"/>
                        </a:rPr>
                        <a:t>NCEP/NCAR R1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r>
                        <a:rPr lang="en-US" sz="1800" dirty="0">
                          <a:latin typeface="Comic Sans MS" pitchFamily="66" charset="0"/>
                          <a:ea typeface="Times New Roman"/>
                          <a:cs typeface="Times New Roman"/>
                        </a:rPr>
                        <a:t>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r>
                        <a:rPr lang="en-US" sz="1800" dirty="0">
                          <a:latin typeface="Comic Sans MS" pitchFamily="66" charset="0"/>
                          <a:ea typeface="Times New Roman"/>
                          <a:cs typeface="Times New Roman"/>
                        </a:rPr>
                        <a:t>1948-present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r>
                        <a:rPr lang="en-US" sz="1800" dirty="0">
                          <a:latin typeface="Comic Sans MS" pitchFamily="66" charset="0"/>
                          <a:ea typeface="Times New Roman"/>
                          <a:cs typeface="Times New Roman"/>
                        </a:rPr>
                        <a:t>1995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r>
                        <a:rPr lang="en-US" sz="1800" dirty="0">
                          <a:latin typeface="Comic Sans MS" pitchFamily="66" charset="0"/>
                          <a:ea typeface="Times New Roman"/>
                          <a:cs typeface="Times New Roman"/>
                        </a:rPr>
                        <a:t>ongoing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97565">
                <a:tc>
                  <a:txBody>
                    <a:bodyPr/>
                    <a:lstStyle/>
                    <a:p>
                      <a:pPr algn="l"/>
                      <a:r>
                        <a:rPr lang="en-US" sz="1800" dirty="0">
                          <a:latin typeface="Comic Sans MS" pitchFamily="66" charset="0"/>
                          <a:ea typeface="Times New Roman"/>
                          <a:cs typeface="Times New Roman"/>
                        </a:rPr>
                        <a:t>NCEP-DOE R2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r>
                        <a:rPr lang="en-US" sz="1800" dirty="0">
                          <a:latin typeface="Comic Sans MS" pitchFamily="66" charset="0"/>
                          <a:ea typeface="Times New Roman"/>
                          <a:cs typeface="Times New Roman"/>
                        </a:rPr>
                        <a:t>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r>
                        <a:rPr lang="en-US" sz="1800" dirty="0">
                          <a:latin typeface="Comic Sans MS" pitchFamily="66" charset="0"/>
                          <a:ea typeface="Times New Roman"/>
                          <a:cs typeface="Times New Roman"/>
                        </a:rPr>
                        <a:t>1979-present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r>
                        <a:rPr lang="en-US" sz="1800">
                          <a:latin typeface="Comic Sans MS" pitchFamily="66" charset="0"/>
                          <a:ea typeface="Times New Roman"/>
                          <a:cs typeface="Times New Roman"/>
                        </a:rPr>
                        <a:t>2001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r>
                        <a:rPr lang="en-US" sz="1800">
                          <a:latin typeface="Comic Sans MS" pitchFamily="66" charset="0"/>
                          <a:ea typeface="Times New Roman"/>
                          <a:cs typeface="Times New Roman"/>
                        </a:rPr>
                        <a:t>ongoing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37322">
                <a:tc>
                  <a:txBody>
                    <a:bodyPr/>
                    <a:lstStyle/>
                    <a:p>
                      <a:pPr algn="l"/>
                      <a:r>
                        <a:rPr lang="en-US" sz="1800" dirty="0" smtClean="0">
                          <a:latin typeface="Comic Sans MS" pitchFamily="66" charset="0"/>
                          <a:ea typeface="Times New Roman"/>
                          <a:cs typeface="Times New Roman"/>
                        </a:rPr>
                        <a:t>CFSR </a:t>
                      </a:r>
                      <a:r>
                        <a:rPr lang="en-US" sz="1800" dirty="0">
                          <a:latin typeface="Comic Sans MS" pitchFamily="66" charset="0"/>
                          <a:ea typeface="Times New Roman"/>
                          <a:cs typeface="Times New Roman"/>
                        </a:rPr>
                        <a:t>(NCEP)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Comic Sans MS" pitchFamily="66" charset="0"/>
                          <a:ea typeface="Times New Roman"/>
                          <a:cs typeface="Times New Roman"/>
                        </a:rPr>
                        <a:t>T382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r>
                        <a:rPr lang="en-US" sz="1800" dirty="0">
                          <a:latin typeface="Comic Sans MS" pitchFamily="66" charset="0"/>
                          <a:ea typeface="Times New Roman"/>
                          <a:cs typeface="Times New Roman"/>
                        </a:rPr>
                        <a:t>1979-present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r>
                        <a:rPr lang="en-US" sz="1800" dirty="0">
                          <a:latin typeface="Comic Sans MS" pitchFamily="66" charset="0"/>
                          <a:ea typeface="Times New Roman"/>
                          <a:cs typeface="Times New Roman"/>
                        </a:rPr>
                        <a:t>2009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r>
                        <a:rPr lang="en-US" sz="1800" dirty="0" smtClean="0">
                          <a:latin typeface="Comic Sans MS" pitchFamily="66" charset="0"/>
                          <a:ea typeface="Times New Roman"/>
                          <a:cs typeface="Times New Roman"/>
                        </a:rPr>
                        <a:t>thru 2009, ongoing</a:t>
                      </a:r>
                      <a:endParaRPr lang="en-US" sz="1800" dirty="0">
                        <a:latin typeface="Comic Sans MS" pitchFamily="66"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97565">
                <a:tc>
                  <a:txBody>
                    <a:bodyPr/>
                    <a:lstStyle/>
                    <a:p>
                      <a:pPr algn="l"/>
                      <a:r>
                        <a:rPr lang="en-US" sz="1800" dirty="0">
                          <a:latin typeface="Comic Sans MS" pitchFamily="66" charset="0"/>
                          <a:ea typeface="Times New Roman"/>
                          <a:cs typeface="Times New Roman"/>
                        </a:rPr>
                        <a:t>C20r (NOAA)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r>
                        <a:rPr lang="en-US" sz="1800" dirty="0" smtClean="0">
                          <a:latin typeface="Comic Sans MS" pitchFamily="66" charset="0"/>
                          <a:ea typeface="Times New Roman"/>
                          <a:cs typeface="Times New Roman"/>
                        </a:rPr>
                        <a:t>T62</a:t>
                      </a:r>
                      <a:endParaRPr lang="en-US" sz="1800" dirty="0">
                        <a:latin typeface="Comic Sans MS" pitchFamily="66"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r>
                        <a:rPr lang="en-US" sz="1800" dirty="0" smtClean="0">
                          <a:latin typeface="Comic Sans MS" pitchFamily="66" charset="0"/>
                          <a:ea typeface="Times New Roman"/>
                          <a:cs typeface="Times New Roman"/>
                        </a:rPr>
                        <a:t>1875-2008</a:t>
                      </a:r>
                      <a:endParaRPr lang="en-US" sz="1800" dirty="0">
                        <a:latin typeface="Comic Sans MS" pitchFamily="66"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r>
                        <a:rPr lang="en-US" sz="1800" dirty="0">
                          <a:latin typeface="Comic Sans MS" pitchFamily="66" charset="0"/>
                          <a:ea typeface="Times New Roman"/>
                          <a:cs typeface="Times New Roman"/>
                        </a:rPr>
                        <a:t>2009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r>
                        <a:rPr lang="en-US" sz="1800" dirty="0" smtClean="0">
                          <a:latin typeface="Comic Sans MS" pitchFamily="66" charset="0"/>
                          <a:ea typeface="Times New Roman"/>
                          <a:cs typeface="Times New Roman"/>
                        </a:rPr>
                        <a:t>Complete,</a:t>
                      </a:r>
                      <a:r>
                        <a:rPr lang="en-US" sz="1800" baseline="0" dirty="0" smtClean="0">
                          <a:latin typeface="Comic Sans MS" pitchFamily="66" charset="0"/>
                          <a:ea typeface="Times New Roman"/>
                          <a:cs typeface="Times New Roman"/>
                        </a:rPr>
                        <a:t> i</a:t>
                      </a:r>
                      <a:r>
                        <a:rPr lang="en-US" sz="1800" dirty="0" smtClean="0">
                          <a:latin typeface="Comic Sans MS" pitchFamily="66" charset="0"/>
                          <a:ea typeface="Times New Roman"/>
                          <a:cs typeface="Times New Roman"/>
                        </a:rPr>
                        <a:t>n </a:t>
                      </a:r>
                      <a:r>
                        <a:rPr lang="en-US" sz="1800" dirty="0">
                          <a:latin typeface="Comic Sans MS" pitchFamily="66" charset="0"/>
                          <a:ea typeface="Times New Roman"/>
                          <a:cs typeface="Times New Roman"/>
                        </a:rPr>
                        <a:t>progress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97565">
                <a:tc>
                  <a:txBody>
                    <a:bodyPr/>
                    <a:lstStyle/>
                    <a:p>
                      <a:pPr algn="l"/>
                      <a:r>
                        <a:rPr lang="en-US" sz="1800" dirty="0">
                          <a:latin typeface="Comic Sans MS" pitchFamily="66" charset="0"/>
                          <a:ea typeface="Times New Roman"/>
                          <a:cs typeface="Times New Roman"/>
                        </a:rPr>
                        <a:t>ERA-40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r>
                        <a:rPr lang="en-US" sz="1800" dirty="0">
                          <a:latin typeface="Comic Sans MS" pitchFamily="66" charset="0"/>
                          <a:ea typeface="Times New Roman"/>
                          <a:cs typeface="Times New Roman"/>
                        </a:rPr>
                        <a:t>T159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r>
                        <a:rPr lang="en-US" sz="1800" dirty="0">
                          <a:latin typeface="Comic Sans MS" pitchFamily="66" charset="0"/>
                          <a:ea typeface="Times New Roman"/>
                          <a:cs typeface="Times New Roman"/>
                        </a:rPr>
                        <a:t>1957-2002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r>
                        <a:rPr lang="en-US" sz="1800">
                          <a:latin typeface="Comic Sans MS" pitchFamily="66" charset="0"/>
                          <a:ea typeface="Times New Roman"/>
                          <a:cs typeface="Times New Roman"/>
                        </a:rPr>
                        <a:t>2004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r>
                        <a:rPr lang="en-US" sz="1800" dirty="0">
                          <a:latin typeface="Comic Sans MS" pitchFamily="66" charset="0"/>
                          <a:ea typeface="Times New Roman"/>
                          <a:cs typeface="Times New Roman"/>
                        </a:rPr>
                        <a:t>done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397565">
                <a:tc>
                  <a:txBody>
                    <a:bodyPr/>
                    <a:lstStyle/>
                    <a:p>
                      <a:pPr algn="l"/>
                      <a:r>
                        <a:rPr lang="en-US" sz="1800" dirty="0">
                          <a:latin typeface="Comic Sans MS" pitchFamily="66" charset="0"/>
                          <a:ea typeface="Times New Roman"/>
                          <a:cs typeface="Times New Roman"/>
                        </a:rPr>
                        <a:t>ERA-Interim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r>
                        <a:rPr lang="en-US" sz="1800" dirty="0">
                          <a:latin typeface="Comic Sans MS" pitchFamily="66" charset="0"/>
                          <a:ea typeface="Times New Roman"/>
                          <a:cs typeface="Times New Roman"/>
                        </a:rPr>
                        <a:t>T255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r>
                        <a:rPr lang="en-US" sz="1800" dirty="0">
                          <a:latin typeface="Comic Sans MS" pitchFamily="66" charset="0"/>
                          <a:ea typeface="Times New Roman"/>
                          <a:cs typeface="Times New Roman"/>
                        </a:rPr>
                        <a:t>1989-present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r>
                        <a:rPr lang="en-US" sz="1800" dirty="0">
                          <a:latin typeface="Comic Sans MS" pitchFamily="66" charset="0"/>
                          <a:ea typeface="Times New Roman"/>
                          <a:cs typeface="Times New Roman"/>
                        </a:rPr>
                        <a:t>2009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r>
                        <a:rPr lang="en-US" sz="1800" dirty="0">
                          <a:latin typeface="Comic Sans MS" pitchFamily="66" charset="0"/>
                          <a:ea typeface="Times New Roman"/>
                          <a:cs typeface="Times New Roman"/>
                        </a:rPr>
                        <a:t>ongoing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397565">
                <a:tc>
                  <a:txBody>
                    <a:bodyPr/>
                    <a:lstStyle/>
                    <a:p>
                      <a:pPr algn="l"/>
                      <a:r>
                        <a:rPr lang="en-US" sz="1800" dirty="0">
                          <a:latin typeface="Comic Sans MS" pitchFamily="66" charset="0"/>
                          <a:ea typeface="Times New Roman"/>
                          <a:cs typeface="Times New Roman"/>
                        </a:rPr>
                        <a:t>JRA-25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r>
                        <a:rPr lang="en-US" sz="1800" dirty="0">
                          <a:latin typeface="Comic Sans MS" pitchFamily="66" charset="0"/>
                          <a:ea typeface="Times New Roman"/>
                          <a:cs typeface="Times New Roman"/>
                        </a:rPr>
                        <a:t>T106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r>
                        <a:rPr lang="en-US" sz="1800" dirty="0">
                          <a:latin typeface="Comic Sans MS" pitchFamily="66" charset="0"/>
                          <a:ea typeface="Times New Roman"/>
                          <a:cs typeface="Times New Roman"/>
                        </a:rPr>
                        <a:t>1979-present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r>
                        <a:rPr lang="en-US" sz="1800">
                          <a:latin typeface="Comic Sans MS" pitchFamily="66" charset="0"/>
                          <a:ea typeface="Times New Roman"/>
                          <a:cs typeface="Times New Roman"/>
                        </a:rPr>
                        <a:t>2006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r>
                        <a:rPr lang="en-US" sz="1800">
                          <a:latin typeface="Comic Sans MS" pitchFamily="66" charset="0"/>
                          <a:ea typeface="Times New Roman"/>
                          <a:cs typeface="Times New Roman"/>
                        </a:rPr>
                        <a:t>ongoing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97565">
                <a:tc>
                  <a:txBody>
                    <a:bodyPr/>
                    <a:lstStyle/>
                    <a:p>
                      <a:pPr algn="l"/>
                      <a:r>
                        <a:rPr lang="en-US" sz="1800" dirty="0">
                          <a:latin typeface="Comic Sans MS" pitchFamily="66" charset="0"/>
                          <a:ea typeface="Times New Roman"/>
                          <a:cs typeface="Times New Roman"/>
                        </a:rPr>
                        <a:t>JRA-55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r>
                        <a:rPr lang="en-US" sz="1800" dirty="0">
                          <a:latin typeface="Comic Sans MS" pitchFamily="66" charset="0"/>
                          <a:ea typeface="Times New Roman"/>
                          <a:cs typeface="Times New Roman"/>
                        </a:rPr>
                        <a:t>T319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r>
                        <a:rPr lang="en-US" sz="1800" dirty="0">
                          <a:latin typeface="Comic Sans MS" pitchFamily="66" charset="0"/>
                          <a:ea typeface="Times New Roman"/>
                          <a:cs typeface="Times New Roman"/>
                        </a:rPr>
                        <a:t>1958-2012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r>
                        <a:rPr lang="en-US" sz="1800" dirty="0">
                          <a:latin typeface="Comic Sans MS" pitchFamily="66" charset="0"/>
                          <a:ea typeface="Times New Roman"/>
                          <a:cs typeface="Times New Roman"/>
                        </a:rPr>
                        <a:t>2009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r>
                        <a:rPr lang="en-US" sz="1800" dirty="0">
                          <a:latin typeface="Comic Sans MS" pitchFamily="66" charset="0"/>
                          <a:ea typeface="Times New Roman"/>
                          <a:cs typeface="Times New Roman"/>
                        </a:rPr>
                        <a:t>underway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77688">
                <a:tc>
                  <a:txBody>
                    <a:bodyPr/>
                    <a:lstStyle/>
                    <a:p>
                      <a:pPr algn="l"/>
                      <a:r>
                        <a:rPr lang="en-US" sz="1800" dirty="0">
                          <a:latin typeface="Comic Sans MS" pitchFamily="66" charset="0"/>
                          <a:ea typeface="Times New Roman"/>
                          <a:cs typeface="Times New Roman"/>
                        </a:rPr>
                        <a:t>MERRA (NASA)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r>
                        <a:rPr lang="en-US" sz="1800" dirty="0">
                          <a:latin typeface="Comic Sans MS" pitchFamily="66" charset="0"/>
                          <a:ea typeface="Times New Roman"/>
                          <a:cs typeface="Times New Roman"/>
                        </a:rPr>
                        <a:t>0.5</a:t>
                      </a:r>
                      <a:r>
                        <a:rPr lang="en-US" sz="1800" dirty="0">
                          <a:latin typeface="Comic Sans MS" pitchFamily="66" charset="0"/>
                          <a:ea typeface="Times New Roman"/>
                          <a:cs typeface="Times New Roman"/>
                          <a:sym typeface="Symbol"/>
                        </a:rPr>
                        <a:t></a:t>
                      </a:r>
                      <a:endParaRPr lang="en-US" sz="1800" dirty="0">
                        <a:latin typeface="Comic Sans MS" pitchFamily="66"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r>
                        <a:rPr lang="en-US" sz="1800" dirty="0">
                          <a:latin typeface="Comic Sans MS" pitchFamily="66" charset="0"/>
                          <a:ea typeface="Times New Roman"/>
                          <a:cs typeface="Times New Roman"/>
                        </a:rPr>
                        <a:t>1979-present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r>
                        <a:rPr lang="en-US" sz="1800" dirty="0">
                          <a:latin typeface="Comic Sans MS" pitchFamily="66" charset="0"/>
                          <a:ea typeface="Times New Roman"/>
                          <a:cs typeface="Times New Roman"/>
                        </a:rPr>
                        <a:t>2009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r>
                        <a:rPr lang="en-US" sz="1800" dirty="0" smtClean="0">
                          <a:latin typeface="Comic Sans MS" pitchFamily="66" charset="0"/>
                          <a:ea typeface="Times New Roman"/>
                          <a:cs typeface="Times New Roman"/>
                        </a:rPr>
                        <a:t>thru 2010,</a:t>
                      </a:r>
                      <a:r>
                        <a:rPr lang="en-US" sz="1800" baseline="0" dirty="0" smtClean="0">
                          <a:latin typeface="Comic Sans MS" pitchFamily="66" charset="0"/>
                          <a:ea typeface="Times New Roman"/>
                          <a:cs typeface="Times New Roman"/>
                        </a:rPr>
                        <a:t> ongoing</a:t>
                      </a:r>
                      <a:endParaRPr lang="en-US" sz="1800" dirty="0">
                        <a:latin typeface="Comic Sans MS" pitchFamily="66"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sp>
        <p:nvSpPr>
          <p:cNvPr id="30790" name="TextBox 8"/>
          <p:cNvSpPr txBox="1">
            <a:spLocks noChangeArrowheads="1"/>
          </p:cNvSpPr>
          <p:nvPr/>
        </p:nvSpPr>
        <p:spPr bwMode="auto">
          <a:xfrm>
            <a:off x="0" y="981075"/>
            <a:ext cx="8686800" cy="1322388"/>
          </a:xfrm>
          <a:prstGeom prst="rect">
            <a:avLst/>
          </a:prstGeom>
          <a:noFill/>
          <a:ln w="9525">
            <a:noFill/>
            <a:miter lim="800000"/>
            <a:headEnd/>
            <a:tailEnd/>
          </a:ln>
        </p:spPr>
        <p:txBody>
          <a:bodyPr>
            <a:spAutoFit/>
          </a:bodyPr>
          <a:lstStyle/>
          <a:p>
            <a:r>
              <a:rPr kumimoji="1" lang="en-GB" sz="2000" i="1">
                <a:solidFill>
                  <a:srgbClr val="FFFFCC"/>
                </a:solidFill>
              </a:rPr>
              <a:t>Current </a:t>
            </a:r>
            <a:r>
              <a:rPr kumimoji="1" lang="en-GB" sz="2000" b="1" i="1">
                <a:solidFill>
                  <a:srgbClr val="FFFFCC"/>
                </a:solidFill>
              </a:rPr>
              <a:t>atmospheric</a:t>
            </a:r>
            <a:r>
              <a:rPr kumimoji="1" lang="en-GB" sz="2000" b="1">
                <a:solidFill>
                  <a:srgbClr val="FFFFCC"/>
                </a:solidFill>
              </a:rPr>
              <a:t> </a:t>
            </a:r>
            <a:r>
              <a:rPr kumimoji="1" lang="en-GB" sz="2000" b="1" i="1">
                <a:solidFill>
                  <a:srgbClr val="FFFFCC"/>
                </a:solidFill>
              </a:rPr>
              <a:t>reanalyses</a:t>
            </a:r>
            <a:r>
              <a:rPr kumimoji="1" lang="en-GB" sz="2000" i="1">
                <a:solidFill>
                  <a:srgbClr val="FFFFCC"/>
                </a:solidFill>
              </a:rPr>
              <a:t>, with the horizontal resolution (latitude; T159 is equivalent to about 0.8</a:t>
            </a:r>
            <a:r>
              <a:rPr kumimoji="1" lang="en-GB" sz="2000" i="1">
                <a:solidFill>
                  <a:srgbClr val="FFFFCC"/>
                </a:solidFill>
                <a:sym typeface="Symbol" pitchFamily="18" charset="2"/>
              </a:rPr>
              <a:t></a:t>
            </a:r>
            <a:r>
              <a:rPr kumimoji="1" lang="en-GB" sz="2000" i="1">
                <a:solidFill>
                  <a:srgbClr val="FFFFCC"/>
                </a:solidFill>
              </a:rPr>
              <a:t> ), the starting and ending dates, the approximate vintage of the model and analysis system, and current status. </a:t>
            </a:r>
            <a:endParaRPr kumimoji="1" lang="en-US" sz="2000">
              <a:solidFill>
                <a:srgbClr val="FFFFCC"/>
              </a:solidFill>
            </a:endParaRPr>
          </a:p>
        </p:txBody>
      </p:sp>
      <p:sp>
        <p:nvSpPr>
          <p:cNvPr id="30791" name="TextBox 3"/>
          <p:cNvSpPr txBox="1">
            <a:spLocks noChangeArrowheads="1"/>
          </p:cNvSpPr>
          <p:nvPr/>
        </p:nvSpPr>
        <p:spPr bwMode="auto">
          <a:xfrm>
            <a:off x="2339975" y="260350"/>
            <a:ext cx="4933950" cy="585788"/>
          </a:xfrm>
          <a:prstGeom prst="rect">
            <a:avLst/>
          </a:prstGeom>
          <a:solidFill>
            <a:srgbClr val="0000FF"/>
          </a:solidFill>
          <a:ln w="9525">
            <a:noFill/>
            <a:miter lim="800000"/>
            <a:headEnd/>
            <a:tailEnd/>
          </a:ln>
        </p:spPr>
        <p:txBody>
          <a:bodyPr wrap="none">
            <a:spAutoFit/>
          </a:bodyPr>
          <a:lstStyle/>
          <a:p>
            <a:r>
              <a:rPr kumimoji="1" lang="en-US" sz="3200" b="1">
                <a:solidFill>
                  <a:srgbClr val="FFFF00"/>
                </a:solidFill>
              </a:rPr>
              <a:t>Atmospheric Reanalyses</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0" y="2520950"/>
            <a:ext cx="9067800" cy="4108450"/>
          </a:xfrm>
          <a:prstGeom prst="rect">
            <a:avLst/>
          </a:prstGeom>
          <a:noFill/>
          <a:ln w="9525">
            <a:noFill/>
            <a:miter lim="800000"/>
            <a:headEnd/>
            <a:tailEnd/>
          </a:ln>
        </p:spPr>
        <p:txBody>
          <a:bodyPr>
            <a:spAutoFit/>
          </a:bodyPr>
          <a:lstStyle/>
          <a:p>
            <a:pPr marL="406400" indent="-406400"/>
            <a:r>
              <a:rPr lang="en-US" dirty="0">
                <a:solidFill>
                  <a:schemeClr val="accent2"/>
                </a:solidFill>
              </a:rPr>
              <a:t>The use of a </a:t>
            </a:r>
            <a:r>
              <a:rPr lang="en-US" b="1" dirty="0">
                <a:solidFill>
                  <a:schemeClr val="accent2"/>
                </a:solidFill>
              </a:rPr>
              <a:t>stable data assimilation system</a:t>
            </a:r>
            <a:r>
              <a:rPr lang="en-US" dirty="0">
                <a:solidFill>
                  <a:schemeClr val="accent2"/>
                </a:solidFill>
              </a:rPr>
              <a:t> has produced fairly reliable records for monitoring, research and improved prediction that have enabled : </a:t>
            </a:r>
          </a:p>
          <a:p>
            <a:pPr marL="406400" indent="-406400">
              <a:buFont typeface="Wingdings" pitchFamily="2" charset="2"/>
              <a:buChar char="Ø"/>
            </a:pPr>
            <a:r>
              <a:rPr lang="en-US" dirty="0"/>
              <a:t> </a:t>
            </a:r>
            <a:r>
              <a:rPr lang="en-US" dirty="0" err="1"/>
              <a:t>climatologies</a:t>
            </a:r>
            <a:r>
              <a:rPr lang="en-US" dirty="0"/>
              <a:t> to be established</a:t>
            </a:r>
          </a:p>
          <a:p>
            <a:pPr marL="406400" indent="-406400">
              <a:buFont typeface="Wingdings" pitchFamily="2" charset="2"/>
              <a:buChar char="Ø"/>
            </a:pPr>
            <a:r>
              <a:rPr lang="en-US" dirty="0"/>
              <a:t> anomalies to be reliably established</a:t>
            </a:r>
          </a:p>
          <a:p>
            <a:pPr marL="406400" indent="-406400">
              <a:buFont typeface="Wingdings" pitchFamily="2" charset="2"/>
              <a:buChar char="Ø"/>
            </a:pPr>
            <a:r>
              <a:rPr lang="en-US" dirty="0"/>
              <a:t> time series, empirical studies and quantitative diagnostics</a:t>
            </a:r>
          </a:p>
          <a:p>
            <a:pPr marL="406400" indent="-406400">
              <a:buFont typeface="Wingdings" pitchFamily="2" charset="2"/>
              <a:buChar char="Ø"/>
            </a:pPr>
            <a:r>
              <a:rPr lang="en-US" dirty="0"/>
              <a:t> exploration of, improved understanding of processes</a:t>
            </a:r>
          </a:p>
          <a:p>
            <a:pPr marL="406400" indent="-406400">
              <a:buFont typeface="Wingdings" pitchFamily="2" charset="2"/>
              <a:buChar char="Ø"/>
            </a:pPr>
            <a:r>
              <a:rPr lang="en-US" dirty="0"/>
              <a:t> model initialization and validation</a:t>
            </a:r>
          </a:p>
          <a:p>
            <a:pPr marL="406400" indent="-406400">
              <a:buFont typeface="Wingdings" pitchFamily="2" charset="2"/>
              <a:buChar char="Ø"/>
            </a:pPr>
            <a:r>
              <a:rPr lang="en-US" dirty="0"/>
              <a:t> test bed for model improvement on all time scales, 	especially seasonal-to-interannual forecasts</a:t>
            </a:r>
          </a:p>
          <a:p>
            <a:pPr marL="406400" indent="-406400">
              <a:buFont typeface="Wingdings" pitchFamily="2" charset="2"/>
              <a:buChar char="Ø"/>
            </a:pPr>
            <a:r>
              <a:rPr lang="en-US" dirty="0"/>
              <a:t> Greatly improved basic observations and data bases.</a:t>
            </a:r>
          </a:p>
        </p:txBody>
      </p:sp>
      <p:sp>
        <p:nvSpPr>
          <p:cNvPr id="36867" name="Text Box 3"/>
          <p:cNvSpPr txBox="1">
            <a:spLocks noChangeArrowheads="1"/>
          </p:cNvSpPr>
          <p:nvPr/>
        </p:nvSpPr>
        <p:spPr bwMode="auto">
          <a:xfrm>
            <a:off x="212725" y="184150"/>
            <a:ext cx="8931275" cy="2101850"/>
          </a:xfrm>
          <a:prstGeom prst="rect">
            <a:avLst/>
          </a:prstGeom>
          <a:noFill/>
          <a:ln w="9525">
            <a:noFill/>
            <a:miter lim="800000"/>
            <a:headEnd/>
            <a:tailEnd/>
          </a:ln>
        </p:spPr>
        <p:txBody>
          <a:bodyPr>
            <a:spAutoFit/>
          </a:bodyPr>
          <a:lstStyle/>
          <a:p>
            <a:r>
              <a:rPr lang="en-US" sz="2800" b="1">
                <a:solidFill>
                  <a:srgbClr val="FF0000"/>
                </a:solidFill>
              </a:rPr>
              <a:t>What have we gained and what are the benefits?</a:t>
            </a:r>
          </a:p>
          <a:p>
            <a:endParaRPr lang="en-US" sz="800"/>
          </a:p>
          <a:p>
            <a:r>
              <a:rPr lang="en-US">
                <a:solidFill>
                  <a:srgbClr val="CC0000"/>
                </a:solidFill>
              </a:rPr>
              <a:t>Prior to reanalyses, the analyzed climate record was beset with </a:t>
            </a:r>
            <a:r>
              <a:rPr lang="en-US" b="1">
                <a:solidFill>
                  <a:srgbClr val="CC0000"/>
                </a:solidFill>
              </a:rPr>
              <a:t>major discontinuities</a:t>
            </a:r>
            <a:r>
              <a:rPr lang="en-US">
                <a:solidFill>
                  <a:srgbClr val="CC0000"/>
                </a:solidFill>
              </a:rPr>
              <a:t> from changes in the data assimilation systems.  It was difficult, if not impossible, to reliably infer anomalies and to analyze climate variability.</a:t>
            </a:r>
            <a:endParaRPr lang="en-US"/>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500"/>
                                  </p:stCondLst>
                                  <p:childTnLst>
                                    <p:set>
                                      <p:cBhvr>
                                        <p:cTn id="6" dur="1" fill="hold">
                                          <p:stCondLst>
                                            <p:cond delay="0"/>
                                          </p:stCondLst>
                                        </p:cTn>
                                        <p:tgtEl>
                                          <p:spTgt spid="30722">
                                            <p:txEl>
                                              <p:pRg st="0" end="0"/>
                                            </p:txEl>
                                          </p:spTgt>
                                        </p:tgtEl>
                                        <p:attrNameLst>
                                          <p:attrName>style.visibility</p:attrName>
                                        </p:attrNameLst>
                                      </p:cBhvr>
                                      <p:to>
                                        <p:strVal val="visible"/>
                                      </p:to>
                                    </p:set>
                                    <p:animEffect transition="in" filter="blinds(horizontal)">
                                      <p:cBhvr>
                                        <p:cTn id="7" dur="500"/>
                                        <p:tgtEl>
                                          <p:spTgt spid="30722">
                                            <p:txEl>
                                              <p:pRg st="0" end="0"/>
                                            </p:txEl>
                                          </p:spTgt>
                                        </p:tgtEl>
                                      </p:cBhvr>
                                    </p:animEffect>
                                  </p:childTnLst>
                                </p:cTn>
                              </p:par>
                            </p:childTnLst>
                          </p:cTn>
                        </p:par>
                        <p:par>
                          <p:cTn id="8" fill="hold">
                            <p:stCondLst>
                              <p:cond delay="1000"/>
                            </p:stCondLst>
                            <p:childTnLst>
                              <p:par>
                                <p:cTn id="9" presetID="3" presetClass="entr" presetSubtype="10" fill="hold" grpId="0" nodeType="afterEffect">
                                  <p:stCondLst>
                                    <p:cond delay="500"/>
                                  </p:stCondLst>
                                  <p:childTnLst>
                                    <p:set>
                                      <p:cBhvr>
                                        <p:cTn id="10" dur="1" fill="hold">
                                          <p:stCondLst>
                                            <p:cond delay="0"/>
                                          </p:stCondLst>
                                        </p:cTn>
                                        <p:tgtEl>
                                          <p:spTgt spid="30722">
                                            <p:txEl>
                                              <p:pRg st="1" end="1"/>
                                            </p:txEl>
                                          </p:spTgt>
                                        </p:tgtEl>
                                        <p:attrNameLst>
                                          <p:attrName>style.visibility</p:attrName>
                                        </p:attrNameLst>
                                      </p:cBhvr>
                                      <p:to>
                                        <p:strVal val="visible"/>
                                      </p:to>
                                    </p:set>
                                    <p:animEffect transition="in" filter="blinds(horizontal)">
                                      <p:cBhvr>
                                        <p:cTn id="11" dur="500"/>
                                        <p:tgtEl>
                                          <p:spTgt spid="30722">
                                            <p:txEl>
                                              <p:pRg st="1" end="1"/>
                                            </p:txEl>
                                          </p:spTgt>
                                        </p:tgtEl>
                                      </p:cBhvr>
                                    </p:animEffect>
                                  </p:childTnLst>
                                </p:cTn>
                              </p:par>
                            </p:childTnLst>
                          </p:cTn>
                        </p:par>
                        <p:par>
                          <p:cTn id="12" fill="hold">
                            <p:stCondLst>
                              <p:cond delay="2000"/>
                            </p:stCondLst>
                            <p:childTnLst>
                              <p:par>
                                <p:cTn id="13" presetID="3" presetClass="entr" presetSubtype="10" fill="hold" grpId="0" nodeType="afterEffect">
                                  <p:stCondLst>
                                    <p:cond delay="500"/>
                                  </p:stCondLst>
                                  <p:childTnLst>
                                    <p:set>
                                      <p:cBhvr>
                                        <p:cTn id="14" dur="1" fill="hold">
                                          <p:stCondLst>
                                            <p:cond delay="0"/>
                                          </p:stCondLst>
                                        </p:cTn>
                                        <p:tgtEl>
                                          <p:spTgt spid="30722">
                                            <p:txEl>
                                              <p:pRg st="2" end="2"/>
                                            </p:txEl>
                                          </p:spTgt>
                                        </p:tgtEl>
                                        <p:attrNameLst>
                                          <p:attrName>style.visibility</p:attrName>
                                        </p:attrNameLst>
                                      </p:cBhvr>
                                      <p:to>
                                        <p:strVal val="visible"/>
                                      </p:to>
                                    </p:set>
                                    <p:animEffect transition="in" filter="blinds(horizontal)">
                                      <p:cBhvr>
                                        <p:cTn id="15" dur="500"/>
                                        <p:tgtEl>
                                          <p:spTgt spid="30722">
                                            <p:txEl>
                                              <p:pRg st="2" end="2"/>
                                            </p:txEl>
                                          </p:spTgt>
                                        </p:tgtEl>
                                      </p:cBhvr>
                                    </p:animEffect>
                                  </p:childTnLst>
                                </p:cTn>
                              </p:par>
                            </p:childTnLst>
                          </p:cTn>
                        </p:par>
                        <p:par>
                          <p:cTn id="16" fill="hold">
                            <p:stCondLst>
                              <p:cond delay="3000"/>
                            </p:stCondLst>
                            <p:childTnLst>
                              <p:par>
                                <p:cTn id="17" presetID="3" presetClass="entr" presetSubtype="10" fill="hold" grpId="0" nodeType="afterEffect">
                                  <p:stCondLst>
                                    <p:cond delay="500"/>
                                  </p:stCondLst>
                                  <p:childTnLst>
                                    <p:set>
                                      <p:cBhvr>
                                        <p:cTn id="18" dur="1" fill="hold">
                                          <p:stCondLst>
                                            <p:cond delay="0"/>
                                          </p:stCondLst>
                                        </p:cTn>
                                        <p:tgtEl>
                                          <p:spTgt spid="30722">
                                            <p:txEl>
                                              <p:pRg st="3" end="3"/>
                                            </p:txEl>
                                          </p:spTgt>
                                        </p:tgtEl>
                                        <p:attrNameLst>
                                          <p:attrName>style.visibility</p:attrName>
                                        </p:attrNameLst>
                                      </p:cBhvr>
                                      <p:to>
                                        <p:strVal val="visible"/>
                                      </p:to>
                                    </p:set>
                                    <p:animEffect transition="in" filter="blinds(horizontal)">
                                      <p:cBhvr>
                                        <p:cTn id="19" dur="500"/>
                                        <p:tgtEl>
                                          <p:spTgt spid="30722">
                                            <p:txEl>
                                              <p:pRg st="3" end="3"/>
                                            </p:txEl>
                                          </p:spTgt>
                                        </p:tgtEl>
                                      </p:cBhvr>
                                    </p:animEffect>
                                  </p:childTnLst>
                                </p:cTn>
                              </p:par>
                            </p:childTnLst>
                          </p:cTn>
                        </p:par>
                        <p:par>
                          <p:cTn id="20" fill="hold">
                            <p:stCondLst>
                              <p:cond delay="4000"/>
                            </p:stCondLst>
                            <p:childTnLst>
                              <p:par>
                                <p:cTn id="21" presetID="3" presetClass="entr" presetSubtype="10" fill="hold" grpId="0" nodeType="afterEffect">
                                  <p:stCondLst>
                                    <p:cond delay="500"/>
                                  </p:stCondLst>
                                  <p:childTnLst>
                                    <p:set>
                                      <p:cBhvr>
                                        <p:cTn id="22" dur="1" fill="hold">
                                          <p:stCondLst>
                                            <p:cond delay="0"/>
                                          </p:stCondLst>
                                        </p:cTn>
                                        <p:tgtEl>
                                          <p:spTgt spid="30722">
                                            <p:txEl>
                                              <p:pRg st="4" end="4"/>
                                            </p:txEl>
                                          </p:spTgt>
                                        </p:tgtEl>
                                        <p:attrNameLst>
                                          <p:attrName>style.visibility</p:attrName>
                                        </p:attrNameLst>
                                      </p:cBhvr>
                                      <p:to>
                                        <p:strVal val="visible"/>
                                      </p:to>
                                    </p:set>
                                    <p:animEffect transition="in" filter="blinds(horizontal)">
                                      <p:cBhvr>
                                        <p:cTn id="23" dur="500"/>
                                        <p:tgtEl>
                                          <p:spTgt spid="30722">
                                            <p:txEl>
                                              <p:pRg st="4" end="4"/>
                                            </p:txEl>
                                          </p:spTgt>
                                        </p:tgtEl>
                                      </p:cBhvr>
                                    </p:animEffect>
                                  </p:childTnLst>
                                </p:cTn>
                              </p:par>
                            </p:childTnLst>
                          </p:cTn>
                        </p:par>
                        <p:par>
                          <p:cTn id="24" fill="hold">
                            <p:stCondLst>
                              <p:cond delay="5000"/>
                            </p:stCondLst>
                            <p:childTnLst>
                              <p:par>
                                <p:cTn id="25" presetID="3" presetClass="entr" presetSubtype="10" fill="hold" grpId="0" nodeType="afterEffect">
                                  <p:stCondLst>
                                    <p:cond delay="500"/>
                                  </p:stCondLst>
                                  <p:childTnLst>
                                    <p:set>
                                      <p:cBhvr>
                                        <p:cTn id="26" dur="1" fill="hold">
                                          <p:stCondLst>
                                            <p:cond delay="0"/>
                                          </p:stCondLst>
                                        </p:cTn>
                                        <p:tgtEl>
                                          <p:spTgt spid="30722">
                                            <p:txEl>
                                              <p:pRg st="5" end="5"/>
                                            </p:txEl>
                                          </p:spTgt>
                                        </p:tgtEl>
                                        <p:attrNameLst>
                                          <p:attrName>style.visibility</p:attrName>
                                        </p:attrNameLst>
                                      </p:cBhvr>
                                      <p:to>
                                        <p:strVal val="visible"/>
                                      </p:to>
                                    </p:set>
                                    <p:animEffect transition="in" filter="blinds(horizontal)">
                                      <p:cBhvr>
                                        <p:cTn id="27" dur="500"/>
                                        <p:tgtEl>
                                          <p:spTgt spid="30722">
                                            <p:txEl>
                                              <p:pRg st="5" end="5"/>
                                            </p:txEl>
                                          </p:spTgt>
                                        </p:tgtEl>
                                      </p:cBhvr>
                                    </p:animEffect>
                                  </p:childTnLst>
                                </p:cTn>
                              </p:par>
                            </p:childTnLst>
                          </p:cTn>
                        </p:par>
                        <p:par>
                          <p:cTn id="28" fill="hold">
                            <p:stCondLst>
                              <p:cond delay="6000"/>
                            </p:stCondLst>
                            <p:childTnLst>
                              <p:par>
                                <p:cTn id="29" presetID="3" presetClass="entr" presetSubtype="10" fill="hold" grpId="0" nodeType="afterEffect">
                                  <p:stCondLst>
                                    <p:cond delay="500"/>
                                  </p:stCondLst>
                                  <p:childTnLst>
                                    <p:set>
                                      <p:cBhvr>
                                        <p:cTn id="30" dur="1" fill="hold">
                                          <p:stCondLst>
                                            <p:cond delay="0"/>
                                          </p:stCondLst>
                                        </p:cTn>
                                        <p:tgtEl>
                                          <p:spTgt spid="30722">
                                            <p:txEl>
                                              <p:pRg st="6" end="6"/>
                                            </p:txEl>
                                          </p:spTgt>
                                        </p:tgtEl>
                                        <p:attrNameLst>
                                          <p:attrName>style.visibility</p:attrName>
                                        </p:attrNameLst>
                                      </p:cBhvr>
                                      <p:to>
                                        <p:strVal val="visible"/>
                                      </p:to>
                                    </p:set>
                                    <p:animEffect transition="in" filter="blinds(horizontal)">
                                      <p:cBhvr>
                                        <p:cTn id="31" dur="500"/>
                                        <p:tgtEl>
                                          <p:spTgt spid="30722">
                                            <p:txEl>
                                              <p:pRg st="6" end="6"/>
                                            </p:txEl>
                                          </p:spTgt>
                                        </p:tgtEl>
                                      </p:cBhvr>
                                    </p:animEffect>
                                  </p:childTnLst>
                                </p:cTn>
                              </p:par>
                            </p:childTnLst>
                          </p:cTn>
                        </p:par>
                        <p:par>
                          <p:cTn id="32" fill="hold">
                            <p:stCondLst>
                              <p:cond delay="7000"/>
                            </p:stCondLst>
                            <p:childTnLst>
                              <p:par>
                                <p:cTn id="33" presetID="3" presetClass="entr" presetSubtype="10" fill="hold" grpId="0" nodeType="afterEffect">
                                  <p:stCondLst>
                                    <p:cond delay="500"/>
                                  </p:stCondLst>
                                  <p:childTnLst>
                                    <p:set>
                                      <p:cBhvr>
                                        <p:cTn id="34" dur="1" fill="hold">
                                          <p:stCondLst>
                                            <p:cond delay="0"/>
                                          </p:stCondLst>
                                        </p:cTn>
                                        <p:tgtEl>
                                          <p:spTgt spid="30722">
                                            <p:txEl>
                                              <p:pRg st="7" end="7"/>
                                            </p:txEl>
                                          </p:spTgt>
                                        </p:tgtEl>
                                        <p:attrNameLst>
                                          <p:attrName>style.visibility</p:attrName>
                                        </p:attrNameLst>
                                      </p:cBhvr>
                                      <p:to>
                                        <p:strVal val="visible"/>
                                      </p:to>
                                    </p:set>
                                    <p:animEffect transition="in" filter="blinds(horizontal)">
                                      <p:cBhvr>
                                        <p:cTn id="35" dur="500"/>
                                        <p:tgtEl>
                                          <p:spTgt spid="3072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autoUpdateAnimBg="0" advAuto="200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Comic Sans MS" pitchFamily="66" charset="0"/>
            <a:ea typeface="ＭＳ Ｐゴシック" pitchFamily="34" charset="-128"/>
          </a:defRPr>
        </a:defPPr>
      </a:lstStyle>
    </a:spDef>
    <a:lnDef>
      <a:spPr bwMode="auto">
        <a:xfrm>
          <a:off x="0" y="0"/>
          <a:ext cx="1" cy="1"/>
        </a:xfrm>
        <a:custGeom>
          <a:avLst/>
          <a:gdLst/>
          <a:ahLst/>
          <a:cxnLst/>
          <a:rect l="0" t="0" r="0" b="0"/>
          <a:pathLst/>
        </a:custGeom>
        <a:solidFill>
          <a:srgbClr val="CC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Comic Sans MS" pitchFamily="66" charset="0"/>
            <a:ea typeface="ＭＳ Ｐゴシック" pitchFamily="34"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FF0000"/>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FF0000"/>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33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標準デザイン">
  <a:themeElements>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Comic Sans MS" pitchFamily="66" charset="0"/>
            <a:ea typeface="ＭＳ Ｐゴシック" pitchFamily="50" charset="-128"/>
          </a:defRPr>
        </a:defPPr>
      </a:lstStyle>
    </a:spDef>
    <a:lnDef>
      <a:spPr bwMode="auto">
        <a:xfrm>
          <a:off x="0" y="0"/>
          <a:ext cx="1" cy="1"/>
        </a:xfrm>
        <a:custGeom>
          <a:avLst/>
          <a:gdLst/>
          <a:ahLst/>
          <a:cxnLst/>
          <a:rect l="0" t="0" r="0" b="0"/>
          <a:pathLst/>
        </a:custGeom>
        <a:solidFill>
          <a:srgbClr val="CC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Comic Sans MS" pitchFamily="66"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標準デザイン">
  <a:themeElements>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Comic Sans MS" pitchFamily="66" charset="0"/>
            <a:ea typeface="ＭＳ Ｐゴシック" pitchFamily="50" charset="-128"/>
          </a:defRPr>
        </a:defPPr>
      </a:lstStyle>
    </a:spDef>
    <a:lnDef>
      <a:spPr bwMode="auto">
        <a:xfrm>
          <a:off x="0" y="0"/>
          <a:ext cx="1" cy="1"/>
        </a:xfrm>
        <a:custGeom>
          <a:avLst/>
          <a:gdLst/>
          <a:ahLst/>
          <a:cxnLst/>
          <a:rect l="0" t="0" r="0" b="0"/>
          <a:pathLst/>
        </a:custGeom>
        <a:solidFill>
          <a:srgbClr val="CC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Comic Sans MS" pitchFamily="66"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標準デザイン">
  <a:themeElements>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Comic Sans MS" pitchFamily="66" charset="0"/>
            <a:ea typeface="ＭＳ Ｐゴシック" pitchFamily="50" charset="-128"/>
          </a:defRPr>
        </a:defPPr>
      </a:lstStyle>
    </a:spDef>
    <a:lnDef>
      <a:spPr bwMode="auto">
        <a:xfrm>
          <a:off x="0" y="0"/>
          <a:ext cx="1" cy="1"/>
        </a:xfrm>
        <a:custGeom>
          <a:avLst/>
          <a:gdLst/>
          <a:ahLst/>
          <a:cxnLst/>
          <a:rect l="0" t="0" r="0" b="0"/>
          <a:pathLst/>
        </a:custGeom>
        <a:solidFill>
          <a:srgbClr val="CC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Comic Sans MS" pitchFamily="66"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標準デザイン">
  <a:themeElements>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Comic Sans MS" pitchFamily="66" charset="0"/>
            <a:ea typeface="ＭＳ Ｐゴシック" pitchFamily="50" charset="-128"/>
          </a:defRPr>
        </a:defPPr>
      </a:lstStyle>
    </a:spDef>
    <a:lnDef>
      <a:spPr bwMode="auto">
        <a:xfrm>
          <a:off x="0" y="0"/>
          <a:ext cx="1" cy="1"/>
        </a:xfrm>
        <a:custGeom>
          <a:avLst/>
          <a:gdLst/>
          <a:ahLst/>
          <a:cxnLst/>
          <a:rect l="0" t="0" r="0" b="0"/>
          <a:pathLst/>
        </a:custGeom>
        <a:solidFill>
          <a:srgbClr val="CC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Comic Sans MS" pitchFamily="66"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標準デザイン">
  <a:themeElements>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Comic Sans MS" pitchFamily="66" charset="0"/>
            <a:ea typeface="ＭＳ Ｐゴシック" pitchFamily="50" charset="-128"/>
          </a:defRPr>
        </a:defPPr>
      </a:lstStyle>
    </a:spDef>
    <a:lnDef>
      <a:spPr bwMode="auto">
        <a:xfrm>
          <a:off x="0" y="0"/>
          <a:ext cx="1" cy="1"/>
        </a:xfrm>
        <a:custGeom>
          <a:avLst/>
          <a:gdLst/>
          <a:ahLst/>
          <a:cxnLst/>
          <a:rect l="0" t="0" r="0" b="0"/>
          <a:pathLst/>
        </a:custGeom>
        <a:solidFill>
          <a:srgbClr val="CC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Comic Sans MS" pitchFamily="66"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標準デザイン">
  <a:themeElements>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Comic Sans MS" pitchFamily="66" charset="0"/>
            <a:ea typeface="ＭＳ Ｐゴシック" pitchFamily="50" charset="-128"/>
          </a:defRPr>
        </a:defPPr>
      </a:lstStyle>
    </a:spDef>
    <a:lnDef>
      <a:spPr bwMode="auto">
        <a:xfrm>
          <a:off x="0" y="0"/>
          <a:ext cx="1" cy="1"/>
        </a:xfrm>
        <a:custGeom>
          <a:avLst/>
          <a:gdLst/>
          <a:ahLst/>
          <a:cxnLst/>
          <a:rect l="0" t="0" r="0" b="0"/>
          <a:pathLst/>
        </a:custGeom>
        <a:solidFill>
          <a:srgbClr val="CC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Comic Sans MS" pitchFamily="66"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2963</TotalTime>
  <Words>1353</Words>
  <Application>Microsoft Office PowerPoint</Application>
  <PresentationFormat>On-screen Show (4:3)</PresentationFormat>
  <Paragraphs>289</Paragraphs>
  <Slides>33</Slides>
  <Notes>3</Notes>
  <HiddenSlides>1</HiddenSlides>
  <MMClips>0</MMClips>
  <ScaleCrop>false</ScaleCrop>
  <HeadingPairs>
    <vt:vector size="6" baseType="variant">
      <vt:variant>
        <vt:lpstr>Theme</vt:lpstr>
      </vt:variant>
      <vt:variant>
        <vt:i4>9</vt:i4>
      </vt:variant>
      <vt:variant>
        <vt:lpstr>Embedded OLE Servers</vt:lpstr>
      </vt:variant>
      <vt:variant>
        <vt:i4>2</vt:i4>
      </vt:variant>
      <vt:variant>
        <vt:lpstr>Slide Titles</vt:lpstr>
      </vt:variant>
      <vt:variant>
        <vt:i4>33</vt:i4>
      </vt:variant>
    </vt:vector>
  </HeadingPairs>
  <TitlesOfParts>
    <vt:vector size="44" baseType="lpstr">
      <vt:lpstr>Default Design</vt:lpstr>
      <vt:lpstr>標準デザイン</vt:lpstr>
      <vt:lpstr>1_Default Design</vt:lpstr>
      <vt:lpstr>1_標準デザイン</vt:lpstr>
      <vt:lpstr>5_標準デザイン</vt:lpstr>
      <vt:lpstr>6_標準デザイン</vt:lpstr>
      <vt:lpstr>7_標準デザイン</vt:lpstr>
      <vt:lpstr>8_標準デザイン</vt:lpstr>
      <vt:lpstr>9_標準デザイン</vt:lpstr>
      <vt:lpstr>Equation</vt:lpstr>
      <vt:lpstr>Drawing</vt:lpstr>
      <vt:lpstr>Slide 1</vt:lpstr>
      <vt:lpstr>Slide 2</vt:lpstr>
      <vt:lpstr>Data assimilation system</vt:lpstr>
      <vt:lpstr>Slide 4</vt:lpstr>
      <vt:lpstr>Slide 5</vt:lpstr>
      <vt:lpstr>Slide 6</vt:lpstr>
      <vt:lpstr>Slide 7</vt:lpstr>
      <vt:lpstr>Slide 8</vt:lpstr>
      <vt:lpstr>Slide 9</vt:lpstr>
      <vt:lpstr>Slide 10</vt:lpstr>
      <vt:lpstr>Reanalysis</vt:lpstr>
      <vt:lpstr>Slide 12</vt:lpstr>
      <vt:lpstr>Slide 13</vt:lpstr>
      <vt:lpstr>The Changing Observing System</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  Energy budget: Reanalyses    ASR bias 1990s    Biggest in summer</vt:lpstr>
      <vt:lpstr>Slide 30</vt:lpstr>
      <vt:lpstr>Energy budget: Reanalyses</vt:lpstr>
      <vt:lpstr>Reanalyses</vt:lpstr>
      <vt:lpstr>Reanalysis</vt:lpstr>
    </vt:vector>
  </TitlesOfParts>
  <Company>NCAR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Trenberth</dc:creator>
  <cp:lastModifiedBy>trenbert</cp:lastModifiedBy>
  <cp:revision>186</cp:revision>
  <dcterms:created xsi:type="dcterms:W3CDTF">2002-04-14T01:01:48Z</dcterms:created>
  <dcterms:modified xsi:type="dcterms:W3CDTF">2010-11-01T01:18:12Z</dcterms:modified>
</cp:coreProperties>
</file>