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 showGuides="1">
      <p:cViewPr varScale="1">
        <p:scale>
          <a:sx n="86" d="100"/>
          <a:sy n="86" d="100"/>
        </p:scale>
        <p:origin x="-96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F3529-B85E-4216-BC8E-37E16742F13E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AD960-1B90-4258-B83B-A3620451B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D0DB-0127-449B-97EE-BC1AC37293F2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6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657"/>
            <a:ext cx="1082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36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B687-D26A-4AAA-9F04-FD98BA24AA25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1B3B-4016-4A7E-9F27-C2D3558027C0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5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83B-9785-4D0C-808C-09FB9AD1F5A3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9BAE-B378-463C-8C3E-4A599D4EF89A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4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2935-ABE4-4EE5-9B54-C01110DF664A}" type="datetime1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8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3204-B57E-43D0-9D41-BFC8E8808567}" type="datetime1">
              <a:rPr lang="en-US" smtClean="0"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351B-54EA-4F10-A57C-DBD3B2E2519B}" type="datetime1">
              <a:rPr lang="en-US" smtClean="0"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1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5CCC-6C74-44D4-862C-1E29849F6C93}" type="datetime1">
              <a:rPr lang="en-US" smtClean="0"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5312-903B-4367-8378-97F033F7D730}" type="datetime1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2D62-C1CA-40AA-99DF-4A0C4844060F}" type="datetime1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2A9A-3F59-4BB5-BE0B-E92D038D9BB4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DBF9A-71E9-49BF-BCCA-2DD3ED9FC75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6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657"/>
            <a:ext cx="10826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7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9590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Assessing Uncertainties in </a:t>
            </a:r>
            <a:r>
              <a:rPr lang="en-US" sz="3600" dirty="0" smtClean="0"/>
              <a:t>                  Observations</a:t>
            </a:r>
            <a:r>
              <a:rPr lang="en-US" sz="3600" dirty="0"/>
              <a:t>, Analyses &amp; </a:t>
            </a:r>
          </a:p>
          <a:p>
            <a:pPr algn="ctr"/>
            <a:r>
              <a:rPr lang="en-US" sz="3600" dirty="0"/>
              <a:t>Short-Range </a:t>
            </a:r>
            <a:r>
              <a:rPr lang="en-US" sz="3600" dirty="0" smtClean="0"/>
              <a:t>Weather </a:t>
            </a:r>
            <a:r>
              <a:rPr lang="en-US" sz="3600" dirty="0"/>
              <a:t>Forecasts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A Proposal for Verification-Related Activities </a:t>
            </a:r>
            <a:r>
              <a:rPr lang="en-US" sz="2400" dirty="0" smtClean="0"/>
              <a:t>Within GSD</a:t>
            </a:r>
          </a:p>
          <a:p>
            <a:pPr algn="ctr"/>
            <a:endParaRPr lang="en-US" sz="2400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Prepared by the FAB Implementation Plan Team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400" dirty="0" smtClean="0"/>
              <a:t>Seth Gutman, </a:t>
            </a:r>
            <a:r>
              <a:rPr lang="en-US" sz="2400" dirty="0"/>
              <a:t>Steve </a:t>
            </a:r>
            <a:r>
              <a:rPr lang="en-US" sz="2400" dirty="0" smtClean="0"/>
              <a:t>Albers, </a:t>
            </a:r>
            <a:r>
              <a:rPr lang="en-US" sz="2400" dirty="0"/>
              <a:t>Dan Birkenheuer, </a:t>
            </a:r>
            <a:r>
              <a:rPr lang="en-US" sz="2400" dirty="0" smtClean="0"/>
              <a:t>Ed </a:t>
            </a:r>
            <a:r>
              <a:rPr lang="en-US" sz="2400" dirty="0" err="1" smtClean="0"/>
              <a:t>Tollerud</a:t>
            </a:r>
            <a:r>
              <a:rPr lang="en-US" sz="2400" dirty="0" smtClean="0"/>
              <a:t>, Yuanfu Xie, and Zoltan Toth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GSD </a:t>
            </a:r>
            <a:r>
              <a:rPr lang="en-US" sz="2400" dirty="0"/>
              <a:t>Verification Summit</a:t>
            </a:r>
          </a:p>
          <a:p>
            <a:pPr algn="ctr"/>
            <a:r>
              <a:rPr lang="en-US" sz="2400" dirty="0" smtClean="0"/>
              <a:t>September 8,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7612" y="2057400"/>
            <a:ext cx="8077200" cy="45719"/>
          </a:xfrm>
          <a:prstGeom prst="rect">
            <a:avLst/>
          </a:pr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2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28600"/>
            <a:ext cx="73152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Introduction</a:t>
            </a:r>
          </a:p>
          <a:p>
            <a:pPr algn="ctr"/>
            <a:endParaRPr lang="en-US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One recommendation from 2010 ESRL Physical Science Review Panel was that “... ESRL should build a stronger effort in observing, data assimilation and forecast system evaluation and optimization.”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GSD/FAB was charged with developing a plan to: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Assess observational uncertainty estimates for DA, </a:t>
            </a:r>
            <a:r>
              <a:rPr lang="en-US" sz="2400" dirty="0" smtClean="0"/>
              <a:t>forecast </a:t>
            </a:r>
            <a:r>
              <a:rPr lang="en-US" sz="2400" dirty="0" smtClean="0"/>
              <a:t>systems &amp; OSSEs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Improve our ability to monitor the quality of major remote sensing and in-situ observing systems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Evaluate the potential impact of improved observation error specifications on attaining NOAA NWP forecast system performance objectives.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The plan was circulated within GSD and comments </a:t>
            </a:r>
            <a:r>
              <a:rPr lang="en-US" sz="2400" dirty="0" smtClean="0"/>
              <a:t>from outside groups were solicited &amp; incorporated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61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315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Problem Statement</a:t>
            </a:r>
          </a:p>
          <a:p>
            <a:pPr algn="ctr"/>
            <a:endParaRPr lang="en-US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Currently, observation errors (instrument errors + representativeness </a:t>
            </a:r>
            <a:r>
              <a:rPr lang="en-US" sz="2400" dirty="0" smtClean="0"/>
              <a:t>errors) as well as analysis </a:t>
            </a:r>
            <a:r>
              <a:rPr lang="en-US" sz="2400" dirty="0" smtClean="0"/>
              <a:t>errors &amp; forecast errors are not estimated independently.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For example, Obs errors are typically </a:t>
            </a:r>
            <a:r>
              <a:rPr lang="en-US" sz="2400" dirty="0"/>
              <a:t>treated as </a:t>
            </a:r>
            <a:r>
              <a:rPr lang="en-US" sz="2400" dirty="0" smtClean="0"/>
              <a:t>“tuning parameters” </a:t>
            </a:r>
            <a:r>
              <a:rPr lang="en-US" sz="2400" dirty="0"/>
              <a:t>in </a:t>
            </a:r>
            <a:r>
              <a:rPr lang="en-US" sz="2400" dirty="0" smtClean="0"/>
              <a:t>many DA </a:t>
            </a:r>
            <a:r>
              <a:rPr lang="en-US" sz="2400" dirty="0" smtClean="0"/>
              <a:t>systems.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This can </a:t>
            </a:r>
            <a:r>
              <a:rPr lang="en-US" sz="2400" dirty="0"/>
              <a:t>lead to sub-optimal </a:t>
            </a:r>
            <a:r>
              <a:rPr lang="en-US" sz="2400" dirty="0" smtClean="0"/>
              <a:t>analyses impacting weather forecast accuracy, or erroneous conclusions from OSSEs.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To see continued improvement in short range NWP, and/or maximize the return on investment in new observing systems, alternatives </a:t>
            </a:r>
            <a:r>
              <a:rPr lang="en-US" sz="2400" dirty="0"/>
              <a:t>to </a:t>
            </a:r>
            <a:r>
              <a:rPr lang="en-US" sz="2400" dirty="0" smtClean="0"/>
              <a:t>these </a:t>
            </a:r>
            <a:r>
              <a:rPr lang="en-US" sz="2400" dirty="0"/>
              <a:t>ad hoc </a:t>
            </a:r>
            <a:r>
              <a:rPr lang="en-US" sz="2400" dirty="0" smtClean="0"/>
              <a:t>processes </a:t>
            </a:r>
            <a:r>
              <a:rPr lang="en-US" sz="2400" dirty="0" smtClean="0"/>
              <a:t>should </a:t>
            </a:r>
            <a:r>
              <a:rPr lang="en-US" sz="2400" dirty="0"/>
              <a:t>be developed and </a:t>
            </a:r>
            <a:r>
              <a:rPr lang="en-US" sz="2400" dirty="0" smtClean="0"/>
              <a:t>then implemented operationally in NOAA.</a:t>
            </a:r>
          </a:p>
        </p:txBody>
      </p:sp>
    </p:spTree>
    <p:extLst>
      <p:ext uri="{BB962C8B-B14F-4D97-AF65-F5344CB8AC3E}">
        <p14:creationId xmlns:p14="http://schemas.microsoft.com/office/powerpoint/2010/main" val="368521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315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Proposed Objectives</a:t>
            </a:r>
          </a:p>
          <a:p>
            <a:pPr algn="ctr"/>
            <a:endParaRPr lang="en-US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i="1" dirty="0" smtClean="0"/>
              <a:t>Develop</a:t>
            </a:r>
            <a:r>
              <a:rPr lang="en-US" sz="2400" dirty="0" smtClean="0"/>
              <a:t> </a:t>
            </a:r>
            <a:r>
              <a:rPr lang="en-US" sz="2400" i="1" dirty="0"/>
              <a:t>objective, scientifically sound methods</a:t>
            </a:r>
            <a:r>
              <a:rPr lang="en-US" sz="2400" dirty="0"/>
              <a:t> for the routine estimation of observation, analysis, and short range forecast </a:t>
            </a:r>
            <a:r>
              <a:rPr lang="en-US" sz="2400" dirty="0" smtClean="0"/>
              <a:t>errors.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i="1" dirty="0" smtClean="0"/>
              <a:t>Demonstrate </a:t>
            </a:r>
            <a:r>
              <a:rPr lang="en-US" sz="2400" i="1" dirty="0"/>
              <a:t>the </a:t>
            </a:r>
            <a:r>
              <a:rPr lang="en-US" sz="2400" i="1" dirty="0" smtClean="0"/>
              <a:t>ability </a:t>
            </a:r>
            <a:r>
              <a:rPr lang="en-US" sz="2400" dirty="0"/>
              <a:t>of such methods to continuously monitor the performance of observing, DA, and </a:t>
            </a:r>
            <a:r>
              <a:rPr lang="en-US" sz="2400" dirty="0" smtClean="0"/>
              <a:t>forecasting </a:t>
            </a:r>
            <a:r>
              <a:rPr lang="en-US" sz="2400" dirty="0"/>
              <a:t>systems</a:t>
            </a:r>
            <a:r>
              <a:rPr lang="en-US" sz="24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Demonstrate that </a:t>
            </a:r>
            <a:r>
              <a:rPr lang="en-US" sz="2400" i="1" dirty="0" smtClean="0"/>
              <a:t>improvements in analysis and forecast accuracy result from improved observation error </a:t>
            </a:r>
            <a:r>
              <a:rPr lang="en-US" sz="2400" i="1" dirty="0" smtClean="0"/>
              <a:t>specifications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i="1" dirty="0" smtClean="0"/>
              <a:t>Determine if there is a path to transition </a:t>
            </a:r>
            <a:r>
              <a:rPr lang="en-US" sz="2400" dirty="0" smtClean="0"/>
              <a:t>these methods into operations, and a way to identify the resources to accomplish it.</a:t>
            </a:r>
          </a:p>
        </p:txBody>
      </p:sp>
    </p:spTree>
    <p:extLst>
      <p:ext uri="{BB962C8B-B14F-4D97-AF65-F5344CB8AC3E}">
        <p14:creationId xmlns:p14="http://schemas.microsoft.com/office/powerpoint/2010/main" val="174022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3152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Proposed Scope of Work</a:t>
            </a:r>
          </a:p>
          <a:p>
            <a:pPr algn="ctr"/>
            <a:endParaRPr lang="en-US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Form a cross-GSD Team to collect information </a:t>
            </a:r>
            <a:r>
              <a:rPr lang="en-US" sz="2400" dirty="0" smtClean="0"/>
              <a:t>and/or </a:t>
            </a:r>
            <a:r>
              <a:rPr lang="en-US" sz="2400" dirty="0" smtClean="0"/>
              <a:t>perform experiments </a:t>
            </a:r>
            <a:r>
              <a:rPr lang="en-US" sz="2400" dirty="0" smtClean="0"/>
              <a:t>to gain more information on</a:t>
            </a:r>
            <a:r>
              <a:rPr lang="en-US" sz="2400" dirty="0" smtClean="0"/>
              <a:t>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/>
              <a:t>Instrument errors.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/>
              <a:t>Representativeness errors &amp; scale dependence.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/>
              <a:t>Forward </a:t>
            </a:r>
            <a:r>
              <a:rPr lang="en-US" sz="2400" dirty="0"/>
              <a:t>model </a:t>
            </a:r>
            <a:r>
              <a:rPr lang="en-US" sz="2400" dirty="0" smtClean="0"/>
              <a:t>errors.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>
                <a:solidFill>
                  <a:schemeClr val="accent2"/>
                </a:solidFill>
              </a:rPr>
              <a:t>Strategies to monitor </a:t>
            </a:r>
            <a:r>
              <a:rPr lang="en-US" sz="2400" dirty="0">
                <a:solidFill>
                  <a:schemeClr val="accent2"/>
                </a:solidFill>
              </a:rPr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QC observing </a:t>
            </a:r>
            <a:r>
              <a:rPr lang="en-US" sz="2400" dirty="0">
                <a:solidFill>
                  <a:schemeClr val="accent2"/>
                </a:solidFill>
              </a:rPr>
              <a:t>systems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  <a:r>
              <a:rPr lang="en-US" sz="2400" dirty="0" smtClean="0">
                <a:solidFill>
                  <a:srgbClr val="C00000"/>
                </a:solidFill>
              </a:rPr>
              <a:t>*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>
                <a:solidFill>
                  <a:schemeClr val="accent2"/>
                </a:solidFill>
              </a:rPr>
              <a:t>The value of </a:t>
            </a:r>
            <a:r>
              <a:rPr lang="en-US" sz="2400" dirty="0">
                <a:solidFill>
                  <a:schemeClr val="accent2"/>
                </a:solidFill>
              </a:rPr>
              <a:t>making QC part of variational DA by fully utilizing improved observational error </a:t>
            </a:r>
            <a:r>
              <a:rPr lang="en-US" sz="2400" dirty="0" smtClean="0">
                <a:solidFill>
                  <a:schemeClr val="accent2"/>
                </a:solidFill>
              </a:rPr>
              <a:t>estimates.*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/>
              <a:t>Analysis </a:t>
            </a:r>
            <a:r>
              <a:rPr lang="en-US" sz="2400" dirty="0"/>
              <a:t>and short-range forecast </a:t>
            </a:r>
            <a:r>
              <a:rPr lang="en-US" sz="2400" dirty="0" smtClean="0"/>
              <a:t>errors, including the correlation </a:t>
            </a:r>
            <a:r>
              <a:rPr lang="en-US" sz="2400" dirty="0"/>
              <a:t>between analysis and forecast errors due to cycling of forecasts in DA. </a:t>
            </a:r>
            <a:endParaRPr lang="en-US" sz="2400" dirty="0" smtClean="0"/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 smtClean="0"/>
              <a:t>Observing </a:t>
            </a:r>
            <a:r>
              <a:rPr lang="en-US" sz="2400" dirty="0"/>
              <a:t>System Simulation Experiments (OSSEs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72100" y="6488668"/>
            <a:ext cx="339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Links to possible QC activities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3152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Expected Benefits</a:t>
            </a:r>
          </a:p>
          <a:p>
            <a:pPr algn="ctr"/>
            <a:endParaRPr lang="en-US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Since </a:t>
            </a:r>
            <a:r>
              <a:rPr lang="en-US" sz="2400" dirty="0"/>
              <a:t>observational, analysis, and forecast errors are all interlinked, we </a:t>
            </a:r>
            <a:r>
              <a:rPr lang="en-US" sz="2400" dirty="0" smtClean="0"/>
              <a:t>anticipate: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better GSD-wide estimates </a:t>
            </a:r>
            <a:r>
              <a:rPr lang="en-US" sz="2400" dirty="0"/>
              <a:t>of </a:t>
            </a:r>
            <a:r>
              <a:rPr lang="en-US" sz="2400" dirty="0" smtClean="0"/>
              <a:t>obs </a:t>
            </a:r>
            <a:r>
              <a:rPr lang="en-US" sz="2400" dirty="0"/>
              <a:t>errors </a:t>
            </a:r>
            <a:r>
              <a:rPr lang="en-US" sz="2400" dirty="0" smtClean="0"/>
              <a:t>than competing (research &amp; operational) DA and forecast systems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which will result in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improved performance </a:t>
            </a:r>
            <a:r>
              <a:rPr lang="en-US" sz="2400" dirty="0"/>
              <a:t>of </a:t>
            </a:r>
            <a:r>
              <a:rPr lang="en-US" sz="2400" dirty="0" smtClean="0"/>
              <a:t>GSD DA </a:t>
            </a:r>
            <a:r>
              <a:rPr lang="en-US" sz="2400" dirty="0"/>
              <a:t>and forecast systems </a:t>
            </a:r>
            <a:endParaRPr lang="en-US" sz="2400" dirty="0" smtClean="0"/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that </a:t>
            </a:r>
            <a:r>
              <a:rPr lang="en-US" sz="2400" dirty="0"/>
              <a:t>in turn may further reduce uncertainty in the estimates of observational </a:t>
            </a:r>
            <a:r>
              <a:rPr lang="en-US" sz="2400" dirty="0" smtClean="0"/>
              <a:t>errors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a</a:t>
            </a:r>
            <a:r>
              <a:rPr lang="en-US" sz="2400" dirty="0" smtClean="0"/>
              <a:t>nd improve the accuracy &amp; reliability of GSD OSSEs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Put GSD in a strong position for </a:t>
            </a:r>
            <a:r>
              <a:rPr lang="en-US" sz="2400" dirty="0" smtClean="0"/>
              <a:t>future domestic &amp; international modeling activities.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2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F9A-71E9-49BF-BCCA-2DD3ED9FC758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New Business Lines?</a:t>
            </a:r>
          </a:p>
          <a:p>
            <a:pPr algn="ctr"/>
            <a:endParaRPr lang="en-US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For consideration: ESRL </a:t>
            </a:r>
            <a:r>
              <a:rPr lang="en-US" sz="2400" dirty="0" smtClean="0"/>
              <a:t>as an independent monitor of critical (weather &amp; climate) remote sensing and in situ observations for NOAA and other agencies?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2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541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I. Gutman</dc:creator>
  <cp:lastModifiedBy>Seth I. Gutman</cp:lastModifiedBy>
  <cp:revision>43</cp:revision>
  <dcterms:created xsi:type="dcterms:W3CDTF">2011-09-07T14:49:01Z</dcterms:created>
  <dcterms:modified xsi:type="dcterms:W3CDTF">2011-09-08T13:08:18Z</dcterms:modified>
</cp:coreProperties>
</file>